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6805850" cy="28803600"/>
  <p:notesSz cx="6858000" cy="9144000"/>
  <p:defaultTextStyle>
    <a:defPPr>
      <a:defRPr lang="ru-RU"/>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2FFF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21" d="100"/>
          <a:sy n="21" d="100"/>
        </p:scale>
        <p:origin x="-126" y="-330"/>
      </p:cViewPr>
      <p:guideLst>
        <p:guide orient="horz" pos="9072"/>
        <p:guide pos="1474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10439" y="8947787"/>
            <a:ext cx="39784973" cy="617410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7020878" y="16322040"/>
            <a:ext cx="32764095" cy="736092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73701712" y="4847277"/>
            <a:ext cx="53907988" cy="10321956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977750" y="4847277"/>
            <a:ext cx="160943865" cy="1032195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7339" y="18508982"/>
            <a:ext cx="39784973" cy="5720715"/>
          </a:xfrm>
        </p:spPr>
        <p:txBody>
          <a:bodyPr anchor="t"/>
          <a:lstStyle>
            <a:lvl1pPr algn="l">
              <a:defRPr sz="18900" b="1" cap="all"/>
            </a:lvl1pPr>
          </a:lstStyle>
          <a:p>
            <a:r>
              <a:rPr lang="ru-RU" smtClean="0"/>
              <a:t>Образец заголовка</a:t>
            </a:r>
            <a:endParaRPr lang="ru-RU"/>
          </a:p>
        </p:txBody>
      </p:sp>
      <p:sp>
        <p:nvSpPr>
          <p:cNvPr id="3" name="Текст 2"/>
          <p:cNvSpPr>
            <a:spLocks noGrp="1"/>
          </p:cNvSpPr>
          <p:nvPr>
            <p:ph type="body" idx="1"/>
          </p:nvPr>
        </p:nvSpPr>
        <p:spPr>
          <a:xfrm>
            <a:off x="3697339" y="12208197"/>
            <a:ext cx="39784973" cy="6300785"/>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977747" y="28230197"/>
            <a:ext cx="107425927" cy="79836645"/>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20183771" y="28230197"/>
            <a:ext cx="107425927" cy="79836645"/>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0293" y="1153480"/>
            <a:ext cx="42125265" cy="48006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2340293" y="6447475"/>
            <a:ext cx="20680712" cy="2687000"/>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ru-RU" smtClean="0"/>
              <a:t>Образец текста</a:t>
            </a:r>
          </a:p>
        </p:txBody>
      </p:sp>
      <p:sp>
        <p:nvSpPr>
          <p:cNvPr id="4" name="Содержимое 3"/>
          <p:cNvSpPr>
            <a:spLocks noGrp="1"/>
          </p:cNvSpPr>
          <p:nvPr>
            <p:ph sz="half" idx="2"/>
          </p:nvPr>
        </p:nvSpPr>
        <p:spPr>
          <a:xfrm>
            <a:off x="2340293" y="9134475"/>
            <a:ext cx="20680712" cy="16595410"/>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23776724" y="6447475"/>
            <a:ext cx="20688836" cy="2687000"/>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ru-RU" smtClean="0"/>
              <a:t>Образец текста</a:t>
            </a:r>
          </a:p>
        </p:txBody>
      </p:sp>
      <p:sp>
        <p:nvSpPr>
          <p:cNvPr id="6" name="Содержимое 5"/>
          <p:cNvSpPr>
            <a:spLocks noGrp="1"/>
          </p:cNvSpPr>
          <p:nvPr>
            <p:ph sz="quarter" idx="4"/>
          </p:nvPr>
        </p:nvSpPr>
        <p:spPr>
          <a:xfrm>
            <a:off x="23776724" y="9134475"/>
            <a:ext cx="20688836" cy="16595410"/>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0295" y="1146810"/>
            <a:ext cx="15398802" cy="4880610"/>
          </a:xfrm>
        </p:spPr>
        <p:txBody>
          <a:bodyPr anchor="b"/>
          <a:lstStyle>
            <a:lvl1pPr algn="l">
              <a:defRPr sz="9500" b="1"/>
            </a:lvl1pPr>
          </a:lstStyle>
          <a:p>
            <a:r>
              <a:rPr lang="ru-RU" smtClean="0"/>
              <a:t>Образец заголовка</a:t>
            </a:r>
            <a:endParaRPr lang="ru-RU"/>
          </a:p>
        </p:txBody>
      </p:sp>
      <p:sp>
        <p:nvSpPr>
          <p:cNvPr id="3" name="Содержимое 2"/>
          <p:cNvSpPr>
            <a:spLocks noGrp="1"/>
          </p:cNvSpPr>
          <p:nvPr>
            <p:ph idx="1"/>
          </p:nvPr>
        </p:nvSpPr>
        <p:spPr>
          <a:xfrm>
            <a:off x="18299787" y="1146812"/>
            <a:ext cx="26165770" cy="24583075"/>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2340295" y="6027422"/>
            <a:ext cx="15398802" cy="19702465"/>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ru-RU" smtClean="0"/>
              <a:t>Образец текста</a:t>
            </a:r>
          </a:p>
        </p:txBody>
      </p:sp>
      <p:sp>
        <p:nvSpPr>
          <p:cNvPr id="5" name="Дата 4"/>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4274" y="20162520"/>
            <a:ext cx="28083510" cy="2380300"/>
          </a:xfrm>
        </p:spPr>
        <p:txBody>
          <a:bodyPr anchor="b"/>
          <a:lstStyle>
            <a:lvl1pPr algn="l">
              <a:defRPr sz="9500" b="1"/>
            </a:lvl1pPr>
          </a:lstStyle>
          <a:p>
            <a:r>
              <a:rPr lang="ru-RU" smtClean="0"/>
              <a:t>Образец заголовка</a:t>
            </a:r>
            <a:endParaRPr lang="ru-RU"/>
          </a:p>
        </p:txBody>
      </p:sp>
      <p:sp>
        <p:nvSpPr>
          <p:cNvPr id="3" name="Рисунок 2"/>
          <p:cNvSpPr>
            <a:spLocks noGrp="1"/>
          </p:cNvSpPr>
          <p:nvPr>
            <p:ph type="pic" idx="1"/>
          </p:nvPr>
        </p:nvSpPr>
        <p:spPr>
          <a:xfrm>
            <a:off x="9174274" y="2573655"/>
            <a:ext cx="28083510" cy="1728216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ru-RU"/>
          </a:p>
        </p:txBody>
      </p:sp>
      <p:sp>
        <p:nvSpPr>
          <p:cNvPr id="4" name="Текст 3"/>
          <p:cNvSpPr>
            <a:spLocks noGrp="1"/>
          </p:cNvSpPr>
          <p:nvPr>
            <p:ph type="body" sz="half" idx="2"/>
          </p:nvPr>
        </p:nvSpPr>
        <p:spPr>
          <a:xfrm>
            <a:off x="9174274" y="22542820"/>
            <a:ext cx="28083510" cy="3380420"/>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ru-RU" smtClean="0"/>
              <a:t>Образец текста</a:t>
            </a:r>
          </a:p>
        </p:txBody>
      </p:sp>
      <p:sp>
        <p:nvSpPr>
          <p:cNvPr id="5" name="Дата 4"/>
          <p:cNvSpPr>
            <a:spLocks noGrp="1"/>
          </p:cNvSpPr>
          <p:nvPr>
            <p:ph type="dt" sz="half" idx="10"/>
          </p:nvPr>
        </p:nvSpPr>
        <p:spPr/>
        <p:txBody>
          <a:bodyPr/>
          <a:lstStyle/>
          <a:p>
            <a:fld id="{C281B5BE-8FDF-46C8-B821-9D373BB88687}" type="datetimeFigureOut">
              <a:rPr lang="ru-RU" smtClean="0"/>
              <a:pPr/>
              <a:t>31.03.2013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FFBF5B-42C8-4CF5-9FB1-799641760BC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0293" y="1153480"/>
            <a:ext cx="42125265" cy="4800600"/>
          </a:xfrm>
          <a:prstGeom prst="rect">
            <a:avLst/>
          </a:prstGeom>
        </p:spPr>
        <p:txBody>
          <a:bodyPr vert="horz" lIns="432054" tIns="216027" rIns="432054" bIns="21602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2340293" y="6720842"/>
            <a:ext cx="42125265" cy="19009045"/>
          </a:xfrm>
          <a:prstGeom prst="rect">
            <a:avLst/>
          </a:prstGeom>
        </p:spPr>
        <p:txBody>
          <a:bodyPr vert="horz" lIns="432054" tIns="216027" rIns="432054" bIns="21602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2340293" y="26696672"/>
            <a:ext cx="10921365" cy="1533525"/>
          </a:xfrm>
          <a:prstGeom prst="rect">
            <a:avLst/>
          </a:prstGeom>
        </p:spPr>
        <p:txBody>
          <a:bodyPr vert="horz" lIns="432054" tIns="216027" rIns="432054" bIns="216027" rtlCol="0" anchor="ctr"/>
          <a:lstStyle>
            <a:lvl1pPr algn="l">
              <a:defRPr sz="5700">
                <a:solidFill>
                  <a:schemeClr val="tx1">
                    <a:tint val="75000"/>
                  </a:schemeClr>
                </a:solidFill>
              </a:defRPr>
            </a:lvl1pPr>
          </a:lstStyle>
          <a:p>
            <a:fld id="{C281B5BE-8FDF-46C8-B821-9D373BB88687}" type="datetimeFigureOut">
              <a:rPr lang="ru-RU" smtClean="0"/>
              <a:pPr/>
              <a:t>31.03.2013</a:t>
            </a:fld>
            <a:endParaRPr lang="ru-RU"/>
          </a:p>
        </p:txBody>
      </p:sp>
      <p:sp>
        <p:nvSpPr>
          <p:cNvPr id="5" name="Нижний колонтитул 4"/>
          <p:cNvSpPr>
            <a:spLocks noGrp="1"/>
          </p:cNvSpPr>
          <p:nvPr>
            <p:ph type="ftr" sz="quarter" idx="3"/>
          </p:nvPr>
        </p:nvSpPr>
        <p:spPr>
          <a:xfrm>
            <a:off x="15991999" y="26696672"/>
            <a:ext cx="14821853" cy="1533525"/>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33544193" y="26696672"/>
            <a:ext cx="10921365" cy="1533525"/>
          </a:xfrm>
          <a:prstGeom prst="rect">
            <a:avLst/>
          </a:prstGeom>
        </p:spPr>
        <p:txBody>
          <a:bodyPr vert="horz" lIns="432054" tIns="216027" rIns="432054" bIns="216027" rtlCol="0" anchor="ctr"/>
          <a:lstStyle>
            <a:lvl1pPr algn="r">
              <a:defRPr sz="5700">
                <a:solidFill>
                  <a:schemeClr val="tx1">
                    <a:tint val="75000"/>
                  </a:schemeClr>
                </a:solidFill>
              </a:defRPr>
            </a:lvl1pPr>
          </a:lstStyle>
          <a:p>
            <a:fld id="{50FFBF5B-42C8-4CF5-9FB1-799641760BC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ru-RU"/>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image" Target="../media/image2.emf"/><Relationship Id="rId21" Type="http://schemas.openxmlformats.org/officeDocument/2006/relationships/image" Target="../media/image20.emf"/><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image" Target="../media/image1.png"/><Relationship Id="rId16" Type="http://schemas.openxmlformats.org/officeDocument/2006/relationships/image" Target="../media/image15.emf"/><Relationship Id="rId20"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23" Type="http://schemas.openxmlformats.org/officeDocument/2006/relationships/image" Target="../media/image22.emf"/><Relationship Id="rId10" Type="http://schemas.openxmlformats.org/officeDocument/2006/relationships/image" Target="../media/image9.emf"/><Relationship Id="rId19" Type="http://schemas.openxmlformats.org/officeDocument/2006/relationships/image" Target="../media/image18.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 Id="rId22"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4831685" y="11615718"/>
            <a:ext cx="11572956" cy="15502046"/>
          </a:xfrm>
        </p:spPr>
        <p:txBody>
          <a:bodyPr>
            <a:noAutofit/>
          </a:bodyPr>
          <a:lstStyle/>
          <a:p>
            <a:pPr algn="l"/>
            <a:r>
              <a:rPr lang="en-US" sz="2800" dirty="0" smtClean="0"/>
              <a:t>New </a:t>
            </a:r>
            <a:r>
              <a:rPr lang="en-US" sz="2800" dirty="0"/>
              <a:t>data for the 11 pipes from </a:t>
            </a:r>
            <a:r>
              <a:rPr lang="en-US" sz="2800" dirty="0" err="1"/>
              <a:t>Kuoyka</a:t>
            </a:r>
            <a:r>
              <a:rPr lang="en-US" sz="2800" dirty="0"/>
              <a:t> field show that high Cr2O3 garnets to 10- 12%  as well as  high Cr chromites (to 64%Cr2O3) are found in several more pipes </a:t>
            </a:r>
            <a:r>
              <a:rPr lang="en-US" sz="2800" dirty="0" err="1"/>
              <a:t>Zaozernaya</a:t>
            </a:r>
            <a:r>
              <a:rPr lang="en-US" sz="2800" dirty="0"/>
              <a:t>, </a:t>
            </a:r>
            <a:r>
              <a:rPr lang="en-US" sz="2800" dirty="0" err="1"/>
              <a:t>Seraya</a:t>
            </a:r>
            <a:r>
              <a:rPr lang="en-US" sz="2800" dirty="0"/>
              <a:t>, </a:t>
            </a:r>
            <a:r>
              <a:rPr lang="en-US" sz="2800" dirty="0" err="1"/>
              <a:t>Slyudyanka</a:t>
            </a:r>
            <a:r>
              <a:rPr lang="en-US" sz="2800" dirty="0"/>
              <a:t>, </a:t>
            </a:r>
            <a:r>
              <a:rPr lang="en-US" sz="2800" dirty="0" err="1"/>
              <a:t>Vodorasdelnaya</a:t>
            </a:r>
            <a:r>
              <a:rPr lang="en-US" sz="2800" dirty="0"/>
              <a:t>, Titan, </a:t>
            </a:r>
            <a:r>
              <a:rPr lang="en-US" sz="2800" dirty="0" err="1"/>
              <a:t>Lusya</a:t>
            </a:r>
            <a:r>
              <a:rPr lang="en-US" sz="2800" dirty="0"/>
              <a:t> in addition to </a:t>
            </a:r>
            <a:r>
              <a:rPr lang="en-US" sz="2800" dirty="0" err="1"/>
              <a:t>Djanga</a:t>
            </a:r>
            <a:r>
              <a:rPr lang="en-US" sz="2800" dirty="0"/>
              <a:t> pipe. All garnets belong o lherzolite field and not less than 1/3 are </a:t>
            </a:r>
            <a:r>
              <a:rPr lang="en-US" sz="2800" dirty="0" err="1"/>
              <a:t>TiO</a:t>
            </a:r>
            <a:r>
              <a:rPr lang="en-US" sz="2800" dirty="0"/>
              <a:t> rich. The TiO2 rich chromites are dominating in the Cr- rich population. Metasomatic  Cr2O3- rich (to 6%) ilmenites pre in the </a:t>
            </a:r>
            <a:r>
              <a:rPr lang="en-US" sz="2800" dirty="0" err="1"/>
              <a:t>MgO</a:t>
            </a:r>
            <a:r>
              <a:rPr lang="en-US" sz="2800" dirty="0"/>
              <a:t>  and TiO2– part of the variation  diagrams.  The Cr- diopside variations  show high variations of Fe and Na content to 4 % suggesting the </a:t>
            </a:r>
            <a:r>
              <a:rPr lang="en-US" sz="2800" dirty="0" err="1"/>
              <a:t>hybridic</a:t>
            </a:r>
            <a:r>
              <a:rPr lang="en-US" sz="2800" dirty="0"/>
              <a:t> origin similar to the Cr- pyroxenes from </a:t>
            </a:r>
            <a:r>
              <a:rPr lang="en-US" sz="2800" dirty="0" err="1"/>
              <a:t>Obnazhennaya</a:t>
            </a:r>
            <a:r>
              <a:rPr lang="en-US" sz="2800" dirty="0"/>
              <a:t> pyroxenites (Taylor et al ., 2003). </a:t>
            </a:r>
            <a:r>
              <a:rPr lang="en-US" sz="2800" dirty="0" smtClean="0"/>
              <a:t>Omphacites </a:t>
            </a:r>
            <a:r>
              <a:rPr lang="en-US" sz="2800" dirty="0"/>
              <a:t>(to 7 % Na2O) are rare.   Cr-amphiboles (</a:t>
            </a:r>
            <a:r>
              <a:rPr lang="en-US" sz="2800" dirty="0" err="1"/>
              <a:t>pargasites</a:t>
            </a:r>
            <a:r>
              <a:rPr lang="en-US" sz="2800" dirty="0"/>
              <a:t> and hornblendes) are common in the upper part of the SCLM as well as in the Anabar and Kharamai region. </a:t>
            </a:r>
            <a:endParaRPr lang="ru-RU" sz="2800" dirty="0"/>
          </a:p>
          <a:p>
            <a:pPr algn="l"/>
            <a:r>
              <a:rPr lang="en-US" sz="2800" dirty="0"/>
              <a:t>Reconstructions of the  mantle sections show the deep lithospheric roots beneath the </a:t>
            </a:r>
            <a:r>
              <a:rPr lang="en-US" sz="2800" dirty="0" err="1" smtClean="0"/>
              <a:t>Zaosernaya</a:t>
            </a:r>
            <a:r>
              <a:rPr lang="en-US" sz="2800" dirty="0" smtClean="0"/>
              <a:t> </a:t>
            </a:r>
            <a:r>
              <a:rPr lang="en-US" sz="2800" dirty="0"/>
              <a:t>pipe (7.5 GPa) traced by the PT conditions for Opx, Cpx, Gar, Cr and </a:t>
            </a:r>
            <a:r>
              <a:rPr lang="en-US" sz="2800" dirty="0" err="1"/>
              <a:t>Ilm</a:t>
            </a:r>
            <a:r>
              <a:rPr lang="en-US" sz="2800" dirty="0"/>
              <a:t>.  SCLM is divided in to 4 sections and </a:t>
            </a:r>
            <a:r>
              <a:rPr lang="en-US" sz="2800" dirty="0" err="1"/>
              <a:t>Ilm</a:t>
            </a:r>
            <a:r>
              <a:rPr lang="en-US" sz="2800" dirty="0"/>
              <a:t> trace tow intervals in lower and upper part form 4 GPa.  Th HT branch is sporadically found from 7 GPa to the Moho. In other pipes ilmenite and  garnet PT estimates are more common in the lower part o mantle section while the Cpx trace mainly middle part of SCLM similar to the </a:t>
            </a:r>
            <a:r>
              <a:rPr lang="en-US" sz="2800" dirty="0" err="1"/>
              <a:t>Obnazhennaya</a:t>
            </a:r>
            <a:r>
              <a:rPr lang="en-US" sz="2800" dirty="0"/>
              <a:t> pip. It seems that kimberlites captured mainly the walls of feeders traced by Cr- low garnets and ilmenites in the lower part  of SCLM while peridotitic mantle column was captured starting from the middle part of SCLM. The NS </a:t>
            </a:r>
            <a:r>
              <a:rPr lang="en-US" sz="2800" dirty="0" err="1"/>
              <a:t>transsect</a:t>
            </a:r>
            <a:r>
              <a:rPr lang="en-US" sz="2800" dirty="0"/>
              <a:t> of the </a:t>
            </a:r>
            <a:r>
              <a:rPr lang="en-US" sz="2800" dirty="0" err="1"/>
              <a:t>Kuoyka</a:t>
            </a:r>
            <a:r>
              <a:rPr lang="en-US" sz="2800" dirty="0"/>
              <a:t> field show more fertile mantle sections in the NNW part of the field. </a:t>
            </a:r>
            <a:endParaRPr lang="ru-RU" sz="2800" dirty="0"/>
          </a:p>
          <a:p>
            <a:pPr algn="l"/>
            <a:r>
              <a:rPr lang="en-US" sz="2800" dirty="0"/>
              <a:t>The TRE determined for the minerals from </a:t>
            </a:r>
            <a:r>
              <a:rPr lang="en-US" sz="2800" dirty="0" err="1"/>
              <a:t>Kuoyka</a:t>
            </a:r>
            <a:r>
              <a:rPr lang="en-US" sz="2800" dirty="0"/>
              <a:t> field show rather rounded patterns for REE of garnets with high variations in HREE part and small elevation  in LREE  . The depleted compositions </a:t>
            </a:r>
            <a:r>
              <a:rPr lang="en-US" sz="2800" dirty="0" err="1"/>
              <a:t>reval</a:t>
            </a:r>
            <a:r>
              <a:rPr lang="en-US" sz="2800" dirty="0"/>
              <a:t> the inflection in Eu  TRE </a:t>
            </a:r>
            <a:r>
              <a:rPr lang="en-US" sz="2800" dirty="0" err="1"/>
              <a:t>spidergrams</a:t>
            </a:r>
            <a:r>
              <a:rPr lang="en-US" sz="2800" dirty="0"/>
              <a:t> well as  relatively small Sr minima. Many of them show Ta peak, relatively small Pb elevation and Th trough. The asymmetric bell like patterns of the clinopyroxenes with the humps  from SM to Pr also show  HREE variations due to the difference in Ga/Cpx ration peridotites.  The </a:t>
            </a:r>
            <a:r>
              <a:rPr lang="en-US" sz="2800" dirty="0" err="1"/>
              <a:t>spidergram</a:t>
            </a:r>
            <a:r>
              <a:rPr lang="en-US" sz="2800" dirty="0"/>
              <a:t> show Zr –Hf minima deeper for Zr and Pb troughs. The left incompatible parts show flattened but very different levels.</a:t>
            </a:r>
            <a:endParaRPr lang="ru-RU" sz="2800" dirty="0"/>
          </a:p>
          <a:p>
            <a:pPr algn="l"/>
            <a:r>
              <a:rPr lang="en-US" sz="2800" dirty="0"/>
              <a:t>The REE </a:t>
            </a:r>
            <a:r>
              <a:rPr lang="en-US" sz="2800" dirty="0" err="1"/>
              <a:t>spideregrams</a:t>
            </a:r>
            <a:r>
              <a:rPr lang="en-US" sz="2800" dirty="0"/>
              <a:t> of the </a:t>
            </a:r>
            <a:r>
              <a:rPr lang="en-US" sz="2800" dirty="0" err="1"/>
              <a:t>pyrrotites</a:t>
            </a:r>
            <a:r>
              <a:rPr lang="en-US" sz="2800" dirty="0"/>
              <a:t> reveal notable REE content to  from 0.1  to 10C1 difference  in LREE levels with the division to tetrads which show higher LREE then HREE . The spider grams show Hf minima but small  elevation  in Nb , Ta and Hf. RBRF grant 11-05- 00060a</a:t>
            </a:r>
            <a:endParaRPr lang="ru-RU" sz="2800" dirty="0"/>
          </a:p>
        </p:txBody>
      </p:sp>
      <p:pic>
        <p:nvPicPr>
          <p:cNvPr id="1026" name="Picture 2"/>
          <p:cNvPicPr>
            <a:picLocks noChangeAspect="1" noChangeArrowheads="1"/>
          </p:cNvPicPr>
          <p:nvPr/>
        </p:nvPicPr>
        <p:blipFill>
          <a:blip r:embed="rId2"/>
          <a:srcRect/>
          <a:stretch>
            <a:fillRect/>
          </a:stretch>
        </p:blipFill>
        <p:spPr bwMode="auto">
          <a:xfrm>
            <a:off x="25260313" y="4186166"/>
            <a:ext cx="8267490" cy="7570783"/>
          </a:xfrm>
          <a:prstGeom prst="rect">
            <a:avLst/>
          </a:prstGeom>
          <a:noFill/>
          <a:ln w="9525">
            <a:noFill/>
            <a:miter lim="800000"/>
            <a:headEnd/>
            <a:tailEnd/>
          </a:ln>
          <a:effectLst/>
        </p:spPr>
      </p:pic>
      <p:sp>
        <p:nvSpPr>
          <p:cNvPr id="5" name="Rectangle 1"/>
          <p:cNvSpPr>
            <a:spLocks noGrp="1" noChangeArrowheads="1"/>
          </p:cNvSpPr>
          <p:nvPr>
            <p:ph type="ctrTitle"/>
          </p:nvPr>
        </p:nvSpPr>
        <p:spPr bwMode="auto">
          <a:xfrm>
            <a:off x="5757739" y="0"/>
            <a:ext cx="36862008" cy="1913601"/>
          </a:xfrm>
          <a:prstGeom prst="rect">
            <a:avLst/>
          </a:prstGeom>
          <a:solidFill>
            <a:srgbClr val="00B050"/>
          </a:solidFill>
          <a:ln w="9525">
            <a:noFill/>
            <a:miter lim="800000"/>
            <a:headEnd/>
            <a:tailEnd/>
          </a:ln>
        </p:spPr>
        <p:txBody>
          <a:bodyPr wrap="square" anchor="ctr">
            <a:spAutoFit/>
          </a:bodyPr>
          <a:lstStyle/>
          <a:p>
            <a:r>
              <a:rPr lang="en-US" sz="8800" dirty="0">
                <a:solidFill>
                  <a:srgbClr val="FF0000"/>
                </a:solidFill>
                <a:latin typeface="Impact" pitchFamily="34" charset="0"/>
              </a:rPr>
              <a:t>New model of the mantle lithosphere beneath </a:t>
            </a:r>
            <a:r>
              <a:rPr lang="en-US" sz="8800" dirty="0" err="1">
                <a:solidFill>
                  <a:srgbClr val="FF0000"/>
                </a:solidFill>
                <a:latin typeface="Impact" pitchFamily="34" charset="0"/>
              </a:rPr>
              <a:t>Kuoyka</a:t>
            </a:r>
            <a:r>
              <a:rPr lang="en-US" sz="8800" dirty="0">
                <a:solidFill>
                  <a:srgbClr val="FF0000"/>
                </a:solidFill>
                <a:latin typeface="Impact" pitchFamily="34" charset="0"/>
              </a:rPr>
              <a:t> kimberlite field </a:t>
            </a:r>
            <a:r>
              <a:rPr lang="en-US" sz="8800" dirty="0" err="1">
                <a:solidFill>
                  <a:srgbClr val="FF0000"/>
                </a:solidFill>
                <a:latin typeface="Impact" pitchFamily="34" charset="0"/>
              </a:rPr>
              <a:t>Yakutia</a:t>
            </a:r>
            <a:r>
              <a:rPr lang="en-US" sz="9600" dirty="0">
                <a:solidFill>
                  <a:srgbClr val="FF0000"/>
                </a:solidFill>
                <a:latin typeface="Impact" pitchFamily="34" charset="0"/>
              </a:rPr>
              <a:t>.</a:t>
            </a:r>
            <a:endParaRPr lang="ru-RU" sz="7200" dirty="0">
              <a:solidFill>
                <a:srgbClr val="FF0000"/>
              </a:solidFill>
              <a:latin typeface="Impact" pitchFamily="34" charset="0"/>
            </a:endParaRPr>
          </a:p>
        </p:txBody>
      </p:sp>
      <p:sp>
        <p:nvSpPr>
          <p:cNvPr id="1027" name="Rectangle 3"/>
          <p:cNvSpPr>
            <a:spLocks noChangeArrowheads="1"/>
          </p:cNvSpPr>
          <p:nvPr/>
        </p:nvSpPr>
        <p:spPr bwMode="auto">
          <a:xfrm>
            <a:off x="5900615" y="1828712"/>
            <a:ext cx="32004224" cy="923330"/>
          </a:xfrm>
          <a:prstGeom prst="rect">
            <a:avLst/>
          </a:prstGeom>
          <a:solidFill>
            <a:srgbClr val="2FFF8D"/>
          </a:solidFill>
          <a:ln w="9525">
            <a:solidFill>
              <a:schemeClr val="accent3">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Britannic Bold" pitchFamily="34" charset="0"/>
                <a:ea typeface="Calibri" pitchFamily="34" charset="0"/>
                <a:cs typeface="Times New Roman" pitchFamily="18" charset="0"/>
              </a:rPr>
              <a:t>Ashchepkov I.V. , Kostrovitsky S.I ,  </a:t>
            </a:r>
            <a:r>
              <a:rPr kumimoji="0" lang="en-US" sz="5400" b="0" i="0" u="none" strike="noStrike" cap="none" normalizeH="0" baseline="0" dirty="0" err="1" smtClean="0">
                <a:ln>
                  <a:noFill/>
                </a:ln>
                <a:solidFill>
                  <a:schemeClr val="tx1"/>
                </a:solidFill>
                <a:effectLst/>
                <a:latin typeface="Britannic Bold" pitchFamily="34" charset="0"/>
                <a:ea typeface="Calibri" pitchFamily="34" charset="0"/>
                <a:cs typeface="Times New Roman" pitchFamily="18" charset="0"/>
              </a:rPr>
              <a:t>Ovchinnikov</a:t>
            </a:r>
            <a:r>
              <a:rPr kumimoji="0" lang="en-US" sz="5400" b="0" i="0" u="none" strike="noStrike" cap="none" normalizeH="0" baseline="0" dirty="0" smtClean="0">
                <a:ln>
                  <a:noFill/>
                </a:ln>
                <a:solidFill>
                  <a:schemeClr val="tx1"/>
                </a:solidFill>
                <a:effectLst/>
                <a:latin typeface="Britannic Bold" pitchFamily="34" charset="0"/>
                <a:ea typeface="Calibri" pitchFamily="34" charset="0"/>
                <a:cs typeface="Times New Roman" pitchFamily="18" charset="0"/>
              </a:rPr>
              <a:t> </a:t>
            </a:r>
            <a:r>
              <a:rPr kumimoji="0" lang="en-US" sz="5400" b="0" i="0" u="none" strike="noStrike" cap="none" normalizeH="0" baseline="0" dirty="0" err="1" smtClean="0">
                <a:ln>
                  <a:noFill/>
                </a:ln>
                <a:solidFill>
                  <a:schemeClr val="tx1"/>
                </a:solidFill>
                <a:effectLst/>
                <a:latin typeface="Britannic Bold" pitchFamily="34" charset="0"/>
                <a:ea typeface="Calibri" pitchFamily="34" charset="0"/>
                <a:cs typeface="Times New Roman" pitchFamily="18" charset="0"/>
              </a:rPr>
              <a:t>Yu.I</a:t>
            </a:r>
            <a:r>
              <a:rPr kumimoji="0" lang="en-US" sz="5400" b="0" i="0" u="none" strike="noStrike" cap="none" normalizeH="0" baseline="0" dirty="0" smtClean="0">
                <a:ln>
                  <a:noFill/>
                </a:ln>
                <a:solidFill>
                  <a:schemeClr val="tx1"/>
                </a:solidFill>
                <a:effectLst/>
                <a:latin typeface="Britannic Bold" pitchFamily="34" charset="0"/>
                <a:ea typeface="Calibri" pitchFamily="34" charset="0"/>
                <a:cs typeface="Times New Roman" pitchFamily="18" charset="0"/>
              </a:rPr>
              <a:t>. </a:t>
            </a:r>
            <a:r>
              <a:rPr kumimoji="0" lang="en-US" sz="5400" b="0" i="0" u="none" strike="noStrike" cap="none" normalizeH="0" baseline="0" dirty="0" err="1" smtClean="0">
                <a:ln>
                  <a:noFill/>
                </a:ln>
                <a:solidFill>
                  <a:schemeClr val="tx1"/>
                </a:solidFill>
                <a:effectLst/>
                <a:latin typeface="Britannic Bold" pitchFamily="34" charset="0"/>
                <a:ea typeface="Calibri" pitchFamily="34" charset="0"/>
                <a:cs typeface="Times New Roman" pitchFamily="18" charset="0"/>
              </a:rPr>
              <a:t>Tychkov</a:t>
            </a:r>
            <a:r>
              <a:rPr kumimoji="0" lang="en-US" sz="5400" b="0" i="0" u="none" strike="noStrike" cap="none" normalizeH="0" baseline="0" dirty="0" smtClean="0">
                <a:ln>
                  <a:noFill/>
                </a:ln>
                <a:solidFill>
                  <a:schemeClr val="tx1"/>
                </a:solidFill>
                <a:effectLst/>
                <a:latin typeface="Britannic Bold" pitchFamily="34" charset="0"/>
                <a:ea typeface="Calibri" pitchFamily="34" charset="0"/>
                <a:cs typeface="Times New Roman" pitchFamily="18" charset="0"/>
              </a:rPr>
              <a:t> N.S, </a:t>
            </a:r>
            <a:r>
              <a:rPr kumimoji="0" lang="en-US" sz="5400" b="0" i="0" u="none" strike="noStrike" cap="none" normalizeH="0" baseline="0" dirty="0" err="1" smtClean="0">
                <a:ln>
                  <a:noFill/>
                </a:ln>
                <a:solidFill>
                  <a:schemeClr val="tx1"/>
                </a:solidFill>
                <a:effectLst/>
                <a:latin typeface="Britannic Bold" pitchFamily="34" charset="0"/>
                <a:ea typeface="Calibri" pitchFamily="34" charset="0"/>
                <a:cs typeface="Times New Roman" pitchFamily="18" charset="0"/>
              </a:rPr>
              <a:t>Khmelnikova</a:t>
            </a:r>
            <a:r>
              <a:rPr kumimoji="0" lang="en-US" sz="5400" b="0" i="0" u="none" strike="noStrike" cap="none" normalizeH="0" baseline="0" dirty="0" smtClean="0">
                <a:ln>
                  <a:noFill/>
                </a:ln>
                <a:solidFill>
                  <a:schemeClr val="tx1"/>
                </a:solidFill>
                <a:effectLst/>
                <a:latin typeface="Britannic Bold" pitchFamily="34" charset="0"/>
                <a:ea typeface="Calibri" pitchFamily="34" charset="0"/>
                <a:cs typeface="Times New Roman" pitchFamily="18" charset="0"/>
              </a:rPr>
              <a:t> O.S., </a:t>
            </a:r>
            <a:r>
              <a:rPr kumimoji="0" lang="en-US" sz="5400" b="0" i="0" u="none" strike="noStrike" cap="none" normalizeH="0" baseline="0" dirty="0" err="1" smtClean="0">
                <a:ln>
                  <a:noFill/>
                </a:ln>
                <a:solidFill>
                  <a:schemeClr val="tx1"/>
                </a:solidFill>
                <a:effectLst/>
                <a:latin typeface="Britannic Bold" pitchFamily="34" charset="0"/>
                <a:ea typeface="Calibri" pitchFamily="34" charset="0"/>
                <a:cs typeface="Times New Roman" pitchFamily="18" charset="0"/>
              </a:rPr>
              <a:t>Palessky</a:t>
            </a:r>
            <a:r>
              <a:rPr kumimoji="0" lang="en-US" sz="5400" b="0" i="0" u="none" strike="noStrike" cap="none" normalizeH="0" baseline="0" dirty="0" smtClean="0">
                <a:ln>
                  <a:noFill/>
                </a:ln>
                <a:solidFill>
                  <a:schemeClr val="tx1"/>
                </a:solidFill>
                <a:effectLst/>
                <a:latin typeface="Britannic Bold" pitchFamily="34" charset="0"/>
                <a:ea typeface="Calibri" pitchFamily="34" charset="0"/>
                <a:cs typeface="Times New Roman" pitchFamily="18" charset="0"/>
              </a:rPr>
              <a:t> S.V</a:t>
            </a:r>
            <a:r>
              <a:rPr kumimoji="0" lang="en-US" sz="5400" b="0" i="0" u="none" strike="noStrike" cap="none" normalizeH="0" baseline="0" dirty="0" smtClean="0">
                <a:ln>
                  <a:noFill/>
                </a:ln>
                <a:solidFill>
                  <a:schemeClr val="tx1"/>
                </a:solidFill>
                <a:effectLst/>
                <a:latin typeface="Britannic Bold" pitchFamily="34" charset="0"/>
                <a:ea typeface="Calibri" pitchFamily="34" charset="0"/>
                <a:cs typeface="Times New Roman" pitchFamily="18" charset="0"/>
              </a:rPr>
              <a:t>.</a:t>
            </a:r>
            <a:endParaRPr kumimoji="0" lang="en-US" sz="6600" b="0" i="0" u="none" strike="noStrike" cap="none" normalizeH="0" baseline="0" dirty="0" smtClean="0">
              <a:ln>
                <a:noFill/>
              </a:ln>
              <a:solidFill>
                <a:schemeClr val="tx1"/>
              </a:solidFill>
              <a:effectLst/>
              <a:latin typeface="Berlin Sans FB Demi" pitchFamily="34" charset="0"/>
            </a:endParaRPr>
          </a:p>
        </p:txBody>
      </p:sp>
      <p:pic>
        <p:nvPicPr>
          <p:cNvPr id="1029" name="Picture 5"/>
          <p:cNvPicPr>
            <a:picLocks noChangeAspect="1" noChangeArrowheads="1"/>
          </p:cNvPicPr>
          <p:nvPr/>
        </p:nvPicPr>
        <p:blipFill>
          <a:blip r:embed="rId3"/>
          <a:srcRect/>
          <a:stretch>
            <a:fillRect/>
          </a:stretch>
        </p:blipFill>
        <p:spPr bwMode="auto">
          <a:xfrm>
            <a:off x="-885995" y="12401536"/>
            <a:ext cx="13573220" cy="3779592"/>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957433" y="8543884"/>
            <a:ext cx="13793831" cy="3841023"/>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1028871" y="4471918"/>
            <a:ext cx="13888177" cy="3867295"/>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a:srcRect/>
          <a:stretch>
            <a:fillRect/>
          </a:stretch>
        </p:blipFill>
        <p:spPr bwMode="auto">
          <a:xfrm>
            <a:off x="-1028871" y="16259188"/>
            <a:ext cx="13644657" cy="379948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7"/>
          <a:srcRect/>
          <a:stretch>
            <a:fillRect/>
          </a:stretch>
        </p:blipFill>
        <p:spPr bwMode="auto">
          <a:xfrm>
            <a:off x="-957433" y="20188278"/>
            <a:ext cx="13340453" cy="3714776"/>
          </a:xfrm>
          <a:prstGeom prst="rect">
            <a:avLst/>
          </a:prstGeom>
          <a:noFill/>
          <a:ln w="9525">
            <a:noFill/>
            <a:miter lim="800000"/>
            <a:headEnd/>
            <a:tailEnd/>
          </a:ln>
          <a:effectLst/>
        </p:spPr>
      </p:pic>
      <p:pic>
        <p:nvPicPr>
          <p:cNvPr id="1035" name="Picture 11"/>
          <p:cNvPicPr>
            <a:picLocks noChangeAspect="1" noChangeArrowheads="1"/>
          </p:cNvPicPr>
          <p:nvPr/>
        </p:nvPicPr>
        <p:blipFill>
          <a:blip r:embed="rId8"/>
          <a:srcRect/>
          <a:stretch>
            <a:fillRect/>
          </a:stretch>
        </p:blipFill>
        <p:spPr bwMode="auto">
          <a:xfrm>
            <a:off x="-1028871" y="23974492"/>
            <a:ext cx="13266191" cy="3694097"/>
          </a:xfrm>
          <a:prstGeom prst="rect">
            <a:avLst/>
          </a:prstGeom>
          <a:noFill/>
          <a:ln w="9525">
            <a:noFill/>
            <a:miter lim="800000"/>
            <a:headEnd/>
            <a:tailEnd/>
          </a:ln>
          <a:effectLst/>
        </p:spPr>
      </p:pic>
      <p:pic>
        <p:nvPicPr>
          <p:cNvPr id="1036" name="Picture 12"/>
          <p:cNvPicPr>
            <a:picLocks noChangeAspect="1" noChangeArrowheads="1"/>
          </p:cNvPicPr>
          <p:nvPr/>
        </p:nvPicPr>
        <p:blipFill>
          <a:blip r:embed="rId9"/>
          <a:srcRect/>
          <a:stretch>
            <a:fillRect/>
          </a:stretch>
        </p:blipFill>
        <p:spPr bwMode="auto">
          <a:xfrm>
            <a:off x="11044151" y="24117368"/>
            <a:ext cx="13188291" cy="3672404"/>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0"/>
          <a:srcRect/>
          <a:stretch>
            <a:fillRect/>
          </a:stretch>
        </p:blipFill>
        <p:spPr bwMode="auto">
          <a:xfrm>
            <a:off x="11544217" y="7972380"/>
            <a:ext cx="13216029" cy="3680129"/>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1"/>
          <a:srcRect/>
          <a:stretch>
            <a:fillRect/>
          </a:stretch>
        </p:blipFill>
        <p:spPr bwMode="auto">
          <a:xfrm>
            <a:off x="11329903" y="11901470"/>
            <a:ext cx="13644654" cy="3799484"/>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2"/>
          <a:srcRect/>
          <a:stretch>
            <a:fillRect/>
          </a:stretch>
        </p:blipFill>
        <p:spPr bwMode="auto">
          <a:xfrm>
            <a:off x="11115589" y="15973436"/>
            <a:ext cx="13853548" cy="3857652"/>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3"/>
          <a:srcRect/>
          <a:stretch>
            <a:fillRect/>
          </a:stretch>
        </p:blipFill>
        <p:spPr bwMode="auto">
          <a:xfrm>
            <a:off x="11044151" y="19973964"/>
            <a:ext cx="13597000" cy="3786214"/>
          </a:xfrm>
          <a:prstGeom prst="rect">
            <a:avLst/>
          </a:prstGeom>
          <a:noFill/>
          <a:ln w="9525">
            <a:noFill/>
            <a:miter lim="800000"/>
            <a:headEnd/>
            <a:tailEnd/>
          </a:ln>
          <a:effectLst/>
        </p:spPr>
      </p:pic>
      <p:pic>
        <p:nvPicPr>
          <p:cNvPr id="1041" name="Picture 17"/>
          <p:cNvPicPr>
            <a:picLocks noChangeAspect="1" noChangeArrowheads="1"/>
          </p:cNvPicPr>
          <p:nvPr/>
        </p:nvPicPr>
        <p:blipFill>
          <a:blip r:embed="rId14"/>
          <a:srcRect/>
          <a:stretch>
            <a:fillRect/>
          </a:stretch>
        </p:blipFill>
        <p:spPr bwMode="auto">
          <a:xfrm>
            <a:off x="11401341" y="4186166"/>
            <a:ext cx="13790682" cy="3840147"/>
          </a:xfrm>
          <a:prstGeom prst="rect">
            <a:avLst/>
          </a:prstGeom>
          <a:noFill/>
          <a:ln w="9525">
            <a:noFill/>
            <a:miter lim="800000"/>
            <a:headEnd/>
            <a:tailEnd/>
          </a:ln>
          <a:effectLst/>
        </p:spPr>
      </p:pic>
      <p:sp>
        <p:nvSpPr>
          <p:cNvPr id="18" name="Прямоугольник 17"/>
          <p:cNvSpPr/>
          <p:nvPr/>
        </p:nvSpPr>
        <p:spPr>
          <a:xfrm>
            <a:off x="12830101" y="2757406"/>
            <a:ext cx="17645186" cy="1323439"/>
          </a:xfrm>
          <a:prstGeom prst="rect">
            <a:avLst/>
          </a:prstGeom>
          <a:solidFill>
            <a:srgbClr val="99FF99"/>
          </a:solidFill>
        </p:spPr>
        <p:txBody>
          <a:bodyPr wrap="square">
            <a:spAutoFit/>
          </a:bodyPr>
          <a:lstStyle/>
          <a:p>
            <a:pPr algn="ctr"/>
            <a:r>
              <a:rPr lang="en-US" sz="4000" i="1" baseline="30000" dirty="0" smtClean="0"/>
              <a:t>1</a:t>
            </a:r>
            <a:r>
              <a:rPr lang="en-US" sz="4000" i="1" dirty="0" smtClean="0"/>
              <a:t> Institute of Geology and Mineralogy SD RAS, </a:t>
            </a:r>
            <a:r>
              <a:rPr lang="en-US" sz="4000" i="1" dirty="0" err="1" smtClean="0"/>
              <a:t>Koptyug</a:t>
            </a:r>
            <a:r>
              <a:rPr lang="en-US" sz="4000" i="1" dirty="0" smtClean="0"/>
              <a:t> </a:t>
            </a:r>
            <a:r>
              <a:rPr lang="en-US" sz="4000" i="1" dirty="0" err="1" smtClean="0"/>
              <a:t>ave</a:t>
            </a:r>
            <a:r>
              <a:rPr lang="en-US" sz="4000" i="1" dirty="0" smtClean="0"/>
              <a:t> 3, Novosibirsk, Russia</a:t>
            </a:r>
            <a:endParaRPr lang="ru-RU" sz="4000" i="1" dirty="0" smtClean="0"/>
          </a:p>
          <a:p>
            <a:pPr algn="ctr"/>
            <a:r>
              <a:rPr lang="en-US" sz="4000" i="1" baseline="30000" dirty="0" smtClean="0"/>
              <a:t>2</a:t>
            </a:r>
            <a:r>
              <a:rPr lang="en-US" sz="4000" i="1" dirty="0" smtClean="0"/>
              <a:t> Institute of Geochemistry SB RAS,  Favorskogo1a,. Irkutsk, Russia  </a:t>
            </a:r>
            <a:endParaRPr lang="ru-RU" sz="4000" i="1" dirty="0"/>
          </a:p>
        </p:txBody>
      </p:sp>
      <p:pic>
        <p:nvPicPr>
          <p:cNvPr id="2" name="Picture 2"/>
          <p:cNvPicPr>
            <a:picLocks noChangeAspect="1" noChangeArrowheads="1"/>
          </p:cNvPicPr>
          <p:nvPr/>
        </p:nvPicPr>
        <p:blipFill>
          <a:blip r:embed="rId15"/>
          <a:srcRect/>
          <a:stretch>
            <a:fillRect/>
          </a:stretch>
        </p:blipFill>
        <p:spPr bwMode="auto">
          <a:xfrm>
            <a:off x="34190063" y="3471786"/>
            <a:ext cx="3786214" cy="8341058"/>
          </a:xfrm>
          <a:prstGeom prst="rect">
            <a:avLst/>
          </a:prstGeom>
          <a:noFill/>
          <a:ln w="9525">
            <a:noFill/>
            <a:miter lim="800000"/>
            <a:headEnd/>
            <a:tailEnd/>
          </a:ln>
          <a:effectLst/>
        </p:spPr>
      </p:pic>
      <p:pic>
        <p:nvPicPr>
          <p:cNvPr id="4" name="Picture 3"/>
          <p:cNvPicPr>
            <a:picLocks noChangeAspect="1" noChangeArrowheads="1"/>
          </p:cNvPicPr>
          <p:nvPr/>
        </p:nvPicPr>
        <p:blipFill>
          <a:blip r:embed="rId16"/>
          <a:srcRect/>
          <a:stretch>
            <a:fillRect/>
          </a:stretch>
        </p:blipFill>
        <p:spPr bwMode="auto">
          <a:xfrm>
            <a:off x="35904575" y="11329966"/>
            <a:ext cx="4500594" cy="6723062"/>
          </a:xfrm>
          <a:prstGeom prst="rect">
            <a:avLst/>
          </a:prstGeom>
          <a:noFill/>
          <a:ln w="9525">
            <a:noFill/>
            <a:miter lim="800000"/>
            <a:headEnd/>
            <a:tailEnd/>
          </a:ln>
          <a:effectLst/>
        </p:spPr>
      </p:pic>
      <p:pic>
        <p:nvPicPr>
          <p:cNvPr id="7" name="Picture 6"/>
          <p:cNvPicPr>
            <a:picLocks noChangeAspect="1" noChangeArrowheads="1"/>
          </p:cNvPicPr>
          <p:nvPr/>
        </p:nvPicPr>
        <p:blipFill>
          <a:blip r:embed="rId17"/>
          <a:srcRect/>
          <a:stretch>
            <a:fillRect/>
          </a:stretch>
        </p:blipFill>
        <p:spPr bwMode="auto">
          <a:xfrm>
            <a:off x="41119549" y="17545072"/>
            <a:ext cx="5143536" cy="4575781"/>
          </a:xfrm>
          <a:prstGeom prst="rect">
            <a:avLst/>
          </a:prstGeom>
          <a:noFill/>
          <a:ln w="9525">
            <a:noFill/>
            <a:miter lim="800000"/>
            <a:headEnd/>
            <a:tailEnd/>
          </a:ln>
          <a:effectLst/>
        </p:spPr>
      </p:pic>
      <p:pic>
        <p:nvPicPr>
          <p:cNvPr id="1031" name="Picture 7"/>
          <p:cNvPicPr>
            <a:picLocks noChangeAspect="1" noChangeArrowheads="1"/>
          </p:cNvPicPr>
          <p:nvPr/>
        </p:nvPicPr>
        <p:blipFill>
          <a:blip r:embed="rId18"/>
          <a:srcRect/>
          <a:stretch>
            <a:fillRect/>
          </a:stretch>
        </p:blipFill>
        <p:spPr bwMode="auto">
          <a:xfrm>
            <a:off x="41190987" y="22315516"/>
            <a:ext cx="5000660" cy="6488084"/>
          </a:xfrm>
          <a:prstGeom prst="rect">
            <a:avLst/>
          </a:prstGeom>
          <a:noFill/>
          <a:ln w="9525">
            <a:noFill/>
            <a:miter lim="800000"/>
            <a:headEnd/>
            <a:tailEnd/>
          </a:ln>
          <a:effectLst/>
        </p:spPr>
      </p:pic>
      <p:pic>
        <p:nvPicPr>
          <p:cNvPr id="9" name="Picture 9"/>
          <p:cNvPicPr>
            <a:picLocks noChangeAspect="1" noChangeArrowheads="1"/>
          </p:cNvPicPr>
          <p:nvPr/>
        </p:nvPicPr>
        <p:blipFill>
          <a:blip r:embed="rId19"/>
          <a:srcRect/>
          <a:stretch>
            <a:fillRect/>
          </a:stretch>
        </p:blipFill>
        <p:spPr bwMode="auto">
          <a:xfrm>
            <a:off x="40619483" y="10972776"/>
            <a:ext cx="5786478" cy="6415830"/>
          </a:xfrm>
          <a:prstGeom prst="rect">
            <a:avLst/>
          </a:prstGeom>
          <a:noFill/>
          <a:ln w="9525">
            <a:noFill/>
            <a:miter lim="800000"/>
            <a:headEnd/>
            <a:tailEnd/>
          </a:ln>
          <a:effectLst/>
        </p:spPr>
      </p:pic>
      <p:pic>
        <p:nvPicPr>
          <p:cNvPr id="28" name="Picture 8"/>
          <p:cNvPicPr>
            <a:picLocks noChangeAspect="1" noChangeArrowheads="1"/>
          </p:cNvPicPr>
          <p:nvPr/>
        </p:nvPicPr>
        <p:blipFill>
          <a:blip r:embed="rId20"/>
          <a:srcRect/>
          <a:stretch>
            <a:fillRect/>
          </a:stretch>
        </p:blipFill>
        <p:spPr>
          <a:xfrm>
            <a:off x="38619219" y="1757274"/>
            <a:ext cx="6981219" cy="5802866"/>
          </a:xfrm>
          <a:prstGeom prst="rect">
            <a:avLst/>
          </a:prstGeom>
          <a:noFill/>
        </p:spPr>
      </p:pic>
      <p:pic>
        <p:nvPicPr>
          <p:cNvPr id="29" name="Picture 6"/>
          <p:cNvPicPr>
            <a:picLocks noChangeAspect="1" noChangeArrowheads="1"/>
          </p:cNvPicPr>
          <p:nvPr/>
        </p:nvPicPr>
        <p:blipFill>
          <a:blip r:embed="rId21"/>
          <a:srcRect/>
          <a:stretch>
            <a:fillRect/>
          </a:stretch>
        </p:blipFill>
        <p:spPr bwMode="auto">
          <a:xfrm>
            <a:off x="39090546" y="7543752"/>
            <a:ext cx="7715304" cy="3279901"/>
          </a:xfrm>
          <a:prstGeom prst="rect">
            <a:avLst/>
          </a:prstGeom>
          <a:noFill/>
          <a:ln w="9525">
            <a:noFill/>
            <a:miter lim="800000"/>
            <a:headEnd/>
            <a:tailEnd/>
          </a:ln>
        </p:spPr>
      </p:pic>
      <p:sp>
        <p:nvSpPr>
          <p:cNvPr id="30" name="Прямоугольник 29"/>
          <p:cNvSpPr/>
          <p:nvPr/>
        </p:nvSpPr>
        <p:spPr>
          <a:xfrm>
            <a:off x="38976409" y="17830824"/>
            <a:ext cx="1520096" cy="400110"/>
          </a:xfrm>
          <a:prstGeom prst="rect">
            <a:avLst/>
          </a:prstGeom>
          <a:solidFill>
            <a:schemeClr val="accent2">
              <a:lumMod val="40000"/>
              <a:lumOff val="60000"/>
            </a:schemeClr>
          </a:solidFill>
        </p:spPr>
        <p:txBody>
          <a:bodyPr wrap="none">
            <a:spAutoFit/>
          </a:bodyPr>
          <a:lstStyle/>
          <a:p>
            <a:r>
              <a:rPr lang="en-US" sz="2000" dirty="0" smtClean="0">
                <a:solidFill>
                  <a:srgbClr val="FF0000"/>
                </a:solidFill>
                <a:latin typeface="Elephant" pitchFamily="18" charset="0"/>
              </a:rPr>
              <a:t>Chromites</a:t>
            </a:r>
            <a:endParaRPr lang="ru-RU" sz="2000" dirty="0">
              <a:solidFill>
                <a:srgbClr val="FF0000"/>
              </a:solidFill>
            </a:endParaRPr>
          </a:p>
        </p:txBody>
      </p:sp>
      <p:sp>
        <p:nvSpPr>
          <p:cNvPr id="31" name="Прямоугольник 30"/>
          <p:cNvSpPr/>
          <p:nvPr/>
        </p:nvSpPr>
        <p:spPr>
          <a:xfrm>
            <a:off x="38190591" y="11544280"/>
            <a:ext cx="1918282" cy="400110"/>
          </a:xfrm>
          <a:prstGeom prst="rect">
            <a:avLst/>
          </a:prstGeom>
          <a:solidFill>
            <a:schemeClr val="accent3">
              <a:lumMod val="60000"/>
              <a:lumOff val="40000"/>
            </a:schemeClr>
          </a:solidFill>
        </p:spPr>
        <p:txBody>
          <a:bodyPr wrap="none">
            <a:spAutoFit/>
          </a:bodyPr>
          <a:lstStyle/>
          <a:p>
            <a:r>
              <a:rPr lang="en-US" sz="2000" dirty="0" smtClean="0">
                <a:solidFill>
                  <a:srgbClr val="00B050"/>
                </a:solidFill>
                <a:latin typeface="Elephant" pitchFamily="18" charset="0"/>
              </a:rPr>
              <a:t>Cr- Diopsides</a:t>
            </a:r>
            <a:endParaRPr lang="ru-RU" sz="2000" dirty="0">
              <a:solidFill>
                <a:srgbClr val="00B050"/>
              </a:solidFill>
            </a:endParaRPr>
          </a:p>
        </p:txBody>
      </p:sp>
      <p:sp>
        <p:nvSpPr>
          <p:cNvPr id="32" name="Прямоугольник 31"/>
          <p:cNvSpPr/>
          <p:nvPr/>
        </p:nvSpPr>
        <p:spPr>
          <a:xfrm>
            <a:off x="41048111" y="10901338"/>
            <a:ext cx="2153923" cy="400110"/>
          </a:xfrm>
          <a:prstGeom prst="rect">
            <a:avLst/>
          </a:prstGeom>
          <a:solidFill>
            <a:schemeClr val="accent1">
              <a:lumMod val="20000"/>
              <a:lumOff val="80000"/>
            </a:schemeClr>
          </a:solidFill>
        </p:spPr>
        <p:txBody>
          <a:bodyPr wrap="none">
            <a:spAutoFit/>
          </a:bodyPr>
          <a:lstStyle/>
          <a:p>
            <a:r>
              <a:rPr lang="en-US" sz="2000" dirty="0" smtClean="0">
                <a:solidFill>
                  <a:schemeClr val="tx2">
                    <a:lumMod val="60000"/>
                    <a:lumOff val="40000"/>
                  </a:schemeClr>
                </a:solidFill>
                <a:latin typeface="Elephant" pitchFamily="18" charset="0"/>
              </a:rPr>
              <a:t>Cr- Amphiboles</a:t>
            </a:r>
            <a:endParaRPr lang="ru-RU" sz="2000" dirty="0">
              <a:solidFill>
                <a:schemeClr val="tx2">
                  <a:lumMod val="60000"/>
                  <a:lumOff val="40000"/>
                </a:schemeClr>
              </a:solidFill>
            </a:endParaRPr>
          </a:p>
        </p:txBody>
      </p:sp>
      <p:sp>
        <p:nvSpPr>
          <p:cNvPr id="33" name="Прямоугольник 32"/>
          <p:cNvSpPr/>
          <p:nvPr/>
        </p:nvSpPr>
        <p:spPr>
          <a:xfrm>
            <a:off x="44977201" y="17330758"/>
            <a:ext cx="1401153" cy="400110"/>
          </a:xfrm>
          <a:prstGeom prst="rect">
            <a:avLst/>
          </a:prstGeom>
          <a:solidFill>
            <a:schemeClr val="accent4">
              <a:lumMod val="60000"/>
              <a:lumOff val="40000"/>
            </a:schemeClr>
          </a:solidFill>
        </p:spPr>
        <p:txBody>
          <a:bodyPr wrap="none">
            <a:spAutoFit/>
          </a:bodyPr>
          <a:lstStyle/>
          <a:p>
            <a:r>
              <a:rPr lang="en-US" sz="2000" dirty="0" smtClean="0">
                <a:solidFill>
                  <a:schemeClr val="accent4">
                    <a:lumMod val="75000"/>
                  </a:schemeClr>
                </a:solidFill>
                <a:latin typeface="Elephant" pitchFamily="18" charset="0"/>
              </a:rPr>
              <a:t>Ilmenites</a:t>
            </a:r>
            <a:endParaRPr lang="ru-RU" sz="2000" dirty="0">
              <a:solidFill>
                <a:schemeClr val="accent4">
                  <a:lumMod val="75000"/>
                </a:schemeClr>
              </a:solidFill>
            </a:endParaRPr>
          </a:p>
        </p:txBody>
      </p:sp>
      <p:sp>
        <p:nvSpPr>
          <p:cNvPr id="34" name="Прямоугольник 33"/>
          <p:cNvSpPr/>
          <p:nvPr/>
        </p:nvSpPr>
        <p:spPr>
          <a:xfrm>
            <a:off x="44834325" y="22117104"/>
            <a:ext cx="1223476" cy="400110"/>
          </a:xfrm>
          <a:prstGeom prst="rect">
            <a:avLst/>
          </a:prstGeom>
          <a:solidFill>
            <a:schemeClr val="accent2">
              <a:lumMod val="20000"/>
              <a:lumOff val="80000"/>
            </a:schemeClr>
          </a:solidFill>
        </p:spPr>
        <p:txBody>
          <a:bodyPr wrap="none">
            <a:spAutoFit/>
          </a:bodyPr>
          <a:lstStyle/>
          <a:p>
            <a:r>
              <a:rPr lang="en-US" sz="2000" dirty="0" smtClean="0">
                <a:solidFill>
                  <a:srgbClr val="FF0000"/>
                </a:solidFill>
                <a:latin typeface="Elephant" pitchFamily="18" charset="0"/>
              </a:rPr>
              <a:t>Garnets</a:t>
            </a:r>
            <a:endParaRPr lang="ru-RU" sz="2000" dirty="0">
              <a:solidFill>
                <a:srgbClr val="FF0000"/>
              </a:solidFill>
            </a:endParaRPr>
          </a:p>
        </p:txBody>
      </p:sp>
      <p:pic>
        <p:nvPicPr>
          <p:cNvPr id="10" name="Picture 10"/>
          <p:cNvPicPr>
            <a:picLocks noChangeAspect="1" noChangeArrowheads="1"/>
          </p:cNvPicPr>
          <p:nvPr/>
        </p:nvPicPr>
        <p:blipFill>
          <a:blip r:embed="rId22"/>
          <a:srcRect/>
          <a:stretch>
            <a:fillRect/>
          </a:stretch>
        </p:blipFill>
        <p:spPr bwMode="auto">
          <a:xfrm>
            <a:off x="36190327" y="18394386"/>
            <a:ext cx="4640712" cy="10409214"/>
          </a:xfrm>
          <a:prstGeom prst="rect">
            <a:avLst/>
          </a:prstGeom>
          <a:noFill/>
          <a:ln w="9525">
            <a:noFill/>
            <a:miter lim="800000"/>
            <a:headEnd/>
            <a:tailEnd/>
          </a:ln>
          <a:effectLst/>
        </p:spPr>
      </p:pic>
      <p:pic>
        <p:nvPicPr>
          <p:cNvPr id="36" name="Picture 2"/>
          <p:cNvPicPr>
            <a:picLocks noChangeAspect="1" noChangeArrowheads="1"/>
          </p:cNvPicPr>
          <p:nvPr/>
        </p:nvPicPr>
        <p:blipFill>
          <a:blip r:embed="rId2"/>
          <a:srcRect/>
          <a:stretch>
            <a:fillRect/>
          </a:stretch>
        </p:blipFill>
        <p:spPr bwMode="auto">
          <a:xfrm>
            <a:off x="25331751" y="4114728"/>
            <a:ext cx="8267490" cy="7570783"/>
          </a:xfrm>
          <a:prstGeom prst="rect">
            <a:avLst/>
          </a:prstGeom>
          <a:noFill/>
          <a:ln w="9525">
            <a:noFill/>
            <a:miter lim="800000"/>
            <a:headEnd/>
            <a:tailEnd/>
          </a:ln>
          <a:effectLst/>
        </p:spPr>
      </p:pic>
      <p:pic>
        <p:nvPicPr>
          <p:cNvPr id="12" name="Picture 12"/>
          <p:cNvPicPr>
            <a:picLocks noChangeAspect="1" noChangeArrowheads="1"/>
          </p:cNvPicPr>
          <p:nvPr/>
        </p:nvPicPr>
        <p:blipFill>
          <a:blip r:embed="rId23"/>
          <a:srcRect/>
          <a:stretch>
            <a:fillRect/>
          </a:stretch>
        </p:blipFill>
        <p:spPr bwMode="auto">
          <a:xfrm>
            <a:off x="757079" y="0"/>
            <a:ext cx="4328979" cy="376683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72E79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557</Words>
  <Application>Microsoft Office PowerPoint</Application>
  <PresentationFormat>Произвольный</PresentationFormat>
  <Paragraphs>13</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New model of the mantle lithosphere beneath Kuoyka kimberlite field Yakutia.</vt:lpstr>
    </vt:vector>
  </TitlesOfParts>
  <Company>IGM SB RAS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model of the mantle lithosphere beneath Kuoyka kimberlite field Yakutia.</dc:title>
  <dc:creator>Igor Ashchepkov</dc:creator>
  <cp:lastModifiedBy>Igor Ashchepkov</cp:lastModifiedBy>
  <cp:revision>6</cp:revision>
  <dcterms:created xsi:type="dcterms:W3CDTF">2013-03-30T15:35:39Z</dcterms:created>
  <dcterms:modified xsi:type="dcterms:W3CDTF">2013-03-31T13:51:00Z</dcterms:modified>
</cp:coreProperties>
</file>