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6" r:id="rId4"/>
    <p:sldId id="260" r:id="rId5"/>
    <p:sldId id="261" r:id="rId6"/>
    <p:sldId id="273" r:id="rId7"/>
    <p:sldId id="275" r:id="rId8"/>
    <p:sldId id="274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8" r:id="rId17"/>
    <p:sldId id="272" r:id="rId18"/>
    <p:sldId id="277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4EF9-ECE7-4162-B7F1-C96381CB7EB3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398D8-2C83-4862-BD5C-C94DBFA6D5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273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E946A-77FE-4FBE-A392-D77034707057}" type="datetimeFigureOut">
              <a:rPr lang="nl-BE" smtClean="0"/>
              <a:t>19/04/2013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76625-BC9A-4DB0-831C-BECC2A0776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29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.png"/><Relationship Id="rId5" Type="http://schemas.openxmlformats.org/officeDocument/2006/relationships/image" Target="../media/image44.png"/><Relationship Id="rId10" Type="http://schemas.openxmlformats.org/officeDocument/2006/relationships/slide" Target="slide3.xml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A1E60"/>
                </a:solidFill>
                <a:cs typeface="Arial" charset="0"/>
              </a:rPr>
              <a:t>Modeling </a:t>
            </a:r>
            <a:r>
              <a:rPr lang="en-US" b="1" dirty="0" smtClean="0">
                <a:solidFill>
                  <a:srgbClr val="0A1E60"/>
                </a:solidFill>
                <a:cs typeface="Arial" charset="0"/>
              </a:rPr>
              <a:t>pedogenesis </a:t>
            </a:r>
            <a:r>
              <a:rPr lang="en-US" b="1" dirty="0">
                <a:solidFill>
                  <a:srgbClr val="0A1E60"/>
                </a:solidFill>
                <a:cs typeface="Arial" charset="0"/>
              </a:rPr>
              <a:t>at </a:t>
            </a:r>
            <a:r>
              <a:rPr lang="en-US" b="1" dirty="0" smtClean="0">
                <a:solidFill>
                  <a:srgbClr val="0A1E60"/>
                </a:solidFill>
                <a:cs typeface="Arial" charset="0"/>
              </a:rPr>
              <a:t>multimillennium timescales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Achievements and challenges</a:t>
            </a:r>
          </a:p>
          <a:p>
            <a:r>
              <a:rPr lang="en-US" sz="2000" dirty="0" smtClean="0">
                <a:solidFill>
                  <a:srgbClr val="0A1E60"/>
                </a:solidFill>
              </a:rPr>
              <a:t>Peter A. Finke</a:t>
            </a:r>
          </a:p>
          <a:p>
            <a:r>
              <a:rPr lang="en-US" sz="1400" dirty="0" smtClean="0">
                <a:solidFill>
                  <a:srgbClr val="0A1E60"/>
                </a:solidFill>
              </a:rPr>
              <a:t>Dept. Geology &amp; Soil Science, Ghent University, Belgium</a:t>
            </a:r>
          </a:p>
          <a:p>
            <a:endParaRPr lang="en-US" sz="2000" dirty="0">
              <a:solidFill>
                <a:srgbClr val="0A1E6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SoilGen model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Achievements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Calibration and quality tests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Applications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Challenges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Multimillennium boundary conditions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Panta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rhei</a:t>
            </a:r>
            <a:r>
              <a:rPr lang="en-US" sz="1600" dirty="0" smtClean="0">
                <a:solidFill>
                  <a:schemeClr val="tx1"/>
                </a:solidFill>
              </a:rPr>
              <a:t> and hydrological parameters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Calibration and performance testing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Soil redistribution</a:t>
            </a:r>
          </a:p>
          <a:p>
            <a:pPr marL="914400" lvl="1" indent="-457200" algn="l">
              <a:buFont typeface="+mj-lt"/>
              <a:buAutoNum type="alphaLcPeriod"/>
            </a:pPr>
            <a:endParaRPr lang="en-US" sz="1600" dirty="0" smtClean="0">
              <a:solidFill>
                <a:srgbClr val="0A1E60"/>
              </a:solidFill>
            </a:endParaRPr>
          </a:p>
          <a:p>
            <a:pPr marL="914400" lvl="1" indent="-457200" algn="l">
              <a:buFont typeface="+mj-lt"/>
              <a:buAutoNum type="alphaLcPeriod"/>
            </a:pPr>
            <a:endParaRPr lang="nl-BE" sz="1600" dirty="0">
              <a:solidFill>
                <a:srgbClr val="0A1E6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307DF-154F-4005-864A-6CC02873334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60863"/>
            <a:ext cx="4088394" cy="15229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33" y="4040102"/>
            <a:ext cx="4078774" cy="19796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Case: Chronosequence</a:t>
            </a:r>
            <a:endParaRPr lang="nl-BE" sz="4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652311"/>
            <a:ext cx="2500313" cy="11668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31999"/>
            <a:ext cx="2500313" cy="11668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07863"/>
            <a:ext cx="2500313" cy="11668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250"/>
            <a:ext cx="2500313" cy="11668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65842"/>
            <a:ext cx="2500313" cy="11668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710"/>
            <a:ext cx="2500313" cy="1166813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8210914" y="1152525"/>
            <a:ext cx="21600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053928" y="5638800"/>
            <a:ext cx="7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243123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Vestfold,Norway</a:t>
            </a:r>
            <a:endParaRPr lang="en-US" b="1" dirty="0" smtClean="0"/>
          </a:p>
          <a:p>
            <a:r>
              <a:rPr lang="en-US" b="1" dirty="0" smtClean="0"/>
              <a:t>Base Saturation</a:t>
            </a:r>
            <a:endParaRPr lang="nl-BE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3" y="4419600"/>
            <a:ext cx="3888000" cy="236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990600" y="3174456"/>
            <a:ext cx="3726600" cy="2159544"/>
            <a:chOff x="1981200" y="3358954"/>
            <a:chExt cx="2736000" cy="167024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358954"/>
              <a:ext cx="2736000" cy="1670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Rechte verbindingslijn 14"/>
            <p:cNvCxnSpPr/>
            <p:nvPr/>
          </p:nvCxnSpPr>
          <p:spPr>
            <a:xfrm>
              <a:off x="4170785" y="3568482"/>
              <a:ext cx="216000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2895600" y="4730532"/>
              <a:ext cx="72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0000" y="1152525"/>
            <a:ext cx="5112000" cy="20219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Effect soil age on non-linear development of soil properties in 12 - 1.9 </a:t>
            </a:r>
            <a:r>
              <a:rPr lang="en-US" b="1" dirty="0" err="1" smtClean="0">
                <a:latin typeface="Calibri" pitchFamily="34" charset="0"/>
              </a:rPr>
              <a:t>kBP</a:t>
            </a:r>
            <a:r>
              <a:rPr lang="en-US" b="1" dirty="0" smtClean="0">
                <a:latin typeface="Calibri" pitchFamily="34" charset="0"/>
              </a:rPr>
              <a:t> chronosequence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Slower recent uplift rates related to slower leaching of “marine legacy” basic cations”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Countering effect of higher recent precipitation surplus (P-PE)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Model = sensitive to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“non-linear” soil development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853487" y="6568111"/>
            <a:ext cx="2480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</a:rPr>
              <a:t>Sauer et al., 2012. Quaternary International 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19" name="Tekstvak 29"/>
          <p:cNvSpPr txBox="1">
            <a:spLocks noChangeArrowheads="1"/>
          </p:cNvSpPr>
          <p:nvPr/>
        </p:nvSpPr>
        <p:spPr bwMode="auto">
          <a:xfrm>
            <a:off x="36000" y="3815647"/>
            <a:ext cx="8413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 dirty="0" err="1" smtClean="0">
                <a:solidFill>
                  <a:srgbClr val="0070C0"/>
                </a:solidFill>
              </a:rPr>
              <a:t>Isostatic</a:t>
            </a:r>
            <a:r>
              <a:rPr lang="en-US" sz="1400" i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en-US" sz="1400" i="1" dirty="0" smtClean="0">
                <a:solidFill>
                  <a:srgbClr val="0070C0"/>
                </a:solidFill>
              </a:rPr>
              <a:t>uplift</a:t>
            </a:r>
          </a:p>
          <a:p>
            <a:pPr algn="r"/>
            <a:endParaRPr lang="nl-BE" sz="1400" i="1" dirty="0">
              <a:solidFill>
                <a:srgbClr val="0070C0"/>
              </a:solidFill>
            </a:endParaRPr>
          </a:p>
        </p:txBody>
      </p:sp>
      <p:sp>
        <p:nvSpPr>
          <p:cNvPr id="20" name="Tekstvak 29"/>
          <p:cNvSpPr txBox="1">
            <a:spLocks noChangeArrowheads="1"/>
          </p:cNvSpPr>
          <p:nvPr/>
        </p:nvSpPr>
        <p:spPr bwMode="auto">
          <a:xfrm>
            <a:off x="76200" y="5603966"/>
            <a:ext cx="11812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</a:rPr>
              <a:t>Precipitation </a:t>
            </a:r>
          </a:p>
          <a:p>
            <a:pPr algn="r"/>
            <a:r>
              <a:rPr lang="en-US" sz="1400" i="1" dirty="0" smtClean="0">
                <a:solidFill>
                  <a:srgbClr val="0070C0"/>
                </a:solidFill>
              </a:rPr>
              <a:t>surplus</a:t>
            </a:r>
          </a:p>
          <a:p>
            <a:pPr algn="r"/>
            <a:endParaRPr lang="nl-BE" sz="1400" i="1" dirty="0">
              <a:solidFill>
                <a:srgbClr val="0070C0"/>
              </a:solidFill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Case: </a:t>
            </a:r>
            <a:r>
              <a:rPr lang="en-US" sz="4000" dirty="0"/>
              <a:t>S</a:t>
            </a:r>
            <a:r>
              <a:rPr lang="en-US" sz="4000" dirty="0" smtClean="0"/>
              <a:t>oilscape reconstruction</a:t>
            </a:r>
            <a:endParaRPr lang="nl-BE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t="-2590" r="487" b="-1514"/>
          <a:stretch/>
        </p:blipFill>
        <p:spPr>
          <a:xfrm>
            <a:off x="6318106" y="3482544"/>
            <a:ext cx="2772000" cy="23070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3"/>
          <a:stretch/>
        </p:blipFill>
        <p:spPr>
          <a:xfrm>
            <a:off x="6300000" y="1559438"/>
            <a:ext cx="2772000" cy="2179557"/>
          </a:xfrm>
          <a:prstGeom prst="rect">
            <a:avLst/>
          </a:prstGeom>
        </p:spPr>
      </p:pic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7200" y="1600201"/>
            <a:ext cx="5943600" cy="4114800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Archaeological land evaluation, Belgium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Modeling terrain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Modeling 3D hydrology</a:t>
            </a:r>
          </a:p>
          <a:p>
            <a:pPr lvl="1"/>
            <a:r>
              <a:rPr lang="en-US" sz="1400" dirty="0"/>
              <a:t>Calibration </a:t>
            </a:r>
            <a:r>
              <a:rPr lang="en-US" sz="1400" dirty="0" smtClean="0"/>
              <a:t>and </a:t>
            </a:r>
            <a:r>
              <a:rPr lang="en-US" sz="1400" dirty="0"/>
              <a:t>quality testing</a:t>
            </a:r>
          </a:p>
          <a:p>
            <a:pPr lvl="1"/>
            <a:r>
              <a:rPr lang="en-US" sz="1400" dirty="0"/>
              <a:t>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Modeling 1D soil evolution</a:t>
            </a:r>
          </a:p>
          <a:p>
            <a:pPr lvl="1"/>
            <a:r>
              <a:rPr lang="en-US" sz="1400" dirty="0" smtClean="0"/>
              <a:t>Multiple locations</a:t>
            </a:r>
          </a:p>
          <a:p>
            <a:pPr lvl="1"/>
            <a:r>
              <a:rPr lang="en-US" sz="1400" dirty="0" smtClean="0"/>
              <a:t>Take erosion and deposition from terrain model</a:t>
            </a:r>
          </a:p>
          <a:p>
            <a:pPr lvl="1"/>
            <a:r>
              <a:rPr lang="en-US" sz="1400" dirty="0" smtClean="0"/>
              <a:t>Take water fluxes (or water tables) from hydrological model</a:t>
            </a:r>
          </a:p>
          <a:p>
            <a:pPr lvl="1"/>
            <a:r>
              <a:rPr lang="en-US" sz="1400" dirty="0"/>
              <a:t>DSM for interpolation of soil characteristics to full extent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Land evaluation of past land uses in past landscapes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Model =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applicable in soilscape reconstruction</a:t>
            </a: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kstvak 6"/>
          <p:cNvSpPr txBox="1"/>
          <p:nvPr/>
        </p:nvSpPr>
        <p:spPr>
          <a:xfrm>
            <a:off x="3600000" y="2329983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Zwertvaegher </a:t>
            </a:r>
            <a:r>
              <a:rPr lang="nl-BE" sz="1000" i="1" dirty="0">
                <a:solidFill>
                  <a:srgbClr val="0070C0"/>
                </a:solidFill>
              </a:rPr>
              <a:t>et al. </a:t>
            </a:r>
            <a:r>
              <a:rPr lang="nl-BE" sz="1000" i="1" dirty="0" smtClean="0">
                <a:solidFill>
                  <a:srgbClr val="0070C0"/>
                </a:solidFill>
              </a:rPr>
              <a:t>2013. </a:t>
            </a:r>
            <a:r>
              <a:rPr lang="nl-BE" sz="1000" i="1" dirty="0" err="1" smtClean="0">
                <a:solidFill>
                  <a:srgbClr val="0070C0"/>
                </a:solidFill>
              </a:rPr>
              <a:t>Geoarchaeology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00000" y="3167733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Zwertvaegher et al. In review </a:t>
            </a:r>
            <a:endParaRPr lang="nl-BE" sz="1000" i="1" dirty="0">
              <a:solidFill>
                <a:srgbClr val="0070C0"/>
              </a:solidFill>
            </a:endParaRPr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0" y="5158476"/>
            <a:ext cx="2772000" cy="1707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Tekstvak 8"/>
          <p:cNvSpPr txBox="1"/>
          <p:nvPr/>
        </p:nvSpPr>
        <p:spPr>
          <a:xfrm>
            <a:off x="3600000" y="5178753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Zwertvaegher, 2012. PhD-thesis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419600" y="1667372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Zwertvaegher </a:t>
            </a:r>
            <a:r>
              <a:rPr lang="nl-BE" sz="1000" i="1" dirty="0">
                <a:solidFill>
                  <a:srgbClr val="0070C0"/>
                </a:solidFill>
              </a:rPr>
              <a:t>et al. </a:t>
            </a:r>
            <a:r>
              <a:rPr lang="nl-BE" sz="1000" i="1" dirty="0" smtClean="0">
                <a:solidFill>
                  <a:srgbClr val="0070C0"/>
                </a:solidFill>
              </a:rPr>
              <a:t>2010. </a:t>
            </a:r>
            <a:r>
              <a:rPr lang="nl-BE" sz="1000" i="1" dirty="0" err="1" smtClean="0">
                <a:solidFill>
                  <a:srgbClr val="0070C0"/>
                </a:solidFill>
              </a:rPr>
              <a:t>Geoarchaeology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99669" y="2005853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Vermeer et al. In review</a:t>
            </a:r>
            <a:endParaRPr lang="nl-BE" sz="1000" i="1" dirty="0">
              <a:solidFill>
                <a:srgbClr val="0070C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vak 33"/>
          <p:cNvSpPr txBox="1"/>
          <p:nvPr/>
        </p:nvSpPr>
        <p:spPr>
          <a:xfrm rot="16200000">
            <a:off x="-101974" y="2260226"/>
            <a:ext cx="2489947" cy="1828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</a:rPr>
              <a:t>Davis et al., 2003</a:t>
            </a:r>
            <a:endParaRPr lang="nl-BE" sz="1400" i="1" dirty="0">
              <a:solidFill>
                <a:srgbClr val="0070C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Multimillennium boundary conditions</a:t>
            </a:r>
          </a:p>
        </p:txBody>
      </p:sp>
      <p:sp>
        <p:nvSpPr>
          <p:cNvPr id="3" name="Stroomdiagram: Document 2"/>
          <p:cNvSpPr/>
          <p:nvPr/>
        </p:nvSpPr>
        <p:spPr>
          <a:xfrm>
            <a:off x="536400" y="2046800"/>
            <a:ext cx="13680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Pollen diagrams</a:t>
            </a:r>
            <a:endParaRPr lang="nl-BE" sz="1400" dirty="0"/>
          </a:p>
        </p:txBody>
      </p:sp>
      <p:sp>
        <p:nvSpPr>
          <p:cNvPr id="6" name="Stroomdiagram: Proces 5"/>
          <p:cNvSpPr/>
          <p:nvPr/>
        </p:nvSpPr>
        <p:spPr>
          <a:xfrm>
            <a:off x="540000" y="2828494"/>
            <a:ext cx="1368000" cy="64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Plant functional </a:t>
            </a:r>
            <a:r>
              <a:rPr lang="en-US" sz="1400" dirty="0" smtClean="0"/>
              <a:t>types with “known” P, T</a:t>
            </a:r>
            <a:endParaRPr lang="nl-BE" sz="1400" dirty="0"/>
          </a:p>
        </p:txBody>
      </p:sp>
      <p:sp>
        <p:nvSpPr>
          <p:cNvPr id="7" name="Stroomdiagram: Proces 6"/>
          <p:cNvSpPr/>
          <p:nvPr/>
        </p:nvSpPr>
        <p:spPr>
          <a:xfrm>
            <a:off x="540000" y="3695400"/>
            <a:ext cx="1368000" cy="64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Spatiotemporal interpolation of P, T anomalies </a:t>
            </a:r>
            <a:endParaRPr lang="nl-BE" sz="1400" dirty="0"/>
          </a:p>
        </p:txBody>
      </p:sp>
      <p:cxnSp>
        <p:nvCxnSpPr>
          <p:cNvPr id="21" name="Rechte verbindingslijn met pijl 20"/>
          <p:cNvCxnSpPr>
            <a:stCxn id="3" idx="2"/>
            <a:endCxn id="6" idx="0"/>
          </p:cNvCxnSpPr>
          <p:nvPr/>
        </p:nvCxnSpPr>
        <p:spPr>
          <a:xfrm>
            <a:off x="1220400" y="2618945"/>
            <a:ext cx="3600" cy="2095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stCxn id="6" idx="2"/>
            <a:endCxn id="7" idx="0"/>
          </p:cNvCxnSpPr>
          <p:nvPr/>
        </p:nvCxnSpPr>
        <p:spPr>
          <a:xfrm>
            <a:off x="1224000" y="3476494"/>
            <a:ext cx="0" cy="218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roomdiagram: Proces 25"/>
          <p:cNvSpPr/>
          <p:nvPr/>
        </p:nvSpPr>
        <p:spPr>
          <a:xfrm>
            <a:off x="536400" y="4686000"/>
            <a:ext cx="1368000" cy="64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Generation of annual P</a:t>
            </a:r>
            <a:r>
              <a:rPr lang="en-US" sz="1400" dirty="0"/>
              <a:t>, T </a:t>
            </a:r>
            <a:r>
              <a:rPr lang="en-US" sz="1400" dirty="0" smtClean="0"/>
              <a:t>values</a:t>
            </a:r>
            <a:endParaRPr lang="nl-BE" sz="1400" dirty="0"/>
          </a:p>
        </p:txBody>
      </p:sp>
      <p:sp>
        <p:nvSpPr>
          <p:cNvPr id="27" name="Stroomdiagram: Proces 26"/>
          <p:cNvSpPr/>
          <p:nvPr/>
        </p:nvSpPr>
        <p:spPr>
          <a:xfrm>
            <a:off x="540000" y="5690780"/>
            <a:ext cx="1368000" cy="64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Downscaling to daily P</a:t>
            </a:r>
            <a:r>
              <a:rPr lang="en-US" sz="1400" dirty="0"/>
              <a:t>, T </a:t>
            </a:r>
            <a:r>
              <a:rPr lang="en-US" sz="1400" dirty="0" smtClean="0"/>
              <a:t>values for model input</a:t>
            </a:r>
            <a:endParaRPr lang="nl-BE" sz="1400" dirty="0"/>
          </a:p>
        </p:txBody>
      </p:sp>
      <p:cxnSp>
        <p:nvCxnSpPr>
          <p:cNvPr id="29" name="Rechte verbindingslijn met pijl 28"/>
          <p:cNvCxnSpPr>
            <a:stCxn id="7" idx="2"/>
            <a:endCxn id="26" idx="0"/>
          </p:cNvCxnSpPr>
          <p:nvPr/>
        </p:nvCxnSpPr>
        <p:spPr>
          <a:xfrm flipH="1">
            <a:off x="1220400" y="4343400"/>
            <a:ext cx="3600" cy="342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26" idx="2"/>
            <a:endCxn id="27" idx="0"/>
          </p:cNvCxnSpPr>
          <p:nvPr/>
        </p:nvCxnSpPr>
        <p:spPr>
          <a:xfrm>
            <a:off x="1220400" y="5334000"/>
            <a:ext cx="3600" cy="3567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2"/>
          <a:stretch/>
        </p:blipFill>
        <p:spPr bwMode="auto">
          <a:xfrm>
            <a:off x="3048000" y="4514700"/>
            <a:ext cx="2703860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2"/>
          <a:stretch/>
        </p:blipFill>
        <p:spPr bwMode="auto">
          <a:xfrm>
            <a:off x="3048000" y="5967374"/>
            <a:ext cx="2703860" cy="544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86" y="2640273"/>
            <a:ext cx="3352800" cy="204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Gebogen verbindingslijn 38"/>
          <p:cNvCxnSpPr>
            <a:stCxn id="26" idx="3"/>
            <a:endCxn id="1029" idx="1"/>
          </p:cNvCxnSpPr>
          <p:nvPr/>
        </p:nvCxnSpPr>
        <p:spPr>
          <a:xfrm flipV="1">
            <a:off x="1904400" y="3663137"/>
            <a:ext cx="742386" cy="1346863"/>
          </a:xfrm>
          <a:prstGeom prst="bentConnector3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bogen verbindingslijn 41"/>
          <p:cNvCxnSpPr>
            <a:stCxn id="27" idx="3"/>
            <a:endCxn id="1027" idx="1"/>
          </p:cNvCxnSpPr>
          <p:nvPr/>
        </p:nvCxnSpPr>
        <p:spPr>
          <a:xfrm flipV="1">
            <a:off x="1908000" y="5236219"/>
            <a:ext cx="1140000" cy="778561"/>
          </a:xfrm>
          <a:prstGeom prst="bentConnector3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bogen verbindingslijn 44"/>
          <p:cNvCxnSpPr>
            <a:stCxn id="27" idx="3"/>
            <a:endCxn id="38" idx="1"/>
          </p:cNvCxnSpPr>
          <p:nvPr/>
        </p:nvCxnSpPr>
        <p:spPr>
          <a:xfrm>
            <a:off x="1908000" y="6014780"/>
            <a:ext cx="1140000" cy="225043"/>
          </a:xfrm>
          <a:prstGeom prst="bentConnector3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troomdiagram: Proces 50"/>
          <p:cNvSpPr/>
          <p:nvPr/>
        </p:nvSpPr>
        <p:spPr>
          <a:xfrm>
            <a:off x="6172200" y="3386443"/>
            <a:ext cx="2514600" cy="13331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Land-Atmosphere-Ocean climate model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linked to</a:t>
            </a:r>
          </a:p>
          <a:p>
            <a:pPr algn="ctr"/>
            <a:r>
              <a:rPr lang="nl-BE" sz="1400" dirty="0" err="1"/>
              <a:t>Dynamic</a:t>
            </a:r>
            <a:r>
              <a:rPr lang="nl-BE" sz="1400" dirty="0"/>
              <a:t> Global </a:t>
            </a:r>
            <a:r>
              <a:rPr lang="nl-BE" sz="1400" dirty="0" err="1"/>
              <a:t>Vegetation</a:t>
            </a:r>
            <a:r>
              <a:rPr lang="nl-BE" sz="1400" dirty="0"/>
              <a:t> </a:t>
            </a:r>
            <a:r>
              <a:rPr lang="nl-BE" sz="1400" dirty="0" smtClean="0"/>
              <a:t>Model:</a:t>
            </a:r>
          </a:p>
          <a:p>
            <a:pPr algn="ctr"/>
            <a:r>
              <a:rPr lang="en-US" sz="1400" i="1" dirty="0" smtClean="0">
                <a:solidFill>
                  <a:srgbClr val="FFFF00"/>
                </a:solidFill>
              </a:rPr>
              <a:t>Internally consistent data set</a:t>
            </a:r>
          </a:p>
        </p:txBody>
      </p:sp>
      <p:grpSp>
        <p:nvGrpSpPr>
          <p:cNvPr id="47" name="Groep 46"/>
          <p:cNvGrpSpPr/>
          <p:nvPr/>
        </p:nvGrpSpPr>
        <p:grpSpPr>
          <a:xfrm>
            <a:off x="3012864" y="2061294"/>
            <a:ext cx="2703860" cy="640458"/>
            <a:chOff x="5806836" y="4872324"/>
            <a:chExt cx="2703860" cy="64045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6" r="15542" b="84441"/>
            <a:stretch/>
          </p:blipFill>
          <p:spPr bwMode="auto">
            <a:xfrm>
              <a:off x="5806836" y="4872324"/>
              <a:ext cx="2703860" cy="36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6" t="88175" r="15542"/>
            <a:stretch/>
          </p:blipFill>
          <p:spPr bwMode="auto">
            <a:xfrm>
              <a:off x="5806836" y="5236218"/>
              <a:ext cx="2703860" cy="27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Tekstvak 47"/>
          <p:cNvSpPr txBox="1"/>
          <p:nvPr/>
        </p:nvSpPr>
        <p:spPr>
          <a:xfrm>
            <a:off x="3258307" y="3619982"/>
            <a:ext cx="24057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Annual Precipitation series</a:t>
            </a:r>
            <a:endParaRPr lang="nl-BE" sz="1600" dirty="0"/>
          </a:p>
        </p:txBody>
      </p:sp>
      <p:sp>
        <p:nvSpPr>
          <p:cNvPr id="49" name="Stroomdiagram: Proces 48"/>
          <p:cNvSpPr/>
          <p:nvPr/>
        </p:nvSpPr>
        <p:spPr>
          <a:xfrm>
            <a:off x="3630786" y="4550321"/>
            <a:ext cx="1468015" cy="23046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Stroomdiagram: Proces 59"/>
          <p:cNvSpPr/>
          <p:nvPr/>
        </p:nvSpPr>
        <p:spPr>
          <a:xfrm>
            <a:off x="3630786" y="5967374"/>
            <a:ext cx="1468015" cy="973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Tekstvak 57"/>
          <p:cNvSpPr txBox="1"/>
          <p:nvPr/>
        </p:nvSpPr>
        <p:spPr>
          <a:xfrm>
            <a:off x="3433035" y="4550321"/>
            <a:ext cx="223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Daily Precipitation series</a:t>
            </a:r>
            <a:endParaRPr lang="nl-BE" sz="1600" dirty="0"/>
          </a:p>
        </p:txBody>
      </p:sp>
      <p:sp>
        <p:nvSpPr>
          <p:cNvPr id="61" name="Tekstvak 60"/>
          <p:cNvSpPr txBox="1"/>
          <p:nvPr/>
        </p:nvSpPr>
        <p:spPr>
          <a:xfrm>
            <a:off x="3042128" y="1760376"/>
            <a:ext cx="2033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Vegetation type series</a:t>
            </a:r>
            <a:endParaRPr lang="nl-BE" sz="1600" dirty="0"/>
          </a:p>
        </p:txBody>
      </p:sp>
      <p:sp>
        <p:nvSpPr>
          <p:cNvPr id="50" name="Stroomdiagram: Proces 49"/>
          <p:cNvSpPr/>
          <p:nvPr/>
        </p:nvSpPr>
        <p:spPr>
          <a:xfrm>
            <a:off x="3042128" y="6573414"/>
            <a:ext cx="2709732" cy="228600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Pedogenesis model</a:t>
            </a:r>
            <a:endParaRPr lang="nl-BE" i="1" dirty="0">
              <a:solidFill>
                <a:srgbClr val="FFFF00"/>
              </a:solidFill>
            </a:endParaRPr>
          </a:p>
        </p:txBody>
      </p:sp>
      <p:cxnSp>
        <p:nvCxnSpPr>
          <p:cNvPr id="56" name="Gebogen verbindingslijn 55"/>
          <p:cNvCxnSpPr>
            <a:stCxn id="27" idx="2"/>
            <a:endCxn id="50" idx="1"/>
          </p:cNvCxnSpPr>
          <p:nvPr/>
        </p:nvCxnSpPr>
        <p:spPr>
          <a:xfrm rot="16200000" flipH="1">
            <a:off x="1958597" y="5604183"/>
            <a:ext cx="348934" cy="1818128"/>
          </a:xfrm>
          <a:prstGeom prst="bentConnector2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bogen verbindingslijn 61"/>
          <p:cNvCxnSpPr>
            <a:stCxn id="51" idx="0"/>
          </p:cNvCxnSpPr>
          <p:nvPr/>
        </p:nvCxnSpPr>
        <p:spPr>
          <a:xfrm rot="16200000" flipV="1">
            <a:off x="6036168" y="1993111"/>
            <a:ext cx="1021195" cy="1765470"/>
          </a:xfrm>
          <a:prstGeom prst="bentConnector2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Gebogen verbindingslijn 1024"/>
          <p:cNvCxnSpPr>
            <a:stCxn id="3" idx="3"/>
          </p:cNvCxnSpPr>
          <p:nvPr/>
        </p:nvCxnSpPr>
        <p:spPr>
          <a:xfrm>
            <a:off x="1904400" y="2353124"/>
            <a:ext cx="1108464" cy="12124"/>
          </a:xfrm>
          <a:prstGeom prst="bentConnector3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Gebogen verbindingslijn 1032"/>
          <p:cNvCxnSpPr>
            <a:stCxn id="51" idx="2"/>
            <a:endCxn id="1027" idx="3"/>
          </p:cNvCxnSpPr>
          <p:nvPr/>
        </p:nvCxnSpPr>
        <p:spPr>
          <a:xfrm rot="5400000">
            <a:off x="6332370" y="4139088"/>
            <a:ext cx="516621" cy="1677640"/>
          </a:xfrm>
          <a:prstGeom prst="bentConnector2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Gebogen verbindingslijn 1035"/>
          <p:cNvCxnSpPr>
            <a:stCxn id="51" idx="2"/>
            <a:endCxn id="38" idx="3"/>
          </p:cNvCxnSpPr>
          <p:nvPr/>
        </p:nvCxnSpPr>
        <p:spPr>
          <a:xfrm rot="5400000">
            <a:off x="5830568" y="4640890"/>
            <a:ext cx="1520225" cy="1677640"/>
          </a:xfrm>
          <a:prstGeom prst="bentConnector2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Gebogen verbindingslijn 1038"/>
          <p:cNvCxnSpPr>
            <a:stCxn id="51" idx="2"/>
            <a:endCxn id="50" idx="3"/>
          </p:cNvCxnSpPr>
          <p:nvPr/>
        </p:nvCxnSpPr>
        <p:spPr>
          <a:xfrm rot="5400000">
            <a:off x="5606622" y="4864836"/>
            <a:ext cx="1968116" cy="1677640"/>
          </a:xfrm>
          <a:prstGeom prst="bentConnector2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0" y="1421822"/>
            <a:ext cx="91440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Reconstructed boundary conditions are a major source of uncertainty on model results. </a:t>
            </a:r>
            <a:r>
              <a:rPr lang="en-US" sz="1600" dirty="0" smtClean="0">
                <a:solidFill>
                  <a:srgbClr val="FF0000"/>
                </a:solidFill>
              </a:rPr>
              <a:t>Consistency?</a:t>
            </a:r>
            <a:endParaRPr lang="nl-BE" sz="1600" dirty="0">
              <a:solidFill>
                <a:srgbClr val="FF0000"/>
              </a:solidFill>
            </a:endParaRPr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</a:t>
            </a:r>
            <a:r>
              <a:rPr lang="en-US" dirty="0" err="1"/>
              <a:t>Panta</a:t>
            </a:r>
            <a:r>
              <a:rPr lang="en-US" dirty="0"/>
              <a:t> </a:t>
            </a:r>
            <a:r>
              <a:rPr lang="en-US" dirty="0" err="1"/>
              <a:t>rhei</a:t>
            </a:r>
            <a:r>
              <a:rPr lang="en-US" dirty="0"/>
              <a:t> and hydrological </a:t>
            </a:r>
            <a:r>
              <a:rPr lang="en-US" dirty="0" smtClean="0"/>
              <a:t>parameters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1422000"/>
            <a:ext cx="91440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Pedogenesis= ΔOC, decalcification, weathering, clay migration → Δ</a:t>
            </a:r>
            <a:r>
              <a:rPr lang="el-GR" sz="1600" dirty="0" smtClean="0">
                <a:solidFill>
                  <a:srgbClr val="002060"/>
                </a:solidFill>
              </a:rPr>
              <a:t>ρ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l-GR" sz="1600" dirty="0" smtClean="0">
                <a:solidFill>
                  <a:srgbClr val="002060"/>
                </a:solidFill>
              </a:rPr>
              <a:t>Δ</a:t>
            </a:r>
            <a:r>
              <a:rPr lang="en-US" sz="1600" dirty="0" smtClean="0">
                <a:solidFill>
                  <a:srgbClr val="002060"/>
                </a:solidFill>
              </a:rPr>
              <a:t>texture, </a:t>
            </a:r>
            <a:r>
              <a:rPr lang="el-GR" sz="1600" dirty="0" smtClean="0">
                <a:solidFill>
                  <a:srgbClr val="002060"/>
                </a:solidFill>
              </a:rPr>
              <a:t>Δ</a:t>
            </a:r>
            <a:r>
              <a:rPr lang="en-US" sz="1600" dirty="0" smtClean="0">
                <a:solidFill>
                  <a:srgbClr val="002060"/>
                </a:solidFill>
              </a:rPr>
              <a:t>h-</a:t>
            </a:r>
            <a:r>
              <a:rPr lang="el-GR" sz="1600" dirty="0" smtClean="0">
                <a:solidFill>
                  <a:srgbClr val="002060"/>
                </a:solidFill>
              </a:rPr>
              <a:t>θ</a:t>
            </a:r>
            <a:r>
              <a:rPr lang="en-US" sz="1600" dirty="0" smtClean="0">
                <a:solidFill>
                  <a:srgbClr val="002060"/>
                </a:solidFill>
              </a:rPr>
              <a:t>-K, </a:t>
            </a:r>
            <a:r>
              <a:rPr lang="el-GR" sz="1600" dirty="0" smtClean="0">
                <a:solidFill>
                  <a:srgbClr val="002060"/>
                </a:solidFill>
              </a:rPr>
              <a:t>Δ</a:t>
            </a:r>
            <a:r>
              <a:rPr lang="en-US" sz="1600" dirty="0" smtClean="0">
                <a:solidFill>
                  <a:srgbClr val="002060"/>
                </a:solidFill>
              </a:rPr>
              <a:t>structure. </a:t>
            </a:r>
            <a:r>
              <a:rPr lang="en-US" sz="1600" dirty="0" smtClean="0">
                <a:solidFill>
                  <a:srgbClr val="FF0000"/>
                </a:solidFill>
              </a:rPr>
              <a:t>PTFs?</a:t>
            </a:r>
            <a:endParaRPr lang="nl-BE" sz="1600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0" y="1981200"/>
            <a:ext cx="4230337" cy="4495800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noAutofit/>
          </a:bodyPr>
          <a:lstStyle/>
          <a:p>
            <a:r>
              <a:rPr lang="en-US" b="1" dirty="0" smtClean="0"/>
              <a:t>Issues:</a:t>
            </a:r>
          </a:p>
          <a:p>
            <a:r>
              <a:rPr lang="en-US" dirty="0" smtClean="0"/>
              <a:t>1. Long runtime = no brute force methods. </a:t>
            </a:r>
            <a:r>
              <a:rPr lang="en-US" i="1" dirty="0" smtClean="0">
                <a:solidFill>
                  <a:srgbClr val="FF0000"/>
                </a:solidFill>
              </a:rPr>
              <a:t>What else?</a:t>
            </a:r>
            <a:r>
              <a:rPr lang="en-US" dirty="0" smtClean="0"/>
              <a:t> 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2. Confronting simulations to data and proxies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not just final state calibration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Ex: Calibration of MODFLOW phreatic water tables over period 12.7 </a:t>
            </a:r>
            <a:r>
              <a:rPr lang="en-US" i="1" dirty="0" err="1" smtClean="0">
                <a:solidFill>
                  <a:srgbClr val="00B0F0"/>
                </a:solidFill>
              </a:rPr>
              <a:t>kBP</a:t>
            </a:r>
            <a:r>
              <a:rPr lang="en-US" i="1" dirty="0" smtClean="0">
                <a:solidFill>
                  <a:srgbClr val="00B0F0"/>
                </a:solidFill>
              </a:rPr>
              <a:t> - present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Calibration using the mapped drainage class (1953), but also by: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Maximizing the number of dated and dry archaeological sites (“dry feet proxy”)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Maximizing the number of sites where the bottom of the Podzol-</a:t>
            </a:r>
            <a:r>
              <a:rPr lang="en-US" sz="1600" dirty="0" err="1" smtClean="0"/>
              <a:t>Bh</a:t>
            </a:r>
            <a:r>
              <a:rPr lang="en-US" sz="1600" dirty="0" smtClean="0"/>
              <a:t> is above the water table </a:t>
            </a:r>
            <a:r>
              <a:rPr lang="en-US" sz="1600" dirty="0"/>
              <a:t>at least 1500 years </a:t>
            </a:r>
            <a:r>
              <a:rPr lang="en-US" sz="1600" dirty="0" smtClean="0"/>
              <a:t>(“time-integrated proxy”)</a:t>
            </a:r>
          </a:p>
          <a:p>
            <a:r>
              <a:rPr lang="en-US" sz="1600" dirty="0" smtClean="0"/>
              <a:t>ALT: </a:t>
            </a:r>
            <a:r>
              <a:rPr lang="en-US" sz="1600" smtClean="0"/>
              <a:t>chronosequence calibration.</a:t>
            </a:r>
            <a:endParaRPr lang="en-US" sz="16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3: Calibration and performance </a:t>
            </a:r>
            <a:r>
              <a:rPr lang="en-US" dirty="0" smtClean="0"/>
              <a:t>testing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1421822"/>
            <a:ext cx="91440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Runtime issues, final state calibration. </a:t>
            </a:r>
            <a:r>
              <a:rPr lang="en-US" sz="1600" dirty="0" smtClean="0">
                <a:solidFill>
                  <a:srgbClr val="FF0000"/>
                </a:solidFill>
              </a:rPr>
              <a:t>Efficient calibration methods and smart evaluation proxies?</a:t>
            </a:r>
            <a:endParaRPr lang="nl-BE" sz="1600" dirty="0">
              <a:solidFill>
                <a:srgbClr val="FF0000"/>
              </a:solidFill>
            </a:endParaRPr>
          </a:p>
        </p:txBody>
      </p:sp>
      <p:pic>
        <p:nvPicPr>
          <p:cNvPr id="5" name="Picture 2" descr="Fig9.tif"/>
          <p:cNvPicPr/>
          <p:nvPr/>
        </p:nvPicPr>
        <p:blipFill rotWithShape="1">
          <a:blip r:embed="rId2" cstate="print"/>
          <a:srcRect r="6039"/>
          <a:stretch/>
        </p:blipFill>
        <p:spPr>
          <a:xfrm>
            <a:off x="4401820" y="2923737"/>
            <a:ext cx="4742180" cy="378714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995409" y="4759607"/>
            <a:ext cx="2612519" cy="298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1000" i="1" dirty="0" smtClean="0">
                <a:solidFill>
                  <a:srgbClr val="0070C0"/>
                </a:solidFill>
              </a:rPr>
              <a:t>Zwertvaegher </a:t>
            </a:r>
            <a:r>
              <a:rPr lang="nl-BE" sz="1000" i="1" dirty="0">
                <a:solidFill>
                  <a:srgbClr val="0070C0"/>
                </a:solidFill>
              </a:rPr>
              <a:t>et al. </a:t>
            </a:r>
            <a:r>
              <a:rPr lang="nl-BE" sz="1000" i="1" dirty="0" smtClean="0">
                <a:solidFill>
                  <a:srgbClr val="0070C0"/>
                </a:solidFill>
              </a:rPr>
              <a:t>2013. </a:t>
            </a:r>
            <a:r>
              <a:rPr lang="nl-BE" sz="1000" i="1" dirty="0" err="1" smtClean="0">
                <a:solidFill>
                  <a:srgbClr val="0070C0"/>
                </a:solidFill>
              </a:rPr>
              <a:t>Geoarchaeology</a:t>
            </a:r>
            <a:endParaRPr lang="nl-BE" sz="1000" i="1" dirty="0">
              <a:solidFill>
                <a:srgbClr val="0070C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4: Soil redistribution</a:t>
            </a:r>
            <a:endParaRPr lang="nl-BE" dirty="0"/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7200" y="1219200"/>
            <a:ext cx="8305800" cy="3352800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Importance</a:t>
            </a:r>
          </a:p>
          <a:p>
            <a:r>
              <a:rPr lang="en-US" sz="1800" dirty="0" smtClean="0"/>
              <a:t>C-sequestration in erosion/deposition landscapes</a:t>
            </a:r>
          </a:p>
          <a:p>
            <a:r>
              <a:rPr lang="en-US" sz="1800" dirty="0" smtClean="0"/>
              <a:t>Understanding feedback mechanisms between soil development / erosion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Linked soil-landscape-vegetation models		</a:t>
            </a:r>
            <a:r>
              <a:rPr lang="en-US" sz="1400" dirty="0" smtClean="0">
                <a:solidFill>
                  <a:srgbClr val="00B0F0"/>
                </a:solidFill>
              </a:rPr>
              <a:t>(e.g. Zwertvaegher et al. in review)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Integrated soil-landscape-vegetation models	</a:t>
            </a:r>
            <a:r>
              <a:rPr lang="en-US" sz="1400" dirty="0" smtClean="0">
                <a:solidFill>
                  <a:srgbClr val="00B0F0"/>
                </a:solidFill>
              </a:rPr>
              <a:t>(e.g. Schoorl et al. 2012)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Challenges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Computational effort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Reconstruction of boundary conditions in human-affected landscapes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Quantification interactions soil-water-vegetation-mass redistribution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5374" r="25537" b="53334"/>
          <a:stretch/>
        </p:blipFill>
        <p:spPr bwMode="auto">
          <a:xfrm>
            <a:off x="1676400" y="4580739"/>
            <a:ext cx="5867400" cy="214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BE" dirty="0"/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7200" y="1219200"/>
            <a:ext cx="8305800" cy="4648200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Pedogenetic modeling is feasible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/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Work needed on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Process coverage (e.g. Podzolisation)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Generating “mutually consistent” BC (e.g. by Climate-Vegetation models)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Quantification effect changing soil structure on hydro props (e.g. ripening)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Efficient calibration and smart proxies along the timeline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Soil-landscape interactions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900416" cy="590092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33400" y="533400"/>
            <a:ext cx="8305800" cy="60960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nl-NL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nl-NL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</a:t>
            </a:r>
            <a:r>
              <a:rPr lang="nl-NL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nl-NL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endParaRPr lang="nl-NL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nl-NL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nl-NL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nl-N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nl-NL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PS:</a:t>
            </a:r>
            <a:r>
              <a:rPr lang="nl-NL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4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flow drives pedogenesis</a:t>
            </a:r>
            <a:endParaRPr lang="nl-NL" sz="4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 smtClean="0"/>
              <a:t>Hohenheim nov2010</a:t>
            </a:r>
          </a:p>
          <a:p>
            <a:r>
              <a:rPr lang="en-AU" smtClean="0"/>
              <a:t>Peter Finke UGent Dept Geology&amp;SoilScience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49A329-1107-419B-AAA8-AA70BAD050E2}" type="slidenum">
              <a:rPr lang="en-AU"/>
              <a:pPr>
                <a:defRPr/>
              </a:pPr>
              <a:t>18</a:t>
            </a:fld>
            <a:endParaRPr lang="en-AU"/>
          </a:p>
        </p:txBody>
      </p:sp>
      <p:sp>
        <p:nvSpPr>
          <p:cNvPr id="84996" name="Rectangle 1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84997" name="Rectangle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000" dirty="0" smtClean="0"/>
              <a:t>Water flow → pF 31-12-yyyy 			Solute </a:t>
            </a:r>
            <a:r>
              <a:rPr lang="en-US" sz="2000" dirty="0"/>
              <a:t>flow → </a:t>
            </a:r>
            <a:r>
              <a:rPr lang="en-US" sz="2000" dirty="0" smtClean="0"/>
              <a:t>Ca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31-12-yyyy</a:t>
            </a:r>
            <a:endParaRPr lang="en-US" sz="2000" baseline="30000" dirty="0" smtClean="0"/>
          </a:p>
          <a:p>
            <a:pPr eaLnBrk="1" hangingPunct="1"/>
            <a:endParaRPr lang="en-US" sz="2000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  <a:p>
            <a:r>
              <a:rPr lang="en-US" sz="2000" dirty="0" smtClean="0"/>
              <a:t>Heat </a:t>
            </a:r>
            <a:r>
              <a:rPr lang="en-US" sz="2000" dirty="0"/>
              <a:t>flow → </a:t>
            </a:r>
            <a:r>
              <a:rPr lang="en-US" sz="2000" dirty="0" smtClean="0"/>
              <a:t>Temperature 31-12-yyyy		Gas </a:t>
            </a:r>
            <a:r>
              <a:rPr lang="en-US" sz="2000" dirty="0"/>
              <a:t>flow → </a:t>
            </a:r>
            <a:r>
              <a:rPr lang="en-US" sz="2000" dirty="0" smtClean="0"/>
              <a:t>pCO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31-12-yyyy</a:t>
            </a:r>
          </a:p>
        </p:txBody>
      </p:sp>
      <p:pic>
        <p:nvPicPr>
          <p:cNvPr id="84998" name="Picture 3" descr="potent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00"/>
            <a:ext cx="45354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4" descr="potentiallegend"/>
          <p:cNvPicPr>
            <a:picLocks noChangeAspect="1" noChangeArrowheads="1"/>
          </p:cNvPicPr>
          <p:nvPr/>
        </p:nvPicPr>
        <p:blipFill>
          <a:blip r:embed="rId3"/>
          <a:srcRect b="44812"/>
          <a:stretch>
            <a:fillRect/>
          </a:stretch>
        </p:blipFill>
        <p:spPr bwMode="auto">
          <a:xfrm>
            <a:off x="684213" y="2563813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5"/>
          <p:cNvSpPr txBox="1">
            <a:spLocks noChangeArrowheads="1"/>
          </p:cNvSpPr>
          <p:nvPr/>
        </p:nvSpPr>
        <p:spPr bwMode="auto">
          <a:xfrm>
            <a:off x="792163" y="2744788"/>
            <a:ext cx="2735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3…	pF	…0.7</a:t>
            </a:r>
          </a:p>
        </p:txBody>
      </p:sp>
      <p:pic>
        <p:nvPicPr>
          <p:cNvPr id="85001" name="Picture 6" descr="Ca-s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1850" y="368300"/>
            <a:ext cx="45021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7" descr="Ca-sollegend"/>
          <p:cNvPicPr>
            <a:picLocks noChangeAspect="1" noChangeArrowheads="1"/>
          </p:cNvPicPr>
          <p:nvPr/>
        </p:nvPicPr>
        <p:blipFill>
          <a:blip r:embed="rId5"/>
          <a:srcRect b="41574"/>
          <a:stretch>
            <a:fillRect/>
          </a:stretch>
        </p:blipFill>
        <p:spPr bwMode="auto">
          <a:xfrm>
            <a:off x="5435600" y="2565400"/>
            <a:ext cx="3044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3" name="Text Box 8"/>
          <p:cNvSpPr txBox="1">
            <a:spLocks noChangeArrowheads="1"/>
          </p:cNvSpPr>
          <p:nvPr/>
        </p:nvSpPr>
        <p:spPr bwMode="auto">
          <a:xfrm>
            <a:off x="5580063" y="2744788"/>
            <a:ext cx="2735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0…        mmol Ca</a:t>
            </a:r>
            <a:r>
              <a:rPr lang="en-US" sz="1200" b="1" i="1" baseline="30000">
                <a:solidFill>
                  <a:schemeClr val="accent2"/>
                </a:solidFill>
                <a:latin typeface="Arial" charset="0"/>
              </a:rPr>
              <a:t>2+</a:t>
            </a: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/dm</a:t>
            </a:r>
            <a:r>
              <a:rPr lang="en-US" sz="1200" b="1" i="1" baseline="30000">
                <a:solidFill>
                  <a:schemeClr val="accent2"/>
                </a:solidFill>
                <a:latin typeface="Arial" charset="0"/>
              </a:rPr>
              <a:t>3        </a:t>
            </a: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…3</a:t>
            </a:r>
          </a:p>
        </p:txBody>
      </p:sp>
      <p:pic>
        <p:nvPicPr>
          <p:cNvPr id="85004" name="Picture 9" descr="Te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24288"/>
            <a:ext cx="45021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0" descr="Templege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6138863"/>
            <a:ext cx="2997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1" descr="pCO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1850" y="3824288"/>
            <a:ext cx="45021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7" name="Picture 12" descr="pCO2legend"/>
          <p:cNvPicPr>
            <a:picLocks noChangeAspect="1" noChangeArrowheads="1"/>
          </p:cNvPicPr>
          <p:nvPr/>
        </p:nvPicPr>
        <p:blipFill>
          <a:blip r:embed="rId9"/>
          <a:srcRect b="40630"/>
          <a:stretch>
            <a:fillRect/>
          </a:stretch>
        </p:blipFill>
        <p:spPr bwMode="auto">
          <a:xfrm>
            <a:off x="5434013" y="6129338"/>
            <a:ext cx="299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8" name="Text Box 13"/>
          <p:cNvSpPr txBox="1">
            <a:spLocks noChangeArrowheads="1"/>
          </p:cNvSpPr>
          <p:nvPr/>
        </p:nvSpPr>
        <p:spPr bwMode="auto">
          <a:xfrm>
            <a:off x="5508625" y="6381750"/>
            <a:ext cx="2735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0.001…        hPa</a:t>
            </a:r>
            <a:r>
              <a:rPr lang="en-US" sz="1200" b="1" i="1" baseline="30000">
                <a:solidFill>
                  <a:schemeClr val="accent2"/>
                </a:solidFill>
                <a:latin typeface="Arial" charset="0"/>
              </a:rPr>
              <a:t>        </a:t>
            </a: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…0.014</a:t>
            </a:r>
          </a:p>
        </p:txBody>
      </p:sp>
      <p:sp>
        <p:nvSpPr>
          <p:cNvPr id="85009" name="Text Box 14"/>
          <p:cNvSpPr txBox="1">
            <a:spLocks noChangeArrowheads="1"/>
          </p:cNvSpPr>
          <p:nvPr/>
        </p:nvSpPr>
        <p:spPr bwMode="auto">
          <a:xfrm>
            <a:off x="2484438" y="6308725"/>
            <a:ext cx="16922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-8.6 … </a:t>
            </a:r>
            <a:r>
              <a:rPr lang="en-US" sz="1200" b="1" i="1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200" b="1" i="1">
                <a:solidFill>
                  <a:schemeClr val="accent2"/>
                </a:solidFill>
                <a:latin typeface="Arial" charset="0"/>
              </a:rPr>
              <a:t>C … 13.2</a:t>
            </a:r>
          </a:p>
        </p:txBody>
      </p:sp>
      <p:sp>
        <p:nvSpPr>
          <p:cNvPr id="85010" name="AutoShape 15">
            <a:hlinkClick r:id="rId10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308975" y="6022975"/>
            <a:ext cx="835025" cy="8350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80" y="2850832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54465"/>
              </p:ext>
            </p:extLst>
          </p:nvPr>
        </p:nvGraphicFramePr>
        <p:xfrm>
          <a:off x="685800" y="1143000"/>
          <a:ext cx="780751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291"/>
                <a:gridCol w="3974783"/>
                <a:gridCol w="1127443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Vadose</a:t>
                      </a:r>
                      <a:r>
                        <a:rPr lang="en-US" sz="1600" baseline="0" dirty="0" smtClean="0"/>
                        <a:t> zone modeling</a:t>
                      </a:r>
                      <a:endParaRPr lang="nl-BE" sz="1600" dirty="0"/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Pedogenesis modeling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“Misery”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Sat/</a:t>
                      </a:r>
                      <a:r>
                        <a:rPr lang="en-US" sz="1600" dirty="0" err="1" smtClean="0"/>
                        <a:t>Unsat</a:t>
                      </a:r>
                      <a:r>
                        <a:rPr lang="en-US" sz="1600" dirty="0" smtClean="0"/>
                        <a:t> Water flow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BC’s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Solute flow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BC’s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Chemistry,</a:t>
                      </a:r>
                      <a:r>
                        <a:rPr lang="en-US" sz="1600" baseline="0" dirty="0" smtClean="0"/>
                        <a:t> exchange reactions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complexity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Heat flow</a:t>
                      </a:r>
                      <a:endParaRPr lang="nl-BE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Heat flow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BC’s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Weathering</a:t>
                      </a:r>
                      <a:endParaRPr lang="nl-BE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Weathering (</a:t>
                      </a:r>
                      <a:r>
                        <a:rPr lang="en-US" sz="1600" dirty="0" err="1" smtClean="0"/>
                        <a:t>chem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phys</a:t>
                      </a:r>
                      <a:r>
                        <a:rPr lang="en-US" sz="1600" baseline="0" dirty="0" smtClean="0"/>
                        <a:t>)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complexity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C-cycle</a:t>
                      </a:r>
                      <a:endParaRPr lang="nl-BE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C-cycle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BC’s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BE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Soil</a:t>
                      </a:r>
                      <a:r>
                        <a:rPr lang="en-US" sz="1600" baseline="0" dirty="0" smtClean="0"/>
                        <a:t> formation processes: </a:t>
                      </a:r>
                    </a:p>
                    <a:p>
                      <a:r>
                        <a:rPr lang="en-US" sz="1600" dirty="0" smtClean="0"/>
                        <a:t>Clay</a:t>
                      </a:r>
                      <a:r>
                        <a:rPr lang="en-US" sz="1600" baseline="0" dirty="0" smtClean="0"/>
                        <a:t> migration, bioturbation, podzolisation, …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Process Coverage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(multi-) annual +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(sub-)second</a:t>
                      </a:r>
                      <a:endParaRPr lang="nl-B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(multi-)millennium + sub-second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Runtime</a:t>
                      </a:r>
                      <a:endParaRPr lang="nl-BE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nl-B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35935"/>
            <a:ext cx="3962400" cy="24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589640" y="4586007"/>
            <a:ext cx="1066318" cy="1231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1000" dirty="0" smtClean="0"/>
              <a:t>Deciduous forest</a:t>
            </a:r>
            <a:endParaRPr lang="nl-BE" sz="1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/>
              <a:t>SoilGen2 Flow of water, solutes, heat</a:t>
            </a:r>
          </a:p>
        </p:txBody>
      </p:sp>
      <p:sp>
        <p:nvSpPr>
          <p:cNvPr id="24579" name="Rectangle 78"/>
          <p:cNvSpPr>
            <a:spLocks noChangeArrowheads="1"/>
          </p:cNvSpPr>
          <p:nvPr/>
        </p:nvSpPr>
        <p:spPr bwMode="auto">
          <a:xfrm>
            <a:off x="434975" y="1196975"/>
            <a:ext cx="8404225" cy="4862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1" dirty="0" smtClean="0">
                <a:latin typeface="Calibri" pitchFamily="34" charset="0"/>
              </a:rPr>
              <a:t>Based on </a:t>
            </a:r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LEACHM(2003)</a:t>
            </a:r>
            <a:r>
              <a:rPr lang="en-GB" sz="2400" b="1" dirty="0" smtClean="0">
                <a:latin typeface="Calibri" pitchFamily="34" charset="0"/>
              </a:rPr>
              <a:t> model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Water flow: Richards’ equation</a:t>
            </a:r>
            <a:r>
              <a:rPr lang="en-GB" sz="2400" dirty="0">
                <a:latin typeface="Calibri" pitchFamily="34" charset="0"/>
              </a:rPr>
              <a:t>	</a:t>
            </a:r>
            <a:endParaRPr lang="en-US" sz="24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Solute flow: CDE</a:t>
            </a:r>
            <a:endParaRPr lang="en-GB" sz="24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Heat </a:t>
            </a:r>
            <a:r>
              <a:rPr lang="en-US" sz="2400" dirty="0">
                <a:latin typeface="Calibri" pitchFamily="34" charset="0"/>
              </a:rPr>
              <a:t>flow </a:t>
            </a:r>
            <a:r>
              <a:rPr lang="en-US" sz="2400" dirty="0" smtClean="0">
                <a:latin typeface="Calibri" pitchFamily="34" charset="0"/>
              </a:rPr>
              <a:t>eq.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400" dirty="0" smtClean="0">
              <a:latin typeface="Calibri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Calibri" pitchFamily="34" charset="0"/>
              </a:rPr>
              <a:t>Added</a:t>
            </a:r>
            <a:endParaRPr lang="en-US" sz="24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</a:rPr>
              <a:t>Diffusive gas transport (CO</a:t>
            </a:r>
            <a:r>
              <a:rPr lang="en-GB" sz="2400" baseline="-25000" dirty="0">
                <a:latin typeface="Calibri" pitchFamily="34" charset="0"/>
              </a:rPr>
              <a:t>2</a:t>
            </a:r>
            <a:r>
              <a:rPr lang="en-GB" sz="2400" dirty="0">
                <a:latin typeface="Calibri" pitchFamily="34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414" y="1278681"/>
            <a:ext cx="2799186" cy="88545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2895600" y="2833111"/>
            <a:ext cx="3124200" cy="6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2899" y="2087739"/>
            <a:ext cx="4936087" cy="7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8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94104" y="5016501"/>
            <a:ext cx="1042988" cy="1042987"/>
          </a:xfrm>
          <a:prstGeom prst="actionButtonInformation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600" b="1" dirty="0" err="1">
                <a:solidFill>
                  <a:schemeClr val="accent2"/>
                </a:solidFill>
                <a:latin typeface="Arial" charset="0"/>
              </a:rPr>
              <a:t>Examples</a:t>
            </a:r>
            <a:endParaRPr lang="nl-NL" sz="16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5065" y="3852000"/>
            <a:ext cx="3324135" cy="7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7" y="4498316"/>
            <a:ext cx="5358080" cy="23596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SoilGen2 = enhanced transport model</a:t>
            </a:r>
            <a:endParaRPr lang="nl-BE" sz="4000" dirty="0"/>
          </a:p>
        </p:txBody>
      </p:sp>
      <p:graphicFrame>
        <p:nvGraphicFramePr>
          <p:cNvPr id="3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33888"/>
              </p:ext>
            </p:extLst>
          </p:nvPr>
        </p:nvGraphicFramePr>
        <p:xfrm>
          <a:off x="152400" y="1143000"/>
          <a:ext cx="8919908" cy="5379720"/>
        </p:xfrm>
        <a:graphic>
          <a:graphicData uri="http://schemas.openxmlformats.org/drawingml/2006/table">
            <a:tbl>
              <a:tblPr/>
              <a:tblGrid>
                <a:gridCol w="1143000"/>
                <a:gridCol w="2196664"/>
                <a:gridCol w="4356536"/>
                <a:gridCol w="1223708"/>
              </a:tblGrid>
              <a:tr h="519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Environmental 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Processes covered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Time scale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667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Flow of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water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solutes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Temperature effects on chemistry, C-turnover, water flow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Precipitation: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6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Precipitation: solutes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Evaporation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5052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rganisms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Vegetation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Soil-Plant cycles of C, Ca, Mg, K, Na, 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Bioturbation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Human influence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Effects of Fertilization and Plowing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67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elief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Runoff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Erosion / Sedimentation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Effects of Removal or Addition of top 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Local variants of T, P,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Effects of slope exposition of Heat/water/solute 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arent material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Texture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Physical weathering,  Clay migration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Mineralogy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Cation exchange, Weathering primary minerals, Chemical Dissolution/Precipitation, Chemical equilibriums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Species of Ca, Al, Mg, K, Na,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Change of boundary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Effects of changing climate, vegetation and soil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Calibrations and tests</a:t>
            </a:r>
            <a:endParaRPr lang="nl-BE" sz="4000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3962400" y="1295400"/>
            <a:ext cx="5181600" cy="4876800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1800" b="1" dirty="0" smtClean="0"/>
              <a:t>Notes</a:t>
            </a:r>
            <a:r>
              <a:rPr lang="en-US" sz="1800" dirty="0" smtClean="0"/>
              <a:t>:</a:t>
            </a:r>
          </a:p>
          <a:p>
            <a:pPr marL="514350" indent="-457200"/>
            <a:r>
              <a:rPr lang="en-US" sz="1800" dirty="0" smtClean="0"/>
              <a:t>Calibration involved only process parameters, not time series or initial conditions</a:t>
            </a:r>
          </a:p>
          <a:p>
            <a:pPr marL="514350" indent="-457200"/>
            <a:r>
              <a:rPr lang="en-US" sz="1800" dirty="0" smtClean="0"/>
              <a:t>Confrontation to final state after 1000 year (OC%), x000 year (decalcification), 15000 year (clay%)</a:t>
            </a:r>
          </a:p>
          <a:p>
            <a:pPr marL="514350" indent="-457200"/>
            <a:r>
              <a:rPr lang="en-US" sz="1800" dirty="0" smtClean="0"/>
              <a:t>Long runtime (≈1 CPU-week/run) &gt; minimal number of calibration runs</a:t>
            </a:r>
          </a:p>
          <a:p>
            <a:pPr marL="514350" indent="-457200"/>
            <a:endParaRPr lang="en-US" sz="1800" dirty="0" smtClean="0"/>
          </a:p>
          <a:p>
            <a:pPr marL="57150" indent="0">
              <a:buNone/>
            </a:pPr>
            <a:r>
              <a:rPr lang="en-US" sz="1800" b="1" dirty="0" smtClean="0"/>
              <a:t>Calibration methods</a:t>
            </a:r>
            <a:r>
              <a:rPr lang="en-US" sz="1800" dirty="0" smtClean="0"/>
              <a:t>:</a:t>
            </a:r>
          </a:p>
          <a:p>
            <a:pPr marL="514350" indent="-457200">
              <a:buFont typeface="+mj-lt"/>
              <a:buAutoNum type="alphaLcPeriod"/>
            </a:pPr>
            <a:r>
              <a:rPr lang="en-US" sz="1800" dirty="0" smtClean="0"/>
              <a:t>SA followed by iterative dissection-type calibration per sensitive parameter (OC%) </a:t>
            </a:r>
          </a:p>
          <a:p>
            <a:pPr marL="514350" indent="-457200">
              <a:buFont typeface="+mj-lt"/>
              <a:buAutoNum type="alphaLcPeriod"/>
            </a:pPr>
            <a:r>
              <a:rPr lang="en-US" sz="1800" dirty="0" smtClean="0"/>
              <a:t>Generic </a:t>
            </a:r>
            <a:r>
              <a:rPr lang="en-US" sz="1800" dirty="0"/>
              <a:t>calibration by comparison to data-based </a:t>
            </a:r>
            <a:r>
              <a:rPr lang="en-US" sz="1800" dirty="0" err="1"/>
              <a:t>metamodel</a:t>
            </a:r>
            <a:r>
              <a:rPr lang="en-US" sz="1800" dirty="0"/>
              <a:t> (decalcification</a:t>
            </a:r>
            <a:r>
              <a:rPr lang="en-US" sz="1800" dirty="0" smtClean="0"/>
              <a:t>)</a:t>
            </a:r>
          </a:p>
          <a:p>
            <a:pPr marL="514350" indent="-457200">
              <a:buFont typeface="+mj-lt"/>
              <a:buAutoNum type="alphaLcPeriod"/>
            </a:pPr>
            <a:r>
              <a:rPr lang="en-US" sz="1800" dirty="0"/>
              <a:t>Fit relation model quality – parameter values and find function minimum (clay</a:t>
            </a:r>
            <a:r>
              <a:rPr lang="en-US" sz="1800" dirty="0" smtClean="0"/>
              <a:t>%)</a:t>
            </a:r>
          </a:p>
          <a:p>
            <a:pPr marL="514350" indent="-457200">
              <a:buFont typeface="+mj-lt"/>
              <a:buAutoNum type="alphaLcPeriod"/>
            </a:pPr>
            <a:endParaRPr lang="en-US" sz="1800" dirty="0" smtClean="0"/>
          </a:p>
          <a:p>
            <a:pPr marL="514350" indent="-457200">
              <a:buFont typeface="+mj-lt"/>
              <a:buAutoNum type="alphaLcPeriod"/>
            </a:pPr>
            <a:endParaRPr lang="nl-BE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8839" r="45346" b="22769"/>
          <a:stretch/>
        </p:blipFill>
        <p:spPr>
          <a:xfrm>
            <a:off x="-57296" y="1302190"/>
            <a:ext cx="4182700" cy="46896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5"/>
          <a:stretch/>
        </p:blipFill>
        <p:spPr>
          <a:xfrm>
            <a:off x="571" y="720000"/>
            <a:ext cx="9142858" cy="58481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Calibrations and tests: OC%</a:t>
            </a:r>
            <a:endParaRPr lang="nl-BE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3124200" y="6568111"/>
            <a:ext cx="3339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Yu</a:t>
            </a:r>
            <a:r>
              <a:rPr lang="en-US" sz="1000" i="1" dirty="0" smtClean="0">
                <a:solidFill>
                  <a:srgbClr val="0070C0"/>
                </a:solidFill>
              </a:rPr>
              <a:t>, Finke, Guo</a:t>
            </a:r>
            <a:r>
              <a:rPr lang="en-US" sz="1000" i="1" dirty="0">
                <a:solidFill>
                  <a:srgbClr val="0070C0"/>
                </a:solidFill>
              </a:rPr>
              <a:t>, </a:t>
            </a:r>
            <a:r>
              <a:rPr lang="en-US" sz="1000" i="1" dirty="0" smtClean="0">
                <a:solidFill>
                  <a:srgbClr val="0070C0"/>
                </a:solidFill>
              </a:rPr>
              <a:t>Wu. </a:t>
            </a:r>
            <a:r>
              <a:rPr lang="en-US" sz="1000" i="1" dirty="0">
                <a:solidFill>
                  <a:srgbClr val="0070C0"/>
                </a:solidFill>
              </a:rPr>
              <a:t>2013. </a:t>
            </a:r>
            <a:r>
              <a:rPr lang="en-US" sz="1000" i="1" dirty="0" err="1" smtClean="0">
                <a:solidFill>
                  <a:srgbClr val="0070C0"/>
                </a:solidFill>
              </a:rPr>
              <a:t>Geoscientific</a:t>
            </a:r>
            <a:r>
              <a:rPr lang="en-US" sz="1000" i="1" dirty="0" smtClean="0">
                <a:solidFill>
                  <a:srgbClr val="0070C0"/>
                </a:solidFill>
              </a:rPr>
              <a:t> </a:t>
            </a:r>
            <a:r>
              <a:rPr lang="en-US" sz="1000" i="1" dirty="0">
                <a:solidFill>
                  <a:srgbClr val="0070C0"/>
                </a:solidFill>
              </a:rPr>
              <a:t>Model Development. 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60000" y="5040000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=0.724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RMSE=0.6%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7" name="Stroomdiagram: Proces 6"/>
          <p:cNvSpPr/>
          <p:nvPr/>
        </p:nvSpPr>
        <p:spPr>
          <a:xfrm>
            <a:off x="3087988" y="1447800"/>
            <a:ext cx="304800" cy="61264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452389" y="1143000"/>
            <a:ext cx="38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Calibrations refer to last 1000 years</a:t>
            </a: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4"/>
          <a:stretch/>
        </p:blipFill>
        <p:spPr>
          <a:xfrm>
            <a:off x="571" y="720000"/>
            <a:ext cx="9142858" cy="5585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3757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Calibrations and tests: Decalcification</a:t>
            </a:r>
            <a:endParaRPr lang="nl-BE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3124200" y="6568111"/>
            <a:ext cx="3951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</a:rPr>
              <a:t>Finke &amp; Hutson, 2008. </a:t>
            </a:r>
            <a:r>
              <a:rPr lang="en-US" sz="1000" i="1" dirty="0" err="1" smtClean="0">
                <a:solidFill>
                  <a:srgbClr val="0070C0"/>
                </a:solidFill>
              </a:rPr>
              <a:t>Geoderma</a:t>
            </a:r>
            <a:r>
              <a:rPr lang="en-US" sz="1000" i="1" dirty="0" smtClean="0">
                <a:solidFill>
                  <a:srgbClr val="0070C0"/>
                </a:solidFill>
              </a:rPr>
              <a:t> + Finke, 2012. Quaternary International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60000" y="5040000"/>
            <a:ext cx="153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=0.999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RMSE=71 year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6" name="Stroomdiagram: Proces 5"/>
          <p:cNvSpPr/>
          <p:nvPr/>
        </p:nvSpPr>
        <p:spPr>
          <a:xfrm>
            <a:off x="3087988" y="1447800"/>
            <a:ext cx="304800" cy="61264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3059832" y="6294464"/>
            <a:ext cx="59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OK, but time series of precipitation surplus is highly uncertain!</a:t>
            </a:r>
            <a:endParaRPr lang="nl-BE" sz="14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3452389" y="1143000"/>
            <a:ext cx="342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Calibrations refer to x000 years</a:t>
            </a: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3"/>
          <a:stretch/>
        </p:blipFill>
        <p:spPr>
          <a:xfrm>
            <a:off x="571" y="720000"/>
            <a:ext cx="9142858" cy="5857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Calibrations and tests: Clay%</a:t>
            </a:r>
            <a:endParaRPr lang="nl-BE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3124200" y="6568111"/>
            <a:ext cx="4530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</a:rPr>
              <a:t>Finke, 2012. Quaternary International + Sauer et al., 2012. Quaternary International 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60000" y="5040000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=0.785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RMSE=6.5%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6" name="Stroomdiagram: Proces 5"/>
          <p:cNvSpPr/>
          <p:nvPr/>
        </p:nvSpPr>
        <p:spPr>
          <a:xfrm>
            <a:off x="3087988" y="1447800"/>
            <a:ext cx="304800" cy="61264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3452389" y="1143000"/>
            <a:ext cx="399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Calibrations refer to last 15000 years</a:t>
            </a: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0379" y="1145818"/>
            <a:ext cx="4183021" cy="53617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Effect climate evolution on soil pH 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Model = sensitive to effect climate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Calibri" pitchFamily="34" charset="0"/>
              </a:rPr>
              <a:t>Belgium </a:t>
            </a:r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i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i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Hungary</a:t>
            </a:r>
          </a:p>
          <a:p>
            <a:endParaRPr lang="en-US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19601" y="1142999"/>
            <a:ext cx="4627590" cy="536455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Model = sensitive to effect topographic position</a:t>
            </a:r>
          </a:p>
          <a:p>
            <a:endParaRPr lang="en-US" i="1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South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exposed: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more rain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+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higher PE</a:t>
            </a:r>
          </a:p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Plateau</a:t>
            </a:r>
          </a:p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North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exposed: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Less rain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+ </a:t>
            </a:r>
          </a:p>
          <a:p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lower PE</a:t>
            </a:r>
          </a:p>
          <a:p>
            <a:endParaRPr lang="en-US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Cases: Climosequence + Toposequence</a:t>
            </a:r>
            <a:endParaRPr lang="nl-BE" sz="4000" dirty="0"/>
          </a:p>
        </p:txBody>
      </p:sp>
      <p:pic>
        <p:nvPicPr>
          <p:cNvPr id="4" name="Afbeelding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481" y="4996634"/>
            <a:ext cx="3162856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481" y="3494901"/>
            <a:ext cx="3162856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9481" y="1984588"/>
            <a:ext cx="3162856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10"/>
          <p:cNvPicPr>
            <a:picLocks noChangeAspect="1"/>
          </p:cNvPicPr>
          <p:nvPr/>
        </p:nvPicPr>
        <p:blipFill>
          <a:blip r:embed="rId5"/>
          <a:srcRect t="15881" b="47371"/>
          <a:stretch>
            <a:fillRect/>
          </a:stretch>
        </p:blipFill>
        <p:spPr bwMode="auto">
          <a:xfrm>
            <a:off x="6733396" y="2489567"/>
            <a:ext cx="2119299" cy="18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29"/>
          <p:cNvSpPr txBox="1">
            <a:spLocks noChangeArrowheads="1"/>
          </p:cNvSpPr>
          <p:nvPr/>
        </p:nvSpPr>
        <p:spPr bwMode="auto">
          <a:xfrm>
            <a:off x="4397718" y="1143000"/>
            <a:ext cx="4799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Effect slope exposition on clay leaching, Belgium</a:t>
            </a:r>
            <a:endParaRPr lang="nl-BE" b="1" dirty="0"/>
          </a:p>
        </p:txBody>
      </p:sp>
      <p:pic>
        <p:nvPicPr>
          <p:cNvPr id="10" name="Picture 7" descr="pHNoAgricimag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695" y="2022423"/>
            <a:ext cx="3904359" cy="14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HNoAgricimag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696" y="5024045"/>
            <a:ext cx="3904358" cy="14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HNoAgriclegen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22" r="67467" b="2777"/>
          <a:stretch>
            <a:fillRect/>
          </a:stretch>
        </p:blipFill>
        <p:spPr bwMode="auto">
          <a:xfrm>
            <a:off x="1129526" y="3704323"/>
            <a:ext cx="1122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6144804" y="6507551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</a:rPr>
              <a:t>Finke, 2012. Quaternary International</a:t>
            </a:r>
            <a:endParaRPr lang="nl-BE" sz="1000" i="1" dirty="0">
              <a:solidFill>
                <a:srgbClr val="0070C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106907" y="6507550"/>
            <a:ext cx="1901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</a:rPr>
              <a:t>Finke &amp; Hutson, 2008. </a:t>
            </a:r>
            <a:r>
              <a:rPr lang="en-US" sz="1000" i="1" dirty="0" err="1" smtClean="0">
                <a:solidFill>
                  <a:srgbClr val="0070C0"/>
                </a:solidFill>
              </a:rPr>
              <a:t>Geoderma</a:t>
            </a:r>
            <a:endParaRPr lang="nl-BE" sz="1000" i="1" dirty="0">
              <a:solidFill>
                <a:srgbClr val="0070C0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7" y="38876"/>
            <a:ext cx="904875" cy="6477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98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prstDash val="sys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Diavoorstelling (4:3)</PresentationFormat>
  <Paragraphs>271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 Theme</vt:lpstr>
      <vt:lpstr>Modeling pedogenesis at multimillennium timescales</vt:lpstr>
      <vt:lpstr>Introduction</vt:lpstr>
      <vt:lpstr>SoilGen2 Flow of water, solutes, heat</vt:lpstr>
      <vt:lpstr>SoilGen2 = enhanced transport model</vt:lpstr>
      <vt:lpstr>Calibrations and tests</vt:lpstr>
      <vt:lpstr>Calibrations and tests: OC%</vt:lpstr>
      <vt:lpstr>Calibrations and tests: Decalcification</vt:lpstr>
      <vt:lpstr>Calibrations and tests: Clay%</vt:lpstr>
      <vt:lpstr>Cases: Climosequence + Toposequence</vt:lpstr>
      <vt:lpstr>Case: Chronosequence</vt:lpstr>
      <vt:lpstr>Case: Soilscape reconstruction</vt:lpstr>
      <vt:lpstr>Challenge 1: Multimillennium boundary conditions</vt:lpstr>
      <vt:lpstr>Challenge 2: Panta rhei and hydrological parameters</vt:lpstr>
      <vt:lpstr>Challenge 3: Calibration and performance testing</vt:lpstr>
      <vt:lpstr>Challenge 4: Soil redistribution</vt:lpstr>
      <vt:lpstr>Conclusions</vt:lpstr>
      <vt:lpstr>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pedogenesis at multimillennium timescales</dc:title>
  <dc:creator>Peter Finke</dc:creator>
  <cp:lastModifiedBy>Peter Finke</cp:lastModifiedBy>
  <cp:revision>87</cp:revision>
  <cp:lastPrinted>2013-03-18T08:02:43Z</cp:lastPrinted>
  <dcterms:created xsi:type="dcterms:W3CDTF">2006-08-16T00:00:00Z</dcterms:created>
  <dcterms:modified xsi:type="dcterms:W3CDTF">2013-04-19T10:18:26Z</dcterms:modified>
</cp:coreProperties>
</file>