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4380" r:id="rId1"/>
  </p:sldMasterIdLst>
  <p:notesMasterIdLst>
    <p:notesMasterId r:id="rId19"/>
  </p:notesMasterIdLst>
  <p:sldIdLst>
    <p:sldId id="256" r:id="rId2"/>
    <p:sldId id="343" r:id="rId3"/>
    <p:sldId id="345" r:id="rId4"/>
    <p:sldId id="328" r:id="rId5"/>
    <p:sldId id="329" r:id="rId6"/>
    <p:sldId id="347" r:id="rId7"/>
    <p:sldId id="330" r:id="rId8"/>
    <p:sldId id="278" r:id="rId9"/>
    <p:sldId id="331" r:id="rId10"/>
    <p:sldId id="332" r:id="rId11"/>
    <p:sldId id="335" r:id="rId12"/>
    <p:sldId id="337" r:id="rId13"/>
    <p:sldId id="338" r:id="rId14"/>
    <p:sldId id="348" r:id="rId15"/>
    <p:sldId id="339" r:id="rId16"/>
    <p:sldId id="340" r:id="rId17"/>
    <p:sldId id="321" r:id="rId18"/>
  </p:sldIdLst>
  <p:sldSz cx="9144000" cy="6858000" type="screen4x3"/>
  <p:notesSz cx="6669088" cy="9775825"/>
  <p:embeddedFontLst>
    <p:embeddedFont>
      <p:font typeface="Calibri" pitchFamily="34" charset="0"/>
      <p:regular r:id="rId20"/>
      <p:bold r:id="rId21"/>
      <p:italic r:id="rId22"/>
      <p:boldItalic r:id="rId23"/>
    </p:embeddedFont>
    <p:embeddedFont>
      <p:font typeface="Franklin Gothic Heavy" pitchFamily="34" charset="0"/>
      <p:regular r:id="rId24"/>
      <p:italic r:id="rId25"/>
    </p:embeddedFont>
    <p:embeddedFont>
      <p:font typeface="Arial Unicode MS" pitchFamily="34" charset="-128"/>
      <p:regular r:id="rId26"/>
    </p:embeddedFont>
    <p:embeddedFont>
      <p:font typeface="Tahoma" pitchFamily="34" charset="0"/>
      <p:regular r:id="rId27"/>
      <p:bold r:id="rId28"/>
    </p:embeddedFont>
  </p:embeddedFont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7A90D"/>
    <a:srgbClr val="497887"/>
    <a:srgbClr val="78A7B6"/>
    <a:srgbClr val="A8D0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657" autoAdjust="0"/>
    <p:restoredTop sz="91904" autoAdjust="0"/>
  </p:normalViewPr>
  <p:slideViewPr>
    <p:cSldViewPr>
      <p:cViewPr>
        <p:scale>
          <a:sx n="66" d="100"/>
          <a:sy n="66" d="100"/>
        </p:scale>
        <p:origin x="-2251" y="-514"/>
      </p:cViewPr>
      <p:guideLst>
        <p:guide orient="horz" pos="2160"/>
        <p:guide pos="2880"/>
      </p:guideLst>
    </p:cSldViewPr>
  </p:slideViewPr>
  <p:outlineViewPr>
    <p:cViewPr>
      <p:scale>
        <a:sx n="33" d="100"/>
        <a:sy n="33" d="100"/>
      </p:scale>
      <p:origin x="0" y="1026"/>
    </p:cViewPr>
  </p:outlineViewPr>
  <p:notesTextViewPr>
    <p:cViewPr>
      <p:scale>
        <a:sx n="100" d="100"/>
        <a:sy n="100" d="100"/>
      </p:scale>
      <p:origin x="0" y="0"/>
    </p:cViewPr>
  </p:notesTextViewPr>
  <p:sorterViewPr>
    <p:cViewPr>
      <p:scale>
        <a:sx n="66" d="100"/>
        <a:sy n="66" d="100"/>
      </p:scale>
      <p:origin x="0" y="0"/>
    </p:cViewPr>
  </p:sorterViewPr>
  <p:notesViewPr>
    <p:cSldViewPr>
      <p:cViewPr>
        <p:scale>
          <a:sx n="90" d="100"/>
          <a:sy n="90" d="100"/>
        </p:scale>
        <p:origin x="-2820" y="498"/>
      </p:cViewPr>
      <p:guideLst>
        <p:guide orient="horz" pos="3079"/>
        <p:guide pos="210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889938" cy="488791"/>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777607" y="0"/>
            <a:ext cx="2889938" cy="488791"/>
          </a:xfrm>
          <a:prstGeom prst="rect">
            <a:avLst/>
          </a:prstGeom>
        </p:spPr>
        <p:txBody>
          <a:bodyPr vert="horz" lIns="91440" tIns="45720" rIns="91440" bIns="45720" rtlCol="0"/>
          <a:lstStyle>
            <a:lvl1pPr algn="r">
              <a:defRPr sz="1200"/>
            </a:lvl1pPr>
          </a:lstStyle>
          <a:p>
            <a:fld id="{8D7F6DA2-C1F2-4C29-AD44-09605FD374E0}" type="datetimeFigureOut">
              <a:rPr lang="es-ES" smtClean="0"/>
              <a:pPr/>
              <a:t>22/04/2013</a:t>
            </a:fld>
            <a:endParaRPr lang="es-ES"/>
          </a:p>
        </p:txBody>
      </p:sp>
      <p:sp>
        <p:nvSpPr>
          <p:cNvPr id="4" name="3 Marcador de imagen de diapositiva"/>
          <p:cNvSpPr>
            <a:spLocks noGrp="1" noRot="1" noChangeAspect="1"/>
          </p:cNvSpPr>
          <p:nvPr>
            <p:ph type="sldImg" idx="2"/>
          </p:nvPr>
        </p:nvSpPr>
        <p:spPr>
          <a:xfrm>
            <a:off x="892175" y="733425"/>
            <a:ext cx="4884738" cy="3665538"/>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66909" y="4643517"/>
            <a:ext cx="5335270" cy="4399121"/>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9285337"/>
            <a:ext cx="2889938" cy="488791"/>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777607" y="9285337"/>
            <a:ext cx="2889938" cy="488791"/>
          </a:xfrm>
          <a:prstGeom prst="rect">
            <a:avLst/>
          </a:prstGeom>
        </p:spPr>
        <p:txBody>
          <a:bodyPr vert="horz" lIns="91440" tIns="45720" rIns="91440" bIns="45720" rtlCol="0" anchor="b"/>
          <a:lstStyle>
            <a:lvl1pPr algn="r">
              <a:defRPr sz="1200"/>
            </a:lvl1pPr>
          </a:lstStyle>
          <a:p>
            <a:fld id="{7B1416FF-1792-42E7-AD3D-44CE59E2E5DD}" type="slidenum">
              <a:rPr lang="es-ES" smtClean="0"/>
              <a:pPr/>
              <a:t>‹Nº›</a:t>
            </a:fld>
            <a:endParaRPr lang="es-ES"/>
          </a:p>
        </p:txBody>
      </p:sp>
    </p:spTree>
    <p:extLst>
      <p:ext uri="{BB962C8B-B14F-4D97-AF65-F5344CB8AC3E}">
        <p14:creationId xmlns:p14="http://schemas.microsoft.com/office/powerpoint/2010/main" val="417391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smtClean="0"/>
          </a:p>
          <a:p>
            <a:endParaRPr lang="es-ES" dirty="0"/>
          </a:p>
        </p:txBody>
      </p:sp>
      <p:sp>
        <p:nvSpPr>
          <p:cNvPr id="4" name="3 Marcador de número de diapositiva"/>
          <p:cNvSpPr>
            <a:spLocks noGrp="1"/>
          </p:cNvSpPr>
          <p:nvPr>
            <p:ph type="sldNum" sz="quarter" idx="10"/>
          </p:nvPr>
        </p:nvSpPr>
        <p:spPr/>
        <p:txBody>
          <a:bodyPr/>
          <a:lstStyle/>
          <a:p>
            <a:fld id="{7B1416FF-1792-42E7-AD3D-44CE59E2E5DD}" type="slidenum">
              <a:rPr lang="es-ES" smtClean="0"/>
              <a:pPr/>
              <a:t>1</a:t>
            </a:fld>
            <a:endParaRPr lang="es-E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n-GB" sz="1200" kern="1200" dirty="0" smtClean="0">
                <a:solidFill>
                  <a:schemeClr val="tx1"/>
                </a:solidFill>
                <a:latin typeface="+mn-lt"/>
                <a:ea typeface="+mn-ea"/>
                <a:cs typeface="+mn-cs"/>
              </a:rPr>
              <a:t>For</a:t>
            </a:r>
            <a:r>
              <a:rPr lang="en-GB" sz="1200" kern="1200" baseline="0" dirty="0" smtClean="0">
                <a:solidFill>
                  <a:schemeClr val="tx1"/>
                </a:solidFill>
                <a:latin typeface="+mn-lt"/>
                <a:ea typeface="+mn-ea"/>
                <a:cs typeface="+mn-cs"/>
              </a:rPr>
              <a:t> the climate change scenarios, we have used data from 3 global climate models, downscaled for the study area and 3 scenarios of GHG emissions (A1B, A2, B1).</a:t>
            </a:r>
          </a:p>
          <a:p>
            <a:endParaRPr lang="en-GB" sz="1200" kern="1200" baseline="0" dirty="0" smtClean="0">
              <a:solidFill>
                <a:schemeClr val="tx1"/>
              </a:solidFill>
              <a:latin typeface="+mn-lt"/>
              <a:ea typeface="+mn-ea"/>
              <a:cs typeface="+mn-cs"/>
            </a:endParaRPr>
          </a:p>
          <a:p>
            <a:r>
              <a:rPr lang="en-GB" sz="1200" kern="1200" baseline="0" dirty="0" smtClean="0">
                <a:solidFill>
                  <a:schemeClr val="tx1"/>
                </a:solidFill>
                <a:latin typeface="+mn-lt"/>
                <a:ea typeface="+mn-ea"/>
                <a:cs typeface="+mn-cs"/>
              </a:rPr>
              <a:t>We have considered 4 time periods, the actual period and the 3 future scenarios: from 2011 to 2040,  from 2041 to 2070 and from 2071 to 2100.</a:t>
            </a:r>
          </a:p>
        </p:txBody>
      </p:sp>
      <p:sp>
        <p:nvSpPr>
          <p:cNvPr id="4" name="3 Marcador de número de diapositiva"/>
          <p:cNvSpPr>
            <a:spLocks noGrp="1"/>
          </p:cNvSpPr>
          <p:nvPr>
            <p:ph type="sldNum" sz="quarter" idx="10"/>
          </p:nvPr>
        </p:nvSpPr>
        <p:spPr/>
        <p:txBody>
          <a:bodyPr/>
          <a:lstStyle/>
          <a:p>
            <a:fld id="{5FCD4845-7363-4A18-A072-821B9A644ADB}"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mn-lt"/>
                <a:ea typeface="+mn-ea"/>
                <a:cs typeface="+mn-cs"/>
              </a:rPr>
              <a:t>In this table we see the correlation analysis that we performed between measured soc contents and predicted values in the baseline</a:t>
            </a:r>
            <a:r>
              <a:rPr lang="en-GB" sz="1200" kern="1200" baseline="0" dirty="0" smtClean="0">
                <a:solidFill>
                  <a:schemeClr val="tx1"/>
                </a:solidFill>
                <a:latin typeface="+mn-lt"/>
                <a:ea typeface="+mn-ea"/>
                <a:cs typeface="+mn-cs"/>
              </a:rPr>
              <a:t> or actual scenario. We observed very good correlations with </a:t>
            </a:r>
            <a:r>
              <a:rPr lang="en-GB" sz="1200" kern="1200" dirty="0" smtClean="0">
                <a:solidFill>
                  <a:schemeClr val="tx1"/>
                </a:solidFill>
                <a:latin typeface="+mn-lt"/>
                <a:ea typeface="+mn-ea"/>
                <a:cs typeface="+mn-cs"/>
              </a:rPr>
              <a:t>R Spearman values between 0.8840 and 0.9912.</a:t>
            </a:r>
            <a:endParaRPr lang="en-GB" sz="1200" kern="1200" baseline="0" dirty="0" smtClean="0">
              <a:solidFill>
                <a:schemeClr val="tx1"/>
              </a:solidFill>
              <a:latin typeface="+mn-lt"/>
              <a:ea typeface="+mn-ea"/>
              <a:cs typeface="+mn-cs"/>
            </a:endParaRPr>
          </a:p>
          <a:p>
            <a:endParaRPr lang="en-US" dirty="0"/>
          </a:p>
        </p:txBody>
      </p:sp>
      <p:sp>
        <p:nvSpPr>
          <p:cNvPr id="4" name="3 Marcador de número de diapositiva"/>
          <p:cNvSpPr>
            <a:spLocks noGrp="1"/>
          </p:cNvSpPr>
          <p:nvPr>
            <p:ph type="sldNum" sz="quarter" idx="10"/>
          </p:nvPr>
        </p:nvSpPr>
        <p:spPr/>
        <p:txBody>
          <a:bodyPr/>
          <a:lstStyle/>
          <a:p>
            <a:fld id="{5FCD4845-7363-4A18-A072-821B9A644ADB}"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n-GB" sz="1200" kern="1200" dirty="0" smtClean="0">
                <a:solidFill>
                  <a:schemeClr val="tx1"/>
                </a:solidFill>
                <a:latin typeface="+mn-lt"/>
                <a:ea typeface="+mn-ea"/>
                <a:cs typeface="+mn-cs"/>
              </a:rPr>
              <a:t>This figure shows the total SOC stocks predicted for 2040, 2070 and 2100 according to each scenario and GCM</a:t>
            </a:r>
            <a:r>
              <a:rPr lang="en-GB" sz="1200" kern="1200" baseline="0" dirty="0" smtClean="0">
                <a:solidFill>
                  <a:schemeClr val="tx1"/>
                </a:solidFill>
                <a:latin typeface="+mn-lt"/>
                <a:ea typeface="+mn-ea"/>
                <a:cs typeface="+mn-cs"/>
              </a:rPr>
              <a:t> at the different sublevels.</a:t>
            </a:r>
          </a:p>
          <a:p>
            <a:r>
              <a:rPr lang="en-GB" sz="1200" b="1" kern="1200" baseline="0" dirty="0" smtClean="0">
                <a:solidFill>
                  <a:schemeClr val="tx1"/>
                </a:solidFill>
                <a:latin typeface="+mn-lt"/>
                <a:ea typeface="+mn-ea"/>
                <a:cs typeface="+mn-cs"/>
              </a:rPr>
              <a:t>In general, there is negative effect of climate change on soc stocks, since these contents decrease in all scenarios in the total profile, and the upper soil layers. However, SOC increase in the deepest layer *, from 50/75 cm. </a:t>
            </a:r>
            <a:endParaRPr lang="en-US" baseline="0" dirty="0" smtClean="0"/>
          </a:p>
        </p:txBody>
      </p:sp>
      <p:sp>
        <p:nvSpPr>
          <p:cNvPr id="4" name="3 Marcador de número de diapositiva"/>
          <p:cNvSpPr>
            <a:spLocks noGrp="1"/>
          </p:cNvSpPr>
          <p:nvPr>
            <p:ph type="sldNum" sz="quarter" idx="10"/>
          </p:nvPr>
        </p:nvSpPr>
        <p:spPr/>
        <p:txBody>
          <a:bodyPr/>
          <a:lstStyle/>
          <a:p>
            <a:fld id="{5FCD4845-7363-4A18-A072-821B9A644ADB}"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mn-lt"/>
                <a:ea typeface="+mn-ea"/>
                <a:cs typeface="+mn-cs"/>
              </a:rPr>
              <a:t>According</a:t>
            </a:r>
            <a:r>
              <a:rPr lang="en-GB" sz="1200" kern="1200" baseline="0" dirty="0" smtClean="0">
                <a:solidFill>
                  <a:schemeClr val="tx1"/>
                </a:solidFill>
                <a:latin typeface="+mn-lt"/>
                <a:ea typeface="+mn-ea"/>
                <a:cs typeface="+mn-cs"/>
              </a:rPr>
              <a:t> to this figure, which shows changes in SOC contents for the main soil types and different scenarios, major decreases in the upper layers of the soil profile were found in </a:t>
            </a:r>
            <a:r>
              <a:rPr lang="en-GB" sz="1200" kern="1200" baseline="0" dirty="0" err="1" smtClean="0">
                <a:solidFill>
                  <a:schemeClr val="tx1"/>
                </a:solidFill>
                <a:latin typeface="+mn-lt"/>
                <a:ea typeface="+mn-ea"/>
                <a:cs typeface="+mn-cs"/>
              </a:rPr>
              <a:t>Planosols</a:t>
            </a:r>
            <a:r>
              <a:rPr lang="en-GB" sz="1200" kern="1200" baseline="0" dirty="0" smtClean="0">
                <a:solidFill>
                  <a:schemeClr val="tx1"/>
                </a:solidFill>
                <a:latin typeface="+mn-lt"/>
                <a:ea typeface="+mn-ea"/>
                <a:cs typeface="+mn-cs"/>
              </a:rPr>
              <a:t>, Arenosols and Cambisols.</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baseline="0" dirty="0" smtClean="0">
                <a:solidFill>
                  <a:schemeClr val="tx1"/>
                </a:solidFill>
                <a:latin typeface="+mn-lt"/>
                <a:ea typeface="+mn-ea"/>
                <a:cs typeface="+mn-cs"/>
              </a:rPr>
              <a:t> </a:t>
            </a:r>
            <a:endParaRPr lang="en-GB" sz="1200" b="1"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latin typeface="+mn-lt"/>
              <a:ea typeface="+mn-ea"/>
              <a:cs typeface="+mn-cs"/>
            </a:endParaRPr>
          </a:p>
        </p:txBody>
      </p:sp>
      <p:sp>
        <p:nvSpPr>
          <p:cNvPr id="4" name="3 Marcador de número de diapositiva"/>
          <p:cNvSpPr>
            <a:spLocks noGrp="1"/>
          </p:cNvSpPr>
          <p:nvPr>
            <p:ph type="sldNum" sz="quarter" idx="10"/>
          </p:nvPr>
        </p:nvSpPr>
        <p:spPr/>
        <p:txBody>
          <a:bodyPr/>
          <a:lstStyle/>
          <a:p>
            <a:fld id="{5FCD4845-7363-4A18-A072-821B9A644ADB}"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mn-lt"/>
                <a:ea typeface="+mn-ea"/>
                <a:cs typeface="+mn-cs"/>
              </a:rPr>
              <a:t>For different</a:t>
            </a:r>
            <a:r>
              <a:rPr lang="en-GB" sz="1200" kern="1200" baseline="0" dirty="0" smtClean="0">
                <a:solidFill>
                  <a:schemeClr val="tx1"/>
                </a:solidFill>
                <a:latin typeface="+mn-lt"/>
                <a:ea typeface="+mn-ea"/>
                <a:cs typeface="+mn-cs"/>
              </a:rPr>
              <a:t> land uses, changes in SOC contents are particularly large in open spaces with little or no vegetation, with decreases of more than 30% in the upper layers. On the contrary, in the deepest layer (from 50 to 75 cm), SOC significantly increased in scrubs, which might be explained by the increase in the roots depth in future dryer conditions.  </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baseline="0" dirty="0" smtClean="0">
                <a:solidFill>
                  <a:schemeClr val="tx1"/>
                </a:solidFill>
                <a:latin typeface="+mn-lt"/>
                <a:ea typeface="+mn-ea"/>
                <a:cs typeface="+mn-cs"/>
              </a:rPr>
              <a:t> </a:t>
            </a:r>
            <a:endParaRPr lang="en-GB" sz="1200" kern="1200" dirty="0" smtClean="0">
              <a:solidFill>
                <a:schemeClr val="tx1"/>
              </a:solidFill>
              <a:latin typeface="+mn-lt"/>
              <a:ea typeface="+mn-ea"/>
              <a:cs typeface="+mn-cs"/>
            </a:endParaRPr>
          </a:p>
        </p:txBody>
      </p:sp>
      <p:sp>
        <p:nvSpPr>
          <p:cNvPr id="4" name="3 Marcador de número de diapositiva"/>
          <p:cNvSpPr>
            <a:spLocks noGrp="1"/>
          </p:cNvSpPr>
          <p:nvPr>
            <p:ph type="sldNum" sz="quarter" idx="10"/>
          </p:nvPr>
        </p:nvSpPr>
        <p:spPr/>
        <p:txBody>
          <a:bodyPr/>
          <a:lstStyle/>
          <a:p>
            <a:fld id="{5FCD4845-7363-4A18-A072-821B9A644ADB}"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_tradnl" dirty="0" err="1" smtClean="0"/>
              <a:t>Finally</a:t>
            </a:r>
            <a:r>
              <a:rPr lang="es-ES_tradnl" dirty="0" smtClean="0"/>
              <a:t>,</a:t>
            </a:r>
            <a:r>
              <a:rPr lang="es-ES_tradnl" baseline="0" dirty="0" smtClean="0"/>
              <a:t> </a:t>
            </a:r>
            <a:r>
              <a:rPr lang="es-ES_tradnl" baseline="0" dirty="0" err="1" smtClean="0"/>
              <a:t>this</a:t>
            </a:r>
            <a:r>
              <a:rPr lang="es-ES_tradnl" baseline="0" dirty="0" smtClean="0"/>
              <a:t> figure shows </a:t>
            </a:r>
            <a:r>
              <a:rPr lang="es-ES_tradnl" baseline="0" dirty="0" err="1" smtClean="0"/>
              <a:t>the</a:t>
            </a:r>
            <a:r>
              <a:rPr lang="es-ES_tradnl" baseline="0" dirty="0" smtClean="0"/>
              <a:t> </a:t>
            </a:r>
            <a:r>
              <a:rPr lang="es-ES_tradnl" baseline="0" dirty="0" err="1" smtClean="0"/>
              <a:t>spatial</a:t>
            </a:r>
            <a:r>
              <a:rPr lang="es-ES_tradnl" baseline="0" dirty="0" smtClean="0"/>
              <a:t> </a:t>
            </a:r>
            <a:r>
              <a:rPr lang="es-ES_tradnl" baseline="0" dirty="0" err="1" smtClean="0"/>
              <a:t>distribution</a:t>
            </a:r>
            <a:r>
              <a:rPr lang="es-ES_tradnl" baseline="0" dirty="0" smtClean="0"/>
              <a:t> of </a:t>
            </a:r>
            <a:r>
              <a:rPr lang="en-US" sz="1200" kern="1200" dirty="0" smtClean="0">
                <a:solidFill>
                  <a:schemeClr val="tx1"/>
                </a:solidFill>
                <a:latin typeface="+mn-lt"/>
                <a:ea typeface="+mn-ea"/>
                <a:cs typeface="+mn-cs"/>
              </a:rPr>
              <a:t>changes in SOC contents for different climate change scenarios and different periods (2040, 2017 and 2100). In general the northwestern and the eastern areas of Andalusia would be the most affected by climate change, with SOC losses above 4 Mg ha</a:t>
            </a:r>
            <a:r>
              <a:rPr lang="en-US" sz="1200" kern="1200" baseline="30000" dirty="0" smtClean="0">
                <a:solidFill>
                  <a:schemeClr val="tx1"/>
                </a:solidFill>
                <a:latin typeface="+mn-lt"/>
                <a:ea typeface="+mn-ea"/>
                <a:cs typeface="+mn-cs"/>
              </a:rPr>
              <a:t>-1</a:t>
            </a:r>
            <a:r>
              <a:rPr lang="en-US" sz="1200" kern="1200" dirty="0" smtClean="0">
                <a:solidFill>
                  <a:schemeClr val="tx1"/>
                </a:solidFill>
                <a:latin typeface="+mn-lt"/>
                <a:ea typeface="+mn-ea"/>
                <a:cs typeface="+mn-cs"/>
              </a:rPr>
              <a:t> in 2040 and up to 8 Mg ha</a:t>
            </a:r>
            <a:r>
              <a:rPr lang="en-US" sz="1200" kern="1200" baseline="30000" dirty="0" smtClean="0">
                <a:solidFill>
                  <a:schemeClr val="tx1"/>
                </a:solidFill>
                <a:latin typeface="+mn-lt"/>
                <a:ea typeface="+mn-ea"/>
                <a:cs typeface="+mn-cs"/>
              </a:rPr>
              <a:t>-1</a:t>
            </a:r>
            <a:r>
              <a:rPr lang="en-US" sz="1200" kern="1200" dirty="0" smtClean="0">
                <a:solidFill>
                  <a:schemeClr val="tx1"/>
                </a:solidFill>
                <a:latin typeface="+mn-lt"/>
                <a:ea typeface="+mn-ea"/>
                <a:cs typeface="+mn-cs"/>
              </a:rPr>
              <a:t> in 2070 and 2100. We can observe that the most</a:t>
            </a:r>
            <a:r>
              <a:rPr lang="en-US" sz="1200" kern="1200" baseline="0" dirty="0" smtClean="0">
                <a:solidFill>
                  <a:schemeClr val="tx1"/>
                </a:solidFill>
                <a:latin typeface="+mn-lt"/>
                <a:ea typeface="+mn-ea"/>
                <a:cs typeface="+mn-cs"/>
              </a:rPr>
              <a:t> important changes occur under the </a:t>
            </a:r>
            <a:r>
              <a:rPr lang="en-US" sz="1200" kern="1200" dirty="0" smtClean="0">
                <a:solidFill>
                  <a:schemeClr val="tx1"/>
                </a:solidFill>
                <a:latin typeface="+mn-lt"/>
                <a:ea typeface="+mn-ea"/>
                <a:cs typeface="+mn-cs"/>
              </a:rPr>
              <a:t>A2</a:t>
            </a:r>
            <a:r>
              <a:rPr lang="en-US" sz="1200" kern="1200" baseline="0" dirty="0" smtClean="0">
                <a:solidFill>
                  <a:schemeClr val="tx1"/>
                </a:solidFill>
                <a:latin typeface="+mn-lt"/>
                <a:ea typeface="+mn-ea"/>
                <a:cs typeface="+mn-cs"/>
              </a:rPr>
              <a:t> scenario. </a:t>
            </a:r>
            <a:endParaRPr lang="en-US" sz="1200" kern="1200" dirty="0" smtClean="0">
              <a:solidFill>
                <a:schemeClr val="tx1"/>
              </a:solidFill>
              <a:latin typeface="+mn-lt"/>
              <a:ea typeface="+mn-ea"/>
              <a:cs typeface="+mn-cs"/>
            </a:endParaRPr>
          </a:p>
          <a:p>
            <a:endParaRPr lang="en-US" dirty="0"/>
          </a:p>
        </p:txBody>
      </p:sp>
      <p:sp>
        <p:nvSpPr>
          <p:cNvPr id="4" name="3 Marcador de número de diapositiva"/>
          <p:cNvSpPr>
            <a:spLocks noGrp="1"/>
          </p:cNvSpPr>
          <p:nvPr>
            <p:ph type="sldNum" sz="quarter" idx="10"/>
          </p:nvPr>
        </p:nvSpPr>
        <p:spPr/>
        <p:txBody>
          <a:bodyPr/>
          <a:lstStyle/>
          <a:p>
            <a:fld id="{5FCD4845-7363-4A18-A072-821B9A644ADB}"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dirty="0"/>
          </a:p>
        </p:txBody>
      </p:sp>
      <p:sp>
        <p:nvSpPr>
          <p:cNvPr id="4" name="3 Marcador de número de diapositiva"/>
          <p:cNvSpPr>
            <a:spLocks noGrp="1"/>
          </p:cNvSpPr>
          <p:nvPr>
            <p:ph type="sldNum" sz="quarter" idx="10"/>
          </p:nvPr>
        </p:nvSpPr>
        <p:spPr/>
        <p:txBody>
          <a:bodyPr/>
          <a:lstStyle/>
          <a:p>
            <a:fld id="{5FCD4845-7363-4A18-A072-821B9A644ADB}"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smtClean="0"/>
          </a:p>
          <a:p>
            <a:endParaRPr lang="es-ES" dirty="0"/>
          </a:p>
        </p:txBody>
      </p:sp>
      <p:sp>
        <p:nvSpPr>
          <p:cNvPr id="4" name="3 Marcador de número de diapositiva"/>
          <p:cNvSpPr>
            <a:spLocks noGrp="1"/>
          </p:cNvSpPr>
          <p:nvPr>
            <p:ph type="sldNum" sz="quarter" idx="10"/>
          </p:nvPr>
        </p:nvSpPr>
        <p:spPr/>
        <p:txBody>
          <a:bodyPr/>
          <a:lstStyle/>
          <a:p>
            <a:fld id="{7B1416FF-1792-42E7-AD3D-44CE59E2E5DD}" type="slidenum">
              <a:rPr lang="es-ES" smtClean="0"/>
              <a:pPr/>
              <a:t>17</a:t>
            </a:fld>
            <a:endParaRPr lang="es-E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buFont typeface="Arial" pitchFamily="34" charset="0"/>
              <a:buChar char="•"/>
            </a:pPr>
            <a:r>
              <a:rPr lang="en-US" sz="1200" dirty="0" smtClean="0">
                <a:solidFill>
                  <a:schemeClr val="tx1">
                    <a:lumMod val="95000"/>
                    <a:lumOff val="5000"/>
                  </a:schemeClr>
                </a:solidFill>
              </a:rPr>
              <a:t> Global warming and climate change are major environmental problems nowadays</a:t>
            </a:r>
            <a:r>
              <a:rPr lang="en-US" sz="1200" baseline="0" dirty="0" smtClean="0">
                <a:solidFill>
                  <a:schemeClr val="tx1">
                    <a:lumMod val="95000"/>
                    <a:lumOff val="5000"/>
                  </a:schemeClr>
                </a:solidFill>
              </a:rPr>
              <a:t> and t</a:t>
            </a:r>
            <a:r>
              <a:rPr lang="en-US" sz="1200" dirty="0" smtClean="0">
                <a:solidFill>
                  <a:schemeClr val="tx1">
                    <a:lumMod val="95000"/>
                    <a:lumOff val="5000"/>
                  </a:schemeClr>
                </a:solidFill>
              </a:rPr>
              <a:t>hey will  affect  </a:t>
            </a:r>
            <a:r>
              <a:rPr lang="en-US" sz="1200" b="1" dirty="0" smtClean="0">
                <a:solidFill>
                  <a:schemeClr val="tx1">
                    <a:lumMod val="95000"/>
                    <a:lumOff val="5000"/>
                  </a:schemeClr>
                </a:solidFill>
              </a:rPr>
              <a:t>soil C storage </a:t>
            </a:r>
            <a:r>
              <a:rPr lang="en-US" sz="1200" dirty="0" smtClean="0">
                <a:solidFill>
                  <a:schemeClr val="tx1">
                    <a:lumMod val="95000"/>
                    <a:lumOff val="5000"/>
                  </a:schemeClr>
                </a:solidFill>
              </a:rPr>
              <a:t>and </a:t>
            </a:r>
            <a:r>
              <a:rPr lang="en-US" sz="1200" b="1" dirty="0" smtClean="0">
                <a:solidFill>
                  <a:schemeClr val="tx1">
                    <a:lumMod val="95000"/>
                    <a:lumOff val="5000"/>
                  </a:schemeClr>
                </a:solidFill>
              </a:rPr>
              <a:t>soil capacity for C sequestration</a:t>
            </a:r>
          </a:p>
          <a:p>
            <a:pPr algn="just">
              <a:buFont typeface="Arial" pitchFamily="34" charset="0"/>
              <a:buChar char="•"/>
            </a:pPr>
            <a:r>
              <a:rPr lang="en-US" sz="1200" dirty="0" smtClean="0">
                <a:solidFill>
                  <a:schemeClr val="tx1">
                    <a:lumMod val="95000"/>
                    <a:lumOff val="5000"/>
                  </a:schemeClr>
                </a:solidFill>
              </a:rPr>
              <a:t>  Soil C is the </a:t>
            </a:r>
            <a:r>
              <a:rPr lang="en-US" sz="1200" b="1" dirty="0" smtClean="0">
                <a:solidFill>
                  <a:schemeClr val="tx1">
                    <a:lumMod val="95000"/>
                    <a:lumOff val="5000"/>
                  </a:schemeClr>
                </a:solidFill>
              </a:rPr>
              <a:t>largest pool </a:t>
            </a:r>
            <a:r>
              <a:rPr lang="en-US" sz="1200" dirty="0" smtClean="0">
                <a:solidFill>
                  <a:schemeClr val="tx1">
                    <a:lumMod val="95000"/>
                    <a:lumOff val="5000"/>
                  </a:schemeClr>
                </a:solidFill>
              </a:rPr>
              <a:t>among terrestrial ecosystems and small changes could have a great </a:t>
            </a:r>
            <a:r>
              <a:rPr lang="en-US" sz="1200" b="1" dirty="0" smtClean="0">
                <a:solidFill>
                  <a:schemeClr val="tx1">
                    <a:lumMod val="95000"/>
                    <a:lumOff val="5000"/>
                  </a:schemeClr>
                </a:solidFill>
              </a:rPr>
              <a:t>impact on atmospheric CO</a:t>
            </a:r>
            <a:r>
              <a:rPr lang="en-US" sz="1200" b="1" baseline="-25000" dirty="0" smtClean="0">
                <a:solidFill>
                  <a:schemeClr val="tx1">
                    <a:lumMod val="95000"/>
                    <a:lumOff val="5000"/>
                  </a:schemeClr>
                </a:solidFill>
              </a:rPr>
              <a:t>2</a:t>
            </a:r>
          </a:p>
          <a:p>
            <a:pPr algn="just">
              <a:buFont typeface="Arial" pitchFamily="34" charset="0"/>
              <a:buChar char="•"/>
            </a:pPr>
            <a:r>
              <a:rPr lang="es-ES" sz="1200" dirty="0" smtClean="0"/>
              <a:t>  To </a:t>
            </a:r>
            <a:r>
              <a:rPr lang="es-ES" sz="1200" dirty="0" err="1" smtClean="0"/>
              <a:t>formulate</a:t>
            </a:r>
            <a:r>
              <a:rPr lang="es-ES" sz="1200" dirty="0" smtClean="0"/>
              <a:t> </a:t>
            </a:r>
            <a:r>
              <a:rPr lang="es-ES" sz="1200" b="1" dirty="0" err="1" smtClean="0"/>
              <a:t>adaptation</a:t>
            </a:r>
            <a:r>
              <a:rPr lang="es-ES" sz="1200" b="1" dirty="0" smtClean="0"/>
              <a:t> </a:t>
            </a:r>
            <a:r>
              <a:rPr lang="es-ES" sz="1200" b="1" dirty="0" err="1" smtClean="0"/>
              <a:t>policies</a:t>
            </a:r>
            <a:r>
              <a:rPr lang="es-ES" sz="1200" b="1" dirty="0" smtClean="0"/>
              <a:t> </a:t>
            </a:r>
            <a:r>
              <a:rPr lang="es-ES" sz="1200" dirty="0" smtClean="0"/>
              <a:t>in response to </a:t>
            </a:r>
            <a:r>
              <a:rPr lang="es-ES" sz="1200" dirty="0" err="1" smtClean="0"/>
              <a:t>climate</a:t>
            </a:r>
            <a:r>
              <a:rPr lang="es-ES" sz="1200" dirty="0" smtClean="0"/>
              <a:t> change </a:t>
            </a:r>
            <a:r>
              <a:rPr lang="es-ES" sz="1200" dirty="0" err="1" smtClean="0"/>
              <a:t>impacts</a:t>
            </a:r>
            <a:r>
              <a:rPr lang="es-ES" sz="1200" dirty="0" smtClean="0"/>
              <a:t>, </a:t>
            </a:r>
            <a:r>
              <a:rPr lang="es-ES" sz="1200" dirty="0" err="1" smtClean="0"/>
              <a:t>it</a:t>
            </a:r>
            <a:r>
              <a:rPr lang="es-ES" sz="1200" dirty="0" smtClean="0"/>
              <a:t> </a:t>
            </a:r>
            <a:r>
              <a:rPr lang="es-ES" sz="1200" dirty="0" err="1" smtClean="0"/>
              <a:t>is</a:t>
            </a:r>
            <a:r>
              <a:rPr lang="es-ES" sz="1200" dirty="0" smtClean="0"/>
              <a:t> crucial to </a:t>
            </a:r>
            <a:r>
              <a:rPr lang="es-ES" sz="1200" b="1" dirty="0" err="1" smtClean="0"/>
              <a:t>assess</a:t>
            </a:r>
            <a:r>
              <a:rPr lang="es-ES" sz="1200" b="1" dirty="0" smtClean="0"/>
              <a:t> </a:t>
            </a:r>
            <a:r>
              <a:rPr lang="es-ES" sz="1200" b="1" dirty="0" err="1" smtClean="0"/>
              <a:t>soil</a:t>
            </a:r>
            <a:r>
              <a:rPr lang="es-ES" sz="1200" b="1" dirty="0" smtClean="0"/>
              <a:t> C stocks and </a:t>
            </a:r>
            <a:r>
              <a:rPr lang="es-ES" sz="1200" b="1" dirty="0" err="1" smtClean="0"/>
              <a:t>dynamics</a:t>
            </a:r>
            <a:r>
              <a:rPr lang="es-ES" sz="1200" b="1" dirty="0" smtClean="0"/>
              <a:t> </a:t>
            </a:r>
            <a:r>
              <a:rPr lang="es-ES" sz="1200" dirty="0" smtClean="0"/>
              <a:t>in </a:t>
            </a:r>
            <a:r>
              <a:rPr lang="es-ES" sz="1200" dirty="0" err="1" smtClean="0"/>
              <a:t>future</a:t>
            </a:r>
            <a:r>
              <a:rPr lang="es-ES" sz="1200" dirty="0" smtClean="0"/>
              <a:t> </a:t>
            </a:r>
            <a:r>
              <a:rPr lang="es-ES" sz="1200" b="1" dirty="0" err="1" smtClean="0"/>
              <a:t>climate</a:t>
            </a:r>
            <a:r>
              <a:rPr lang="es-ES" sz="1200" b="1" dirty="0" smtClean="0"/>
              <a:t> </a:t>
            </a:r>
            <a:r>
              <a:rPr lang="es-ES" sz="1200" b="1" dirty="0" err="1" smtClean="0"/>
              <a:t>scenarios</a:t>
            </a:r>
            <a:r>
              <a:rPr lang="es-ES" sz="1200" b="1" dirty="0" smtClean="0"/>
              <a:t> </a:t>
            </a:r>
            <a:r>
              <a:rPr lang="en-US" sz="1200" b="1" dirty="0" smtClean="0">
                <a:solidFill>
                  <a:schemeClr val="tx1">
                    <a:lumMod val="95000"/>
                    <a:lumOff val="5000"/>
                  </a:schemeClr>
                </a:solidFill>
              </a:rPr>
              <a:t>  </a:t>
            </a:r>
            <a:endParaRPr lang="es-ES" sz="1200" b="1"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5FCD4845-7363-4A18-A072-821B9A644ADB}"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a:buFontTx/>
              <a:buChar char="-"/>
            </a:pPr>
            <a:r>
              <a:rPr lang="es-ES" b="1" dirty="0" err="1" smtClean="0"/>
              <a:t>Soil</a:t>
            </a:r>
            <a:r>
              <a:rPr lang="es-ES" b="1" dirty="0" smtClean="0"/>
              <a:t> C </a:t>
            </a:r>
            <a:r>
              <a:rPr lang="es-ES" b="1" dirty="0" err="1" smtClean="0"/>
              <a:t>Models</a:t>
            </a:r>
            <a:r>
              <a:rPr lang="es-ES" b="1" dirty="0" smtClean="0"/>
              <a:t> </a:t>
            </a:r>
            <a:r>
              <a:rPr lang="es-ES" b="1" baseline="0" dirty="0" smtClean="0"/>
              <a:t> are  </a:t>
            </a:r>
            <a:r>
              <a:rPr lang="es-ES" b="1" baseline="0" dirty="0" err="1" smtClean="0"/>
              <a:t>efficient</a:t>
            </a:r>
            <a:r>
              <a:rPr lang="es-ES" b="1" baseline="0" dirty="0" smtClean="0"/>
              <a:t> </a:t>
            </a:r>
            <a:r>
              <a:rPr lang="es-ES" b="1" baseline="0" dirty="0" err="1" smtClean="0"/>
              <a:t>tools</a:t>
            </a:r>
            <a:r>
              <a:rPr lang="es-ES" b="1" baseline="0" dirty="0" smtClean="0"/>
              <a:t> to </a:t>
            </a:r>
            <a:r>
              <a:rPr lang="en-US" sz="1200" dirty="0" smtClean="0"/>
              <a:t>understand processes involved in </a:t>
            </a:r>
            <a:r>
              <a:rPr lang="en-US" sz="1200" b="1" dirty="0" smtClean="0"/>
              <a:t>SOC sequestration </a:t>
            </a:r>
            <a:r>
              <a:rPr lang="en-US" sz="1200" dirty="0" smtClean="0"/>
              <a:t>dynamics  and trends</a:t>
            </a:r>
            <a:r>
              <a:rPr lang="es-ES" dirty="0" smtClean="0"/>
              <a:t>. </a:t>
            </a:r>
          </a:p>
          <a:p>
            <a:pPr>
              <a:buFontTx/>
              <a:buChar char="-"/>
            </a:pPr>
            <a:endParaRPr lang="es-ES" dirty="0" smtClean="0"/>
          </a:p>
          <a:p>
            <a:pPr>
              <a:buFontTx/>
              <a:buChar char="-"/>
            </a:pPr>
            <a:r>
              <a:rPr lang="en-US" sz="1200" dirty="0" smtClean="0"/>
              <a:t>But they are</a:t>
            </a:r>
            <a:r>
              <a:rPr lang="en-US" sz="1200" baseline="0" dirty="0" smtClean="0"/>
              <a:t> especially</a:t>
            </a:r>
            <a:r>
              <a:rPr lang="en-US" sz="1200" dirty="0" smtClean="0"/>
              <a:t> useful as Decision Support Systems (DSSs) in </a:t>
            </a:r>
            <a:r>
              <a:rPr lang="en-US" sz="1200" b="1" dirty="0" smtClean="0"/>
              <a:t>scenario analysis (under climate</a:t>
            </a:r>
            <a:r>
              <a:rPr lang="en-US" sz="1200" b="1" baseline="0" dirty="0" smtClean="0"/>
              <a:t> or </a:t>
            </a:r>
            <a:r>
              <a:rPr lang="en-US" sz="1200" b="1" dirty="0" smtClean="0"/>
              <a:t>land management scenarios)</a:t>
            </a:r>
            <a:endParaRPr lang="en-US" dirty="0" smtClean="0"/>
          </a:p>
        </p:txBody>
      </p:sp>
      <p:sp>
        <p:nvSpPr>
          <p:cNvPr id="4" name="3 Marcador de número de diapositiva"/>
          <p:cNvSpPr>
            <a:spLocks noGrp="1"/>
          </p:cNvSpPr>
          <p:nvPr>
            <p:ph type="sldNum" sz="quarter" idx="10"/>
          </p:nvPr>
        </p:nvSpPr>
        <p:spPr/>
        <p:txBody>
          <a:bodyPr/>
          <a:lstStyle/>
          <a:p>
            <a:fld id="{5FCD4845-7363-4A18-A072-821B9A644ADB}"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a:buFontTx/>
              <a:buNone/>
            </a:pPr>
            <a:r>
              <a:rPr lang="es-ES" sz="1200" b="0" kern="1200" baseline="0" dirty="0" err="1" smtClean="0">
                <a:solidFill>
                  <a:schemeClr val="tx1"/>
                </a:solidFill>
                <a:latin typeface="+mn-lt"/>
                <a:ea typeface="+mn-ea"/>
                <a:cs typeface="+mn-cs"/>
              </a:rPr>
              <a:t>Specifically</a:t>
            </a:r>
            <a:r>
              <a:rPr lang="es-ES" sz="1200" b="0" kern="1200" baseline="0" dirty="0" smtClean="0">
                <a:solidFill>
                  <a:schemeClr val="tx1"/>
                </a:solidFill>
                <a:latin typeface="+mn-lt"/>
                <a:ea typeface="+mn-ea"/>
                <a:cs typeface="+mn-cs"/>
              </a:rPr>
              <a:t> , </a:t>
            </a:r>
            <a:r>
              <a:rPr lang="es-ES" sz="1200" b="0" kern="1200" baseline="0" dirty="0" err="1" smtClean="0">
                <a:solidFill>
                  <a:schemeClr val="tx1"/>
                </a:solidFill>
                <a:latin typeface="+mn-lt"/>
                <a:ea typeface="+mn-ea"/>
                <a:cs typeface="+mn-cs"/>
              </a:rPr>
              <a:t>they</a:t>
            </a:r>
            <a:r>
              <a:rPr lang="es-ES" sz="1200" b="0" kern="1200" baseline="0" dirty="0" smtClean="0">
                <a:solidFill>
                  <a:schemeClr val="tx1"/>
                </a:solidFill>
                <a:latin typeface="+mn-lt"/>
                <a:ea typeface="+mn-ea"/>
                <a:cs typeface="+mn-cs"/>
              </a:rPr>
              <a:t> are </a:t>
            </a:r>
            <a:r>
              <a:rPr lang="es-ES" sz="1200" b="0" kern="1200" baseline="0" dirty="0" err="1" smtClean="0">
                <a:solidFill>
                  <a:schemeClr val="tx1"/>
                </a:solidFill>
                <a:latin typeface="+mn-lt"/>
                <a:ea typeface="+mn-ea"/>
                <a:cs typeface="+mn-cs"/>
              </a:rPr>
              <a:t>commonly</a:t>
            </a:r>
            <a:r>
              <a:rPr lang="es-ES" sz="1200" b="0" kern="1200" baseline="0" dirty="0" smtClean="0">
                <a:solidFill>
                  <a:schemeClr val="tx1"/>
                </a:solidFill>
                <a:latin typeface="+mn-lt"/>
                <a:ea typeface="+mn-ea"/>
                <a:cs typeface="+mn-cs"/>
              </a:rPr>
              <a:t> </a:t>
            </a:r>
            <a:r>
              <a:rPr lang="es-ES" sz="1200" b="0" kern="1200" baseline="0" dirty="0" err="1" smtClean="0">
                <a:solidFill>
                  <a:schemeClr val="tx1"/>
                </a:solidFill>
                <a:latin typeface="+mn-lt"/>
                <a:ea typeface="+mn-ea"/>
                <a:cs typeface="+mn-cs"/>
              </a:rPr>
              <a:t>used</a:t>
            </a:r>
            <a:r>
              <a:rPr lang="es-ES" sz="1200" b="0" kern="1200" baseline="0" dirty="0" smtClean="0">
                <a:solidFill>
                  <a:schemeClr val="tx1"/>
                </a:solidFill>
                <a:latin typeface="+mn-lt"/>
                <a:ea typeface="+mn-ea"/>
                <a:cs typeface="+mn-cs"/>
              </a:rPr>
              <a:t> </a:t>
            </a:r>
            <a:r>
              <a:rPr lang="es-ES" sz="1200" b="0" kern="1200" baseline="0" dirty="0" err="1" smtClean="0">
                <a:solidFill>
                  <a:schemeClr val="tx1"/>
                </a:solidFill>
                <a:latin typeface="+mn-lt"/>
                <a:ea typeface="+mn-ea"/>
                <a:cs typeface="+mn-cs"/>
              </a:rPr>
              <a:t>with</a:t>
            </a:r>
            <a:r>
              <a:rPr lang="es-ES" sz="1200" b="0" kern="1200" baseline="0" dirty="0" smtClean="0">
                <a:solidFill>
                  <a:schemeClr val="tx1"/>
                </a:solidFill>
                <a:latin typeface="+mn-lt"/>
                <a:ea typeface="+mn-ea"/>
                <a:cs typeface="+mn-cs"/>
              </a:rPr>
              <a:t> </a:t>
            </a:r>
            <a:r>
              <a:rPr lang="es-ES" sz="1200" b="0" kern="1200" baseline="0" dirty="0" err="1" smtClean="0">
                <a:solidFill>
                  <a:schemeClr val="tx1"/>
                </a:solidFill>
                <a:latin typeface="+mn-lt"/>
                <a:ea typeface="+mn-ea"/>
                <a:cs typeface="+mn-cs"/>
              </a:rPr>
              <a:t>climate</a:t>
            </a:r>
            <a:r>
              <a:rPr lang="es-ES" sz="1200" b="0" kern="1200" baseline="0" dirty="0" smtClean="0">
                <a:solidFill>
                  <a:schemeClr val="tx1"/>
                </a:solidFill>
                <a:latin typeface="+mn-lt"/>
                <a:ea typeface="+mn-ea"/>
                <a:cs typeface="+mn-cs"/>
              </a:rPr>
              <a:t> change </a:t>
            </a:r>
            <a:r>
              <a:rPr lang="es-ES" sz="1200" b="0" kern="1200" baseline="0" dirty="0" err="1" smtClean="0">
                <a:solidFill>
                  <a:schemeClr val="tx1"/>
                </a:solidFill>
                <a:latin typeface="+mn-lt"/>
                <a:ea typeface="+mn-ea"/>
                <a:cs typeface="+mn-cs"/>
              </a:rPr>
              <a:t>scenarios</a:t>
            </a:r>
            <a:r>
              <a:rPr lang="es-ES" sz="1200" b="0" kern="1200" baseline="0" dirty="0" smtClean="0">
                <a:solidFill>
                  <a:schemeClr val="tx1"/>
                </a:solidFill>
                <a:latin typeface="+mn-lt"/>
                <a:ea typeface="+mn-ea"/>
                <a:cs typeface="+mn-cs"/>
              </a:rPr>
              <a:t> </a:t>
            </a:r>
            <a:r>
              <a:rPr lang="es-ES" sz="1200" b="0" kern="1200" baseline="0" dirty="0" err="1" smtClean="0">
                <a:solidFill>
                  <a:schemeClr val="tx1"/>
                </a:solidFill>
                <a:latin typeface="+mn-lt"/>
                <a:ea typeface="+mn-ea"/>
                <a:cs typeface="+mn-cs"/>
              </a:rPr>
              <a:t>based</a:t>
            </a:r>
            <a:r>
              <a:rPr lang="es-ES" sz="1200" b="0" kern="1200" baseline="0" dirty="0" smtClean="0">
                <a:solidFill>
                  <a:schemeClr val="tx1"/>
                </a:solidFill>
                <a:latin typeface="+mn-lt"/>
                <a:ea typeface="+mn-ea"/>
                <a:cs typeface="+mn-cs"/>
              </a:rPr>
              <a:t> </a:t>
            </a:r>
            <a:r>
              <a:rPr lang="es-ES" sz="1200" b="0" kern="1200" baseline="0" dirty="0" err="1" smtClean="0">
                <a:solidFill>
                  <a:schemeClr val="tx1"/>
                </a:solidFill>
                <a:latin typeface="+mn-lt"/>
                <a:ea typeface="+mn-ea"/>
                <a:cs typeface="+mn-cs"/>
              </a:rPr>
              <a:t>on</a:t>
            </a:r>
            <a:r>
              <a:rPr lang="es-ES" sz="1200" b="0" kern="1200" baseline="0" dirty="0" smtClean="0">
                <a:solidFill>
                  <a:schemeClr val="tx1"/>
                </a:solidFill>
                <a:latin typeface="+mn-lt"/>
                <a:ea typeface="+mn-ea"/>
                <a:cs typeface="+mn-cs"/>
              </a:rPr>
              <a:t> GHG </a:t>
            </a:r>
            <a:r>
              <a:rPr lang="es-ES" sz="1200" b="0" kern="1200" baseline="0" dirty="0" err="1" smtClean="0">
                <a:solidFill>
                  <a:schemeClr val="tx1"/>
                </a:solidFill>
                <a:latin typeface="+mn-lt"/>
                <a:ea typeface="+mn-ea"/>
                <a:cs typeface="+mn-cs"/>
              </a:rPr>
              <a:t>emissions</a:t>
            </a:r>
            <a:r>
              <a:rPr lang="es-ES" sz="1200" b="0" kern="1200" baseline="0" dirty="0" smtClean="0">
                <a:solidFill>
                  <a:schemeClr val="tx1"/>
                </a:solidFill>
                <a:latin typeface="+mn-lt"/>
                <a:ea typeface="+mn-ea"/>
                <a:cs typeface="+mn-cs"/>
              </a:rPr>
              <a:t>. </a:t>
            </a:r>
            <a:r>
              <a:rPr lang="es-ES" sz="1200" b="0" kern="1200" baseline="0" dirty="0" err="1" smtClean="0">
                <a:solidFill>
                  <a:schemeClr val="tx1"/>
                </a:solidFill>
                <a:latin typeface="+mn-lt"/>
                <a:ea typeface="+mn-ea"/>
                <a:cs typeface="+mn-cs"/>
              </a:rPr>
              <a:t>These</a:t>
            </a:r>
            <a:r>
              <a:rPr lang="es-ES" sz="1200" b="0" kern="1200" baseline="0" dirty="0" smtClean="0">
                <a:solidFill>
                  <a:schemeClr val="tx1"/>
                </a:solidFill>
                <a:latin typeface="+mn-lt"/>
                <a:ea typeface="+mn-ea"/>
                <a:cs typeface="+mn-cs"/>
              </a:rPr>
              <a:t> </a:t>
            </a:r>
            <a:r>
              <a:rPr lang="es-ES" sz="1200" b="0" kern="1200" baseline="0" dirty="0" err="1" smtClean="0">
                <a:solidFill>
                  <a:schemeClr val="tx1"/>
                </a:solidFill>
                <a:latin typeface="+mn-lt"/>
                <a:ea typeface="+mn-ea"/>
                <a:cs typeface="+mn-cs"/>
              </a:rPr>
              <a:t>scenarios</a:t>
            </a:r>
            <a:r>
              <a:rPr lang="es-ES" sz="1200" b="0" kern="1200" baseline="0" dirty="0" smtClean="0">
                <a:solidFill>
                  <a:schemeClr val="tx1"/>
                </a:solidFill>
                <a:latin typeface="+mn-lt"/>
                <a:ea typeface="+mn-ea"/>
                <a:cs typeface="+mn-cs"/>
              </a:rPr>
              <a:t> are </a:t>
            </a:r>
            <a:r>
              <a:rPr lang="es-ES" sz="1200" b="0" kern="1200" baseline="0" dirty="0" err="1" smtClean="0">
                <a:solidFill>
                  <a:schemeClr val="tx1"/>
                </a:solidFill>
                <a:latin typeface="+mn-lt"/>
                <a:ea typeface="+mn-ea"/>
                <a:cs typeface="+mn-cs"/>
              </a:rPr>
              <a:t>divided</a:t>
            </a:r>
            <a:r>
              <a:rPr lang="es-ES" sz="1200" b="0" kern="1200" baseline="0" dirty="0" smtClean="0">
                <a:solidFill>
                  <a:schemeClr val="tx1"/>
                </a:solidFill>
                <a:latin typeface="+mn-lt"/>
                <a:ea typeface="+mn-ea"/>
                <a:cs typeface="+mn-cs"/>
              </a:rPr>
              <a:t> in </a:t>
            </a:r>
            <a:r>
              <a:rPr lang="es-ES" sz="1200" b="0" kern="1200" baseline="0" dirty="0" err="1" smtClean="0">
                <a:solidFill>
                  <a:schemeClr val="tx1"/>
                </a:solidFill>
                <a:latin typeface="+mn-lt"/>
                <a:ea typeface="+mn-ea"/>
                <a:cs typeface="+mn-cs"/>
              </a:rPr>
              <a:t>different</a:t>
            </a:r>
            <a:r>
              <a:rPr lang="es-ES" sz="1200" b="0" kern="1200" baseline="0" dirty="0" smtClean="0">
                <a:solidFill>
                  <a:schemeClr val="tx1"/>
                </a:solidFill>
                <a:latin typeface="+mn-lt"/>
                <a:ea typeface="+mn-ea"/>
                <a:cs typeface="+mn-cs"/>
              </a:rPr>
              <a:t> </a:t>
            </a:r>
            <a:r>
              <a:rPr lang="es-ES" sz="1200" b="0" kern="1200" baseline="0" dirty="0" err="1" smtClean="0">
                <a:solidFill>
                  <a:schemeClr val="tx1"/>
                </a:solidFill>
                <a:latin typeface="+mn-lt"/>
                <a:ea typeface="+mn-ea"/>
                <a:cs typeface="+mn-cs"/>
              </a:rPr>
              <a:t>groups</a:t>
            </a:r>
            <a:r>
              <a:rPr lang="es-ES" sz="1200" b="0" kern="1200" baseline="0" dirty="0" smtClean="0">
                <a:solidFill>
                  <a:schemeClr val="tx1"/>
                </a:solidFill>
                <a:latin typeface="+mn-lt"/>
                <a:ea typeface="+mn-ea"/>
                <a:cs typeface="+mn-cs"/>
              </a:rPr>
              <a:t> </a:t>
            </a:r>
            <a:r>
              <a:rPr lang="es-ES" sz="1200" b="0" kern="1200" baseline="0" dirty="0" err="1" smtClean="0">
                <a:solidFill>
                  <a:schemeClr val="tx1"/>
                </a:solidFill>
                <a:latin typeface="+mn-lt"/>
                <a:ea typeface="+mn-ea"/>
                <a:cs typeface="+mn-cs"/>
              </a:rPr>
              <a:t>or</a:t>
            </a:r>
            <a:r>
              <a:rPr lang="es-ES" sz="1200" b="0" kern="1200" baseline="0" dirty="0" smtClean="0">
                <a:solidFill>
                  <a:schemeClr val="tx1"/>
                </a:solidFill>
                <a:latin typeface="+mn-lt"/>
                <a:ea typeface="+mn-ea"/>
                <a:cs typeface="+mn-cs"/>
              </a:rPr>
              <a:t> </a:t>
            </a:r>
            <a:r>
              <a:rPr lang="es-ES" sz="1200" b="0" kern="1200" baseline="0" dirty="0" err="1" smtClean="0">
                <a:solidFill>
                  <a:schemeClr val="tx1"/>
                </a:solidFill>
                <a:latin typeface="+mn-lt"/>
                <a:ea typeface="+mn-ea"/>
                <a:cs typeface="+mn-cs"/>
              </a:rPr>
              <a:t>families</a:t>
            </a:r>
            <a:r>
              <a:rPr lang="es-ES" sz="1200" b="0" kern="1200" baseline="0" dirty="0" smtClean="0">
                <a:solidFill>
                  <a:schemeClr val="tx1"/>
                </a:solidFill>
                <a:latin typeface="+mn-lt"/>
                <a:ea typeface="+mn-ea"/>
                <a:cs typeface="+mn-cs"/>
              </a:rPr>
              <a:t> </a:t>
            </a:r>
            <a:r>
              <a:rPr lang="es-ES" sz="1200" b="0" kern="1200" baseline="0" dirty="0" err="1" smtClean="0">
                <a:solidFill>
                  <a:schemeClr val="tx1"/>
                </a:solidFill>
                <a:latin typeface="+mn-lt"/>
                <a:ea typeface="+mn-ea"/>
                <a:cs typeface="+mn-cs"/>
              </a:rPr>
              <a:t>representing</a:t>
            </a:r>
            <a:r>
              <a:rPr lang="es-ES" sz="1200" b="0" kern="1200" baseline="0" dirty="0" smtClean="0">
                <a:solidFill>
                  <a:schemeClr val="tx1"/>
                </a:solidFill>
                <a:latin typeface="+mn-lt"/>
                <a:ea typeface="+mn-ea"/>
                <a:cs typeface="+mn-cs"/>
              </a:rPr>
              <a:t> </a:t>
            </a:r>
            <a:r>
              <a:rPr lang="es-ES" sz="1200" b="0" kern="1200" baseline="0" dirty="0" err="1" smtClean="0">
                <a:solidFill>
                  <a:schemeClr val="tx1"/>
                </a:solidFill>
                <a:latin typeface="+mn-lt"/>
                <a:ea typeface="+mn-ea"/>
                <a:cs typeface="+mn-cs"/>
              </a:rPr>
              <a:t>different</a:t>
            </a:r>
            <a:r>
              <a:rPr lang="es-ES" sz="1200" b="0" kern="1200" baseline="0" dirty="0" smtClean="0">
                <a:solidFill>
                  <a:schemeClr val="tx1"/>
                </a:solidFill>
                <a:latin typeface="+mn-lt"/>
                <a:ea typeface="+mn-ea"/>
                <a:cs typeface="+mn-cs"/>
              </a:rPr>
              <a:t> social, </a:t>
            </a:r>
            <a:r>
              <a:rPr lang="es-ES" sz="1200" b="0" kern="1200" baseline="0" dirty="0" err="1" smtClean="0">
                <a:solidFill>
                  <a:schemeClr val="tx1"/>
                </a:solidFill>
                <a:latin typeface="+mn-lt"/>
                <a:ea typeface="+mn-ea"/>
                <a:cs typeface="+mn-cs"/>
              </a:rPr>
              <a:t>economic</a:t>
            </a:r>
            <a:r>
              <a:rPr lang="es-ES" sz="1200" b="0" kern="1200" baseline="0" dirty="0" smtClean="0">
                <a:solidFill>
                  <a:schemeClr val="tx1"/>
                </a:solidFill>
                <a:latin typeface="+mn-lt"/>
                <a:ea typeface="+mn-ea"/>
                <a:cs typeface="+mn-cs"/>
              </a:rPr>
              <a:t> </a:t>
            </a:r>
            <a:r>
              <a:rPr lang="es-ES" sz="1200" b="0" kern="1200" baseline="0" dirty="0" err="1" smtClean="0">
                <a:solidFill>
                  <a:schemeClr val="tx1"/>
                </a:solidFill>
                <a:latin typeface="+mn-lt"/>
                <a:ea typeface="+mn-ea"/>
                <a:cs typeface="+mn-cs"/>
              </a:rPr>
              <a:t>or</a:t>
            </a:r>
            <a:r>
              <a:rPr lang="es-ES" sz="1200" b="0" kern="1200" baseline="0" dirty="0" smtClean="0">
                <a:solidFill>
                  <a:schemeClr val="tx1"/>
                </a:solidFill>
                <a:latin typeface="+mn-lt"/>
                <a:ea typeface="+mn-ea"/>
                <a:cs typeface="+mn-cs"/>
              </a:rPr>
              <a:t> </a:t>
            </a:r>
            <a:r>
              <a:rPr lang="es-ES" sz="1200" b="0" kern="1200" baseline="0" dirty="0" err="1" smtClean="0">
                <a:solidFill>
                  <a:schemeClr val="tx1"/>
                </a:solidFill>
                <a:latin typeface="+mn-lt"/>
                <a:ea typeface="+mn-ea"/>
                <a:cs typeface="+mn-cs"/>
              </a:rPr>
              <a:t>enviornmental</a:t>
            </a:r>
            <a:r>
              <a:rPr lang="es-ES" sz="1200" b="0" kern="1200" baseline="0" dirty="0" smtClean="0">
                <a:solidFill>
                  <a:schemeClr val="tx1"/>
                </a:solidFill>
                <a:latin typeface="+mn-lt"/>
                <a:ea typeface="+mn-ea"/>
                <a:cs typeface="+mn-cs"/>
              </a:rPr>
              <a:t> </a:t>
            </a:r>
            <a:r>
              <a:rPr lang="es-ES" sz="1200" b="0" kern="1200" baseline="0" dirty="0" err="1" smtClean="0">
                <a:solidFill>
                  <a:schemeClr val="tx1"/>
                </a:solidFill>
                <a:latin typeface="+mn-lt"/>
                <a:ea typeface="+mn-ea"/>
                <a:cs typeface="+mn-cs"/>
              </a:rPr>
              <a:t>pathways</a:t>
            </a:r>
            <a:r>
              <a:rPr lang="es-ES" sz="1200" b="0" kern="1200" baseline="0" dirty="0" smtClean="0">
                <a:solidFill>
                  <a:schemeClr val="tx1"/>
                </a:solidFill>
                <a:latin typeface="+mn-lt"/>
                <a:ea typeface="+mn-ea"/>
                <a:cs typeface="+mn-cs"/>
              </a:rPr>
              <a:t>.</a:t>
            </a:r>
          </a:p>
        </p:txBody>
      </p:sp>
      <p:sp>
        <p:nvSpPr>
          <p:cNvPr id="4" name="3 Marcador de número de diapositiva"/>
          <p:cNvSpPr>
            <a:spLocks noGrp="1"/>
          </p:cNvSpPr>
          <p:nvPr>
            <p:ph type="sldNum" sz="quarter" idx="10"/>
          </p:nvPr>
        </p:nvSpPr>
        <p:spPr/>
        <p:txBody>
          <a:bodyPr/>
          <a:lstStyle/>
          <a:p>
            <a:fld id="{5FCD4845-7363-4A18-A072-821B9A644ADB}"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main objective of this research were&gt;</a:t>
            </a:r>
          </a:p>
          <a:p>
            <a:pPr algn="just">
              <a:lnSpc>
                <a:spcPct val="150000"/>
              </a:lnSpc>
              <a:spcBef>
                <a:spcPts val="1200"/>
              </a:spcBef>
              <a:spcAft>
                <a:spcPts val="1200"/>
              </a:spcAft>
            </a:pPr>
            <a:r>
              <a:rPr lang="en-US" sz="1200" dirty="0" smtClean="0"/>
              <a:t> - To develop  a method to assess SOC stocks and changes in Mediterranean areas in future climate projections </a:t>
            </a:r>
          </a:p>
          <a:p>
            <a:pPr algn="just">
              <a:lnSpc>
                <a:spcPct val="150000"/>
              </a:lnSpc>
              <a:spcBef>
                <a:spcPts val="1200"/>
              </a:spcBef>
              <a:spcAft>
                <a:spcPts val="1200"/>
              </a:spcAft>
            </a:pPr>
            <a:r>
              <a:rPr lang="en-US" sz="1200" dirty="0" smtClean="0"/>
              <a:t>- To apply the CarboSOIL model in a Mediterranean area (Andalusia, Southern Spain) under climate change scenarios to predict future SOC stocks and changes for different land uses and soil types</a:t>
            </a:r>
          </a:p>
          <a:p>
            <a:endParaRPr lang="en-US" dirty="0"/>
          </a:p>
        </p:txBody>
      </p:sp>
      <p:sp>
        <p:nvSpPr>
          <p:cNvPr id="4" name="Slide Number Placeholder 3"/>
          <p:cNvSpPr>
            <a:spLocks noGrp="1"/>
          </p:cNvSpPr>
          <p:nvPr>
            <p:ph type="sldNum" sz="quarter" idx="10"/>
          </p:nvPr>
        </p:nvSpPr>
        <p:spPr/>
        <p:txBody>
          <a:bodyPr/>
          <a:lstStyle/>
          <a:p>
            <a:fld id="{5FCD4845-7363-4A18-A072-821B9A644ADB}"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Char char="-"/>
              <a:tabLst/>
              <a:defRPr/>
            </a:pPr>
            <a:r>
              <a:rPr lang="en-GB" sz="1200" kern="1200" dirty="0" smtClean="0">
                <a:solidFill>
                  <a:schemeClr val="tx1"/>
                </a:solidFill>
                <a:latin typeface="+mn-lt"/>
                <a:ea typeface="+mn-ea"/>
                <a:cs typeface="+mn-cs"/>
              </a:rPr>
              <a:t>CarboSOIL model</a:t>
            </a:r>
            <a:r>
              <a:rPr lang="en-GB" sz="1200" kern="1200" baseline="0" dirty="0" smtClean="0">
                <a:solidFill>
                  <a:schemeClr val="tx1"/>
                </a:solidFill>
                <a:latin typeface="+mn-lt"/>
                <a:ea typeface="+mn-ea"/>
                <a:cs typeface="+mn-cs"/>
              </a:rPr>
              <a:t> is a land evaluation tool for soil carbon assessment under global change scenarios at different soil depths.</a:t>
            </a:r>
          </a:p>
          <a:p>
            <a:pPr marL="0" marR="0" indent="0" algn="l" defTabSz="914400" rtl="0" eaLnBrk="1" fontAlgn="auto" latinLnBrk="0" hangingPunct="1">
              <a:lnSpc>
                <a:spcPct val="100000"/>
              </a:lnSpc>
              <a:spcBef>
                <a:spcPts val="0"/>
              </a:spcBef>
              <a:spcAft>
                <a:spcPts val="0"/>
              </a:spcAft>
              <a:buClrTx/>
              <a:buSzTx/>
              <a:buFontTx/>
              <a:buChar char="-"/>
              <a:tabLst/>
              <a:defRPr/>
            </a:pPr>
            <a:r>
              <a:rPr lang="en-GB" sz="1200" kern="1200" baseline="0" dirty="0" smtClean="0">
                <a:solidFill>
                  <a:schemeClr val="tx1"/>
                </a:solidFill>
                <a:latin typeface="+mn-lt"/>
                <a:ea typeface="+mn-ea"/>
                <a:cs typeface="+mn-cs"/>
              </a:rPr>
              <a:t>This model is a new component of the </a:t>
            </a:r>
            <a:r>
              <a:rPr lang="en-GB" sz="1200" kern="1200" baseline="0" dirty="0" err="1" smtClean="0">
                <a:solidFill>
                  <a:schemeClr val="tx1"/>
                </a:solidFill>
                <a:latin typeface="+mn-lt"/>
                <a:ea typeface="+mn-ea"/>
                <a:cs typeface="+mn-cs"/>
              </a:rPr>
              <a:t>MicroLEIS</a:t>
            </a:r>
            <a:r>
              <a:rPr lang="en-GB" sz="1200" kern="1200" baseline="0" dirty="0" smtClean="0">
                <a:solidFill>
                  <a:schemeClr val="tx1"/>
                </a:solidFill>
                <a:latin typeface="+mn-lt"/>
                <a:ea typeface="+mn-ea"/>
                <a:cs typeface="+mn-cs"/>
              </a:rPr>
              <a:t> </a:t>
            </a:r>
            <a:r>
              <a:rPr lang="en-GB" sz="1200" kern="1200" baseline="0" dirty="0" err="1" smtClean="0">
                <a:solidFill>
                  <a:schemeClr val="tx1"/>
                </a:solidFill>
                <a:latin typeface="+mn-lt"/>
                <a:ea typeface="+mn-ea"/>
                <a:cs typeface="+mn-cs"/>
              </a:rPr>
              <a:t>decission</a:t>
            </a:r>
            <a:r>
              <a:rPr lang="en-GB" sz="1200" kern="1200" baseline="0" dirty="0" smtClean="0">
                <a:solidFill>
                  <a:schemeClr val="tx1"/>
                </a:solidFill>
                <a:latin typeface="+mn-lt"/>
                <a:ea typeface="+mn-ea"/>
                <a:cs typeface="+mn-cs"/>
              </a:rPr>
              <a:t> support system, which was designed t</a:t>
            </a:r>
            <a:r>
              <a:rPr lang="en-US" sz="1200" dirty="0" smtClean="0"/>
              <a:t>o assist decision-makers facing specific agro-ecological problems</a:t>
            </a:r>
            <a:endParaRPr lang="en-US" dirty="0" smtClean="0"/>
          </a:p>
          <a:p>
            <a:pPr marL="0" marR="0" indent="0" algn="l" defTabSz="914400" rtl="0" eaLnBrk="1" fontAlgn="auto" latinLnBrk="0" hangingPunct="1">
              <a:lnSpc>
                <a:spcPct val="100000"/>
              </a:lnSpc>
              <a:spcBef>
                <a:spcPts val="0"/>
              </a:spcBef>
              <a:spcAft>
                <a:spcPts val="0"/>
              </a:spcAft>
              <a:buClrTx/>
              <a:buSzTx/>
              <a:buFontTx/>
              <a:buChar char="-"/>
              <a:tabLst/>
              <a:defRPr/>
            </a:pPr>
            <a:endParaRPr lang="en-GB"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Char char="-"/>
              <a:tabLst/>
              <a:defRPr/>
            </a:pPr>
            <a:r>
              <a:rPr lang="en-GB" sz="1200" kern="1200" baseline="0" dirty="0" smtClean="0">
                <a:solidFill>
                  <a:schemeClr val="tx1"/>
                </a:solidFill>
                <a:latin typeface="+mn-lt"/>
                <a:ea typeface="+mn-ea"/>
                <a:cs typeface="+mn-cs"/>
              </a:rPr>
              <a:t>CarboSOIL has been developed as a computer application in a Geographical Information System environment. This way the users can perform spatial analysis and obtain soil carbon maps under different scenarios.</a:t>
            </a:r>
          </a:p>
          <a:p>
            <a:pPr marL="0" marR="0" indent="0" algn="l" defTabSz="914400" rtl="0" eaLnBrk="1" fontAlgn="auto" latinLnBrk="0" hangingPunct="1">
              <a:lnSpc>
                <a:spcPct val="100000"/>
              </a:lnSpc>
              <a:spcBef>
                <a:spcPts val="0"/>
              </a:spcBef>
              <a:spcAft>
                <a:spcPts val="0"/>
              </a:spcAft>
              <a:buClrTx/>
              <a:buSzTx/>
              <a:buFontTx/>
              <a:buChar char="-"/>
              <a:tabLst/>
              <a:defRPr/>
            </a:pPr>
            <a:endParaRPr lang="en-GB"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err="1" smtClean="0">
                <a:solidFill>
                  <a:schemeClr val="tx1"/>
                </a:solidFill>
                <a:latin typeface="+mn-lt"/>
                <a:ea typeface="+mn-ea"/>
                <a:cs typeface="+mn-cs"/>
              </a:rPr>
              <a:t>Cada</a:t>
            </a:r>
            <a:r>
              <a:rPr lang="en-GB" sz="1200" kern="1200" baseline="0" dirty="0" smtClean="0">
                <a:solidFill>
                  <a:schemeClr val="tx1"/>
                </a:solidFill>
                <a:latin typeface="+mn-lt"/>
                <a:ea typeface="+mn-ea"/>
                <a:cs typeface="+mn-cs"/>
              </a:rPr>
              <a:t> </a:t>
            </a:r>
            <a:r>
              <a:rPr lang="en-GB" sz="1200" b="1" kern="1200" baseline="0" dirty="0" err="1" smtClean="0">
                <a:solidFill>
                  <a:schemeClr val="tx1"/>
                </a:solidFill>
                <a:latin typeface="+mn-lt"/>
                <a:ea typeface="+mn-ea"/>
                <a:cs typeface="+mn-cs"/>
              </a:rPr>
              <a:t>submodelo</a:t>
            </a:r>
            <a:r>
              <a:rPr lang="en-GB" sz="1200" b="1" kern="1200" baseline="0" dirty="0" smtClean="0">
                <a:solidFill>
                  <a:schemeClr val="tx1"/>
                </a:solidFill>
                <a:latin typeface="+mn-lt"/>
                <a:ea typeface="+mn-ea"/>
                <a:cs typeface="+mn-cs"/>
              </a:rPr>
              <a:t> CarboSOIL25, CarboSOIL 50, CarboSOIL 75 y CarboSOIL TOTAL (para </a:t>
            </a:r>
            <a:r>
              <a:rPr lang="en-GB" sz="1200" b="1" kern="1200" baseline="0" dirty="0" err="1" smtClean="0">
                <a:solidFill>
                  <a:schemeClr val="tx1"/>
                </a:solidFill>
                <a:latin typeface="+mn-lt"/>
                <a:ea typeface="+mn-ea"/>
                <a:cs typeface="+mn-cs"/>
              </a:rPr>
              <a:t>las</a:t>
            </a:r>
            <a:r>
              <a:rPr lang="en-GB" sz="1200" b="1" kern="1200" baseline="0" dirty="0" smtClean="0">
                <a:solidFill>
                  <a:schemeClr val="tx1"/>
                </a:solidFill>
                <a:latin typeface="+mn-lt"/>
                <a:ea typeface="+mn-ea"/>
                <a:cs typeface="+mn-cs"/>
              </a:rPr>
              <a:t> </a:t>
            </a:r>
            <a:r>
              <a:rPr lang="en-GB" sz="1200" b="1" kern="1200" baseline="0" dirty="0" err="1" smtClean="0">
                <a:solidFill>
                  <a:schemeClr val="tx1"/>
                </a:solidFill>
                <a:latin typeface="+mn-lt"/>
                <a:ea typeface="+mn-ea"/>
                <a:cs typeface="+mn-cs"/>
              </a:rPr>
              <a:t>distinats</a:t>
            </a:r>
            <a:r>
              <a:rPr lang="en-GB" sz="1200" b="1" kern="1200" baseline="0" dirty="0" smtClean="0">
                <a:solidFill>
                  <a:schemeClr val="tx1"/>
                </a:solidFill>
                <a:latin typeface="+mn-lt"/>
                <a:ea typeface="+mn-ea"/>
                <a:cs typeface="+mn-cs"/>
              </a:rPr>
              <a:t> </a:t>
            </a:r>
            <a:r>
              <a:rPr lang="en-GB" sz="1200" b="1" kern="1200" baseline="0" dirty="0" err="1" smtClean="0">
                <a:solidFill>
                  <a:schemeClr val="tx1"/>
                </a:solidFill>
                <a:latin typeface="+mn-lt"/>
                <a:ea typeface="+mn-ea"/>
                <a:cs typeface="+mn-cs"/>
              </a:rPr>
              <a:t>secciones</a:t>
            </a:r>
            <a:r>
              <a:rPr lang="en-GB" sz="1200" b="1" kern="1200" baseline="0" dirty="0" smtClean="0">
                <a:solidFill>
                  <a:schemeClr val="tx1"/>
                </a:solidFill>
                <a:latin typeface="+mn-lt"/>
                <a:ea typeface="+mn-ea"/>
                <a:cs typeface="+mn-cs"/>
              </a:rPr>
              <a:t> del </a:t>
            </a:r>
            <a:r>
              <a:rPr lang="en-GB" sz="1200" b="1" kern="1200" baseline="0" dirty="0" err="1" smtClean="0">
                <a:solidFill>
                  <a:schemeClr val="tx1"/>
                </a:solidFill>
                <a:latin typeface="+mn-lt"/>
                <a:ea typeface="+mn-ea"/>
                <a:cs typeface="+mn-cs"/>
              </a:rPr>
              <a:t>suelo</a:t>
            </a:r>
            <a:r>
              <a:rPr lang="en-GB" sz="1200" b="1" kern="1200" baseline="0" dirty="0" smtClean="0">
                <a:solidFill>
                  <a:schemeClr val="tx1"/>
                </a:solidFill>
                <a:latin typeface="+mn-lt"/>
                <a:ea typeface="+mn-ea"/>
                <a:cs typeface="+mn-cs"/>
              </a:rPr>
              <a:t>) ha </a:t>
            </a:r>
            <a:r>
              <a:rPr lang="en-GB" sz="1200" b="1" kern="1200" baseline="0" dirty="0" err="1" smtClean="0">
                <a:solidFill>
                  <a:schemeClr val="tx1"/>
                </a:solidFill>
                <a:latin typeface="+mn-lt"/>
                <a:ea typeface="+mn-ea"/>
                <a:cs typeface="+mn-cs"/>
              </a:rPr>
              <a:t>sido</a:t>
            </a:r>
            <a:r>
              <a:rPr lang="en-GB" sz="1200" b="1" kern="1200" baseline="0" dirty="0" smtClean="0">
                <a:solidFill>
                  <a:schemeClr val="tx1"/>
                </a:solidFill>
                <a:latin typeface="+mn-lt"/>
                <a:ea typeface="+mn-ea"/>
                <a:cs typeface="+mn-cs"/>
              </a:rPr>
              <a:t> </a:t>
            </a:r>
            <a:r>
              <a:rPr lang="en-GB" sz="1200" b="1" kern="1200" dirty="0" err="1" smtClean="0">
                <a:solidFill>
                  <a:schemeClr val="tx1"/>
                </a:solidFill>
                <a:latin typeface="+mn-lt"/>
                <a:ea typeface="+mn-ea"/>
                <a:cs typeface="+mn-cs"/>
              </a:rPr>
              <a:t>desarrollado</a:t>
            </a:r>
            <a:r>
              <a:rPr lang="en-GB" sz="1200" b="1" kern="1200" dirty="0" smtClean="0">
                <a:solidFill>
                  <a:schemeClr val="tx1"/>
                </a:solidFill>
                <a:latin typeface="+mn-lt"/>
                <a:ea typeface="+mn-ea"/>
                <a:cs typeface="+mn-cs"/>
              </a:rPr>
              <a:t> </a:t>
            </a:r>
            <a:r>
              <a:rPr lang="en-GB" sz="1200" b="1" kern="1200" dirty="0" err="1" smtClean="0">
                <a:solidFill>
                  <a:schemeClr val="tx1"/>
                </a:solidFill>
                <a:latin typeface="+mn-lt"/>
                <a:ea typeface="+mn-ea"/>
                <a:cs typeface="+mn-cs"/>
              </a:rPr>
              <a:t>como</a:t>
            </a:r>
            <a:r>
              <a:rPr lang="en-GB" sz="1200" b="1" kern="1200" dirty="0" smtClean="0">
                <a:solidFill>
                  <a:schemeClr val="tx1"/>
                </a:solidFill>
                <a:latin typeface="+mn-lt"/>
                <a:ea typeface="+mn-ea"/>
                <a:cs typeface="+mn-cs"/>
              </a:rPr>
              <a:t> </a:t>
            </a:r>
            <a:r>
              <a:rPr lang="en-GB" sz="1200" b="1" kern="1200" dirty="0" err="1" smtClean="0">
                <a:solidFill>
                  <a:schemeClr val="tx1"/>
                </a:solidFill>
                <a:latin typeface="+mn-lt"/>
                <a:ea typeface="+mn-ea"/>
                <a:cs typeface="+mn-cs"/>
              </a:rPr>
              <a:t>una</a:t>
            </a:r>
            <a:r>
              <a:rPr lang="en-GB" sz="1200" b="1" kern="1200" dirty="0" smtClean="0">
                <a:solidFill>
                  <a:schemeClr val="tx1"/>
                </a:solidFill>
                <a:latin typeface="+mn-lt"/>
                <a:ea typeface="+mn-ea"/>
                <a:cs typeface="+mn-cs"/>
              </a:rPr>
              <a:t> </a:t>
            </a:r>
            <a:r>
              <a:rPr lang="en-GB" sz="1200" b="1" kern="1200" dirty="0" err="1" smtClean="0">
                <a:solidFill>
                  <a:schemeClr val="tx1"/>
                </a:solidFill>
                <a:latin typeface="+mn-lt"/>
                <a:ea typeface="+mn-ea"/>
                <a:cs typeface="+mn-cs"/>
              </a:rPr>
              <a:t>herramienta</a:t>
            </a:r>
            <a:r>
              <a:rPr lang="en-GB" sz="1200" b="1" kern="1200" baseline="0" dirty="0" smtClean="0">
                <a:solidFill>
                  <a:schemeClr val="tx1"/>
                </a:solidFill>
                <a:latin typeface="+mn-lt"/>
                <a:ea typeface="+mn-ea"/>
                <a:cs typeface="+mn-cs"/>
              </a:rPr>
              <a:t> </a:t>
            </a:r>
            <a:r>
              <a:rPr lang="en-GB" sz="1200" b="1" kern="1200" baseline="0" dirty="0" err="1" smtClean="0">
                <a:solidFill>
                  <a:schemeClr val="tx1"/>
                </a:solidFill>
                <a:latin typeface="+mn-lt"/>
                <a:ea typeface="+mn-ea"/>
                <a:cs typeface="+mn-cs"/>
              </a:rPr>
              <a:t>espacial</a:t>
            </a:r>
            <a:r>
              <a:rPr lang="en-GB" sz="1200" b="1" kern="1200" baseline="0" dirty="0" smtClean="0">
                <a:solidFill>
                  <a:schemeClr val="tx1"/>
                </a:solidFill>
                <a:latin typeface="+mn-lt"/>
                <a:ea typeface="+mn-ea"/>
                <a:cs typeface="+mn-cs"/>
              </a:rPr>
              <a:t> </a:t>
            </a:r>
            <a:r>
              <a:rPr lang="en-GB" sz="1200" b="1" kern="1200" baseline="0" dirty="0" err="1" smtClean="0">
                <a:solidFill>
                  <a:schemeClr val="tx1"/>
                </a:solidFill>
                <a:latin typeface="+mn-lt"/>
                <a:ea typeface="+mn-ea"/>
                <a:cs typeface="+mn-cs"/>
              </a:rPr>
              <a:t>pudiendo</a:t>
            </a:r>
            <a:r>
              <a:rPr lang="en-GB" sz="1200" b="1" kern="1200" baseline="0" dirty="0" smtClean="0">
                <a:solidFill>
                  <a:schemeClr val="tx1"/>
                </a:solidFill>
                <a:latin typeface="+mn-lt"/>
                <a:ea typeface="+mn-ea"/>
                <a:cs typeface="+mn-cs"/>
              </a:rPr>
              <a:t> </a:t>
            </a:r>
            <a:r>
              <a:rPr lang="en-GB" sz="1200" b="1" kern="1200" baseline="0" dirty="0" err="1" smtClean="0">
                <a:solidFill>
                  <a:schemeClr val="tx1"/>
                </a:solidFill>
                <a:latin typeface="+mn-lt"/>
                <a:ea typeface="+mn-ea"/>
                <a:cs typeface="+mn-cs"/>
              </a:rPr>
              <a:t>funcionar</a:t>
            </a:r>
            <a:r>
              <a:rPr lang="en-GB" sz="1200" b="1" kern="1200" baseline="0" dirty="0" smtClean="0">
                <a:solidFill>
                  <a:schemeClr val="tx1"/>
                </a:solidFill>
                <a:latin typeface="+mn-lt"/>
                <a:ea typeface="+mn-ea"/>
                <a:cs typeface="+mn-cs"/>
              </a:rPr>
              <a:t> de </a:t>
            </a:r>
            <a:r>
              <a:rPr lang="en-GB" sz="1200" b="1" kern="1200" baseline="0" dirty="0" err="1" smtClean="0">
                <a:solidFill>
                  <a:schemeClr val="tx1"/>
                </a:solidFill>
                <a:latin typeface="+mn-lt"/>
                <a:ea typeface="+mn-ea"/>
                <a:cs typeface="+mn-cs"/>
              </a:rPr>
              <a:t>manera</a:t>
            </a:r>
            <a:r>
              <a:rPr lang="en-GB" sz="1200" b="1" kern="1200" baseline="0" dirty="0" smtClean="0">
                <a:solidFill>
                  <a:schemeClr val="tx1"/>
                </a:solidFill>
                <a:latin typeface="+mn-lt"/>
                <a:ea typeface="+mn-ea"/>
                <a:cs typeface="+mn-cs"/>
              </a:rPr>
              <a:t> </a:t>
            </a:r>
            <a:r>
              <a:rPr lang="en-GB" sz="1200" b="1" kern="1200" baseline="0" dirty="0" err="1" smtClean="0">
                <a:solidFill>
                  <a:schemeClr val="tx1"/>
                </a:solidFill>
                <a:latin typeface="+mn-lt"/>
                <a:ea typeface="+mn-ea"/>
                <a:cs typeface="+mn-cs"/>
              </a:rPr>
              <a:t>independiente</a:t>
            </a:r>
            <a:r>
              <a:rPr lang="en-GB" sz="1200" b="1" kern="1200" baseline="0" dirty="0" smtClean="0">
                <a:solidFill>
                  <a:schemeClr val="tx1"/>
                </a:solidFill>
                <a:latin typeface="+mn-lt"/>
                <a:ea typeface="+mn-ea"/>
                <a:cs typeface="+mn-cs"/>
              </a:rPr>
              <a:t> a </a:t>
            </a:r>
            <a:r>
              <a:rPr lang="en-GB" sz="1200" b="1" kern="1200" baseline="0" dirty="0" err="1" smtClean="0">
                <a:solidFill>
                  <a:schemeClr val="tx1"/>
                </a:solidFill>
                <a:latin typeface="+mn-lt"/>
                <a:ea typeface="+mn-ea"/>
                <a:cs typeface="+mn-cs"/>
              </a:rPr>
              <a:t>través</a:t>
            </a:r>
            <a:r>
              <a:rPr lang="en-GB" sz="1200" b="1" kern="1200" baseline="0" dirty="0" smtClean="0">
                <a:solidFill>
                  <a:schemeClr val="tx1"/>
                </a:solidFill>
                <a:latin typeface="+mn-lt"/>
                <a:ea typeface="+mn-ea"/>
                <a:cs typeface="+mn-cs"/>
              </a:rPr>
              <a:t> </a:t>
            </a:r>
            <a:r>
              <a:rPr lang="en-GB" sz="1200" kern="1200" baseline="0" dirty="0" smtClean="0">
                <a:solidFill>
                  <a:schemeClr val="tx1"/>
                </a:solidFill>
                <a:latin typeface="+mn-lt"/>
                <a:ea typeface="+mn-ea"/>
                <a:cs typeface="+mn-cs"/>
              </a:rPr>
              <a:t>de la </a:t>
            </a:r>
            <a:r>
              <a:rPr lang="en-GB" sz="1200" kern="1200" baseline="0" dirty="0" err="1" smtClean="0">
                <a:solidFill>
                  <a:schemeClr val="tx1"/>
                </a:solidFill>
                <a:latin typeface="+mn-lt"/>
                <a:ea typeface="+mn-ea"/>
                <a:cs typeface="+mn-cs"/>
              </a:rPr>
              <a:t>ArcTool</a:t>
            </a:r>
            <a:r>
              <a:rPr lang="en-GB" sz="1200" kern="1200" baseline="0" dirty="0" smtClean="0">
                <a:solidFill>
                  <a:schemeClr val="tx1"/>
                </a:solidFill>
                <a:latin typeface="+mn-lt"/>
                <a:ea typeface="+mn-ea"/>
                <a:cs typeface="+mn-cs"/>
              </a:rPr>
              <a:t> Box, </a:t>
            </a:r>
            <a:r>
              <a:rPr lang="en-GB" sz="1200" kern="1200" baseline="0" dirty="0" err="1" smtClean="0">
                <a:solidFill>
                  <a:schemeClr val="tx1"/>
                </a:solidFill>
                <a:latin typeface="+mn-lt"/>
                <a:ea typeface="+mn-ea"/>
                <a:cs typeface="+mn-cs"/>
              </a:rPr>
              <a:t>que</a:t>
            </a:r>
            <a:r>
              <a:rPr lang="en-GB" sz="1200" kern="1200" baseline="0" dirty="0" smtClean="0">
                <a:solidFill>
                  <a:schemeClr val="tx1"/>
                </a:solidFill>
                <a:latin typeface="+mn-lt"/>
                <a:ea typeface="+mn-ea"/>
                <a:cs typeface="+mn-cs"/>
              </a:rPr>
              <a:t> </a:t>
            </a:r>
            <a:r>
              <a:rPr lang="en-GB" sz="1200" kern="1200" baseline="0" dirty="0" err="1" smtClean="0">
                <a:solidFill>
                  <a:schemeClr val="tx1"/>
                </a:solidFill>
                <a:latin typeface="+mn-lt"/>
                <a:ea typeface="+mn-ea"/>
                <a:cs typeface="+mn-cs"/>
              </a:rPr>
              <a:t>es</a:t>
            </a:r>
            <a:r>
              <a:rPr lang="en-GB" sz="1200" kern="1200" baseline="0" dirty="0" smtClean="0">
                <a:solidFill>
                  <a:schemeClr val="tx1"/>
                </a:solidFill>
                <a:latin typeface="+mn-lt"/>
                <a:ea typeface="+mn-ea"/>
                <a:cs typeface="+mn-cs"/>
              </a:rPr>
              <a:t> un </a:t>
            </a:r>
            <a:r>
              <a:rPr lang="en-GB" sz="1200" kern="1200" baseline="0" dirty="0" err="1" smtClean="0">
                <a:solidFill>
                  <a:schemeClr val="tx1"/>
                </a:solidFill>
                <a:latin typeface="+mn-lt"/>
                <a:ea typeface="+mn-ea"/>
                <a:cs typeface="+mn-cs"/>
              </a:rPr>
              <a:t>componente</a:t>
            </a:r>
            <a:r>
              <a:rPr lang="en-GB" sz="1200" kern="1200" baseline="0" dirty="0" smtClean="0">
                <a:solidFill>
                  <a:schemeClr val="tx1"/>
                </a:solidFill>
                <a:latin typeface="+mn-lt"/>
                <a:ea typeface="+mn-ea"/>
                <a:cs typeface="+mn-cs"/>
              </a:rPr>
              <a:t> del </a:t>
            </a:r>
            <a:r>
              <a:rPr lang="en-GB" sz="1200" kern="1200" baseline="0" dirty="0" err="1" smtClean="0">
                <a:solidFill>
                  <a:schemeClr val="tx1"/>
                </a:solidFill>
                <a:latin typeface="+mn-lt"/>
                <a:ea typeface="+mn-ea"/>
                <a:cs typeface="+mn-cs"/>
              </a:rPr>
              <a:t>programa</a:t>
            </a:r>
            <a:r>
              <a:rPr lang="en-GB" sz="1200" kern="1200" baseline="0" dirty="0" smtClean="0">
                <a:solidFill>
                  <a:schemeClr val="tx1"/>
                </a:solidFill>
                <a:latin typeface="+mn-lt"/>
                <a:ea typeface="+mn-ea"/>
                <a:cs typeface="+mn-cs"/>
              </a:rPr>
              <a:t> de </a:t>
            </a:r>
            <a:r>
              <a:rPr lang="en-GB" sz="1200" kern="1200" baseline="0" dirty="0" err="1" smtClean="0">
                <a:solidFill>
                  <a:schemeClr val="tx1"/>
                </a:solidFill>
                <a:latin typeface="+mn-lt"/>
                <a:ea typeface="+mn-ea"/>
                <a:cs typeface="+mn-cs"/>
              </a:rPr>
              <a:t>ordenador</a:t>
            </a:r>
            <a:r>
              <a:rPr lang="en-GB" sz="1200" kern="1200" baseline="0" dirty="0" smtClean="0">
                <a:solidFill>
                  <a:schemeClr val="tx1"/>
                </a:solidFill>
                <a:latin typeface="+mn-lt"/>
                <a:ea typeface="+mn-ea"/>
                <a:cs typeface="+mn-cs"/>
              </a:rPr>
              <a:t> ArcGIS 10.</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baseline="0" dirty="0" smtClean="0">
              <a:solidFill>
                <a:schemeClr val="tx1"/>
              </a:solidFill>
              <a:latin typeface="+mn-lt"/>
              <a:ea typeface="+mn-ea"/>
              <a:cs typeface="+mn-cs"/>
            </a:endParaRPr>
          </a:p>
          <a:p>
            <a:r>
              <a:rPr lang="en-GB" sz="1200" kern="1200" baseline="0" dirty="0" smtClean="0">
                <a:solidFill>
                  <a:schemeClr val="tx1"/>
                </a:solidFill>
                <a:latin typeface="+mn-lt"/>
                <a:ea typeface="+mn-ea"/>
                <a:cs typeface="+mn-cs"/>
              </a:rPr>
              <a:t>De </a:t>
            </a:r>
            <a:r>
              <a:rPr lang="en-GB" sz="1200" kern="1200" baseline="0" dirty="0" err="1" smtClean="0">
                <a:solidFill>
                  <a:schemeClr val="tx1"/>
                </a:solidFill>
                <a:latin typeface="+mn-lt"/>
                <a:ea typeface="+mn-ea"/>
                <a:cs typeface="+mn-cs"/>
              </a:rPr>
              <a:t>esta</a:t>
            </a:r>
            <a:r>
              <a:rPr lang="en-GB" sz="1200" kern="1200" baseline="0" dirty="0" smtClean="0">
                <a:solidFill>
                  <a:schemeClr val="tx1"/>
                </a:solidFill>
                <a:latin typeface="+mn-lt"/>
                <a:ea typeface="+mn-ea"/>
                <a:cs typeface="+mn-cs"/>
              </a:rPr>
              <a:t> forma los </a:t>
            </a:r>
            <a:r>
              <a:rPr lang="en-GB" sz="1200" kern="1200" baseline="0" dirty="0" err="1" smtClean="0">
                <a:solidFill>
                  <a:schemeClr val="tx1"/>
                </a:solidFill>
                <a:latin typeface="+mn-lt"/>
                <a:ea typeface="+mn-ea"/>
                <a:cs typeface="+mn-cs"/>
              </a:rPr>
              <a:t>usuarios</a:t>
            </a:r>
            <a:r>
              <a:rPr lang="en-GB" sz="1200" kern="1200" baseline="0" dirty="0" smtClean="0">
                <a:solidFill>
                  <a:schemeClr val="tx1"/>
                </a:solidFill>
                <a:latin typeface="+mn-lt"/>
                <a:ea typeface="+mn-ea"/>
                <a:cs typeface="+mn-cs"/>
              </a:rPr>
              <a:t> del </a:t>
            </a:r>
            <a:r>
              <a:rPr lang="en-GB" sz="1200" kern="1200" baseline="0" dirty="0" err="1" smtClean="0">
                <a:solidFill>
                  <a:schemeClr val="tx1"/>
                </a:solidFill>
                <a:latin typeface="+mn-lt"/>
                <a:ea typeface="+mn-ea"/>
                <a:cs typeface="+mn-cs"/>
              </a:rPr>
              <a:t>modelo</a:t>
            </a:r>
            <a:r>
              <a:rPr lang="en-GB" sz="1200" kern="1200" baseline="0" dirty="0" smtClean="0">
                <a:solidFill>
                  <a:schemeClr val="tx1"/>
                </a:solidFill>
                <a:latin typeface="+mn-lt"/>
                <a:ea typeface="+mn-ea"/>
                <a:cs typeface="+mn-cs"/>
              </a:rPr>
              <a:t> </a:t>
            </a:r>
            <a:r>
              <a:rPr lang="en-GB" sz="1200" kern="1200" baseline="0" dirty="0" err="1" smtClean="0">
                <a:solidFill>
                  <a:schemeClr val="tx1"/>
                </a:solidFill>
                <a:latin typeface="+mn-lt"/>
                <a:ea typeface="+mn-ea"/>
                <a:cs typeface="+mn-cs"/>
              </a:rPr>
              <a:t>pueden</a:t>
            </a:r>
            <a:r>
              <a:rPr lang="en-GB" sz="1200" kern="1200" baseline="0" dirty="0" smtClean="0">
                <a:solidFill>
                  <a:schemeClr val="tx1"/>
                </a:solidFill>
                <a:latin typeface="+mn-lt"/>
                <a:ea typeface="+mn-ea"/>
                <a:cs typeface="+mn-cs"/>
              </a:rPr>
              <a:t> </a:t>
            </a:r>
            <a:r>
              <a:rPr lang="en-GB" sz="1200" kern="1200" baseline="0" dirty="0" err="1" smtClean="0">
                <a:solidFill>
                  <a:schemeClr val="tx1"/>
                </a:solidFill>
                <a:latin typeface="+mn-lt"/>
                <a:ea typeface="+mn-ea"/>
                <a:cs typeface="+mn-cs"/>
              </a:rPr>
              <a:t>realizar</a:t>
            </a:r>
            <a:r>
              <a:rPr lang="en-GB" sz="1200" kern="1200" baseline="0" dirty="0" smtClean="0">
                <a:solidFill>
                  <a:schemeClr val="tx1"/>
                </a:solidFill>
                <a:latin typeface="+mn-lt"/>
                <a:ea typeface="+mn-ea"/>
                <a:cs typeface="+mn-cs"/>
              </a:rPr>
              <a:t> </a:t>
            </a:r>
            <a:r>
              <a:rPr lang="en-GB" sz="1200" kern="1200" baseline="0" dirty="0" err="1" smtClean="0">
                <a:solidFill>
                  <a:schemeClr val="tx1"/>
                </a:solidFill>
                <a:latin typeface="+mn-lt"/>
                <a:ea typeface="+mn-ea"/>
                <a:cs typeface="+mn-cs"/>
              </a:rPr>
              <a:t>análisis</a:t>
            </a:r>
            <a:r>
              <a:rPr lang="en-GB" sz="1200" kern="1200" baseline="0" dirty="0" smtClean="0">
                <a:solidFill>
                  <a:schemeClr val="tx1"/>
                </a:solidFill>
                <a:latin typeface="+mn-lt"/>
                <a:ea typeface="+mn-ea"/>
                <a:cs typeface="+mn-cs"/>
              </a:rPr>
              <a:t> </a:t>
            </a:r>
            <a:r>
              <a:rPr lang="en-GB" sz="1200" kern="1200" baseline="0" dirty="0" err="1" smtClean="0">
                <a:solidFill>
                  <a:schemeClr val="tx1"/>
                </a:solidFill>
                <a:latin typeface="+mn-lt"/>
                <a:ea typeface="+mn-ea"/>
                <a:cs typeface="+mn-cs"/>
              </a:rPr>
              <a:t>espaciales</a:t>
            </a:r>
            <a:r>
              <a:rPr lang="en-GB" sz="1200" kern="1200" baseline="0" dirty="0" smtClean="0">
                <a:solidFill>
                  <a:schemeClr val="tx1"/>
                </a:solidFill>
                <a:latin typeface="+mn-lt"/>
                <a:ea typeface="+mn-ea"/>
                <a:cs typeface="+mn-cs"/>
              </a:rPr>
              <a:t>  y </a:t>
            </a:r>
            <a:r>
              <a:rPr lang="en-GB" sz="1200" kern="1200" baseline="0" dirty="0" err="1" smtClean="0">
                <a:solidFill>
                  <a:schemeClr val="tx1"/>
                </a:solidFill>
                <a:latin typeface="+mn-lt"/>
                <a:ea typeface="+mn-ea"/>
                <a:cs typeface="+mn-cs"/>
              </a:rPr>
              <a:t>obtener</a:t>
            </a:r>
            <a:r>
              <a:rPr lang="en-GB" sz="1200" kern="1200" baseline="0" dirty="0" smtClean="0">
                <a:solidFill>
                  <a:schemeClr val="tx1"/>
                </a:solidFill>
                <a:latin typeface="+mn-lt"/>
                <a:ea typeface="+mn-ea"/>
                <a:cs typeface="+mn-cs"/>
              </a:rPr>
              <a:t> </a:t>
            </a:r>
            <a:r>
              <a:rPr lang="en-GB" sz="1200" kern="1200" baseline="0" dirty="0" err="1" smtClean="0">
                <a:solidFill>
                  <a:schemeClr val="tx1"/>
                </a:solidFill>
                <a:latin typeface="+mn-lt"/>
                <a:ea typeface="+mn-ea"/>
                <a:cs typeface="+mn-cs"/>
              </a:rPr>
              <a:t>mapas</a:t>
            </a:r>
            <a:r>
              <a:rPr lang="en-GB" sz="1200" kern="1200" baseline="0" dirty="0" smtClean="0">
                <a:solidFill>
                  <a:schemeClr val="tx1"/>
                </a:solidFill>
                <a:latin typeface="+mn-lt"/>
                <a:ea typeface="+mn-ea"/>
                <a:cs typeface="+mn-cs"/>
              </a:rPr>
              <a:t> de </a:t>
            </a:r>
            <a:r>
              <a:rPr lang="en-GB" sz="1200" kern="1200" baseline="0" dirty="0" err="1" smtClean="0">
                <a:solidFill>
                  <a:schemeClr val="tx1"/>
                </a:solidFill>
                <a:latin typeface="+mn-lt"/>
                <a:ea typeface="+mn-ea"/>
                <a:cs typeface="+mn-cs"/>
              </a:rPr>
              <a:t>contenidos</a:t>
            </a:r>
            <a:r>
              <a:rPr lang="en-GB" sz="1200" kern="1200" baseline="0" dirty="0" smtClean="0">
                <a:solidFill>
                  <a:schemeClr val="tx1"/>
                </a:solidFill>
                <a:latin typeface="+mn-lt"/>
                <a:ea typeface="+mn-ea"/>
                <a:cs typeface="+mn-cs"/>
              </a:rPr>
              <a:t> de </a:t>
            </a:r>
            <a:r>
              <a:rPr lang="en-GB" sz="1200" kern="1200" baseline="0" dirty="0" err="1" smtClean="0">
                <a:solidFill>
                  <a:schemeClr val="tx1"/>
                </a:solidFill>
                <a:latin typeface="+mn-lt"/>
                <a:ea typeface="+mn-ea"/>
                <a:cs typeface="+mn-cs"/>
              </a:rPr>
              <a:t>carbono</a:t>
            </a:r>
            <a:r>
              <a:rPr lang="en-GB" sz="1200" kern="1200" baseline="0" dirty="0" smtClean="0">
                <a:solidFill>
                  <a:schemeClr val="tx1"/>
                </a:solidFill>
                <a:latin typeface="+mn-lt"/>
                <a:ea typeface="+mn-ea"/>
                <a:cs typeface="+mn-cs"/>
              </a:rPr>
              <a:t> </a:t>
            </a:r>
            <a:r>
              <a:rPr lang="en-GB" sz="1200" kern="1200" baseline="0" dirty="0" err="1" smtClean="0">
                <a:solidFill>
                  <a:schemeClr val="tx1"/>
                </a:solidFill>
                <a:latin typeface="+mn-lt"/>
                <a:ea typeface="+mn-ea"/>
                <a:cs typeface="+mn-cs"/>
              </a:rPr>
              <a:t>bajo</a:t>
            </a:r>
            <a:r>
              <a:rPr lang="en-GB" sz="1200" kern="1200" baseline="0" dirty="0" smtClean="0">
                <a:solidFill>
                  <a:schemeClr val="tx1"/>
                </a:solidFill>
                <a:latin typeface="+mn-lt"/>
                <a:ea typeface="+mn-ea"/>
                <a:cs typeface="+mn-cs"/>
              </a:rPr>
              <a:t> </a:t>
            </a:r>
            <a:r>
              <a:rPr lang="en-GB" sz="1200" kern="1200" baseline="0" dirty="0" err="1" smtClean="0">
                <a:solidFill>
                  <a:schemeClr val="tx1"/>
                </a:solidFill>
                <a:latin typeface="+mn-lt"/>
                <a:ea typeface="+mn-ea"/>
                <a:cs typeface="+mn-cs"/>
              </a:rPr>
              <a:t>distintos</a:t>
            </a:r>
            <a:r>
              <a:rPr lang="en-GB" sz="1200" kern="1200" baseline="0" dirty="0" smtClean="0">
                <a:solidFill>
                  <a:schemeClr val="tx1"/>
                </a:solidFill>
                <a:latin typeface="+mn-lt"/>
                <a:ea typeface="+mn-ea"/>
                <a:cs typeface="+mn-cs"/>
              </a:rPr>
              <a:t> </a:t>
            </a:r>
            <a:r>
              <a:rPr lang="en-GB" sz="1200" kern="1200" baseline="0" dirty="0" err="1" smtClean="0">
                <a:solidFill>
                  <a:schemeClr val="tx1"/>
                </a:solidFill>
                <a:latin typeface="+mn-lt"/>
                <a:ea typeface="+mn-ea"/>
                <a:cs typeface="+mn-cs"/>
              </a:rPr>
              <a:t>escenarios</a:t>
            </a:r>
            <a:r>
              <a:rPr lang="en-GB" sz="1200" kern="1200" baseline="0" dirty="0" smtClean="0">
                <a:solidFill>
                  <a:schemeClr val="tx1"/>
                </a:solidFill>
                <a:latin typeface="+mn-lt"/>
                <a:ea typeface="+mn-ea"/>
                <a:cs typeface="+mn-cs"/>
              </a:rPr>
              <a:t>. </a:t>
            </a:r>
          </a:p>
          <a:p>
            <a:endParaRPr lang="en-GB" sz="1200" kern="1200" baseline="0" dirty="0" smtClean="0">
              <a:solidFill>
                <a:schemeClr val="tx1"/>
              </a:solidFill>
              <a:latin typeface="+mn-lt"/>
              <a:ea typeface="+mn-ea"/>
              <a:cs typeface="+mn-cs"/>
            </a:endParaRPr>
          </a:p>
        </p:txBody>
      </p:sp>
      <p:sp>
        <p:nvSpPr>
          <p:cNvPr id="4" name="3 Marcador de número de diapositiva"/>
          <p:cNvSpPr>
            <a:spLocks noGrp="1"/>
          </p:cNvSpPr>
          <p:nvPr>
            <p:ph type="sldNum" sz="quarter" idx="10"/>
          </p:nvPr>
        </p:nvSpPr>
        <p:spPr/>
        <p:txBody>
          <a:bodyPr/>
          <a:lstStyle/>
          <a:p>
            <a:fld id="{5FCD4845-7363-4A18-A072-821B9A644ADB}"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n-US" baseline="0" dirty="0" smtClean="0"/>
              <a:t>In this research, we applied the different </a:t>
            </a:r>
            <a:r>
              <a:rPr lang="en-US" baseline="0" dirty="0" err="1" smtClean="0"/>
              <a:t>submodels</a:t>
            </a:r>
            <a:r>
              <a:rPr lang="en-US" baseline="0" dirty="0" smtClean="0"/>
              <a:t> of CarboSOIL (at the different soil depths 0-25, 25-50, 50-75 and 0-75 cm) in 1356 plots along the study area and under different climate change scenarios. </a:t>
            </a:r>
          </a:p>
        </p:txBody>
      </p:sp>
      <p:sp>
        <p:nvSpPr>
          <p:cNvPr id="4" name="3 Marcador de número de diapositiva"/>
          <p:cNvSpPr>
            <a:spLocks noGrp="1"/>
          </p:cNvSpPr>
          <p:nvPr>
            <p:ph type="sldNum" sz="quarter" idx="10"/>
          </p:nvPr>
        </p:nvSpPr>
        <p:spPr/>
        <p:txBody>
          <a:bodyPr/>
          <a:lstStyle/>
          <a:p>
            <a:fld id="{5FCD4845-7363-4A18-A072-821B9A644ADB}"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err="1" smtClean="0"/>
              <a:t>The</a:t>
            </a:r>
            <a:r>
              <a:rPr lang="es-ES" dirty="0" smtClean="0"/>
              <a:t> </a:t>
            </a:r>
            <a:r>
              <a:rPr lang="es-ES" dirty="0" err="1" smtClean="0"/>
              <a:t>syudy</a:t>
            </a:r>
            <a:r>
              <a:rPr lang="es-ES" dirty="0" smtClean="0"/>
              <a:t> </a:t>
            </a:r>
            <a:r>
              <a:rPr lang="es-ES" dirty="0" err="1" smtClean="0"/>
              <a:t>area</a:t>
            </a:r>
            <a:r>
              <a:rPr lang="es-ES" dirty="0" smtClean="0"/>
              <a:t> </a:t>
            </a:r>
            <a:r>
              <a:rPr lang="es-ES" dirty="0" err="1" smtClean="0"/>
              <a:t>is</a:t>
            </a:r>
            <a:r>
              <a:rPr lang="es-ES" dirty="0" smtClean="0"/>
              <a:t> </a:t>
            </a:r>
            <a:r>
              <a:rPr lang="es-ES" dirty="0" err="1" smtClean="0"/>
              <a:t>Andalusia</a:t>
            </a:r>
            <a:r>
              <a:rPr lang="es-ES" baseline="0" dirty="0" smtClean="0"/>
              <a:t> in </a:t>
            </a:r>
            <a:r>
              <a:rPr lang="es-ES" baseline="0" dirty="0" err="1" smtClean="0"/>
              <a:t>Southern</a:t>
            </a:r>
            <a:r>
              <a:rPr lang="es-ES" baseline="0" dirty="0" smtClean="0"/>
              <a:t> </a:t>
            </a:r>
            <a:r>
              <a:rPr lang="es-ES" baseline="0" dirty="0" err="1" smtClean="0"/>
              <a:t>Spain</a:t>
            </a:r>
            <a:r>
              <a:rPr lang="es-ES" baseline="0" dirty="0" smtClean="0"/>
              <a:t> </a:t>
            </a:r>
            <a:r>
              <a:rPr lang="es-ES" baseline="0" dirty="0" err="1" smtClean="0"/>
              <a:t>wich</a:t>
            </a:r>
            <a:r>
              <a:rPr lang="es-ES" baseline="0" dirty="0" smtClean="0"/>
              <a:t> </a:t>
            </a:r>
            <a:r>
              <a:rPr lang="es-ES" baseline="0" dirty="0" err="1" smtClean="0"/>
              <a:t>covers</a:t>
            </a:r>
            <a:r>
              <a:rPr lang="es-ES" baseline="0" dirty="0" smtClean="0"/>
              <a:t> </a:t>
            </a:r>
            <a:r>
              <a:rPr lang="es-ES" baseline="0" dirty="0" err="1" smtClean="0"/>
              <a:t>an</a:t>
            </a:r>
            <a:r>
              <a:rPr lang="es-ES" baseline="0" dirty="0" smtClean="0"/>
              <a:t> </a:t>
            </a:r>
            <a:r>
              <a:rPr lang="es-ES" baseline="0" dirty="0" err="1" smtClean="0"/>
              <a:t>area</a:t>
            </a:r>
            <a:r>
              <a:rPr lang="es-ES" baseline="0" dirty="0" smtClean="0"/>
              <a:t> of 87000 km2. </a:t>
            </a:r>
            <a:r>
              <a:rPr lang="es-ES" baseline="0" dirty="0" err="1" smtClean="0"/>
              <a:t>The</a:t>
            </a:r>
            <a:r>
              <a:rPr lang="es-ES" baseline="0" dirty="0" smtClean="0"/>
              <a:t> </a:t>
            </a:r>
            <a:r>
              <a:rPr lang="es-ES" baseline="0" dirty="0" err="1" smtClean="0"/>
              <a:t>climate</a:t>
            </a:r>
            <a:r>
              <a:rPr lang="es-ES" baseline="0" dirty="0" smtClean="0"/>
              <a:t> </a:t>
            </a:r>
            <a:r>
              <a:rPr lang="es-ES" baseline="0" dirty="0" err="1" smtClean="0"/>
              <a:t>is</a:t>
            </a:r>
            <a:r>
              <a:rPr lang="es-ES" baseline="0" dirty="0" smtClean="0"/>
              <a:t> </a:t>
            </a:r>
            <a:r>
              <a:rPr lang="es-ES" baseline="0" dirty="0" err="1" smtClean="0"/>
              <a:t>typically</a:t>
            </a:r>
            <a:r>
              <a:rPr lang="es-ES" baseline="0" dirty="0" smtClean="0"/>
              <a:t> </a:t>
            </a:r>
            <a:r>
              <a:rPr lang="es-ES" baseline="0" dirty="0" err="1" smtClean="0"/>
              <a:t>mediterranean</a:t>
            </a:r>
            <a:r>
              <a:rPr lang="es-ES" baseline="0" dirty="0" smtClean="0"/>
              <a:t> and </a:t>
            </a:r>
            <a:r>
              <a:rPr lang="es-ES" baseline="0" dirty="0" err="1" smtClean="0"/>
              <a:t>elevation</a:t>
            </a:r>
            <a:r>
              <a:rPr lang="es-ES" baseline="0" dirty="0" smtClean="0"/>
              <a:t> </a:t>
            </a:r>
            <a:r>
              <a:rPr lang="es-ES" baseline="0" dirty="0" err="1" smtClean="0"/>
              <a:t>varies</a:t>
            </a:r>
            <a:r>
              <a:rPr lang="es-ES" baseline="0" dirty="0" smtClean="0"/>
              <a:t> </a:t>
            </a:r>
            <a:r>
              <a:rPr lang="es-ES" baseline="0" dirty="0" err="1" smtClean="0"/>
              <a:t>form</a:t>
            </a:r>
            <a:r>
              <a:rPr lang="es-ES" baseline="0" dirty="0" smtClean="0"/>
              <a:t> 0 to </a:t>
            </a:r>
            <a:r>
              <a:rPr lang="es-ES" baseline="0" dirty="0" err="1" smtClean="0"/>
              <a:t>almost</a:t>
            </a:r>
            <a:r>
              <a:rPr lang="es-ES" baseline="0" dirty="0" smtClean="0"/>
              <a:t> 3500 </a:t>
            </a:r>
            <a:r>
              <a:rPr lang="es-ES" baseline="0" dirty="0" err="1" smtClean="0"/>
              <a:t>masl</a:t>
            </a:r>
            <a:r>
              <a:rPr lang="es-ES" baseline="0" dirty="0" smtClean="0"/>
              <a:t>.</a:t>
            </a:r>
            <a:endParaRPr lang="es-ES" dirty="0" smtClean="0"/>
          </a:p>
        </p:txBody>
      </p:sp>
      <p:sp>
        <p:nvSpPr>
          <p:cNvPr id="4" name="3 Marcador de número de diapositiva"/>
          <p:cNvSpPr>
            <a:spLocks noGrp="1"/>
          </p:cNvSpPr>
          <p:nvPr>
            <p:ph type="sldNum" sz="quarter" idx="10"/>
          </p:nvPr>
        </p:nvSpPr>
        <p:spPr/>
        <p:txBody>
          <a:bodyPr/>
          <a:lstStyle/>
          <a:p>
            <a:fld id="{7B1416FF-1792-42E7-AD3D-44CE59E2E5DD}" type="slidenum">
              <a:rPr lang="es-ES" smtClean="0"/>
              <a:pPr/>
              <a:t>8</a:t>
            </a:fld>
            <a:endParaRPr lang="es-E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a:t>
            </a:r>
            <a:r>
              <a:rPr lang="en-US" baseline="0" dirty="0" smtClean="0"/>
              <a:t> table show the input variables which cover climate, soil, site and land use data. </a:t>
            </a:r>
            <a:r>
              <a:rPr lang="es-ES" b="1" baseline="0" dirty="0" smtClean="0"/>
              <a:t>En total quedaron</a:t>
            </a:r>
            <a:r>
              <a:rPr lang="es-ES" b="1" dirty="0" smtClean="0"/>
              <a:t> 15 variables independientes </a:t>
            </a:r>
            <a:r>
              <a:rPr lang="es-ES" dirty="0" smtClean="0"/>
              <a:t>para la construcción del modelo, que fueron </a:t>
            </a:r>
            <a:r>
              <a:rPr lang="es-ES" b="1" dirty="0" smtClean="0"/>
              <a:t>procesadas y </a:t>
            </a:r>
            <a:r>
              <a:rPr lang="es-ES" b="1" dirty="0" err="1" smtClean="0"/>
              <a:t>homegenizadas</a:t>
            </a:r>
            <a:r>
              <a:rPr lang="es-ES" b="1" dirty="0" smtClean="0"/>
              <a:t> </a:t>
            </a:r>
            <a:r>
              <a:rPr lang="es-ES" dirty="0" smtClean="0"/>
              <a:t>para su tratamiento estadístico. </a:t>
            </a:r>
            <a:endParaRPr lang="en-US"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endParaRPr lang="en-US" baseline="0" dirty="0" smtClean="0"/>
          </a:p>
          <a:p>
            <a:endParaRPr lang="en-US" dirty="0"/>
          </a:p>
        </p:txBody>
      </p:sp>
      <p:sp>
        <p:nvSpPr>
          <p:cNvPr id="4" name="3 Marcador de número de diapositiva"/>
          <p:cNvSpPr>
            <a:spLocks noGrp="1"/>
          </p:cNvSpPr>
          <p:nvPr>
            <p:ph type="sldNum" sz="quarter" idx="10"/>
          </p:nvPr>
        </p:nvSpPr>
        <p:spPr/>
        <p:txBody>
          <a:bodyPr/>
          <a:lstStyle/>
          <a:p>
            <a:fld id="{5FCD4845-7363-4A18-A072-821B9A644ADB}"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4AD0C041-8C0A-4F3B-91A0-3AFDC41BE318}" type="datetimeFigureOut">
              <a:rPr lang="es-ES" smtClean="0"/>
              <a:pPr/>
              <a:t>22/04/2013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E192FFFD-B551-40F1-AAB6-66DFE2D6C916}"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4AD0C041-8C0A-4F3B-91A0-3AFDC41BE318}" type="datetimeFigureOut">
              <a:rPr lang="es-ES" smtClean="0"/>
              <a:pPr/>
              <a:t>22/04/2013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E192FFFD-B551-40F1-AAB6-66DFE2D6C916}"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4AD0C041-8C0A-4F3B-91A0-3AFDC41BE318}" type="datetimeFigureOut">
              <a:rPr lang="es-ES" smtClean="0"/>
              <a:pPr/>
              <a:t>22/04/2013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E192FFFD-B551-40F1-AAB6-66DFE2D6C916}"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4AD0C041-8C0A-4F3B-91A0-3AFDC41BE318}" type="datetimeFigureOut">
              <a:rPr lang="es-ES" smtClean="0"/>
              <a:pPr/>
              <a:t>22/04/2013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E192FFFD-B551-40F1-AAB6-66DFE2D6C916}"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4AD0C041-8C0A-4F3B-91A0-3AFDC41BE318}" type="datetimeFigureOut">
              <a:rPr lang="es-ES" smtClean="0"/>
              <a:pPr/>
              <a:t>22/04/2013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E192FFFD-B551-40F1-AAB6-66DFE2D6C916}"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4AD0C041-8C0A-4F3B-91A0-3AFDC41BE318}" type="datetimeFigureOut">
              <a:rPr lang="es-ES" smtClean="0"/>
              <a:pPr/>
              <a:t>22/04/2013</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E192FFFD-B551-40F1-AAB6-66DFE2D6C916}"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4AD0C041-8C0A-4F3B-91A0-3AFDC41BE318}" type="datetimeFigureOut">
              <a:rPr lang="es-ES" smtClean="0"/>
              <a:pPr/>
              <a:t>22/04/2013</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E192FFFD-B551-40F1-AAB6-66DFE2D6C916}"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4AD0C041-8C0A-4F3B-91A0-3AFDC41BE318}" type="datetimeFigureOut">
              <a:rPr lang="es-ES" smtClean="0"/>
              <a:pPr/>
              <a:t>22/04/2013</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E192FFFD-B551-40F1-AAB6-66DFE2D6C916}"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4AD0C041-8C0A-4F3B-91A0-3AFDC41BE318}" type="datetimeFigureOut">
              <a:rPr lang="es-ES" smtClean="0"/>
              <a:pPr/>
              <a:t>22/04/2013</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E192FFFD-B551-40F1-AAB6-66DFE2D6C916}"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4AD0C041-8C0A-4F3B-91A0-3AFDC41BE318}" type="datetimeFigureOut">
              <a:rPr lang="es-ES" smtClean="0"/>
              <a:pPr/>
              <a:t>22/04/2013</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E192FFFD-B551-40F1-AAB6-66DFE2D6C916}"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4AD0C041-8C0A-4F3B-91A0-3AFDC41BE318}" type="datetimeFigureOut">
              <a:rPr lang="es-ES" smtClean="0"/>
              <a:pPr/>
              <a:t>22/04/2013</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E192FFFD-B551-40F1-AAB6-66DFE2D6C916}"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D0C041-8C0A-4F3B-91A0-3AFDC41BE318}" type="datetimeFigureOut">
              <a:rPr lang="es-ES" smtClean="0"/>
              <a:pPr/>
              <a:t>22/04/2013</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92FFFD-B551-40F1-AAB6-66DFE2D6C916}"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4381" r:id="rId1"/>
    <p:sldLayoutId id="2147484382" r:id="rId2"/>
    <p:sldLayoutId id="2147484383" r:id="rId3"/>
    <p:sldLayoutId id="2147484384" r:id="rId4"/>
    <p:sldLayoutId id="2147484385" r:id="rId5"/>
    <p:sldLayoutId id="2147484386" r:id="rId6"/>
    <p:sldLayoutId id="2147484387" r:id="rId7"/>
    <p:sldLayoutId id="2147484388" r:id="rId8"/>
    <p:sldLayoutId id="2147484389" r:id="rId9"/>
    <p:sldLayoutId id="2147484390" r:id="rId10"/>
    <p:sldLayoutId id="21474843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mailto:miriammunozrojas@gmail.com" TargetMode="External"/><Relationship Id="rId7"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jpe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tif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2 Redondear rectángulo de esquina del mismo lado"/>
          <p:cNvSpPr/>
          <p:nvPr/>
        </p:nvSpPr>
        <p:spPr>
          <a:xfrm>
            <a:off x="3858456" y="6309320"/>
            <a:ext cx="1427088" cy="548680"/>
          </a:xfrm>
          <a:prstGeom prst="round2Same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1 Título"/>
          <p:cNvSpPr>
            <a:spLocks noGrp="1"/>
          </p:cNvSpPr>
          <p:nvPr>
            <p:ph type="ctrTitle"/>
          </p:nvPr>
        </p:nvSpPr>
        <p:spPr>
          <a:xfrm>
            <a:off x="395536" y="2982490"/>
            <a:ext cx="8352928" cy="1828800"/>
          </a:xfrm>
        </p:spPr>
        <p:txBody>
          <a:bodyPr>
            <a:norm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lang="en-US" sz="3200" b="1" dirty="0" smtClean="0">
                <a:ln>
                  <a:prstDash val="solid"/>
                </a:ln>
                <a:solidFill>
                  <a:schemeClr val="accent2">
                    <a:lumMod val="20000"/>
                    <a:lumOff val="80000"/>
                  </a:schemeClr>
                </a:solidFill>
                <a:effectLst>
                  <a:outerShdw blurRad="88000" dist="50800" dir="5040000" algn="tl">
                    <a:schemeClr val="accent4">
                      <a:tint val="80000"/>
                      <a:satMod val="250000"/>
                      <a:alpha val="45000"/>
                    </a:schemeClr>
                  </a:outerShdw>
                </a:effectLst>
              </a:rPr>
              <a:t>Climate change impacts on carbon stocks of Mediterranean soils:</a:t>
            </a:r>
            <a:br>
              <a:rPr lang="en-US" sz="3200" b="1" dirty="0" smtClean="0">
                <a:ln>
                  <a:prstDash val="solid"/>
                </a:ln>
                <a:solidFill>
                  <a:schemeClr val="accent2">
                    <a:lumMod val="20000"/>
                    <a:lumOff val="80000"/>
                  </a:schemeClr>
                </a:solidFill>
                <a:effectLst>
                  <a:outerShdw blurRad="88000" dist="50800" dir="5040000" algn="tl">
                    <a:schemeClr val="accent4">
                      <a:tint val="80000"/>
                      <a:satMod val="250000"/>
                      <a:alpha val="45000"/>
                    </a:schemeClr>
                  </a:outerShdw>
                </a:effectLst>
              </a:rPr>
            </a:br>
            <a:r>
              <a:rPr lang="en-US" sz="3200" b="1" dirty="0" smtClean="0">
                <a:ln>
                  <a:prstDash val="solid"/>
                </a:ln>
                <a:solidFill>
                  <a:schemeClr val="accent2">
                    <a:lumMod val="20000"/>
                    <a:lumOff val="80000"/>
                  </a:schemeClr>
                </a:solidFill>
                <a:effectLst>
                  <a:outerShdw blurRad="88000" dist="50800" dir="5040000" algn="tl">
                    <a:schemeClr val="accent4">
                      <a:tint val="80000"/>
                      <a:satMod val="250000"/>
                      <a:alpha val="45000"/>
                    </a:schemeClr>
                  </a:outerShdw>
                </a:effectLst>
              </a:rPr>
              <a:t>a </a:t>
            </a:r>
            <a:r>
              <a:rPr lang="en-US" sz="3200" b="1" dirty="0" err="1" smtClean="0">
                <a:ln>
                  <a:prstDash val="solid"/>
                </a:ln>
                <a:solidFill>
                  <a:schemeClr val="accent2">
                    <a:lumMod val="20000"/>
                    <a:lumOff val="80000"/>
                  </a:schemeClr>
                </a:solidFill>
                <a:effectLst>
                  <a:outerShdw blurRad="88000" dist="50800" dir="5040000" algn="tl">
                    <a:schemeClr val="accent4">
                      <a:tint val="80000"/>
                      <a:satMod val="250000"/>
                      <a:alpha val="45000"/>
                    </a:schemeClr>
                  </a:outerShdw>
                </a:effectLst>
              </a:rPr>
              <a:t>CarboSOIL</a:t>
            </a:r>
            <a:r>
              <a:rPr lang="en-US" sz="3200" b="1" dirty="0" smtClean="0">
                <a:ln>
                  <a:prstDash val="solid"/>
                </a:ln>
                <a:solidFill>
                  <a:schemeClr val="accent2">
                    <a:lumMod val="20000"/>
                    <a:lumOff val="80000"/>
                  </a:schemeClr>
                </a:solidFill>
                <a:effectLst>
                  <a:outerShdw blurRad="88000" dist="50800" dir="5040000" algn="tl">
                    <a:schemeClr val="accent4">
                      <a:tint val="80000"/>
                      <a:satMod val="250000"/>
                      <a:alpha val="45000"/>
                    </a:schemeClr>
                  </a:outerShdw>
                </a:effectLst>
              </a:rPr>
              <a:t> model application</a:t>
            </a:r>
            <a:endParaRPr lang="es-ES" sz="3200" b="1" dirty="0">
              <a:ln>
                <a:prstDash val="solid"/>
              </a:ln>
              <a:solidFill>
                <a:schemeClr val="accent2">
                  <a:lumMod val="20000"/>
                  <a:lumOff val="80000"/>
                </a:schemeClr>
              </a:solidFill>
              <a:effectLst>
                <a:outerShdw blurRad="88000" dist="50800" dir="5040000" algn="tl">
                  <a:schemeClr val="accent4">
                    <a:tint val="80000"/>
                    <a:satMod val="250000"/>
                    <a:alpha val="45000"/>
                  </a:schemeClr>
                </a:outerShdw>
              </a:effectLst>
              <a:latin typeface="Arial Unicode MS" pitchFamily="34" charset="-128"/>
              <a:ea typeface="Arial Unicode MS" pitchFamily="34" charset="-128"/>
              <a:cs typeface="Arial Unicode MS" pitchFamily="34" charset="-128"/>
            </a:endParaRPr>
          </a:p>
        </p:txBody>
      </p:sp>
      <p:sp>
        <p:nvSpPr>
          <p:cNvPr id="23" name="22 Subtítulo"/>
          <p:cNvSpPr>
            <a:spLocks noGrp="1"/>
          </p:cNvSpPr>
          <p:nvPr>
            <p:ph type="subTitle" idx="1"/>
          </p:nvPr>
        </p:nvSpPr>
        <p:spPr>
          <a:xfrm>
            <a:off x="909582" y="5199930"/>
            <a:ext cx="7324836" cy="907504"/>
          </a:xfrm>
        </p:spPr>
        <p:txBody>
          <a:bodyPr>
            <a:norm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lang="es-ES" sz="2000" b="1" dirty="0" smtClean="0">
                <a:ln>
                  <a:prstDash val="solid"/>
                </a:ln>
                <a:solidFill>
                  <a:schemeClr val="bg1"/>
                </a:solidFill>
                <a:latin typeface="+mj-lt"/>
                <a:cs typeface="Tahoma" pitchFamily="34" charset="0"/>
              </a:rPr>
              <a:t>M. Muñoz Rojas, A. Jordán, LM Zavala, D de la Rosa, </a:t>
            </a:r>
            <a:r>
              <a:rPr lang="en-US" sz="2000" b="1" dirty="0" err="1" smtClean="0">
                <a:ln>
                  <a:prstDash val="solid"/>
                </a:ln>
                <a:solidFill>
                  <a:schemeClr val="bg1"/>
                </a:solidFill>
                <a:latin typeface="+mj-lt"/>
                <a:cs typeface="Tahoma" pitchFamily="34" charset="0"/>
              </a:rPr>
              <a:t>Félix</a:t>
            </a:r>
            <a:r>
              <a:rPr lang="en-US" sz="2000" b="1" dirty="0" smtClean="0">
                <a:ln>
                  <a:prstDash val="solid"/>
                </a:ln>
                <a:solidFill>
                  <a:schemeClr val="bg1"/>
                </a:solidFill>
                <a:latin typeface="+mj-lt"/>
                <a:cs typeface="Tahoma" pitchFamily="34" charset="0"/>
              </a:rPr>
              <a:t> A.</a:t>
            </a:r>
          </a:p>
          <a:p>
            <a:r>
              <a:rPr lang="en-US" sz="2000" b="1" dirty="0" err="1" smtClean="0">
                <a:ln>
                  <a:prstDash val="solid"/>
                </a:ln>
                <a:solidFill>
                  <a:schemeClr val="bg1"/>
                </a:solidFill>
                <a:latin typeface="+mj-lt"/>
                <a:cs typeface="Tahoma" pitchFamily="34" charset="0"/>
              </a:rPr>
              <a:t>González-Peñaloza</a:t>
            </a:r>
            <a:r>
              <a:rPr lang="en-US" sz="2000" b="1" dirty="0" smtClean="0">
                <a:ln>
                  <a:prstDash val="solid"/>
                </a:ln>
                <a:solidFill>
                  <a:schemeClr val="bg1"/>
                </a:solidFill>
                <a:latin typeface="+mj-lt"/>
                <a:cs typeface="Tahoma" pitchFamily="34" charset="0"/>
              </a:rPr>
              <a:t>, </a:t>
            </a:r>
            <a:r>
              <a:rPr lang="es-ES" sz="2000" b="1" dirty="0" smtClean="0">
                <a:ln>
                  <a:prstDash val="solid"/>
                </a:ln>
                <a:solidFill>
                  <a:schemeClr val="bg1"/>
                </a:solidFill>
                <a:latin typeface="+mj-lt"/>
                <a:cs typeface="Tahoma" pitchFamily="34" charset="0"/>
              </a:rPr>
              <a:t>SK Abd-Elmabod, M. Anaya-Romero</a:t>
            </a:r>
            <a:endParaRPr lang="es-ES" sz="2000" b="1" dirty="0">
              <a:ln>
                <a:prstDash val="solid"/>
              </a:ln>
              <a:solidFill>
                <a:schemeClr val="bg1"/>
              </a:solidFill>
              <a:latin typeface="+mj-lt"/>
              <a:cs typeface="Tahoma" pitchFamily="34" charset="0"/>
            </a:endParaRPr>
          </a:p>
        </p:txBody>
      </p:sp>
      <p:pic>
        <p:nvPicPr>
          <p:cNvPr id="4" name="Picture 175" descr="marca-dos-tintas_300"/>
          <p:cNvPicPr>
            <a:picLocks noChangeAspect="1" noChangeArrowheads="1"/>
          </p:cNvPicPr>
          <p:nvPr/>
        </p:nvPicPr>
        <p:blipFill>
          <a:blip r:embed="rId3" cstate="screen"/>
          <a:srcRect/>
          <a:stretch>
            <a:fillRect/>
          </a:stretch>
        </p:blipFill>
        <p:spPr bwMode="auto">
          <a:xfrm>
            <a:off x="7380312" y="1268760"/>
            <a:ext cx="864096" cy="864096"/>
          </a:xfrm>
          <a:prstGeom prst="rect">
            <a:avLst/>
          </a:prstGeom>
          <a:noFill/>
          <a:ln w="9525">
            <a:noFill/>
            <a:miter lim="800000"/>
            <a:headEnd/>
            <a:tailEnd/>
          </a:ln>
        </p:spPr>
      </p:pic>
      <p:sp>
        <p:nvSpPr>
          <p:cNvPr id="21" name="20 Rectángulo"/>
          <p:cNvSpPr/>
          <p:nvPr/>
        </p:nvSpPr>
        <p:spPr>
          <a:xfrm>
            <a:off x="3219899" y="1897131"/>
            <a:ext cx="2704202" cy="738664"/>
          </a:xfrm>
          <a:prstGeom prst="rect">
            <a:avLst/>
          </a:prstGeom>
        </p:spPr>
        <p:txBody>
          <a:bodyPr wrap="none">
            <a:spAutoFit/>
          </a:bodyPr>
          <a:lstStyle/>
          <a:p>
            <a:pPr algn="ctr"/>
            <a:r>
              <a:rPr lang="en-US" sz="1400" b="1" dirty="0" smtClean="0">
                <a:solidFill>
                  <a:schemeClr val="bg1"/>
                </a:solidFill>
                <a:latin typeface="Calibri" pitchFamily="34" charset="0"/>
              </a:rPr>
              <a:t>European Geosciences Union</a:t>
            </a:r>
          </a:p>
          <a:p>
            <a:pPr algn="ctr"/>
            <a:r>
              <a:rPr lang="en-US" sz="1400" b="1" dirty="0" smtClean="0">
                <a:solidFill>
                  <a:schemeClr val="bg1"/>
                </a:solidFill>
                <a:latin typeface="Calibri" pitchFamily="34" charset="0"/>
              </a:rPr>
              <a:t>General Assembly 2013</a:t>
            </a:r>
          </a:p>
          <a:p>
            <a:pPr algn="ctr"/>
            <a:r>
              <a:rPr lang="en-US" sz="1400" b="1" dirty="0" smtClean="0">
                <a:solidFill>
                  <a:schemeClr val="bg1"/>
                </a:solidFill>
                <a:latin typeface="Calibri" pitchFamily="34" charset="0"/>
              </a:rPr>
              <a:t>Vienna | Austria | 7-12 April 2013</a:t>
            </a:r>
            <a:endParaRPr lang="es-ES" sz="1400" b="1" dirty="0">
              <a:solidFill>
                <a:schemeClr val="bg1"/>
              </a:solidFill>
              <a:latin typeface="Calibri" pitchFamily="34" charset="0"/>
            </a:endParaRPr>
          </a:p>
        </p:txBody>
      </p:sp>
      <p:pic>
        <p:nvPicPr>
          <p:cNvPr id="25" name="Picture 11"/>
          <p:cNvPicPr>
            <a:picLocks noChangeAspect="1" noChangeArrowheads="1"/>
          </p:cNvPicPr>
          <p:nvPr/>
        </p:nvPicPr>
        <p:blipFill>
          <a:blip r:embed="rId4" cstate="screen"/>
          <a:srcRect/>
          <a:stretch>
            <a:fillRect/>
          </a:stretch>
        </p:blipFill>
        <p:spPr bwMode="auto">
          <a:xfrm>
            <a:off x="6300192" y="548680"/>
            <a:ext cx="2555776" cy="766818"/>
          </a:xfrm>
          <a:prstGeom prst="rect">
            <a:avLst/>
          </a:prstGeom>
          <a:noFill/>
          <a:ln w="9525">
            <a:noFill/>
            <a:miter lim="800000"/>
            <a:headEnd/>
            <a:tailEnd/>
          </a:ln>
          <a:effectLst/>
        </p:spPr>
      </p:pic>
      <p:pic>
        <p:nvPicPr>
          <p:cNvPr id="13" name="Picture 2" descr="http://www.evenor-tech.com/evenor/images/logog.jpg"/>
          <p:cNvPicPr>
            <a:picLocks noChangeAspect="1" noChangeArrowheads="1"/>
          </p:cNvPicPr>
          <p:nvPr/>
        </p:nvPicPr>
        <p:blipFill>
          <a:blip r:embed="rId5" cstate="print">
            <a:clrChange>
              <a:clrFrom>
                <a:srgbClr val="333333"/>
              </a:clrFrom>
              <a:clrTo>
                <a:srgbClr val="333333">
                  <a:alpha val="0"/>
                </a:srgbClr>
              </a:clrTo>
            </a:clrChange>
          </a:blip>
          <a:srcRect/>
          <a:stretch>
            <a:fillRect/>
          </a:stretch>
        </p:blipFill>
        <p:spPr bwMode="auto">
          <a:xfrm>
            <a:off x="611559" y="695768"/>
            <a:ext cx="2350665" cy="645000"/>
          </a:xfrm>
          <a:prstGeom prst="rect">
            <a:avLst/>
          </a:prstGeom>
          <a:noFill/>
        </p:spPr>
      </p:pic>
      <p:pic>
        <p:nvPicPr>
          <p:cNvPr id="10" name="21 Imagen" descr="image.png"/>
          <p:cNvPicPr>
            <a:picLocks noChangeAspect="1"/>
          </p:cNvPicPr>
          <p:nvPr/>
        </p:nvPicPr>
        <p:blipFill>
          <a:blip r:embed="rId6" cstate="print"/>
          <a:stretch>
            <a:fillRect/>
          </a:stretch>
        </p:blipFill>
        <p:spPr>
          <a:xfrm>
            <a:off x="3923928" y="490809"/>
            <a:ext cx="1296144" cy="1295057"/>
          </a:xfrm>
          <a:prstGeom prst="rect">
            <a:avLst/>
          </a:prstGeom>
        </p:spPr>
      </p:pic>
      <p:pic>
        <p:nvPicPr>
          <p:cNvPr id="9" name="Picture 3" descr="C:\Users\Usuario\Dropbox\POSTERSEGU2013\CreativeCommons_Attribution_License.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37000" y="6413500"/>
            <a:ext cx="1270000" cy="444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2"/>
          <p:cNvSpPr txBox="1"/>
          <p:nvPr/>
        </p:nvSpPr>
        <p:spPr>
          <a:xfrm>
            <a:off x="304800" y="762000"/>
            <a:ext cx="8534400" cy="461665"/>
          </a:xfrm>
          <a:prstGeom prst="rect">
            <a:avLst/>
          </a:prstGeom>
          <a:noFill/>
        </p:spPr>
        <p:txBody>
          <a:bodyPr wrap="square" rtlCol="0">
            <a:spAutoFit/>
          </a:bodyPr>
          <a:lstStyle/>
          <a:p>
            <a:pPr algn="ctr"/>
            <a:r>
              <a:rPr lang="es-ES_tradnl" sz="2400" b="1" dirty="0" smtClean="0"/>
              <a:t>Input data: climate change scenarios</a:t>
            </a:r>
            <a:endParaRPr lang="en-US" sz="2400" b="1" dirty="0"/>
          </a:p>
        </p:txBody>
      </p:sp>
      <p:pic>
        <p:nvPicPr>
          <p:cNvPr id="13" name="12 Imagen" descr="Figure 7.1.TIF"/>
          <p:cNvPicPr>
            <a:picLocks noChangeAspect="1"/>
          </p:cNvPicPr>
          <p:nvPr/>
        </p:nvPicPr>
        <p:blipFill>
          <a:blip r:embed="rId3" cstate="print"/>
          <a:stretch>
            <a:fillRect/>
          </a:stretch>
        </p:blipFill>
        <p:spPr>
          <a:xfrm>
            <a:off x="3124200" y="1219200"/>
            <a:ext cx="3395201" cy="1295400"/>
          </a:xfrm>
          <a:prstGeom prst="rect">
            <a:avLst/>
          </a:prstGeom>
        </p:spPr>
      </p:pic>
      <p:sp>
        <p:nvSpPr>
          <p:cNvPr id="14" name="13 Rectángulo"/>
          <p:cNvSpPr/>
          <p:nvPr/>
        </p:nvSpPr>
        <p:spPr>
          <a:xfrm>
            <a:off x="4019257" y="2071914"/>
            <a:ext cx="781343" cy="40481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2"/>
          <p:cNvSpPr>
            <a:spLocks noGrp="1"/>
          </p:cNvSpPr>
          <p:nvPr>
            <p:ph idx="1"/>
          </p:nvPr>
        </p:nvSpPr>
        <p:spPr>
          <a:xfrm>
            <a:off x="457200" y="2514600"/>
            <a:ext cx="7696200" cy="3962400"/>
          </a:xfrm>
        </p:spPr>
        <p:txBody>
          <a:bodyPr>
            <a:normAutofit/>
          </a:bodyPr>
          <a:lstStyle/>
          <a:p>
            <a:pPr marL="36000">
              <a:spcBef>
                <a:spcPts val="600"/>
              </a:spcBef>
              <a:spcAft>
                <a:spcPts val="600"/>
              </a:spcAft>
            </a:pPr>
            <a:r>
              <a:rPr lang="en-US" sz="2000" b="1" dirty="0" smtClean="0"/>
              <a:t>3 Global Climate Models:</a:t>
            </a:r>
          </a:p>
          <a:p>
            <a:pPr marL="36000" lvl="1">
              <a:spcBef>
                <a:spcPts val="600"/>
              </a:spcBef>
              <a:spcAft>
                <a:spcPts val="600"/>
              </a:spcAft>
              <a:buNone/>
            </a:pPr>
            <a:r>
              <a:rPr lang="en-GB" sz="1600" b="1" dirty="0" smtClean="0"/>
              <a:t>BCCR-BCM2</a:t>
            </a:r>
            <a:r>
              <a:rPr lang="en-GB" sz="1600" dirty="0" smtClean="0"/>
              <a:t> (</a:t>
            </a:r>
            <a:r>
              <a:rPr lang="en-GB" sz="1600" dirty="0" err="1" smtClean="0"/>
              <a:t>Bjerknes</a:t>
            </a:r>
            <a:r>
              <a:rPr lang="en-GB" sz="1600" dirty="0" smtClean="0"/>
              <a:t> Centre for Climate Research, Norway) </a:t>
            </a:r>
          </a:p>
          <a:p>
            <a:pPr marL="36000" lvl="1">
              <a:spcBef>
                <a:spcPts val="600"/>
              </a:spcBef>
              <a:spcAft>
                <a:spcPts val="600"/>
              </a:spcAft>
              <a:buNone/>
            </a:pPr>
            <a:r>
              <a:rPr lang="en-GB" sz="1600" b="1" dirty="0" smtClean="0"/>
              <a:t>CNRMCM3</a:t>
            </a:r>
            <a:r>
              <a:rPr lang="en-GB" sz="1600" dirty="0" smtClean="0"/>
              <a:t> (Centre National de </a:t>
            </a:r>
            <a:r>
              <a:rPr lang="en-GB" sz="1600" dirty="0" err="1" smtClean="0"/>
              <a:t>Recherches</a:t>
            </a:r>
            <a:r>
              <a:rPr lang="en-GB" sz="1600" dirty="0" smtClean="0"/>
              <a:t> </a:t>
            </a:r>
            <a:r>
              <a:rPr lang="en-GB" sz="1600" dirty="0" err="1" smtClean="0"/>
              <a:t>Meteorologiques</a:t>
            </a:r>
            <a:r>
              <a:rPr lang="en-GB" sz="1600" dirty="0" smtClean="0"/>
              <a:t>, </a:t>
            </a:r>
            <a:r>
              <a:rPr lang="en-GB" sz="1600" dirty="0" err="1" smtClean="0"/>
              <a:t>Meteo</a:t>
            </a:r>
            <a:r>
              <a:rPr lang="en-GB" sz="1600" dirty="0" smtClean="0"/>
              <a:t> France, France) </a:t>
            </a:r>
          </a:p>
          <a:p>
            <a:pPr marL="36000" lvl="1">
              <a:spcBef>
                <a:spcPts val="600"/>
              </a:spcBef>
              <a:spcAft>
                <a:spcPts val="600"/>
              </a:spcAft>
              <a:buNone/>
            </a:pPr>
            <a:r>
              <a:rPr lang="en-GB" sz="1600" b="1" dirty="0" smtClean="0"/>
              <a:t>ECHAM5</a:t>
            </a:r>
            <a:r>
              <a:rPr lang="en-GB" sz="1600" dirty="0" smtClean="0"/>
              <a:t> (Max Planck Institute for Meteorology, Germany). </a:t>
            </a:r>
            <a:endParaRPr lang="en-US" sz="1600" dirty="0" smtClean="0"/>
          </a:p>
          <a:p>
            <a:pPr marL="36000">
              <a:spcBef>
                <a:spcPts val="600"/>
              </a:spcBef>
              <a:spcAft>
                <a:spcPts val="600"/>
              </a:spcAft>
            </a:pPr>
            <a:r>
              <a:rPr lang="en-US" sz="2000" b="1" dirty="0" smtClean="0"/>
              <a:t>4 time periods</a:t>
            </a:r>
            <a:r>
              <a:rPr lang="en-US" sz="2000" dirty="0" smtClean="0"/>
              <a:t>:</a:t>
            </a:r>
          </a:p>
          <a:p>
            <a:pPr marL="36000" lvl="1">
              <a:spcBef>
                <a:spcPts val="600"/>
              </a:spcBef>
              <a:spcAft>
                <a:spcPts val="600"/>
              </a:spcAft>
              <a:buNone/>
            </a:pPr>
            <a:r>
              <a:rPr lang="en-GB" sz="1600" b="1" dirty="0" smtClean="0"/>
              <a:t>1961-2000</a:t>
            </a:r>
            <a:r>
              <a:rPr lang="en-GB" sz="1600" dirty="0" smtClean="0"/>
              <a:t> (baseline climate period)</a:t>
            </a:r>
          </a:p>
          <a:p>
            <a:pPr marL="36000" lvl="1">
              <a:spcBef>
                <a:spcPts val="600"/>
              </a:spcBef>
              <a:spcAft>
                <a:spcPts val="600"/>
              </a:spcAft>
              <a:buNone/>
            </a:pPr>
            <a:r>
              <a:rPr lang="en-GB" sz="1600" b="1" dirty="0" smtClean="0"/>
              <a:t>2011-2040</a:t>
            </a:r>
            <a:r>
              <a:rPr lang="en-GB" sz="1600" dirty="0" smtClean="0"/>
              <a:t> (2040, the “near-future” period)</a:t>
            </a:r>
          </a:p>
          <a:p>
            <a:pPr marL="36000" lvl="1">
              <a:spcBef>
                <a:spcPts val="600"/>
              </a:spcBef>
              <a:spcAft>
                <a:spcPts val="600"/>
              </a:spcAft>
              <a:buNone/>
            </a:pPr>
            <a:r>
              <a:rPr lang="en-GB" sz="1600" b="1" dirty="0" smtClean="0"/>
              <a:t>2041-2070</a:t>
            </a:r>
            <a:r>
              <a:rPr lang="en-GB" sz="1600" dirty="0" smtClean="0"/>
              <a:t> (2070, the “mid-future” period)</a:t>
            </a:r>
          </a:p>
          <a:p>
            <a:pPr marL="36000" lvl="1">
              <a:spcBef>
                <a:spcPts val="600"/>
              </a:spcBef>
              <a:spcAft>
                <a:spcPts val="600"/>
              </a:spcAft>
              <a:buNone/>
            </a:pPr>
            <a:r>
              <a:rPr lang="en-GB" sz="1600" b="1" dirty="0" smtClean="0"/>
              <a:t>2071-2100</a:t>
            </a:r>
            <a:r>
              <a:rPr lang="en-GB" sz="1600" dirty="0" smtClean="0"/>
              <a:t> (2100, the “far-future” period). </a:t>
            </a:r>
            <a:endParaRPr lang="en-US" sz="1600" dirty="0" smtClean="0"/>
          </a:p>
          <a:p>
            <a:pPr marL="36000" lvl="1">
              <a:spcAft>
                <a:spcPts val="600"/>
              </a:spcAft>
              <a:buNone/>
            </a:pPr>
            <a:endParaRPr lang="en-US" sz="1600" dirty="0" smtClean="0"/>
          </a:p>
        </p:txBody>
      </p:sp>
      <p:sp>
        <p:nvSpPr>
          <p:cNvPr id="10" name="Title 1"/>
          <p:cNvSpPr txBox="1">
            <a:spLocks/>
          </p:cNvSpPr>
          <p:nvPr/>
        </p:nvSpPr>
        <p:spPr>
          <a:xfrm>
            <a:off x="0" y="0"/>
            <a:ext cx="9144000" cy="609600"/>
          </a:xfrm>
          <a:prstGeom prst="rect">
            <a:avLst/>
          </a:prstGeom>
          <a:solidFill>
            <a:schemeClr val="tx1"/>
          </a:solidFill>
        </p:spPr>
        <p:txBody>
          <a:bodyPr vert="horz" lIns="91440" tIns="45720" rIns="91440" bIns="45720" rtlCol="0" anchor="ctr">
            <a:normAutofit fontScale="92500"/>
          </a:bodyPr>
          <a:lstStyle/>
          <a:p>
            <a:pPr>
              <a:spcBef>
                <a:spcPct val="0"/>
              </a:spcBef>
              <a:defRPr/>
            </a:pPr>
            <a:r>
              <a:rPr lang="en-US" sz="2600" dirty="0" smtClean="0">
                <a:solidFill>
                  <a:schemeClr val="bg1"/>
                </a:solidFill>
              </a:rPr>
              <a:t>      Materials and methods                       </a:t>
            </a:r>
            <a:r>
              <a:rPr lang="en-US" sz="1900" dirty="0" smtClean="0">
                <a:solidFill>
                  <a:schemeClr val="bg1"/>
                </a:solidFill>
                <a:effectLst>
                  <a:outerShdw blurRad="50800" dist="38100" dir="10800000" algn="r" rotWithShape="0">
                    <a:prstClr val="black">
                      <a:alpha val="40000"/>
                    </a:prstClr>
                  </a:outerShdw>
                </a:effectLst>
              </a:rPr>
              <a:t>CarboSOIL in climate change scenarios</a:t>
            </a:r>
            <a:endParaRPr lang="en-US" sz="2100" dirty="0" smtClean="0">
              <a:solidFill>
                <a:schemeClr val="bg1"/>
              </a:solidFill>
              <a:effectLst>
                <a:outerShdw blurRad="50800" dist="38100" dir="10800000" algn="r" rotWithShape="0">
                  <a:prstClr val="black">
                    <a:alpha val="40000"/>
                  </a:prstClr>
                </a:outerShdw>
              </a:effectLst>
            </a:endParaRPr>
          </a:p>
        </p:txBody>
      </p:sp>
      <p:sp>
        <p:nvSpPr>
          <p:cNvPr id="12" name="TextBox 11"/>
          <p:cNvSpPr txBox="1"/>
          <p:nvPr/>
        </p:nvSpPr>
        <p:spPr>
          <a:xfrm>
            <a:off x="5004048" y="4221088"/>
            <a:ext cx="3994748" cy="923330"/>
          </a:xfrm>
          <a:prstGeom prst="rect">
            <a:avLst/>
          </a:prstGeom>
          <a:noFill/>
        </p:spPr>
        <p:txBody>
          <a:bodyPr wrap="none" rtlCol="0">
            <a:spAutoFit/>
          </a:bodyPr>
          <a:lstStyle/>
          <a:p>
            <a:pPr>
              <a:buFont typeface="Arial" pitchFamily="34" charset="0"/>
              <a:buChar char="•"/>
            </a:pPr>
            <a:r>
              <a:rPr lang="en-US" b="1" dirty="0" smtClean="0"/>
              <a:t>  3 IPPC SRES </a:t>
            </a:r>
            <a:r>
              <a:rPr lang="en-US" dirty="0" smtClean="0"/>
              <a:t>scenarios</a:t>
            </a:r>
            <a:r>
              <a:rPr lang="en-US" u="sng" dirty="0" smtClean="0"/>
              <a:t>: </a:t>
            </a:r>
            <a:r>
              <a:rPr lang="en-US" b="1" u="sng" dirty="0" smtClean="0"/>
              <a:t>A1B, A2 and B1</a:t>
            </a:r>
          </a:p>
          <a:p>
            <a:pPr>
              <a:buFont typeface="Arial" pitchFamily="34" charset="0"/>
              <a:buChar char="•"/>
            </a:pPr>
            <a:endParaRPr lang="en-US" b="1" dirty="0" smtClean="0"/>
          </a:p>
          <a:p>
            <a:endParaRPr lang="en-US" dirty="0"/>
          </a:p>
        </p:txBody>
      </p:sp>
      <p:sp>
        <p:nvSpPr>
          <p:cNvPr id="15" name="14 CuadroTexto"/>
          <p:cNvSpPr txBox="1"/>
          <p:nvPr/>
        </p:nvSpPr>
        <p:spPr>
          <a:xfrm>
            <a:off x="4860032" y="4653136"/>
            <a:ext cx="4032448" cy="1703800"/>
          </a:xfrm>
          <a:prstGeom prst="rect">
            <a:avLst/>
          </a:prstGeom>
          <a:solidFill>
            <a:schemeClr val="accent4">
              <a:lumMod val="40000"/>
              <a:lumOff val="60000"/>
            </a:schemeClr>
          </a:solidFill>
        </p:spPr>
        <p:txBody>
          <a:bodyPr wrap="square" rtlCol="0">
            <a:spAutoFit/>
          </a:bodyPr>
          <a:lstStyle/>
          <a:p>
            <a:pPr algn="just">
              <a:lnSpc>
                <a:spcPct val="110000"/>
              </a:lnSpc>
            </a:pPr>
            <a:r>
              <a:rPr lang="en-US" sz="1600" b="1" dirty="0" smtClean="0"/>
              <a:t>A1B: </a:t>
            </a:r>
            <a:r>
              <a:rPr lang="en-US" sz="1600" dirty="0" smtClean="0"/>
              <a:t>heterogeneous world, balance across all energy sources</a:t>
            </a:r>
          </a:p>
          <a:p>
            <a:pPr algn="just">
              <a:lnSpc>
                <a:spcPct val="110000"/>
              </a:lnSpc>
            </a:pPr>
            <a:r>
              <a:rPr lang="en-US" sz="1600" b="1" dirty="0" smtClean="0"/>
              <a:t>A2: </a:t>
            </a:r>
            <a:r>
              <a:rPr lang="en-US" sz="1600" dirty="0" smtClean="0"/>
              <a:t>high population growth, slow economic and energetic development</a:t>
            </a:r>
          </a:p>
          <a:p>
            <a:pPr algn="just">
              <a:lnSpc>
                <a:spcPct val="110000"/>
              </a:lnSpc>
            </a:pPr>
            <a:r>
              <a:rPr lang="en-US" sz="1600" b="1" dirty="0" smtClean="0"/>
              <a:t>B1: </a:t>
            </a:r>
            <a:r>
              <a:rPr lang="en-US" sz="1600" dirty="0" smtClean="0"/>
              <a:t>more emphasis on sustainability and efficient technologies</a:t>
            </a:r>
            <a:endParaRPr lang="en-US" sz="16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250922386"/>
              </p:ext>
            </p:extLst>
          </p:nvPr>
        </p:nvGraphicFramePr>
        <p:xfrm>
          <a:off x="2" y="1371597"/>
          <a:ext cx="9143997" cy="4328338"/>
        </p:xfrm>
        <a:graphic>
          <a:graphicData uri="http://schemas.openxmlformats.org/drawingml/2006/table">
            <a:tbl>
              <a:tblPr firstRow="1" bandRow="1">
                <a:tableStyleId>{93296810-A885-4BE3-A3E7-6D5BEEA58F35}</a:tableStyleId>
              </a:tblPr>
              <a:tblGrid>
                <a:gridCol w="758951"/>
                <a:gridCol w="612647"/>
                <a:gridCol w="990600"/>
                <a:gridCol w="774191"/>
                <a:gridCol w="678484"/>
                <a:gridCol w="700429"/>
                <a:gridCol w="700429"/>
                <a:gridCol w="660197"/>
                <a:gridCol w="829670"/>
                <a:gridCol w="724810"/>
                <a:gridCol w="875390"/>
                <a:gridCol w="838199"/>
              </a:tblGrid>
              <a:tr h="304803">
                <a:tc rowSpan="3">
                  <a:txBody>
                    <a:bodyPr/>
                    <a:lstStyle/>
                    <a:p>
                      <a:pPr marL="0" marR="0" indent="0" algn="ctr">
                        <a:lnSpc>
                          <a:spcPct val="120000"/>
                        </a:lnSpc>
                        <a:spcBef>
                          <a:spcPts val="0"/>
                        </a:spcBef>
                        <a:spcAft>
                          <a:spcPts val="0"/>
                        </a:spcAft>
                      </a:pPr>
                      <a:r>
                        <a:rPr lang="en-GB" sz="1600" dirty="0">
                          <a:solidFill>
                            <a:schemeClr val="bg1"/>
                          </a:solidFill>
                        </a:rPr>
                        <a:t>Soil depth (cm)</a:t>
                      </a:r>
                      <a:endParaRPr lang="en-US" sz="1600" b="1" dirty="0">
                        <a:solidFill>
                          <a:schemeClr val="bg1"/>
                        </a:solidFill>
                        <a:latin typeface="Calibri"/>
                        <a:ea typeface="Times New Roman"/>
                        <a:cs typeface="Times New Roman"/>
                      </a:endParaRPr>
                    </a:p>
                  </a:txBody>
                  <a:tcPr marL="44450" marR="44450" marT="0" marB="0" anchor="ctr">
                    <a:solidFill>
                      <a:schemeClr val="tx1"/>
                    </a:solidFill>
                  </a:tcPr>
                </a:tc>
                <a:tc rowSpan="3">
                  <a:txBody>
                    <a:bodyPr/>
                    <a:lstStyle/>
                    <a:p>
                      <a:pPr marL="0" marR="0" indent="0" algn="ctr">
                        <a:lnSpc>
                          <a:spcPct val="120000"/>
                        </a:lnSpc>
                        <a:spcBef>
                          <a:spcPts val="0"/>
                        </a:spcBef>
                        <a:spcAft>
                          <a:spcPts val="0"/>
                        </a:spcAft>
                      </a:pPr>
                      <a:r>
                        <a:rPr lang="en-GB" sz="1600" dirty="0">
                          <a:solidFill>
                            <a:schemeClr val="bg1"/>
                          </a:solidFill>
                        </a:rPr>
                        <a:t>N</a:t>
                      </a:r>
                      <a:endParaRPr lang="en-US" sz="1600" b="1" dirty="0">
                        <a:solidFill>
                          <a:schemeClr val="bg1"/>
                        </a:solidFill>
                        <a:latin typeface="Calibri"/>
                        <a:ea typeface="Times New Roman"/>
                        <a:cs typeface="Times New Roman"/>
                      </a:endParaRPr>
                    </a:p>
                  </a:txBody>
                  <a:tcPr marL="44450" marR="44450" marT="0" marB="0" anchor="ctr">
                    <a:solidFill>
                      <a:schemeClr val="tx1"/>
                    </a:solidFill>
                  </a:tcPr>
                </a:tc>
                <a:tc rowSpan="3">
                  <a:txBody>
                    <a:bodyPr/>
                    <a:lstStyle/>
                    <a:p>
                      <a:pPr marL="0" marR="0" indent="0" algn="ctr">
                        <a:lnSpc>
                          <a:spcPct val="120000"/>
                        </a:lnSpc>
                        <a:spcBef>
                          <a:spcPts val="0"/>
                        </a:spcBef>
                        <a:spcAft>
                          <a:spcPts val="0"/>
                        </a:spcAft>
                      </a:pPr>
                      <a:r>
                        <a:rPr lang="en-GB" sz="1600" dirty="0">
                          <a:solidFill>
                            <a:schemeClr val="bg1"/>
                          </a:solidFill>
                        </a:rPr>
                        <a:t>R </a:t>
                      </a:r>
                      <a:r>
                        <a:rPr lang="en-GB" sz="1400" dirty="0" smtClean="0">
                          <a:solidFill>
                            <a:schemeClr val="bg1"/>
                          </a:solidFill>
                        </a:rPr>
                        <a:t>Spearman</a:t>
                      </a:r>
                      <a:endParaRPr lang="en-US" sz="1600" b="1" dirty="0">
                        <a:solidFill>
                          <a:schemeClr val="bg1"/>
                        </a:solidFill>
                        <a:latin typeface="Calibri"/>
                        <a:ea typeface="Times New Roman"/>
                        <a:cs typeface="Times New Roman"/>
                      </a:endParaRPr>
                    </a:p>
                  </a:txBody>
                  <a:tcPr marL="44450" marR="44450" marT="0" marB="0" anchor="ctr">
                    <a:solidFill>
                      <a:schemeClr val="tx1"/>
                    </a:solidFill>
                  </a:tcPr>
                </a:tc>
                <a:tc gridSpan="2">
                  <a:txBody>
                    <a:bodyPr/>
                    <a:lstStyle/>
                    <a:p>
                      <a:pPr marL="0" marR="0" indent="0" algn="ctr">
                        <a:lnSpc>
                          <a:spcPct val="120000"/>
                        </a:lnSpc>
                        <a:spcBef>
                          <a:spcPts val="0"/>
                        </a:spcBef>
                        <a:spcAft>
                          <a:spcPts val="0"/>
                        </a:spcAft>
                      </a:pPr>
                      <a:r>
                        <a:rPr lang="es-ES" sz="1600" dirty="0" smtClean="0"/>
                        <a:t>ACTUAL</a:t>
                      </a:r>
                      <a:endParaRPr lang="en-US" sz="1600" b="1" dirty="0">
                        <a:latin typeface="Calibri"/>
                        <a:ea typeface="Times New Roman"/>
                        <a:cs typeface="Times New Roman"/>
                      </a:endParaRPr>
                    </a:p>
                  </a:txBody>
                  <a:tcPr marL="44450" marR="44450" marT="0" marB="0" anchor="ctr">
                    <a:solidFill>
                      <a:schemeClr val="tx1"/>
                    </a:solidFill>
                  </a:tcPr>
                </a:tc>
                <a:tc hMerge="1">
                  <a:txBody>
                    <a:bodyPr/>
                    <a:lstStyle/>
                    <a:p>
                      <a:pPr marL="0" marR="0" indent="0" algn="just">
                        <a:lnSpc>
                          <a:spcPct val="120000"/>
                        </a:lnSpc>
                        <a:spcBef>
                          <a:spcPts val="0"/>
                        </a:spcBef>
                        <a:spcAft>
                          <a:spcPts val="0"/>
                        </a:spcAft>
                      </a:pPr>
                      <a:endParaRPr lang="en-US" sz="1800" b="1" dirty="0">
                        <a:latin typeface="Calibri"/>
                        <a:ea typeface="Times New Roman"/>
                        <a:cs typeface="Times New Roman"/>
                      </a:endParaRPr>
                    </a:p>
                  </a:txBody>
                  <a:tcPr marL="44450" marR="44450" marT="0" marB="0"/>
                </a:tc>
                <a:tc gridSpan="2">
                  <a:txBody>
                    <a:bodyPr/>
                    <a:lstStyle/>
                    <a:p>
                      <a:pPr marL="0" marR="0" indent="0" algn="ctr">
                        <a:lnSpc>
                          <a:spcPct val="120000"/>
                        </a:lnSpc>
                        <a:spcBef>
                          <a:spcPts val="0"/>
                        </a:spcBef>
                        <a:spcAft>
                          <a:spcPts val="0"/>
                        </a:spcAft>
                      </a:pPr>
                      <a:r>
                        <a:rPr lang="en-GB" sz="1600" dirty="0"/>
                        <a:t>BCCR-BCM2 </a:t>
                      </a:r>
                      <a:endParaRPr lang="en-US" sz="1600" b="1" dirty="0">
                        <a:latin typeface="Calibri"/>
                        <a:ea typeface="Times New Roman"/>
                        <a:cs typeface="Times New Roman"/>
                      </a:endParaRPr>
                    </a:p>
                  </a:txBody>
                  <a:tcPr marL="44450" marR="44450" marT="0" marB="0" anchor="ctr">
                    <a:solidFill>
                      <a:schemeClr val="tx1"/>
                    </a:solidFill>
                  </a:tcPr>
                </a:tc>
                <a:tc hMerge="1">
                  <a:txBody>
                    <a:bodyPr/>
                    <a:lstStyle/>
                    <a:p>
                      <a:endParaRPr lang="en-US"/>
                    </a:p>
                  </a:txBody>
                  <a:tcPr/>
                </a:tc>
                <a:tc gridSpan="2">
                  <a:txBody>
                    <a:bodyPr/>
                    <a:lstStyle/>
                    <a:p>
                      <a:pPr marL="0" marR="0" indent="0" algn="ctr">
                        <a:lnSpc>
                          <a:spcPct val="120000"/>
                        </a:lnSpc>
                        <a:spcBef>
                          <a:spcPts val="0"/>
                        </a:spcBef>
                        <a:spcAft>
                          <a:spcPts val="0"/>
                        </a:spcAft>
                      </a:pPr>
                      <a:r>
                        <a:rPr lang="en-GB" sz="1600" dirty="0"/>
                        <a:t>CNRMCM3</a:t>
                      </a:r>
                      <a:endParaRPr lang="en-US" sz="1600" b="1" dirty="0">
                        <a:latin typeface="Calibri"/>
                        <a:ea typeface="Times New Roman"/>
                        <a:cs typeface="Times New Roman"/>
                      </a:endParaRPr>
                    </a:p>
                  </a:txBody>
                  <a:tcPr marL="44450" marR="44450" marT="0" marB="0" anchor="ctr">
                    <a:solidFill>
                      <a:schemeClr val="tx1"/>
                    </a:solidFill>
                  </a:tcPr>
                </a:tc>
                <a:tc hMerge="1">
                  <a:txBody>
                    <a:bodyPr/>
                    <a:lstStyle/>
                    <a:p>
                      <a:endParaRPr lang="en-US"/>
                    </a:p>
                  </a:txBody>
                  <a:tcPr/>
                </a:tc>
                <a:tc gridSpan="2">
                  <a:txBody>
                    <a:bodyPr/>
                    <a:lstStyle/>
                    <a:p>
                      <a:pPr marL="0" marR="0" indent="0" algn="ctr">
                        <a:lnSpc>
                          <a:spcPct val="120000"/>
                        </a:lnSpc>
                        <a:spcBef>
                          <a:spcPts val="0"/>
                        </a:spcBef>
                        <a:spcAft>
                          <a:spcPts val="0"/>
                        </a:spcAft>
                      </a:pPr>
                      <a:r>
                        <a:rPr lang="en-GB" sz="1600" dirty="0"/>
                        <a:t>ECHAM5</a:t>
                      </a:r>
                      <a:endParaRPr lang="en-US" sz="1600" b="1" dirty="0">
                        <a:latin typeface="Calibri"/>
                        <a:ea typeface="Times New Roman"/>
                        <a:cs typeface="Times New Roman"/>
                      </a:endParaRPr>
                    </a:p>
                  </a:txBody>
                  <a:tcPr marL="44450" marR="44450" marT="0" marB="0" anchor="ctr">
                    <a:solidFill>
                      <a:schemeClr val="tx1"/>
                    </a:solidFill>
                  </a:tcPr>
                </a:tc>
                <a:tc hMerge="1">
                  <a:txBody>
                    <a:bodyPr/>
                    <a:lstStyle/>
                    <a:p>
                      <a:endParaRPr lang="en-US"/>
                    </a:p>
                  </a:txBody>
                  <a:tcPr/>
                </a:tc>
                <a:tc rowSpan="3">
                  <a:txBody>
                    <a:bodyPr/>
                    <a:lstStyle/>
                    <a:p>
                      <a:pPr marL="0" marR="0" indent="0" algn="ctr">
                        <a:lnSpc>
                          <a:spcPct val="120000"/>
                        </a:lnSpc>
                        <a:spcBef>
                          <a:spcPts val="0"/>
                        </a:spcBef>
                        <a:spcAft>
                          <a:spcPts val="0"/>
                        </a:spcAft>
                      </a:pPr>
                      <a:r>
                        <a:rPr lang="en-GB" sz="1600" dirty="0" smtClean="0">
                          <a:solidFill>
                            <a:schemeClr val="bg1"/>
                          </a:solidFill>
                        </a:rPr>
                        <a:t>KS, p</a:t>
                      </a:r>
                      <a:endParaRPr lang="en-US" sz="1600" b="1" dirty="0">
                        <a:solidFill>
                          <a:schemeClr val="bg1"/>
                        </a:solidFill>
                        <a:latin typeface="Calibri"/>
                        <a:ea typeface="Times New Roman"/>
                        <a:cs typeface="Times New Roman"/>
                      </a:endParaRPr>
                    </a:p>
                  </a:txBody>
                  <a:tcPr marL="44450" marR="44450" marT="0" marB="0" anchor="ctr">
                    <a:solidFill>
                      <a:schemeClr val="tx1"/>
                    </a:solidFill>
                  </a:tcPr>
                </a:tc>
              </a:tr>
              <a:tr h="544455">
                <a:tc vMerge="1">
                  <a:txBody>
                    <a:bodyPr/>
                    <a:lstStyle/>
                    <a:p>
                      <a:endParaRPr lang="en-US"/>
                    </a:p>
                  </a:txBody>
                  <a:tcPr/>
                </a:tc>
                <a:tc vMerge="1">
                  <a:txBody>
                    <a:bodyPr/>
                    <a:lstStyle/>
                    <a:p>
                      <a:endParaRPr lang="en-US"/>
                    </a:p>
                  </a:txBody>
                  <a:tcPr/>
                </a:tc>
                <a:tc vMerge="1">
                  <a:txBody>
                    <a:bodyPr/>
                    <a:lstStyle/>
                    <a:p>
                      <a:endParaRPr lang="en-US"/>
                    </a:p>
                  </a:txBody>
                  <a:tcPr/>
                </a:tc>
                <a:tc gridSpan="2">
                  <a:txBody>
                    <a:bodyPr/>
                    <a:lstStyle/>
                    <a:p>
                      <a:pPr marL="0" marR="0" indent="0" algn="ctr">
                        <a:lnSpc>
                          <a:spcPct val="120000"/>
                        </a:lnSpc>
                        <a:spcBef>
                          <a:spcPts val="0"/>
                        </a:spcBef>
                        <a:spcAft>
                          <a:spcPts val="0"/>
                        </a:spcAft>
                      </a:pPr>
                      <a:r>
                        <a:rPr lang="en-GB" sz="1400" dirty="0">
                          <a:solidFill>
                            <a:schemeClr val="bg1"/>
                          </a:solidFill>
                        </a:rPr>
                        <a:t>Measured</a:t>
                      </a:r>
                      <a:endParaRPr lang="en-US" sz="1400" dirty="0">
                        <a:solidFill>
                          <a:schemeClr val="bg1"/>
                        </a:solidFill>
                      </a:endParaRPr>
                    </a:p>
                    <a:p>
                      <a:pPr marL="0" marR="0" indent="0" algn="ctr">
                        <a:lnSpc>
                          <a:spcPct val="120000"/>
                        </a:lnSpc>
                        <a:spcBef>
                          <a:spcPts val="0"/>
                        </a:spcBef>
                        <a:spcAft>
                          <a:spcPts val="0"/>
                        </a:spcAft>
                      </a:pPr>
                      <a:r>
                        <a:rPr lang="en-GB" sz="1400" dirty="0">
                          <a:solidFill>
                            <a:schemeClr val="bg1"/>
                          </a:solidFill>
                        </a:rPr>
                        <a:t> SOC</a:t>
                      </a:r>
                      <a:endParaRPr lang="en-US" sz="1400" b="1" dirty="0">
                        <a:solidFill>
                          <a:schemeClr val="bg1"/>
                        </a:solidFill>
                        <a:latin typeface="Calibri"/>
                        <a:ea typeface="Times New Roman"/>
                        <a:cs typeface="Times New Roman"/>
                      </a:endParaRPr>
                    </a:p>
                  </a:txBody>
                  <a:tcPr marL="44450" marR="44450" marT="0" marB="0" anchor="ctr">
                    <a:solidFill>
                      <a:schemeClr val="accent6">
                        <a:lumMod val="50000"/>
                      </a:schemeClr>
                    </a:solidFill>
                  </a:tcPr>
                </a:tc>
                <a:tc hMerge="1">
                  <a:txBody>
                    <a:bodyPr/>
                    <a:lstStyle/>
                    <a:p>
                      <a:endParaRPr lang="en-US"/>
                    </a:p>
                  </a:txBody>
                  <a:tcPr/>
                </a:tc>
                <a:tc gridSpan="2">
                  <a:txBody>
                    <a:bodyPr/>
                    <a:lstStyle/>
                    <a:p>
                      <a:pPr marL="0" marR="0" indent="0" algn="ctr">
                        <a:lnSpc>
                          <a:spcPct val="120000"/>
                        </a:lnSpc>
                        <a:spcBef>
                          <a:spcPts val="0"/>
                        </a:spcBef>
                        <a:spcAft>
                          <a:spcPts val="0"/>
                        </a:spcAft>
                      </a:pPr>
                      <a:r>
                        <a:rPr lang="en-GB" sz="1400" dirty="0">
                          <a:solidFill>
                            <a:schemeClr val="bg1"/>
                          </a:solidFill>
                        </a:rPr>
                        <a:t>Modelled</a:t>
                      </a:r>
                      <a:endParaRPr lang="en-US" sz="1400" dirty="0">
                        <a:solidFill>
                          <a:schemeClr val="bg1"/>
                        </a:solidFill>
                      </a:endParaRPr>
                    </a:p>
                    <a:p>
                      <a:pPr marL="0" marR="0" indent="0" algn="ctr">
                        <a:lnSpc>
                          <a:spcPct val="120000"/>
                        </a:lnSpc>
                        <a:spcBef>
                          <a:spcPts val="0"/>
                        </a:spcBef>
                        <a:spcAft>
                          <a:spcPts val="0"/>
                        </a:spcAft>
                      </a:pPr>
                      <a:r>
                        <a:rPr lang="en-GB" sz="1400" dirty="0">
                          <a:solidFill>
                            <a:schemeClr val="bg1"/>
                          </a:solidFill>
                        </a:rPr>
                        <a:t> SOC</a:t>
                      </a:r>
                      <a:endParaRPr lang="en-US" sz="1400" b="1" dirty="0">
                        <a:solidFill>
                          <a:schemeClr val="bg1"/>
                        </a:solidFill>
                        <a:latin typeface="Calibri"/>
                        <a:ea typeface="Times New Roman"/>
                        <a:cs typeface="Times New Roman"/>
                      </a:endParaRPr>
                    </a:p>
                  </a:txBody>
                  <a:tcPr marL="44450" marR="44450" marT="0" marB="0" anchor="ctr">
                    <a:solidFill>
                      <a:schemeClr val="accent6">
                        <a:lumMod val="50000"/>
                      </a:schemeClr>
                    </a:solidFill>
                  </a:tcPr>
                </a:tc>
                <a:tc hMerge="1">
                  <a:txBody>
                    <a:bodyPr/>
                    <a:lstStyle/>
                    <a:p>
                      <a:endParaRPr lang="en-US"/>
                    </a:p>
                  </a:txBody>
                  <a:tcPr/>
                </a:tc>
                <a:tc gridSpan="2">
                  <a:txBody>
                    <a:bodyPr/>
                    <a:lstStyle/>
                    <a:p>
                      <a:pPr marL="0" marR="0" indent="0" algn="ctr">
                        <a:lnSpc>
                          <a:spcPct val="120000"/>
                        </a:lnSpc>
                        <a:spcBef>
                          <a:spcPts val="0"/>
                        </a:spcBef>
                        <a:spcAft>
                          <a:spcPts val="0"/>
                        </a:spcAft>
                      </a:pPr>
                      <a:r>
                        <a:rPr lang="en-GB" sz="1400" dirty="0">
                          <a:solidFill>
                            <a:schemeClr val="bg1"/>
                          </a:solidFill>
                        </a:rPr>
                        <a:t>Modelled SOC</a:t>
                      </a:r>
                      <a:endParaRPr lang="en-US" sz="1400" b="1" dirty="0">
                        <a:solidFill>
                          <a:schemeClr val="bg1"/>
                        </a:solidFill>
                        <a:latin typeface="Calibri"/>
                        <a:ea typeface="Times New Roman"/>
                        <a:cs typeface="Times New Roman"/>
                      </a:endParaRPr>
                    </a:p>
                  </a:txBody>
                  <a:tcPr marL="44450" marR="44450" marT="0" marB="0" anchor="ctr">
                    <a:solidFill>
                      <a:schemeClr val="accent6">
                        <a:lumMod val="50000"/>
                      </a:schemeClr>
                    </a:solidFill>
                  </a:tcPr>
                </a:tc>
                <a:tc hMerge="1">
                  <a:txBody>
                    <a:bodyPr/>
                    <a:lstStyle/>
                    <a:p>
                      <a:endParaRPr lang="en-US"/>
                    </a:p>
                  </a:txBody>
                  <a:tcPr/>
                </a:tc>
                <a:tc gridSpan="2">
                  <a:txBody>
                    <a:bodyPr/>
                    <a:lstStyle/>
                    <a:p>
                      <a:pPr marL="0" marR="0" indent="0" algn="ctr">
                        <a:lnSpc>
                          <a:spcPct val="120000"/>
                        </a:lnSpc>
                        <a:spcBef>
                          <a:spcPts val="0"/>
                        </a:spcBef>
                        <a:spcAft>
                          <a:spcPts val="0"/>
                        </a:spcAft>
                      </a:pPr>
                      <a:r>
                        <a:rPr lang="en-GB" sz="1400" dirty="0">
                          <a:solidFill>
                            <a:schemeClr val="bg1"/>
                          </a:solidFill>
                        </a:rPr>
                        <a:t>Modelled </a:t>
                      </a:r>
                      <a:endParaRPr lang="en-US" sz="1400" dirty="0">
                        <a:solidFill>
                          <a:schemeClr val="bg1"/>
                        </a:solidFill>
                      </a:endParaRPr>
                    </a:p>
                    <a:p>
                      <a:pPr marL="0" marR="0" indent="0" algn="ctr">
                        <a:lnSpc>
                          <a:spcPct val="120000"/>
                        </a:lnSpc>
                        <a:spcBef>
                          <a:spcPts val="0"/>
                        </a:spcBef>
                        <a:spcAft>
                          <a:spcPts val="0"/>
                        </a:spcAft>
                      </a:pPr>
                      <a:r>
                        <a:rPr lang="en-GB" sz="1400" dirty="0">
                          <a:solidFill>
                            <a:schemeClr val="bg1"/>
                          </a:solidFill>
                        </a:rPr>
                        <a:t>SOC</a:t>
                      </a:r>
                      <a:endParaRPr lang="en-US" sz="1400" b="1" dirty="0">
                        <a:solidFill>
                          <a:schemeClr val="bg1"/>
                        </a:solidFill>
                        <a:latin typeface="Calibri"/>
                        <a:ea typeface="Times New Roman"/>
                        <a:cs typeface="Times New Roman"/>
                      </a:endParaRPr>
                    </a:p>
                  </a:txBody>
                  <a:tcPr marL="44450" marR="44450" marT="0" marB="0" anchor="ctr">
                    <a:solidFill>
                      <a:schemeClr val="accent6">
                        <a:lumMod val="50000"/>
                      </a:schemeClr>
                    </a:solidFill>
                  </a:tcPr>
                </a:tc>
                <a:tc hMerge="1">
                  <a:txBody>
                    <a:bodyPr/>
                    <a:lstStyle/>
                    <a:p>
                      <a:endParaRPr lang="en-US"/>
                    </a:p>
                  </a:txBody>
                  <a:tcPr/>
                </a:tc>
                <a:tc vMerge="1">
                  <a:txBody>
                    <a:bodyPr/>
                    <a:lstStyle/>
                    <a:p>
                      <a:endParaRPr lang="en-US"/>
                    </a:p>
                  </a:txBody>
                  <a:tcPr/>
                </a:tc>
              </a:tr>
              <a:tr h="0">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indent="0" algn="ctr">
                        <a:lnSpc>
                          <a:spcPct val="120000"/>
                        </a:lnSpc>
                        <a:spcBef>
                          <a:spcPts val="0"/>
                        </a:spcBef>
                        <a:spcAft>
                          <a:spcPts val="0"/>
                        </a:spcAft>
                      </a:pPr>
                      <a:r>
                        <a:rPr lang="en-GB" sz="1400" dirty="0">
                          <a:solidFill>
                            <a:schemeClr val="bg1"/>
                          </a:solidFill>
                        </a:rPr>
                        <a:t>Mean</a:t>
                      </a:r>
                      <a:endParaRPr lang="en-US" sz="1400" b="1" dirty="0">
                        <a:solidFill>
                          <a:schemeClr val="bg1"/>
                        </a:solidFill>
                        <a:latin typeface="Calibri"/>
                        <a:ea typeface="Times New Roman"/>
                        <a:cs typeface="Times New Roman"/>
                      </a:endParaRPr>
                    </a:p>
                  </a:txBody>
                  <a:tcPr marL="44450" marR="44450" marT="0" marB="0" anchor="ctr">
                    <a:solidFill>
                      <a:schemeClr val="accent6">
                        <a:lumMod val="50000"/>
                      </a:schemeClr>
                    </a:solidFill>
                  </a:tcPr>
                </a:tc>
                <a:tc>
                  <a:txBody>
                    <a:bodyPr/>
                    <a:lstStyle/>
                    <a:p>
                      <a:pPr marL="0" marR="0" indent="0" algn="ctr">
                        <a:lnSpc>
                          <a:spcPct val="120000"/>
                        </a:lnSpc>
                        <a:spcBef>
                          <a:spcPts val="0"/>
                        </a:spcBef>
                        <a:spcAft>
                          <a:spcPts val="0"/>
                        </a:spcAft>
                      </a:pPr>
                      <a:r>
                        <a:rPr lang="en-GB" sz="1400">
                          <a:solidFill>
                            <a:schemeClr val="bg1"/>
                          </a:solidFill>
                        </a:rPr>
                        <a:t>SD</a:t>
                      </a:r>
                      <a:endParaRPr lang="en-US" sz="1400" b="1">
                        <a:solidFill>
                          <a:schemeClr val="bg1"/>
                        </a:solidFill>
                        <a:latin typeface="Calibri"/>
                        <a:ea typeface="Times New Roman"/>
                        <a:cs typeface="Times New Roman"/>
                      </a:endParaRPr>
                    </a:p>
                  </a:txBody>
                  <a:tcPr marL="44450" marR="44450" marT="0" marB="0" anchor="ctr">
                    <a:solidFill>
                      <a:schemeClr val="accent6">
                        <a:lumMod val="50000"/>
                      </a:schemeClr>
                    </a:solidFill>
                  </a:tcPr>
                </a:tc>
                <a:tc>
                  <a:txBody>
                    <a:bodyPr/>
                    <a:lstStyle/>
                    <a:p>
                      <a:pPr marL="0" marR="0" indent="0" algn="ctr">
                        <a:lnSpc>
                          <a:spcPct val="120000"/>
                        </a:lnSpc>
                        <a:spcBef>
                          <a:spcPts val="0"/>
                        </a:spcBef>
                        <a:spcAft>
                          <a:spcPts val="0"/>
                        </a:spcAft>
                      </a:pPr>
                      <a:r>
                        <a:rPr lang="en-GB" sz="1400">
                          <a:solidFill>
                            <a:schemeClr val="bg1"/>
                          </a:solidFill>
                        </a:rPr>
                        <a:t>Mean</a:t>
                      </a:r>
                      <a:endParaRPr lang="en-US" sz="1400" b="1">
                        <a:solidFill>
                          <a:schemeClr val="bg1"/>
                        </a:solidFill>
                        <a:latin typeface="Calibri"/>
                        <a:ea typeface="Times New Roman"/>
                        <a:cs typeface="Times New Roman"/>
                      </a:endParaRPr>
                    </a:p>
                  </a:txBody>
                  <a:tcPr marL="44450" marR="44450" marT="0" marB="0" anchor="ctr">
                    <a:solidFill>
                      <a:schemeClr val="accent6">
                        <a:lumMod val="50000"/>
                      </a:schemeClr>
                    </a:solidFill>
                  </a:tcPr>
                </a:tc>
                <a:tc>
                  <a:txBody>
                    <a:bodyPr/>
                    <a:lstStyle/>
                    <a:p>
                      <a:pPr marL="0" marR="0" indent="0" algn="ctr">
                        <a:lnSpc>
                          <a:spcPct val="120000"/>
                        </a:lnSpc>
                        <a:spcBef>
                          <a:spcPts val="0"/>
                        </a:spcBef>
                        <a:spcAft>
                          <a:spcPts val="0"/>
                        </a:spcAft>
                      </a:pPr>
                      <a:r>
                        <a:rPr lang="en-GB" sz="1400">
                          <a:solidFill>
                            <a:schemeClr val="bg1"/>
                          </a:solidFill>
                        </a:rPr>
                        <a:t>SD</a:t>
                      </a:r>
                      <a:endParaRPr lang="en-US" sz="1400" b="1">
                        <a:solidFill>
                          <a:schemeClr val="bg1"/>
                        </a:solidFill>
                        <a:latin typeface="Calibri"/>
                        <a:ea typeface="Times New Roman"/>
                        <a:cs typeface="Times New Roman"/>
                      </a:endParaRPr>
                    </a:p>
                  </a:txBody>
                  <a:tcPr marL="44450" marR="44450" marT="0" marB="0" anchor="ctr">
                    <a:solidFill>
                      <a:schemeClr val="accent6">
                        <a:lumMod val="50000"/>
                      </a:schemeClr>
                    </a:solidFill>
                  </a:tcPr>
                </a:tc>
                <a:tc>
                  <a:txBody>
                    <a:bodyPr/>
                    <a:lstStyle/>
                    <a:p>
                      <a:pPr marL="0" marR="0" indent="0" algn="ctr">
                        <a:lnSpc>
                          <a:spcPct val="120000"/>
                        </a:lnSpc>
                        <a:spcBef>
                          <a:spcPts val="0"/>
                        </a:spcBef>
                        <a:spcAft>
                          <a:spcPts val="0"/>
                        </a:spcAft>
                      </a:pPr>
                      <a:r>
                        <a:rPr lang="en-GB" sz="1400" dirty="0">
                          <a:solidFill>
                            <a:schemeClr val="bg1"/>
                          </a:solidFill>
                        </a:rPr>
                        <a:t>Mean</a:t>
                      </a:r>
                      <a:endParaRPr lang="en-US" sz="1400" b="1" dirty="0">
                        <a:solidFill>
                          <a:schemeClr val="bg1"/>
                        </a:solidFill>
                        <a:latin typeface="Calibri"/>
                        <a:ea typeface="Times New Roman"/>
                        <a:cs typeface="Times New Roman"/>
                      </a:endParaRPr>
                    </a:p>
                  </a:txBody>
                  <a:tcPr marL="44450" marR="44450" marT="0" marB="0" anchor="ctr">
                    <a:solidFill>
                      <a:schemeClr val="accent6">
                        <a:lumMod val="50000"/>
                      </a:schemeClr>
                    </a:solidFill>
                  </a:tcPr>
                </a:tc>
                <a:tc>
                  <a:txBody>
                    <a:bodyPr/>
                    <a:lstStyle/>
                    <a:p>
                      <a:pPr marL="0" marR="0" indent="0" algn="ctr">
                        <a:lnSpc>
                          <a:spcPct val="120000"/>
                        </a:lnSpc>
                        <a:spcBef>
                          <a:spcPts val="0"/>
                        </a:spcBef>
                        <a:spcAft>
                          <a:spcPts val="0"/>
                        </a:spcAft>
                      </a:pPr>
                      <a:r>
                        <a:rPr lang="en-GB" sz="1400" dirty="0">
                          <a:solidFill>
                            <a:schemeClr val="bg1"/>
                          </a:solidFill>
                        </a:rPr>
                        <a:t>SD</a:t>
                      </a:r>
                      <a:endParaRPr lang="en-US" sz="1400" b="1" dirty="0">
                        <a:solidFill>
                          <a:schemeClr val="bg1"/>
                        </a:solidFill>
                        <a:latin typeface="Calibri"/>
                        <a:ea typeface="Times New Roman"/>
                        <a:cs typeface="Times New Roman"/>
                      </a:endParaRPr>
                    </a:p>
                  </a:txBody>
                  <a:tcPr marL="44450" marR="44450" marT="0" marB="0" anchor="ctr">
                    <a:solidFill>
                      <a:schemeClr val="accent6">
                        <a:lumMod val="50000"/>
                      </a:schemeClr>
                    </a:solidFill>
                  </a:tcPr>
                </a:tc>
                <a:tc>
                  <a:txBody>
                    <a:bodyPr/>
                    <a:lstStyle/>
                    <a:p>
                      <a:pPr marL="0" marR="0" indent="0" algn="ctr">
                        <a:lnSpc>
                          <a:spcPct val="120000"/>
                        </a:lnSpc>
                        <a:spcBef>
                          <a:spcPts val="0"/>
                        </a:spcBef>
                        <a:spcAft>
                          <a:spcPts val="0"/>
                        </a:spcAft>
                      </a:pPr>
                      <a:r>
                        <a:rPr lang="en-GB" sz="1400" dirty="0">
                          <a:solidFill>
                            <a:schemeClr val="bg1"/>
                          </a:solidFill>
                        </a:rPr>
                        <a:t>Mean</a:t>
                      </a:r>
                      <a:endParaRPr lang="en-US" sz="1400" b="1" dirty="0">
                        <a:solidFill>
                          <a:schemeClr val="bg1"/>
                        </a:solidFill>
                        <a:latin typeface="Calibri"/>
                        <a:ea typeface="Times New Roman"/>
                        <a:cs typeface="Times New Roman"/>
                      </a:endParaRPr>
                    </a:p>
                  </a:txBody>
                  <a:tcPr marL="44450" marR="44450" marT="0" marB="0" anchor="ctr">
                    <a:solidFill>
                      <a:schemeClr val="accent6">
                        <a:lumMod val="50000"/>
                      </a:schemeClr>
                    </a:solidFill>
                  </a:tcPr>
                </a:tc>
                <a:tc>
                  <a:txBody>
                    <a:bodyPr/>
                    <a:lstStyle/>
                    <a:p>
                      <a:pPr marL="0" marR="0" indent="0" algn="ctr">
                        <a:lnSpc>
                          <a:spcPct val="120000"/>
                        </a:lnSpc>
                        <a:spcBef>
                          <a:spcPts val="0"/>
                        </a:spcBef>
                        <a:spcAft>
                          <a:spcPts val="0"/>
                        </a:spcAft>
                      </a:pPr>
                      <a:r>
                        <a:rPr lang="en-GB" sz="1400" dirty="0">
                          <a:solidFill>
                            <a:schemeClr val="bg1"/>
                          </a:solidFill>
                        </a:rPr>
                        <a:t>SD</a:t>
                      </a:r>
                      <a:endParaRPr lang="en-US" sz="1400" b="1" dirty="0">
                        <a:solidFill>
                          <a:schemeClr val="bg1"/>
                        </a:solidFill>
                        <a:latin typeface="Calibri"/>
                        <a:ea typeface="Times New Roman"/>
                        <a:cs typeface="Times New Roman"/>
                      </a:endParaRPr>
                    </a:p>
                  </a:txBody>
                  <a:tcPr marL="44450" marR="44450" marT="0" marB="0" anchor="ctr">
                    <a:solidFill>
                      <a:schemeClr val="accent6">
                        <a:lumMod val="50000"/>
                      </a:schemeClr>
                    </a:solidFill>
                  </a:tcPr>
                </a:tc>
                <a:tc vMerge="1">
                  <a:txBody>
                    <a:bodyPr/>
                    <a:lstStyle/>
                    <a:p>
                      <a:endParaRPr lang="en-US"/>
                    </a:p>
                  </a:txBody>
                  <a:tcPr/>
                </a:tc>
              </a:tr>
              <a:tr h="805762">
                <a:tc>
                  <a:txBody>
                    <a:bodyPr/>
                    <a:lstStyle/>
                    <a:p>
                      <a:pPr marL="0" marR="0" indent="0" algn="ctr">
                        <a:lnSpc>
                          <a:spcPct val="120000"/>
                        </a:lnSpc>
                        <a:spcBef>
                          <a:spcPts val="0"/>
                        </a:spcBef>
                        <a:spcAft>
                          <a:spcPts val="0"/>
                        </a:spcAft>
                      </a:pPr>
                      <a:r>
                        <a:rPr lang="en-GB" sz="1600" dirty="0"/>
                        <a:t>0-25</a:t>
                      </a:r>
                      <a:endParaRPr lang="en-US" sz="1600" b="1" dirty="0">
                        <a:latin typeface="Calibri"/>
                        <a:ea typeface="Times New Roman"/>
                        <a:cs typeface="Times New Roman"/>
                      </a:endParaRPr>
                    </a:p>
                  </a:txBody>
                  <a:tcPr marL="44450" marR="44450" marT="0" marB="0" anchor="ctr"/>
                </a:tc>
                <a:tc>
                  <a:txBody>
                    <a:bodyPr/>
                    <a:lstStyle/>
                    <a:p>
                      <a:pPr marL="0" marR="0" indent="0" algn="ctr">
                        <a:lnSpc>
                          <a:spcPct val="120000"/>
                        </a:lnSpc>
                        <a:spcBef>
                          <a:spcPts val="0"/>
                        </a:spcBef>
                        <a:spcAft>
                          <a:spcPts val="0"/>
                        </a:spcAft>
                      </a:pPr>
                      <a:r>
                        <a:rPr lang="en-GB" sz="1600" dirty="0"/>
                        <a:t>1504</a:t>
                      </a:r>
                      <a:endParaRPr lang="en-US" sz="1600" dirty="0">
                        <a:latin typeface="Calibri"/>
                        <a:ea typeface="Times New Roman"/>
                        <a:cs typeface="Times New Roman"/>
                      </a:endParaRPr>
                    </a:p>
                  </a:txBody>
                  <a:tcPr marL="44450" marR="44450" marT="0" marB="0" anchor="ctr"/>
                </a:tc>
                <a:tc>
                  <a:txBody>
                    <a:bodyPr/>
                    <a:lstStyle/>
                    <a:p>
                      <a:pPr marL="0" marR="0" indent="0" algn="ctr">
                        <a:lnSpc>
                          <a:spcPct val="120000"/>
                        </a:lnSpc>
                        <a:spcBef>
                          <a:spcPts val="0"/>
                        </a:spcBef>
                        <a:spcAft>
                          <a:spcPts val="0"/>
                        </a:spcAft>
                      </a:pPr>
                      <a:r>
                        <a:rPr lang="en-GB" sz="1600" b="1" dirty="0">
                          <a:solidFill>
                            <a:srgbClr val="C00000"/>
                          </a:solidFill>
                        </a:rPr>
                        <a:t>0.989</a:t>
                      </a:r>
                      <a:endParaRPr lang="en-US" sz="1600" b="1" dirty="0">
                        <a:solidFill>
                          <a:srgbClr val="C00000"/>
                        </a:solidFill>
                        <a:latin typeface="Calibri"/>
                        <a:ea typeface="Times New Roman"/>
                        <a:cs typeface="Times New Roman"/>
                      </a:endParaRPr>
                    </a:p>
                  </a:txBody>
                  <a:tcPr marL="44450" marR="44450" marT="0" marB="0" anchor="ctr"/>
                </a:tc>
                <a:tc>
                  <a:txBody>
                    <a:bodyPr/>
                    <a:lstStyle/>
                    <a:p>
                      <a:pPr marL="0" marR="0" indent="0" algn="ctr">
                        <a:lnSpc>
                          <a:spcPct val="120000"/>
                        </a:lnSpc>
                        <a:spcBef>
                          <a:spcPts val="0"/>
                        </a:spcBef>
                        <a:spcAft>
                          <a:spcPts val="0"/>
                        </a:spcAft>
                      </a:pPr>
                      <a:r>
                        <a:rPr lang="en-GB" sz="1600" dirty="0"/>
                        <a:t>30.51</a:t>
                      </a:r>
                      <a:endParaRPr lang="en-US" sz="1600" dirty="0">
                        <a:latin typeface="Calibri"/>
                        <a:ea typeface="Times New Roman"/>
                        <a:cs typeface="Times New Roman"/>
                      </a:endParaRPr>
                    </a:p>
                  </a:txBody>
                  <a:tcPr marL="44450" marR="44450" marT="0" marB="0" anchor="ctr"/>
                </a:tc>
                <a:tc>
                  <a:txBody>
                    <a:bodyPr/>
                    <a:lstStyle/>
                    <a:p>
                      <a:pPr marL="0" marR="0" indent="0" algn="ctr">
                        <a:lnSpc>
                          <a:spcPct val="120000"/>
                        </a:lnSpc>
                        <a:spcBef>
                          <a:spcPts val="0"/>
                        </a:spcBef>
                        <a:spcAft>
                          <a:spcPts val="0"/>
                        </a:spcAft>
                      </a:pPr>
                      <a:r>
                        <a:rPr lang="en-GB" sz="1600" dirty="0"/>
                        <a:t>28.11</a:t>
                      </a:r>
                      <a:endParaRPr lang="en-US" sz="1600" dirty="0">
                        <a:latin typeface="Calibri"/>
                        <a:ea typeface="Times New Roman"/>
                        <a:cs typeface="Times New Roman"/>
                      </a:endParaRPr>
                    </a:p>
                  </a:txBody>
                  <a:tcPr marL="44450" marR="44450" marT="0" marB="0" anchor="ctr"/>
                </a:tc>
                <a:tc>
                  <a:txBody>
                    <a:bodyPr/>
                    <a:lstStyle/>
                    <a:p>
                      <a:pPr marL="0" marR="0" indent="0" algn="ctr">
                        <a:lnSpc>
                          <a:spcPct val="120000"/>
                        </a:lnSpc>
                        <a:spcBef>
                          <a:spcPts val="0"/>
                        </a:spcBef>
                        <a:spcAft>
                          <a:spcPts val="0"/>
                        </a:spcAft>
                      </a:pPr>
                      <a:r>
                        <a:rPr lang="en-GB" sz="1600" dirty="0"/>
                        <a:t>31.36</a:t>
                      </a:r>
                      <a:endParaRPr lang="en-US" sz="1600" dirty="0">
                        <a:latin typeface="Calibri"/>
                        <a:ea typeface="Times New Roman"/>
                        <a:cs typeface="Times New Roman"/>
                      </a:endParaRPr>
                    </a:p>
                  </a:txBody>
                  <a:tcPr marL="44450" marR="44450" marT="0" marB="0" anchor="ctr"/>
                </a:tc>
                <a:tc>
                  <a:txBody>
                    <a:bodyPr/>
                    <a:lstStyle/>
                    <a:p>
                      <a:pPr marL="0" marR="0" indent="0" algn="ctr">
                        <a:lnSpc>
                          <a:spcPct val="120000"/>
                        </a:lnSpc>
                        <a:spcBef>
                          <a:spcPts val="0"/>
                        </a:spcBef>
                        <a:spcAft>
                          <a:spcPts val="0"/>
                        </a:spcAft>
                      </a:pPr>
                      <a:r>
                        <a:rPr lang="en-GB" sz="1600"/>
                        <a:t>29.93</a:t>
                      </a:r>
                      <a:endParaRPr lang="en-US" sz="1600">
                        <a:latin typeface="Calibri"/>
                        <a:ea typeface="Times New Roman"/>
                        <a:cs typeface="Times New Roman"/>
                      </a:endParaRPr>
                    </a:p>
                  </a:txBody>
                  <a:tcPr marL="44450" marR="44450" marT="0" marB="0" anchor="ctr"/>
                </a:tc>
                <a:tc>
                  <a:txBody>
                    <a:bodyPr/>
                    <a:lstStyle/>
                    <a:p>
                      <a:pPr marL="0" marR="0" indent="0" algn="ctr">
                        <a:lnSpc>
                          <a:spcPct val="120000"/>
                        </a:lnSpc>
                        <a:spcBef>
                          <a:spcPts val="0"/>
                        </a:spcBef>
                        <a:spcAft>
                          <a:spcPts val="0"/>
                        </a:spcAft>
                      </a:pPr>
                      <a:r>
                        <a:rPr lang="en-GB" sz="1600" dirty="0"/>
                        <a:t>31.7</a:t>
                      </a:r>
                      <a:endParaRPr lang="en-US" sz="1600" dirty="0">
                        <a:latin typeface="Calibri"/>
                        <a:ea typeface="Times New Roman"/>
                        <a:cs typeface="Times New Roman"/>
                      </a:endParaRPr>
                    </a:p>
                  </a:txBody>
                  <a:tcPr marL="44450" marR="44450" marT="0" marB="0" anchor="ctr"/>
                </a:tc>
                <a:tc>
                  <a:txBody>
                    <a:bodyPr/>
                    <a:lstStyle/>
                    <a:p>
                      <a:pPr marL="0" marR="0" indent="0" algn="ctr">
                        <a:lnSpc>
                          <a:spcPct val="120000"/>
                        </a:lnSpc>
                        <a:spcBef>
                          <a:spcPts val="0"/>
                        </a:spcBef>
                        <a:spcAft>
                          <a:spcPts val="0"/>
                        </a:spcAft>
                      </a:pPr>
                      <a:r>
                        <a:rPr lang="en-GB" sz="1600"/>
                        <a:t>26.89</a:t>
                      </a:r>
                      <a:endParaRPr lang="en-US" sz="1600">
                        <a:latin typeface="Calibri"/>
                        <a:ea typeface="Times New Roman"/>
                        <a:cs typeface="Times New Roman"/>
                      </a:endParaRPr>
                    </a:p>
                  </a:txBody>
                  <a:tcPr marL="44450" marR="44450" marT="0" marB="0" anchor="ctr"/>
                </a:tc>
                <a:tc>
                  <a:txBody>
                    <a:bodyPr/>
                    <a:lstStyle/>
                    <a:p>
                      <a:pPr marL="0" marR="0" indent="0" algn="ctr">
                        <a:lnSpc>
                          <a:spcPct val="120000"/>
                        </a:lnSpc>
                        <a:spcBef>
                          <a:spcPts val="0"/>
                        </a:spcBef>
                        <a:spcAft>
                          <a:spcPts val="0"/>
                        </a:spcAft>
                      </a:pPr>
                      <a:r>
                        <a:rPr lang="en-GB" sz="1600"/>
                        <a:t>31.48</a:t>
                      </a:r>
                      <a:endParaRPr lang="en-US" sz="1600">
                        <a:latin typeface="Calibri"/>
                        <a:ea typeface="Times New Roman"/>
                        <a:cs typeface="Times New Roman"/>
                      </a:endParaRPr>
                    </a:p>
                  </a:txBody>
                  <a:tcPr marL="44450" marR="44450" marT="0" marB="0" anchor="ctr"/>
                </a:tc>
                <a:tc>
                  <a:txBody>
                    <a:bodyPr/>
                    <a:lstStyle/>
                    <a:p>
                      <a:pPr marL="0" marR="0" indent="0" algn="ctr">
                        <a:lnSpc>
                          <a:spcPct val="120000"/>
                        </a:lnSpc>
                        <a:spcBef>
                          <a:spcPts val="0"/>
                        </a:spcBef>
                        <a:spcAft>
                          <a:spcPts val="0"/>
                        </a:spcAft>
                      </a:pPr>
                      <a:r>
                        <a:rPr lang="en-GB" sz="1600" dirty="0"/>
                        <a:t>26.9</a:t>
                      </a:r>
                      <a:endParaRPr lang="en-US" sz="1600" dirty="0">
                        <a:latin typeface="Calibri"/>
                        <a:ea typeface="Times New Roman"/>
                        <a:cs typeface="Times New Roman"/>
                      </a:endParaRPr>
                    </a:p>
                  </a:txBody>
                  <a:tcPr marL="44450" marR="44450" marT="0" marB="0" anchor="ctr"/>
                </a:tc>
                <a:tc>
                  <a:txBody>
                    <a:bodyPr/>
                    <a:lstStyle/>
                    <a:p>
                      <a:pPr marL="0" marR="0" indent="0" algn="ctr">
                        <a:lnSpc>
                          <a:spcPct val="120000"/>
                        </a:lnSpc>
                        <a:spcBef>
                          <a:spcPts val="0"/>
                        </a:spcBef>
                        <a:spcAft>
                          <a:spcPts val="0"/>
                        </a:spcAft>
                      </a:pPr>
                      <a:r>
                        <a:rPr lang="en-GB" sz="1600" dirty="0"/>
                        <a:t>&lt; 0.01</a:t>
                      </a:r>
                      <a:endParaRPr lang="en-US" sz="1600" dirty="0">
                        <a:latin typeface="Calibri"/>
                        <a:ea typeface="Times New Roman"/>
                        <a:cs typeface="Times New Roman"/>
                      </a:endParaRPr>
                    </a:p>
                  </a:txBody>
                  <a:tcPr marL="44450" marR="44450" marT="0" marB="0" anchor="ctr"/>
                </a:tc>
              </a:tr>
              <a:tr h="805762">
                <a:tc>
                  <a:txBody>
                    <a:bodyPr/>
                    <a:lstStyle/>
                    <a:p>
                      <a:pPr marL="0" marR="0" indent="0" algn="ctr">
                        <a:lnSpc>
                          <a:spcPct val="120000"/>
                        </a:lnSpc>
                        <a:spcBef>
                          <a:spcPts val="0"/>
                        </a:spcBef>
                        <a:spcAft>
                          <a:spcPts val="0"/>
                        </a:spcAft>
                      </a:pPr>
                      <a:r>
                        <a:rPr lang="en-GB" sz="1600" dirty="0"/>
                        <a:t>25-50</a:t>
                      </a:r>
                      <a:endParaRPr lang="en-US" sz="1600" b="1" dirty="0">
                        <a:latin typeface="Calibri"/>
                        <a:ea typeface="Times New Roman"/>
                        <a:cs typeface="Times New Roman"/>
                      </a:endParaRPr>
                    </a:p>
                  </a:txBody>
                  <a:tcPr marL="44450" marR="44450" marT="0" marB="0" anchor="ctr"/>
                </a:tc>
                <a:tc>
                  <a:txBody>
                    <a:bodyPr/>
                    <a:lstStyle/>
                    <a:p>
                      <a:pPr marL="0" marR="0" indent="0" algn="ctr">
                        <a:lnSpc>
                          <a:spcPct val="120000"/>
                        </a:lnSpc>
                        <a:spcBef>
                          <a:spcPts val="0"/>
                        </a:spcBef>
                        <a:spcAft>
                          <a:spcPts val="0"/>
                        </a:spcAft>
                      </a:pPr>
                      <a:r>
                        <a:rPr lang="en-GB" sz="1600"/>
                        <a:t>1033</a:t>
                      </a:r>
                      <a:endParaRPr lang="en-US" sz="1600">
                        <a:latin typeface="Calibri"/>
                        <a:ea typeface="Times New Roman"/>
                        <a:cs typeface="Times New Roman"/>
                      </a:endParaRPr>
                    </a:p>
                  </a:txBody>
                  <a:tcPr marL="44450" marR="44450" marT="0" marB="0" anchor="ctr"/>
                </a:tc>
                <a:tc>
                  <a:txBody>
                    <a:bodyPr/>
                    <a:lstStyle/>
                    <a:p>
                      <a:pPr marL="0" marR="0" indent="0" algn="ctr">
                        <a:lnSpc>
                          <a:spcPct val="120000"/>
                        </a:lnSpc>
                        <a:spcBef>
                          <a:spcPts val="0"/>
                        </a:spcBef>
                        <a:spcAft>
                          <a:spcPts val="0"/>
                        </a:spcAft>
                      </a:pPr>
                      <a:r>
                        <a:rPr lang="en-GB" sz="1600" b="1" dirty="0">
                          <a:solidFill>
                            <a:srgbClr val="C00000"/>
                          </a:solidFill>
                        </a:rPr>
                        <a:t>0.990</a:t>
                      </a:r>
                      <a:endParaRPr lang="en-US" sz="1600" b="1" dirty="0">
                        <a:solidFill>
                          <a:srgbClr val="C00000"/>
                        </a:solidFill>
                        <a:latin typeface="Calibri"/>
                        <a:ea typeface="Times New Roman"/>
                        <a:cs typeface="Times New Roman"/>
                      </a:endParaRPr>
                    </a:p>
                  </a:txBody>
                  <a:tcPr marL="44450" marR="44450" marT="0" marB="0" anchor="ctr"/>
                </a:tc>
                <a:tc>
                  <a:txBody>
                    <a:bodyPr/>
                    <a:lstStyle/>
                    <a:p>
                      <a:pPr marL="0" marR="0" indent="0" algn="ctr">
                        <a:lnSpc>
                          <a:spcPct val="120000"/>
                        </a:lnSpc>
                        <a:spcBef>
                          <a:spcPts val="0"/>
                        </a:spcBef>
                        <a:spcAft>
                          <a:spcPts val="0"/>
                        </a:spcAft>
                      </a:pPr>
                      <a:r>
                        <a:rPr lang="en-GB" sz="1600"/>
                        <a:t>19.66</a:t>
                      </a:r>
                      <a:endParaRPr lang="en-US" sz="1600">
                        <a:latin typeface="Calibri"/>
                        <a:ea typeface="Times New Roman"/>
                        <a:cs typeface="Times New Roman"/>
                      </a:endParaRPr>
                    </a:p>
                  </a:txBody>
                  <a:tcPr marL="44450" marR="44450" marT="0" marB="0" anchor="ctr"/>
                </a:tc>
                <a:tc>
                  <a:txBody>
                    <a:bodyPr/>
                    <a:lstStyle/>
                    <a:p>
                      <a:pPr marL="0" marR="0" indent="0" algn="ctr">
                        <a:lnSpc>
                          <a:spcPct val="120000"/>
                        </a:lnSpc>
                        <a:spcBef>
                          <a:spcPts val="0"/>
                        </a:spcBef>
                        <a:spcAft>
                          <a:spcPts val="0"/>
                        </a:spcAft>
                      </a:pPr>
                      <a:r>
                        <a:rPr lang="en-GB" sz="1600" dirty="0"/>
                        <a:t>19.18</a:t>
                      </a:r>
                      <a:endParaRPr lang="en-US" sz="1600" dirty="0">
                        <a:latin typeface="Calibri"/>
                        <a:ea typeface="Times New Roman"/>
                        <a:cs typeface="Times New Roman"/>
                      </a:endParaRPr>
                    </a:p>
                  </a:txBody>
                  <a:tcPr marL="44450" marR="44450" marT="0" marB="0" anchor="ctr"/>
                </a:tc>
                <a:tc>
                  <a:txBody>
                    <a:bodyPr/>
                    <a:lstStyle/>
                    <a:p>
                      <a:pPr marL="0" marR="0" indent="0" algn="ctr">
                        <a:lnSpc>
                          <a:spcPct val="120000"/>
                        </a:lnSpc>
                        <a:spcBef>
                          <a:spcPts val="0"/>
                        </a:spcBef>
                        <a:spcAft>
                          <a:spcPts val="0"/>
                        </a:spcAft>
                      </a:pPr>
                      <a:r>
                        <a:rPr lang="en-GB" sz="1600" dirty="0"/>
                        <a:t>19.82</a:t>
                      </a:r>
                      <a:endParaRPr lang="en-US" sz="1600" dirty="0">
                        <a:latin typeface="Calibri"/>
                        <a:ea typeface="Times New Roman"/>
                        <a:cs typeface="Times New Roman"/>
                      </a:endParaRPr>
                    </a:p>
                  </a:txBody>
                  <a:tcPr marL="44450" marR="44450" marT="0" marB="0" anchor="ctr"/>
                </a:tc>
                <a:tc>
                  <a:txBody>
                    <a:bodyPr/>
                    <a:lstStyle/>
                    <a:p>
                      <a:pPr marL="0" marR="0" indent="0" algn="ctr">
                        <a:lnSpc>
                          <a:spcPct val="120000"/>
                        </a:lnSpc>
                        <a:spcBef>
                          <a:spcPts val="0"/>
                        </a:spcBef>
                        <a:spcAft>
                          <a:spcPts val="0"/>
                        </a:spcAft>
                      </a:pPr>
                      <a:r>
                        <a:rPr lang="en-GB" sz="1600" dirty="0"/>
                        <a:t>18.60</a:t>
                      </a:r>
                      <a:endParaRPr lang="en-US" sz="1600" dirty="0">
                        <a:latin typeface="Calibri"/>
                        <a:ea typeface="Times New Roman"/>
                        <a:cs typeface="Times New Roman"/>
                      </a:endParaRPr>
                    </a:p>
                  </a:txBody>
                  <a:tcPr marL="44450" marR="44450" marT="0" marB="0" anchor="ctr"/>
                </a:tc>
                <a:tc>
                  <a:txBody>
                    <a:bodyPr/>
                    <a:lstStyle/>
                    <a:p>
                      <a:pPr marL="0" marR="0" indent="0" algn="ctr">
                        <a:lnSpc>
                          <a:spcPct val="120000"/>
                        </a:lnSpc>
                        <a:spcBef>
                          <a:spcPts val="0"/>
                        </a:spcBef>
                        <a:spcAft>
                          <a:spcPts val="0"/>
                        </a:spcAft>
                      </a:pPr>
                      <a:r>
                        <a:rPr lang="en-GB" sz="1600"/>
                        <a:t>19.88</a:t>
                      </a:r>
                      <a:endParaRPr lang="en-US" sz="1600">
                        <a:latin typeface="Calibri"/>
                        <a:ea typeface="Times New Roman"/>
                        <a:cs typeface="Times New Roman"/>
                      </a:endParaRPr>
                    </a:p>
                  </a:txBody>
                  <a:tcPr marL="44450" marR="44450" marT="0" marB="0" anchor="ctr"/>
                </a:tc>
                <a:tc>
                  <a:txBody>
                    <a:bodyPr/>
                    <a:lstStyle/>
                    <a:p>
                      <a:pPr marL="0" marR="0" indent="0" algn="ctr">
                        <a:lnSpc>
                          <a:spcPct val="120000"/>
                        </a:lnSpc>
                        <a:spcBef>
                          <a:spcPts val="0"/>
                        </a:spcBef>
                        <a:spcAft>
                          <a:spcPts val="0"/>
                        </a:spcAft>
                      </a:pPr>
                      <a:r>
                        <a:rPr lang="en-GB" sz="1600"/>
                        <a:t>18.60</a:t>
                      </a:r>
                      <a:endParaRPr lang="en-US" sz="1600">
                        <a:latin typeface="Calibri"/>
                        <a:ea typeface="Times New Roman"/>
                        <a:cs typeface="Times New Roman"/>
                      </a:endParaRPr>
                    </a:p>
                  </a:txBody>
                  <a:tcPr marL="44450" marR="44450" marT="0" marB="0" anchor="ctr"/>
                </a:tc>
                <a:tc>
                  <a:txBody>
                    <a:bodyPr/>
                    <a:lstStyle/>
                    <a:p>
                      <a:pPr marL="0" marR="0" indent="0" algn="ctr">
                        <a:lnSpc>
                          <a:spcPct val="120000"/>
                        </a:lnSpc>
                        <a:spcBef>
                          <a:spcPts val="0"/>
                        </a:spcBef>
                        <a:spcAft>
                          <a:spcPts val="0"/>
                        </a:spcAft>
                      </a:pPr>
                      <a:r>
                        <a:rPr lang="en-GB" sz="1600" dirty="0"/>
                        <a:t>19.87</a:t>
                      </a:r>
                      <a:endParaRPr lang="en-US" sz="1600" dirty="0">
                        <a:latin typeface="Calibri"/>
                        <a:ea typeface="Times New Roman"/>
                        <a:cs typeface="Times New Roman"/>
                      </a:endParaRPr>
                    </a:p>
                  </a:txBody>
                  <a:tcPr marL="44450" marR="44450" marT="0" marB="0" anchor="ctr"/>
                </a:tc>
                <a:tc>
                  <a:txBody>
                    <a:bodyPr/>
                    <a:lstStyle/>
                    <a:p>
                      <a:pPr marL="0" marR="0" indent="0" algn="ctr">
                        <a:lnSpc>
                          <a:spcPct val="120000"/>
                        </a:lnSpc>
                        <a:spcBef>
                          <a:spcPts val="0"/>
                        </a:spcBef>
                        <a:spcAft>
                          <a:spcPts val="0"/>
                        </a:spcAft>
                      </a:pPr>
                      <a:r>
                        <a:rPr lang="en-GB" sz="1600"/>
                        <a:t>18.59</a:t>
                      </a:r>
                      <a:endParaRPr lang="en-US" sz="1600">
                        <a:latin typeface="Calibri"/>
                        <a:ea typeface="Times New Roman"/>
                        <a:cs typeface="Times New Roman"/>
                      </a:endParaRPr>
                    </a:p>
                  </a:txBody>
                  <a:tcPr marL="44450" marR="44450" marT="0" marB="0" anchor="ctr"/>
                </a:tc>
                <a:tc>
                  <a:txBody>
                    <a:bodyPr/>
                    <a:lstStyle/>
                    <a:p>
                      <a:pPr marL="0" marR="0" indent="0" algn="ctr">
                        <a:lnSpc>
                          <a:spcPct val="120000"/>
                        </a:lnSpc>
                        <a:spcBef>
                          <a:spcPts val="0"/>
                        </a:spcBef>
                        <a:spcAft>
                          <a:spcPts val="0"/>
                        </a:spcAft>
                      </a:pPr>
                      <a:r>
                        <a:rPr lang="en-GB" sz="1600" dirty="0"/>
                        <a:t>&lt; 0.01</a:t>
                      </a:r>
                      <a:endParaRPr lang="en-US" sz="1600" dirty="0">
                        <a:latin typeface="Calibri"/>
                        <a:ea typeface="Times New Roman"/>
                        <a:cs typeface="Times New Roman"/>
                      </a:endParaRPr>
                    </a:p>
                  </a:txBody>
                  <a:tcPr marL="44450" marR="44450" marT="0" marB="0" anchor="ctr"/>
                </a:tc>
              </a:tr>
              <a:tr h="805762">
                <a:tc>
                  <a:txBody>
                    <a:bodyPr/>
                    <a:lstStyle/>
                    <a:p>
                      <a:pPr marL="0" marR="0" indent="0" algn="ctr">
                        <a:lnSpc>
                          <a:spcPct val="120000"/>
                        </a:lnSpc>
                        <a:spcBef>
                          <a:spcPts val="0"/>
                        </a:spcBef>
                        <a:spcAft>
                          <a:spcPts val="0"/>
                        </a:spcAft>
                      </a:pPr>
                      <a:r>
                        <a:rPr lang="en-GB" sz="1600" dirty="0"/>
                        <a:t>50-75</a:t>
                      </a:r>
                      <a:endParaRPr lang="en-US" sz="1600" b="1" dirty="0">
                        <a:latin typeface="Calibri"/>
                        <a:ea typeface="Times New Roman"/>
                        <a:cs typeface="Times New Roman"/>
                      </a:endParaRPr>
                    </a:p>
                  </a:txBody>
                  <a:tcPr marL="44450" marR="44450" marT="0" marB="0" anchor="ctr"/>
                </a:tc>
                <a:tc>
                  <a:txBody>
                    <a:bodyPr/>
                    <a:lstStyle/>
                    <a:p>
                      <a:pPr marL="0" marR="0" indent="0" algn="ctr">
                        <a:lnSpc>
                          <a:spcPct val="120000"/>
                        </a:lnSpc>
                        <a:spcBef>
                          <a:spcPts val="0"/>
                        </a:spcBef>
                        <a:spcAft>
                          <a:spcPts val="0"/>
                        </a:spcAft>
                      </a:pPr>
                      <a:r>
                        <a:rPr lang="en-GB" sz="1600"/>
                        <a:t>600</a:t>
                      </a:r>
                      <a:endParaRPr lang="en-US" sz="1600">
                        <a:latin typeface="Calibri"/>
                        <a:ea typeface="Times New Roman"/>
                        <a:cs typeface="Times New Roman"/>
                      </a:endParaRPr>
                    </a:p>
                  </a:txBody>
                  <a:tcPr marL="44450" marR="44450" marT="0" marB="0" anchor="ctr"/>
                </a:tc>
                <a:tc>
                  <a:txBody>
                    <a:bodyPr/>
                    <a:lstStyle/>
                    <a:p>
                      <a:pPr marL="0" marR="0" indent="0" algn="ctr">
                        <a:lnSpc>
                          <a:spcPct val="120000"/>
                        </a:lnSpc>
                        <a:spcBef>
                          <a:spcPts val="0"/>
                        </a:spcBef>
                        <a:spcAft>
                          <a:spcPts val="0"/>
                        </a:spcAft>
                      </a:pPr>
                      <a:r>
                        <a:rPr lang="en-GB" sz="1600" b="1" dirty="0">
                          <a:solidFill>
                            <a:srgbClr val="C00000"/>
                          </a:solidFill>
                        </a:rPr>
                        <a:t>0.992</a:t>
                      </a:r>
                      <a:endParaRPr lang="en-US" sz="1600" b="1" dirty="0">
                        <a:solidFill>
                          <a:srgbClr val="C00000"/>
                        </a:solidFill>
                        <a:latin typeface="Calibri"/>
                        <a:ea typeface="Times New Roman"/>
                        <a:cs typeface="Times New Roman"/>
                      </a:endParaRPr>
                    </a:p>
                  </a:txBody>
                  <a:tcPr marL="44450" marR="44450" marT="0" marB="0" anchor="ctr"/>
                </a:tc>
                <a:tc>
                  <a:txBody>
                    <a:bodyPr/>
                    <a:lstStyle/>
                    <a:p>
                      <a:pPr marL="0" marR="0" indent="0" algn="ctr">
                        <a:lnSpc>
                          <a:spcPct val="120000"/>
                        </a:lnSpc>
                        <a:spcBef>
                          <a:spcPts val="0"/>
                        </a:spcBef>
                        <a:spcAft>
                          <a:spcPts val="0"/>
                        </a:spcAft>
                      </a:pPr>
                      <a:r>
                        <a:rPr lang="en-GB" sz="1600"/>
                        <a:t>15.65</a:t>
                      </a:r>
                      <a:endParaRPr lang="en-US" sz="1600">
                        <a:latin typeface="Calibri"/>
                        <a:ea typeface="Times New Roman"/>
                        <a:cs typeface="Times New Roman"/>
                      </a:endParaRPr>
                    </a:p>
                  </a:txBody>
                  <a:tcPr marL="44450" marR="44450" marT="0" marB="0" anchor="ctr"/>
                </a:tc>
                <a:tc>
                  <a:txBody>
                    <a:bodyPr/>
                    <a:lstStyle/>
                    <a:p>
                      <a:pPr marL="0" marR="0" indent="0" algn="ctr">
                        <a:lnSpc>
                          <a:spcPct val="120000"/>
                        </a:lnSpc>
                        <a:spcBef>
                          <a:spcPts val="0"/>
                        </a:spcBef>
                        <a:spcAft>
                          <a:spcPts val="0"/>
                        </a:spcAft>
                      </a:pPr>
                      <a:r>
                        <a:rPr lang="en-GB" sz="1600"/>
                        <a:t>14.67</a:t>
                      </a:r>
                      <a:endParaRPr lang="en-US" sz="1600">
                        <a:latin typeface="Calibri"/>
                        <a:ea typeface="Times New Roman"/>
                        <a:cs typeface="Times New Roman"/>
                      </a:endParaRPr>
                    </a:p>
                  </a:txBody>
                  <a:tcPr marL="44450" marR="44450" marT="0" marB="0" anchor="ctr"/>
                </a:tc>
                <a:tc>
                  <a:txBody>
                    <a:bodyPr/>
                    <a:lstStyle/>
                    <a:p>
                      <a:pPr marL="0" marR="0" indent="0" algn="ctr">
                        <a:lnSpc>
                          <a:spcPct val="120000"/>
                        </a:lnSpc>
                        <a:spcBef>
                          <a:spcPts val="0"/>
                        </a:spcBef>
                        <a:spcAft>
                          <a:spcPts val="0"/>
                        </a:spcAft>
                      </a:pPr>
                      <a:r>
                        <a:rPr lang="en-GB" sz="1600"/>
                        <a:t>15.87</a:t>
                      </a:r>
                      <a:endParaRPr lang="en-US" sz="1600">
                        <a:latin typeface="Calibri"/>
                        <a:ea typeface="Times New Roman"/>
                        <a:cs typeface="Times New Roman"/>
                      </a:endParaRPr>
                    </a:p>
                  </a:txBody>
                  <a:tcPr marL="44450" marR="44450" marT="0" marB="0" anchor="ctr"/>
                </a:tc>
                <a:tc>
                  <a:txBody>
                    <a:bodyPr/>
                    <a:lstStyle/>
                    <a:p>
                      <a:pPr marL="0" marR="0" indent="0" algn="ctr">
                        <a:lnSpc>
                          <a:spcPct val="120000"/>
                        </a:lnSpc>
                        <a:spcBef>
                          <a:spcPts val="0"/>
                        </a:spcBef>
                        <a:spcAft>
                          <a:spcPts val="0"/>
                        </a:spcAft>
                      </a:pPr>
                      <a:r>
                        <a:rPr lang="en-GB" sz="1600" dirty="0"/>
                        <a:t>14.31</a:t>
                      </a:r>
                      <a:endParaRPr lang="en-US" sz="1600" dirty="0">
                        <a:latin typeface="Calibri"/>
                        <a:ea typeface="Times New Roman"/>
                        <a:cs typeface="Times New Roman"/>
                      </a:endParaRPr>
                    </a:p>
                  </a:txBody>
                  <a:tcPr marL="44450" marR="44450" marT="0" marB="0" anchor="ctr"/>
                </a:tc>
                <a:tc>
                  <a:txBody>
                    <a:bodyPr/>
                    <a:lstStyle/>
                    <a:p>
                      <a:pPr marL="0" marR="0" indent="0" algn="ctr">
                        <a:lnSpc>
                          <a:spcPct val="120000"/>
                        </a:lnSpc>
                        <a:spcBef>
                          <a:spcPts val="0"/>
                        </a:spcBef>
                        <a:spcAft>
                          <a:spcPts val="0"/>
                        </a:spcAft>
                      </a:pPr>
                      <a:r>
                        <a:rPr lang="en-GB" sz="1600" dirty="0"/>
                        <a:t>15.92</a:t>
                      </a:r>
                      <a:endParaRPr lang="en-US" sz="1600" dirty="0">
                        <a:latin typeface="Calibri"/>
                        <a:ea typeface="Times New Roman"/>
                        <a:cs typeface="Times New Roman"/>
                      </a:endParaRPr>
                    </a:p>
                  </a:txBody>
                  <a:tcPr marL="44450" marR="44450" marT="0" marB="0" anchor="ctr"/>
                </a:tc>
                <a:tc>
                  <a:txBody>
                    <a:bodyPr/>
                    <a:lstStyle/>
                    <a:p>
                      <a:pPr marL="0" marR="0" indent="0" algn="ctr">
                        <a:lnSpc>
                          <a:spcPct val="120000"/>
                        </a:lnSpc>
                        <a:spcBef>
                          <a:spcPts val="0"/>
                        </a:spcBef>
                        <a:spcAft>
                          <a:spcPts val="0"/>
                        </a:spcAft>
                      </a:pPr>
                      <a:r>
                        <a:rPr lang="en-GB" sz="1600" dirty="0"/>
                        <a:t>14.31</a:t>
                      </a:r>
                      <a:endParaRPr lang="en-US" sz="1600" dirty="0">
                        <a:latin typeface="Calibri"/>
                        <a:ea typeface="Times New Roman"/>
                        <a:cs typeface="Times New Roman"/>
                      </a:endParaRPr>
                    </a:p>
                  </a:txBody>
                  <a:tcPr marL="44450" marR="44450" marT="0" marB="0" anchor="ctr"/>
                </a:tc>
                <a:tc>
                  <a:txBody>
                    <a:bodyPr/>
                    <a:lstStyle/>
                    <a:p>
                      <a:pPr marL="0" marR="0" indent="0" algn="ctr">
                        <a:lnSpc>
                          <a:spcPct val="120000"/>
                        </a:lnSpc>
                        <a:spcBef>
                          <a:spcPts val="0"/>
                        </a:spcBef>
                        <a:spcAft>
                          <a:spcPts val="0"/>
                        </a:spcAft>
                      </a:pPr>
                      <a:r>
                        <a:rPr lang="en-GB" sz="1600"/>
                        <a:t>15.88</a:t>
                      </a:r>
                      <a:endParaRPr lang="en-US" sz="1600">
                        <a:latin typeface="Calibri"/>
                        <a:ea typeface="Times New Roman"/>
                        <a:cs typeface="Times New Roman"/>
                      </a:endParaRPr>
                    </a:p>
                  </a:txBody>
                  <a:tcPr marL="44450" marR="44450" marT="0" marB="0" anchor="ctr"/>
                </a:tc>
                <a:tc>
                  <a:txBody>
                    <a:bodyPr/>
                    <a:lstStyle/>
                    <a:p>
                      <a:pPr marL="0" marR="0" indent="0" algn="ctr">
                        <a:lnSpc>
                          <a:spcPct val="120000"/>
                        </a:lnSpc>
                        <a:spcBef>
                          <a:spcPts val="0"/>
                        </a:spcBef>
                        <a:spcAft>
                          <a:spcPts val="0"/>
                        </a:spcAft>
                      </a:pPr>
                      <a:r>
                        <a:rPr lang="en-GB" sz="1600"/>
                        <a:t>14.31</a:t>
                      </a:r>
                      <a:endParaRPr lang="en-US" sz="1600">
                        <a:latin typeface="Calibri"/>
                        <a:ea typeface="Times New Roman"/>
                        <a:cs typeface="Times New Roman"/>
                      </a:endParaRPr>
                    </a:p>
                  </a:txBody>
                  <a:tcPr marL="44450" marR="44450" marT="0" marB="0" anchor="ctr"/>
                </a:tc>
                <a:tc>
                  <a:txBody>
                    <a:bodyPr/>
                    <a:lstStyle/>
                    <a:p>
                      <a:pPr marL="0" marR="0" indent="0" algn="ctr">
                        <a:lnSpc>
                          <a:spcPct val="120000"/>
                        </a:lnSpc>
                        <a:spcBef>
                          <a:spcPts val="0"/>
                        </a:spcBef>
                        <a:spcAft>
                          <a:spcPts val="0"/>
                        </a:spcAft>
                      </a:pPr>
                      <a:r>
                        <a:rPr lang="en-GB" sz="1600" dirty="0"/>
                        <a:t>&lt; 0.01</a:t>
                      </a:r>
                      <a:endParaRPr lang="en-US" sz="1600" dirty="0">
                        <a:latin typeface="Calibri"/>
                        <a:ea typeface="Times New Roman"/>
                        <a:cs typeface="Times New Roman"/>
                      </a:endParaRPr>
                    </a:p>
                  </a:txBody>
                  <a:tcPr marL="44450" marR="44450" marT="0" marB="0" anchor="ctr"/>
                </a:tc>
              </a:tr>
              <a:tr h="805762">
                <a:tc>
                  <a:txBody>
                    <a:bodyPr/>
                    <a:lstStyle/>
                    <a:p>
                      <a:pPr marL="0" marR="0" indent="0" algn="ctr">
                        <a:lnSpc>
                          <a:spcPct val="120000"/>
                        </a:lnSpc>
                        <a:spcBef>
                          <a:spcPts val="0"/>
                        </a:spcBef>
                        <a:spcAft>
                          <a:spcPts val="0"/>
                        </a:spcAft>
                      </a:pPr>
                      <a:r>
                        <a:rPr lang="en-GB" sz="1600" dirty="0"/>
                        <a:t>0-75</a:t>
                      </a:r>
                      <a:endParaRPr lang="en-US" sz="1600" b="1" dirty="0">
                        <a:latin typeface="Calibri"/>
                        <a:ea typeface="Times New Roman"/>
                        <a:cs typeface="Times New Roman"/>
                      </a:endParaRPr>
                    </a:p>
                  </a:txBody>
                  <a:tcPr marL="44450" marR="44450" marT="0" marB="0" anchor="ctr"/>
                </a:tc>
                <a:tc>
                  <a:txBody>
                    <a:bodyPr/>
                    <a:lstStyle/>
                    <a:p>
                      <a:pPr marL="0" marR="0" indent="0" algn="ctr">
                        <a:lnSpc>
                          <a:spcPct val="120000"/>
                        </a:lnSpc>
                        <a:spcBef>
                          <a:spcPts val="0"/>
                        </a:spcBef>
                        <a:spcAft>
                          <a:spcPts val="0"/>
                        </a:spcAft>
                      </a:pPr>
                      <a:r>
                        <a:rPr lang="en-GB" sz="1600"/>
                        <a:t>1504</a:t>
                      </a:r>
                      <a:endParaRPr lang="en-US" sz="1600">
                        <a:latin typeface="Calibri"/>
                        <a:ea typeface="Times New Roman"/>
                        <a:cs typeface="Times New Roman"/>
                      </a:endParaRPr>
                    </a:p>
                  </a:txBody>
                  <a:tcPr marL="44450" marR="44450" marT="0" marB="0" anchor="ctr"/>
                </a:tc>
                <a:tc>
                  <a:txBody>
                    <a:bodyPr/>
                    <a:lstStyle/>
                    <a:p>
                      <a:pPr marL="0" marR="0" indent="0" algn="ctr">
                        <a:lnSpc>
                          <a:spcPct val="120000"/>
                        </a:lnSpc>
                        <a:spcBef>
                          <a:spcPts val="0"/>
                        </a:spcBef>
                        <a:spcAft>
                          <a:spcPts val="0"/>
                        </a:spcAft>
                      </a:pPr>
                      <a:r>
                        <a:rPr lang="en-GB" sz="1600" b="1" dirty="0">
                          <a:solidFill>
                            <a:srgbClr val="C00000"/>
                          </a:solidFill>
                        </a:rPr>
                        <a:t>0.884</a:t>
                      </a:r>
                      <a:endParaRPr lang="en-US" sz="1600" b="1" dirty="0">
                        <a:solidFill>
                          <a:srgbClr val="C00000"/>
                        </a:solidFill>
                        <a:latin typeface="Calibri"/>
                        <a:ea typeface="Times New Roman"/>
                        <a:cs typeface="Times New Roman"/>
                      </a:endParaRPr>
                    </a:p>
                  </a:txBody>
                  <a:tcPr marL="44450" marR="44450" marT="0" marB="0" anchor="ctr"/>
                </a:tc>
                <a:tc>
                  <a:txBody>
                    <a:bodyPr/>
                    <a:lstStyle/>
                    <a:p>
                      <a:pPr marL="0" marR="0" indent="0" algn="ctr">
                        <a:lnSpc>
                          <a:spcPct val="120000"/>
                        </a:lnSpc>
                        <a:spcBef>
                          <a:spcPts val="0"/>
                        </a:spcBef>
                        <a:spcAft>
                          <a:spcPts val="0"/>
                        </a:spcAft>
                      </a:pPr>
                      <a:r>
                        <a:rPr lang="en-GB" sz="1600"/>
                        <a:t>51.25</a:t>
                      </a:r>
                      <a:endParaRPr lang="en-US" sz="1600">
                        <a:latin typeface="Calibri"/>
                        <a:ea typeface="Times New Roman"/>
                        <a:cs typeface="Times New Roman"/>
                      </a:endParaRPr>
                    </a:p>
                  </a:txBody>
                  <a:tcPr marL="44450" marR="44450" marT="0" marB="0" anchor="ctr"/>
                </a:tc>
                <a:tc>
                  <a:txBody>
                    <a:bodyPr/>
                    <a:lstStyle/>
                    <a:p>
                      <a:pPr marL="0" marR="0" indent="0" algn="ctr">
                        <a:lnSpc>
                          <a:spcPct val="120000"/>
                        </a:lnSpc>
                        <a:spcBef>
                          <a:spcPts val="0"/>
                        </a:spcBef>
                        <a:spcAft>
                          <a:spcPts val="0"/>
                        </a:spcAft>
                      </a:pPr>
                      <a:r>
                        <a:rPr lang="en-GB" sz="1600"/>
                        <a:t>47.55</a:t>
                      </a:r>
                      <a:endParaRPr lang="en-US" sz="1600">
                        <a:latin typeface="Calibri"/>
                        <a:ea typeface="Times New Roman"/>
                        <a:cs typeface="Times New Roman"/>
                      </a:endParaRPr>
                    </a:p>
                  </a:txBody>
                  <a:tcPr marL="44450" marR="44450" marT="0" marB="0" anchor="ctr"/>
                </a:tc>
                <a:tc>
                  <a:txBody>
                    <a:bodyPr/>
                    <a:lstStyle/>
                    <a:p>
                      <a:pPr marL="0" marR="0" indent="0" algn="ctr">
                        <a:lnSpc>
                          <a:spcPct val="120000"/>
                        </a:lnSpc>
                        <a:spcBef>
                          <a:spcPts val="0"/>
                        </a:spcBef>
                        <a:spcAft>
                          <a:spcPts val="0"/>
                        </a:spcAft>
                      </a:pPr>
                      <a:r>
                        <a:rPr lang="en-GB" sz="1600"/>
                        <a:t>54.78</a:t>
                      </a:r>
                      <a:endParaRPr lang="en-US" sz="1600">
                        <a:latin typeface="Calibri"/>
                        <a:ea typeface="Times New Roman"/>
                        <a:cs typeface="Times New Roman"/>
                      </a:endParaRPr>
                    </a:p>
                  </a:txBody>
                  <a:tcPr marL="44450" marR="44450" marT="0" marB="0" anchor="ctr"/>
                </a:tc>
                <a:tc>
                  <a:txBody>
                    <a:bodyPr/>
                    <a:lstStyle/>
                    <a:p>
                      <a:pPr marL="0" marR="0" indent="0" algn="ctr">
                        <a:lnSpc>
                          <a:spcPct val="120000"/>
                        </a:lnSpc>
                        <a:spcBef>
                          <a:spcPts val="0"/>
                        </a:spcBef>
                        <a:spcAft>
                          <a:spcPts val="0"/>
                        </a:spcAft>
                      </a:pPr>
                      <a:r>
                        <a:rPr lang="en-GB" sz="1600" dirty="0"/>
                        <a:t>38.82</a:t>
                      </a:r>
                      <a:endParaRPr lang="en-US" sz="1600" dirty="0">
                        <a:latin typeface="Calibri"/>
                        <a:ea typeface="Times New Roman"/>
                        <a:cs typeface="Times New Roman"/>
                      </a:endParaRPr>
                    </a:p>
                  </a:txBody>
                  <a:tcPr marL="44450" marR="44450" marT="0" marB="0" anchor="ctr"/>
                </a:tc>
                <a:tc>
                  <a:txBody>
                    <a:bodyPr/>
                    <a:lstStyle/>
                    <a:p>
                      <a:pPr marL="0" marR="0" indent="0" algn="ctr">
                        <a:lnSpc>
                          <a:spcPct val="120000"/>
                        </a:lnSpc>
                        <a:spcBef>
                          <a:spcPts val="0"/>
                        </a:spcBef>
                        <a:spcAft>
                          <a:spcPts val="0"/>
                        </a:spcAft>
                      </a:pPr>
                      <a:r>
                        <a:rPr lang="en-GB" sz="1600"/>
                        <a:t>52.51</a:t>
                      </a:r>
                      <a:endParaRPr lang="en-US" sz="1600">
                        <a:latin typeface="Calibri"/>
                        <a:ea typeface="Times New Roman"/>
                        <a:cs typeface="Times New Roman"/>
                      </a:endParaRPr>
                    </a:p>
                  </a:txBody>
                  <a:tcPr marL="44450" marR="44450" marT="0" marB="0" anchor="ctr"/>
                </a:tc>
                <a:tc>
                  <a:txBody>
                    <a:bodyPr/>
                    <a:lstStyle/>
                    <a:p>
                      <a:pPr marL="0" marR="0" indent="0" algn="ctr">
                        <a:lnSpc>
                          <a:spcPct val="120000"/>
                        </a:lnSpc>
                        <a:spcBef>
                          <a:spcPts val="0"/>
                        </a:spcBef>
                        <a:spcAft>
                          <a:spcPts val="0"/>
                        </a:spcAft>
                      </a:pPr>
                      <a:r>
                        <a:rPr lang="en-GB" sz="1600" dirty="0"/>
                        <a:t>38.66</a:t>
                      </a:r>
                      <a:endParaRPr lang="en-US" sz="1600" dirty="0">
                        <a:latin typeface="Calibri"/>
                        <a:ea typeface="Times New Roman"/>
                        <a:cs typeface="Times New Roman"/>
                      </a:endParaRPr>
                    </a:p>
                  </a:txBody>
                  <a:tcPr marL="44450" marR="44450" marT="0" marB="0" anchor="ctr"/>
                </a:tc>
                <a:tc>
                  <a:txBody>
                    <a:bodyPr/>
                    <a:lstStyle/>
                    <a:p>
                      <a:pPr marL="0" marR="0" indent="0" algn="ctr">
                        <a:lnSpc>
                          <a:spcPct val="120000"/>
                        </a:lnSpc>
                        <a:spcBef>
                          <a:spcPts val="0"/>
                        </a:spcBef>
                        <a:spcAft>
                          <a:spcPts val="0"/>
                        </a:spcAft>
                      </a:pPr>
                      <a:r>
                        <a:rPr lang="en-GB" sz="1600" dirty="0"/>
                        <a:t>54.47</a:t>
                      </a:r>
                      <a:endParaRPr lang="en-US" sz="1600" dirty="0">
                        <a:latin typeface="Calibri"/>
                        <a:ea typeface="Times New Roman"/>
                        <a:cs typeface="Times New Roman"/>
                      </a:endParaRPr>
                    </a:p>
                  </a:txBody>
                  <a:tcPr marL="44450" marR="44450" marT="0" marB="0" anchor="ctr"/>
                </a:tc>
                <a:tc>
                  <a:txBody>
                    <a:bodyPr/>
                    <a:lstStyle/>
                    <a:p>
                      <a:pPr marL="0" marR="0" indent="0" algn="ctr">
                        <a:lnSpc>
                          <a:spcPct val="120000"/>
                        </a:lnSpc>
                        <a:spcBef>
                          <a:spcPts val="0"/>
                        </a:spcBef>
                        <a:spcAft>
                          <a:spcPts val="0"/>
                        </a:spcAft>
                      </a:pPr>
                      <a:r>
                        <a:rPr lang="en-GB" sz="1600" dirty="0"/>
                        <a:t>38.88</a:t>
                      </a:r>
                      <a:endParaRPr lang="en-US" sz="1600" dirty="0">
                        <a:latin typeface="Calibri"/>
                        <a:ea typeface="Times New Roman"/>
                        <a:cs typeface="Times New Roman"/>
                      </a:endParaRPr>
                    </a:p>
                  </a:txBody>
                  <a:tcPr marL="44450" marR="44450" marT="0" marB="0" anchor="ctr"/>
                </a:tc>
                <a:tc>
                  <a:txBody>
                    <a:bodyPr/>
                    <a:lstStyle/>
                    <a:p>
                      <a:pPr marL="0" marR="0" indent="0" algn="ctr">
                        <a:lnSpc>
                          <a:spcPct val="120000"/>
                        </a:lnSpc>
                        <a:spcBef>
                          <a:spcPts val="0"/>
                        </a:spcBef>
                        <a:spcAft>
                          <a:spcPts val="0"/>
                        </a:spcAft>
                      </a:pPr>
                      <a:r>
                        <a:rPr lang="en-GB" sz="1600" dirty="0"/>
                        <a:t>&lt; 0.01</a:t>
                      </a:r>
                      <a:endParaRPr lang="en-US" sz="1600" dirty="0">
                        <a:latin typeface="Calibri"/>
                        <a:ea typeface="Times New Roman"/>
                        <a:cs typeface="Times New Roman"/>
                      </a:endParaRPr>
                    </a:p>
                  </a:txBody>
                  <a:tcPr marL="44450" marR="44450" marT="0" marB="0" anchor="ctr"/>
                </a:tc>
              </a:tr>
            </a:tbl>
          </a:graphicData>
        </a:graphic>
      </p:graphicFrame>
      <p:sp>
        <p:nvSpPr>
          <p:cNvPr id="8" name="TextBox 12"/>
          <p:cNvSpPr txBox="1"/>
          <p:nvPr/>
        </p:nvSpPr>
        <p:spPr>
          <a:xfrm>
            <a:off x="0" y="609600"/>
            <a:ext cx="9144000" cy="461665"/>
          </a:xfrm>
          <a:prstGeom prst="rect">
            <a:avLst/>
          </a:prstGeom>
          <a:noFill/>
        </p:spPr>
        <p:txBody>
          <a:bodyPr wrap="square" rtlCol="0">
            <a:spAutoFit/>
          </a:bodyPr>
          <a:lstStyle/>
          <a:p>
            <a:pPr algn="ctr"/>
            <a:r>
              <a:rPr lang="es-ES_tradnl" sz="2400" b="1" dirty="0" smtClean="0"/>
              <a:t>Model test and validation</a:t>
            </a:r>
            <a:endParaRPr lang="en-US" sz="2400" b="1" dirty="0"/>
          </a:p>
        </p:txBody>
      </p:sp>
      <p:sp>
        <p:nvSpPr>
          <p:cNvPr id="7" name="Title 1"/>
          <p:cNvSpPr txBox="1">
            <a:spLocks/>
          </p:cNvSpPr>
          <p:nvPr/>
        </p:nvSpPr>
        <p:spPr>
          <a:xfrm>
            <a:off x="0" y="0"/>
            <a:ext cx="9144000" cy="609600"/>
          </a:xfrm>
          <a:prstGeom prst="rect">
            <a:avLst/>
          </a:prstGeom>
          <a:solidFill>
            <a:schemeClr val="tx1"/>
          </a:solidFill>
        </p:spPr>
        <p:txBody>
          <a:bodyPr vert="horz" lIns="91440" tIns="45720" rIns="91440" bIns="45720" rtlCol="0" anchor="ctr">
            <a:normAutofit/>
          </a:bodyPr>
          <a:lstStyle/>
          <a:p>
            <a:pPr>
              <a:spcBef>
                <a:spcPct val="0"/>
              </a:spcBef>
              <a:defRPr/>
            </a:pPr>
            <a:r>
              <a:rPr lang="en-US" sz="2400" dirty="0" smtClean="0">
                <a:solidFill>
                  <a:schemeClr val="bg1"/>
                </a:solidFill>
              </a:rPr>
              <a:t>      Results and discussion                         </a:t>
            </a:r>
            <a:r>
              <a:rPr lang="en-US" dirty="0" smtClean="0">
                <a:solidFill>
                  <a:schemeClr val="bg1"/>
                </a:solidFill>
                <a:effectLst>
                  <a:outerShdw blurRad="50800" dist="38100" dir="10800000" algn="r" rotWithShape="0">
                    <a:prstClr val="black">
                      <a:alpha val="40000"/>
                    </a:prstClr>
                  </a:outerShdw>
                </a:effectLst>
              </a:rPr>
              <a:t>CarboSOIL in climate change scenarios</a:t>
            </a:r>
            <a:endParaRPr lang="en-US" sz="2000" dirty="0" smtClean="0">
              <a:solidFill>
                <a:schemeClr val="bg1"/>
              </a:solidFill>
              <a:effectLst>
                <a:outerShdw blurRad="50800" dist="38100" dir="10800000" algn="r" rotWithShape="0">
                  <a:prstClr val="black">
                    <a:alpha val="40000"/>
                  </a:prstClr>
                </a:outerShdw>
              </a:effectLst>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2"/>
          <p:cNvSpPr txBox="1"/>
          <p:nvPr/>
        </p:nvSpPr>
        <p:spPr>
          <a:xfrm>
            <a:off x="-25832" y="609600"/>
            <a:ext cx="9169831" cy="461665"/>
          </a:xfrm>
          <a:prstGeom prst="rect">
            <a:avLst/>
          </a:prstGeom>
          <a:noFill/>
        </p:spPr>
        <p:txBody>
          <a:bodyPr wrap="square" rtlCol="0">
            <a:spAutoFit/>
          </a:bodyPr>
          <a:lstStyle/>
          <a:p>
            <a:pPr algn="ctr"/>
            <a:r>
              <a:rPr lang="es-ES_tradnl" sz="2400" b="1" dirty="0" smtClean="0"/>
              <a:t>SOC stocks in climate change scenarios</a:t>
            </a:r>
            <a:endParaRPr lang="en-US" sz="2400" b="1" dirty="0"/>
          </a:p>
        </p:txBody>
      </p:sp>
      <p:pic>
        <p:nvPicPr>
          <p:cNvPr id="8" name="7 Marcador de contenido" descr="FIGURA PPT.bmp"/>
          <p:cNvPicPr>
            <a:picLocks noGrp="1" noChangeAspect="1"/>
          </p:cNvPicPr>
          <p:nvPr>
            <p:ph idx="1"/>
          </p:nvPr>
        </p:nvPicPr>
        <p:blipFill>
          <a:blip r:embed="rId3" cstate="print"/>
          <a:stretch>
            <a:fillRect/>
          </a:stretch>
        </p:blipFill>
        <p:spPr>
          <a:xfrm>
            <a:off x="558948" y="1129517"/>
            <a:ext cx="7899252" cy="5728483"/>
          </a:xfrm>
        </p:spPr>
      </p:pic>
      <p:sp>
        <p:nvSpPr>
          <p:cNvPr id="7" name="Title 1"/>
          <p:cNvSpPr txBox="1">
            <a:spLocks/>
          </p:cNvSpPr>
          <p:nvPr/>
        </p:nvSpPr>
        <p:spPr>
          <a:xfrm>
            <a:off x="0" y="-27384"/>
            <a:ext cx="9144000" cy="609600"/>
          </a:xfrm>
          <a:prstGeom prst="rect">
            <a:avLst/>
          </a:prstGeom>
          <a:solidFill>
            <a:schemeClr val="tx1"/>
          </a:solidFill>
        </p:spPr>
        <p:txBody>
          <a:bodyPr vert="horz" lIns="91440" tIns="45720" rIns="91440" bIns="45720" rtlCol="0" anchor="ctr">
            <a:normAutofit/>
          </a:bodyPr>
          <a:lstStyle/>
          <a:p>
            <a:pPr>
              <a:spcBef>
                <a:spcPct val="0"/>
              </a:spcBef>
              <a:defRPr/>
            </a:pPr>
            <a:r>
              <a:rPr lang="en-US" sz="2400" dirty="0" smtClean="0">
                <a:solidFill>
                  <a:schemeClr val="bg1"/>
                </a:solidFill>
              </a:rPr>
              <a:t>      Results and discussion                         </a:t>
            </a:r>
            <a:r>
              <a:rPr lang="en-US" dirty="0" smtClean="0">
                <a:solidFill>
                  <a:schemeClr val="bg1"/>
                </a:solidFill>
                <a:effectLst>
                  <a:outerShdw blurRad="50800" dist="38100" dir="10800000" algn="r" rotWithShape="0">
                    <a:prstClr val="black">
                      <a:alpha val="40000"/>
                    </a:prstClr>
                  </a:outerShdw>
                </a:effectLst>
              </a:rPr>
              <a:t>CarboSOIL in climate change scenarios</a:t>
            </a:r>
            <a:endParaRPr lang="en-US" sz="2000" dirty="0" smtClean="0">
              <a:solidFill>
                <a:schemeClr val="bg1"/>
              </a:solidFill>
              <a:effectLst>
                <a:outerShdw blurRad="50800" dist="38100" dir="10800000" algn="r" rotWithShape="0">
                  <a:prstClr val="black">
                    <a:alpha val="40000"/>
                  </a:prstClr>
                </a:outerShdw>
              </a:effectLst>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2"/>
          <p:cNvSpPr txBox="1"/>
          <p:nvPr/>
        </p:nvSpPr>
        <p:spPr>
          <a:xfrm>
            <a:off x="0" y="609600"/>
            <a:ext cx="9144000" cy="461665"/>
          </a:xfrm>
          <a:prstGeom prst="rect">
            <a:avLst/>
          </a:prstGeom>
          <a:noFill/>
        </p:spPr>
        <p:txBody>
          <a:bodyPr wrap="square" rtlCol="0">
            <a:spAutoFit/>
          </a:bodyPr>
          <a:lstStyle/>
          <a:p>
            <a:pPr algn="ctr"/>
            <a:r>
              <a:rPr lang="es-ES_tradnl" sz="2400" b="1" dirty="0" smtClean="0"/>
              <a:t>Changes in SOC stocks in depth for different soil types</a:t>
            </a:r>
            <a:endParaRPr lang="en-US" sz="2400" b="1" dirty="0"/>
          </a:p>
        </p:txBody>
      </p:sp>
      <p:pic>
        <p:nvPicPr>
          <p:cNvPr id="5" name="Picture 4" descr="1.png"/>
          <p:cNvPicPr>
            <a:picLocks noChangeAspect="1"/>
          </p:cNvPicPr>
          <p:nvPr/>
        </p:nvPicPr>
        <p:blipFill>
          <a:blip r:embed="rId3" cstate="print"/>
          <a:stretch>
            <a:fillRect/>
          </a:stretch>
        </p:blipFill>
        <p:spPr>
          <a:xfrm>
            <a:off x="35497" y="1072080"/>
            <a:ext cx="9108504" cy="5785920"/>
          </a:xfrm>
          <a:prstGeom prst="rect">
            <a:avLst/>
          </a:prstGeom>
        </p:spPr>
      </p:pic>
      <p:sp>
        <p:nvSpPr>
          <p:cNvPr id="8" name="Title 1"/>
          <p:cNvSpPr txBox="1">
            <a:spLocks/>
          </p:cNvSpPr>
          <p:nvPr/>
        </p:nvSpPr>
        <p:spPr>
          <a:xfrm>
            <a:off x="0" y="0"/>
            <a:ext cx="9144000" cy="609600"/>
          </a:xfrm>
          <a:prstGeom prst="rect">
            <a:avLst/>
          </a:prstGeom>
          <a:solidFill>
            <a:schemeClr val="tx1"/>
          </a:solidFill>
        </p:spPr>
        <p:txBody>
          <a:bodyPr vert="horz" lIns="91440" tIns="45720" rIns="91440" bIns="45720" rtlCol="0" anchor="ctr">
            <a:normAutofit/>
          </a:bodyPr>
          <a:lstStyle/>
          <a:p>
            <a:pPr>
              <a:spcBef>
                <a:spcPct val="0"/>
              </a:spcBef>
              <a:defRPr/>
            </a:pPr>
            <a:r>
              <a:rPr lang="en-US" sz="2400" dirty="0" smtClean="0">
                <a:solidFill>
                  <a:schemeClr val="bg1"/>
                </a:solidFill>
              </a:rPr>
              <a:t>      Results and discussion                         </a:t>
            </a:r>
            <a:r>
              <a:rPr lang="en-US" dirty="0" smtClean="0">
                <a:solidFill>
                  <a:schemeClr val="bg1"/>
                </a:solidFill>
                <a:effectLst>
                  <a:outerShdw blurRad="50800" dist="38100" dir="10800000" algn="r" rotWithShape="0">
                    <a:prstClr val="black">
                      <a:alpha val="40000"/>
                    </a:prstClr>
                  </a:outerShdw>
                </a:effectLst>
              </a:rPr>
              <a:t>CarboSOIL in climate change scenarios</a:t>
            </a:r>
            <a:endParaRPr lang="en-US" sz="2000" dirty="0" smtClean="0">
              <a:solidFill>
                <a:schemeClr val="bg1"/>
              </a:solidFill>
              <a:effectLst>
                <a:outerShdw blurRad="50800" dist="38100" dir="10800000" algn="r" rotWithShape="0">
                  <a:prstClr val="black">
                    <a:alpha val="40000"/>
                  </a:prstClr>
                </a:outerShdw>
              </a:effectLs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figura poster viena.png"/>
          <p:cNvPicPr>
            <a:picLocks noChangeAspect="1"/>
          </p:cNvPicPr>
          <p:nvPr/>
        </p:nvPicPr>
        <p:blipFill>
          <a:blip r:embed="rId3" cstate="print"/>
          <a:stretch>
            <a:fillRect/>
          </a:stretch>
        </p:blipFill>
        <p:spPr>
          <a:xfrm>
            <a:off x="1463554" y="1052737"/>
            <a:ext cx="6996878" cy="5805264"/>
          </a:xfrm>
          <a:prstGeom prst="rect">
            <a:avLst/>
          </a:prstGeom>
        </p:spPr>
      </p:pic>
      <p:sp>
        <p:nvSpPr>
          <p:cNvPr id="9" name="Title 1"/>
          <p:cNvSpPr txBox="1">
            <a:spLocks/>
          </p:cNvSpPr>
          <p:nvPr/>
        </p:nvSpPr>
        <p:spPr>
          <a:xfrm>
            <a:off x="0" y="0"/>
            <a:ext cx="9144000" cy="609600"/>
          </a:xfrm>
          <a:prstGeom prst="rect">
            <a:avLst/>
          </a:prstGeom>
          <a:solidFill>
            <a:schemeClr val="tx1"/>
          </a:solidFill>
        </p:spPr>
        <p:txBody>
          <a:bodyPr vert="horz" lIns="91440" tIns="45720" rIns="91440" bIns="45720" rtlCol="0" anchor="ctr">
            <a:normAutofit/>
          </a:bodyPr>
          <a:lstStyle/>
          <a:p>
            <a:pPr>
              <a:spcBef>
                <a:spcPct val="0"/>
              </a:spcBef>
              <a:defRPr/>
            </a:pPr>
            <a:r>
              <a:rPr lang="en-US" sz="2400" dirty="0" smtClean="0">
                <a:solidFill>
                  <a:schemeClr val="bg1"/>
                </a:solidFill>
              </a:rPr>
              <a:t>      Results and discussion                         </a:t>
            </a:r>
            <a:r>
              <a:rPr lang="en-US" dirty="0" smtClean="0">
                <a:solidFill>
                  <a:schemeClr val="bg1"/>
                </a:solidFill>
                <a:effectLst>
                  <a:outerShdw blurRad="50800" dist="38100" dir="10800000" algn="r" rotWithShape="0">
                    <a:prstClr val="black">
                      <a:alpha val="40000"/>
                    </a:prstClr>
                  </a:outerShdw>
                </a:effectLst>
              </a:rPr>
              <a:t>CarboSOIL in climate change scenarios</a:t>
            </a:r>
            <a:endParaRPr lang="en-US" sz="2000" dirty="0" smtClean="0">
              <a:solidFill>
                <a:schemeClr val="bg1"/>
              </a:solidFill>
              <a:effectLst>
                <a:outerShdw blurRad="50800" dist="38100" dir="10800000" algn="r" rotWithShape="0">
                  <a:prstClr val="black">
                    <a:alpha val="40000"/>
                  </a:prstClr>
                </a:outerShdw>
              </a:effectLst>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2"/>
          <p:cNvSpPr txBox="1"/>
          <p:nvPr/>
        </p:nvSpPr>
        <p:spPr>
          <a:xfrm>
            <a:off x="0" y="609600"/>
            <a:ext cx="9144000" cy="461665"/>
          </a:xfrm>
          <a:prstGeom prst="rect">
            <a:avLst/>
          </a:prstGeom>
          <a:noFill/>
        </p:spPr>
        <p:txBody>
          <a:bodyPr wrap="square" rtlCol="0">
            <a:spAutoFit/>
          </a:bodyPr>
          <a:lstStyle/>
          <a:p>
            <a:pPr algn="ctr"/>
            <a:r>
              <a:rPr lang="es-ES_tradnl" sz="2400" b="1" dirty="0" smtClean="0"/>
              <a:t>Changes in SOC stocks in climate change scenarios</a:t>
            </a:r>
            <a:endParaRPr lang="en-US" sz="2400" b="1" dirty="0"/>
          </a:p>
        </p:txBody>
      </p:sp>
      <p:pic>
        <p:nvPicPr>
          <p:cNvPr id="7" name="6 Marcador de contenido" descr="Figure 6.4.png"/>
          <p:cNvPicPr>
            <a:picLocks noGrp="1" noChangeAspect="1"/>
          </p:cNvPicPr>
          <p:nvPr>
            <p:ph idx="1"/>
          </p:nvPr>
        </p:nvPicPr>
        <p:blipFill>
          <a:blip r:embed="rId3" cstate="print"/>
          <a:stretch>
            <a:fillRect/>
          </a:stretch>
        </p:blipFill>
        <p:spPr>
          <a:xfrm>
            <a:off x="381000" y="1072338"/>
            <a:ext cx="8153400" cy="5742696"/>
          </a:xfrm>
        </p:spPr>
      </p:pic>
      <p:sp>
        <p:nvSpPr>
          <p:cNvPr id="8" name="Title 1"/>
          <p:cNvSpPr txBox="1">
            <a:spLocks/>
          </p:cNvSpPr>
          <p:nvPr/>
        </p:nvSpPr>
        <p:spPr>
          <a:xfrm>
            <a:off x="0" y="0"/>
            <a:ext cx="9144000" cy="609600"/>
          </a:xfrm>
          <a:prstGeom prst="rect">
            <a:avLst/>
          </a:prstGeom>
          <a:solidFill>
            <a:schemeClr val="tx1"/>
          </a:solidFill>
        </p:spPr>
        <p:txBody>
          <a:bodyPr vert="horz" lIns="91440" tIns="45720" rIns="91440" bIns="45720" rtlCol="0" anchor="ctr">
            <a:normAutofit/>
          </a:bodyPr>
          <a:lstStyle/>
          <a:p>
            <a:pPr>
              <a:spcBef>
                <a:spcPct val="0"/>
              </a:spcBef>
              <a:defRPr/>
            </a:pPr>
            <a:r>
              <a:rPr lang="en-US" sz="2400" dirty="0" smtClean="0">
                <a:solidFill>
                  <a:schemeClr val="bg1"/>
                </a:solidFill>
              </a:rPr>
              <a:t>      Results and discussion                         </a:t>
            </a:r>
            <a:r>
              <a:rPr lang="en-US" dirty="0" smtClean="0">
                <a:solidFill>
                  <a:schemeClr val="bg1"/>
                </a:solidFill>
                <a:effectLst>
                  <a:outerShdw blurRad="50800" dist="38100" dir="10800000" algn="r" rotWithShape="0">
                    <a:prstClr val="black">
                      <a:alpha val="40000"/>
                    </a:prstClr>
                  </a:outerShdw>
                </a:effectLst>
              </a:rPr>
              <a:t>CarboSOIL in climate change scenarios</a:t>
            </a:r>
            <a:endParaRPr lang="en-US" sz="2000" dirty="0" smtClean="0">
              <a:solidFill>
                <a:schemeClr val="bg1"/>
              </a:solidFill>
              <a:effectLst>
                <a:outerShdw blurRad="50800" dist="38100" dir="10800000" algn="r" rotWithShape="0">
                  <a:prstClr val="black">
                    <a:alpha val="40000"/>
                  </a:prstClr>
                </a:outerShdw>
              </a:effectLst>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65237"/>
            <a:ext cx="8229600" cy="5287963"/>
          </a:xfrm>
        </p:spPr>
        <p:txBody>
          <a:bodyPr>
            <a:noAutofit/>
          </a:bodyPr>
          <a:lstStyle/>
          <a:p>
            <a:pPr marL="457200" indent="-457200" algn="just"/>
            <a:r>
              <a:rPr lang="en-US" sz="2200" dirty="0" smtClean="0"/>
              <a:t>The model </a:t>
            </a:r>
            <a:r>
              <a:rPr lang="en-US" sz="2200" b="1" dirty="0" smtClean="0"/>
              <a:t>CarboSOIL</a:t>
            </a:r>
            <a:r>
              <a:rPr lang="en-US" sz="2200" dirty="0" smtClean="0"/>
              <a:t> has proved its ability to predict SOC stocks at different soil depths under different climate change scenarios. </a:t>
            </a:r>
          </a:p>
          <a:p>
            <a:pPr marL="457200" indent="-457200" algn="just"/>
            <a:r>
              <a:rPr lang="en-US" sz="2200" dirty="0" smtClean="0"/>
              <a:t>Climate change will have a </a:t>
            </a:r>
            <a:r>
              <a:rPr lang="en-US" sz="2200" b="1" dirty="0" smtClean="0"/>
              <a:t>negative impact </a:t>
            </a:r>
            <a:r>
              <a:rPr lang="en-US" sz="2200" dirty="0" smtClean="0"/>
              <a:t>on SOC stocks in the upper layers of the soil section (0-25 and 25-50 cm).</a:t>
            </a:r>
          </a:p>
          <a:p>
            <a:pPr marL="457200" indent="-457200" algn="just"/>
            <a:r>
              <a:rPr lang="en-US" sz="2200" dirty="0" smtClean="0"/>
              <a:t>In particular, these stocks are expected to drop severely in the medium-high emission </a:t>
            </a:r>
            <a:r>
              <a:rPr lang="en-US" sz="2200" b="1" dirty="0" smtClean="0"/>
              <a:t>A2 scenario by 2100</a:t>
            </a:r>
            <a:r>
              <a:rPr lang="en-US" sz="2200" dirty="0" smtClean="0"/>
              <a:t>.</a:t>
            </a:r>
          </a:p>
          <a:p>
            <a:pPr marL="457200" indent="-457200" algn="just"/>
            <a:r>
              <a:rPr lang="es-ES_tradnl" sz="2200" dirty="0" smtClean="0"/>
              <a:t>Important decreases of SOC stocks </a:t>
            </a:r>
            <a:r>
              <a:rPr lang="es-ES_tradnl" sz="2200" dirty="0" err="1" smtClean="0"/>
              <a:t>were</a:t>
            </a:r>
            <a:r>
              <a:rPr lang="es-ES_tradnl" sz="2200" dirty="0" smtClean="0"/>
              <a:t> </a:t>
            </a:r>
            <a:r>
              <a:rPr lang="es-ES_tradnl" sz="2200" dirty="0" err="1" smtClean="0"/>
              <a:t>found</a:t>
            </a:r>
            <a:r>
              <a:rPr lang="es-ES_tradnl" sz="2200" dirty="0" smtClean="0"/>
              <a:t> in </a:t>
            </a:r>
            <a:r>
              <a:rPr lang="es-ES_tradnl" sz="2200" b="1" dirty="0" smtClean="0"/>
              <a:t>“</a:t>
            </a:r>
            <a:r>
              <a:rPr lang="es-ES_tradnl" sz="2200" b="1" dirty="0" err="1" smtClean="0"/>
              <a:t>Planosols</a:t>
            </a:r>
            <a:r>
              <a:rPr lang="es-ES_tradnl" sz="2200" b="1" dirty="0" smtClean="0"/>
              <a:t>”, “Arenosols” and “Cambisols”</a:t>
            </a:r>
            <a:r>
              <a:rPr lang="es-ES_tradnl" sz="2200" dirty="0" smtClean="0"/>
              <a:t>, and “</a:t>
            </a:r>
            <a:r>
              <a:rPr lang="es-ES_tradnl" sz="2200" b="1" dirty="0" smtClean="0"/>
              <a:t>open spaces </a:t>
            </a:r>
            <a:r>
              <a:rPr lang="es-ES_tradnl" sz="2200" dirty="0" err="1" smtClean="0"/>
              <a:t>with</a:t>
            </a:r>
            <a:r>
              <a:rPr lang="es-ES_tradnl" sz="2200" dirty="0" smtClean="0"/>
              <a:t> </a:t>
            </a:r>
            <a:r>
              <a:rPr lang="es-ES_tradnl" sz="2200" dirty="0" err="1" smtClean="0"/>
              <a:t>little</a:t>
            </a:r>
            <a:r>
              <a:rPr lang="es-ES_tradnl" sz="2200" dirty="0" smtClean="0"/>
              <a:t> </a:t>
            </a:r>
            <a:r>
              <a:rPr lang="es-ES_tradnl" sz="2200" dirty="0" err="1" smtClean="0"/>
              <a:t>or</a:t>
            </a:r>
            <a:r>
              <a:rPr lang="es-ES_tradnl" sz="2200" dirty="0" smtClean="0"/>
              <a:t> no </a:t>
            </a:r>
            <a:r>
              <a:rPr lang="es-ES_tradnl" sz="2200" dirty="0" err="1" smtClean="0"/>
              <a:t>vegetation</a:t>
            </a:r>
            <a:r>
              <a:rPr lang="es-ES_tradnl" sz="2200" dirty="0" smtClean="0"/>
              <a:t>” </a:t>
            </a:r>
            <a:endParaRPr lang="en-US" sz="2200" dirty="0" smtClean="0"/>
          </a:p>
          <a:p>
            <a:pPr marL="457200" indent="-457200" algn="just"/>
            <a:r>
              <a:rPr lang="en-US" sz="2200" dirty="0" smtClean="0"/>
              <a:t>The methodology developed in this research might be easily applied to other </a:t>
            </a:r>
            <a:r>
              <a:rPr lang="en-US" sz="2200" b="1" dirty="0" smtClean="0"/>
              <a:t>Mediterranean areas </a:t>
            </a:r>
            <a:r>
              <a:rPr lang="en-US" sz="2200" dirty="0" smtClean="0"/>
              <a:t>with available data on climate, site, soil and land use.</a:t>
            </a:r>
          </a:p>
          <a:p>
            <a:pPr marL="457200" indent="-457200" algn="just">
              <a:buNone/>
            </a:pPr>
            <a:endParaRPr lang="en-US" sz="2200" dirty="0" smtClean="0"/>
          </a:p>
          <a:p>
            <a:pPr marL="457200" indent="-457200" algn="just"/>
            <a:endParaRPr lang="en-US" sz="2200" dirty="0" smtClean="0"/>
          </a:p>
          <a:p>
            <a:pPr marL="457200" indent="-457200" algn="just"/>
            <a:endParaRPr lang="en-US" sz="2200" dirty="0" smtClean="0"/>
          </a:p>
        </p:txBody>
      </p:sp>
      <p:sp>
        <p:nvSpPr>
          <p:cNvPr id="5" name="Title 1"/>
          <p:cNvSpPr txBox="1">
            <a:spLocks/>
          </p:cNvSpPr>
          <p:nvPr/>
        </p:nvSpPr>
        <p:spPr>
          <a:xfrm>
            <a:off x="0" y="0"/>
            <a:ext cx="9144000" cy="609600"/>
          </a:xfrm>
          <a:prstGeom prst="rect">
            <a:avLst/>
          </a:prstGeom>
          <a:solidFill>
            <a:schemeClr val="tx1"/>
          </a:solidFill>
        </p:spPr>
        <p:txBody>
          <a:bodyPr vert="horz" lIns="91440" tIns="45720" rIns="91440" bIns="45720" rtlCol="0" anchor="ctr">
            <a:normAutofit/>
          </a:bodyPr>
          <a:lstStyle/>
          <a:p>
            <a:pPr>
              <a:spcBef>
                <a:spcPct val="0"/>
              </a:spcBef>
              <a:defRPr/>
            </a:pPr>
            <a:r>
              <a:rPr lang="en-US" sz="2600" dirty="0" smtClean="0">
                <a:solidFill>
                  <a:schemeClr val="bg1"/>
                </a:solidFill>
              </a:rPr>
              <a:t>      </a:t>
            </a:r>
            <a:r>
              <a:rPr lang="en-US" sz="2400" dirty="0" smtClean="0">
                <a:solidFill>
                  <a:schemeClr val="bg1"/>
                </a:solidFill>
              </a:rPr>
              <a:t>Conclusions </a:t>
            </a:r>
            <a:r>
              <a:rPr lang="en-US" dirty="0">
                <a:solidFill>
                  <a:schemeClr val="bg1"/>
                </a:solidFill>
                <a:effectLst>
                  <a:outerShdw blurRad="50800" dist="38100" dir="10800000" algn="r" rotWithShape="0">
                    <a:prstClr val="black">
                      <a:alpha val="40000"/>
                    </a:prstClr>
                  </a:outerShdw>
                </a:effectLst>
              </a:rPr>
              <a:t>		</a:t>
            </a:r>
            <a:r>
              <a:rPr lang="en-US" dirty="0" smtClean="0">
                <a:solidFill>
                  <a:schemeClr val="bg1"/>
                </a:solidFill>
                <a:effectLst>
                  <a:outerShdw blurRad="50800" dist="38100" dir="10800000" algn="r" rotWithShape="0">
                    <a:prstClr val="black">
                      <a:alpha val="40000"/>
                    </a:prstClr>
                  </a:outerShdw>
                </a:effectLst>
              </a:rPr>
              <a:t>                       </a:t>
            </a:r>
            <a:r>
              <a:rPr lang="en-US" dirty="0" err="1" smtClean="0">
                <a:solidFill>
                  <a:schemeClr val="bg1"/>
                </a:solidFill>
                <a:effectLst>
                  <a:outerShdw blurRad="50800" dist="38100" dir="10800000" algn="r" rotWithShape="0">
                    <a:prstClr val="black">
                      <a:alpha val="40000"/>
                    </a:prstClr>
                  </a:outerShdw>
                </a:effectLst>
              </a:rPr>
              <a:t>CarboSOIL</a:t>
            </a:r>
            <a:r>
              <a:rPr lang="en-US" dirty="0" smtClean="0">
                <a:solidFill>
                  <a:schemeClr val="bg1"/>
                </a:solidFill>
                <a:effectLst>
                  <a:outerShdw blurRad="50800" dist="38100" dir="10800000" algn="r" rotWithShape="0">
                    <a:prstClr val="black">
                      <a:alpha val="40000"/>
                    </a:prstClr>
                  </a:outerShdw>
                </a:effectLst>
              </a:rPr>
              <a:t> </a:t>
            </a:r>
            <a:r>
              <a:rPr lang="en-US" dirty="0">
                <a:solidFill>
                  <a:schemeClr val="bg1"/>
                </a:solidFill>
                <a:effectLst>
                  <a:outerShdw blurRad="50800" dist="38100" dir="10800000" algn="r" rotWithShape="0">
                    <a:prstClr val="black">
                      <a:alpha val="40000"/>
                    </a:prstClr>
                  </a:outerShdw>
                </a:effectLst>
              </a:rPr>
              <a:t>in climate change scenarios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1 Título"/>
          <p:cNvSpPr>
            <a:spLocks noGrp="1"/>
          </p:cNvSpPr>
          <p:nvPr>
            <p:ph type="ctrTitle"/>
          </p:nvPr>
        </p:nvSpPr>
        <p:spPr>
          <a:xfrm>
            <a:off x="1259632" y="1844824"/>
            <a:ext cx="6477000" cy="1828800"/>
          </a:xfrm>
        </p:spPr>
        <p:txBody>
          <a:bodyPr>
            <a:noAutofit/>
          </a:bodyPr>
          <a:lstStyle/>
          <a:p>
            <a:r>
              <a:rPr lang="en-GB" sz="3200" b="1" cap="none" dirty="0" smtClean="0">
                <a:solidFill>
                  <a:schemeClr val="bg1"/>
                </a:solidFill>
                <a:latin typeface="Arial Unicode MS" pitchFamily="34" charset="-128"/>
                <a:ea typeface="Arial Unicode MS" pitchFamily="34" charset="-128"/>
                <a:cs typeface="Arial Unicode MS" pitchFamily="34" charset="-128"/>
              </a:rPr>
              <a:t>Thank you for your attention </a:t>
            </a:r>
            <a:endParaRPr lang="es-ES" sz="3200" dirty="0">
              <a:solidFill>
                <a:schemeClr val="bg1"/>
              </a:solidFill>
              <a:latin typeface="Arial Unicode MS" pitchFamily="34" charset="-128"/>
              <a:ea typeface="Arial Unicode MS" pitchFamily="34" charset="-128"/>
              <a:cs typeface="Arial Unicode MS" pitchFamily="34" charset="-128"/>
            </a:endParaRPr>
          </a:p>
        </p:txBody>
      </p:sp>
      <p:sp>
        <p:nvSpPr>
          <p:cNvPr id="23" name="22 Subtítulo"/>
          <p:cNvSpPr>
            <a:spLocks noGrp="1"/>
          </p:cNvSpPr>
          <p:nvPr>
            <p:ph type="subTitle" idx="1"/>
          </p:nvPr>
        </p:nvSpPr>
        <p:spPr>
          <a:xfrm>
            <a:off x="1403648" y="3501008"/>
            <a:ext cx="6584776" cy="1224136"/>
          </a:xfrm>
        </p:spPr>
        <p:txBody>
          <a:bodyPr>
            <a:normAutofit/>
          </a:bodyPr>
          <a:lstStyle/>
          <a:p>
            <a:r>
              <a:rPr lang="es-ES" sz="2400" dirty="0" smtClean="0">
                <a:solidFill>
                  <a:schemeClr val="bg1">
                    <a:lumMod val="85000"/>
                  </a:schemeClr>
                </a:solidFill>
              </a:rPr>
              <a:t>More information: </a:t>
            </a:r>
          </a:p>
          <a:p>
            <a:r>
              <a:rPr lang="es-ES" sz="2400" dirty="0" smtClean="0">
                <a:solidFill>
                  <a:schemeClr val="accent2">
                    <a:lumMod val="20000"/>
                    <a:lumOff val="80000"/>
                  </a:schemeClr>
                </a:solidFill>
                <a:hlinkClick r:id="rId3"/>
              </a:rPr>
              <a:t>miriammunozrojas@gmail.com</a:t>
            </a:r>
            <a:endParaRPr lang="es-ES" sz="2400" dirty="0" smtClean="0">
              <a:solidFill>
                <a:schemeClr val="accent2">
                  <a:lumMod val="20000"/>
                  <a:lumOff val="80000"/>
                </a:schemeClr>
              </a:solidFill>
            </a:endParaRPr>
          </a:p>
          <a:p>
            <a:endParaRPr lang="es-ES" sz="2400" dirty="0" smtClean="0">
              <a:solidFill>
                <a:schemeClr val="bg1">
                  <a:lumMod val="85000"/>
                </a:schemeClr>
              </a:solidFill>
            </a:endParaRPr>
          </a:p>
          <a:p>
            <a:endParaRPr lang="es-ES" sz="2400" dirty="0">
              <a:solidFill>
                <a:schemeClr val="bg1">
                  <a:lumMod val="85000"/>
                </a:schemeClr>
              </a:solidFill>
            </a:endParaRPr>
          </a:p>
        </p:txBody>
      </p:sp>
      <p:pic>
        <p:nvPicPr>
          <p:cNvPr id="4" name="Picture 175" descr="marca-dos-tintas_300"/>
          <p:cNvPicPr>
            <a:picLocks noChangeAspect="1" noChangeArrowheads="1"/>
          </p:cNvPicPr>
          <p:nvPr/>
        </p:nvPicPr>
        <p:blipFill>
          <a:blip r:embed="rId4" cstate="screen"/>
          <a:srcRect/>
          <a:stretch>
            <a:fillRect/>
          </a:stretch>
        </p:blipFill>
        <p:spPr bwMode="auto">
          <a:xfrm>
            <a:off x="2483768" y="5877272"/>
            <a:ext cx="576064" cy="576064"/>
          </a:xfrm>
          <a:prstGeom prst="rect">
            <a:avLst/>
          </a:prstGeom>
          <a:noFill/>
          <a:ln w="9525">
            <a:noFill/>
            <a:miter lim="800000"/>
            <a:headEnd/>
            <a:tailEnd/>
          </a:ln>
        </p:spPr>
      </p:pic>
      <p:grpSp>
        <p:nvGrpSpPr>
          <p:cNvPr id="3" name="4 Grupo"/>
          <p:cNvGrpSpPr>
            <a:grpSpLocks noChangeAspect="1"/>
          </p:cNvGrpSpPr>
          <p:nvPr/>
        </p:nvGrpSpPr>
        <p:grpSpPr>
          <a:xfrm>
            <a:off x="3203848" y="5733256"/>
            <a:ext cx="514948" cy="723054"/>
            <a:chOff x="1290692" y="3530692"/>
            <a:chExt cx="1709314" cy="2273776"/>
          </a:xfrm>
        </p:grpSpPr>
        <p:cxnSp>
          <p:nvCxnSpPr>
            <p:cNvPr id="6" name="5 Conector recto"/>
            <p:cNvCxnSpPr/>
            <p:nvPr/>
          </p:nvCxnSpPr>
          <p:spPr>
            <a:xfrm>
              <a:off x="1307897" y="5244291"/>
              <a:ext cx="1674907" cy="0"/>
            </a:xfrm>
            <a:prstGeom prst="line">
              <a:avLst/>
            </a:prstGeom>
            <a:ln cmpd="sng">
              <a:solidFill>
                <a:srgbClr val="FFC000"/>
              </a:solidFill>
            </a:ln>
            <a:effectLst/>
          </p:spPr>
          <p:style>
            <a:lnRef idx="3">
              <a:schemeClr val="dk1"/>
            </a:lnRef>
            <a:fillRef idx="0">
              <a:schemeClr val="dk1"/>
            </a:fillRef>
            <a:effectRef idx="2">
              <a:schemeClr val="dk1"/>
            </a:effectRef>
            <a:fontRef idx="minor">
              <a:schemeClr val="tx1"/>
            </a:fontRef>
          </p:style>
        </p:cxnSp>
        <p:sp>
          <p:nvSpPr>
            <p:cNvPr id="7" name="6 Elipse"/>
            <p:cNvSpPr>
              <a:spLocks noChangeAspect="1"/>
            </p:cNvSpPr>
            <p:nvPr/>
          </p:nvSpPr>
          <p:spPr>
            <a:xfrm>
              <a:off x="1307897" y="3530692"/>
              <a:ext cx="1674907" cy="1637573"/>
            </a:xfrm>
            <a:prstGeom prst="ellipse">
              <a:avLst/>
            </a:prstGeom>
            <a:solidFill>
              <a:srgbClr val="0070C0"/>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GB" sz="400"/>
            </a:p>
          </p:txBody>
        </p:sp>
        <p:sp>
          <p:nvSpPr>
            <p:cNvPr id="8" name="7 Onda"/>
            <p:cNvSpPr/>
            <p:nvPr/>
          </p:nvSpPr>
          <p:spPr>
            <a:xfrm>
              <a:off x="1628100" y="3964167"/>
              <a:ext cx="689668" cy="275646"/>
            </a:xfrm>
            <a:prstGeom prst="wave">
              <a:avLst/>
            </a:prstGeom>
            <a:solidFill>
              <a:srgbClr val="92D050"/>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en-GB" sz="400"/>
            </a:p>
          </p:txBody>
        </p:sp>
        <p:sp>
          <p:nvSpPr>
            <p:cNvPr id="9" name="8 Onda"/>
            <p:cNvSpPr/>
            <p:nvPr/>
          </p:nvSpPr>
          <p:spPr>
            <a:xfrm>
              <a:off x="1800516" y="4253151"/>
              <a:ext cx="689668" cy="275646"/>
            </a:xfrm>
            <a:prstGeom prst="wave">
              <a:avLst/>
            </a:prstGeom>
            <a:solidFill>
              <a:srgbClr val="FFC000"/>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GB" sz="400"/>
            </a:p>
          </p:txBody>
        </p:sp>
        <p:sp>
          <p:nvSpPr>
            <p:cNvPr id="10" name="9 Onda"/>
            <p:cNvSpPr/>
            <p:nvPr/>
          </p:nvSpPr>
          <p:spPr>
            <a:xfrm>
              <a:off x="1972933" y="4542134"/>
              <a:ext cx="689668" cy="275646"/>
            </a:xfrm>
            <a:prstGeom prst="wave">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GB" sz="400"/>
            </a:p>
          </p:txBody>
        </p:sp>
        <p:sp>
          <p:nvSpPr>
            <p:cNvPr id="11" name="10 CuadroTexto"/>
            <p:cNvSpPr txBox="1"/>
            <p:nvPr/>
          </p:nvSpPr>
          <p:spPr>
            <a:xfrm>
              <a:off x="1290692" y="5304587"/>
              <a:ext cx="1709314" cy="499881"/>
            </a:xfrm>
            <a:prstGeom prst="rect">
              <a:avLst/>
            </a:prstGeom>
            <a:noFill/>
          </p:spPr>
          <p:txBody>
            <a:bodyPr wrap="square" lIns="0" tIns="0" rIns="0" bIns="0" rtlCol="0">
              <a:spAutoFit/>
            </a:bodyPr>
            <a:lstStyle/>
            <a:p>
              <a:pPr algn="dist"/>
              <a:r>
                <a:rPr lang="en-GB" sz="900" dirty="0" err="1" smtClean="0">
                  <a:solidFill>
                    <a:srgbClr val="FFC000"/>
                  </a:solidFill>
                  <a:latin typeface="Zurich BlkEx BT" pitchFamily="34" charset="0"/>
                </a:rPr>
                <a:t>MED_Soil</a:t>
              </a:r>
              <a:endParaRPr lang="en-GB" sz="900" dirty="0" smtClean="0">
                <a:solidFill>
                  <a:srgbClr val="FFC000"/>
                </a:solidFill>
                <a:latin typeface="Zurich BlkEx BT" pitchFamily="34" charset="0"/>
              </a:endParaRPr>
            </a:p>
            <a:p>
              <a:pPr algn="dist"/>
              <a:r>
                <a:rPr lang="en-GB" sz="400" dirty="0" smtClean="0">
                  <a:solidFill>
                    <a:srgbClr val="FFC000"/>
                  </a:solidFill>
                  <a:latin typeface="Zurich BlkEx BT" pitchFamily="34" charset="0"/>
                </a:rPr>
                <a:t>Research Group</a:t>
              </a:r>
              <a:endParaRPr lang="en-GB" sz="400" dirty="0">
                <a:solidFill>
                  <a:srgbClr val="FFC000"/>
                </a:solidFill>
                <a:latin typeface="Zurich BlkEx BT" pitchFamily="34" charset="0"/>
              </a:endParaRPr>
            </a:p>
          </p:txBody>
        </p:sp>
      </p:grpSp>
      <p:grpSp>
        <p:nvGrpSpPr>
          <p:cNvPr id="5" name="11 Grupo"/>
          <p:cNvGrpSpPr/>
          <p:nvPr/>
        </p:nvGrpSpPr>
        <p:grpSpPr>
          <a:xfrm>
            <a:off x="27507281" y="2592563"/>
            <a:ext cx="3672408" cy="1440160"/>
            <a:chOff x="27507281" y="1224411"/>
            <a:chExt cx="3672408" cy="1440160"/>
          </a:xfrm>
        </p:grpSpPr>
        <p:sp>
          <p:nvSpPr>
            <p:cNvPr id="13" name="12 Rectángulo"/>
            <p:cNvSpPr/>
            <p:nvPr/>
          </p:nvSpPr>
          <p:spPr>
            <a:xfrm>
              <a:off x="27507281" y="1224411"/>
              <a:ext cx="3672408" cy="14401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400"/>
            </a:p>
          </p:txBody>
        </p:sp>
        <p:sp>
          <p:nvSpPr>
            <p:cNvPr id="14" name="13 Rectángulo"/>
            <p:cNvSpPr/>
            <p:nvPr/>
          </p:nvSpPr>
          <p:spPr>
            <a:xfrm>
              <a:off x="28299369" y="1728467"/>
              <a:ext cx="2232248" cy="432048"/>
            </a:xfrm>
            <a:prstGeom prst="rect">
              <a:avLst/>
            </a:prstGeom>
            <a:solidFill>
              <a:schemeClr val="tx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smtClean="0">
                  <a:ln>
                    <a:solidFill>
                      <a:schemeClr val="bg1"/>
                    </a:solidFill>
                  </a:ln>
                  <a:solidFill>
                    <a:srgbClr val="FFC000"/>
                  </a:solidFill>
                  <a:latin typeface="Franklin Gothic Heavy" pitchFamily="34" charset="0"/>
                  <a:cs typeface="Arial" pitchFamily="34" charset="0"/>
                </a:rPr>
                <a:t>CDUSS</a:t>
              </a:r>
              <a:endParaRPr lang="en-GB" b="1">
                <a:ln>
                  <a:solidFill>
                    <a:schemeClr val="bg1"/>
                  </a:solidFill>
                </a:ln>
                <a:solidFill>
                  <a:srgbClr val="FFC000"/>
                </a:solidFill>
                <a:latin typeface="Franklin Gothic Heavy" pitchFamily="34" charset="0"/>
                <a:cs typeface="Arial" pitchFamily="34" charset="0"/>
              </a:endParaRPr>
            </a:p>
          </p:txBody>
        </p:sp>
        <p:sp>
          <p:nvSpPr>
            <p:cNvPr id="15" name="14 Rectángulo"/>
            <p:cNvSpPr/>
            <p:nvPr/>
          </p:nvSpPr>
          <p:spPr>
            <a:xfrm>
              <a:off x="27651297" y="1296419"/>
              <a:ext cx="3312368"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lang="en-GB" sz="2400" b="1" normalizeH="1" smtClean="0">
                  <a:ln>
                    <a:solidFill>
                      <a:schemeClr val="bg1"/>
                    </a:solidFill>
                  </a:ln>
                  <a:latin typeface="Arial" pitchFamily="34" charset="0"/>
                  <a:cs typeface="Arial" pitchFamily="34" charset="0"/>
                </a:rPr>
                <a:t>V Simposio Nacional</a:t>
              </a:r>
              <a:endParaRPr lang="en-GB" sz="2400" b="1" normalizeH="1">
                <a:ln>
                  <a:solidFill>
                    <a:schemeClr val="bg1"/>
                  </a:solidFill>
                </a:ln>
                <a:latin typeface="Arial" pitchFamily="34" charset="0"/>
                <a:cs typeface="Arial" pitchFamily="34" charset="0"/>
              </a:endParaRPr>
            </a:p>
          </p:txBody>
        </p:sp>
        <p:sp>
          <p:nvSpPr>
            <p:cNvPr id="16" name="15 Rectángulo"/>
            <p:cNvSpPr/>
            <p:nvPr/>
          </p:nvSpPr>
          <p:spPr>
            <a:xfrm>
              <a:off x="27651297" y="2160515"/>
              <a:ext cx="3312368"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smtClean="0">
                  <a:ln>
                    <a:solidFill>
                      <a:schemeClr val="bg1"/>
                    </a:solidFill>
                  </a:ln>
                  <a:latin typeface="Arial" pitchFamily="34" charset="0"/>
                  <a:cs typeface="Arial" pitchFamily="34" charset="0"/>
                </a:rPr>
                <a:t>Murcia, 2011</a:t>
              </a:r>
              <a:endParaRPr lang="en-GB" sz="2400" b="1">
                <a:ln>
                  <a:solidFill>
                    <a:schemeClr val="bg1"/>
                  </a:solidFill>
                </a:ln>
                <a:latin typeface="Arial" pitchFamily="34" charset="0"/>
                <a:cs typeface="Arial" pitchFamily="34" charset="0"/>
              </a:endParaRPr>
            </a:p>
          </p:txBody>
        </p:sp>
      </p:grpSp>
      <p:grpSp>
        <p:nvGrpSpPr>
          <p:cNvPr id="12" name="32 Grupo"/>
          <p:cNvGrpSpPr/>
          <p:nvPr/>
        </p:nvGrpSpPr>
        <p:grpSpPr>
          <a:xfrm>
            <a:off x="611560" y="5949280"/>
            <a:ext cx="1296144" cy="432048"/>
            <a:chOff x="0" y="476672"/>
            <a:chExt cx="3563888" cy="1224136"/>
          </a:xfrm>
        </p:grpSpPr>
        <p:sp>
          <p:nvSpPr>
            <p:cNvPr id="32" name="31 Rectángulo"/>
            <p:cNvSpPr/>
            <p:nvPr/>
          </p:nvSpPr>
          <p:spPr>
            <a:xfrm>
              <a:off x="0" y="476672"/>
              <a:ext cx="3563888" cy="122413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s-ES"/>
            </a:p>
          </p:txBody>
        </p:sp>
        <p:pic>
          <p:nvPicPr>
            <p:cNvPr id="19" name="18 Imagen" descr="logo_evenor_spin_off______inglés.jpg"/>
            <p:cNvPicPr>
              <a:picLocks noChangeAspect="1"/>
            </p:cNvPicPr>
            <p:nvPr/>
          </p:nvPicPr>
          <p:blipFill>
            <a:blip r:embed="rId5" cstate="screen"/>
            <a:stretch>
              <a:fillRect/>
            </a:stretch>
          </p:blipFill>
          <p:spPr>
            <a:xfrm>
              <a:off x="280210" y="620688"/>
              <a:ext cx="3003469" cy="936104"/>
            </a:xfrm>
            <a:prstGeom prst="rect">
              <a:avLst/>
            </a:prstGeom>
          </p:spPr>
        </p:pic>
      </p:grpSp>
      <p:pic>
        <p:nvPicPr>
          <p:cNvPr id="1026" name="Picture 2"/>
          <p:cNvPicPr>
            <a:picLocks noChangeAspect="1" noChangeArrowheads="1"/>
          </p:cNvPicPr>
          <p:nvPr/>
        </p:nvPicPr>
        <p:blipFill>
          <a:blip r:embed="rId6" cstate="screen"/>
          <a:srcRect/>
          <a:stretch>
            <a:fillRect/>
          </a:stretch>
        </p:blipFill>
        <p:spPr bwMode="auto">
          <a:xfrm>
            <a:off x="1979712" y="5877272"/>
            <a:ext cx="362861" cy="504056"/>
          </a:xfrm>
          <a:prstGeom prst="rect">
            <a:avLst/>
          </a:prstGeom>
          <a:noFill/>
          <a:ln w="9525">
            <a:noFill/>
            <a:miter lim="800000"/>
            <a:headEnd/>
            <a:tailEnd/>
          </a:ln>
        </p:spPr>
      </p:pic>
      <p:pic>
        <p:nvPicPr>
          <p:cNvPr id="22" name="21 Imagen" descr="image.png"/>
          <p:cNvPicPr>
            <a:picLocks noChangeAspect="1"/>
          </p:cNvPicPr>
          <p:nvPr/>
        </p:nvPicPr>
        <p:blipFill>
          <a:blip r:embed="rId7" cstate="print"/>
          <a:stretch>
            <a:fillRect/>
          </a:stretch>
        </p:blipFill>
        <p:spPr>
          <a:xfrm>
            <a:off x="7596336" y="5373216"/>
            <a:ext cx="1081027" cy="108012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www.unesco.org/new/fileadmin/MULTIMEDIA/HQ/SC/images/img_DesertLibia.jpg"/>
          <p:cNvPicPr>
            <a:picLocks noChangeAspect="1" noChangeArrowheads="1"/>
          </p:cNvPicPr>
          <p:nvPr/>
        </p:nvPicPr>
        <p:blipFill>
          <a:blip r:embed="rId3" cstate="print">
            <a:lum bright="47000" contrast="-70000"/>
          </a:blip>
          <a:srcRect l="2617" r="2636"/>
          <a:stretch>
            <a:fillRect/>
          </a:stretch>
        </p:blipFill>
        <p:spPr bwMode="auto">
          <a:xfrm>
            <a:off x="0" y="548680"/>
            <a:ext cx="9144000" cy="6309320"/>
          </a:xfrm>
          <a:prstGeom prst="rect">
            <a:avLst/>
          </a:prstGeom>
          <a:noFill/>
        </p:spPr>
      </p:pic>
      <p:sp>
        <p:nvSpPr>
          <p:cNvPr id="19" name="Rectangle 18"/>
          <p:cNvSpPr/>
          <p:nvPr/>
        </p:nvSpPr>
        <p:spPr>
          <a:xfrm>
            <a:off x="539552" y="1362248"/>
            <a:ext cx="8208912" cy="4154984"/>
          </a:xfrm>
          <a:prstGeom prst="rect">
            <a:avLst/>
          </a:prstGeom>
        </p:spPr>
        <p:txBody>
          <a:bodyPr wrap="square">
            <a:spAutoFit/>
          </a:bodyPr>
          <a:lstStyle/>
          <a:p>
            <a:pPr algn="just">
              <a:buFont typeface="Arial" pitchFamily="34" charset="0"/>
              <a:buChar char="•"/>
            </a:pPr>
            <a:r>
              <a:rPr lang="en-US" sz="2400" dirty="0" smtClean="0">
                <a:solidFill>
                  <a:schemeClr val="tx1">
                    <a:lumMod val="95000"/>
                    <a:lumOff val="5000"/>
                  </a:schemeClr>
                </a:solidFill>
              </a:rPr>
              <a:t>  Global warming and climate change        affect  </a:t>
            </a:r>
            <a:r>
              <a:rPr lang="en-US" sz="2400" b="1" dirty="0" smtClean="0">
                <a:solidFill>
                  <a:schemeClr val="tx1">
                    <a:lumMod val="95000"/>
                    <a:lumOff val="5000"/>
                  </a:schemeClr>
                </a:solidFill>
              </a:rPr>
              <a:t>soil C storage </a:t>
            </a:r>
            <a:r>
              <a:rPr lang="en-US" sz="2400" dirty="0" smtClean="0">
                <a:solidFill>
                  <a:schemeClr val="tx1">
                    <a:lumMod val="95000"/>
                    <a:lumOff val="5000"/>
                  </a:schemeClr>
                </a:solidFill>
              </a:rPr>
              <a:t>and </a:t>
            </a:r>
            <a:r>
              <a:rPr lang="en-US" sz="2400" b="1" dirty="0" smtClean="0">
                <a:solidFill>
                  <a:schemeClr val="tx1">
                    <a:lumMod val="95000"/>
                    <a:lumOff val="5000"/>
                  </a:schemeClr>
                </a:solidFill>
              </a:rPr>
              <a:t>soil capacity for C sequestration</a:t>
            </a:r>
          </a:p>
          <a:p>
            <a:pPr algn="just">
              <a:buFont typeface="Arial" pitchFamily="34" charset="0"/>
              <a:buChar char="•"/>
            </a:pPr>
            <a:endParaRPr lang="en-US" sz="2400" dirty="0" smtClean="0">
              <a:solidFill>
                <a:schemeClr val="tx1">
                  <a:lumMod val="95000"/>
                  <a:lumOff val="5000"/>
                </a:schemeClr>
              </a:solidFill>
            </a:endParaRPr>
          </a:p>
          <a:p>
            <a:pPr algn="just">
              <a:buFont typeface="Arial" pitchFamily="34" charset="0"/>
              <a:buChar char="•"/>
            </a:pPr>
            <a:endParaRPr lang="en-US" sz="2400" dirty="0" smtClean="0">
              <a:solidFill>
                <a:schemeClr val="tx1">
                  <a:lumMod val="95000"/>
                  <a:lumOff val="5000"/>
                </a:schemeClr>
              </a:solidFill>
            </a:endParaRPr>
          </a:p>
          <a:p>
            <a:pPr algn="just">
              <a:buFont typeface="Arial" pitchFamily="34" charset="0"/>
              <a:buChar char="•"/>
            </a:pPr>
            <a:r>
              <a:rPr lang="en-US" sz="2400" dirty="0" smtClean="0">
                <a:solidFill>
                  <a:schemeClr val="tx1">
                    <a:lumMod val="95000"/>
                    <a:lumOff val="5000"/>
                  </a:schemeClr>
                </a:solidFill>
              </a:rPr>
              <a:t>  Soil C is the </a:t>
            </a:r>
            <a:r>
              <a:rPr lang="en-US" sz="2400" b="1" dirty="0" smtClean="0">
                <a:solidFill>
                  <a:schemeClr val="tx1">
                    <a:lumMod val="95000"/>
                    <a:lumOff val="5000"/>
                  </a:schemeClr>
                </a:solidFill>
              </a:rPr>
              <a:t>largest pool </a:t>
            </a:r>
            <a:r>
              <a:rPr lang="en-US" sz="2400" dirty="0" smtClean="0">
                <a:solidFill>
                  <a:schemeClr val="tx1">
                    <a:lumMod val="95000"/>
                    <a:lumOff val="5000"/>
                  </a:schemeClr>
                </a:solidFill>
              </a:rPr>
              <a:t>among terrestrial ecosystems and small changes could have a great </a:t>
            </a:r>
            <a:r>
              <a:rPr lang="en-US" sz="2400" b="1" dirty="0" smtClean="0">
                <a:solidFill>
                  <a:schemeClr val="tx1">
                    <a:lumMod val="95000"/>
                    <a:lumOff val="5000"/>
                  </a:schemeClr>
                </a:solidFill>
              </a:rPr>
              <a:t>impact on atmospheric CO</a:t>
            </a:r>
            <a:r>
              <a:rPr lang="en-US" sz="2400" b="1" baseline="-25000" dirty="0" smtClean="0">
                <a:solidFill>
                  <a:schemeClr val="tx1">
                    <a:lumMod val="95000"/>
                    <a:lumOff val="5000"/>
                  </a:schemeClr>
                </a:solidFill>
              </a:rPr>
              <a:t>2</a:t>
            </a:r>
          </a:p>
          <a:p>
            <a:pPr algn="just"/>
            <a:endParaRPr lang="en-US" sz="2400" baseline="-25000" dirty="0" smtClean="0">
              <a:solidFill>
                <a:schemeClr val="tx1">
                  <a:lumMod val="95000"/>
                  <a:lumOff val="5000"/>
                </a:schemeClr>
              </a:solidFill>
            </a:endParaRPr>
          </a:p>
          <a:p>
            <a:pPr algn="just"/>
            <a:endParaRPr lang="en-US" sz="2400" baseline="-25000" dirty="0" smtClean="0">
              <a:solidFill>
                <a:schemeClr val="tx1">
                  <a:lumMod val="95000"/>
                  <a:lumOff val="5000"/>
                </a:schemeClr>
              </a:solidFill>
            </a:endParaRPr>
          </a:p>
          <a:p>
            <a:pPr algn="just">
              <a:buFont typeface="Arial" pitchFamily="34" charset="0"/>
              <a:buChar char="•"/>
            </a:pPr>
            <a:endParaRPr lang="en-US" sz="2400" baseline="-25000" dirty="0" smtClean="0">
              <a:solidFill>
                <a:schemeClr val="tx1">
                  <a:lumMod val="95000"/>
                  <a:lumOff val="5000"/>
                </a:schemeClr>
              </a:solidFill>
            </a:endParaRPr>
          </a:p>
          <a:p>
            <a:pPr algn="just">
              <a:buFont typeface="Arial" pitchFamily="34" charset="0"/>
              <a:buChar char="•"/>
            </a:pPr>
            <a:r>
              <a:rPr lang="es-ES" sz="2400" dirty="0" smtClean="0"/>
              <a:t>  To </a:t>
            </a:r>
            <a:r>
              <a:rPr lang="es-ES" sz="2400" dirty="0" err="1" smtClean="0"/>
              <a:t>formulate</a:t>
            </a:r>
            <a:r>
              <a:rPr lang="es-ES" sz="2400" dirty="0" smtClean="0"/>
              <a:t> </a:t>
            </a:r>
            <a:r>
              <a:rPr lang="es-ES" sz="2400" b="1" dirty="0" err="1" smtClean="0"/>
              <a:t>adaptation</a:t>
            </a:r>
            <a:r>
              <a:rPr lang="es-ES" sz="2400" b="1" dirty="0" smtClean="0"/>
              <a:t> </a:t>
            </a:r>
            <a:r>
              <a:rPr lang="es-ES" sz="2400" b="1" dirty="0" err="1" smtClean="0"/>
              <a:t>policies</a:t>
            </a:r>
            <a:r>
              <a:rPr lang="es-ES" sz="2400" b="1" dirty="0" smtClean="0"/>
              <a:t> </a:t>
            </a:r>
            <a:r>
              <a:rPr lang="es-ES" sz="2400" dirty="0" smtClean="0"/>
              <a:t>in response to </a:t>
            </a:r>
            <a:r>
              <a:rPr lang="es-ES" sz="2400" dirty="0" err="1" smtClean="0"/>
              <a:t>climate</a:t>
            </a:r>
            <a:r>
              <a:rPr lang="es-ES" sz="2400" dirty="0" smtClean="0"/>
              <a:t> change </a:t>
            </a:r>
            <a:r>
              <a:rPr lang="es-ES" sz="2400" dirty="0" err="1" smtClean="0"/>
              <a:t>impacts</a:t>
            </a:r>
            <a:r>
              <a:rPr lang="es-ES" sz="2400" dirty="0" smtClean="0"/>
              <a:t>, </a:t>
            </a:r>
            <a:r>
              <a:rPr lang="es-ES" sz="2400" dirty="0" err="1" smtClean="0"/>
              <a:t>it</a:t>
            </a:r>
            <a:r>
              <a:rPr lang="es-ES" sz="2400" dirty="0" smtClean="0"/>
              <a:t> </a:t>
            </a:r>
            <a:r>
              <a:rPr lang="es-ES" sz="2400" dirty="0" err="1" smtClean="0"/>
              <a:t>is</a:t>
            </a:r>
            <a:r>
              <a:rPr lang="es-ES" sz="2400" dirty="0" smtClean="0"/>
              <a:t> crucial to </a:t>
            </a:r>
            <a:r>
              <a:rPr lang="es-ES" sz="2400" b="1" dirty="0" err="1" smtClean="0"/>
              <a:t>assess</a:t>
            </a:r>
            <a:r>
              <a:rPr lang="es-ES" sz="2400" b="1" dirty="0" smtClean="0"/>
              <a:t> </a:t>
            </a:r>
            <a:r>
              <a:rPr lang="es-ES" sz="2400" b="1" dirty="0" err="1" smtClean="0"/>
              <a:t>soil</a:t>
            </a:r>
            <a:r>
              <a:rPr lang="es-ES" sz="2400" b="1" dirty="0" smtClean="0"/>
              <a:t> C stocks and </a:t>
            </a:r>
            <a:r>
              <a:rPr lang="es-ES" sz="2400" b="1" dirty="0" err="1" smtClean="0"/>
              <a:t>dynamics</a:t>
            </a:r>
            <a:r>
              <a:rPr lang="es-ES" sz="2400" b="1" dirty="0" smtClean="0"/>
              <a:t> </a:t>
            </a:r>
            <a:r>
              <a:rPr lang="es-ES" sz="2400" dirty="0" smtClean="0"/>
              <a:t>in </a:t>
            </a:r>
            <a:r>
              <a:rPr lang="es-ES" sz="2400" dirty="0" err="1" smtClean="0"/>
              <a:t>future</a:t>
            </a:r>
            <a:r>
              <a:rPr lang="es-ES" sz="2400" dirty="0" smtClean="0"/>
              <a:t> </a:t>
            </a:r>
            <a:r>
              <a:rPr lang="es-ES" sz="2400" b="1" dirty="0" err="1" smtClean="0"/>
              <a:t>climate</a:t>
            </a:r>
            <a:r>
              <a:rPr lang="es-ES" sz="2400" b="1" dirty="0" smtClean="0"/>
              <a:t> </a:t>
            </a:r>
            <a:r>
              <a:rPr lang="es-ES" sz="2400" b="1" dirty="0" err="1" smtClean="0"/>
              <a:t>scenarios</a:t>
            </a:r>
            <a:r>
              <a:rPr lang="es-ES" sz="2400" b="1" dirty="0" smtClean="0"/>
              <a:t> </a:t>
            </a:r>
            <a:r>
              <a:rPr lang="en-US" sz="2400" b="1" dirty="0" smtClean="0">
                <a:solidFill>
                  <a:schemeClr val="tx1">
                    <a:lumMod val="95000"/>
                    <a:lumOff val="5000"/>
                  </a:schemeClr>
                </a:solidFill>
              </a:rPr>
              <a:t>  </a:t>
            </a:r>
          </a:p>
        </p:txBody>
      </p:sp>
      <p:sp>
        <p:nvSpPr>
          <p:cNvPr id="6" name="Title 1"/>
          <p:cNvSpPr txBox="1">
            <a:spLocks/>
          </p:cNvSpPr>
          <p:nvPr/>
        </p:nvSpPr>
        <p:spPr>
          <a:xfrm>
            <a:off x="0" y="0"/>
            <a:ext cx="9144000" cy="609600"/>
          </a:xfrm>
          <a:prstGeom prst="rect">
            <a:avLst/>
          </a:prstGeom>
          <a:solidFill>
            <a:schemeClr val="tx1"/>
          </a:solidFill>
        </p:spPr>
        <p:txBody>
          <a:bodyPr vert="horz" lIns="91440" tIns="45720" rIns="91440" bIns="45720" rtlCol="0" anchor="ctr">
            <a:normAutofit fontScale="92500"/>
          </a:bodyPr>
          <a:lstStyle/>
          <a:p>
            <a:pPr>
              <a:spcBef>
                <a:spcPct val="0"/>
              </a:spcBef>
              <a:defRPr/>
            </a:pPr>
            <a:r>
              <a:rPr lang="en-US" sz="2600" dirty="0" smtClean="0">
                <a:solidFill>
                  <a:schemeClr val="bg1"/>
                </a:solidFill>
              </a:rPr>
              <a:t>      Introduction                                             </a:t>
            </a:r>
            <a:r>
              <a:rPr lang="en-US" sz="1900" dirty="0" smtClean="0">
                <a:solidFill>
                  <a:schemeClr val="bg1"/>
                </a:solidFill>
                <a:effectLst>
                  <a:outerShdw blurRad="50800" dist="38100" dir="10800000" algn="r" rotWithShape="0">
                    <a:prstClr val="black">
                      <a:alpha val="40000"/>
                    </a:prstClr>
                  </a:outerShdw>
                </a:effectLst>
              </a:rPr>
              <a:t>CarboSOIL in climate change scenarios</a:t>
            </a:r>
            <a:endParaRPr lang="en-US" sz="2100" dirty="0" smtClean="0">
              <a:solidFill>
                <a:schemeClr val="bg1"/>
              </a:solidFill>
              <a:effectLst>
                <a:outerShdw blurRad="50800" dist="38100" dir="10800000" algn="r" rotWithShape="0">
                  <a:prstClr val="black">
                    <a:alpha val="40000"/>
                  </a:prstClr>
                </a:outerShdw>
              </a:effectLst>
            </a:endParaRPr>
          </a:p>
        </p:txBody>
      </p:sp>
      <p:cxnSp>
        <p:nvCxnSpPr>
          <p:cNvPr id="9" name="Straight Arrow Connector 8"/>
          <p:cNvCxnSpPr/>
          <p:nvPr/>
        </p:nvCxnSpPr>
        <p:spPr>
          <a:xfrm>
            <a:off x="5580112" y="1628800"/>
            <a:ext cx="360040"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875184"/>
            <a:ext cx="9144000" cy="609600"/>
          </a:xfrm>
        </p:spPr>
        <p:txBody>
          <a:bodyPr>
            <a:noAutofit/>
          </a:bodyPr>
          <a:lstStyle/>
          <a:p>
            <a:pPr algn="ctr">
              <a:buNone/>
            </a:pPr>
            <a:r>
              <a:rPr lang="en-US" sz="2800" b="1" dirty="0" smtClean="0"/>
              <a:t>Soil carbon models</a:t>
            </a:r>
            <a:endParaRPr lang="en-US" sz="2800" b="1" dirty="0"/>
          </a:p>
        </p:txBody>
      </p:sp>
      <p:sp>
        <p:nvSpPr>
          <p:cNvPr id="8" name="7 CuadroTexto"/>
          <p:cNvSpPr txBox="1"/>
          <p:nvPr/>
        </p:nvSpPr>
        <p:spPr>
          <a:xfrm>
            <a:off x="609600" y="1628800"/>
            <a:ext cx="8229600" cy="3046988"/>
          </a:xfrm>
          <a:prstGeom prst="rect">
            <a:avLst/>
          </a:prstGeom>
          <a:noFill/>
        </p:spPr>
        <p:txBody>
          <a:bodyPr wrap="square" rtlCol="0">
            <a:spAutoFit/>
          </a:bodyPr>
          <a:lstStyle/>
          <a:p>
            <a:pPr algn="just">
              <a:buFont typeface="Arial" pitchFamily="34" charset="0"/>
              <a:buChar char="•"/>
            </a:pPr>
            <a:r>
              <a:rPr lang="en-US" sz="2400" dirty="0" smtClean="0"/>
              <a:t>  Efficient </a:t>
            </a:r>
            <a:r>
              <a:rPr lang="en-US" sz="2400" b="1" dirty="0" smtClean="0"/>
              <a:t>tools</a:t>
            </a:r>
            <a:r>
              <a:rPr lang="en-US" sz="2400" dirty="0" smtClean="0"/>
              <a:t> to understand processes involved in </a:t>
            </a:r>
            <a:r>
              <a:rPr lang="en-US" sz="2400" b="1" dirty="0" smtClean="0"/>
              <a:t>SOC sequestration </a:t>
            </a:r>
            <a:r>
              <a:rPr lang="en-US" sz="2400" dirty="0" smtClean="0"/>
              <a:t>dynamics  and trends</a:t>
            </a:r>
          </a:p>
          <a:p>
            <a:pPr algn="just">
              <a:buFont typeface="Arial" pitchFamily="34" charset="0"/>
              <a:buChar char="•"/>
            </a:pPr>
            <a:endParaRPr lang="en-US" sz="2400" dirty="0" smtClean="0"/>
          </a:p>
          <a:p>
            <a:pPr algn="just">
              <a:buFont typeface="Arial" pitchFamily="34" charset="0"/>
              <a:buChar char="•"/>
            </a:pPr>
            <a:r>
              <a:rPr lang="en-US" sz="2400" dirty="0" smtClean="0"/>
              <a:t>  Very useful as Decision Support Systems (DSSs) in </a:t>
            </a:r>
            <a:r>
              <a:rPr lang="en-US" sz="2400" b="1" dirty="0" smtClean="0"/>
              <a:t>scenario analysis (climate, land management)</a:t>
            </a:r>
          </a:p>
          <a:p>
            <a:pPr algn="just">
              <a:buFont typeface="Arial" pitchFamily="34" charset="0"/>
              <a:buChar char="•"/>
            </a:pPr>
            <a:endParaRPr lang="en-US" sz="2400" b="1" dirty="0" smtClean="0"/>
          </a:p>
          <a:p>
            <a:pPr algn="just"/>
            <a:endParaRPr lang="en-US" sz="2400" dirty="0" smtClean="0"/>
          </a:p>
          <a:p>
            <a:pPr algn="just">
              <a:buFontTx/>
              <a:buChar char="-"/>
            </a:pPr>
            <a:endParaRPr lang="en-US" sz="2400" dirty="0"/>
          </a:p>
        </p:txBody>
      </p:sp>
      <p:pic>
        <p:nvPicPr>
          <p:cNvPr id="6" name="Picture 2" descr="http://ctcd.group.shef.ac.uk/science/soil/soil_gis.png"/>
          <p:cNvPicPr>
            <a:picLocks noChangeAspect="1" noChangeArrowheads="1"/>
          </p:cNvPicPr>
          <p:nvPr/>
        </p:nvPicPr>
        <p:blipFill>
          <a:blip r:embed="rId3" cstate="print"/>
          <a:srcRect/>
          <a:stretch>
            <a:fillRect/>
          </a:stretch>
        </p:blipFill>
        <p:spPr bwMode="auto">
          <a:xfrm>
            <a:off x="1619671" y="4221088"/>
            <a:ext cx="5825601" cy="2157394"/>
          </a:xfrm>
          <a:prstGeom prst="rect">
            <a:avLst/>
          </a:prstGeom>
          <a:ln>
            <a:noFill/>
          </a:ln>
          <a:effectLst>
            <a:outerShdw blurRad="292100" dist="139700" dir="2700000" algn="tl" rotWithShape="0">
              <a:srgbClr val="333333">
                <a:alpha val="65000"/>
              </a:srgbClr>
            </a:outerShdw>
          </a:effectLst>
        </p:spPr>
      </p:pic>
      <p:sp>
        <p:nvSpPr>
          <p:cNvPr id="10" name="Title 1"/>
          <p:cNvSpPr txBox="1">
            <a:spLocks/>
          </p:cNvSpPr>
          <p:nvPr/>
        </p:nvSpPr>
        <p:spPr>
          <a:xfrm>
            <a:off x="0" y="0"/>
            <a:ext cx="9144000" cy="609600"/>
          </a:xfrm>
          <a:prstGeom prst="rect">
            <a:avLst/>
          </a:prstGeom>
          <a:solidFill>
            <a:schemeClr val="tx1"/>
          </a:solidFill>
        </p:spPr>
        <p:txBody>
          <a:bodyPr vert="horz" lIns="91440" tIns="45720" rIns="91440" bIns="45720" rtlCol="0" anchor="ctr">
            <a:normAutofit fontScale="92500"/>
          </a:bodyPr>
          <a:lstStyle/>
          <a:p>
            <a:pPr>
              <a:spcBef>
                <a:spcPct val="0"/>
              </a:spcBef>
              <a:defRPr/>
            </a:pPr>
            <a:r>
              <a:rPr lang="en-US" sz="2600" dirty="0" smtClean="0">
                <a:solidFill>
                  <a:schemeClr val="bg1"/>
                </a:solidFill>
              </a:rPr>
              <a:t>      Introduction                                             </a:t>
            </a:r>
            <a:r>
              <a:rPr lang="en-US" sz="1900" dirty="0" smtClean="0">
                <a:solidFill>
                  <a:schemeClr val="bg1"/>
                </a:solidFill>
                <a:effectLst>
                  <a:outerShdw blurRad="50800" dist="38100" dir="10800000" algn="r" rotWithShape="0">
                    <a:prstClr val="black">
                      <a:alpha val="40000"/>
                    </a:prstClr>
                  </a:outerShdw>
                </a:effectLst>
              </a:rPr>
              <a:t>CarboSOIL in climate change scenarios</a:t>
            </a:r>
            <a:endParaRPr lang="en-US" sz="2100" dirty="0" smtClean="0">
              <a:solidFill>
                <a:schemeClr val="bg1"/>
              </a:solidFill>
              <a:effectLst>
                <a:outerShdw blurRad="50800" dist="38100" dir="10800000" algn="r" rotWithShape="0">
                  <a:prstClr val="black">
                    <a:alpha val="40000"/>
                  </a:prstClr>
                </a:outerShdw>
              </a:effectLs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00600" y="5105400"/>
            <a:ext cx="3733800" cy="304800"/>
          </a:xfrm>
        </p:spPr>
        <p:txBody>
          <a:bodyPr>
            <a:noAutofit/>
          </a:bodyPr>
          <a:lstStyle/>
          <a:p>
            <a:pPr>
              <a:buNone/>
            </a:pPr>
            <a:r>
              <a:rPr lang="en-US" sz="1400" b="1" dirty="0" smtClean="0"/>
              <a:t>IPPC  Special Report Emissions Scenarios  (SRES)</a:t>
            </a:r>
          </a:p>
          <a:p>
            <a:pPr algn="ctr"/>
            <a:endParaRPr lang="en-US" sz="1400" dirty="0" smtClean="0"/>
          </a:p>
          <a:p>
            <a:pPr algn="ctr"/>
            <a:endParaRPr lang="en-US" sz="1400" dirty="0" smtClean="0"/>
          </a:p>
          <a:p>
            <a:pPr algn="ctr"/>
            <a:endParaRPr lang="en-US" sz="1400" dirty="0"/>
          </a:p>
        </p:txBody>
      </p:sp>
      <p:pic>
        <p:nvPicPr>
          <p:cNvPr id="6" name="5 Imagen" descr="IPCCA1BL.jpg"/>
          <p:cNvPicPr>
            <a:picLocks noChangeAspect="1"/>
          </p:cNvPicPr>
          <p:nvPr/>
        </p:nvPicPr>
        <p:blipFill>
          <a:blip r:embed="rId3" cstate="print"/>
          <a:stretch>
            <a:fillRect/>
          </a:stretch>
        </p:blipFill>
        <p:spPr>
          <a:xfrm>
            <a:off x="533400" y="1905000"/>
            <a:ext cx="3434746" cy="3048000"/>
          </a:xfrm>
          <a:prstGeom prst="rect">
            <a:avLst/>
          </a:prstGeom>
          <a:ln>
            <a:noFill/>
          </a:ln>
          <a:effectLst>
            <a:outerShdw blurRad="190500" algn="tl" rotWithShape="0">
              <a:srgbClr val="000000">
                <a:alpha val="70000"/>
              </a:srgbClr>
            </a:outerShdw>
          </a:effectLst>
        </p:spPr>
      </p:pic>
      <p:pic>
        <p:nvPicPr>
          <p:cNvPr id="7" name="6 Imagen" descr="Presentación1.tif"/>
          <p:cNvPicPr/>
          <p:nvPr/>
        </p:nvPicPr>
        <p:blipFill>
          <a:blip r:embed="rId4" cstate="print"/>
          <a:stretch>
            <a:fillRect/>
          </a:stretch>
        </p:blipFill>
        <p:spPr>
          <a:xfrm>
            <a:off x="4800600" y="1905000"/>
            <a:ext cx="3733800" cy="3048000"/>
          </a:xfrm>
          <a:prstGeom prst="rect">
            <a:avLst/>
          </a:prstGeom>
          <a:ln>
            <a:noFill/>
          </a:ln>
          <a:effectLst>
            <a:outerShdw blurRad="190500" algn="tl" rotWithShape="0">
              <a:srgbClr val="000000">
                <a:alpha val="70000"/>
              </a:srgbClr>
            </a:outerShdw>
          </a:effectLst>
        </p:spPr>
      </p:pic>
      <p:sp>
        <p:nvSpPr>
          <p:cNvPr id="8" name="Content Placeholder 2"/>
          <p:cNvSpPr txBox="1">
            <a:spLocks/>
          </p:cNvSpPr>
          <p:nvPr/>
        </p:nvSpPr>
        <p:spPr>
          <a:xfrm>
            <a:off x="76200" y="5110938"/>
            <a:ext cx="4343400" cy="375462"/>
          </a:xfrm>
          <a:prstGeom prst="rect">
            <a:avLst/>
          </a:prstGeom>
        </p:spPr>
        <p:txBody>
          <a:bodyPr vert="horz" lIns="91440" tIns="45720" rIns="91440" bIns="45720" rtlCol="0">
            <a:noAutofit/>
          </a:bodyPr>
          <a:lstStyle/>
          <a:p>
            <a:pPr marL="342900" marR="0" lvl="0" indent="-342900" algn="ctr" defTabSz="914400" rtl="0" eaLnBrk="1" fontAlgn="auto" latinLnBrk="0" hangingPunct="1">
              <a:lnSpc>
                <a:spcPct val="100000"/>
              </a:lnSpc>
              <a:spcBef>
                <a:spcPct val="20000"/>
              </a:spcBef>
              <a:spcAft>
                <a:spcPts val="0"/>
              </a:spcAft>
              <a:buClrTx/>
              <a:buSzTx/>
              <a:tabLst/>
              <a:defRPr/>
            </a:pPr>
            <a:r>
              <a:rPr kumimoji="0" lang="en-US" sz="1400" b="1" i="0" u="none" strike="noStrike" kern="1200" cap="none" spc="0" normalizeH="0" baseline="0" noProof="0" dirty="0" smtClean="0">
                <a:ln>
                  <a:noFill/>
                </a:ln>
                <a:solidFill>
                  <a:schemeClr val="tx1"/>
                </a:solidFill>
                <a:effectLst/>
                <a:uLnTx/>
                <a:uFillTx/>
                <a:latin typeface="+mn-lt"/>
                <a:ea typeface="+mn-ea"/>
                <a:cs typeface="+mn-cs"/>
              </a:rPr>
              <a:t>Global Climate Models (GCMs)</a:t>
            </a:r>
          </a:p>
        </p:txBody>
      </p:sp>
      <p:sp>
        <p:nvSpPr>
          <p:cNvPr id="11" name="10 CuadroTexto"/>
          <p:cNvSpPr txBox="1"/>
          <p:nvPr/>
        </p:nvSpPr>
        <p:spPr>
          <a:xfrm>
            <a:off x="838200" y="6350913"/>
            <a:ext cx="6934200" cy="430887"/>
          </a:xfrm>
          <a:prstGeom prst="rect">
            <a:avLst/>
          </a:prstGeom>
          <a:noFill/>
        </p:spPr>
        <p:txBody>
          <a:bodyPr wrap="square" rtlCol="0">
            <a:spAutoFit/>
          </a:bodyPr>
          <a:lstStyle/>
          <a:p>
            <a:pPr algn="ctr"/>
            <a:r>
              <a:rPr lang="en-US" sz="2200" b="1" dirty="0" smtClean="0"/>
              <a:t>	Carbon changes in climate change scenarios</a:t>
            </a:r>
            <a:endParaRPr lang="en-US" sz="2200" b="1" dirty="0"/>
          </a:p>
        </p:txBody>
      </p:sp>
      <p:sp>
        <p:nvSpPr>
          <p:cNvPr id="15" name="14 Flecha abajo"/>
          <p:cNvSpPr/>
          <p:nvPr/>
        </p:nvSpPr>
        <p:spPr>
          <a:xfrm>
            <a:off x="4114800" y="5791200"/>
            <a:ext cx="609600" cy="457200"/>
          </a:xfrm>
          <a:prstGeom prst="down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3" name="Content Placeholder 2"/>
          <p:cNvSpPr txBox="1">
            <a:spLocks/>
          </p:cNvSpPr>
          <p:nvPr/>
        </p:nvSpPr>
        <p:spPr>
          <a:xfrm>
            <a:off x="0" y="875184"/>
            <a:ext cx="9144000" cy="609600"/>
          </a:xfrm>
          <a:prstGeom prst="rect">
            <a:avLst/>
          </a:prstGeom>
        </p:spPr>
        <p:txBody>
          <a:bodyPr vert="horz" lIns="91440" tIns="45720" rIns="91440" bIns="45720" rtlCol="0">
            <a:no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1" i="0" u="none" strike="noStrike" kern="1200" cap="none" spc="0" normalizeH="0" baseline="0" noProof="0" dirty="0" smtClean="0">
                <a:ln>
                  <a:noFill/>
                </a:ln>
                <a:solidFill>
                  <a:schemeClr val="tx1"/>
                </a:solidFill>
                <a:effectLst/>
                <a:uLnTx/>
                <a:uFillTx/>
                <a:latin typeface="+mn-lt"/>
                <a:ea typeface="+mn-ea"/>
                <a:cs typeface="+mn-cs"/>
              </a:rPr>
              <a:t>Climate change scenarios</a:t>
            </a:r>
            <a:endParaRPr kumimoji="0" lang="en-US" sz="2800" b="1" i="0" u="none" strike="noStrike" kern="1200" cap="none" spc="0" normalizeH="0" baseline="0" noProof="0" dirty="0">
              <a:ln>
                <a:noFill/>
              </a:ln>
              <a:solidFill>
                <a:schemeClr val="tx1"/>
              </a:solidFill>
              <a:effectLst/>
              <a:uLnTx/>
              <a:uFillTx/>
              <a:latin typeface="+mn-lt"/>
              <a:ea typeface="+mn-ea"/>
              <a:cs typeface="+mn-cs"/>
            </a:endParaRPr>
          </a:p>
        </p:txBody>
      </p:sp>
      <p:sp>
        <p:nvSpPr>
          <p:cNvPr id="14" name="Content Placeholder 2"/>
          <p:cNvSpPr txBox="1">
            <a:spLocks/>
          </p:cNvSpPr>
          <p:nvPr/>
        </p:nvSpPr>
        <p:spPr>
          <a:xfrm>
            <a:off x="1143000" y="5410200"/>
            <a:ext cx="2667000" cy="533400"/>
          </a:xfrm>
          <a:prstGeom prst="rect">
            <a:avLst/>
          </a:prstGeom>
        </p:spPr>
        <p:txBody>
          <a:bodyPr vert="horz" lIns="91440" tIns="45720" rIns="91440" bIns="45720" rtlCol="0">
            <a:noAutofit/>
          </a:bodyPr>
          <a:lstStyle/>
          <a:p>
            <a:pPr marL="342900" marR="0" lvl="0" indent="-342900" defTabSz="914400" rtl="0" eaLnBrk="1" fontAlgn="auto" latinLnBrk="0" hangingPunct="1">
              <a:lnSpc>
                <a:spcPct val="100000"/>
              </a:lnSpc>
              <a:spcBef>
                <a:spcPct val="20000"/>
              </a:spcBef>
              <a:spcAft>
                <a:spcPts val="0"/>
              </a:spcAft>
              <a:buClrTx/>
              <a:buSzTx/>
              <a:tabLst/>
              <a:defRPr/>
            </a:pPr>
            <a:r>
              <a:rPr kumimoji="0" lang="en-US" sz="1400" b="0" i="0" u="none" strike="noStrike" kern="1200" cap="none" spc="0" normalizeH="0" baseline="0" noProof="0" dirty="0" smtClean="0">
                <a:ln>
                  <a:noFill/>
                </a:ln>
                <a:solidFill>
                  <a:schemeClr val="tx1"/>
                </a:solidFill>
                <a:effectLst/>
                <a:uLnTx/>
                <a:uFillTx/>
                <a:latin typeface="+mn-lt"/>
                <a:ea typeface="+mn-ea"/>
                <a:cs typeface="+mn-cs"/>
              </a:rPr>
              <a:t>Simulate</a:t>
            </a:r>
            <a:r>
              <a:rPr kumimoji="0" lang="en-US" sz="1400" b="0" i="0" u="none" strike="noStrike" kern="1200" cap="none" spc="0" normalizeH="0" noProof="0" dirty="0" smtClean="0">
                <a:ln>
                  <a:noFill/>
                </a:ln>
                <a:solidFill>
                  <a:schemeClr val="tx1"/>
                </a:solidFill>
                <a:effectLst/>
                <a:uLnTx/>
                <a:uFillTx/>
                <a:latin typeface="+mn-lt"/>
                <a:ea typeface="+mn-ea"/>
                <a:cs typeface="+mn-cs"/>
              </a:rPr>
              <a:t> global climate</a:t>
            </a:r>
          </a:p>
          <a:p>
            <a:pPr marL="342900" marR="0" lvl="0" indent="-342900" defTabSz="914400" rtl="0" eaLnBrk="1" fontAlgn="auto" latinLnBrk="0" hangingPunct="1">
              <a:lnSpc>
                <a:spcPct val="100000"/>
              </a:lnSpc>
              <a:spcBef>
                <a:spcPct val="20000"/>
              </a:spcBef>
              <a:spcAft>
                <a:spcPts val="0"/>
              </a:spcAft>
              <a:buClrTx/>
              <a:buSzTx/>
              <a:tabLst/>
              <a:defRPr/>
            </a:pPr>
            <a:r>
              <a:rPr lang="en-US" sz="1400" baseline="0" dirty="0" smtClean="0"/>
              <a:t>Produce</a:t>
            </a:r>
            <a:r>
              <a:rPr lang="en-US" sz="1400" dirty="0" smtClean="0"/>
              <a:t> climate projections</a:t>
            </a:r>
            <a:endParaRPr kumimoji="0" lang="en-US" sz="1400" b="0" i="0" u="none" strike="noStrike" kern="1200" cap="none" spc="0" normalizeH="0" baseline="0" noProof="0" dirty="0">
              <a:ln>
                <a:noFill/>
              </a:ln>
              <a:solidFill>
                <a:schemeClr val="tx1"/>
              </a:solidFill>
              <a:effectLst/>
              <a:uLnTx/>
              <a:uFillTx/>
              <a:latin typeface="+mn-lt"/>
              <a:ea typeface="+mn-ea"/>
              <a:cs typeface="+mn-cs"/>
            </a:endParaRPr>
          </a:p>
        </p:txBody>
      </p:sp>
      <p:sp>
        <p:nvSpPr>
          <p:cNvPr id="16" name="Content Placeholder 2"/>
          <p:cNvSpPr txBox="1">
            <a:spLocks/>
          </p:cNvSpPr>
          <p:nvPr/>
        </p:nvSpPr>
        <p:spPr>
          <a:xfrm>
            <a:off x="5638800" y="5410200"/>
            <a:ext cx="2667000" cy="533400"/>
          </a:xfrm>
          <a:prstGeom prst="rect">
            <a:avLst/>
          </a:prstGeom>
        </p:spPr>
        <p:txBody>
          <a:bodyPr vert="horz" lIns="91440" tIns="45720" rIns="91440" bIns="45720" rtlCol="0">
            <a:noAutofit/>
          </a:bodyPr>
          <a:lstStyle/>
          <a:p>
            <a:pPr marL="342900" marR="0" lvl="0" indent="-342900" defTabSz="914400" rtl="0" eaLnBrk="1" fontAlgn="auto" latinLnBrk="0" hangingPunct="1">
              <a:lnSpc>
                <a:spcPct val="100000"/>
              </a:lnSpc>
              <a:spcBef>
                <a:spcPct val="20000"/>
              </a:spcBef>
              <a:spcAft>
                <a:spcPts val="0"/>
              </a:spcAft>
              <a:buClrTx/>
              <a:buSzTx/>
              <a:tabLst/>
              <a:defRPr/>
            </a:pPr>
            <a:r>
              <a:rPr kumimoji="0" lang="en-US" sz="1400" b="0" i="0" u="none" strike="noStrike" kern="1200" cap="none" spc="0" normalizeH="0" baseline="0" noProof="0" dirty="0" smtClean="0">
                <a:ln>
                  <a:noFill/>
                </a:ln>
                <a:solidFill>
                  <a:schemeClr val="tx1"/>
                </a:solidFill>
                <a:effectLst/>
                <a:uLnTx/>
                <a:uFillTx/>
                <a:latin typeface="+mn-lt"/>
                <a:ea typeface="+mn-ea"/>
                <a:cs typeface="+mn-cs"/>
              </a:rPr>
              <a:t>Divided in groups</a:t>
            </a:r>
            <a:endParaRPr kumimoji="0" lang="en-US" sz="1400" b="0" i="0" u="none" strike="noStrike" kern="1200" cap="none" spc="0" normalizeH="0" noProof="0" dirty="0" smtClean="0">
              <a:ln>
                <a:noFill/>
              </a:ln>
              <a:solidFill>
                <a:schemeClr val="tx1"/>
              </a:solidFill>
              <a:effectLst/>
              <a:uLnTx/>
              <a:uFillTx/>
              <a:latin typeface="+mn-lt"/>
              <a:ea typeface="+mn-ea"/>
              <a:cs typeface="+mn-cs"/>
            </a:endParaRPr>
          </a:p>
          <a:p>
            <a:pPr marL="342900" marR="0" lvl="0" indent="-342900" defTabSz="914400" rtl="0" eaLnBrk="1" fontAlgn="auto" latinLnBrk="0" hangingPunct="1">
              <a:lnSpc>
                <a:spcPct val="100000"/>
              </a:lnSpc>
              <a:spcBef>
                <a:spcPct val="20000"/>
              </a:spcBef>
              <a:spcAft>
                <a:spcPts val="0"/>
              </a:spcAft>
              <a:buClrTx/>
              <a:buSzTx/>
              <a:tabLst/>
              <a:defRPr/>
            </a:pPr>
            <a:r>
              <a:rPr lang="en-US" sz="1400" noProof="0" dirty="0" smtClean="0"/>
              <a:t>Different pathways</a:t>
            </a:r>
            <a:endParaRPr kumimoji="0" lang="en-US" sz="1400" b="0" i="0" u="none" strike="noStrike" kern="1200" cap="none" spc="0" normalizeH="0" baseline="0" noProof="0" dirty="0">
              <a:ln>
                <a:noFill/>
              </a:ln>
              <a:solidFill>
                <a:schemeClr val="tx1"/>
              </a:solidFill>
              <a:effectLst/>
              <a:uLnTx/>
              <a:uFillTx/>
              <a:latin typeface="+mn-lt"/>
              <a:ea typeface="+mn-ea"/>
              <a:cs typeface="+mn-cs"/>
            </a:endParaRPr>
          </a:p>
        </p:txBody>
      </p:sp>
      <p:sp>
        <p:nvSpPr>
          <p:cNvPr id="18" name="Title 1"/>
          <p:cNvSpPr txBox="1">
            <a:spLocks/>
          </p:cNvSpPr>
          <p:nvPr/>
        </p:nvSpPr>
        <p:spPr>
          <a:xfrm>
            <a:off x="0" y="0"/>
            <a:ext cx="9144000" cy="609600"/>
          </a:xfrm>
          <a:prstGeom prst="rect">
            <a:avLst/>
          </a:prstGeom>
          <a:solidFill>
            <a:schemeClr val="tx1"/>
          </a:solidFill>
        </p:spPr>
        <p:txBody>
          <a:bodyPr vert="horz" lIns="91440" tIns="45720" rIns="91440" bIns="45720" rtlCol="0" anchor="ctr">
            <a:normAutofit fontScale="92500"/>
          </a:bodyPr>
          <a:lstStyle/>
          <a:p>
            <a:pPr>
              <a:spcBef>
                <a:spcPct val="0"/>
              </a:spcBef>
              <a:defRPr/>
            </a:pPr>
            <a:r>
              <a:rPr lang="en-US" sz="2600" dirty="0" smtClean="0">
                <a:solidFill>
                  <a:schemeClr val="bg1"/>
                </a:solidFill>
              </a:rPr>
              <a:t>      Introduction                                             </a:t>
            </a:r>
            <a:r>
              <a:rPr lang="en-US" sz="1900" dirty="0" smtClean="0">
                <a:solidFill>
                  <a:schemeClr val="bg1"/>
                </a:solidFill>
                <a:effectLst>
                  <a:outerShdw blurRad="50800" dist="38100" dir="10800000" algn="r" rotWithShape="0">
                    <a:prstClr val="black">
                      <a:alpha val="40000"/>
                    </a:prstClr>
                  </a:outerShdw>
                </a:effectLst>
              </a:rPr>
              <a:t>CarboSOIL in climate change scenarios</a:t>
            </a:r>
            <a:endParaRPr lang="en-US" sz="2100" dirty="0" smtClean="0">
              <a:solidFill>
                <a:schemeClr val="bg1"/>
              </a:solidFill>
              <a:effectLst>
                <a:outerShdw blurRad="50800" dist="38100" dir="10800000" algn="r" rotWithShape="0">
                  <a:prstClr val="black">
                    <a:alpha val="40000"/>
                  </a:prstClr>
                </a:outerShdw>
              </a:effectLs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3568" y="1600200"/>
            <a:ext cx="8003232" cy="4525963"/>
          </a:xfrm>
        </p:spPr>
        <p:txBody>
          <a:bodyPr>
            <a:normAutofit/>
          </a:bodyPr>
          <a:lstStyle/>
          <a:p>
            <a:pPr algn="just">
              <a:lnSpc>
                <a:spcPct val="150000"/>
              </a:lnSpc>
              <a:spcBef>
                <a:spcPts val="1200"/>
              </a:spcBef>
              <a:spcAft>
                <a:spcPts val="1200"/>
              </a:spcAft>
            </a:pPr>
            <a:r>
              <a:rPr lang="en-US" sz="2400" dirty="0" smtClean="0"/>
              <a:t> To develop  a method to assess SOC stocks and changes in Mediterranean areas in future climate projections </a:t>
            </a:r>
          </a:p>
          <a:p>
            <a:pPr algn="just">
              <a:lnSpc>
                <a:spcPct val="150000"/>
              </a:lnSpc>
              <a:spcBef>
                <a:spcPts val="1200"/>
              </a:spcBef>
              <a:spcAft>
                <a:spcPts val="1200"/>
              </a:spcAft>
            </a:pPr>
            <a:r>
              <a:rPr lang="en-US" sz="2400" dirty="0" smtClean="0"/>
              <a:t>Application  of CarboSOIL model in a Mediterranean area (Andalusia, Southern Spain) under climate change scenarios to predict future SOC stocks and changes for different land uses and soil types</a:t>
            </a:r>
          </a:p>
        </p:txBody>
      </p:sp>
      <p:sp>
        <p:nvSpPr>
          <p:cNvPr id="8" name="Title 1"/>
          <p:cNvSpPr txBox="1">
            <a:spLocks/>
          </p:cNvSpPr>
          <p:nvPr/>
        </p:nvSpPr>
        <p:spPr>
          <a:xfrm>
            <a:off x="0" y="0"/>
            <a:ext cx="9144000" cy="609600"/>
          </a:xfrm>
          <a:prstGeom prst="rect">
            <a:avLst/>
          </a:prstGeom>
          <a:solidFill>
            <a:schemeClr val="tx1"/>
          </a:solidFill>
        </p:spPr>
        <p:txBody>
          <a:bodyPr vert="horz" lIns="91440" tIns="45720" rIns="91440" bIns="45720" rtlCol="0" anchor="ctr">
            <a:normAutofit fontScale="92500"/>
          </a:bodyPr>
          <a:lstStyle/>
          <a:p>
            <a:pPr>
              <a:spcBef>
                <a:spcPct val="0"/>
              </a:spcBef>
              <a:defRPr/>
            </a:pPr>
            <a:r>
              <a:rPr lang="en-US" sz="2600" dirty="0" smtClean="0">
                <a:solidFill>
                  <a:schemeClr val="bg1"/>
                </a:solidFill>
              </a:rPr>
              <a:t>      Objectives                                             </a:t>
            </a:r>
            <a:r>
              <a:rPr lang="en-US" sz="2600" dirty="0">
                <a:solidFill>
                  <a:schemeClr val="bg1"/>
                </a:solidFill>
              </a:rPr>
              <a:t> </a:t>
            </a:r>
            <a:r>
              <a:rPr lang="en-US" sz="2600" dirty="0" smtClean="0">
                <a:solidFill>
                  <a:schemeClr val="bg1"/>
                </a:solidFill>
              </a:rPr>
              <a:t>  </a:t>
            </a:r>
            <a:r>
              <a:rPr lang="en-US" sz="1900" dirty="0" err="1" smtClean="0">
                <a:solidFill>
                  <a:schemeClr val="bg1"/>
                </a:solidFill>
                <a:effectLst>
                  <a:outerShdw blurRad="50800" dist="38100" dir="10800000" algn="r" rotWithShape="0">
                    <a:prstClr val="black">
                      <a:alpha val="40000"/>
                    </a:prstClr>
                  </a:outerShdw>
                </a:effectLst>
              </a:rPr>
              <a:t>CarboSOIL</a:t>
            </a:r>
            <a:r>
              <a:rPr lang="en-US" sz="1900" dirty="0" smtClean="0">
                <a:solidFill>
                  <a:schemeClr val="bg1"/>
                </a:solidFill>
                <a:effectLst>
                  <a:outerShdw blurRad="50800" dist="38100" dir="10800000" algn="r" rotWithShape="0">
                    <a:prstClr val="black">
                      <a:alpha val="40000"/>
                    </a:prstClr>
                  </a:outerShdw>
                </a:effectLst>
              </a:rPr>
              <a:t> in climate change scenarios</a:t>
            </a:r>
            <a:endParaRPr lang="en-US" sz="2100" dirty="0" smtClean="0">
              <a:solidFill>
                <a:schemeClr val="bg1"/>
              </a:solidFill>
              <a:effectLst>
                <a:outerShdw blurRad="50800" dist="38100" dir="10800000" algn="r" rotWithShape="0">
                  <a:prstClr val="black">
                    <a:alpha val="40000"/>
                  </a:prstClr>
                </a:outerShdw>
              </a:effectLs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rotWithShape="1">
          <a:blip r:embed="rId3" cstate="print"/>
          <a:srcRect b="5247"/>
          <a:stretch/>
        </p:blipFill>
        <p:spPr bwMode="auto">
          <a:xfrm>
            <a:off x="611560" y="3068960"/>
            <a:ext cx="5256584" cy="3600400"/>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sp>
        <p:nvSpPr>
          <p:cNvPr id="5" name="TextBox 12"/>
          <p:cNvSpPr txBox="1"/>
          <p:nvPr/>
        </p:nvSpPr>
        <p:spPr>
          <a:xfrm>
            <a:off x="0" y="673532"/>
            <a:ext cx="9144000" cy="523220"/>
          </a:xfrm>
          <a:prstGeom prst="rect">
            <a:avLst/>
          </a:prstGeom>
          <a:noFill/>
        </p:spPr>
        <p:txBody>
          <a:bodyPr wrap="square" rtlCol="0">
            <a:spAutoFit/>
          </a:bodyPr>
          <a:lstStyle/>
          <a:p>
            <a:pPr algn="ctr"/>
            <a:r>
              <a:rPr lang="es-ES_tradnl" sz="2800" b="1" dirty="0" smtClean="0"/>
              <a:t>CarboSOIL </a:t>
            </a:r>
            <a:r>
              <a:rPr lang="es-ES_tradnl" sz="2800" b="1" dirty="0" err="1" smtClean="0"/>
              <a:t>model</a:t>
            </a:r>
            <a:endParaRPr lang="en-US" sz="2800" b="1" dirty="0"/>
          </a:p>
        </p:txBody>
      </p:sp>
      <p:sp>
        <p:nvSpPr>
          <p:cNvPr id="6" name="5 Elipse"/>
          <p:cNvSpPr/>
          <p:nvPr/>
        </p:nvSpPr>
        <p:spPr>
          <a:xfrm>
            <a:off x="1619672" y="3861048"/>
            <a:ext cx="1008112" cy="792088"/>
          </a:xfrm>
          <a:prstGeom prst="ellipse">
            <a:avLst/>
          </a:prstGeom>
          <a:solidFill>
            <a:schemeClr val="accent1">
              <a:alpha val="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noFill/>
            </a:endParaRPr>
          </a:p>
        </p:txBody>
      </p:sp>
      <p:sp>
        <p:nvSpPr>
          <p:cNvPr id="8" name="7 CuadroTexto"/>
          <p:cNvSpPr txBox="1"/>
          <p:nvPr/>
        </p:nvSpPr>
        <p:spPr>
          <a:xfrm>
            <a:off x="395536" y="1181725"/>
            <a:ext cx="8748464" cy="1523494"/>
          </a:xfrm>
          <a:prstGeom prst="rect">
            <a:avLst/>
          </a:prstGeom>
          <a:noFill/>
        </p:spPr>
        <p:txBody>
          <a:bodyPr wrap="square" rtlCol="0">
            <a:spAutoFit/>
          </a:bodyPr>
          <a:lstStyle/>
          <a:p>
            <a:pPr>
              <a:spcBef>
                <a:spcPts val="600"/>
              </a:spcBef>
              <a:buFont typeface="Arial" pitchFamily="34" charset="0"/>
              <a:buChar char="•"/>
            </a:pPr>
            <a:r>
              <a:rPr lang="en-US" sz="2200" dirty="0" smtClean="0"/>
              <a:t>  Land evaluation tool for soil C accounting under global change scenarios at different soil depths</a:t>
            </a:r>
          </a:p>
          <a:p>
            <a:pPr>
              <a:spcBef>
                <a:spcPts val="600"/>
              </a:spcBef>
              <a:buFont typeface="Arial" pitchFamily="34" charset="0"/>
              <a:buChar char="•"/>
            </a:pPr>
            <a:r>
              <a:rPr lang="en-US" sz="2200" dirty="0" smtClean="0"/>
              <a:t>  Computer application in a GIS environment to perform spatial analysis and obtain maps.</a:t>
            </a:r>
            <a:endParaRPr lang="en-US" sz="2200" dirty="0"/>
          </a:p>
        </p:txBody>
      </p:sp>
      <p:pic>
        <p:nvPicPr>
          <p:cNvPr id="10" name="Picture 29" descr="microleis2"/>
          <p:cNvPicPr>
            <a:picLocks noChangeAspect="1" noChangeArrowheads="1"/>
          </p:cNvPicPr>
          <p:nvPr/>
        </p:nvPicPr>
        <p:blipFill>
          <a:blip r:embed="rId4" cstate="print"/>
          <a:srcRect/>
          <a:stretch>
            <a:fillRect/>
          </a:stretch>
        </p:blipFill>
        <p:spPr bwMode="auto">
          <a:xfrm>
            <a:off x="6804248" y="4779151"/>
            <a:ext cx="1728192" cy="1616179"/>
          </a:xfrm>
          <a:prstGeom prst="rect">
            <a:avLst/>
          </a:prstGeom>
          <a:ln>
            <a:noFill/>
          </a:ln>
          <a:effectLst>
            <a:outerShdw blurRad="292100" dist="139700" dir="2700000" algn="tl" rotWithShape="0">
              <a:srgbClr val="333333">
                <a:alpha val="65000"/>
              </a:srgbClr>
            </a:outerShdw>
          </a:effectLst>
        </p:spPr>
      </p:pic>
      <p:sp>
        <p:nvSpPr>
          <p:cNvPr id="11" name="7 CuadroTexto"/>
          <p:cNvSpPr txBox="1"/>
          <p:nvPr/>
        </p:nvSpPr>
        <p:spPr>
          <a:xfrm>
            <a:off x="6300192" y="3011468"/>
            <a:ext cx="2592288" cy="1446550"/>
          </a:xfrm>
          <a:prstGeom prst="rect">
            <a:avLst/>
          </a:prstGeom>
          <a:noFill/>
        </p:spPr>
        <p:txBody>
          <a:bodyPr wrap="square" rtlCol="0">
            <a:spAutoFit/>
          </a:bodyPr>
          <a:lstStyle/>
          <a:p>
            <a:pPr>
              <a:spcBef>
                <a:spcPts val="600"/>
              </a:spcBef>
              <a:buFont typeface="Arial" pitchFamily="34" charset="0"/>
              <a:buChar char="•"/>
            </a:pPr>
            <a:r>
              <a:rPr lang="en-US" sz="2200" dirty="0" smtClean="0"/>
              <a:t>  </a:t>
            </a:r>
            <a:r>
              <a:rPr lang="es-ES_tradnl" sz="2200" dirty="0" smtClean="0"/>
              <a:t>New </a:t>
            </a:r>
            <a:r>
              <a:rPr lang="es-ES_tradnl" sz="2200" dirty="0" err="1" smtClean="0"/>
              <a:t>component</a:t>
            </a:r>
            <a:r>
              <a:rPr lang="es-ES_tradnl" sz="2200" dirty="0" smtClean="0"/>
              <a:t> of </a:t>
            </a:r>
            <a:r>
              <a:rPr lang="es-ES_tradnl" sz="2200" dirty="0" err="1" smtClean="0"/>
              <a:t>the</a:t>
            </a:r>
            <a:r>
              <a:rPr lang="es-ES_tradnl" sz="2200" dirty="0" smtClean="0"/>
              <a:t> </a:t>
            </a:r>
            <a:r>
              <a:rPr lang="es-ES_tradnl" sz="2200" dirty="0" err="1" smtClean="0"/>
              <a:t>MicroLEIS</a:t>
            </a:r>
            <a:r>
              <a:rPr lang="es-ES_tradnl" sz="2200" dirty="0" smtClean="0"/>
              <a:t> DSS (De la Rosa et al., 2004)</a:t>
            </a:r>
            <a:endParaRPr lang="en-US" sz="2200" dirty="0"/>
          </a:p>
        </p:txBody>
      </p:sp>
      <p:sp>
        <p:nvSpPr>
          <p:cNvPr id="9" name="Title 1"/>
          <p:cNvSpPr txBox="1">
            <a:spLocks/>
          </p:cNvSpPr>
          <p:nvPr/>
        </p:nvSpPr>
        <p:spPr>
          <a:xfrm>
            <a:off x="0" y="0"/>
            <a:ext cx="9144000" cy="609600"/>
          </a:xfrm>
          <a:prstGeom prst="rect">
            <a:avLst/>
          </a:prstGeom>
          <a:solidFill>
            <a:schemeClr val="tx1"/>
          </a:solidFill>
        </p:spPr>
        <p:txBody>
          <a:bodyPr vert="horz" lIns="91440" tIns="45720" rIns="91440" bIns="45720" rtlCol="0" anchor="ctr">
            <a:normAutofit fontScale="92500"/>
          </a:bodyPr>
          <a:lstStyle/>
          <a:p>
            <a:pPr>
              <a:spcBef>
                <a:spcPct val="0"/>
              </a:spcBef>
              <a:defRPr/>
            </a:pPr>
            <a:r>
              <a:rPr lang="en-US" sz="2600" dirty="0" smtClean="0">
                <a:solidFill>
                  <a:schemeClr val="bg1"/>
                </a:solidFill>
              </a:rPr>
              <a:t>      Materials and methods                         </a:t>
            </a:r>
            <a:r>
              <a:rPr lang="en-US" sz="1900" dirty="0" smtClean="0">
                <a:solidFill>
                  <a:schemeClr val="bg1"/>
                </a:solidFill>
                <a:effectLst>
                  <a:outerShdw blurRad="50800" dist="38100" dir="10800000" algn="r" rotWithShape="0">
                    <a:prstClr val="black">
                      <a:alpha val="40000"/>
                    </a:prstClr>
                  </a:outerShdw>
                </a:effectLst>
              </a:rPr>
              <a:t>CarboSOIL in climate change scenarios</a:t>
            </a:r>
            <a:endParaRPr lang="en-US" sz="2100" dirty="0" smtClean="0">
              <a:solidFill>
                <a:schemeClr val="bg1"/>
              </a:solidFill>
              <a:effectLst>
                <a:outerShdw blurRad="50800" dist="38100" dir="10800000" algn="r" rotWithShape="0">
                  <a:prstClr val="black">
                    <a:alpha val="40000"/>
                  </a:prstClr>
                </a:outerShdw>
              </a:effectLs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Figure 7.1.TIF"/>
          <p:cNvPicPr>
            <a:picLocks noChangeAspect="1"/>
          </p:cNvPicPr>
          <p:nvPr/>
        </p:nvPicPr>
        <p:blipFill>
          <a:blip r:embed="rId3" cstate="print"/>
          <a:stretch>
            <a:fillRect/>
          </a:stretch>
        </p:blipFill>
        <p:spPr>
          <a:xfrm>
            <a:off x="467545" y="1447800"/>
            <a:ext cx="7920880" cy="3022121"/>
          </a:xfrm>
          <a:prstGeom prst="rect">
            <a:avLst/>
          </a:prstGeom>
        </p:spPr>
      </p:pic>
      <p:sp>
        <p:nvSpPr>
          <p:cNvPr id="6" name="TextBox 12"/>
          <p:cNvSpPr txBox="1"/>
          <p:nvPr/>
        </p:nvSpPr>
        <p:spPr>
          <a:xfrm>
            <a:off x="0" y="609600"/>
            <a:ext cx="9144000" cy="461665"/>
          </a:xfrm>
          <a:prstGeom prst="rect">
            <a:avLst/>
          </a:prstGeom>
          <a:noFill/>
        </p:spPr>
        <p:txBody>
          <a:bodyPr wrap="square" rtlCol="0">
            <a:spAutoFit/>
          </a:bodyPr>
          <a:lstStyle/>
          <a:p>
            <a:pPr algn="ctr"/>
            <a:r>
              <a:rPr lang="es-ES_tradnl" sz="2400" b="1" dirty="0" err="1" smtClean="0"/>
              <a:t>CarboSOIL</a:t>
            </a:r>
            <a:r>
              <a:rPr lang="es-ES_tradnl" sz="2400" b="1" dirty="0" smtClean="0"/>
              <a:t> in global change scenarios</a:t>
            </a:r>
            <a:endParaRPr lang="en-US" sz="2400" b="1" dirty="0"/>
          </a:p>
        </p:txBody>
      </p:sp>
      <p:sp>
        <p:nvSpPr>
          <p:cNvPr id="8" name="7 CuadroTexto"/>
          <p:cNvSpPr txBox="1"/>
          <p:nvPr/>
        </p:nvSpPr>
        <p:spPr>
          <a:xfrm>
            <a:off x="611560" y="4653136"/>
            <a:ext cx="8282880" cy="1877437"/>
          </a:xfrm>
          <a:prstGeom prst="rect">
            <a:avLst/>
          </a:prstGeom>
          <a:noFill/>
        </p:spPr>
        <p:txBody>
          <a:bodyPr wrap="square" rtlCol="0">
            <a:spAutoFit/>
          </a:bodyPr>
          <a:lstStyle/>
          <a:p>
            <a:pPr>
              <a:buFont typeface="Arial" pitchFamily="34" charset="0"/>
              <a:buChar char="•"/>
            </a:pPr>
            <a:r>
              <a:rPr lang="en-US" sz="2400" dirty="0" smtClean="0"/>
              <a:t> </a:t>
            </a:r>
            <a:r>
              <a:rPr lang="en-GB" sz="2400" dirty="0" smtClean="0"/>
              <a:t> CarboSOIL 25 (0-25 cm), CarboSOIL50 (0-50 cm), CarboSOIL75 (50-75 cm) and CarboSOIL TOTAL (0-75 cm)</a:t>
            </a:r>
          </a:p>
          <a:p>
            <a:pPr>
              <a:buFont typeface="Arial" pitchFamily="34" charset="0"/>
              <a:buChar char="•"/>
            </a:pPr>
            <a:r>
              <a:rPr lang="en-US" sz="2400" dirty="0" smtClean="0"/>
              <a:t>  Model application in </a:t>
            </a:r>
            <a:r>
              <a:rPr lang="en-US" sz="2400" b="1" dirty="0" smtClean="0"/>
              <a:t>1356 plots </a:t>
            </a:r>
            <a:r>
              <a:rPr lang="en-US" sz="2400" dirty="0" smtClean="0"/>
              <a:t>along the study area</a:t>
            </a:r>
          </a:p>
          <a:p>
            <a:pPr>
              <a:buFont typeface="Arial" pitchFamily="34" charset="0"/>
              <a:buChar char="•"/>
            </a:pPr>
            <a:r>
              <a:rPr lang="en-GB" sz="2400" dirty="0" smtClean="0"/>
              <a:t>  Climate change scenarios</a:t>
            </a:r>
            <a:endParaRPr lang="en-US" sz="2400" dirty="0" smtClean="0"/>
          </a:p>
          <a:p>
            <a:endParaRPr lang="en-US" sz="2000" dirty="0"/>
          </a:p>
        </p:txBody>
      </p:sp>
      <p:sp>
        <p:nvSpPr>
          <p:cNvPr id="9" name="Title 1"/>
          <p:cNvSpPr txBox="1">
            <a:spLocks/>
          </p:cNvSpPr>
          <p:nvPr/>
        </p:nvSpPr>
        <p:spPr>
          <a:xfrm>
            <a:off x="0" y="0"/>
            <a:ext cx="9144000" cy="609600"/>
          </a:xfrm>
          <a:prstGeom prst="rect">
            <a:avLst/>
          </a:prstGeom>
          <a:solidFill>
            <a:schemeClr val="tx1"/>
          </a:solidFill>
        </p:spPr>
        <p:txBody>
          <a:bodyPr vert="horz" lIns="91440" tIns="45720" rIns="91440" bIns="45720" rtlCol="0" anchor="ctr">
            <a:normAutofit fontScale="92500"/>
          </a:bodyPr>
          <a:lstStyle/>
          <a:p>
            <a:pPr>
              <a:spcBef>
                <a:spcPct val="0"/>
              </a:spcBef>
              <a:defRPr/>
            </a:pPr>
            <a:r>
              <a:rPr lang="en-US" sz="2600" dirty="0" smtClean="0">
                <a:solidFill>
                  <a:schemeClr val="bg1"/>
                </a:solidFill>
              </a:rPr>
              <a:t>      Materials and methods                       </a:t>
            </a:r>
            <a:r>
              <a:rPr lang="en-US" sz="1900" dirty="0" smtClean="0">
                <a:solidFill>
                  <a:schemeClr val="bg1"/>
                </a:solidFill>
                <a:effectLst>
                  <a:outerShdw blurRad="50800" dist="38100" dir="10800000" algn="r" rotWithShape="0">
                    <a:prstClr val="black">
                      <a:alpha val="40000"/>
                    </a:prstClr>
                  </a:outerShdw>
                </a:effectLst>
              </a:rPr>
              <a:t>CarboSOIL in climate change scenarios</a:t>
            </a:r>
            <a:endParaRPr lang="en-US" sz="2100" dirty="0" smtClean="0">
              <a:solidFill>
                <a:schemeClr val="bg1"/>
              </a:solidFill>
              <a:effectLst>
                <a:outerShdw blurRad="50800" dist="38100" dir="10800000" algn="r" rotWithShape="0">
                  <a:prstClr val="black">
                    <a:alpha val="40000"/>
                  </a:prstClr>
                </a:outerShdw>
              </a:effectLs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contenido"/>
          <p:cNvSpPr>
            <a:spLocks noGrp="1"/>
          </p:cNvSpPr>
          <p:nvPr>
            <p:ph sz="half" idx="2"/>
          </p:nvPr>
        </p:nvSpPr>
        <p:spPr>
          <a:xfrm>
            <a:off x="539552" y="2177480"/>
            <a:ext cx="3888432" cy="4059832"/>
          </a:xfrm>
        </p:spPr>
        <p:txBody>
          <a:bodyPr>
            <a:noAutofit/>
          </a:bodyPr>
          <a:lstStyle/>
          <a:p>
            <a:r>
              <a:rPr lang="en-US" sz="2200" dirty="0" smtClean="0"/>
              <a:t>Area: 87000 km</a:t>
            </a:r>
            <a:r>
              <a:rPr lang="en-US" sz="2200" baseline="30000" dirty="0" smtClean="0"/>
              <a:t>2</a:t>
            </a:r>
            <a:r>
              <a:rPr lang="en-US" sz="2200" dirty="0" smtClean="0"/>
              <a:t>.</a:t>
            </a:r>
          </a:p>
          <a:p>
            <a:r>
              <a:rPr lang="en-US" sz="2200" dirty="0" smtClean="0"/>
              <a:t>Mediterranean climate.</a:t>
            </a:r>
          </a:p>
          <a:p>
            <a:r>
              <a:rPr lang="en-US" sz="2200" dirty="0" smtClean="0"/>
              <a:t>Elevation between 0 and 3479 </a:t>
            </a:r>
            <a:r>
              <a:rPr lang="en-US" sz="2200" dirty="0" err="1" smtClean="0"/>
              <a:t>masl</a:t>
            </a:r>
            <a:r>
              <a:rPr lang="en-US" sz="2200" dirty="0" smtClean="0"/>
              <a:t> (</a:t>
            </a:r>
            <a:r>
              <a:rPr lang="en-US" sz="2200" dirty="0" err="1" smtClean="0"/>
              <a:t>Mulhacén</a:t>
            </a:r>
            <a:r>
              <a:rPr lang="en-US" sz="2200" dirty="0" smtClean="0"/>
              <a:t>).</a:t>
            </a:r>
          </a:p>
          <a:p>
            <a:r>
              <a:rPr lang="en-US" sz="2200" dirty="0" smtClean="0"/>
              <a:t>Main soils: Cambisoles (33%), Regosols (20%), Luvisols (13%) and Leptosols (11%) (CSIC-IARA, 1989).</a:t>
            </a:r>
          </a:p>
          <a:p>
            <a:r>
              <a:rPr lang="en-US" sz="2200" dirty="0" smtClean="0"/>
              <a:t>Mediterranean forest and crops</a:t>
            </a:r>
          </a:p>
        </p:txBody>
      </p:sp>
      <p:sp>
        <p:nvSpPr>
          <p:cNvPr id="5" name="4 Rectángulo"/>
          <p:cNvSpPr/>
          <p:nvPr/>
        </p:nvSpPr>
        <p:spPr>
          <a:xfrm>
            <a:off x="683568" y="1239143"/>
            <a:ext cx="7776864" cy="492443"/>
          </a:xfrm>
          <a:prstGeom prst="rect">
            <a:avLst/>
          </a:prstGeom>
        </p:spPr>
        <p:txBody>
          <a:bodyPr wrap="square">
            <a:spAutoFit/>
          </a:bodyPr>
          <a:lstStyle/>
          <a:p>
            <a:r>
              <a:rPr lang="en-US" sz="2600" b="1" dirty="0" smtClean="0"/>
              <a:t>Study Area</a:t>
            </a:r>
            <a:r>
              <a:rPr lang="en-US" sz="2600" dirty="0" smtClean="0"/>
              <a:t>: Andalusia, Southern Spain</a:t>
            </a:r>
            <a:endParaRPr lang="es-ES" sz="2600" dirty="0"/>
          </a:p>
        </p:txBody>
      </p:sp>
      <p:sp>
        <p:nvSpPr>
          <p:cNvPr id="6" name="Title 1"/>
          <p:cNvSpPr txBox="1">
            <a:spLocks/>
          </p:cNvSpPr>
          <p:nvPr/>
        </p:nvSpPr>
        <p:spPr>
          <a:xfrm>
            <a:off x="0" y="0"/>
            <a:ext cx="9144000" cy="609600"/>
          </a:xfrm>
          <a:prstGeom prst="rect">
            <a:avLst/>
          </a:prstGeom>
          <a:solidFill>
            <a:schemeClr val="tx1"/>
          </a:solidFill>
        </p:spPr>
        <p:txBody>
          <a:bodyPr vert="horz" lIns="91440" tIns="45720" rIns="91440" bIns="45720" rtlCol="0" anchor="ctr">
            <a:normAutofit fontScale="92500"/>
          </a:bodyPr>
          <a:lstStyle/>
          <a:p>
            <a:pPr>
              <a:spcBef>
                <a:spcPct val="0"/>
              </a:spcBef>
              <a:defRPr/>
            </a:pPr>
            <a:r>
              <a:rPr lang="en-US" sz="2600" dirty="0" smtClean="0">
                <a:solidFill>
                  <a:schemeClr val="bg1"/>
                </a:solidFill>
              </a:rPr>
              <a:t>      Materials and methods                       </a:t>
            </a:r>
            <a:r>
              <a:rPr lang="en-US" sz="1900" dirty="0" smtClean="0">
                <a:solidFill>
                  <a:schemeClr val="bg1"/>
                </a:solidFill>
                <a:effectLst>
                  <a:outerShdw blurRad="50800" dist="38100" dir="10800000" algn="r" rotWithShape="0">
                    <a:prstClr val="black">
                      <a:alpha val="40000"/>
                    </a:prstClr>
                  </a:outerShdw>
                </a:effectLst>
              </a:rPr>
              <a:t>CarboSOIL in climate change scenarios</a:t>
            </a:r>
            <a:endParaRPr lang="en-US" sz="2100" dirty="0" smtClean="0">
              <a:solidFill>
                <a:schemeClr val="bg1"/>
              </a:solidFill>
              <a:effectLst>
                <a:outerShdw blurRad="50800" dist="38100" dir="10800000" algn="r" rotWithShape="0">
                  <a:prstClr val="black">
                    <a:alpha val="40000"/>
                  </a:prstClr>
                </a:outerShdw>
              </a:effectLst>
            </a:endParaRPr>
          </a:p>
        </p:txBody>
      </p:sp>
      <p:grpSp>
        <p:nvGrpSpPr>
          <p:cNvPr id="9" name="3 Grupo"/>
          <p:cNvGrpSpPr>
            <a:grpSpLocks noChangeAspect="1"/>
          </p:cNvGrpSpPr>
          <p:nvPr/>
        </p:nvGrpSpPr>
        <p:grpSpPr>
          <a:xfrm>
            <a:off x="6516216" y="1512331"/>
            <a:ext cx="1872208" cy="1772653"/>
            <a:chOff x="5395546" y="1654422"/>
            <a:chExt cx="3581401" cy="3390961"/>
          </a:xfrm>
        </p:grpSpPr>
        <p:pic>
          <p:nvPicPr>
            <p:cNvPr id="10" name="Picture 6" descr="http://4.bp.blogspot.com/_70rJr7i85wU/TIi5MsCnhSI/AAAAAAAAB98/j4UxgxcGSpI/s1600/europa-satelite.jpg"/>
            <p:cNvPicPr>
              <a:picLocks noChangeAspect="1" noChangeArrowheads="1"/>
            </p:cNvPicPr>
            <p:nvPr/>
          </p:nvPicPr>
          <p:blipFill>
            <a:blip r:embed="rId3" cstate="print"/>
            <a:srcRect t="56412" r="73093" b="11353"/>
            <a:stretch>
              <a:fillRect/>
            </a:stretch>
          </p:blipFill>
          <p:spPr bwMode="auto">
            <a:xfrm>
              <a:off x="5395546" y="1654422"/>
              <a:ext cx="3581401" cy="3390961"/>
            </a:xfrm>
            <a:prstGeom prst="rect">
              <a:avLst/>
            </a:prstGeom>
            <a:ln>
              <a:noFill/>
            </a:ln>
            <a:effectLst>
              <a:outerShdw blurRad="292100" dist="139700" dir="2700000" algn="tl" rotWithShape="0">
                <a:srgbClr val="333333">
                  <a:alpha val="65000"/>
                </a:srgbClr>
              </a:outerShdw>
            </a:effectLst>
          </p:spPr>
        </p:pic>
        <p:pic>
          <p:nvPicPr>
            <p:cNvPr id="12" name="16 Imagen"/>
            <p:cNvPicPr/>
            <p:nvPr/>
          </p:nvPicPr>
          <p:blipFill>
            <a:blip r:embed="rId4" cstate="print">
              <a:clrChange>
                <a:clrFrom>
                  <a:srgbClr val="FEFFFF"/>
                </a:clrFrom>
                <a:clrTo>
                  <a:srgbClr val="FEFFFF">
                    <a:alpha val="0"/>
                  </a:srgbClr>
                </a:clrTo>
              </a:clrChange>
              <a:duotone>
                <a:schemeClr val="bg2">
                  <a:shade val="45000"/>
                  <a:satMod val="135000"/>
                </a:schemeClr>
                <a:prstClr val="white"/>
              </a:duotone>
              <a:lum bright="30000"/>
            </a:blip>
            <a:srcRect l="27160" t="13793" r="15697" b="25705"/>
            <a:stretch>
              <a:fillRect/>
            </a:stretch>
          </p:blipFill>
          <p:spPr bwMode="auto">
            <a:xfrm rot="1140000">
              <a:off x="6176574" y="3948278"/>
              <a:ext cx="1252657" cy="776600"/>
            </a:xfrm>
            <a:prstGeom prst="rect">
              <a:avLst/>
            </a:prstGeom>
            <a:noFill/>
            <a:ln w="9525">
              <a:noFill/>
              <a:miter lim="800000"/>
              <a:headEnd/>
              <a:tailEnd/>
            </a:ln>
          </p:spPr>
        </p:pic>
      </p:grpSp>
      <p:pic>
        <p:nvPicPr>
          <p:cNvPr id="18" name="Picture 4"/>
          <p:cNvPicPr>
            <a:picLocks noChangeAspect="1" noChangeArrowheads="1"/>
          </p:cNvPicPr>
          <p:nvPr/>
        </p:nvPicPr>
        <p:blipFill>
          <a:blip r:embed="rId5" cstate="print"/>
          <a:srcRect/>
          <a:stretch>
            <a:fillRect/>
          </a:stretch>
        </p:blipFill>
        <p:spPr bwMode="auto">
          <a:xfrm>
            <a:off x="4860032" y="3688528"/>
            <a:ext cx="3918010" cy="2548784"/>
          </a:xfrm>
          <a:prstGeom prst="rect">
            <a:avLst/>
          </a:prstGeom>
          <a:noFill/>
          <a:ln w="9525">
            <a:noFill/>
            <a:miter lim="800000"/>
            <a:headEnd/>
            <a:tailEnd/>
          </a:ln>
          <a:effectLst>
            <a:outerShdw blurRad="50800" dist="127000" dir="2700000" algn="tl" rotWithShape="0">
              <a:prstClr val="black">
                <a:alpha val="40000"/>
              </a:prstClr>
            </a:outerShdw>
          </a:effectLst>
        </p:spPr>
      </p:pic>
      <p:cxnSp>
        <p:nvCxnSpPr>
          <p:cNvPr id="13" name="Straight Arrow Connector 12"/>
          <p:cNvCxnSpPr>
            <a:stCxn id="12" idx="2"/>
          </p:cNvCxnSpPr>
          <p:nvPr/>
        </p:nvCxnSpPr>
        <p:spPr>
          <a:xfrm flipH="1">
            <a:off x="7020272" y="3106378"/>
            <a:ext cx="165566" cy="589666"/>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2"/>
          <p:cNvSpPr txBox="1"/>
          <p:nvPr/>
        </p:nvSpPr>
        <p:spPr>
          <a:xfrm>
            <a:off x="304800" y="762000"/>
            <a:ext cx="8534400" cy="461665"/>
          </a:xfrm>
          <a:prstGeom prst="rect">
            <a:avLst/>
          </a:prstGeom>
          <a:noFill/>
        </p:spPr>
        <p:txBody>
          <a:bodyPr wrap="square" rtlCol="0">
            <a:spAutoFit/>
          </a:bodyPr>
          <a:lstStyle/>
          <a:p>
            <a:pPr algn="ctr"/>
            <a:r>
              <a:rPr lang="es-ES_tradnl" sz="2400" b="1" dirty="0" smtClean="0"/>
              <a:t>Input data: variables description</a:t>
            </a:r>
            <a:endParaRPr lang="en-US" sz="2400" b="1" dirty="0"/>
          </a:p>
        </p:txBody>
      </p:sp>
      <p:pic>
        <p:nvPicPr>
          <p:cNvPr id="13" name="12 Imagen" descr="Figure 7.1.TIF"/>
          <p:cNvPicPr>
            <a:picLocks noChangeAspect="1"/>
          </p:cNvPicPr>
          <p:nvPr/>
        </p:nvPicPr>
        <p:blipFill>
          <a:blip r:embed="rId3" cstate="print"/>
          <a:stretch>
            <a:fillRect/>
          </a:stretch>
        </p:blipFill>
        <p:spPr>
          <a:xfrm>
            <a:off x="3124200" y="1219200"/>
            <a:ext cx="3395201" cy="1295400"/>
          </a:xfrm>
          <a:prstGeom prst="rect">
            <a:avLst/>
          </a:prstGeom>
        </p:spPr>
      </p:pic>
      <p:sp>
        <p:nvSpPr>
          <p:cNvPr id="14" name="13 Rectángulo"/>
          <p:cNvSpPr/>
          <p:nvPr/>
        </p:nvSpPr>
        <p:spPr>
          <a:xfrm>
            <a:off x="3148310" y="1385661"/>
            <a:ext cx="781343" cy="8096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15" name="14 Tabla"/>
          <p:cNvGraphicFramePr>
            <a:graphicFrameLocks noGrp="1"/>
          </p:cNvGraphicFramePr>
          <p:nvPr>
            <p:extLst>
              <p:ext uri="{D42A27DB-BD31-4B8C-83A1-F6EECF244321}">
                <p14:modId xmlns:p14="http://schemas.microsoft.com/office/powerpoint/2010/main" val="3475828439"/>
              </p:ext>
            </p:extLst>
          </p:nvPr>
        </p:nvGraphicFramePr>
        <p:xfrm>
          <a:off x="9041" y="2590801"/>
          <a:ext cx="9134959" cy="4453014"/>
        </p:xfrm>
        <a:graphic>
          <a:graphicData uri="http://schemas.openxmlformats.org/drawingml/2006/table">
            <a:tbl>
              <a:tblPr firstRow="1">
                <a:tableStyleId>{93296810-A885-4BE3-A3E7-6D5BEEA58F35}</a:tableStyleId>
              </a:tblPr>
              <a:tblGrid>
                <a:gridCol w="2040206"/>
                <a:gridCol w="2567641"/>
                <a:gridCol w="873129"/>
                <a:gridCol w="1100124"/>
                <a:gridCol w="2553859"/>
              </a:tblGrid>
              <a:tr h="356502">
                <a:tc>
                  <a:txBody>
                    <a:bodyPr/>
                    <a:lstStyle/>
                    <a:p>
                      <a:pPr indent="0" algn="l">
                        <a:lnSpc>
                          <a:spcPct val="120000"/>
                        </a:lnSpc>
                        <a:spcAft>
                          <a:spcPts val="0"/>
                        </a:spcAft>
                      </a:pPr>
                      <a:r>
                        <a:rPr lang="en-US" sz="1400" cap="all" baseline="0" dirty="0" smtClean="0"/>
                        <a:t>  Variable </a:t>
                      </a:r>
                      <a:r>
                        <a:rPr lang="en-US" sz="1400" cap="all" baseline="0" dirty="0"/>
                        <a:t>type</a:t>
                      </a:r>
                      <a:endParaRPr lang="es-ES" sz="1400" b="1" cap="all" baseline="0" dirty="0">
                        <a:latin typeface="Calibri"/>
                        <a:ea typeface="Times New Roman"/>
                        <a:cs typeface="Times New Roman"/>
                      </a:endParaRPr>
                    </a:p>
                  </a:txBody>
                  <a:tcPr marL="11449" marR="11449" marT="0" marB="0">
                    <a:solidFill>
                      <a:schemeClr val="accent6">
                        <a:lumMod val="50000"/>
                      </a:schemeClr>
                    </a:solidFill>
                  </a:tcPr>
                </a:tc>
                <a:tc>
                  <a:txBody>
                    <a:bodyPr/>
                    <a:lstStyle/>
                    <a:p>
                      <a:pPr indent="0" algn="l">
                        <a:lnSpc>
                          <a:spcPct val="120000"/>
                        </a:lnSpc>
                        <a:spcAft>
                          <a:spcPts val="0"/>
                        </a:spcAft>
                      </a:pPr>
                      <a:r>
                        <a:rPr lang="en-US" sz="1400" cap="all" baseline="0" dirty="0" smtClean="0"/>
                        <a:t> Variable </a:t>
                      </a:r>
                      <a:r>
                        <a:rPr lang="en-US" sz="1400" cap="all" baseline="0" dirty="0"/>
                        <a:t>name</a:t>
                      </a:r>
                      <a:endParaRPr lang="es-ES" sz="1400" b="1" cap="all" baseline="0" dirty="0">
                        <a:latin typeface="Calibri"/>
                        <a:ea typeface="Times New Roman"/>
                        <a:cs typeface="Times New Roman"/>
                      </a:endParaRPr>
                    </a:p>
                  </a:txBody>
                  <a:tcPr marL="11449" marR="11449" marT="0" marB="0">
                    <a:solidFill>
                      <a:schemeClr val="accent6">
                        <a:lumMod val="50000"/>
                      </a:schemeClr>
                    </a:solidFill>
                  </a:tcPr>
                </a:tc>
                <a:tc>
                  <a:txBody>
                    <a:bodyPr/>
                    <a:lstStyle/>
                    <a:p>
                      <a:pPr indent="0" algn="ctr">
                        <a:lnSpc>
                          <a:spcPct val="120000"/>
                        </a:lnSpc>
                        <a:spcAft>
                          <a:spcPts val="0"/>
                        </a:spcAft>
                      </a:pPr>
                      <a:r>
                        <a:rPr lang="en-US" sz="1400" cap="all" baseline="0" dirty="0"/>
                        <a:t>Code</a:t>
                      </a:r>
                      <a:endParaRPr lang="es-ES" sz="1400" b="1" cap="all" baseline="0" dirty="0">
                        <a:latin typeface="Calibri"/>
                        <a:ea typeface="Times New Roman"/>
                        <a:cs typeface="Times New Roman"/>
                      </a:endParaRPr>
                    </a:p>
                  </a:txBody>
                  <a:tcPr marL="11449" marR="11449" marT="0" marB="0">
                    <a:solidFill>
                      <a:schemeClr val="accent6">
                        <a:lumMod val="50000"/>
                      </a:schemeClr>
                    </a:solidFill>
                  </a:tcPr>
                </a:tc>
                <a:tc>
                  <a:txBody>
                    <a:bodyPr/>
                    <a:lstStyle/>
                    <a:p>
                      <a:pPr indent="0" algn="ctr">
                        <a:lnSpc>
                          <a:spcPct val="120000"/>
                        </a:lnSpc>
                        <a:spcAft>
                          <a:spcPts val="0"/>
                        </a:spcAft>
                      </a:pPr>
                      <a:r>
                        <a:rPr lang="en-US" sz="1400" cap="all" baseline="0" dirty="0"/>
                        <a:t>Unit</a:t>
                      </a:r>
                      <a:endParaRPr lang="es-ES" sz="1400" b="1" cap="all" baseline="0" dirty="0">
                        <a:latin typeface="Calibri"/>
                        <a:ea typeface="Times New Roman"/>
                        <a:cs typeface="Times New Roman"/>
                      </a:endParaRPr>
                    </a:p>
                  </a:txBody>
                  <a:tcPr marL="11449" marR="11449" marT="0" marB="0">
                    <a:solidFill>
                      <a:schemeClr val="accent6">
                        <a:lumMod val="50000"/>
                      </a:schemeClr>
                    </a:solidFill>
                  </a:tcPr>
                </a:tc>
                <a:tc>
                  <a:txBody>
                    <a:bodyPr/>
                    <a:lstStyle/>
                    <a:p>
                      <a:pPr indent="0" algn="ctr">
                        <a:lnSpc>
                          <a:spcPct val="120000"/>
                        </a:lnSpc>
                        <a:spcAft>
                          <a:spcPts val="0"/>
                        </a:spcAft>
                      </a:pPr>
                      <a:r>
                        <a:rPr lang="en-US" sz="1400" cap="all" baseline="0" dirty="0"/>
                        <a:t>Source and </a:t>
                      </a:r>
                      <a:r>
                        <a:rPr lang="en-US" sz="1400" cap="all" baseline="0" dirty="0" smtClean="0"/>
                        <a:t>reference</a:t>
                      </a:r>
                      <a:endParaRPr lang="es-ES" sz="1400" b="1" cap="all" baseline="0" dirty="0">
                        <a:latin typeface="Calibri"/>
                        <a:ea typeface="Times New Roman"/>
                        <a:cs typeface="Times New Roman"/>
                      </a:endParaRPr>
                    </a:p>
                  </a:txBody>
                  <a:tcPr marL="11449" marR="11449" marT="0" marB="0">
                    <a:solidFill>
                      <a:schemeClr val="accent6">
                        <a:lumMod val="50000"/>
                      </a:schemeClr>
                    </a:solidFill>
                  </a:tcPr>
                </a:tc>
              </a:tr>
              <a:tr h="244419">
                <a:tc>
                  <a:txBody>
                    <a:bodyPr/>
                    <a:lstStyle/>
                    <a:p>
                      <a:pPr marL="72000" indent="0" algn="l">
                        <a:lnSpc>
                          <a:spcPct val="120000"/>
                        </a:lnSpc>
                        <a:spcAft>
                          <a:spcPts val="0"/>
                        </a:spcAft>
                      </a:pPr>
                      <a:r>
                        <a:rPr lang="en-US" sz="1400" dirty="0"/>
                        <a:t>Dependent variable</a:t>
                      </a:r>
                      <a:endParaRPr lang="es-ES" sz="1400" b="1" dirty="0">
                        <a:latin typeface="Calibri"/>
                        <a:ea typeface="Times New Roman"/>
                        <a:cs typeface="Times New Roman"/>
                      </a:endParaRPr>
                    </a:p>
                  </a:txBody>
                  <a:tcPr marL="11449" marR="11449" marT="0" marB="0"/>
                </a:tc>
                <a:tc>
                  <a:txBody>
                    <a:bodyPr/>
                    <a:lstStyle/>
                    <a:p>
                      <a:pPr marL="36000" indent="0" algn="l">
                        <a:lnSpc>
                          <a:spcPct val="120000"/>
                        </a:lnSpc>
                        <a:spcAft>
                          <a:spcPts val="0"/>
                        </a:spcAft>
                      </a:pPr>
                      <a:r>
                        <a:rPr lang="en-US" sz="1400" dirty="0"/>
                        <a:t>Soil </a:t>
                      </a:r>
                      <a:r>
                        <a:rPr lang="en-US" sz="1400" dirty="0" smtClean="0"/>
                        <a:t>organic </a:t>
                      </a:r>
                      <a:r>
                        <a:rPr lang="en-US" sz="1400" dirty="0"/>
                        <a:t>C</a:t>
                      </a:r>
                      <a:endParaRPr lang="es-ES" sz="1400" dirty="0">
                        <a:latin typeface="Calibri"/>
                        <a:ea typeface="Times New Roman"/>
                        <a:cs typeface="Times New Roman"/>
                      </a:endParaRPr>
                    </a:p>
                  </a:txBody>
                  <a:tcPr marL="11449" marR="11449" marT="0" marB="0"/>
                </a:tc>
                <a:tc>
                  <a:txBody>
                    <a:bodyPr/>
                    <a:lstStyle/>
                    <a:p>
                      <a:pPr indent="0" algn="ctr">
                        <a:lnSpc>
                          <a:spcPct val="120000"/>
                        </a:lnSpc>
                        <a:spcAft>
                          <a:spcPts val="0"/>
                        </a:spcAft>
                      </a:pPr>
                      <a:r>
                        <a:rPr lang="en-US" sz="1400" dirty="0"/>
                        <a:t>SOCC</a:t>
                      </a:r>
                      <a:endParaRPr lang="es-ES" sz="1400" dirty="0">
                        <a:latin typeface="Calibri"/>
                        <a:ea typeface="Times New Roman"/>
                        <a:cs typeface="Times New Roman"/>
                      </a:endParaRPr>
                    </a:p>
                  </a:txBody>
                  <a:tcPr marL="11449" marR="11449" marT="0" marB="0"/>
                </a:tc>
                <a:tc>
                  <a:txBody>
                    <a:bodyPr/>
                    <a:lstStyle/>
                    <a:p>
                      <a:pPr indent="0" algn="ctr">
                        <a:lnSpc>
                          <a:spcPct val="120000"/>
                        </a:lnSpc>
                        <a:spcAft>
                          <a:spcPts val="0"/>
                        </a:spcAft>
                      </a:pPr>
                      <a:r>
                        <a:rPr lang="en-US" sz="1400" dirty="0"/>
                        <a:t>Mg/ha</a:t>
                      </a:r>
                      <a:endParaRPr lang="es-ES" sz="1400" dirty="0">
                        <a:latin typeface="Calibri"/>
                        <a:ea typeface="Times New Roman"/>
                        <a:cs typeface="Times New Roman"/>
                      </a:endParaRPr>
                    </a:p>
                  </a:txBody>
                  <a:tcPr marL="11449" marR="11449" marT="0" marB="0"/>
                </a:tc>
                <a:tc>
                  <a:txBody>
                    <a:bodyPr/>
                    <a:lstStyle/>
                    <a:p>
                      <a:pPr indent="0" algn="ctr">
                        <a:lnSpc>
                          <a:spcPct val="120000"/>
                        </a:lnSpc>
                        <a:spcAft>
                          <a:spcPts val="0"/>
                        </a:spcAft>
                      </a:pPr>
                      <a:r>
                        <a:rPr lang="en-US" sz="1400" dirty="0" err="1" smtClean="0"/>
                        <a:t>SEISnet</a:t>
                      </a:r>
                      <a:r>
                        <a:rPr lang="en-US" sz="1400" dirty="0" smtClean="0"/>
                        <a:t>  </a:t>
                      </a:r>
                      <a:r>
                        <a:rPr lang="en-US" sz="1400" dirty="0"/>
                        <a:t>and other SDB </a:t>
                      </a:r>
                      <a:endParaRPr lang="es-ES" sz="1400" dirty="0">
                        <a:latin typeface="Calibri"/>
                        <a:ea typeface="Times New Roman"/>
                        <a:cs typeface="Times New Roman"/>
                      </a:endParaRPr>
                    </a:p>
                  </a:txBody>
                  <a:tcPr marL="11449" marR="11449" marT="0" marB="0"/>
                </a:tc>
              </a:tr>
              <a:tr h="244419">
                <a:tc>
                  <a:txBody>
                    <a:bodyPr/>
                    <a:lstStyle/>
                    <a:p>
                      <a:pPr marL="72000" indent="0" algn="l">
                        <a:lnSpc>
                          <a:spcPct val="120000"/>
                        </a:lnSpc>
                        <a:spcAft>
                          <a:spcPts val="0"/>
                        </a:spcAft>
                      </a:pPr>
                      <a:r>
                        <a:rPr lang="en-US" sz="1400" dirty="0"/>
                        <a:t>Climate</a:t>
                      </a:r>
                      <a:endParaRPr lang="es-ES" sz="1400" b="1" dirty="0">
                        <a:latin typeface="Calibri"/>
                        <a:ea typeface="Times New Roman"/>
                        <a:cs typeface="Times New Roman"/>
                      </a:endParaRPr>
                    </a:p>
                  </a:txBody>
                  <a:tcPr marL="11449" marR="11449" marT="0" marB="0"/>
                </a:tc>
                <a:tc>
                  <a:txBody>
                    <a:bodyPr/>
                    <a:lstStyle/>
                    <a:p>
                      <a:pPr marL="36000" indent="0" algn="l">
                        <a:lnSpc>
                          <a:spcPct val="120000"/>
                        </a:lnSpc>
                        <a:spcAft>
                          <a:spcPts val="0"/>
                        </a:spcAft>
                      </a:pPr>
                      <a:r>
                        <a:rPr lang="en-US" sz="1400" dirty="0"/>
                        <a:t>Total precipitation</a:t>
                      </a:r>
                      <a:endParaRPr lang="es-ES" sz="1400" dirty="0">
                        <a:latin typeface="Calibri"/>
                        <a:ea typeface="Times New Roman"/>
                        <a:cs typeface="Times New Roman"/>
                      </a:endParaRPr>
                    </a:p>
                  </a:txBody>
                  <a:tcPr marL="11449" marR="11449" marT="0" marB="0"/>
                </a:tc>
                <a:tc>
                  <a:txBody>
                    <a:bodyPr/>
                    <a:lstStyle/>
                    <a:p>
                      <a:pPr indent="0" algn="ctr">
                        <a:lnSpc>
                          <a:spcPct val="120000"/>
                        </a:lnSpc>
                        <a:spcAft>
                          <a:spcPts val="0"/>
                        </a:spcAft>
                      </a:pPr>
                      <a:r>
                        <a:rPr lang="en-US" sz="1400"/>
                        <a:t>PRPT</a:t>
                      </a:r>
                      <a:endParaRPr lang="es-ES" sz="1400">
                        <a:latin typeface="Calibri"/>
                        <a:ea typeface="Times New Roman"/>
                        <a:cs typeface="Times New Roman"/>
                      </a:endParaRPr>
                    </a:p>
                  </a:txBody>
                  <a:tcPr marL="11449" marR="11449" marT="0" marB="0"/>
                </a:tc>
                <a:tc>
                  <a:txBody>
                    <a:bodyPr/>
                    <a:lstStyle/>
                    <a:p>
                      <a:pPr indent="0" algn="ctr">
                        <a:lnSpc>
                          <a:spcPct val="120000"/>
                        </a:lnSpc>
                        <a:spcAft>
                          <a:spcPts val="0"/>
                        </a:spcAft>
                      </a:pPr>
                      <a:r>
                        <a:rPr lang="en-US" sz="1400" dirty="0"/>
                        <a:t>mm</a:t>
                      </a:r>
                      <a:endParaRPr lang="es-ES" sz="1400" dirty="0">
                        <a:latin typeface="Calibri"/>
                        <a:ea typeface="Times New Roman"/>
                        <a:cs typeface="Times New Roman"/>
                      </a:endParaRPr>
                    </a:p>
                  </a:txBody>
                  <a:tcPr marL="11449" marR="11449" marT="0" marB="0"/>
                </a:tc>
                <a:tc rowSpan="3">
                  <a:txBody>
                    <a:bodyPr/>
                    <a:lstStyle/>
                    <a:p>
                      <a:pPr indent="0" algn="ctr">
                        <a:lnSpc>
                          <a:spcPct val="120000"/>
                        </a:lnSpc>
                        <a:spcAft>
                          <a:spcPts val="0"/>
                        </a:spcAft>
                      </a:pPr>
                      <a:r>
                        <a:rPr lang="es-ES" sz="1400" dirty="0"/>
                        <a:t>REDIAM- </a:t>
                      </a:r>
                      <a:r>
                        <a:rPr lang="es-ES" sz="1400" dirty="0" smtClean="0"/>
                        <a:t>CLIMA</a:t>
                      </a:r>
                      <a:endParaRPr lang="es-ES" sz="1400" dirty="0">
                        <a:latin typeface="Calibri"/>
                        <a:ea typeface="Times New Roman"/>
                        <a:cs typeface="Times New Roman"/>
                      </a:endParaRPr>
                    </a:p>
                  </a:txBody>
                  <a:tcPr marL="11449" marR="11449" marT="0" marB="0" anchor="ctr"/>
                </a:tc>
              </a:tr>
              <a:tr h="244419">
                <a:tc>
                  <a:txBody>
                    <a:bodyPr/>
                    <a:lstStyle/>
                    <a:p>
                      <a:pPr marL="72000">
                        <a:lnSpc>
                          <a:spcPct val="115000"/>
                        </a:lnSpc>
                      </a:pPr>
                      <a:endParaRPr lang="es-ES" sz="1400" b="1" dirty="0">
                        <a:latin typeface="Calibri"/>
                        <a:ea typeface="Times New Roman"/>
                      </a:endParaRPr>
                    </a:p>
                  </a:txBody>
                  <a:tcPr marL="11449" marR="11449" marT="0" marB="0"/>
                </a:tc>
                <a:tc>
                  <a:txBody>
                    <a:bodyPr/>
                    <a:lstStyle/>
                    <a:p>
                      <a:pPr marL="36000" indent="0" algn="l">
                        <a:lnSpc>
                          <a:spcPct val="120000"/>
                        </a:lnSpc>
                        <a:spcAft>
                          <a:spcPts val="0"/>
                        </a:spcAft>
                      </a:pPr>
                      <a:r>
                        <a:rPr lang="en-US" sz="1400" dirty="0"/>
                        <a:t>Winter </a:t>
                      </a:r>
                      <a:r>
                        <a:rPr lang="en-US" sz="1400" dirty="0" smtClean="0"/>
                        <a:t>temperature</a:t>
                      </a:r>
                      <a:endParaRPr lang="es-ES" sz="1400" dirty="0">
                        <a:latin typeface="Calibri"/>
                        <a:ea typeface="Times New Roman"/>
                        <a:cs typeface="Times New Roman"/>
                      </a:endParaRPr>
                    </a:p>
                  </a:txBody>
                  <a:tcPr marL="11449" marR="11449" marT="0" marB="0"/>
                </a:tc>
                <a:tc>
                  <a:txBody>
                    <a:bodyPr/>
                    <a:lstStyle/>
                    <a:p>
                      <a:pPr indent="0" algn="ctr">
                        <a:lnSpc>
                          <a:spcPct val="120000"/>
                        </a:lnSpc>
                        <a:spcAft>
                          <a:spcPts val="0"/>
                        </a:spcAft>
                      </a:pPr>
                      <a:r>
                        <a:rPr lang="en-US" sz="1400"/>
                        <a:t>TDJF</a:t>
                      </a:r>
                      <a:endParaRPr lang="es-ES" sz="1400">
                        <a:latin typeface="Calibri"/>
                        <a:ea typeface="Times New Roman"/>
                        <a:cs typeface="Times New Roman"/>
                      </a:endParaRPr>
                    </a:p>
                  </a:txBody>
                  <a:tcPr marL="11449" marR="11449" marT="0" marB="0"/>
                </a:tc>
                <a:tc>
                  <a:txBody>
                    <a:bodyPr/>
                    <a:lstStyle/>
                    <a:p>
                      <a:pPr indent="0" algn="ctr">
                        <a:lnSpc>
                          <a:spcPct val="120000"/>
                        </a:lnSpc>
                        <a:spcAft>
                          <a:spcPts val="0"/>
                        </a:spcAft>
                      </a:pPr>
                      <a:r>
                        <a:rPr lang="en-US" sz="1400" baseline="30000" dirty="0" err="1"/>
                        <a:t>o</a:t>
                      </a:r>
                      <a:r>
                        <a:rPr lang="en-US" sz="1400" dirty="0" err="1"/>
                        <a:t>C</a:t>
                      </a:r>
                      <a:endParaRPr lang="es-ES" sz="1400" dirty="0">
                        <a:latin typeface="Calibri"/>
                        <a:ea typeface="Times New Roman"/>
                        <a:cs typeface="Times New Roman"/>
                      </a:endParaRPr>
                    </a:p>
                  </a:txBody>
                  <a:tcPr marL="11449" marR="11449" marT="0" marB="0"/>
                </a:tc>
                <a:tc vMerge="1">
                  <a:txBody>
                    <a:bodyPr/>
                    <a:lstStyle/>
                    <a:p>
                      <a:endParaRPr lang="en-US"/>
                    </a:p>
                  </a:txBody>
                  <a:tcPr/>
                </a:tc>
              </a:tr>
              <a:tr h="244419">
                <a:tc>
                  <a:txBody>
                    <a:bodyPr/>
                    <a:lstStyle/>
                    <a:p>
                      <a:pPr marL="72000">
                        <a:lnSpc>
                          <a:spcPct val="115000"/>
                        </a:lnSpc>
                      </a:pPr>
                      <a:endParaRPr lang="es-ES" sz="1400" b="1" dirty="0">
                        <a:latin typeface="Calibri"/>
                        <a:ea typeface="Times New Roman"/>
                      </a:endParaRPr>
                    </a:p>
                  </a:txBody>
                  <a:tcPr marL="11449" marR="11449" marT="0" marB="0"/>
                </a:tc>
                <a:tc>
                  <a:txBody>
                    <a:bodyPr/>
                    <a:lstStyle/>
                    <a:p>
                      <a:pPr marL="36000" indent="0" algn="l">
                        <a:lnSpc>
                          <a:spcPct val="120000"/>
                        </a:lnSpc>
                        <a:spcAft>
                          <a:spcPts val="0"/>
                        </a:spcAft>
                      </a:pPr>
                      <a:r>
                        <a:rPr lang="en-US" sz="1400" dirty="0"/>
                        <a:t>Summer </a:t>
                      </a:r>
                      <a:r>
                        <a:rPr lang="en-US" sz="1400" dirty="0" smtClean="0"/>
                        <a:t>temperature</a:t>
                      </a:r>
                      <a:endParaRPr lang="es-ES" sz="1400" dirty="0">
                        <a:latin typeface="Calibri"/>
                        <a:ea typeface="Times New Roman"/>
                        <a:cs typeface="Times New Roman"/>
                      </a:endParaRPr>
                    </a:p>
                  </a:txBody>
                  <a:tcPr marL="11449" marR="11449" marT="0" marB="0"/>
                </a:tc>
                <a:tc>
                  <a:txBody>
                    <a:bodyPr/>
                    <a:lstStyle/>
                    <a:p>
                      <a:pPr indent="0" algn="ctr">
                        <a:lnSpc>
                          <a:spcPct val="120000"/>
                        </a:lnSpc>
                        <a:spcAft>
                          <a:spcPts val="0"/>
                        </a:spcAft>
                      </a:pPr>
                      <a:r>
                        <a:rPr lang="en-US" sz="1400"/>
                        <a:t>TJJA</a:t>
                      </a:r>
                      <a:endParaRPr lang="es-ES" sz="1400">
                        <a:latin typeface="Calibri"/>
                        <a:ea typeface="Times New Roman"/>
                        <a:cs typeface="Times New Roman"/>
                      </a:endParaRPr>
                    </a:p>
                  </a:txBody>
                  <a:tcPr marL="11449" marR="11449" marT="0" marB="0"/>
                </a:tc>
                <a:tc>
                  <a:txBody>
                    <a:bodyPr/>
                    <a:lstStyle/>
                    <a:p>
                      <a:pPr indent="0" algn="ctr">
                        <a:lnSpc>
                          <a:spcPct val="120000"/>
                        </a:lnSpc>
                        <a:spcAft>
                          <a:spcPts val="0"/>
                        </a:spcAft>
                      </a:pPr>
                      <a:r>
                        <a:rPr lang="en-US" sz="1400" baseline="30000" dirty="0" err="1"/>
                        <a:t>o</a:t>
                      </a:r>
                      <a:r>
                        <a:rPr lang="en-US" sz="1400" dirty="0" err="1"/>
                        <a:t>C</a:t>
                      </a:r>
                      <a:endParaRPr lang="es-ES" sz="1400" dirty="0">
                        <a:latin typeface="Calibri"/>
                        <a:ea typeface="Times New Roman"/>
                        <a:cs typeface="Times New Roman"/>
                      </a:endParaRPr>
                    </a:p>
                  </a:txBody>
                  <a:tcPr marL="11449" marR="11449" marT="0" marB="0"/>
                </a:tc>
                <a:tc vMerge="1">
                  <a:txBody>
                    <a:bodyPr/>
                    <a:lstStyle/>
                    <a:p>
                      <a:endParaRPr lang="en-US"/>
                    </a:p>
                  </a:txBody>
                  <a:tcPr/>
                </a:tc>
              </a:tr>
              <a:tr h="244419">
                <a:tc>
                  <a:txBody>
                    <a:bodyPr/>
                    <a:lstStyle/>
                    <a:p>
                      <a:pPr marL="72000" indent="0" algn="l">
                        <a:lnSpc>
                          <a:spcPct val="120000"/>
                        </a:lnSpc>
                        <a:spcAft>
                          <a:spcPts val="0"/>
                        </a:spcAft>
                      </a:pPr>
                      <a:r>
                        <a:rPr lang="en-US" sz="1400" dirty="0"/>
                        <a:t>Site</a:t>
                      </a:r>
                      <a:endParaRPr lang="es-ES" sz="1400" b="1" dirty="0">
                        <a:latin typeface="Calibri"/>
                        <a:ea typeface="Times New Roman"/>
                        <a:cs typeface="Times New Roman"/>
                      </a:endParaRPr>
                    </a:p>
                  </a:txBody>
                  <a:tcPr marL="11449" marR="11449" marT="0" marB="0"/>
                </a:tc>
                <a:tc>
                  <a:txBody>
                    <a:bodyPr/>
                    <a:lstStyle/>
                    <a:p>
                      <a:pPr marL="36000" indent="0" algn="l">
                        <a:lnSpc>
                          <a:spcPct val="120000"/>
                        </a:lnSpc>
                        <a:spcAft>
                          <a:spcPts val="0"/>
                        </a:spcAft>
                      </a:pPr>
                      <a:r>
                        <a:rPr lang="en-US" sz="1400" dirty="0"/>
                        <a:t>Elevation</a:t>
                      </a:r>
                      <a:endParaRPr lang="es-ES" sz="1400" dirty="0">
                        <a:latin typeface="Calibri"/>
                        <a:ea typeface="Times New Roman"/>
                        <a:cs typeface="Times New Roman"/>
                      </a:endParaRPr>
                    </a:p>
                  </a:txBody>
                  <a:tcPr marL="11449" marR="11449" marT="0" marB="0"/>
                </a:tc>
                <a:tc>
                  <a:txBody>
                    <a:bodyPr/>
                    <a:lstStyle/>
                    <a:p>
                      <a:pPr indent="0" algn="ctr">
                        <a:lnSpc>
                          <a:spcPct val="120000"/>
                        </a:lnSpc>
                        <a:spcAft>
                          <a:spcPts val="0"/>
                        </a:spcAft>
                      </a:pPr>
                      <a:r>
                        <a:rPr lang="en-US" sz="1400"/>
                        <a:t>ELEV</a:t>
                      </a:r>
                      <a:endParaRPr lang="es-ES" sz="1400">
                        <a:latin typeface="Calibri"/>
                        <a:ea typeface="Times New Roman"/>
                        <a:cs typeface="Times New Roman"/>
                      </a:endParaRPr>
                    </a:p>
                  </a:txBody>
                  <a:tcPr marL="11449" marR="11449" marT="0" marB="0"/>
                </a:tc>
                <a:tc>
                  <a:txBody>
                    <a:bodyPr/>
                    <a:lstStyle/>
                    <a:p>
                      <a:pPr indent="0" algn="ctr">
                        <a:lnSpc>
                          <a:spcPct val="120000"/>
                        </a:lnSpc>
                        <a:spcAft>
                          <a:spcPts val="0"/>
                        </a:spcAft>
                      </a:pPr>
                      <a:r>
                        <a:rPr lang="en-US" sz="1400" dirty="0"/>
                        <a:t>m</a:t>
                      </a:r>
                      <a:endParaRPr lang="es-ES" sz="1400" dirty="0">
                        <a:latin typeface="Calibri"/>
                        <a:ea typeface="Times New Roman"/>
                        <a:cs typeface="Times New Roman"/>
                      </a:endParaRPr>
                    </a:p>
                  </a:txBody>
                  <a:tcPr marL="11449" marR="11449" marT="0" marB="0"/>
                </a:tc>
                <a:tc rowSpan="2">
                  <a:txBody>
                    <a:bodyPr/>
                    <a:lstStyle/>
                    <a:p>
                      <a:pPr indent="0" algn="ctr">
                        <a:lnSpc>
                          <a:spcPct val="120000"/>
                        </a:lnSpc>
                        <a:spcAft>
                          <a:spcPts val="0"/>
                        </a:spcAft>
                      </a:pPr>
                      <a:r>
                        <a:rPr lang="en-US" sz="1400" dirty="0" smtClean="0"/>
                        <a:t>DEM Andalusia</a:t>
                      </a:r>
                      <a:endParaRPr lang="es-ES" sz="1400" dirty="0">
                        <a:latin typeface="Calibri"/>
                        <a:ea typeface="Times New Roman"/>
                        <a:cs typeface="Times New Roman"/>
                      </a:endParaRPr>
                    </a:p>
                  </a:txBody>
                  <a:tcPr marL="11449" marR="11449" marT="0" marB="0" anchor="ctr"/>
                </a:tc>
              </a:tr>
              <a:tr h="244419">
                <a:tc>
                  <a:txBody>
                    <a:bodyPr/>
                    <a:lstStyle/>
                    <a:p>
                      <a:pPr marL="72000">
                        <a:lnSpc>
                          <a:spcPct val="115000"/>
                        </a:lnSpc>
                      </a:pPr>
                      <a:endParaRPr lang="es-ES" sz="1400" b="1" dirty="0">
                        <a:latin typeface="Calibri"/>
                        <a:ea typeface="Times New Roman"/>
                      </a:endParaRPr>
                    </a:p>
                  </a:txBody>
                  <a:tcPr marL="11449" marR="11449" marT="0" marB="0"/>
                </a:tc>
                <a:tc>
                  <a:txBody>
                    <a:bodyPr/>
                    <a:lstStyle/>
                    <a:p>
                      <a:pPr marL="36000" indent="0" algn="l">
                        <a:lnSpc>
                          <a:spcPct val="120000"/>
                        </a:lnSpc>
                        <a:spcAft>
                          <a:spcPts val="0"/>
                        </a:spcAft>
                      </a:pPr>
                      <a:r>
                        <a:rPr lang="en-US" sz="1400" dirty="0"/>
                        <a:t>Slope</a:t>
                      </a:r>
                      <a:endParaRPr lang="es-ES" sz="1400" dirty="0">
                        <a:latin typeface="Calibri"/>
                        <a:ea typeface="Times New Roman"/>
                        <a:cs typeface="Times New Roman"/>
                      </a:endParaRPr>
                    </a:p>
                  </a:txBody>
                  <a:tcPr marL="11449" marR="11449" marT="0" marB="0"/>
                </a:tc>
                <a:tc>
                  <a:txBody>
                    <a:bodyPr/>
                    <a:lstStyle/>
                    <a:p>
                      <a:pPr indent="0" algn="ctr">
                        <a:lnSpc>
                          <a:spcPct val="120000"/>
                        </a:lnSpc>
                        <a:spcAft>
                          <a:spcPts val="0"/>
                        </a:spcAft>
                      </a:pPr>
                      <a:r>
                        <a:rPr lang="en-US" sz="1400"/>
                        <a:t>SLOP</a:t>
                      </a:r>
                      <a:endParaRPr lang="es-ES" sz="1400">
                        <a:latin typeface="Calibri"/>
                        <a:ea typeface="Times New Roman"/>
                        <a:cs typeface="Times New Roman"/>
                      </a:endParaRPr>
                    </a:p>
                  </a:txBody>
                  <a:tcPr marL="11449" marR="11449" marT="0" marB="0"/>
                </a:tc>
                <a:tc>
                  <a:txBody>
                    <a:bodyPr/>
                    <a:lstStyle/>
                    <a:p>
                      <a:pPr indent="0" algn="ctr">
                        <a:lnSpc>
                          <a:spcPct val="120000"/>
                        </a:lnSpc>
                        <a:spcAft>
                          <a:spcPts val="0"/>
                        </a:spcAft>
                      </a:pPr>
                      <a:r>
                        <a:rPr lang="en-US" sz="1400" dirty="0"/>
                        <a:t>%</a:t>
                      </a:r>
                      <a:endParaRPr lang="es-ES" sz="1400" dirty="0">
                        <a:latin typeface="Calibri"/>
                        <a:ea typeface="Times New Roman"/>
                        <a:cs typeface="Times New Roman"/>
                      </a:endParaRPr>
                    </a:p>
                  </a:txBody>
                  <a:tcPr marL="11449" marR="11449" marT="0" marB="0"/>
                </a:tc>
                <a:tc vMerge="1">
                  <a:txBody>
                    <a:bodyPr/>
                    <a:lstStyle/>
                    <a:p>
                      <a:endParaRPr lang="en-US"/>
                    </a:p>
                  </a:txBody>
                  <a:tcPr/>
                </a:tc>
              </a:tr>
              <a:tr h="244419">
                <a:tc>
                  <a:txBody>
                    <a:bodyPr/>
                    <a:lstStyle/>
                    <a:p>
                      <a:pPr marL="72000">
                        <a:lnSpc>
                          <a:spcPct val="115000"/>
                        </a:lnSpc>
                      </a:pPr>
                      <a:endParaRPr lang="es-ES" sz="1400" b="1" dirty="0">
                        <a:latin typeface="Calibri"/>
                        <a:ea typeface="Times New Roman"/>
                      </a:endParaRPr>
                    </a:p>
                  </a:txBody>
                  <a:tcPr marL="11449" marR="11449" marT="0" marB="0"/>
                </a:tc>
                <a:tc>
                  <a:txBody>
                    <a:bodyPr/>
                    <a:lstStyle/>
                    <a:p>
                      <a:pPr marL="36000" indent="0" algn="l">
                        <a:lnSpc>
                          <a:spcPct val="120000"/>
                        </a:lnSpc>
                        <a:spcAft>
                          <a:spcPts val="0"/>
                        </a:spcAft>
                      </a:pPr>
                      <a:r>
                        <a:rPr lang="en-US" sz="1400" dirty="0"/>
                        <a:t>Drainage</a:t>
                      </a:r>
                      <a:endParaRPr lang="es-ES" sz="1400" dirty="0">
                        <a:latin typeface="Calibri"/>
                        <a:ea typeface="Times New Roman"/>
                        <a:cs typeface="Times New Roman"/>
                      </a:endParaRPr>
                    </a:p>
                  </a:txBody>
                  <a:tcPr marL="11449" marR="11449" marT="0" marB="0"/>
                </a:tc>
                <a:tc>
                  <a:txBody>
                    <a:bodyPr/>
                    <a:lstStyle/>
                    <a:p>
                      <a:pPr indent="0" algn="ctr">
                        <a:lnSpc>
                          <a:spcPct val="120000"/>
                        </a:lnSpc>
                        <a:spcAft>
                          <a:spcPts val="0"/>
                        </a:spcAft>
                      </a:pPr>
                      <a:r>
                        <a:rPr lang="en-US" sz="1400"/>
                        <a:t>DRAI</a:t>
                      </a:r>
                      <a:endParaRPr lang="es-ES" sz="1400">
                        <a:latin typeface="Calibri"/>
                        <a:ea typeface="Times New Roman"/>
                        <a:cs typeface="Times New Roman"/>
                      </a:endParaRPr>
                    </a:p>
                  </a:txBody>
                  <a:tcPr marL="11449" marR="11449" marT="0" marB="0"/>
                </a:tc>
                <a:tc>
                  <a:txBody>
                    <a:bodyPr/>
                    <a:lstStyle/>
                    <a:p>
                      <a:pPr indent="252095" algn="ctr">
                        <a:lnSpc>
                          <a:spcPct val="120000"/>
                        </a:lnSpc>
                        <a:spcAft>
                          <a:spcPts val="0"/>
                        </a:spcAft>
                      </a:pPr>
                      <a:r>
                        <a:rPr lang="en-US" sz="1400" dirty="0"/>
                        <a:t>-</a:t>
                      </a:r>
                      <a:endParaRPr lang="es-ES" sz="1400" dirty="0">
                        <a:latin typeface="Calibri"/>
                        <a:ea typeface="Times New Roman"/>
                        <a:cs typeface="Times New Roman"/>
                      </a:endParaRPr>
                    </a:p>
                  </a:txBody>
                  <a:tcPr marL="11449" marR="11449" marT="0" marB="0"/>
                </a:tc>
                <a:tc rowSpan="8">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en-US" sz="1400" dirty="0" err="1" smtClean="0"/>
                        <a:t>SEISnet</a:t>
                      </a:r>
                      <a:r>
                        <a:rPr lang="en-US" sz="1400" dirty="0" smtClean="0"/>
                        <a:t> and other SDB </a:t>
                      </a:r>
                    </a:p>
                    <a:p>
                      <a:pPr marL="0" marR="0" indent="0" algn="ctr" defTabSz="914400" rtl="0" eaLnBrk="1" fontAlgn="auto" latinLnBrk="0" hangingPunct="1">
                        <a:lnSpc>
                          <a:spcPct val="120000"/>
                        </a:lnSpc>
                        <a:spcBef>
                          <a:spcPts val="0"/>
                        </a:spcBef>
                        <a:spcAft>
                          <a:spcPts val="0"/>
                        </a:spcAft>
                        <a:buClrTx/>
                        <a:buSzTx/>
                        <a:buFontTx/>
                        <a:buNone/>
                        <a:tabLst/>
                        <a:defRPr/>
                      </a:pPr>
                      <a:r>
                        <a:rPr lang="en-US" sz="1400" dirty="0" smtClean="0"/>
                        <a:t>1356 soil</a:t>
                      </a:r>
                      <a:r>
                        <a:rPr lang="en-US" sz="1400" baseline="0" dirty="0" smtClean="0"/>
                        <a:t> profiles</a:t>
                      </a:r>
                      <a:endParaRPr lang="es-ES" sz="1400" dirty="0" smtClean="0"/>
                    </a:p>
                    <a:p>
                      <a:pPr indent="0" algn="ctr">
                        <a:lnSpc>
                          <a:spcPct val="120000"/>
                        </a:lnSpc>
                        <a:spcAft>
                          <a:spcPts val="0"/>
                        </a:spcAft>
                      </a:pPr>
                      <a:endParaRPr lang="es-ES" sz="1400" dirty="0">
                        <a:latin typeface="Calibri"/>
                        <a:ea typeface="Times New Roman"/>
                        <a:cs typeface="Times New Roman"/>
                      </a:endParaRPr>
                    </a:p>
                  </a:txBody>
                  <a:tcPr marL="11449" marR="11449" marT="0" marB="0" anchor="ctr"/>
                </a:tc>
              </a:tr>
              <a:tr h="244419">
                <a:tc>
                  <a:txBody>
                    <a:bodyPr/>
                    <a:lstStyle/>
                    <a:p>
                      <a:pPr marL="72000">
                        <a:lnSpc>
                          <a:spcPct val="115000"/>
                        </a:lnSpc>
                      </a:pPr>
                      <a:endParaRPr lang="es-ES" sz="1400" b="1" dirty="0">
                        <a:latin typeface="Calibri"/>
                        <a:ea typeface="Times New Roman"/>
                      </a:endParaRPr>
                    </a:p>
                  </a:txBody>
                  <a:tcPr marL="11449" marR="11449" marT="0" marB="0"/>
                </a:tc>
                <a:tc>
                  <a:txBody>
                    <a:bodyPr/>
                    <a:lstStyle/>
                    <a:p>
                      <a:pPr marL="36000" indent="0" algn="l">
                        <a:lnSpc>
                          <a:spcPct val="120000"/>
                        </a:lnSpc>
                        <a:spcAft>
                          <a:spcPts val="0"/>
                        </a:spcAft>
                      </a:pPr>
                      <a:r>
                        <a:rPr lang="en-US" sz="1400" dirty="0"/>
                        <a:t>Soil </a:t>
                      </a:r>
                      <a:r>
                        <a:rPr lang="en-US" sz="1400" dirty="0" smtClean="0"/>
                        <a:t>erosion</a:t>
                      </a:r>
                      <a:endParaRPr lang="es-ES" sz="1400" dirty="0">
                        <a:latin typeface="Calibri"/>
                        <a:ea typeface="Times New Roman"/>
                        <a:cs typeface="Times New Roman"/>
                      </a:endParaRPr>
                    </a:p>
                  </a:txBody>
                  <a:tcPr marL="11449" marR="11449" marT="0" marB="0"/>
                </a:tc>
                <a:tc>
                  <a:txBody>
                    <a:bodyPr/>
                    <a:lstStyle/>
                    <a:p>
                      <a:pPr indent="0" algn="ctr">
                        <a:lnSpc>
                          <a:spcPct val="120000"/>
                        </a:lnSpc>
                        <a:spcAft>
                          <a:spcPts val="0"/>
                        </a:spcAft>
                      </a:pPr>
                      <a:r>
                        <a:rPr lang="en-US" sz="1400" dirty="0"/>
                        <a:t>SERO</a:t>
                      </a:r>
                      <a:endParaRPr lang="es-ES" sz="1400" dirty="0">
                        <a:latin typeface="Calibri"/>
                        <a:ea typeface="Times New Roman"/>
                        <a:cs typeface="Times New Roman"/>
                      </a:endParaRPr>
                    </a:p>
                  </a:txBody>
                  <a:tcPr marL="11449" marR="11449" marT="0" marB="0"/>
                </a:tc>
                <a:tc>
                  <a:txBody>
                    <a:bodyPr/>
                    <a:lstStyle/>
                    <a:p>
                      <a:pPr indent="252095" algn="ctr">
                        <a:lnSpc>
                          <a:spcPct val="120000"/>
                        </a:lnSpc>
                        <a:spcAft>
                          <a:spcPts val="0"/>
                        </a:spcAft>
                      </a:pPr>
                      <a:r>
                        <a:rPr lang="en-US" sz="1400" dirty="0"/>
                        <a:t>-</a:t>
                      </a:r>
                      <a:endParaRPr lang="es-ES" sz="1400" dirty="0">
                        <a:latin typeface="Calibri"/>
                        <a:ea typeface="Times New Roman"/>
                        <a:cs typeface="Times New Roman"/>
                      </a:endParaRPr>
                    </a:p>
                  </a:txBody>
                  <a:tcPr marL="11449" marR="11449" marT="0" marB="0"/>
                </a:tc>
                <a:tc vMerge="1">
                  <a:txBody>
                    <a:bodyPr/>
                    <a:lstStyle/>
                    <a:p>
                      <a:endParaRPr lang="en-US"/>
                    </a:p>
                  </a:txBody>
                  <a:tcPr/>
                </a:tc>
              </a:tr>
              <a:tr h="244419">
                <a:tc>
                  <a:txBody>
                    <a:bodyPr/>
                    <a:lstStyle/>
                    <a:p>
                      <a:pPr marL="72000" indent="0" algn="l">
                        <a:lnSpc>
                          <a:spcPct val="120000"/>
                        </a:lnSpc>
                        <a:spcAft>
                          <a:spcPts val="0"/>
                        </a:spcAft>
                      </a:pPr>
                      <a:r>
                        <a:rPr lang="en-US" sz="1400" dirty="0"/>
                        <a:t>Soil</a:t>
                      </a:r>
                      <a:endParaRPr lang="es-ES" sz="1400" b="1" dirty="0">
                        <a:latin typeface="Calibri"/>
                        <a:ea typeface="Times New Roman"/>
                        <a:cs typeface="Times New Roman"/>
                      </a:endParaRPr>
                    </a:p>
                  </a:txBody>
                  <a:tcPr marL="11449" marR="11449" marT="0" marB="0"/>
                </a:tc>
                <a:tc>
                  <a:txBody>
                    <a:bodyPr/>
                    <a:lstStyle/>
                    <a:p>
                      <a:pPr marL="36000" indent="0" algn="l">
                        <a:lnSpc>
                          <a:spcPct val="120000"/>
                        </a:lnSpc>
                        <a:spcAft>
                          <a:spcPts val="0"/>
                        </a:spcAft>
                      </a:pPr>
                      <a:r>
                        <a:rPr lang="en-US" sz="1400" dirty="0"/>
                        <a:t>Nitrogen</a:t>
                      </a:r>
                      <a:endParaRPr lang="es-ES" sz="1400" dirty="0">
                        <a:latin typeface="Calibri"/>
                        <a:ea typeface="Times New Roman"/>
                        <a:cs typeface="Times New Roman"/>
                      </a:endParaRPr>
                    </a:p>
                  </a:txBody>
                  <a:tcPr marL="11449" marR="11449" marT="0" marB="0"/>
                </a:tc>
                <a:tc>
                  <a:txBody>
                    <a:bodyPr/>
                    <a:lstStyle/>
                    <a:p>
                      <a:pPr indent="0" algn="ctr">
                        <a:lnSpc>
                          <a:spcPct val="120000"/>
                        </a:lnSpc>
                        <a:spcAft>
                          <a:spcPts val="0"/>
                        </a:spcAft>
                      </a:pPr>
                      <a:r>
                        <a:rPr lang="en-US" sz="1400" dirty="0"/>
                        <a:t>NITRO</a:t>
                      </a:r>
                      <a:endParaRPr lang="es-ES" sz="1400" dirty="0">
                        <a:latin typeface="Calibri"/>
                        <a:ea typeface="Times New Roman"/>
                        <a:cs typeface="Times New Roman"/>
                      </a:endParaRPr>
                    </a:p>
                  </a:txBody>
                  <a:tcPr marL="11449" marR="11449" marT="0" marB="0"/>
                </a:tc>
                <a:tc>
                  <a:txBody>
                    <a:bodyPr/>
                    <a:lstStyle/>
                    <a:p>
                      <a:pPr indent="0" algn="ctr">
                        <a:lnSpc>
                          <a:spcPct val="120000"/>
                        </a:lnSpc>
                        <a:spcAft>
                          <a:spcPts val="0"/>
                        </a:spcAft>
                      </a:pPr>
                      <a:r>
                        <a:rPr lang="en-US" sz="1400" dirty="0"/>
                        <a:t>g/100g</a:t>
                      </a:r>
                      <a:endParaRPr lang="es-ES" sz="1400" dirty="0">
                        <a:latin typeface="Calibri"/>
                        <a:ea typeface="Times New Roman"/>
                        <a:cs typeface="Times New Roman"/>
                      </a:endParaRPr>
                    </a:p>
                  </a:txBody>
                  <a:tcPr marL="11449" marR="11449" marT="0" marB="0"/>
                </a:tc>
                <a:tc vMerge="1">
                  <a:txBody>
                    <a:bodyPr/>
                    <a:lstStyle/>
                    <a:p>
                      <a:endParaRPr lang="en-US"/>
                    </a:p>
                  </a:txBody>
                  <a:tcPr/>
                </a:tc>
              </a:tr>
              <a:tr h="244419">
                <a:tc>
                  <a:txBody>
                    <a:bodyPr/>
                    <a:lstStyle/>
                    <a:p>
                      <a:pPr marL="72000">
                        <a:lnSpc>
                          <a:spcPct val="115000"/>
                        </a:lnSpc>
                      </a:pPr>
                      <a:endParaRPr lang="es-ES" sz="1400" b="1" dirty="0">
                        <a:latin typeface="Calibri"/>
                        <a:ea typeface="Times New Roman"/>
                      </a:endParaRPr>
                    </a:p>
                  </a:txBody>
                  <a:tcPr marL="11449" marR="11449" marT="0" marB="0"/>
                </a:tc>
                <a:tc>
                  <a:txBody>
                    <a:bodyPr/>
                    <a:lstStyle/>
                    <a:p>
                      <a:pPr marL="36000" indent="0" algn="l">
                        <a:lnSpc>
                          <a:spcPct val="120000"/>
                        </a:lnSpc>
                        <a:spcAft>
                          <a:spcPts val="0"/>
                        </a:spcAft>
                      </a:pPr>
                      <a:r>
                        <a:rPr lang="en-US" sz="1400" dirty="0"/>
                        <a:t>pH</a:t>
                      </a:r>
                      <a:endParaRPr lang="es-ES" sz="1400" dirty="0">
                        <a:latin typeface="Calibri"/>
                        <a:ea typeface="Times New Roman"/>
                        <a:cs typeface="Times New Roman"/>
                      </a:endParaRPr>
                    </a:p>
                  </a:txBody>
                  <a:tcPr marL="11449" marR="11449" marT="0" marB="0"/>
                </a:tc>
                <a:tc>
                  <a:txBody>
                    <a:bodyPr/>
                    <a:lstStyle/>
                    <a:p>
                      <a:pPr indent="0" algn="ctr">
                        <a:lnSpc>
                          <a:spcPct val="120000"/>
                        </a:lnSpc>
                        <a:spcAft>
                          <a:spcPts val="0"/>
                        </a:spcAft>
                      </a:pPr>
                      <a:r>
                        <a:rPr lang="en-US" sz="1400"/>
                        <a:t>PHWA</a:t>
                      </a:r>
                      <a:endParaRPr lang="es-ES" sz="1400">
                        <a:latin typeface="Calibri"/>
                        <a:ea typeface="Times New Roman"/>
                        <a:cs typeface="Times New Roman"/>
                      </a:endParaRPr>
                    </a:p>
                  </a:txBody>
                  <a:tcPr marL="11449" marR="11449" marT="0" marB="0"/>
                </a:tc>
                <a:tc>
                  <a:txBody>
                    <a:bodyPr/>
                    <a:lstStyle/>
                    <a:p>
                      <a:pPr indent="252095" algn="ctr">
                        <a:lnSpc>
                          <a:spcPct val="120000"/>
                        </a:lnSpc>
                        <a:spcAft>
                          <a:spcPts val="0"/>
                        </a:spcAft>
                      </a:pPr>
                      <a:r>
                        <a:rPr lang="en-US" sz="1400" dirty="0"/>
                        <a:t>-</a:t>
                      </a:r>
                      <a:endParaRPr lang="es-ES" sz="1400" dirty="0">
                        <a:latin typeface="Calibri"/>
                        <a:ea typeface="Times New Roman"/>
                        <a:cs typeface="Times New Roman"/>
                      </a:endParaRPr>
                    </a:p>
                  </a:txBody>
                  <a:tcPr marL="11449" marR="11449" marT="0" marB="0"/>
                </a:tc>
                <a:tc vMerge="1">
                  <a:txBody>
                    <a:bodyPr/>
                    <a:lstStyle/>
                    <a:p>
                      <a:endParaRPr lang="en-US"/>
                    </a:p>
                  </a:txBody>
                  <a:tcPr/>
                </a:tc>
              </a:tr>
              <a:tr h="244419">
                <a:tc>
                  <a:txBody>
                    <a:bodyPr/>
                    <a:lstStyle/>
                    <a:p>
                      <a:pPr marL="72000">
                        <a:lnSpc>
                          <a:spcPct val="115000"/>
                        </a:lnSpc>
                      </a:pPr>
                      <a:endParaRPr lang="es-ES" sz="1400" b="1" dirty="0">
                        <a:latin typeface="Calibri"/>
                        <a:ea typeface="Times New Roman"/>
                      </a:endParaRPr>
                    </a:p>
                  </a:txBody>
                  <a:tcPr marL="11449" marR="11449" marT="0" marB="0"/>
                </a:tc>
                <a:tc>
                  <a:txBody>
                    <a:bodyPr/>
                    <a:lstStyle/>
                    <a:p>
                      <a:pPr marL="36000" indent="0" algn="l">
                        <a:lnSpc>
                          <a:spcPct val="120000"/>
                        </a:lnSpc>
                        <a:spcAft>
                          <a:spcPts val="0"/>
                        </a:spcAft>
                      </a:pPr>
                      <a:r>
                        <a:rPr lang="en-US" sz="1400" dirty="0" err="1"/>
                        <a:t>Cation</a:t>
                      </a:r>
                      <a:r>
                        <a:rPr lang="en-US" sz="1400" dirty="0"/>
                        <a:t> </a:t>
                      </a:r>
                      <a:r>
                        <a:rPr lang="en-US" sz="1400" dirty="0" smtClean="0"/>
                        <a:t>exchange capacity</a:t>
                      </a:r>
                      <a:endParaRPr lang="es-ES" sz="1400" dirty="0">
                        <a:latin typeface="Calibri"/>
                        <a:ea typeface="Times New Roman"/>
                        <a:cs typeface="Times New Roman"/>
                      </a:endParaRPr>
                    </a:p>
                  </a:txBody>
                  <a:tcPr marL="11449" marR="11449" marT="0" marB="0"/>
                </a:tc>
                <a:tc>
                  <a:txBody>
                    <a:bodyPr/>
                    <a:lstStyle/>
                    <a:p>
                      <a:pPr indent="0" algn="ctr">
                        <a:lnSpc>
                          <a:spcPct val="120000"/>
                        </a:lnSpc>
                        <a:spcAft>
                          <a:spcPts val="0"/>
                        </a:spcAft>
                      </a:pPr>
                      <a:r>
                        <a:rPr lang="en-US" sz="1400"/>
                        <a:t>CEXC</a:t>
                      </a:r>
                      <a:endParaRPr lang="es-ES" sz="1400">
                        <a:latin typeface="Calibri"/>
                        <a:ea typeface="Times New Roman"/>
                        <a:cs typeface="Times New Roman"/>
                      </a:endParaRPr>
                    </a:p>
                  </a:txBody>
                  <a:tcPr marL="11449" marR="11449" marT="0" marB="0"/>
                </a:tc>
                <a:tc>
                  <a:txBody>
                    <a:bodyPr/>
                    <a:lstStyle/>
                    <a:p>
                      <a:pPr indent="0" algn="ctr">
                        <a:lnSpc>
                          <a:spcPct val="120000"/>
                        </a:lnSpc>
                        <a:spcAft>
                          <a:spcPts val="0"/>
                        </a:spcAft>
                      </a:pPr>
                      <a:r>
                        <a:rPr lang="en-US" sz="1400" dirty="0" err="1"/>
                        <a:t>meq</a:t>
                      </a:r>
                      <a:r>
                        <a:rPr lang="en-US" sz="1400" dirty="0"/>
                        <a:t>/100g</a:t>
                      </a:r>
                      <a:endParaRPr lang="es-ES" sz="1400" dirty="0">
                        <a:latin typeface="Calibri"/>
                        <a:ea typeface="Times New Roman"/>
                        <a:cs typeface="Times New Roman"/>
                      </a:endParaRPr>
                    </a:p>
                  </a:txBody>
                  <a:tcPr marL="11449" marR="11449" marT="0" marB="0"/>
                </a:tc>
                <a:tc vMerge="1">
                  <a:txBody>
                    <a:bodyPr/>
                    <a:lstStyle/>
                    <a:p>
                      <a:endParaRPr lang="en-US"/>
                    </a:p>
                  </a:txBody>
                  <a:tcPr/>
                </a:tc>
              </a:tr>
              <a:tr h="244419">
                <a:tc>
                  <a:txBody>
                    <a:bodyPr/>
                    <a:lstStyle/>
                    <a:p>
                      <a:pPr marL="72000">
                        <a:lnSpc>
                          <a:spcPct val="115000"/>
                        </a:lnSpc>
                      </a:pPr>
                      <a:endParaRPr lang="es-ES" sz="1400" b="1" dirty="0">
                        <a:latin typeface="Calibri"/>
                        <a:ea typeface="Times New Roman"/>
                      </a:endParaRPr>
                    </a:p>
                  </a:txBody>
                  <a:tcPr marL="11449" marR="11449" marT="0" marB="0"/>
                </a:tc>
                <a:tc>
                  <a:txBody>
                    <a:bodyPr/>
                    <a:lstStyle/>
                    <a:p>
                      <a:pPr marL="36000" indent="0" algn="l">
                        <a:lnSpc>
                          <a:spcPct val="120000"/>
                        </a:lnSpc>
                        <a:spcAft>
                          <a:spcPts val="0"/>
                        </a:spcAft>
                      </a:pPr>
                      <a:r>
                        <a:rPr lang="en-US" sz="1400" dirty="0"/>
                        <a:t>Sand</a:t>
                      </a:r>
                      <a:endParaRPr lang="es-ES" sz="1400" dirty="0">
                        <a:latin typeface="Calibri"/>
                        <a:ea typeface="Times New Roman"/>
                        <a:cs typeface="Times New Roman"/>
                      </a:endParaRPr>
                    </a:p>
                  </a:txBody>
                  <a:tcPr marL="11449" marR="11449" marT="0" marB="0"/>
                </a:tc>
                <a:tc>
                  <a:txBody>
                    <a:bodyPr/>
                    <a:lstStyle/>
                    <a:p>
                      <a:pPr indent="0" algn="ctr">
                        <a:lnSpc>
                          <a:spcPct val="120000"/>
                        </a:lnSpc>
                        <a:spcAft>
                          <a:spcPts val="0"/>
                        </a:spcAft>
                      </a:pPr>
                      <a:r>
                        <a:rPr lang="en-US" sz="1400"/>
                        <a:t>SAND</a:t>
                      </a:r>
                      <a:endParaRPr lang="es-ES" sz="1400">
                        <a:latin typeface="Calibri"/>
                        <a:ea typeface="Times New Roman"/>
                        <a:cs typeface="Times New Roman"/>
                      </a:endParaRPr>
                    </a:p>
                  </a:txBody>
                  <a:tcPr marL="11449" marR="11449" marT="0" marB="0"/>
                </a:tc>
                <a:tc>
                  <a:txBody>
                    <a:bodyPr/>
                    <a:lstStyle/>
                    <a:p>
                      <a:pPr indent="0" algn="ctr">
                        <a:lnSpc>
                          <a:spcPct val="120000"/>
                        </a:lnSpc>
                        <a:spcAft>
                          <a:spcPts val="0"/>
                        </a:spcAft>
                      </a:pPr>
                      <a:r>
                        <a:rPr lang="en-US" sz="1400" dirty="0"/>
                        <a:t>g/100g</a:t>
                      </a:r>
                      <a:endParaRPr lang="es-ES" sz="1400" dirty="0">
                        <a:latin typeface="Calibri"/>
                        <a:ea typeface="Times New Roman"/>
                        <a:cs typeface="Times New Roman"/>
                      </a:endParaRPr>
                    </a:p>
                  </a:txBody>
                  <a:tcPr marL="11449" marR="11449" marT="0" marB="0"/>
                </a:tc>
                <a:tc vMerge="1">
                  <a:txBody>
                    <a:bodyPr/>
                    <a:lstStyle/>
                    <a:p>
                      <a:endParaRPr lang="en-US"/>
                    </a:p>
                  </a:txBody>
                  <a:tcPr/>
                </a:tc>
              </a:tr>
              <a:tr h="244419">
                <a:tc>
                  <a:txBody>
                    <a:bodyPr/>
                    <a:lstStyle/>
                    <a:p>
                      <a:pPr marL="72000">
                        <a:lnSpc>
                          <a:spcPct val="115000"/>
                        </a:lnSpc>
                      </a:pPr>
                      <a:endParaRPr lang="es-ES" sz="1400" b="1" dirty="0">
                        <a:latin typeface="Calibri"/>
                        <a:ea typeface="Times New Roman"/>
                      </a:endParaRPr>
                    </a:p>
                  </a:txBody>
                  <a:tcPr marL="11449" marR="11449" marT="0" marB="0"/>
                </a:tc>
                <a:tc>
                  <a:txBody>
                    <a:bodyPr/>
                    <a:lstStyle/>
                    <a:p>
                      <a:pPr marL="36000" indent="0" algn="l">
                        <a:lnSpc>
                          <a:spcPct val="120000"/>
                        </a:lnSpc>
                        <a:spcAft>
                          <a:spcPts val="0"/>
                        </a:spcAft>
                      </a:pPr>
                      <a:r>
                        <a:rPr lang="en-US" sz="1400" dirty="0"/>
                        <a:t>Clay</a:t>
                      </a:r>
                      <a:endParaRPr lang="es-ES" sz="1400" dirty="0">
                        <a:latin typeface="Calibri"/>
                        <a:ea typeface="Times New Roman"/>
                        <a:cs typeface="Times New Roman"/>
                      </a:endParaRPr>
                    </a:p>
                  </a:txBody>
                  <a:tcPr marL="11449" marR="11449" marT="0" marB="0"/>
                </a:tc>
                <a:tc>
                  <a:txBody>
                    <a:bodyPr/>
                    <a:lstStyle/>
                    <a:p>
                      <a:pPr indent="0" algn="ctr">
                        <a:lnSpc>
                          <a:spcPct val="120000"/>
                        </a:lnSpc>
                        <a:spcAft>
                          <a:spcPts val="0"/>
                        </a:spcAft>
                      </a:pPr>
                      <a:r>
                        <a:rPr lang="en-US" sz="1400" dirty="0"/>
                        <a:t>CLAY</a:t>
                      </a:r>
                      <a:endParaRPr lang="es-ES" sz="1400" dirty="0">
                        <a:latin typeface="Calibri"/>
                        <a:ea typeface="Times New Roman"/>
                        <a:cs typeface="Times New Roman"/>
                      </a:endParaRPr>
                    </a:p>
                  </a:txBody>
                  <a:tcPr marL="11449" marR="11449" marT="0" marB="0"/>
                </a:tc>
                <a:tc>
                  <a:txBody>
                    <a:bodyPr/>
                    <a:lstStyle/>
                    <a:p>
                      <a:pPr indent="0" algn="ctr">
                        <a:lnSpc>
                          <a:spcPct val="120000"/>
                        </a:lnSpc>
                        <a:spcAft>
                          <a:spcPts val="0"/>
                        </a:spcAft>
                      </a:pPr>
                      <a:r>
                        <a:rPr lang="en-US" sz="1400" dirty="0"/>
                        <a:t>g/100g</a:t>
                      </a:r>
                      <a:endParaRPr lang="es-ES" sz="1400" dirty="0">
                        <a:latin typeface="Calibri"/>
                        <a:ea typeface="Times New Roman"/>
                        <a:cs typeface="Times New Roman"/>
                      </a:endParaRPr>
                    </a:p>
                  </a:txBody>
                  <a:tcPr marL="11449" marR="11449" marT="0" marB="0"/>
                </a:tc>
                <a:tc vMerge="1">
                  <a:txBody>
                    <a:bodyPr/>
                    <a:lstStyle/>
                    <a:p>
                      <a:endParaRPr lang="en-US"/>
                    </a:p>
                  </a:txBody>
                  <a:tcPr/>
                </a:tc>
              </a:tr>
              <a:tr h="244419">
                <a:tc>
                  <a:txBody>
                    <a:bodyPr/>
                    <a:lstStyle/>
                    <a:p>
                      <a:pPr marL="72000">
                        <a:lnSpc>
                          <a:spcPct val="115000"/>
                        </a:lnSpc>
                      </a:pPr>
                      <a:endParaRPr lang="es-ES" sz="1400" b="1" dirty="0">
                        <a:latin typeface="Calibri"/>
                        <a:ea typeface="Times New Roman"/>
                      </a:endParaRPr>
                    </a:p>
                  </a:txBody>
                  <a:tcPr marL="11449" marR="11449" marT="0" marB="0"/>
                </a:tc>
                <a:tc>
                  <a:txBody>
                    <a:bodyPr/>
                    <a:lstStyle/>
                    <a:p>
                      <a:pPr marL="36000" indent="0" algn="l">
                        <a:lnSpc>
                          <a:spcPct val="120000"/>
                        </a:lnSpc>
                        <a:spcAft>
                          <a:spcPts val="0"/>
                        </a:spcAft>
                      </a:pPr>
                      <a:r>
                        <a:rPr lang="en-US" sz="1400"/>
                        <a:t>Bulk density</a:t>
                      </a:r>
                      <a:endParaRPr lang="es-ES" sz="1400">
                        <a:latin typeface="Calibri"/>
                        <a:ea typeface="Times New Roman"/>
                        <a:cs typeface="Times New Roman"/>
                      </a:endParaRPr>
                    </a:p>
                  </a:txBody>
                  <a:tcPr marL="11449" marR="11449" marT="0" marB="0"/>
                </a:tc>
                <a:tc>
                  <a:txBody>
                    <a:bodyPr/>
                    <a:lstStyle/>
                    <a:p>
                      <a:pPr indent="0" algn="ctr">
                        <a:lnSpc>
                          <a:spcPct val="120000"/>
                        </a:lnSpc>
                        <a:spcAft>
                          <a:spcPts val="0"/>
                        </a:spcAft>
                      </a:pPr>
                      <a:r>
                        <a:rPr lang="en-US" sz="1400" dirty="0"/>
                        <a:t>BULK</a:t>
                      </a:r>
                      <a:endParaRPr lang="es-ES" sz="1400" dirty="0">
                        <a:latin typeface="Calibri"/>
                        <a:ea typeface="Times New Roman"/>
                        <a:cs typeface="Times New Roman"/>
                      </a:endParaRPr>
                    </a:p>
                  </a:txBody>
                  <a:tcPr marL="11449" marR="11449" marT="0" marB="0"/>
                </a:tc>
                <a:tc>
                  <a:txBody>
                    <a:bodyPr/>
                    <a:lstStyle/>
                    <a:p>
                      <a:pPr indent="0" algn="ctr">
                        <a:lnSpc>
                          <a:spcPct val="120000"/>
                        </a:lnSpc>
                        <a:spcAft>
                          <a:spcPts val="0"/>
                        </a:spcAft>
                      </a:pPr>
                      <a:r>
                        <a:rPr lang="en-US" sz="1400" dirty="0"/>
                        <a:t>g/cc</a:t>
                      </a:r>
                      <a:endParaRPr lang="es-ES" sz="1400" dirty="0">
                        <a:latin typeface="Calibri"/>
                        <a:ea typeface="Times New Roman"/>
                        <a:cs typeface="Times New Roman"/>
                      </a:endParaRPr>
                    </a:p>
                  </a:txBody>
                  <a:tcPr marL="11449" marR="11449" marT="0" marB="0"/>
                </a:tc>
                <a:tc vMerge="1">
                  <a:txBody>
                    <a:bodyPr/>
                    <a:lstStyle/>
                    <a:p>
                      <a:endParaRPr lang="en-US"/>
                    </a:p>
                  </a:txBody>
                  <a:tcPr/>
                </a:tc>
              </a:tr>
              <a:tr h="244419">
                <a:tc>
                  <a:txBody>
                    <a:bodyPr/>
                    <a:lstStyle/>
                    <a:p>
                      <a:pPr marL="72000">
                        <a:lnSpc>
                          <a:spcPct val="115000"/>
                        </a:lnSpc>
                      </a:pPr>
                      <a:endParaRPr lang="es-ES" sz="1400" b="1" dirty="0">
                        <a:latin typeface="Calibri"/>
                        <a:ea typeface="Times New Roman"/>
                      </a:endParaRPr>
                    </a:p>
                  </a:txBody>
                  <a:tcPr marL="11449" marR="11449" marT="0" marB="0"/>
                </a:tc>
                <a:tc>
                  <a:txBody>
                    <a:bodyPr/>
                    <a:lstStyle/>
                    <a:p>
                      <a:pPr marL="36000" indent="0" algn="l">
                        <a:lnSpc>
                          <a:spcPct val="120000"/>
                        </a:lnSpc>
                        <a:spcAft>
                          <a:spcPts val="0"/>
                        </a:spcAft>
                      </a:pPr>
                      <a:r>
                        <a:rPr lang="en-US" sz="1400"/>
                        <a:t>Field capacity</a:t>
                      </a:r>
                      <a:endParaRPr lang="es-ES" sz="1400">
                        <a:latin typeface="Calibri"/>
                        <a:ea typeface="Times New Roman"/>
                        <a:cs typeface="Times New Roman"/>
                      </a:endParaRPr>
                    </a:p>
                  </a:txBody>
                  <a:tcPr marL="11449" marR="11449" marT="0" marB="0"/>
                </a:tc>
                <a:tc>
                  <a:txBody>
                    <a:bodyPr/>
                    <a:lstStyle/>
                    <a:p>
                      <a:pPr indent="0" algn="ctr">
                        <a:lnSpc>
                          <a:spcPct val="120000"/>
                        </a:lnSpc>
                        <a:spcAft>
                          <a:spcPts val="0"/>
                        </a:spcAft>
                      </a:pPr>
                      <a:r>
                        <a:rPr lang="en-US" sz="1400" dirty="0"/>
                        <a:t>FCAP</a:t>
                      </a:r>
                      <a:endParaRPr lang="es-ES" sz="1400" dirty="0">
                        <a:latin typeface="Calibri"/>
                        <a:ea typeface="Times New Roman"/>
                        <a:cs typeface="Times New Roman"/>
                      </a:endParaRPr>
                    </a:p>
                  </a:txBody>
                  <a:tcPr marL="11449" marR="11449" marT="0" marB="0"/>
                </a:tc>
                <a:tc>
                  <a:txBody>
                    <a:bodyPr/>
                    <a:lstStyle/>
                    <a:p>
                      <a:pPr indent="0" algn="ctr">
                        <a:lnSpc>
                          <a:spcPct val="120000"/>
                        </a:lnSpc>
                        <a:spcAft>
                          <a:spcPts val="0"/>
                        </a:spcAft>
                      </a:pPr>
                      <a:r>
                        <a:rPr lang="en-US" sz="1400" dirty="0"/>
                        <a:t>g/100g</a:t>
                      </a:r>
                      <a:endParaRPr lang="es-ES" sz="1400" dirty="0">
                        <a:latin typeface="Calibri"/>
                        <a:ea typeface="Times New Roman"/>
                        <a:cs typeface="Times New Roman"/>
                      </a:endParaRPr>
                    </a:p>
                  </a:txBody>
                  <a:tcPr marL="11449" marR="11449" marT="0" marB="0"/>
                </a:tc>
                <a:tc>
                  <a:txBody>
                    <a:bodyPr/>
                    <a:lstStyle/>
                    <a:p>
                      <a:pPr indent="0" algn="ctr">
                        <a:lnSpc>
                          <a:spcPct val="120000"/>
                        </a:lnSpc>
                        <a:spcAft>
                          <a:spcPts val="0"/>
                        </a:spcAft>
                      </a:pPr>
                      <a:r>
                        <a:rPr lang="en-US" sz="1400" dirty="0" err="1"/>
                        <a:t>Simanctel</a:t>
                      </a:r>
                      <a:r>
                        <a:rPr lang="en-US" sz="1400" dirty="0"/>
                        <a:t> Project </a:t>
                      </a:r>
                      <a:endParaRPr lang="es-ES" sz="1400" dirty="0">
                        <a:latin typeface="Calibri"/>
                        <a:ea typeface="Times New Roman"/>
                        <a:cs typeface="Times New Roman"/>
                      </a:endParaRPr>
                    </a:p>
                  </a:txBody>
                  <a:tcPr marL="11449" marR="11449" marT="0" marB="0" anchor="ctr"/>
                </a:tc>
              </a:tr>
              <a:tr h="244419">
                <a:tc>
                  <a:txBody>
                    <a:bodyPr/>
                    <a:lstStyle/>
                    <a:p>
                      <a:pPr marL="72000" indent="0" algn="l">
                        <a:lnSpc>
                          <a:spcPct val="120000"/>
                        </a:lnSpc>
                        <a:spcAft>
                          <a:spcPts val="0"/>
                        </a:spcAft>
                      </a:pPr>
                      <a:r>
                        <a:rPr lang="en-US" sz="1400" dirty="0"/>
                        <a:t>Land use</a:t>
                      </a:r>
                      <a:endParaRPr lang="es-ES" sz="1400" b="1" dirty="0">
                        <a:latin typeface="Calibri"/>
                        <a:ea typeface="Times New Roman"/>
                        <a:cs typeface="Times New Roman"/>
                      </a:endParaRPr>
                    </a:p>
                  </a:txBody>
                  <a:tcPr marL="11449" marR="11449" marT="0" marB="0"/>
                </a:tc>
                <a:tc>
                  <a:txBody>
                    <a:bodyPr/>
                    <a:lstStyle/>
                    <a:p>
                      <a:pPr marL="36000" indent="0" algn="l">
                        <a:lnSpc>
                          <a:spcPct val="120000"/>
                        </a:lnSpc>
                        <a:spcAft>
                          <a:spcPts val="0"/>
                        </a:spcAft>
                      </a:pPr>
                      <a:r>
                        <a:rPr lang="en-US" sz="1400" dirty="0"/>
                        <a:t>Land use/land cover </a:t>
                      </a:r>
                      <a:endParaRPr lang="es-ES" sz="1400" dirty="0">
                        <a:latin typeface="Calibri"/>
                        <a:ea typeface="Times New Roman"/>
                        <a:cs typeface="Times New Roman"/>
                      </a:endParaRPr>
                    </a:p>
                  </a:txBody>
                  <a:tcPr marL="11449" marR="11449" marT="0" marB="0"/>
                </a:tc>
                <a:tc>
                  <a:txBody>
                    <a:bodyPr/>
                    <a:lstStyle/>
                    <a:p>
                      <a:pPr indent="0" algn="ctr">
                        <a:lnSpc>
                          <a:spcPct val="120000"/>
                        </a:lnSpc>
                        <a:spcAft>
                          <a:spcPts val="0"/>
                        </a:spcAft>
                      </a:pPr>
                      <a:r>
                        <a:rPr lang="en-US" sz="1400" dirty="0"/>
                        <a:t>LULC</a:t>
                      </a:r>
                      <a:endParaRPr lang="es-ES" sz="1400" dirty="0">
                        <a:latin typeface="Calibri"/>
                        <a:ea typeface="Times New Roman"/>
                        <a:cs typeface="Times New Roman"/>
                      </a:endParaRPr>
                    </a:p>
                  </a:txBody>
                  <a:tcPr marL="11449" marR="11449" marT="0" marB="0"/>
                </a:tc>
                <a:tc>
                  <a:txBody>
                    <a:bodyPr/>
                    <a:lstStyle/>
                    <a:p>
                      <a:pPr indent="0" algn="ctr">
                        <a:lnSpc>
                          <a:spcPct val="120000"/>
                        </a:lnSpc>
                        <a:spcAft>
                          <a:spcPts val="0"/>
                        </a:spcAft>
                      </a:pPr>
                      <a:r>
                        <a:rPr lang="en-US" sz="1400" dirty="0"/>
                        <a:t>CLC LEVEL 3</a:t>
                      </a:r>
                      <a:endParaRPr lang="es-ES" sz="1400" dirty="0">
                        <a:latin typeface="Calibri"/>
                        <a:ea typeface="Times New Roman"/>
                        <a:cs typeface="Times New Roman"/>
                      </a:endParaRPr>
                    </a:p>
                  </a:txBody>
                  <a:tcPr marL="11449" marR="11449" marT="0" marB="0"/>
                </a:tc>
                <a:tc>
                  <a:txBody>
                    <a:bodyPr/>
                    <a:lstStyle/>
                    <a:p>
                      <a:pPr indent="0" algn="ctr">
                        <a:lnSpc>
                          <a:spcPct val="120000"/>
                        </a:lnSpc>
                        <a:spcAft>
                          <a:spcPts val="0"/>
                        </a:spcAft>
                      </a:pPr>
                      <a:r>
                        <a:rPr lang="en-US" sz="1400" dirty="0" smtClean="0"/>
                        <a:t>LULCMA </a:t>
                      </a:r>
                      <a:endParaRPr lang="es-ES" sz="1400" dirty="0">
                        <a:latin typeface="Calibri"/>
                        <a:ea typeface="Times New Roman"/>
                        <a:cs typeface="Times New Roman"/>
                      </a:endParaRPr>
                    </a:p>
                  </a:txBody>
                  <a:tcPr marL="11449" marR="11449" marT="0" marB="0" anchor="ctr"/>
                </a:tc>
              </a:tr>
            </a:tbl>
          </a:graphicData>
        </a:graphic>
      </p:graphicFrame>
      <p:sp>
        <p:nvSpPr>
          <p:cNvPr id="8" name="Title 1"/>
          <p:cNvSpPr txBox="1">
            <a:spLocks/>
          </p:cNvSpPr>
          <p:nvPr/>
        </p:nvSpPr>
        <p:spPr>
          <a:xfrm>
            <a:off x="0" y="0"/>
            <a:ext cx="9144000" cy="609600"/>
          </a:xfrm>
          <a:prstGeom prst="rect">
            <a:avLst/>
          </a:prstGeom>
          <a:solidFill>
            <a:schemeClr val="tx1"/>
          </a:solidFill>
        </p:spPr>
        <p:txBody>
          <a:bodyPr vert="horz" lIns="91440" tIns="45720" rIns="91440" bIns="45720" rtlCol="0" anchor="ctr">
            <a:normAutofit fontScale="92500"/>
          </a:bodyPr>
          <a:lstStyle/>
          <a:p>
            <a:pPr>
              <a:spcBef>
                <a:spcPct val="0"/>
              </a:spcBef>
              <a:defRPr/>
            </a:pPr>
            <a:r>
              <a:rPr lang="en-US" sz="2600" dirty="0" smtClean="0">
                <a:solidFill>
                  <a:schemeClr val="bg1"/>
                </a:solidFill>
              </a:rPr>
              <a:t>      Materials and methods                       </a:t>
            </a:r>
            <a:r>
              <a:rPr lang="en-US" sz="1900" dirty="0" smtClean="0">
                <a:solidFill>
                  <a:schemeClr val="bg1"/>
                </a:solidFill>
                <a:effectLst>
                  <a:outerShdw blurRad="50800" dist="38100" dir="10800000" algn="r" rotWithShape="0">
                    <a:prstClr val="black">
                      <a:alpha val="40000"/>
                    </a:prstClr>
                  </a:outerShdw>
                </a:effectLst>
              </a:rPr>
              <a:t>CarboSOIL in climate change scenarios</a:t>
            </a:r>
            <a:endParaRPr lang="en-US" sz="2100" dirty="0" smtClean="0">
              <a:solidFill>
                <a:schemeClr val="bg1"/>
              </a:solidFill>
              <a:effectLst>
                <a:outerShdw blurRad="50800" dist="38100" dir="10800000" algn="r" rotWithShape="0">
                  <a:prstClr val="black">
                    <a:alpha val="40000"/>
                  </a:prstClr>
                </a:outerShdw>
              </a:effectLst>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3483</TotalTime>
  <Words>1818</Words>
  <Application>Microsoft Office PowerPoint</Application>
  <PresentationFormat>Presentación en pantalla (4:3)</PresentationFormat>
  <Paragraphs>281</Paragraphs>
  <Slides>17</Slides>
  <Notes>17</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17</vt:i4>
      </vt:variant>
    </vt:vector>
  </HeadingPairs>
  <TitlesOfParts>
    <vt:vector size="25" baseType="lpstr">
      <vt:lpstr>Arial</vt:lpstr>
      <vt:lpstr>Calibri</vt:lpstr>
      <vt:lpstr>Times New Roman</vt:lpstr>
      <vt:lpstr>Franklin Gothic Heavy</vt:lpstr>
      <vt:lpstr>Arial Unicode MS</vt:lpstr>
      <vt:lpstr>Tahoma</vt:lpstr>
      <vt:lpstr>Zurich BlkEx BT</vt:lpstr>
      <vt:lpstr>Tema de Office</vt:lpstr>
      <vt:lpstr>Climate change impacts on carbon stocks of Mediterranean soils: a CarboSOIL model application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Thank you for your attention </vt:lpstr>
    </vt:vector>
  </TitlesOfParts>
  <Company>IRNAS - CSIC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EFFECTS OF LAND USE / LAND COVER CHANGES IN VEGETATION CARBON STOCKS IN SOUTHERN SPAIN BETWEEN 1956 AND 2007</dc:title>
  <dc:creator>Nombre usuario</dc:creator>
  <cp:lastModifiedBy>Usuario</cp:lastModifiedBy>
  <cp:revision>271</cp:revision>
  <dcterms:created xsi:type="dcterms:W3CDTF">2011-05-26T09:29:08Z</dcterms:created>
  <dcterms:modified xsi:type="dcterms:W3CDTF">2013-04-22T11:13:20Z</dcterms:modified>
</cp:coreProperties>
</file>