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8"/>
  </p:notesMasterIdLst>
  <p:sldIdLst>
    <p:sldId id="256" r:id="rId2"/>
    <p:sldId id="257" r:id="rId3"/>
    <p:sldId id="258" r:id="rId4"/>
    <p:sldId id="291" r:id="rId5"/>
    <p:sldId id="292" r:id="rId6"/>
    <p:sldId id="286" r:id="rId7"/>
    <p:sldId id="283" r:id="rId8"/>
    <p:sldId id="284" r:id="rId9"/>
    <p:sldId id="264" r:id="rId10"/>
    <p:sldId id="285" r:id="rId11"/>
    <p:sldId id="271" r:id="rId12"/>
    <p:sldId id="272" r:id="rId13"/>
    <p:sldId id="293" r:id="rId14"/>
    <p:sldId id="274" r:id="rId15"/>
    <p:sldId id="275" r:id="rId16"/>
    <p:sldId id="294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Times New Roman" pitchFamily="18" charset="0"/>
        <a:ea typeface="SimSun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Times New Roman" pitchFamily="18" charset="0"/>
        <a:ea typeface="SimSun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Times New Roman" pitchFamily="18" charset="0"/>
        <a:ea typeface="SimSun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Times New Roman" pitchFamily="18" charset="0"/>
        <a:ea typeface="SimSun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Times New Roman" pitchFamily="18" charset="0"/>
        <a:ea typeface="SimSun" pitchFamily="2" charset="-122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Times New Roman" pitchFamily="18" charset="0"/>
        <a:ea typeface="SimSun" pitchFamily="2" charset="-122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Times New Roman" pitchFamily="18" charset="0"/>
        <a:ea typeface="SimSun" pitchFamily="2" charset="-122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Times New Roman" pitchFamily="18" charset="0"/>
        <a:ea typeface="SimSun" pitchFamily="2" charset="-122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Times New Roman" pitchFamily="18" charset="0"/>
        <a:ea typeface="SimSun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0099"/>
    <a:srgbClr val="CCFFFF"/>
    <a:srgbClr val="D08150"/>
    <a:srgbClr val="D8CBC6"/>
    <a:srgbClr val="66FF66"/>
    <a:srgbClr val="66CC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79" autoAdjust="0"/>
    <p:restoredTop sz="94599" autoAdjust="0"/>
  </p:normalViewPr>
  <p:slideViewPr>
    <p:cSldViewPr>
      <p:cViewPr>
        <p:scale>
          <a:sx n="68" d="100"/>
          <a:sy n="68" d="100"/>
        </p:scale>
        <p:origin x="-1680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69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Idaktoriko-2012\Optimal_Water_Allocation_Alfeios\Water_allocation_optimisation_LINGO\Final_egu\1-YEAR-PIecewise-Linearisation\ScenarioA_All_PIECELINEAR\all_results_piecewise_linearisation_2007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Idaktoriko-2012\Optimal_Water_Allocation_Alfeios\Water_allocation_optimisation_LINGO\Final_egu\1-YEAR-PIecewise-Linearisation\ScenarioA_All_PIECELINEAR\all_results_piecewise_linearisation_2003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500"/>
            </a:pPr>
            <a:r>
              <a:rPr lang="en-GB" sz="2500" dirty="0"/>
              <a:t>2007 </a:t>
            </a:r>
            <a:r>
              <a:rPr lang="en-GB" sz="2500" dirty="0" smtClean="0"/>
              <a:t>- Total </a:t>
            </a:r>
            <a:r>
              <a:rPr lang="en-GB" sz="2500" dirty="0"/>
              <a:t>Benefit (€) for </a:t>
            </a:r>
            <a:r>
              <a:rPr lang="el-GR" sz="2500" dirty="0"/>
              <a:t>α</a:t>
            </a:r>
            <a:r>
              <a:rPr lang="en-GB" sz="2500" dirty="0"/>
              <a:t>-cut level  1</a:t>
            </a:r>
          </a:p>
        </c:rich>
      </c:tx>
      <c:layout>
        <c:manualLayout>
          <c:xMode val="edge"/>
          <c:yMode val="edge"/>
          <c:x val="0.27280479002624675"/>
          <c:y val="2.1265250159042869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Sheet2!$C$139</c:f>
              <c:strCache>
                <c:ptCount val="1"/>
                <c:pt idx="0">
                  <c:v>Optimistic - Min</c:v>
                </c:pt>
              </c:strCache>
            </c:strRef>
          </c:tx>
          <c:invertIfNegative val="0"/>
          <c:cat>
            <c:strRef>
              <c:f>Sheet2!$F$138:$G$138</c:f>
              <c:strCache>
                <c:ptCount val="2"/>
                <c:pt idx="0">
                  <c:v>Present Rule</c:v>
                </c:pt>
                <c:pt idx="1">
                  <c:v>Free</c:v>
                </c:pt>
              </c:strCache>
            </c:strRef>
          </c:cat>
          <c:val>
            <c:numRef>
              <c:f>Sheet2!$F$139:$G$139</c:f>
              <c:numCache>
                <c:formatCode>General</c:formatCode>
                <c:ptCount val="2"/>
                <c:pt idx="0">
                  <c:v>21456358.697122131</c:v>
                </c:pt>
                <c:pt idx="1">
                  <c:v>28769008.925299171</c:v>
                </c:pt>
              </c:numCache>
            </c:numRef>
          </c:val>
        </c:ser>
        <c:ser>
          <c:idx val="1"/>
          <c:order val="1"/>
          <c:tx>
            <c:strRef>
              <c:f>Sheet2!$C$140</c:f>
              <c:strCache>
                <c:ptCount val="1"/>
                <c:pt idx="0">
                  <c:v>Optimistic - Max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Sheet2!$F$138:$G$138</c:f>
              <c:strCache>
                <c:ptCount val="2"/>
                <c:pt idx="0">
                  <c:v>Present Rule</c:v>
                </c:pt>
                <c:pt idx="1">
                  <c:v>Free</c:v>
                </c:pt>
              </c:strCache>
            </c:strRef>
          </c:cat>
          <c:val>
            <c:numRef>
              <c:f>Sheet2!$F$140:$G$140</c:f>
              <c:numCache>
                <c:formatCode>General</c:formatCode>
                <c:ptCount val="2"/>
                <c:pt idx="0">
                  <c:v>24274056.97399848</c:v>
                </c:pt>
                <c:pt idx="1">
                  <c:v>32946738.850397255</c:v>
                </c:pt>
              </c:numCache>
            </c:numRef>
          </c:val>
        </c:ser>
        <c:ser>
          <c:idx val="2"/>
          <c:order val="2"/>
          <c:tx>
            <c:strRef>
              <c:f>Sheet2!$C$141</c:f>
              <c:strCache>
                <c:ptCount val="1"/>
                <c:pt idx="0">
                  <c:v>Pessimistic - Min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Sheet2!$F$138:$G$138</c:f>
              <c:strCache>
                <c:ptCount val="2"/>
                <c:pt idx="0">
                  <c:v>Present Rule</c:v>
                </c:pt>
                <c:pt idx="1">
                  <c:v>Free</c:v>
                </c:pt>
              </c:strCache>
            </c:strRef>
          </c:cat>
          <c:val>
            <c:numRef>
              <c:f>Sheet2!$F$141:$G$141</c:f>
              <c:numCache>
                <c:formatCode>General</c:formatCode>
                <c:ptCount val="2"/>
                <c:pt idx="0">
                  <c:v>16734472.363443684</c:v>
                </c:pt>
                <c:pt idx="1">
                  <c:v>22482905.679714587</c:v>
                </c:pt>
              </c:numCache>
            </c:numRef>
          </c:val>
        </c:ser>
        <c:ser>
          <c:idx val="3"/>
          <c:order val="3"/>
          <c:tx>
            <c:strRef>
              <c:f>Sheet2!$C$142</c:f>
              <c:strCache>
                <c:ptCount val="1"/>
                <c:pt idx="0">
                  <c:v>Pessimistic - Max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Sheet2!$F$138:$G$138</c:f>
              <c:strCache>
                <c:ptCount val="2"/>
                <c:pt idx="0">
                  <c:v>Present Rule</c:v>
                </c:pt>
                <c:pt idx="1">
                  <c:v>Free</c:v>
                </c:pt>
              </c:strCache>
            </c:strRef>
          </c:cat>
          <c:val>
            <c:numRef>
              <c:f>Sheet2!$F$142:$G$142</c:f>
              <c:numCache>
                <c:formatCode>General</c:formatCode>
                <c:ptCount val="2"/>
                <c:pt idx="0">
                  <c:v>19142204.309234507</c:v>
                </c:pt>
                <c:pt idx="1">
                  <c:v>25705949.366304584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115376128"/>
        <c:axId val="73261056"/>
        <c:axId val="0"/>
      </c:bar3DChart>
      <c:catAx>
        <c:axId val="115376128"/>
        <c:scaling>
          <c:orientation val="minMax"/>
        </c:scaling>
        <c:delete val="0"/>
        <c:axPos val="b"/>
        <c:majorGridlines/>
        <c:majorTickMark val="none"/>
        <c:minorTickMark val="none"/>
        <c:tickLblPos val="nextTo"/>
        <c:crossAx val="73261056"/>
        <c:crosses val="autoZero"/>
        <c:auto val="0"/>
        <c:lblAlgn val="ctr"/>
        <c:lblOffset val="100"/>
        <c:noMultiLvlLbl val="0"/>
      </c:catAx>
      <c:valAx>
        <c:axId val="73261056"/>
        <c:scaling>
          <c:orientation val="minMax"/>
          <c:max val="40000000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spPr>
          <a:ln w="9525">
            <a:noFill/>
          </a:ln>
        </c:spPr>
        <c:crossAx val="115376128"/>
        <c:crosses val="autoZero"/>
        <c:crossBetween val="between"/>
        <c:majorUnit val="10000000"/>
        <c:minorUnit val="5000000"/>
      </c:valAx>
    </c:plotArea>
    <c:legend>
      <c:legendPos val="b"/>
      <c:layout/>
      <c:overlay val="0"/>
    </c:legend>
    <c:plotVisOnly val="1"/>
    <c:dispBlanksAs val="gap"/>
    <c:showDLblsOverMax val="0"/>
  </c:chart>
  <c:spPr>
    <a:solidFill>
      <a:srgbClr val="FFFFFF"/>
    </a:solidFill>
  </c:spPr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/>
            </a:pPr>
            <a:r>
              <a:rPr lang="en-GB" sz="2500" dirty="0" smtClean="0"/>
              <a:t>2003 - </a:t>
            </a:r>
            <a:r>
              <a:rPr lang="en-GB" sz="2500" dirty="0"/>
              <a:t>Total Benefit (€) </a:t>
            </a:r>
            <a:r>
              <a:rPr lang="en-GB" sz="2500" dirty="0" smtClean="0"/>
              <a:t>for </a:t>
            </a:r>
            <a:r>
              <a:rPr lang="el-GR" sz="2500" dirty="0" smtClean="0"/>
              <a:t>α</a:t>
            </a:r>
            <a:r>
              <a:rPr lang="en-GB" sz="2500" dirty="0"/>
              <a:t>-cut level  1 </a:t>
            </a:r>
          </a:p>
        </c:rich>
      </c:tx>
      <c:layout>
        <c:manualLayout>
          <c:xMode val="edge"/>
          <c:yMode val="edge"/>
          <c:x val="0.29188570437036659"/>
          <c:y val="2.3390138712833783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101530961241409"/>
          <c:y val="0.11477737932785377"/>
          <c:w val="0.8139363463664212"/>
          <c:h val="0.713695563318753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Sheet2!$C$128</c:f>
              <c:strCache>
                <c:ptCount val="1"/>
                <c:pt idx="0">
                  <c:v>Optimistic - Min</c:v>
                </c:pt>
              </c:strCache>
            </c:strRef>
          </c:tx>
          <c:invertIfNegative val="0"/>
          <c:cat>
            <c:strRef>
              <c:f>Sheet2!$G$125:$H$125</c:f>
              <c:strCache>
                <c:ptCount val="2"/>
                <c:pt idx="0">
                  <c:v>Present Rule</c:v>
                </c:pt>
                <c:pt idx="1">
                  <c:v>Free</c:v>
                </c:pt>
              </c:strCache>
            </c:strRef>
          </c:cat>
          <c:val>
            <c:numRef>
              <c:f>Sheet2!$G$128:$H$128</c:f>
              <c:numCache>
                <c:formatCode>#,##0.00</c:formatCode>
                <c:ptCount val="2"/>
                <c:pt idx="0">
                  <c:v>49847303.96501036</c:v>
                </c:pt>
                <c:pt idx="1">
                  <c:v>45747259.304009072</c:v>
                </c:pt>
              </c:numCache>
            </c:numRef>
          </c:val>
        </c:ser>
        <c:ser>
          <c:idx val="1"/>
          <c:order val="1"/>
          <c:tx>
            <c:strRef>
              <c:f>Sheet2!$C$129</c:f>
              <c:strCache>
                <c:ptCount val="1"/>
                <c:pt idx="0">
                  <c:v>Optimistic - Max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Sheet2!$G$125:$H$125</c:f>
              <c:strCache>
                <c:ptCount val="2"/>
                <c:pt idx="0">
                  <c:v>Present Rule</c:v>
                </c:pt>
                <c:pt idx="1">
                  <c:v>Free</c:v>
                </c:pt>
              </c:strCache>
            </c:strRef>
          </c:cat>
          <c:val>
            <c:numRef>
              <c:f>Sheet2!$G$129:$H$129</c:f>
              <c:numCache>
                <c:formatCode>#,##0.00</c:formatCode>
                <c:ptCount val="2"/>
                <c:pt idx="0">
                  <c:v>54557985.776780643</c:v>
                </c:pt>
                <c:pt idx="1">
                  <c:v>50257003.084881537</c:v>
                </c:pt>
              </c:numCache>
            </c:numRef>
          </c:val>
        </c:ser>
        <c:ser>
          <c:idx val="2"/>
          <c:order val="2"/>
          <c:tx>
            <c:strRef>
              <c:f>Sheet2!$C$130</c:f>
              <c:strCache>
                <c:ptCount val="1"/>
                <c:pt idx="0">
                  <c:v>Pessimistic - Min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Sheet2!$G$125:$H$125</c:f>
              <c:strCache>
                <c:ptCount val="2"/>
                <c:pt idx="0">
                  <c:v>Present Rule</c:v>
                </c:pt>
                <c:pt idx="1">
                  <c:v>Free</c:v>
                </c:pt>
              </c:strCache>
            </c:strRef>
          </c:cat>
          <c:val>
            <c:numRef>
              <c:f>Sheet2!$G$130:$H$130</c:f>
              <c:numCache>
                <c:formatCode>#,##0.00</c:formatCode>
                <c:ptCount val="2"/>
                <c:pt idx="0">
                  <c:v>38305828.966180541</c:v>
                </c:pt>
                <c:pt idx="1">
                  <c:v>35786654.470721722</c:v>
                </c:pt>
              </c:numCache>
            </c:numRef>
          </c:val>
        </c:ser>
        <c:ser>
          <c:idx val="3"/>
          <c:order val="3"/>
          <c:tx>
            <c:strRef>
              <c:f>Sheet2!$C$131</c:f>
              <c:strCache>
                <c:ptCount val="1"/>
                <c:pt idx="0">
                  <c:v>Pessimistic - Max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Sheet2!$G$125:$H$125</c:f>
              <c:strCache>
                <c:ptCount val="2"/>
                <c:pt idx="0">
                  <c:v>Present Rule</c:v>
                </c:pt>
                <c:pt idx="1">
                  <c:v>Free</c:v>
                </c:pt>
              </c:strCache>
            </c:strRef>
          </c:cat>
          <c:val>
            <c:numRef>
              <c:f>Sheet2!$G$131:$H$131</c:f>
              <c:numCache>
                <c:formatCode>#,##0.00</c:formatCode>
                <c:ptCount val="2"/>
                <c:pt idx="0">
                  <c:v>42017214.320767067</c:v>
                </c:pt>
                <c:pt idx="1">
                  <c:v>39295338.756110929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115462144"/>
        <c:axId val="73263360"/>
        <c:axId val="0"/>
      </c:bar3DChart>
      <c:catAx>
        <c:axId val="115462144"/>
        <c:scaling>
          <c:orientation val="minMax"/>
        </c:scaling>
        <c:delete val="0"/>
        <c:axPos val="b"/>
        <c:majorGridlines/>
        <c:majorTickMark val="none"/>
        <c:minorTickMark val="none"/>
        <c:tickLblPos val="nextTo"/>
        <c:crossAx val="73263360"/>
        <c:crosses val="autoZero"/>
        <c:auto val="0"/>
        <c:lblAlgn val="ctr"/>
        <c:lblOffset val="100"/>
        <c:noMultiLvlLbl val="0"/>
      </c:catAx>
      <c:valAx>
        <c:axId val="73263360"/>
        <c:scaling>
          <c:orientation val="minMax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spPr>
          <a:ln w="9525">
            <a:noFill/>
          </a:ln>
        </c:spPr>
        <c:crossAx val="115462144"/>
        <c:crosses val="autoZero"/>
        <c:crossBetween val="between"/>
        <c:majorUnit val="20000000"/>
        <c:minorUnit val="1000000"/>
      </c:valAx>
    </c:plotArea>
    <c:legend>
      <c:legendPos val="b"/>
      <c:layout/>
      <c:overlay val="0"/>
    </c:legend>
    <c:plotVisOnly val="1"/>
    <c:dispBlanksAs val="gap"/>
    <c:showDLblsOverMax val="0"/>
  </c:chart>
  <c:spPr>
    <a:solidFill>
      <a:srgbClr val="FFFFFF"/>
    </a:solidFill>
  </c:spPr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spcBef>
                <a:spcPct val="20000"/>
              </a:spcBef>
              <a:buFont typeface="Wingdings" pitchFamily="2" charset="2"/>
              <a:buChar char="q"/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spcBef>
                <a:spcPct val="20000"/>
              </a:spcBef>
              <a:buFont typeface="Wingdings" pitchFamily="2" charset="2"/>
              <a:buChar char="q"/>
              <a:defRPr sz="1200">
                <a:cs typeface="Arial" charset="0"/>
              </a:defRPr>
            </a:lvl1pPr>
          </a:lstStyle>
          <a:p>
            <a:pPr>
              <a:defRPr/>
            </a:pPr>
            <a:fld id="{13951B6B-10E8-47A7-9941-24BD776BB518}" type="datetimeFigureOut">
              <a:rPr lang="en-GB"/>
              <a:pPr>
                <a:defRPr/>
              </a:pPr>
              <a:t>24/04/2013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spcBef>
                <a:spcPct val="20000"/>
              </a:spcBef>
              <a:buFont typeface="Wingdings" pitchFamily="2" charset="2"/>
              <a:buChar char="q"/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spcBef>
                <a:spcPct val="20000"/>
              </a:spcBef>
              <a:buFont typeface="Wingdings" pitchFamily="2" charset="2"/>
              <a:buChar char="q"/>
              <a:defRPr sz="1200">
                <a:cs typeface="Arial" charset="0"/>
              </a:defRPr>
            </a:lvl1pPr>
          </a:lstStyle>
          <a:p>
            <a:pPr>
              <a:defRPr/>
            </a:pPr>
            <a:fld id="{AA5E9071-287E-47A3-B0E4-83F72CA663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7872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233C4-1275-4C5E-844D-6D37D7EEDC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038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8A05F-F627-4D73-98C0-5DE4198639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65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90CD3-1691-45F2-B30E-48E0D90225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751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C2504-69E2-4547-B447-DDF084048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45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26FAF-DEBA-40BA-A873-EEF82186CC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6115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60CEA-0441-4837-9372-F8676D602E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2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B2913-9748-46E3-926C-D540E9D786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03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2DDD8-C27F-4535-9E85-FE82F1657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324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FC3E0-1994-4053-8D31-09070AFC5D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78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D359E-FA15-4FC5-9100-8236B72CDE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011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6C11F-C030-4E32-9D64-495D653E8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053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24D92-3178-4815-A0DB-9FF4DFC59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2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9F844-8CDD-44EB-9CF1-64B7163907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091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3169F-195F-40FF-83DB-F97C84032C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493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Κάντε κλικ για να επεξεργαστείτε τον τίτλο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n-US" smtClean="0"/>
              <a:t>Δεύτερου επιπέδου</a:t>
            </a:r>
          </a:p>
          <a:p>
            <a:pPr lvl="2"/>
            <a:r>
              <a:rPr lang="en-US" smtClean="0"/>
              <a:t>Τρίτου επιπέδου</a:t>
            </a:r>
          </a:p>
          <a:p>
            <a:pPr lvl="3"/>
            <a:r>
              <a:rPr lang="en-US" smtClean="0"/>
              <a:t>Τέταρτου επιπέδου</a:t>
            </a:r>
          </a:p>
          <a:p>
            <a:pPr lvl="4"/>
            <a:r>
              <a:rPr lang="en-US" smtClean="0"/>
              <a:t>Πέμπτου επιπέδου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400" i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i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i="0">
                <a:latin typeface="+mn-lt"/>
              </a:defRPr>
            </a:lvl1pPr>
          </a:lstStyle>
          <a:p>
            <a:pPr>
              <a:defRPr/>
            </a:pPr>
            <a:fld id="{FEA9933E-F4EC-4145-8A5E-AE6E75C3AE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15"/>
          <p:cNvSpPr txBox="1">
            <a:spLocks noChangeArrowheads="1"/>
          </p:cNvSpPr>
          <p:nvPr/>
        </p:nvSpPr>
        <p:spPr bwMode="auto">
          <a:xfrm>
            <a:off x="1142976" y="4714884"/>
            <a:ext cx="6480175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GB" sz="1600" b="1" i="0" dirty="0">
                <a:cs typeface="Times New Roman" pitchFamily="18" charset="0"/>
              </a:rPr>
              <a:t>(1)</a:t>
            </a:r>
            <a:r>
              <a:rPr lang="el-GR" sz="1600" b="1" i="0" dirty="0">
                <a:cs typeface="Times New Roman" pitchFamily="18" charset="0"/>
              </a:rPr>
              <a:t> </a:t>
            </a:r>
            <a:r>
              <a:rPr lang="en-GB" sz="1600" i="0" dirty="0">
                <a:cs typeface="Times New Roman" pitchFamily="18" charset="0"/>
              </a:rPr>
              <a:t>Environmental Engineering Laboratory</a:t>
            </a:r>
            <a:r>
              <a:rPr lang="el-GR" sz="1600" i="0" dirty="0">
                <a:cs typeface="Times New Roman" pitchFamily="18" charset="0"/>
              </a:rPr>
              <a:t>,</a:t>
            </a:r>
            <a:r>
              <a:rPr lang="en-GB" sz="1600" i="0" dirty="0">
                <a:cs typeface="Times New Roman" pitchFamily="18" charset="0"/>
              </a:rPr>
              <a:t> Department of Civil Engineering, University </a:t>
            </a:r>
            <a:r>
              <a:rPr lang="en-GB" sz="1600" i="0" dirty="0" smtClean="0">
                <a:cs typeface="Times New Roman" pitchFamily="18" charset="0"/>
              </a:rPr>
              <a:t>of  </a:t>
            </a:r>
            <a:r>
              <a:rPr lang="en-GB" sz="1600" i="0" dirty="0" err="1" smtClean="0">
                <a:cs typeface="Times New Roman" pitchFamily="18" charset="0"/>
              </a:rPr>
              <a:t>Patras</a:t>
            </a:r>
            <a:r>
              <a:rPr lang="en-GB" sz="1600" i="0" dirty="0" smtClean="0">
                <a:cs typeface="Times New Roman" pitchFamily="18" charset="0"/>
              </a:rPr>
              <a:t>, </a:t>
            </a:r>
            <a:r>
              <a:rPr lang="en-GB" sz="1600" i="0" dirty="0" err="1" smtClean="0">
                <a:cs typeface="Times New Roman" pitchFamily="18" charset="0"/>
              </a:rPr>
              <a:t>Patras</a:t>
            </a:r>
            <a:r>
              <a:rPr lang="en-GB" sz="1600" i="0" dirty="0" smtClean="0">
                <a:cs typeface="Times New Roman" pitchFamily="18" charset="0"/>
              </a:rPr>
              <a:t>, Greece</a:t>
            </a:r>
            <a:endParaRPr lang="el-GR" sz="1600" i="0" dirty="0">
              <a:cs typeface="Times New Roman" pitchFamily="18" charset="0"/>
            </a:endParaRPr>
          </a:p>
          <a:p>
            <a:pPr algn="ctr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l-GR" sz="1600" b="1" i="0" dirty="0">
                <a:cs typeface="Times New Roman" pitchFamily="18" charset="0"/>
              </a:rPr>
              <a:t> (2) </a:t>
            </a:r>
            <a:r>
              <a:rPr lang="de-DE" sz="1600" i="0" dirty="0">
                <a:cs typeface="Times New Roman" pitchFamily="18" charset="0"/>
              </a:rPr>
              <a:t>Institute of  Water Management and Resources </a:t>
            </a:r>
            <a:r>
              <a:rPr lang="de-DE" sz="1600" i="0" dirty="0" smtClean="0">
                <a:cs typeface="Times New Roman" pitchFamily="18" charset="0"/>
              </a:rPr>
              <a:t> Engineering</a:t>
            </a:r>
            <a:r>
              <a:rPr lang="el-GR" sz="1600" i="0" dirty="0">
                <a:cs typeface="Times New Roman" pitchFamily="18" charset="0"/>
              </a:rPr>
              <a:t>, </a:t>
            </a:r>
            <a:endParaRPr lang="en-GB" sz="1600" i="0" dirty="0">
              <a:cs typeface="Times New Roman" pitchFamily="18" charset="0"/>
            </a:endParaRPr>
          </a:p>
          <a:p>
            <a:pPr algn="ctr" eaLnBrk="1">
              <a:spcBef>
                <a:spcPct val="20000"/>
              </a:spcBef>
              <a:buFont typeface="Wingdings" pitchFamily="2" charset="2"/>
              <a:buNone/>
            </a:pPr>
            <a:r>
              <a:rPr lang="de-DE" sz="1600" i="0" dirty="0">
                <a:cs typeface="Times New Roman" pitchFamily="18" charset="0"/>
              </a:rPr>
              <a:t>Universit</a:t>
            </a:r>
            <a:r>
              <a:rPr lang="el-GR" sz="1600" i="0" dirty="0">
                <a:cs typeface="Times New Roman" pitchFamily="18" charset="0"/>
              </a:rPr>
              <a:t>ä</a:t>
            </a:r>
            <a:r>
              <a:rPr lang="de-DE" sz="1600" i="0" dirty="0">
                <a:cs typeface="Times New Roman" pitchFamily="18" charset="0"/>
              </a:rPr>
              <a:t>t der </a:t>
            </a:r>
            <a:r>
              <a:rPr lang="de-DE" sz="1600" i="0" dirty="0" smtClean="0">
                <a:cs typeface="Times New Roman" pitchFamily="18" charset="0"/>
              </a:rPr>
              <a:t>Bundeswehr München,  Munich</a:t>
            </a:r>
            <a:r>
              <a:rPr lang="el-GR" sz="1600" i="0" dirty="0" smtClean="0">
                <a:cs typeface="Times New Roman" pitchFamily="18" charset="0"/>
              </a:rPr>
              <a:t>, </a:t>
            </a:r>
            <a:r>
              <a:rPr lang="de-DE" sz="1600" i="0" dirty="0">
                <a:cs typeface="Times New Roman" pitchFamily="18" charset="0"/>
              </a:rPr>
              <a:t>Germany</a:t>
            </a:r>
            <a:endParaRPr lang="en-GB" sz="1600" i="0" dirty="0">
              <a:cs typeface="Times New Roman" pitchFamily="18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28868"/>
            <a:ext cx="9144000" cy="1439862"/>
          </a:xfrm>
        </p:spPr>
        <p:txBody>
          <a:bodyPr/>
          <a:lstStyle/>
          <a:p>
            <a:pPr eaLnBrk="1" hangingPunct="1">
              <a:defRPr/>
            </a:pPr>
            <a:r>
              <a:rPr lang="en-GB" sz="2200" b="1" cap="all" dirty="0" smtClean="0">
                <a:solidFill>
                  <a:schemeClr val="tx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A combined linear optimisation methodology </a:t>
            </a:r>
            <a:br>
              <a:rPr lang="en-GB" sz="2200" b="1" cap="all" dirty="0" smtClean="0">
                <a:solidFill>
                  <a:schemeClr val="tx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en-GB" sz="2200" b="1" cap="all" dirty="0" smtClean="0">
                <a:solidFill>
                  <a:schemeClr val="tx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for water resources allocation </a:t>
            </a:r>
            <a:br>
              <a:rPr lang="en-GB" sz="2200" b="1" cap="all" dirty="0" smtClean="0">
                <a:solidFill>
                  <a:schemeClr val="tx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en-GB" sz="2200" b="1" cap="all" dirty="0" smtClean="0">
                <a:solidFill>
                  <a:schemeClr val="tx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in an </a:t>
            </a:r>
            <a:r>
              <a:rPr lang="en-GB" sz="2200" b="1" cap="all" dirty="0" err="1" smtClean="0">
                <a:solidFill>
                  <a:schemeClr val="tx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alfeios</a:t>
            </a:r>
            <a:r>
              <a:rPr lang="en-GB" sz="2200" b="1" cap="all" dirty="0" smtClean="0">
                <a:solidFill>
                  <a:schemeClr val="tx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river </a:t>
            </a:r>
            <a:r>
              <a:rPr lang="en-GB" sz="2200" b="1" cap="all" dirty="0" err="1" smtClean="0">
                <a:solidFill>
                  <a:schemeClr val="tx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subbasin</a:t>
            </a:r>
            <a:r>
              <a:rPr lang="en-GB" sz="2200" b="1" cap="all" dirty="0" smtClean="0">
                <a:solidFill>
                  <a:schemeClr val="tx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(</a:t>
            </a:r>
            <a:r>
              <a:rPr lang="en-GB" sz="2200" b="1" cap="all" dirty="0" err="1" smtClean="0">
                <a:solidFill>
                  <a:schemeClr val="tx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greece</a:t>
            </a:r>
            <a:r>
              <a:rPr lang="en-GB" sz="2200" b="1" cap="all" dirty="0" smtClean="0">
                <a:solidFill>
                  <a:schemeClr val="tx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) </a:t>
            </a:r>
            <a:br>
              <a:rPr lang="en-GB" sz="2200" b="1" cap="all" dirty="0" smtClean="0">
                <a:solidFill>
                  <a:schemeClr val="tx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en-GB" sz="2200" b="1" cap="all" dirty="0" smtClean="0">
                <a:solidFill>
                  <a:schemeClr val="tx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under uncertain and vague system conditions</a:t>
            </a:r>
            <a:endParaRPr lang="en-US" sz="2200" b="1" dirty="0" smtClean="0">
              <a:solidFill>
                <a:schemeClr val="tx1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286256"/>
            <a:ext cx="9144000" cy="342900"/>
          </a:xfrm>
        </p:spPr>
        <p:txBody>
          <a:bodyPr/>
          <a:lstStyle/>
          <a:p>
            <a:pPr eaLnBrk="1" hangingPunct="1"/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Eleni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Bekri</a:t>
            </a:r>
            <a:r>
              <a:rPr lang="el-GR" sz="2000" b="1" baseline="30000" dirty="0" smtClean="0">
                <a:latin typeface="Times New Roman" pitchFamily="18" charset="0"/>
                <a:cs typeface="Times New Roman" pitchFamily="18" charset="0"/>
              </a:rPr>
              <a:t>(1)(2)</a:t>
            </a:r>
            <a:r>
              <a:rPr lang="el-GR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Panayotis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Yannopoulos</a:t>
            </a:r>
            <a:r>
              <a:rPr lang="el-GR" sz="2000" b="1" baseline="30000" dirty="0" smtClean="0">
                <a:latin typeface="Times New Roman" pitchFamily="18" charset="0"/>
                <a:cs typeface="Times New Roman" pitchFamily="18" charset="0"/>
              </a:rPr>
              <a:t>(1)</a:t>
            </a:r>
            <a:r>
              <a:rPr lang="en-GB" sz="2000" b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l-G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b="1" dirty="0" smtClean="0">
                <a:latin typeface="Times New Roman" pitchFamily="18" charset="0"/>
                <a:cs typeface="Times New Roman" pitchFamily="18" charset="0"/>
              </a:rPr>
              <a:t>Markus Disse</a:t>
            </a:r>
            <a:r>
              <a:rPr lang="el-GR" sz="2000" b="1" baseline="30000" dirty="0" smtClean="0">
                <a:latin typeface="Times New Roman" pitchFamily="18" charset="0"/>
                <a:cs typeface="Times New Roman" pitchFamily="18" charset="0"/>
              </a:rPr>
              <a:t>(2)</a:t>
            </a:r>
            <a:endParaRPr lang="en-GB" sz="15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DSCF01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32" y="214291"/>
            <a:ext cx="1857600" cy="13821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 descr="DSCF02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480" y="214290"/>
            <a:ext cx="1857388" cy="1428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 descr="DSCF031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4290"/>
            <a:ext cx="1658026" cy="1428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 descr="DSCF041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4400" y="214290"/>
            <a:ext cx="1659600" cy="140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3" descr="PANEPISTIMIO-PATRON-logo-4xrom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596" y="4788174"/>
            <a:ext cx="720080" cy="7686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4925">
            <a:solidFill>
              <a:srgbClr val="D0815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16" descr="Signet farbig_ Format_ .jpg (RGB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5206" y="5007406"/>
            <a:ext cx="1727200" cy="330200"/>
          </a:xfrm>
          <a:prstGeom prst="rect">
            <a:avLst/>
          </a:prstGeom>
          <a:ln w="25400">
            <a:solidFill>
              <a:srgbClr val="FF99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43306" y="214290"/>
            <a:ext cx="1857388" cy="1428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60" name="Picture 3" descr="EPEDBM G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60" y="6010707"/>
            <a:ext cx="4071966" cy="847293"/>
          </a:xfrm>
          <a:prstGeom prst="rect">
            <a:avLst/>
          </a:prstGeom>
          <a:noFill/>
          <a:ln w="254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meetingorganizer.copernicus.org/webfiles/img/CreativeCommons_Attribution_Licens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306" y="6191249"/>
            <a:ext cx="190500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49275"/>
          </a:xfrm>
        </p:spPr>
        <p:txBody>
          <a:bodyPr/>
          <a:lstStyle/>
          <a:p>
            <a:pPr eaLnBrk="1" hangingPunct="1"/>
            <a:r>
              <a:rPr lang="en-GB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UNCERTAIN VARIABLES</a:t>
            </a:r>
            <a:endParaRPr lang="en-US" sz="3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>
              <a:spcBef>
                <a:spcPct val="20000"/>
              </a:spcBef>
              <a:buFont typeface="Wingdings" pitchFamily="2" charset="2"/>
              <a:buChar char="q"/>
            </a:pPr>
            <a:endParaRPr lang="en-GB"/>
          </a:p>
        </p:txBody>
      </p:sp>
      <p:sp>
        <p:nvSpPr>
          <p:cNvPr id="8197" name="Rectangle 37"/>
          <p:cNvSpPr>
            <a:spLocks noChangeArrowheads="1"/>
          </p:cNvSpPr>
          <p:nvPr/>
        </p:nvSpPr>
        <p:spPr bwMode="auto">
          <a:xfrm>
            <a:off x="0" y="3228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>
              <a:spcBef>
                <a:spcPct val="20000"/>
              </a:spcBef>
              <a:buFont typeface="Wingdings" pitchFamily="2" charset="2"/>
              <a:buChar char="q"/>
            </a:pPr>
            <a:endParaRPr lang="en-GB"/>
          </a:p>
        </p:txBody>
      </p:sp>
      <p:sp>
        <p:nvSpPr>
          <p:cNvPr id="8199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>
              <a:spcBef>
                <a:spcPct val="20000"/>
              </a:spcBef>
              <a:buFont typeface="Wingdings" pitchFamily="2" charset="2"/>
              <a:buChar char="q"/>
            </a:pPr>
            <a:endParaRPr lang="en-GB"/>
          </a:p>
        </p:txBody>
      </p:sp>
      <p:sp>
        <p:nvSpPr>
          <p:cNvPr id="8201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>
              <a:spcBef>
                <a:spcPct val="20000"/>
              </a:spcBef>
              <a:buFont typeface="Wingdings" pitchFamily="2" charset="2"/>
              <a:buChar char="q"/>
            </a:pPr>
            <a:endParaRPr lang="en-GB"/>
          </a:p>
        </p:txBody>
      </p:sp>
      <p:sp>
        <p:nvSpPr>
          <p:cNvPr id="820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>
              <a:spcBef>
                <a:spcPct val="20000"/>
              </a:spcBef>
              <a:buFont typeface="Wingdings" pitchFamily="2" charset="2"/>
              <a:buChar char="q"/>
            </a:pPr>
            <a:endParaRPr lang="en-GB"/>
          </a:p>
        </p:txBody>
      </p:sp>
      <p:sp>
        <p:nvSpPr>
          <p:cNvPr id="820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>
              <a:spcBef>
                <a:spcPct val="20000"/>
              </a:spcBef>
              <a:buFont typeface="Wingdings" pitchFamily="2" charset="2"/>
              <a:buChar char="q"/>
            </a:pPr>
            <a:endParaRPr lang="en-GB"/>
          </a:p>
        </p:txBody>
      </p:sp>
      <p:sp>
        <p:nvSpPr>
          <p:cNvPr id="8206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>
              <a:spcBef>
                <a:spcPct val="20000"/>
              </a:spcBef>
              <a:buFont typeface="Wingdings" pitchFamily="2" charset="2"/>
              <a:buChar char="q"/>
            </a:pPr>
            <a:endParaRPr lang="en-GB"/>
          </a:p>
        </p:txBody>
      </p:sp>
      <p:sp>
        <p:nvSpPr>
          <p:cNvPr id="8208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>
              <a:spcBef>
                <a:spcPct val="20000"/>
              </a:spcBef>
              <a:buFont typeface="Wingdings" pitchFamily="2" charset="2"/>
              <a:buChar char="q"/>
            </a:pPr>
            <a:endParaRPr lang="en-GB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762714"/>
              </p:ext>
            </p:extLst>
          </p:nvPr>
        </p:nvGraphicFramePr>
        <p:xfrm>
          <a:off x="215515" y="620688"/>
          <a:ext cx="8712969" cy="3662172"/>
        </p:xfrm>
        <a:graphic>
          <a:graphicData uri="http://schemas.openxmlformats.org/drawingml/2006/table">
            <a:tbl>
              <a:tblPr/>
              <a:tblGrid>
                <a:gridCol w="3420381"/>
                <a:gridCol w="3780420"/>
                <a:gridCol w="1512168"/>
              </a:tblGrid>
              <a:tr h="241388">
                <a:tc>
                  <a:txBody>
                    <a:bodyPr/>
                    <a:lstStyle/>
                    <a:p>
                      <a:pPr algn="l" fontAlgn="b">
                        <a:lnSpc>
                          <a:spcPct val="180000"/>
                        </a:lnSpc>
                      </a:pPr>
                      <a:r>
                        <a:rPr lang="en-GB" sz="1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VariableName</a:t>
                      </a:r>
                      <a:endParaRPr lang="en-GB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Uncertainty Type</a:t>
                      </a:r>
                      <a:endParaRPr lang="en-GB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80000"/>
                        </a:lnSpc>
                      </a:pPr>
                      <a:r>
                        <a:rPr lang="en-GB" sz="1800" b="1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Variable Effect</a:t>
                      </a:r>
                      <a:endParaRPr lang="en-GB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2089">
                <a:tc>
                  <a:txBody>
                    <a:bodyPr/>
                    <a:lstStyle/>
                    <a:p>
                      <a:pPr algn="l" fontAlgn="b">
                        <a:lnSpc>
                          <a:spcPct val="180000"/>
                        </a:lnSpc>
                      </a:pPr>
                      <a:r>
                        <a:rPr lang="en-GB" sz="1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Unit Benefit HP </a:t>
                      </a:r>
                      <a:r>
                        <a:rPr lang="en-GB" sz="16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Ladhon</a:t>
                      </a:r>
                      <a:r>
                        <a:rPr lang="en-GB" sz="1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(€/</a:t>
                      </a:r>
                      <a:r>
                        <a:rPr lang="en-GB" sz="16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MWh</a:t>
                      </a:r>
                      <a:r>
                        <a:rPr lang="en-GB" sz="1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GB" sz="16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80000"/>
                        </a:lnSpc>
                      </a:pPr>
                      <a:r>
                        <a:rPr lang="en-GB" sz="1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Fuzzy: LB (40, 50, 55), </a:t>
                      </a:r>
                      <a:r>
                        <a:rPr lang="en-GB" sz="16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UB (60, 65, 75)</a:t>
                      </a:r>
                      <a:endParaRPr lang="en-GB" sz="16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80000"/>
                        </a:lnSpc>
                      </a:pPr>
                      <a:r>
                        <a:rPr lang="en-GB" sz="1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Favourable</a:t>
                      </a:r>
                      <a:endParaRPr lang="en-GB" sz="16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208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Unit Benefit HP </a:t>
                      </a:r>
                      <a:r>
                        <a:rPr lang="en-GB" sz="16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Flokas</a:t>
                      </a:r>
                      <a:r>
                        <a:rPr lang="en-GB" sz="1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(€/</a:t>
                      </a:r>
                      <a:r>
                        <a:rPr lang="en-GB" sz="16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MWh</a:t>
                      </a:r>
                      <a:r>
                        <a:rPr lang="en-GB" sz="1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GB" sz="16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80000"/>
                        </a:lnSpc>
                      </a:pPr>
                      <a:r>
                        <a:rPr lang="en-GB" sz="1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Interval: (80, 87.75)</a:t>
                      </a:r>
                      <a:endParaRPr lang="en-GB" sz="16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208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Unit Benefit Irrigation </a:t>
                      </a:r>
                      <a:r>
                        <a:rPr lang="en-GB" sz="16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Flokas</a:t>
                      </a:r>
                      <a:r>
                        <a:rPr lang="en-GB" sz="1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(€/m</a:t>
                      </a:r>
                      <a:r>
                        <a:rPr lang="en-GB" sz="165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GB" sz="1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80000"/>
                        </a:lnSpc>
                      </a:pPr>
                      <a:r>
                        <a:rPr lang="en-GB" sz="1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Interval: LB (0.19,  0.2), UB (0.24, 0.26) </a:t>
                      </a:r>
                      <a:endParaRPr lang="en-GB" sz="16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80000"/>
                        </a:lnSpc>
                      </a:pPr>
                      <a:r>
                        <a:rPr lang="en-GB" sz="1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Favourable</a:t>
                      </a:r>
                      <a:endParaRPr lang="en-GB" sz="16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208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Unit Penalty HP </a:t>
                      </a:r>
                      <a:r>
                        <a:rPr lang="en-GB" sz="16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Ladhon</a:t>
                      </a:r>
                      <a:r>
                        <a:rPr lang="en-GB" sz="1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(€/</a:t>
                      </a:r>
                      <a:r>
                        <a:rPr lang="en-GB" sz="16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MWh</a:t>
                      </a:r>
                      <a:r>
                        <a:rPr lang="en-GB" sz="1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80000"/>
                        </a:lnSpc>
                      </a:pPr>
                      <a:r>
                        <a:rPr lang="en-GB" sz="1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Fuzzy: LB (90, 115),  LB (0.19,  0.2)</a:t>
                      </a:r>
                      <a:endParaRPr lang="en-GB" sz="16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80000"/>
                        </a:lnSpc>
                      </a:pPr>
                      <a:r>
                        <a:rPr lang="en-GB" sz="1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Unfavourable</a:t>
                      </a:r>
                      <a:endParaRPr lang="en-GB" sz="16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208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Unit Penalty HP </a:t>
                      </a:r>
                      <a:r>
                        <a:rPr lang="en-GB" sz="16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Flokas</a:t>
                      </a:r>
                      <a:r>
                        <a:rPr lang="en-GB" sz="1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(€/</a:t>
                      </a:r>
                      <a:r>
                        <a:rPr lang="en-GB" sz="16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MWh</a:t>
                      </a:r>
                      <a:r>
                        <a:rPr lang="en-GB" sz="1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GB" sz="16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80000"/>
                        </a:lnSpc>
                      </a:pPr>
                      <a:r>
                        <a:rPr lang="en-GB" sz="1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Interval: (120, 130)</a:t>
                      </a:r>
                      <a:endParaRPr lang="en-GB" sz="16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208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Unit Penalty Irrigation </a:t>
                      </a:r>
                      <a:r>
                        <a:rPr lang="en-GB" sz="16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Flokas</a:t>
                      </a:r>
                      <a:r>
                        <a:rPr lang="en-GB" sz="1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(€/m</a:t>
                      </a:r>
                      <a:r>
                        <a:rPr lang="en-GB" sz="165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GB" sz="1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GB" sz="16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80000"/>
                        </a:lnSpc>
                      </a:pPr>
                      <a:r>
                        <a:rPr lang="en-GB" sz="1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Fuzzy: UB (0.29, 0.31),  LB (0.36,  0.39)</a:t>
                      </a:r>
                      <a:endParaRPr lang="en-GB" sz="16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80000"/>
                        </a:lnSpc>
                      </a:pPr>
                      <a:r>
                        <a:rPr lang="en-GB" sz="1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Unfavourable</a:t>
                      </a:r>
                      <a:endParaRPr lang="en-GB" sz="16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2089">
                <a:tc>
                  <a:txBody>
                    <a:bodyPr/>
                    <a:lstStyle/>
                    <a:p>
                      <a:pPr algn="l" fontAlgn="b">
                        <a:lnSpc>
                          <a:spcPct val="180000"/>
                        </a:lnSpc>
                      </a:pPr>
                      <a:r>
                        <a:rPr lang="en-GB" sz="16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Ladhon</a:t>
                      </a:r>
                      <a:r>
                        <a:rPr lang="en-GB" sz="1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Contribution To </a:t>
                      </a:r>
                      <a:r>
                        <a:rPr lang="en-GB" sz="16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Flokas</a:t>
                      </a:r>
                      <a:r>
                        <a:rPr lang="en-GB" sz="1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(%)</a:t>
                      </a:r>
                      <a:endParaRPr lang="en-GB" sz="16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80000"/>
                        </a:lnSpc>
                      </a:pPr>
                      <a:r>
                        <a:rPr lang="en-GB" sz="1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Interval:  (0.65, 0.71)</a:t>
                      </a:r>
                      <a:endParaRPr lang="en-GB" sz="16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80000"/>
                        </a:lnSpc>
                      </a:pPr>
                      <a:r>
                        <a:rPr lang="en-GB" sz="1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GB" sz="16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4379663"/>
            <a:ext cx="9139307" cy="1252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Wingdings" pitchFamily="2" charset="2"/>
              <a:buChar char="q"/>
            </a:pPr>
            <a:r>
              <a:rPr lang="en-GB" sz="2000" i="0" dirty="0" smtClean="0"/>
              <a:t>For Hydropower Production Unit Benefit/ Penalty:</a:t>
            </a:r>
          </a:p>
          <a:p>
            <a:pPr marL="2114550" lvl="4" indent="-285750">
              <a:lnSpc>
                <a:spcPct val="130000"/>
              </a:lnSpc>
              <a:buFont typeface="Wingdings" pitchFamily="2" charset="2"/>
              <a:buChar char="Ø"/>
            </a:pPr>
            <a:r>
              <a:rPr lang="en-GB" sz="2000" i="0" dirty="0" smtClean="0"/>
              <a:t>  operators experience </a:t>
            </a:r>
            <a:r>
              <a:rPr lang="en-GB" sz="2000" i="0" dirty="0" err="1" smtClean="0"/>
              <a:t>Flokas</a:t>
            </a:r>
            <a:r>
              <a:rPr lang="en-GB" sz="2000" i="0" dirty="0" smtClean="0"/>
              <a:t>: Price for small HPS </a:t>
            </a:r>
          </a:p>
          <a:p>
            <a:pPr marL="2114550" lvl="4" indent="-285750">
              <a:lnSpc>
                <a:spcPct val="130000"/>
              </a:lnSpc>
              <a:buFont typeface="Wingdings" pitchFamily="2" charset="2"/>
              <a:buChar char="Ø"/>
            </a:pPr>
            <a:r>
              <a:rPr lang="en-GB" sz="2000" i="0" dirty="0"/>
              <a:t> </a:t>
            </a:r>
            <a:r>
              <a:rPr lang="en-GB" sz="2000" i="0" dirty="0" smtClean="0"/>
              <a:t> Max observed energy sale price of Greek Energy Market        </a:t>
            </a:r>
            <a:r>
              <a:rPr lang="en-GB" sz="2000" dirty="0" smtClean="0"/>
              <a:t>               </a:t>
            </a:r>
            <a:endParaRPr lang="en-GB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30574" y="5605285"/>
            <a:ext cx="9139307" cy="1252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Wingdings" pitchFamily="2" charset="2"/>
              <a:buChar char="q"/>
            </a:pPr>
            <a:r>
              <a:rPr lang="en-GB" sz="2000" i="0" dirty="0" smtClean="0"/>
              <a:t>For Irrigation Unit Benefit/ Penalty (</a:t>
            </a:r>
            <a:r>
              <a:rPr lang="en-GB" sz="2000" i="0" dirty="0" err="1" smtClean="0"/>
              <a:t>Flokas</a:t>
            </a:r>
            <a:r>
              <a:rPr lang="en-GB" sz="2000" i="0" dirty="0" smtClean="0"/>
              <a:t>): </a:t>
            </a:r>
          </a:p>
          <a:p>
            <a:pPr marL="2114550" lvl="4" indent="-285750" algn="just">
              <a:lnSpc>
                <a:spcPct val="130000"/>
              </a:lnSpc>
              <a:buFont typeface="Wingdings" pitchFamily="2" charset="2"/>
              <a:buChar char="Ø"/>
            </a:pPr>
            <a:r>
              <a:rPr lang="en-GB" sz="2000" i="0" dirty="0" smtClean="0"/>
              <a:t> Net </a:t>
            </a:r>
            <a:r>
              <a:rPr lang="en-GB" sz="2000" i="0" dirty="0"/>
              <a:t>agricultural income per </a:t>
            </a:r>
            <a:r>
              <a:rPr lang="en-GB" sz="2000" i="0" dirty="0" smtClean="0"/>
              <a:t>crop + Irrigation water cost</a:t>
            </a:r>
          </a:p>
          <a:p>
            <a:pPr marL="2114550" lvl="4" indent="-285750" algn="just">
              <a:lnSpc>
                <a:spcPct val="130000"/>
              </a:lnSpc>
              <a:buFont typeface="Wingdings" pitchFamily="2" charset="2"/>
              <a:buChar char="Ø"/>
            </a:pPr>
            <a:r>
              <a:rPr lang="en-GB" sz="2000" i="0" dirty="0"/>
              <a:t> </a:t>
            </a:r>
            <a:r>
              <a:rPr lang="en-GB" sz="2000" i="0" dirty="0" smtClean="0"/>
              <a:t>Net </a:t>
            </a:r>
            <a:r>
              <a:rPr lang="en-GB" sz="2000" i="0" dirty="0"/>
              <a:t>agricultural income per crop + </a:t>
            </a:r>
            <a:r>
              <a:rPr lang="en-GB" sz="2000" i="0" dirty="0" smtClean="0"/>
              <a:t>Groundwater pumping costs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23618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6250"/>
          </a:xfrm>
        </p:spPr>
        <p:txBody>
          <a:bodyPr/>
          <a:lstStyle/>
          <a:p>
            <a:pPr eaLnBrk="1" hangingPunct="1"/>
            <a:r>
              <a:rPr lang="en-GB" sz="3000" b="1" dirty="0" smtClean="0">
                <a:latin typeface="Times New Roman" pitchFamily="18" charset="0"/>
                <a:cs typeface="Times New Roman" pitchFamily="18" charset="0"/>
              </a:rPr>
              <a:t>RESULTS</a:t>
            </a:r>
            <a:endParaRPr lang="en-US" sz="3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0" y="1412776"/>
            <a:ext cx="914400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914400" lvl="1" indent="-457200">
              <a:lnSpc>
                <a:spcPct val="80000"/>
              </a:lnSpc>
              <a:spcBef>
                <a:spcPct val="20000"/>
              </a:spcBef>
            </a:pPr>
            <a:endParaRPr lang="en-GB" sz="2200" i="0"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6414" y="6257836"/>
            <a:ext cx="79208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b="1" i="0" dirty="0" smtClean="0"/>
              <a:t>2 . Free:  </a:t>
            </a:r>
            <a:r>
              <a:rPr lang="en-GB" sz="2200" i="0" dirty="0" smtClean="0"/>
              <a:t>No operation rule (</a:t>
            </a:r>
            <a:r>
              <a:rPr lang="en-GB" sz="2200" i="0" dirty="0" err="1" smtClean="0"/>
              <a:t>Ladhon</a:t>
            </a:r>
            <a:r>
              <a:rPr lang="en-GB" sz="2200" i="0" dirty="0" smtClean="0"/>
              <a:t> reservoir)</a:t>
            </a:r>
            <a:endParaRPr lang="en-GB" sz="2000" i="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5158" y="525825"/>
            <a:ext cx="913930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GB" sz="2400" b="1" i="0" dirty="0" smtClean="0">
                <a:solidFill>
                  <a:srgbClr val="FF0000"/>
                </a:solidFill>
              </a:rPr>
              <a:t>   Optimisation  using LINGO – M. Excel</a:t>
            </a:r>
          </a:p>
          <a:p>
            <a:pPr marL="2171700" lvl="4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GB" sz="2200" b="1" i="0" dirty="0" smtClean="0"/>
              <a:t> </a:t>
            </a:r>
            <a:r>
              <a:rPr lang="en-GB" sz="2200" i="0" dirty="0" smtClean="0"/>
              <a:t>Available data: monthly inflows in </a:t>
            </a:r>
            <a:r>
              <a:rPr lang="en-GB" sz="2200" i="0" dirty="0" err="1" smtClean="0"/>
              <a:t>Ladhon</a:t>
            </a:r>
            <a:r>
              <a:rPr lang="en-GB" sz="2200" i="0" dirty="0" smtClean="0"/>
              <a:t> reservoir</a:t>
            </a:r>
          </a:p>
          <a:p>
            <a:pPr lvl="4">
              <a:lnSpc>
                <a:spcPct val="150000"/>
              </a:lnSpc>
            </a:pPr>
            <a:r>
              <a:rPr lang="en-GB" sz="2200" i="0" dirty="0"/>
              <a:t> </a:t>
            </a:r>
            <a:r>
              <a:rPr lang="en-GB" sz="2200" i="0" dirty="0" smtClean="0"/>
              <a:t>                               (2002-2012)</a:t>
            </a:r>
          </a:p>
          <a:p>
            <a:pPr marL="2171700" lvl="4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GB" sz="2200" i="0" dirty="0" smtClean="0"/>
              <a:t> Time step / period: Monthly /  one year </a:t>
            </a:r>
          </a:p>
          <a:p>
            <a:pPr marL="2171700" lvl="4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GB" sz="2200" i="0" dirty="0" smtClean="0"/>
              <a:t> Selection of  </a:t>
            </a:r>
            <a:r>
              <a:rPr lang="en-GB" sz="2200" b="1" i="0" dirty="0" smtClean="0"/>
              <a:t>a.</a:t>
            </a:r>
            <a:r>
              <a:rPr lang="en-GB" sz="2200" i="0" dirty="0" smtClean="0"/>
              <a:t> wet year (2003)</a:t>
            </a:r>
          </a:p>
          <a:p>
            <a:pPr lvl="4">
              <a:lnSpc>
                <a:spcPct val="150000"/>
              </a:lnSpc>
            </a:pPr>
            <a:r>
              <a:rPr lang="en-GB" sz="2200" b="1" i="0" dirty="0"/>
              <a:t> </a:t>
            </a:r>
            <a:r>
              <a:rPr lang="en-GB" sz="2200" b="1" i="0" dirty="0" smtClean="0"/>
              <a:t>                          b</a:t>
            </a:r>
            <a:r>
              <a:rPr lang="en-GB" sz="2200" b="1" i="0" dirty="0"/>
              <a:t>.</a:t>
            </a:r>
            <a:r>
              <a:rPr lang="en-GB" sz="2200" i="0" dirty="0"/>
              <a:t> dry year (2007</a:t>
            </a:r>
            <a:r>
              <a:rPr lang="en-GB" sz="2200" i="0" dirty="0" smtClean="0"/>
              <a:t>)</a:t>
            </a:r>
          </a:p>
          <a:p>
            <a:pPr marL="2171700" lvl="4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GB" sz="2200" i="0" dirty="0"/>
              <a:t> </a:t>
            </a:r>
            <a:r>
              <a:rPr lang="en-GB" sz="2200" i="0" dirty="0" smtClean="0"/>
              <a:t>Examined </a:t>
            </a:r>
            <a:r>
              <a:rPr lang="el-GR" sz="2200" i="0" dirty="0" smtClean="0"/>
              <a:t>α</a:t>
            </a:r>
            <a:r>
              <a:rPr lang="en-GB" sz="2200" i="0" dirty="0" smtClean="0"/>
              <a:t>-cut levels: 0 - 0.5 - 1</a:t>
            </a:r>
          </a:p>
          <a:p>
            <a:pPr marL="2171700" lvl="4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GB" sz="2200" i="0" dirty="0" smtClean="0"/>
              <a:t>Total number of deterministic </a:t>
            </a:r>
            <a:r>
              <a:rPr lang="en-GB" sz="2200" i="0" dirty="0" err="1" smtClean="0"/>
              <a:t>submodels</a:t>
            </a:r>
            <a:r>
              <a:rPr lang="en-GB" sz="2200" i="0" dirty="0" smtClean="0"/>
              <a:t>: 576  </a:t>
            </a:r>
          </a:p>
          <a:p>
            <a:pPr lvl="4">
              <a:lnSpc>
                <a:spcPct val="150000"/>
              </a:lnSpc>
            </a:pPr>
            <a:r>
              <a:rPr lang="en-GB" sz="2200" i="0" dirty="0" smtClean="0"/>
              <a:t>                                   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7545" y="5657672"/>
            <a:ext cx="867645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b="1" i="0" dirty="0">
                <a:solidFill>
                  <a:srgbClr val="FF0000"/>
                </a:solidFill>
              </a:rPr>
              <a:t> </a:t>
            </a:r>
            <a:r>
              <a:rPr lang="en-GB" sz="2200" b="1" i="0" dirty="0" smtClean="0"/>
              <a:t>1. Present Water allocation:</a:t>
            </a:r>
            <a:r>
              <a:rPr lang="en-GB" sz="2200" i="0" dirty="0" smtClean="0"/>
              <a:t> Min monthly reservoir water level (</a:t>
            </a:r>
            <a:r>
              <a:rPr lang="en-GB" sz="2200" i="0" dirty="0" err="1" smtClean="0"/>
              <a:t>Ladhon</a:t>
            </a:r>
            <a:r>
              <a:rPr lang="en-GB" sz="2200" i="0" dirty="0" smtClean="0"/>
              <a:t>)</a:t>
            </a:r>
            <a:endParaRPr lang="en-GB" sz="2200" i="0" dirty="0"/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57723"/>
            <a:ext cx="1440160" cy="1251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693" y="5011341"/>
            <a:ext cx="9139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GB" sz="2400" b="1" i="0" dirty="0" smtClean="0">
                <a:solidFill>
                  <a:srgbClr val="FF0000"/>
                </a:solidFill>
              </a:rPr>
              <a:t>  Two alternative scenarios:</a:t>
            </a:r>
            <a:endParaRPr lang="en-GB" sz="2400" i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5313646"/>
              </p:ext>
            </p:extLst>
          </p:nvPr>
        </p:nvGraphicFramePr>
        <p:xfrm>
          <a:off x="0" y="620688"/>
          <a:ext cx="9144000" cy="623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-180975" y="0"/>
            <a:ext cx="9324975" cy="549275"/>
          </a:xfrm>
        </p:spPr>
        <p:txBody>
          <a:bodyPr/>
          <a:lstStyle/>
          <a:p>
            <a:pPr eaLnBrk="1" hangingPunct="1"/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RESULTS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59658" y="1385663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0" dirty="0" smtClean="0"/>
              <a:t>Total Excess Benefit 36%</a:t>
            </a:r>
            <a:endParaRPr lang="en-GB" sz="2000" b="1" i="0" dirty="0"/>
          </a:p>
        </p:txBody>
      </p:sp>
      <p:sp>
        <p:nvSpPr>
          <p:cNvPr id="15" name="TextBox 14"/>
          <p:cNvSpPr txBox="1"/>
          <p:nvPr/>
        </p:nvSpPr>
        <p:spPr>
          <a:xfrm>
            <a:off x="3759658" y="1790940"/>
            <a:ext cx="4988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0" dirty="0" smtClean="0"/>
              <a:t>Variation of Total Benefit value : up to 32%</a:t>
            </a:r>
            <a:endParaRPr lang="en-GB" sz="2000" b="1" i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368534"/>
              </p:ext>
            </p:extLst>
          </p:nvPr>
        </p:nvGraphicFramePr>
        <p:xfrm>
          <a:off x="0" y="692696"/>
          <a:ext cx="9036496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-180975" y="0"/>
            <a:ext cx="9324975" cy="549275"/>
          </a:xfrm>
        </p:spPr>
        <p:txBody>
          <a:bodyPr/>
          <a:lstStyle/>
          <a:p>
            <a:pPr eaLnBrk="1" hangingPunct="1"/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RESULTS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59658" y="1385663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0" dirty="0" smtClean="0">
                <a:solidFill>
                  <a:srgbClr val="000000"/>
                </a:solidFill>
              </a:rPr>
              <a:t>Total Excess Benefit 9%</a:t>
            </a:r>
            <a:endParaRPr lang="en-GB" sz="2000" b="1" i="0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59658" y="1790940"/>
            <a:ext cx="4988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0" dirty="0" smtClean="0">
                <a:solidFill>
                  <a:srgbClr val="000000"/>
                </a:solidFill>
              </a:rPr>
              <a:t>Variation of Total Benefit value : up to 29%</a:t>
            </a:r>
            <a:endParaRPr lang="en-GB" sz="2000" b="1" i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51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29041" y="3822903"/>
            <a:ext cx="4392488" cy="881336"/>
          </a:xfrm>
          <a:effectLst>
            <a:softEdge rad="112500"/>
          </a:effectLst>
        </p:spPr>
      </p:pic>
      <p:pic>
        <p:nvPicPr>
          <p:cNvPr id="15364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11760" y="0"/>
            <a:ext cx="4392488" cy="881336"/>
          </a:xfrm>
          <a:effectLst>
            <a:softEdge rad="112500"/>
          </a:effectLst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549275"/>
          </a:xfrm>
        </p:spPr>
        <p:txBody>
          <a:bodyPr/>
          <a:lstStyle/>
          <a:p>
            <a:pPr eaLnBrk="1" hangingPunct="1"/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CONCLUSIONS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5" name="Down Arrow 5"/>
          <p:cNvSpPr>
            <a:spLocks noChangeArrowheads="1"/>
          </p:cNvSpPr>
          <p:nvPr/>
        </p:nvSpPr>
        <p:spPr bwMode="auto">
          <a:xfrm>
            <a:off x="3635375" y="5300663"/>
            <a:ext cx="360363" cy="360362"/>
          </a:xfrm>
          <a:prstGeom prst="downArrow">
            <a:avLst>
              <a:gd name="adj1" fmla="val 50000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43000" indent="-228600" algn="just">
              <a:spcBef>
                <a:spcPct val="20000"/>
              </a:spcBef>
              <a:buFont typeface="Wingdings" pitchFamily="2" charset="2"/>
              <a:buChar char="q"/>
            </a:pPr>
            <a:endParaRPr lang="en-GB">
              <a:cs typeface="Times New Roman" pitchFamily="18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79512" y="846094"/>
            <a:ext cx="8856984" cy="2987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algn="just">
              <a:lnSpc>
                <a:spcPct val="150000"/>
              </a:lnSpc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en-GB" sz="2200" i="0" kern="0" dirty="0" smtClean="0">
                <a:ea typeface="+mn-ea"/>
                <a:cs typeface="Times New Roman" pitchFamily="18" charset="0"/>
              </a:rPr>
              <a:t>Flexible &amp; efficient incorporation of uncertainties (intervals and fuzzy) in linear optimisation process through </a:t>
            </a:r>
            <a:r>
              <a:rPr lang="el-GR" sz="2200" i="0" kern="0" dirty="0" smtClean="0">
                <a:ea typeface="+mn-ea"/>
                <a:cs typeface="Times New Roman" pitchFamily="18" charset="0"/>
              </a:rPr>
              <a:t>α</a:t>
            </a:r>
            <a:r>
              <a:rPr lang="en-GB" sz="2200" i="0" kern="0" dirty="0" smtClean="0">
                <a:ea typeface="+mn-ea"/>
                <a:cs typeface="Times New Roman" pitchFamily="18" charset="0"/>
              </a:rPr>
              <a:t>-cut levels, providing a clear &amp; comprehensive interpretation of uncertain variable values at each stage.</a:t>
            </a:r>
          </a:p>
          <a:p>
            <a:pPr marL="533400" indent="-533400" algn="just">
              <a:lnSpc>
                <a:spcPct val="150000"/>
              </a:lnSpc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en-GB" sz="2200" i="0" kern="0" dirty="0" smtClean="0">
                <a:ea typeface="+mn-ea"/>
                <a:cs typeface="Times New Roman" pitchFamily="18" charset="0"/>
              </a:rPr>
              <a:t>Assessment &amp; comparison of total benefit range of various water allocation pattern for a risk-prone and risk-adverse attitudes of decision makers</a:t>
            </a:r>
            <a:endParaRPr lang="el-GR" sz="2200" i="0" kern="0" dirty="0" smtClean="0">
              <a:ea typeface="+mn-ea"/>
              <a:cs typeface="Times New Roman" pitchFamily="18" charset="0"/>
            </a:endParaRP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/>
            </a:pPr>
            <a:endParaRPr lang="el-GR" sz="2300" i="0" kern="0" dirty="0">
              <a:ea typeface="+mn-ea"/>
              <a:cs typeface="Times New Roman" pitchFamily="18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-19317" y="4624052"/>
            <a:ext cx="9089204" cy="2224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algn="just">
              <a:lnSpc>
                <a:spcPct val="150000"/>
              </a:lnSpc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en-GB" sz="2200" i="0" kern="0" dirty="0" smtClean="0">
                <a:ea typeface="+mn-ea"/>
                <a:cs typeface="Times New Roman" pitchFamily="18" charset="0"/>
              </a:rPr>
              <a:t>Further analysis of uncertain variables: </a:t>
            </a:r>
            <a:r>
              <a:rPr lang="en-GB" sz="2200" i="0" kern="0" dirty="0">
                <a:ea typeface="+mn-ea"/>
                <a:cs typeface="Times New Roman" pitchFamily="18" charset="0"/>
              </a:rPr>
              <a:t>(social benefits </a:t>
            </a:r>
            <a:r>
              <a:rPr lang="en-GB" sz="2200" i="0" kern="0" dirty="0" smtClean="0">
                <a:ea typeface="+mn-ea"/>
                <a:cs typeface="Times New Roman" pitchFamily="18" charset="0"/>
              </a:rPr>
              <a:t>and non consuming water uses i.e. </a:t>
            </a:r>
            <a:r>
              <a:rPr lang="en-GB" sz="2200" i="0" kern="0" smtClean="0">
                <a:ea typeface="+mn-ea"/>
                <a:cs typeface="Times New Roman" pitchFamily="18" charset="0"/>
              </a:rPr>
              <a:t>tourism </a:t>
            </a:r>
            <a:r>
              <a:rPr lang="en-GB" sz="2200" i="0" kern="0" dirty="0" smtClean="0">
                <a:ea typeface="+mn-ea"/>
                <a:cs typeface="Times New Roman" pitchFamily="18" charset="0"/>
              </a:rPr>
              <a:t>and recreation)</a:t>
            </a:r>
            <a:endParaRPr lang="en-GB" sz="2200" i="0" kern="0" dirty="0">
              <a:ea typeface="+mn-ea"/>
              <a:cs typeface="Times New Roman" pitchFamily="18" charset="0"/>
            </a:endParaRPr>
          </a:p>
          <a:p>
            <a:pPr marL="533400" indent="-533400" algn="just">
              <a:lnSpc>
                <a:spcPct val="150000"/>
              </a:lnSpc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en-GB" sz="2200" i="0" kern="0" dirty="0" smtClean="0">
                <a:ea typeface="+mn-ea"/>
                <a:cs typeface="Times New Roman" pitchFamily="18" charset="0"/>
              </a:rPr>
              <a:t>Further investigation </a:t>
            </a:r>
            <a:r>
              <a:rPr lang="en-GB" sz="2200" i="0" kern="0" dirty="0">
                <a:ea typeface="+mn-ea"/>
                <a:cs typeface="Times New Roman" pitchFamily="18" charset="0"/>
              </a:rPr>
              <a:t>of appropriate adjustments </a:t>
            </a:r>
            <a:r>
              <a:rPr lang="en-GB" sz="2200" i="0" kern="0" dirty="0" smtClean="0">
                <a:ea typeface="+mn-ea"/>
                <a:cs typeface="Times New Roman" pitchFamily="18" charset="0"/>
              </a:rPr>
              <a:t>incorporating stochastic water inflows into  methodology</a:t>
            </a:r>
            <a:endParaRPr lang="en-GB" sz="2200" i="0" kern="0" dirty="0">
              <a:cs typeface="Times New Roman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-18165" y="4005064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000" b="1" i="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OUTLOOK</a:t>
            </a:r>
            <a:endParaRPr lang="en-US" sz="3600" b="1" i="0" kern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714620"/>
            <a:ext cx="9144000" cy="2071702"/>
          </a:xfrm>
        </p:spPr>
        <p:txBody>
          <a:bodyPr/>
          <a:lstStyle/>
          <a:p>
            <a:pPr marL="533400" indent="-533400" algn="ctr" eaLnBrk="1" hangingPunct="1">
              <a:buFontTx/>
              <a:buNone/>
            </a:pPr>
            <a:endParaRPr lang="en-GB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33400" indent="-533400" algn="ctr" eaLnBrk="1" hangingPunct="1">
              <a:buFontTx/>
              <a:buNone/>
            </a:pPr>
            <a:r>
              <a:rPr lang="en-GB" sz="4000" b="1" dirty="0" smtClean="0">
                <a:latin typeface="Times New Roman" pitchFamily="18" charset="0"/>
                <a:cs typeface="Times New Roman" pitchFamily="18" charset="0"/>
              </a:rPr>
              <a:t>Thank you for your attention!</a:t>
            </a:r>
          </a:p>
        </p:txBody>
      </p:sp>
      <p:pic>
        <p:nvPicPr>
          <p:cNvPr id="16387" name="Picture 1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28926" y="4786322"/>
            <a:ext cx="3113679" cy="2071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2356973" y="58994"/>
            <a:ext cx="6572250" cy="264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 algn="just">
              <a:lnSpc>
                <a:spcPct val="130000"/>
              </a:lnSpc>
              <a:spcBef>
                <a:spcPct val="20000"/>
              </a:spcBef>
            </a:pPr>
            <a:r>
              <a:rPr lang="en-US" sz="1600" b="1" i="0" dirty="0">
                <a:cs typeface="Times New Roman" pitchFamily="18" charset="0"/>
              </a:rPr>
              <a:t> 	</a:t>
            </a:r>
            <a:r>
              <a:rPr lang="en-US" sz="1600" dirty="0">
                <a:cs typeface="Times New Roman" pitchFamily="18" charset="0"/>
              </a:rPr>
              <a:t>When you bend down and look at the waters of the </a:t>
            </a:r>
            <a:r>
              <a:rPr lang="en-US" sz="1600" dirty="0" err="1">
                <a:cs typeface="Times New Roman" pitchFamily="18" charset="0"/>
              </a:rPr>
              <a:t>Alfeios</a:t>
            </a:r>
            <a:r>
              <a:rPr lang="en-US" sz="1600" dirty="0">
                <a:cs typeface="Times New Roman" pitchFamily="18" charset="0"/>
              </a:rPr>
              <a:t> river near Olympia, their clarity is such that your face and soul are mirrored in them... The nature becomes here spirit. The clarity of waters becomes clarity of thought ... </a:t>
            </a:r>
          </a:p>
          <a:p>
            <a:pPr marL="533400" indent="-533400" algn="just">
              <a:lnSpc>
                <a:spcPct val="130000"/>
              </a:lnSpc>
              <a:spcBef>
                <a:spcPct val="20000"/>
              </a:spcBef>
            </a:pPr>
            <a:endParaRPr lang="en-US" sz="1600" dirty="0"/>
          </a:p>
          <a:p>
            <a:pPr marL="533400" indent="-533400" algn="just">
              <a:lnSpc>
                <a:spcPct val="130000"/>
              </a:lnSpc>
              <a:spcBef>
                <a:spcPct val="20000"/>
              </a:spcBef>
            </a:pPr>
            <a:r>
              <a:rPr lang="en-US" sz="1600" dirty="0"/>
              <a:t>                         </a:t>
            </a:r>
            <a:r>
              <a:rPr lang="en-GB" sz="1600" dirty="0" smtClean="0"/>
              <a:t>Panayiotis </a:t>
            </a:r>
            <a:r>
              <a:rPr lang="en-GB" sz="1600" dirty="0" err="1" smtClean="0"/>
              <a:t>Kanellopoulos</a:t>
            </a:r>
            <a:r>
              <a:rPr lang="en-GB" sz="1600" dirty="0" smtClean="0"/>
              <a:t>  (1902-1986)</a:t>
            </a:r>
            <a:endParaRPr lang="en-GB" sz="1600" dirty="0"/>
          </a:p>
          <a:p>
            <a:pPr marL="533400" indent="-533400" algn="just">
              <a:lnSpc>
                <a:spcPct val="130000"/>
              </a:lnSpc>
              <a:spcBef>
                <a:spcPct val="20000"/>
              </a:spcBef>
            </a:pPr>
            <a:r>
              <a:rPr lang="en-GB" sz="1600" dirty="0"/>
              <a:t>       </a:t>
            </a:r>
            <a:r>
              <a:rPr lang="en-GB" sz="1600" dirty="0" smtClean="0"/>
              <a:t>           Professor </a:t>
            </a:r>
            <a:r>
              <a:rPr lang="en-GB" sz="1600" dirty="0"/>
              <a:t>of Sociology, </a:t>
            </a:r>
            <a:r>
              <a:rPr lang="en-GB" sz="1600" dirty="0" smtClean="0"/>
              <a:t>Prime </a:t>
            </a:r>
            <a:r>
              <a:rPr lang="en-GB" sz="1600" dirty="0"/>
              <a:t>Minister of Greece </a:t>
            </a:r>
            <a:endParaRPr lang="en-US" sz="1600" dirty="0">
              <a:cs typeface="Times New Roman" pitchFamily="18" charset="0"/>
            </a:endParaRPr>
          </a:p>
        </p:txBody>
      </p:sp>
      <p:sp>
        <p:nvSpPr>
          <p:cNvPr id="16389" name="AutoShape 2" descr="https://mail.google.com/mail/?ui=2&amp;ik=0448446138&amp;view=att&amp;th=1358a11fc7e67d34&amp;attid=0.2&amp;disp=emb&amp;zw&amp;atsh=1"/>
          <p:cNvSpPr>
            <a:spLocks noChangeAspect="1" noChangeArrowheads="1"/>
          </p:cNvSpPr>
          <p:nvPr/>
        </p:nvSpPr>
        <p:spPr bwMode="auto">
          <a:xfrm>
            <a:off x="155575" y="-212725"/>
            <a:ext cx="159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spcBef>
                <a:spcPct val="20000"/>
              </a:spcBef>
              <a:buFont typeface="Wingdings" pitchFamily="2" charset="2"/>
              <a:buChar char="q"/>
            </a:pPr>
            <a:endParaRPr lang="en-GB"/>
          </a:p>
        </p:txBody>
      </p:sp>
      <p:pic>
        <p:nvPicPr>
          <p:cNvPr id="16390" name="Picture 2" descr="http://www.telebit.gr/press/rss/photos/almanak/0911/kanelo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97" y="236153"/>
            <a:ext cx="1747533" cy="22860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4" descr="http://www.dpgr.gr/usergalleries/albums/userpics/24988/1028903-lar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927" y="4786322"/>
            <a:ext cx="3156074" cy="20716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6" descr="https://encrypted-tbn2.gstatic.com/images?q=tbn:ANd9GcRNam3StSd0tzz3M9XG1-70V8U-E_cHdMpI5ZODM7JxZTdFwUt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6322"/>
            <a:ext cx="3005524" cy="20716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1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28926" y="4786322"/>
            <a:ext cx="3113679" cy="2071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9" name="AutoShape 2" descr="https://mail.google.com/mail/?ui=2&amp;ik=0448446138&amp;view=att&amp;th=1358a11fc7e67d34&amp;attid=0.2&amp;disp=emb&amp;zw&amp;atsh=1"/>
          <p:cNvSpPr>
            <a:spLocks noChangeAspect="1" noChangeArrowheads="1"/>
          </p:cNvSpPr>
          <p:nvPr/>
        </p:nvSpPr>
        <p:spPr bwMode="auto">
          <a:xfrm>
            <a:off x="155575" y="-212725"/>
            <a:ext cx="159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spcBef>
                <a:spcPct val="20000"/>
              </a:spcBef>
              <a:buFont typeface="Wingdings" pitchFamily="2" charset="2"/>
              <a:buChar char="q"/>
            </a:pPr>
            <a:endParaRPr lang="en-GB"/>
          </a:p>
        </p:txBody>
      </p:sp>
      <p:pic>
        <p:nvPicPr>
          <p:cNvPr id="16391" name="Picture 4" descr="http://www.dpgr.gr/usergalleries/albums/userpics/24988/1028903-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927" y="4786322"/>
            <a:ext cx="3156074" cy="20716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6" descr="https://encrypted-tbn2.gstatic.com/images?q=tbn:ANd9GcRNam3StSd0tzz3M9XG1-70V8U-E_cHdMpI5ZODM7JxZTdFwUt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6322"/>
            <a:ext cx="3005524" cy="20716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27984" y="675262"/>
            <a:ext cx="4608512" cy="37856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1600" i="0" dirty="0" smtClean="0"/>
              <a:t>We would like to express our gratitude </a:t>
            </a:r>
            <a:r>
              <a:rPr lang="en-GB" sz="1600" i="0" dirty="0" smtClean="0"/>
              <a:t>to: </a:t>
            </a:r>
            <a:endParaRPr lang="en-GB" sz="1600" i="0" dirty="0" smtClean="0"/>
          </a:p>
          <a:p>
            <a:pPr marL="342900" indent="-342900" algn="just">
              <a:buAutoNum type="arabicPeriod"/>
            </a:pPr>
            <a:r>
              <a:rPr lang="en-GB" sz="1600" i="0" dirty="0" err="1" smtClean="0"/>
              <a:t>Dimitrakopoulos</a:t>
            </a:r>
            <a:r>
              <a:rPr lang="en-GB" sz="1600" i="0" dirty="0" smtClean="0"/>
              <a:t> D., </a:t>
            </a:r>
            <a:r>
              <a:rPr lang="en-GB" sz="1600" i="0" dirty="0" err="1" smtClean="0"/>
              <a:t>Argyrakis</a:t>
            </a:r>
            <a:r>
              <a:rPr lang="en-GB" sz="1600" i="0" dirty="0" smtClean="0"/>
              <a:t> I., </a:t>
            </a:r>
            <a:r>
              <a:rPr lang="en-GB" sz="1600" i="0" dirty="0" err="1" smtClean="0"/>
              <a:t>Mavros</a:t>
            </a:r>
            <a:r>
              <a:rPr lang="en-GB" sz="1600" i="0" dirty="0" smtClean="0"/>
              <a:t> I</a:t>
            </a:r>
            <a:r>
              <a:rPr lang="en-GB" sz="1600" i="0" dirty="0" smtClean="0"/>
              <a:t>., </a:t>
            </a:r>
            <a:r>
              <a:rPr lang="en-GB" sz="1600" i="0" dirty="0" err="1" smtClean="0"/>
              <a:t>Gatsis</a:t>
            </a:r>
            <a:r>
              <a:rPr lang="en-GB" sz="1600" i="0" dirty="0" smtClean="0"/>
              <a:t> K., and </a:t>
            </a:r>
            <a:r>
              <a:rPr lang="en-GB" sz="1600" i="0" dirty="0" err="1" smtClean="0"/>
              <a:t>Stathas</a:t>
            </a:r>
            <a:r>
              <a:rPr lang="en-GB" sz="1600" i="0" dirty="0" smtClean="0"/>
              <a:t> I. from the Hellenic Public Power Corporation, </a:t>
            </a:r>
          </a:p>
          <a:p>
            <a:pPr marL="342900" indent="-342900" algn="just">
              <a:buAutoNum type="arabicPeriod"/>
            </a:pPr>
            <a:r>
              <a:rPr lang="en-GB" sz="1600" i="0" dirty="0" err="1" smtClean="0"/>
              <a:t>Panayotopoulos</a:t>
            </a:r>
            <a:r>
              <a:rPr lang="en-GB" sz="1600" i="0" dirty="0" smtClean="0"/>
              <a:t> </a:t>
            </a:r>
            <a:r>
              <a:rPr lang="en-GB" sz="1600" i="0" dirty="0" smtClean="0"/>
              <a:t>N., Rousakis </a:t>
            </a:r>
            <a:r>
              <a:rPr lang="en-GB" sz="1600" i="0" dirty="0" err="1" smtClean="0"/>
              <a:t>I.from</a:t>
            </a:r>
            <a:r>
              <a:rPr lang="en-GB" sz="1600" i="0" dirty="0" smtClean="0"/>
              <a:t> </a:t>
            </a:r>
            <a:r>
              <a:rPr lang="en-GB" sz="1600" i="0" dirty="0" smtClean="0"/>
              <a:t>HPS </a:t>
            </a:r>
            <a:r>
              <a:rPr lang="en-GB" sz="1600" i="0" dirty="0" err="1" smtClean="0"/>
              <a:t>Flokas</a:t>
            </a:r>
            <a:r>
              <a:rPr lang="en-GB" sz="1600" i="0" dirty="0" smtClean="0"/>
              <a:t>,</a:t>
            </a:r>
          </a:p>
          <a:p>
            <a:pPr marL="342900" indent="-342900" algn="just">
              <a:buAutoNum type="arabicPeriod"/>
            </a:pPr>
            <a:r>
              <a:rPr lang="en-GB" sz="1600" i="0" dirty="0" err="1" smtClean="0"/>
              <a:t>Tzifas</a:t>
            </a:r>
            <a:r>
              <a:rPr lang="en-GB" sz="1600" i="0" dirty="0" smtClean="0"/>
              <a:t> </a:t>
            </a:r>
            <a:r>
              <a:rPr lang="en-GB" sz="1600" i="0" dirty="0" smtClean="0"/>
              <a:t>V., </a:t>
            </a:r>
            <a:r>
              <a:rPr lang="en-GB" sz="1600" i="0" dirty="0" err="1" smtClean="0"/>
              <a:t>Altanis</a:t>
            </a:r>
            <a:r>
              <a:rPr lang="en-GB" sz="1600" i="0" dirty="0" smtClean="0"/>
              <a:t> T. </a:t>
            </a:r>
            <a:r>
              <a:rPr lang="en-GB" sz="1600" i="0" dirty="0" smtClean="0"/>
              <a:t>and </a:t>
            </a:r>
            <a:r>
              <a:rPr lang="en-GB" sz="1600" i="0" dirty="0" err="1" smtClean="0"/>
              <a:t>Labadaris</a:t>
            </a:r>
            <a:r>
              <a:rPr lang="en-GB" sz="1600" i="0" dirty="0" smtClean="0"/>
              <a:t> A</a:t>
            </a:r>
            <a:r>
              <a:rPr lang="en-GB" sz="1600" i="0" dirty="0" smtClean="0"/>
              <a:t>.</a:t>
            </a:r>
          </a:p>
          <a:p>
            <a:pPr marL="342900" indent="-342900" algn="just">
              <a:buAutoNum type="arabicPeriod" startAt="4"/>
            </a:pPr>
            <a:r>
              <a:rPr lang="en-US" sz="1600" i="0" dirty="0" smtClean="0"/>
              <a:t>Dr</a:t>
            </a:r>
            <a:r>
              <a:rPr lang="en-US" sz="1600" i="0" dirty="0"/>
              <a:t>.-</a:t>
            </a:r>
            <a:r>
              <a:rPr lang="en-US" sz="1600" i="0" dirty="0" err="1" smtClean="0"/>
              <a:t>Ing</a:t>
            </a:r>
            <a:r>
              <a:rPr lang="en-US" sz="1600" i="0" dirty="0" smtClean="0"/>
              <a:t> </a:t>
            </a:r>
            <a:r>
              <a:rPr lang="en-US" sz="1600" i="0" dirty="0" err="1" smtClean="0"/>
              <a:t>Karellas</a:t>
            </a:r>
            <a:r>
              <a:rPr lang="en-US" sz="1600" i="0" dirty="0" smtClean="0"/>
              <a:t> S. from </a:t>
            </a:r>
            <a:r>
              <a:rPr lang="en-US" sz="1600" i="0" dirty="0"/>
              <a:t>Laboratory </a:t>
            </a:r>
            <a:r>
              <a:rPr lang="en-US" sz="1600" i="0" dirty="0" smtClean="0"/>
              <a:t>of </a:t>
            </a:r>
            <a:r>
              <a:rPr lang="en-US" sz="1600" i="0" dirty="0"/>
              <a:t>Steam Boilers and Thermal Plants School of Mechanical </a:t>
            </a:r>
            <a:r>
              <a:rPr lang="en-US" sz="1600" i="0" dirty="0" smtClean="0"/>
              <a:t>Engineering, </a:t>
            </a:r>
            <a:r>
              <a:rPr lang="en-US" sz="1600" i="0" dirty="0"/>
              <a:t>National Technical University of </a:t>
            </a:r>
            <a:r>
              <a:rPr lang="en-US" sz="1600" i="0" dirty="0" smtClean="0"/>
              <a:t>Athens and Dipl.-</a:t>
            </a:r>
            <a:r>
              <a:rPr lang="en-US" sz="1600" i="0" dirty="0" err="1" smtClean="0"/>
              <a:t>Ing</a:t>
            </a:r>
            <a:r>
              <a:rPr lang="en-US" sz="1600" i="0" dirty="0" smtClean="0"/>
              <a:t>. Varela Gl., University </a:t>
            </a:r>
            <a:r>
              <a:rPr lang="en-US" sz="1600" i="0" smtClean="0"/>
              <a:t>of Stuttgart</a:t>
            </a:r>
            <a:endParaRPr lang="en-GB" sz="1600" i="0" dirty="0"/>
          </a:p>
          <a:p>
            <a:pPr algn="just"/>
            <a:r>
              <a:rPr lang="en-GB" sz="1600" i="0" dirty="0" smtClean="0"/>
              <a:t>for </a:t>
            </a:r>
            <a:r>
              <a:rPr lang="en-GB" sz="1600" i="0" dirty="0" smtClean="0"/>
              <a:t>their support and for providing </a:t>
            </a:r>
            <a:r>
              <a:rPr lang="en-GB" sz="1600" i="0" dirty="0" smtClean="0"/>
              <a:t>necessary data. This research is also supported by HYDROCRITES University Network</a:t>
            </a:r>
            <a:r>
              <a:rPr lang="en-GB" sz="1600" i="0" dirty="0" smtClean="0"/>
              <a:t>.</a:t>
            </a:r>
          </a:p>
          <a:p>
            <a:pPr algn="just"/>
            <a:r>
              <a:rPr lang="en-GB" sz="1600" i="0" dirty="0" smtClean="0"/>
              <a:t> </a:t>
            </a:r>
            <a:r>
              <a:rPr lang="en-GB" sz="1600" i="0" dirty="0" smtClean="0"/>
              <a:t>(http://www.hydrocrites.upatras.gr)</a:t>
            </a:r>
            <a:endParaRPr lang="en-GB" sz="1600" i="0" dirty="0"/>
          </a:p>
        </p:txBody>
      </p:sp>
      <p:sp>
        <p:nvSpPr>
          <p:cNvPr id="3" name="TextBox 2"/>
          <p:cNvSpPr txBox="1"/>
          <p:nvPr/>
        </p:nvSpPr>
        <p:spPr>
          <a:xfrm>
            <a:off x="155575" y="1290226"/>
            <a:ext cx="4051681" cy="21698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500" i="0" dirty="0"/>
              <a:t>This research has been co-financed by the European Union (European Social Fund – ESF</a:t>
            </a:r>
            <a:r>
              <a:rPr lang="en-US" sz="1500" i="0" dirty="0" smtClean="0"/>
              <a:t>)</a:t>
            </a:r>
          </a:p>
          <a:p>
            <a:pPr algn="just"/>
            <a:r>
              <a:rPr lang="en-US" sz="1500" i="0" dirty="0" smtClean="0"/>
              <a:t> </a:t>
            </a:r>
            <a:r>
              <a:rPr lang="en-US" sz="1500" i="0" dirty="0"/>
              <a:t>and </a:t>
            </a:r>
            <a:r>
              <a:rPr lang="en-US" sz="1500" i="0" dirty="0" smtClean="0"/>
              <a:t> Greek </a:t>
            </a:r>
            <a:r>
              <a:rPr lang="en-US" sz="1500" i="0" dirty="0"/>
              <a:t>national funds through the Operational Program </a:t>
            </a:r>
            <a:endParaRPr lang="en-US" sz="1500" i="0" dirty="0" smtClean="0"/>
          </a:p>
          <a:p>
            <a:pPr algn="just"/>
            <a:r>
              <a:rPr lang="en-US" sz="1500" i="0" dirty="0" smtClean="0"/>
              <a:t>"</a:t>
            </a:r>
            <a:r>
              <a:rPr lang="en-US" sz="1500" i="0" dirty="0"/>
              <a:t>Education and Lifelong Learning" of the National Strategic Reference Framework (NSRF) - Research Funding Program: </a:t>
            </a:r>
            <a:r>
              <a:rPr lang="en-US" sz="1500" i="0" dirty="0" err="1"/>
              <a:t>Heracleitus</a:t>
            </a:r>
            <a:r>
              <a:rPr lang="en-US" sz="1500" i="0" dirty="0"/>
              <a:t> II. </a:t>
            </a:r>
            <a:endParaRPr lang="en-US" sz="1500" i="0" dirty="0" smtClean="0"/>
          </a:p>
          <a:p>
            <a:pPr algn="just"/>
            <a:r>
              <a:rPr lang="en-US" sz="1500" i="0" dirty="0" smtClean="0"/>
              <a:t>Investing </a:t>
            </a:r>
            <a:r>
              <a:rPr lang="en-US" sz="1500" i="0" dirty="0"/>
              <a:t>in knowledge society through the European Social Fund.</a:t>
            </a:r>
            <a:endParaRPr lang="en-GB" sz="1500" i="0" dirty="0"/>
          </a:p>
        </p:txBody>
      </p:sp>
      <p:sp>
        <p:nvSpPr>
          <p:cNvPr id="5" name="TextBox 4"/>
          <p:cNvSpPr txBox="1"/>
          <p:nvPr/>
        </p:nvSpPr>
        <p:spPr>
          <a:xfrm>
            <a:off x="1772538" y="40711"/>
            <a:ext cx="48694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i="0" dirty="0"/>
              <a:t>ACKNOWLEDGEMENTS</a:t>
            </a:r>
            <a:r>
              <a:rPr lang="en-GB" sz="3000" b="1" i="0" dirty="0" smtClean="0"/>
              <a:t>:</a:t>
            </a:r>
            <a:endParaRPr lang="en-GB" sz="3000" b="1" i="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27" name="Picture 8" descr="EE_sima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935551"/>
            <a:ext cx="1028700" cy="73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184275" y="4072224"/>
            <a:ext cx="16518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ea typeface="Times New Roman" pitchFamily="18" charset="0"/>
                <a:cs typeface="Times New Roman" pitchFamily="18" charset="0"/>
              </a:rPr>
              <a:t>European Union</a:t>
            </a:r>
            <a:endParaRPr kumimoji="0" lang="el-GR" sz="1200" b="0" i="0" u="none" strike="noStrike" cap="none" normalizeH="0" baseline="0" dirty="0" smtClean="0">
              <a:ln>
                <a:noFill/>
              </a:ln>
              <a:solidFill>
                <a:srgbClr val="FFFFCC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ea typeface="Times New Roman" pitchFamily="18" charset="0"/>
                <a:cs typeface="Times New Roman" pitchFamily="18" charset="0"/>
              </a:rPr>
              <a:t>European Social F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ea typeface="Times New Roman" pitchFamily="18" charset="0"/>
                <a:cs typeface="Times New Roman" pitchFamily="18" charset="0"/>
              </a:rPr>
              <a:t>und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pic>
        <p:nvPicPr>
          <p:cNvPr id="18" name="Picture 10" descr="C:\Documents and Settings\Yannopoulos\My Documents\Microsoft\Projects\Δίκτυα Έρευνας\Hydrocrites\Λογότυπο\Final\Hydro14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351" y="3863863"/>
            <a:ext cx="936104" cy="806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310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548680"/>
            <a:ext cx="9144000" cy="630932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  <a:defRPr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Introduction in uncertainties in water resources management</a:t>
            </a:r>
            <a:endParaRPr lang="el-GR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  <a:defRPr/>
            </a:pPr>
            <a:endParaRPr lang="el-GR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  <a:defRPr/>
            </a:pPr>
            <a:endParaRPr lang="el-GR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  <a:defRPr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Brief description of applied methodology 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    (Huang et al., 1992; Li et al.,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2010)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l-GR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  <a:defRPr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Characteristics of the studied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Alfeios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River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Subbasin</a:t>
            </a: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  <a:defRPr/>
            </a:pP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  <a:defRPr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Formulation of the optimisation problem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l-GR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  <a:defRPr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Uncertain variable identification</a:t>
            </a:r>
            <a:endParaRPr lang="el-GR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  <a:defRPr/>
            </a:pP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  <a:defRPr/>
            </a:pPr>
            <a:endParaRPr lang="el-GR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  <a:defRPr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Results &amp; Conclusions</a:t>
            </a:r>
          </a:p>
        </p:txBody>
      </p:sp>
      <p:pic>
        <p:nvPicPr>
          <p:cNvPr id="11" name="Picture 10" descr="DSCF01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3024" y="3848844"/>
            <a:ext cx="1885626" cy="11949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44450">
            <a:solidFill>
              <a:srgbClr val="FF99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652"/>
            <a:ext cx="9144000" cy="549275"/>
          </a:xfrm>
        </p:spPr>
        <p:txBody>
          <a:bodyPr/>
          <a:lstStyle/>
          <a:p>
            <a:pPr eaLnBrk="1" hangingPunct="1"/>
            <a:r>
              <a:rPr lang="en-GB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OVERVIEW</a:t>
            </a:r>
            <a:endParaRPr lang="en-US" sz="3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DSCF008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09345" y="5358545"/>
            <a:ext cx="1859305" cy="1239537"/>
          </a:xfrm>
          <a:prstGeom prst="roundRect">
            <a:avLst>
              <a:gd name="adj" fmla="val 3471"/>
            </a:avLst>
          </a:prstGeom>
          <a:solidFill>
            <a:srgbClr val="FFFFFF">
              <a:shade val="85000"/>
            </a:srgbClr>
          </a:solidFill>
          <a:ln w="44450">
            <a:solidFill>
              <a:srgbClr val="FF99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 descr="DSCF01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3024" y="1247227"/>
            <a:ext cx="1976513" cy="13176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44450">
            <a:solidFill>
              <a:srgbClr val="FF99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49275"/>
          </a:xfrm>
        </p:spPr>
        <p:txBody>
          <a:bodyPr/>
          <a:lstStyle/>
          <a:p>
            <a:pPr eaLnBrk="1" hangingPunct="1"/>
            <a:r>
              <a:rPr lang="en-GB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3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511569"/>
            <a:ext cx="9144000" cy="3834598"/>
          </a:xfrm>
        </p:spPr>
        <p:txBody>
          <a:bodyPr/>
          <a:lstStyle/>
          <a:p>
            <a:pPr eaLnBrk="1" hangingPunct="1">
              <a:buFontTx/>
              <a:buBlip>
                <a:blip r:embed="rId2"/>
              </a:buBlip>
            </a:pPr>
            <a:r>
              <a:rPr lang="en-US" sz="2300" u="sng" dirty="0" smtClean="0">
                <a:latin typeface="Times New Roman" pitchFamily="18" charset="0"/>
                <a:cs typeface="Times New Roman" pitchFamily="18" charset="0"/>
              </a:rPr>
              <a:t>Uncertainties in water resources management in impact factors &amp; system components </a:t>
            </a:r>
            <a:r>
              <a:rPr lang="en-GB" sz="23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GB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2"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Available water resources</a:t>
            </a:r>
          </a:p>
          <a:p>
            <a:pPr lvl="2"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Water Demand / supplies</a:t>
            </a:r>
          </a:p>
          <a:p>
            <a:pPr lvl="2"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Related cost / benefit coefficients</a:t>
            </a:r>
          </a:p>
          <a:p>
            <a:pPr lvl="2"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Sustainability requirements</a:t>
            </a:r>
          </a:p>
          <a:p>
            <a:pPr lvl="2"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Policy regulations</a:t>
            </a:r>
            <a:r>
              <a:rPr lang="en-GB" sz="22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</a:t>
            </a:r>
            <a:r>
              <a:rPr lang="el-GR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i="1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</p:txBody>
      </p:sp>
      <p:pic>
        <p:nvPicPr>
          <p:cNvPr id="8204" name="Picture 12" descr="http://www.eea.europa.eu/articles/looking-beneath-the-surface-how/image_x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1461" y="1352099"/>
            <a:ext cx="2091024" cy="1752437"/>
          </a:xfrm>
          <a:prstGeom prst="ellipse">
            <a:avLst/>
          </a:prstGeom>
          <a:ln w="381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0" y="4497584"/>
            <a:ext cx="4115969" cy="83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Blip>
                <a:blip r:embed="rId2"/>
              </a:buBlip>
            </a:pPr>
            <a:r>
              <a:rPr lang="en-US" sz="2300" i="0" u="sng" dirty="0" smtClean="0">
                <a:cs typeface="Times New Roman" pitchFamily="18" charset="0"/>
              </a:rPr>
              <a:t>In optimization problem:</a:t>
            </a:r>
            <a:endParaRPr lang="en-GB" sz="2300" i="0" u="sng" dirty="0"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50816" y="3997518"/>
            <a:ext cx="80880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GB" sz="25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</a:t>
            </a:r>
            <a:r>
              <a:rPr lang="el-GR" sz="25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Α</a:t>
            </a:r>
            <a:r>
              <a:rPr lang="en-GB" sz="25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  <a:endParaRPr lang="en-US" sz="25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32957" y="4497584"/>
            <a:ext cx="898675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GB" sz="23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</a:t>
            </a:r>
            <a:r>
              <a:rPr lang="el-GR" sz="23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Β</a:t>
            </a:r>
            <a:r>
              <a:rPr lang="en-GB" sz="23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  <a:endParaRPr lang="en-US" sz="23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8" name="Straight Arrow Connector 73"/>
          <p:cNvCxnSpPr>
            <a:cxnSpLocks noChangeShapeType="1"/>
          </p:cNvCxnSpPr>
          <p:nvPr/>
        </p:nvCxnSpPr>
        <p:spPr bwMode="auto">
          <a:xfrm flipV="1">
            <a:off x="4511486" y="4283270"/>
            <a:ext cx="571504" cy="35719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Arrow Connector 73"/>
          <p:cNvCxnSpPr>
            <a:cxnSpLocks noChangeShapeType="1"/>
          </p:cNvCxnSpPr>
          <p:nvPr/>
        </p:nvCxnSpPr>
        <p:spPr bwMode="auto">
          <a:xfrm flipV="1">
            <a:off x="4458897" y="4784924"/>
            <a:ext cx="624093" cy="696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5507205" y="4058920"/>
            <a:ext cx="2139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0" dirty="0" smtClean="0"/>
              <a:t>Decision variables</a:t>
            </a:r>
            <a:endParaRPr lang="el-GR" sz="2000" i="0" dirty="0"/>
          </a:p>
        </p:txBody>
      </p:sp>
      <p:sp>
        <p:nvSpPr>
          <p:cNvPr id="11" name="TextBox 10"/>
          <p:cNvSpPr txBox="1"/>
          <p:nvPr/>
        </p:nvSpPr>
        <p:spPr>
          <a:xfrm>
            <a:off x="5404317" y="4550734"/>
            <a:ext cx="34569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0" dirty="0" smtClean="0"/>
              <a:t> Objective function coefficients</a:t>
            </a:r>
            <a:endParaRPr lang="el-GR" sz="2000" i="0" dirty="0"/>
          </a:p>
        </p:txBody>
      </p:sp>
      <p:cxnSp>
        <p:nvCxnSpPr>
          <p:cNvPr id="12" name="Straight Arrow Connector 73"/>
          <p:cNvCxnSpPr>
            <a:cxnSpLocks noChangeShapeType="1"/>
          </p:cNvCxnSpPr>
          <p:nvPr/>
        </p:nvCxnSpPr>
        <p:spPr bwMode="auto">
          <a:xfrm>
            <a:off x="4511486" y="4949569"/>
            <a:ext cx="571504" cy="308855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Rectangle 12"/>
          <p:cNvSpPr/>
          <p:nvPr/>
        </p:nvSpPr>
        <p:spPr>
          <a:xfrm>
            <a:off x="4850816" y="5019897"/>
            <a:ext cx="898675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GB" sz="2300" b="1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</a:t>
            </a:r>
            <a:r>
              <a:rPr lang="en-US" sz="2300" b="1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</a:t>
            </a:r>
            <a:r>
              <a:rPr lang="en-GB" sz="2300" b="1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  <a:endParaRPr lang="en-US" sz="23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73114" y="5040241"/>
            <a:ext cx="2647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0" dirty="0" smtClean="0"/>
              <a:t>Constraints coefficients </a:t>
            </a:r>
            <a:endParaRPr lang="el-GR" sz="2000" i="0" dirty="0"/>
          </a:p>
        </p:txBody>
      </p:sp>
      <p:sp>
        <p:nvSpPr>
          <p:cNvPr id="16" name="Down Arrow 15"/>
          <p:cNvSpPr/>
          <p:nvPr/>
        </p:nvSpPr>
        <p:spPr bwMode="auto">
          <a:xfrm rot="16200000">
            <a:off x="3870913" y="4262025"/>
            <a:ext cx="190101" cy="948168"/>
          </a:xfrm>
          <a:prstGeom prst="down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43000" marR="0" indent="-2286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kumimoji="0" lang="el-GR" sz="1800" b="0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0" y="5938925"/>
            <a:ext cx="4823532" cy="633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Blip>
                <a:blip r:embed="rId2"/>
              </a:buBlip>
            </a:pPr>
            <a:r>
              <a:rPr lang="en-US" sz="2300" i="0" u="sng" dirty="0" smtClean="0">
                <a:cs typeface="Times New Roman" pitchFamily="18" charset="0"/>
              </a:rPr>
              <a:t>Types of uncertainty variables</a:t>
            </a:r>
            <a:r>
              <a:rPr lang="en-US" sz="2200" i="0" dirty="0" smtClean="0">
                <a:cs typeface="Times New Roman" pitchFamily="18" charset="0"/>
              </a:rPr>
              <a:t>:</a:t>
            </a:r>
            <a:r>
              <a:rPr lang="en-US" sz="2200" i="0" u="sng" dirty="0" smtClean="0">
                <a:cs typeface="Times New Roman" pitchFamily="18" charset="0"/>
              </a:rPr>
              <a:t>            </a:t>
            </a:r>
            <a:endParaRPr lang="en-GB" sz="2200" i="0" u="sng" dirty="0"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76045" y="5586131"/>
            <a:ext cx="3567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0" dirty="0" smtClean="0"/>
              <a:t>Probability distribution</a:t>
            </a:r>
            <a:endParaRPr lang="el-GR" sz="2000" i="0" dirty="0"/>
          </a:p>
        </p:txBody>
      </p:sp>
      <p:sp>
        <p:nvSpPr>
          <p:cNvPr id="24" name="TextBox 23"/>
          <p:cNvSpPr txBox="1"/>
          <p:nvPr/>
        </p:nvSpPr>
        <p:spPr>
          <a:xfrm>
            <a:off x="5573114" y="5986241"/>
            <a:ext cx="2647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0" dirty="0" smtClean="0"/>
              <a:t>Possibility distribution</a:t>
            </a:r>
            <a:endParaRPr lang="el-GR" sz="2000" i="0" dirty="0"/>
          </a:p>
        </p:txBody>
      </p:sp>
      <p:sp>
        <p:nvSpPr>
          <p:cNvPr id="25" name="TextBox 24"/>
          <p:cNvSpPr txBox="1"/>
          <p:nvPr/>
        </p:nvSpPr>
        <p:spPr>
          <a:xfrm>
            <a:off x="5573114" y="6372101"/>
            <a:ext cx="3570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0" dirty="0" smtClean="0"/>
              <a:t>Interval (Upper &amp; Lower Value)</a:t>
            </a:r>
            <a:endParaRPr lang="el-GR" sz="2000" i="0" dirty="0"/>
          </a:p>
        </p:txBody>
      </p:sp>
      <p:sp>
        <p:nvSpPr>
          <p:cNvPr id="26" name="Rectangle 25"/>
          <p:cNvSpPr/>
          <p:nvPr/>
        </p:nvSpPr>
        <p:spPr>
          <a:xfrm>
            <a:off x="4975073" y="5555354"/>
            <a:ext cx="648072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GB" sz="22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</a:t>
            </a:r>
            <a:r>
              <a:rPr lang="el-GR" sz="22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Α</a:t>
            </a:r>
            <a:r>
              <a:rPr lang="en-GB" sz="22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  <a:endParaRPr lang="en-US" sz="22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012398" y="5955464"/>
            <a:ext cx="648072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GB" sz="2200" b="1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(B)</a:t>
            </a:r>
            <a:endParaRPr lang="en-US" sz="22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012398" y="6372101"/>
            <a:ext cx="648072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GB" sz="2200" b="1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(C)</a:t>
            </a:r>
            <a:endParaRPr lang="en-US" sz="22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29" name="Straight Arrow Connector 73"/>
          <p:cNvCxnSpPr>
            <a:cxnSpLocks noChangeShapeType="1"/>
          </p:cNvCxnSpPr>
          <p:nvPr/>
        </p:nvCxnSpPr>
        <p:spPr bwMode="auto">
          <a:xfrm flipV="1">
            <a:off x="4537780" y="5771269"/>
            <a:ext cx="571504" cy="35719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Straight Arrow Connector 73"/>
          <p:cNvCxnSpPr>
            <a:cxnSpLocks noChangeShapeType="1"/>
          </p:cNvCxnSpPr>
          <p:nvPr/>
        </p:nvCxnSpPr>
        <p:spPr bwMode="auto">
          <a:xfrm flipV="1">
            <a:off x="4485191" y="6272923"/>
            <a:ext cx="624093" cy="696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Arrow Connector 73"/>
          <p:cNvCxnSpPr>
            <a:cxnSpLocks noChangeShapeType="1"/>
          </p:cNvCxnSpPr>
          <p:nvPr/>
        </p:nvCxnSpPr>
        <p:spPr bwMode="auto">
          <a:xfrm>
            <a:off x="4537780" y="6437568"/>
            <a:ext cx="571504" cy="308855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20713"/>
          </a:xfrm>
        </p:spPr>
        <p:txBody>
          <a:bodyPr/>
          <a:lstStyle/>
          <a:p>
            <a:pPr eaLnBrk="1" hangingPunct="1"/>
            <a:r>
              <a:rPr lang="en-GB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DESCRIPTION OF METHODOLOGY</a:t>
            </a:r>
            <a:endParaRPr lang="en-US" sz="3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6" name="Picture 6" descr="Vollbild anzeig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6428" y="-88038"/>
            <a:ext cx="978253" cy="7905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34098" y="592863"/>
            <a:ext cx="9109902" cy="541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2pPr>
            <a:lvl3pPr eaLnBrk="0" hangingPunct="0">
              <a:defRPr i="1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Blip>
                <a:blip r:embed="rId3"/>
              </a:buBlip>
            </a:pPr>
            <a:r>
              <a:rPr lang="el-GR" sz="2200" i="0" dirty="0">
                <a:cs typeface="Times New Roman" pitchFamily="18" charset="0"/>
              </a:rPr>
              <a:t> </a:t>
            </a:r>
            <a:r>
              <a:rPr lang="en-US" sz="2200" b="1" i="0" u="sng" dirty="0" smtClean="0">
                <a:cs typeface="Times New Roman" pitchFamily="18" charset="0"/>
              </a:rPr>
              <a:t>Fuzzy-boundary </a:t>
            </a:r>
            <a:r>
              <a:rPr lang="en-US" sz="2200" b="1" i="0" u="sng" dirty="0">
                <a:cs typeface="Times New Roman" pitchFamily="18" charset="0"/>
              </a:rPr>
              <a:t>interval - stochastic </a:t>
            </a:r>
            <a:r>
              <a:rPr lang="en-US" sz="2200" b="1" i="0" u="sng" dirty="0" smtClean="0">
                <a:cs typeface="Times New Roman" pitchFamily="18" charset="0"/>
              </a:rPr>
              <a:t>programming </a:t>
            </a:r>
            <a:r>
              <a:rPr lang="en-US" sz="2200" i="0" dirty="0" smtClean="0">
                <a:cs typeface="Times New Roman" pitchFamily="18" charset="0"/>
              </a:rPr>
              <a:t>(Li </a:t>
            </a:r>
            <a:r>
              <a:rPr lang="en-US" sz="2200" i="0" dirty="0">
                <a:cs typeface="Times New Roman" pitchFamily="18" charset="0"/>
              </a:rPr>
              <a:t>et al</a:t>
            </a:r>
            <a:r>
              <a:rPr lang="en-US" sz="2200" i="0" dirty="0" smtClean="0">
                <a:cs typeface="Times New Roman" pitchFamily="18" charset="0"/>
              </a:rPr>
              <a:t>., 2010):</a:t>
            </a:r>
            <a:r>
              <a:rPr lang="en-GB" sz="2200" i="0" dirty="0" smtClean="0">
                <a:cs typeface="Times New Roman" pitchFamily="18" charset="0"/>
              </a:rPr>
              <a:t> </a:t>
            </a:r>
          </a:p>
          <a:p>
            <a:pPr lvl="1" algn="just" eaLnBrk="1" hangingPunct="1">
              <a:spcBef>
                <a:spcPct val="20000"/>
              </a:spcBef>
              <a:buFont typeface="Wingdings" pitchFamily="2" charset="2"/>
              <a:buBlip>
                <a:blip r:embed="rId4"/>
              </a:buBlip>
            </a:pPr>
            <a:r>
              <a:rPr lang="el-GR" sz="2200" dirty="0" smtClean="0">
                <a:cs typeface="Times New Roman" pitchFamily="18" charset="0"/>
              </a:rPr>
              <a:t>   </a:t>
            </a:r>
            <a:r>
              <a:rPr lang="en-GB" sz="2200" i="0" dirty="0" smtClean="0">
                <a:cs typeface="Times New Roman" pitchFamily="18" charset="0"/>
              </a:rPr>
              <a:t>Linear </a:t>
            </a:r>
            <a:r>
              <a:rPr lang="en-US" sz="2200" i="0" dirty="0" smtClean="0">
                <a:cs typeface="Times New Roman" pitchFamily="18" charset="0"/>
              </a:rPr>
              <a:t>optimization problem </a:t>
            </a:r>
            <a:endParaRPr lang="en-GB" sz="2200" i="0" dirty="0">
              <a:cs typeface="Times New Roman" pitchFamily="18" charset="0"/>
            </a:endParaRPr>
          </a:p>
          <a:p>
            <a:pPr lvl="2" algn="just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GB" sz="2200" i="0" dirty="0" smtClean="0">
                <a:cs typeface="Times New Roman" pitchFamily="18" charset="0"/>
              </a:rPr>
              <a:t>   </a:t>
            </a:r>
            <a:endParaRPr lang="el-GR" sz="2200" i="0" dirty="0">
              <a:cs typeface="Times New Roman" pitchFamily="18" charset="0"/>
            </a:endParaRPr>
          </a:p>
          <a:p>
            <a:pPr lvl="1" algn="just" eaLnBrk="1" hangingPunct="1">
              <a:spcBef>
                <a:spcPct val="20000"/>
              </a:spcBef>
              <a:buFont typeface="Wingdings" pitchFamily="2" charset="2"/>
              <a:buBlip>
                <a:blip r:embed="rId4"/>
              </a:buBlip>
            </a:pPr>
            <a:r>
              <a:rPr lang="el-GR" sz="2200" i="0" dirty="0">
                <a:cs typeface="Times New Roman" pitchFamily="18" charset="0"/>
              </a:rPr>
              <a:t>   </a:t>
            </a:r>
            <a:r>
              <a:rPr lang="en-US" sz="2200" i="0" dirty="0" smtClean="0">
                <a:cs typeface="Times New Roman" pitchFamily="18" charset="0"/>
              </a:rPr>
              <a:t>Uncertain variables: (a) </a:t>
            </a:r>
            <a:r>
              <a:rPr lang="en-US" sz="2200" i="0" dirty="0" err="1" smtClean="0">
                <a:cs typeface="Times New Roman" pitchFamily="18" charset="0"/>
              </a:rPr>
              <a:t>favourable</a:t>
            </a:r>
            <a:r>
              <a:rPr lang="en-US" sz="2200" i="0" dirty="0" smtClean="0">
                <a:cs typeface="Times New Roman" pitchFamily="18" charset="0"/>
              </a:rPr>
              <a:t> </a:t>
            </a:r>
            <a:r>
              <a:rPr lang="en-US" sz="2200" i="0" dirty="0">
                <a:cs typeface="Times New Roman" pitchFamily="18" charset="0"/>
              </a:rPr>
              <a:t>(</a:t>
            </a:r>
            <a:r>
              <a:rPr lang="en-US" sz="2200" i="0" dirty="0" err="1">
                <a:cs typeface="Times New Roman" pitchFamily="18" charset="0"/>
              </a:rPr>
              <a:t>X</a:t>
            </a:r>
            <a:r>
              <a:rPr lang="en-US" sz="2200" i="0" baseline="-25000" dirty="0" err="1">
                <a:cs typeface="Times New Roman" pitchFamily="18" charset="0"/>
              </a:rPr>
              <a:t>ij</a:t>
            </a:r>
            <a:r>
              <a:rPr lang="en-US" sz="2200" i="0" baseline="30000" dirty="0">
                <a:cs typeface="Times New Roman" pitchFamily="18" charset="0"/>
              </a:rPr>
              <a:t>+</a:t>
            </a:r>
            <a:r>
              <a:rPr lang="en-US" sz="2200" i="0" dirty="0">
                <a:cs typeface="Times New Roman" pitchFamily="18" charset="0"/>
              </a:rPr>
              <a:t>)</a:t>
            </a:r>
            <a:r>
              <a:rPr lang="en-US" sz="2400" i="0" dirty="0">
                <a:cs typeface="Times New Roman" pitchFamily="18" charset="0"/>
              </a:rPr>
              <a:t> </a:t>
            </a:r>
            <a:r>
              <a:rPr lang="en-US" sz="2200" i="0" dirty="0" smtClean="0">
                <a:cs typeface="Times New Roman" pitchFamily="18" charset="0"/>
              </a:rPr>
              <a:t>&amp; (b) </a:t>
            </a:r>
            <a:r>
              <a:rPr lang="en-US" sz="2200" i="0" dirty="0" err="1" smtClean="0">
                <a:cs typeface="Times New Roman" pitchFamily="18" charset="0"/>
              </a:rPr>
              <a:t>unfavourable</a:t>
            </a:r>
            <a:r>
              <a:rPr lang="en-US" sz="2200" i="0" dirty="0" smtClean="0">
                <a:cs typeface="Times New Roman" pitchFamily="18" charset="0"/>
              </a:rPr>
              <a:t> </a:t>
            </a:r>
            <a:r>
              <a:rPr lang="en-US" sz="2400" i="0" dirty="0" smtClean="0">
                <a:cs typeface="Times New Roman" pitchFamily="18" charset="0"/>
              </a:rPr>
              <a:t>(</a:t>
            </a:r>
            <a:r>
              <a:rPr lang="en-US" sz="2400" i="0" dirty="0" err="1" smtClean="0">
                <a:cs typeface="Times New Roman" pitchFamily="18" charset="0"/>
              </a:rPr>
              <a:t>X</a:t>
            </a:r>
            <a:r>
              <a:rPr lang="en-US" sz="2400" i="0" baseline="-25000" dirty="0" err="1" smtClean="0">
                <a:cs typeface="Times New Roman" pitchFamily="18" charset="0"/>
              </a:rPr>
              <a:t>ij</a:t>
            </a:r>
            <a:r>
              <a:rPr lang="en-US" sz="2400" i="0" baseline="30000" dirty="0" smtClean="0">
                <a:cs typeface="Times New Roman" pitchFamily="18" charset="0"/>
              </a:rPr>
              <a:t>-</a:t>
            </a:r>
            <a:r>
              <a:rPr lang="en-US" sz="2400" i="0" dirty="0" smtClean="0">
                <a:cs typeface="Times New Roman" pitchFamily="18" charset="0"/>
              </a:rPr>
              <a:t>) </a:t>
            </a:r>
            <a:endParaRPr lang="el-GR" sz="2200" i="0" baseline="-25000" dirty="0">
              <a:cs typeface="Times New Roman" pitchFamily="18" charset="0"/>
            </a:endParaRPr>
          </a:p>
          <a:p>
            <a:pPr lvl="2" algn="just" eaLnBrk="1" hangingPunct="1">
              <a:spcBef>
                <a:spcPct val="20000"/>
              </a:spcBef>
            </a:pPr>
            <a:endParaRPr lang="el-GR" sz="2200" dirty="0">
              <a:cs typeface="Times New Roman" pitchFamily="18" charset="0"/>
            </a:endParaRPr>
          </a:p>
          <a:p>
            <a:pPr lvl="1" algn="just" eaLnBrk="1" hangingPunct="1">
              <a:spcBef>
                <a:spcPct val="20000"/>
              </a:spcBef>
              <a:buFont typeface="Wingdings" pitchFamily="2" charset="2"/>
              <a:buBlip>
                <a:blip r:embed="rId4"/>
              </a:buBlip>
            </a:pPr>
            <a:r>
              <a:rPr lang="el-GR" sz="2200" baseline="-25000" dirty="0">
                <a:cs typeface="Times New Roman" pitchFamily="18" charset="0"/>
              </a:rPr>
              <a:t>  </a:t>
            </a:r>
            <a:r>
              <a:rPr lang="en-GB" sz="2200" dirty="0" smtClean="0">
                <a:cs typeface="Times New Roman" pitchFamily="18" charset="0"/>
              </a:rPr>
              <a:t> </a:t>
            </a:r>
            <a:r>
              <a:rPr lang="en-GB" sz="2200" b="1" i="0" u="sng" dirty="0" smtClean="0">
                <a:cs typeface="Times New Roman" pitchFamily="18" charset="0"/>
              </a:rPr>
              <a:t>Aim</a:t>
            </a:r>
            <a:r>
              <a:rPr lang="en-GB" sz="2200" i="0" dirty="0" smtClean="0">
                <a:cs typeface="Times New Roman" pitchFamily="18" charset="0"/>
              </a:rPr>
              <a:t>: Identification of optimal water allocation target with minimised</a:t>
            </a:r>
          </a:p>
          <a:p>
            <a:pPr marL="457200" lvl="1" indent="0" algn="just" eaLnBrk="1" hangingPunct="1">
              <a:spcBef>
                <a:spcPct val="20000"/>
              </a:spcBef>
            </a:pPr>
            <a:r>
              <a:rPr lang="en-GB" sz="2200" i="0" dirty="0" smtClean="0">
                <a:cs typeface="Times New Roman" pitchFamily="18" charset="0"/>
              </a:rPr>
              <a:t>                risk of economic penalty from water shortage (water demand)</a:t>
            </a:r>
          </a:p>
          <a:p>
            <a:pPr marL="457200" lvl="1" indent="0" algn="just" eaLnBrk="1" hangingPunct="1">
              <a:spcBef>
                <a:spcPct val="20000"/>
              </a:spcBef>
            </a:pPr>
            <a:r>
              <a:rPr lang="en-GB" sz="2200" i="0" dirty="0">
                <a:cs typeface="Times New Roman" pitchFamily="18" charset="0"/>
              </a:rPr>
              <a:t> </a:t>
            </a:r>
            <a:r>
              <a:rPr lang="en-GB" sz="2200" i="0" dirty="0" smtClean="0">
                <a:cs typeface="Times New Roman" pitchFamily="18" charset="0"/>
              </a:rPr>
              <a:t>               &amp; opportunity loss from spill water volumes</a:t>
            </a:r>
          </a:p>
          <a:p>
            <a:pPr lvl="2" algn="just" eaLnBrk="1" hangingPunct="1">
              <a:spcBef>
                <a:spcPct val="20000"/>
              </a:spcBef>
            </a:pPr>
            <a:endParaRPr lang="en-GB" sz="2200" i="0" dirty="0" smtClean="0">
              <a:cs typeface="Times New Roman" pitchFamily="18" charset="0"/>
            </a:endParaRPr>
          </a:p>
          <a:p>
            <a:pPr lvl="1" algn="just" eaLnBrk="1" hangingPunct="1">
              <a:spcBef>
                <a:spcPct val="20000"/>
              </a:spcBef>
              <a:buFont typeface="Wingdings" pitchFamily="2" charset="2"/>
              <a:buBlip>
                <a:blip r:embed="rId4"/>
              </a:buBlip>
            </a:pPr>
            <a:r>
              <a:rPr lang="en-GB" sz="2200" i="0" dirty="0" smtClean="0">
                <a:cs typeface="Times New Roman" pitchFamily="18" charset="0"/>
              </a:rPr>
              <a:t>  Two solution methods: </a:t>
            </a:r>
          </a:p>
          <a:p>
            <a:pPr marL="457200" lvl="1" indent="0" algn="just" eaLnBrk="1" hangingPunct="1">
              <a:spcBef>
                <a:spcPct val="20000"/>
              </a:spcBef>
            </a:pPr>
            <a:r>
              <a:rPr lang="en-GB" sz="2200" i="0" dirty="0">
                <a:cs typeface="Times New Roman" pitchFamily="18" charset="0"/>
              </a:rPr>
              <a:t> </a:t>
            </a:r>
            <a:r>
              <a:rPr lang="en-GB" sz="2200" i="0" dirty="0" smtClean="0">
                <a:cs typeface="Times New Roman" pitchFamily="18" charset="0"/>
              </a:rPr>
              <a:t>              1. “</a:t>
            </a:r>
            <a:r>
              <a:rPr lang="en-GB" sz="2200" dirty="0" smtClean="0">
                <a:cs typeface="Times New Roman" pitchFamily="18" charset="0"/>
              </a:rPr>
              <a:t>Risk-Prone” </a:t>
            </a:r>
            <a:r>
              <a:rPr lang="en-GB" sz="2200" i="0" dirty="0" smtClean="0">
                <a:cs typeface="Times New Roman" pitchFamily="18" charset="0"/>
              </a:rPr>
              <a:t>or “</a:t>
            </a:r>
            <a:r>
              <a:rPr lang="en-GB" sz="2200" dirty="0" smtClean="0">
                <a:cs typeface="Times New Roman" pitchFamily="18" charset="0"/>
              </a:rPr>
              <a:t>Optimistic</a:t>
            </a:r>
            <a:r>
              <a:rPr lang="en-GB" sz="2200" i="0" dirty="0" smtClean="0">
                <a:cs typeface="Times New Roman" pitchFamily="18" charset="0"/>
              </a:rPr>
              <a:t>”  (best -case model) </a:t>
            </a:r>
            <a:r>
              <a:rPr lang="en-GB" sz="2200" baseline="30000" dirty="0" smtClean="0">
                <a:cs typeface="Times New Roman" pitchFamily="18" charset="0"/>
              </a:rPr>
              <a:t> </a:t>
            </a:r>
          </a:p>
          <a:p>
            <a:pPr lvl="2" algn="just" eaLnBrk="1" hangingPunct="1">
              <a:spcBef>
                <a:spcPct val="20000"/>
              </a:spcBef>
            </a:pPr>
            <a:r>
              <a:rPr lang="en-GB" sz="2200" i="0" dirty="0" smtClean="0">
                <a:cs typeface="Times New Roman" pitchFamily="18" charset="0"/>
              </a:rPr>
              <a:t>         2. “</a:t>
            </a:r>
            <a:r>
              <a:rPr lang="en-GB" sz="2200" dirty="0" smtClean="0">
                <a:cs typeface="Times New Roman" pitchFamily="18" charset="0"/>
              </a:rPr>
              <a:t>Risk-adverse</a:t>
            </a:r>
            <a:r>
              <a:rPr lang="en-GB" sz="2200" i="0" dirty="0" smtClean="0">
                <a:cs typeface="Times New Roman" pitchFamily="18" charset="0"/>
              </a:rPr>
              <a:t>” or “Pessimistic” (worst -case model)</a:t>
            </a:r>
            <a:r>
              <a:rPr lang="en-GB" sz="2200" baseline="30000" dirty="0" smtClean="0">
                <a:cs typeface="Times New Roman" pitchFamily="18" charset="0"/>
              </a:rPr>
              <a:t> </a:t>
            </a:r>
            <a:endParaRPr lang="en-GB" sz="2200" i="0" dirty="0" smtClean="0">
              <a:cs typeface="Times New Roman" pitchFamily="18" charset="0"/>
            </a:endParaRPr>
          </a:p>
          <a:p>
            <a:pPr lvl="2" algn="just" eaLnBrk="1" hangingPunct="1">
              <a:spcBef>
                <a:spcPct val="20000"/>
              </a:spcBef>
            </a:pPr>
            <a:endParaRPr lang="el-GR" sz="2200" i="0" dirty="0"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43711" y="5589240"/>
            <a:ext cx="7884369" cy="110799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i="0" dirty="0"/>
              <a:t>Different solution methods imply </a:t>
            </a:r>
            <a:endParaRPr lang="en-GB" sz="2200" b="1" i="0" dirty="0" smtClean="0"/>
          </a:p>
          <a:p>
            <a:pPr algn="ctr"/>
            <a:r>
              <a:rPr lang="en-GB" sz="2200" b="1" i="0" dirty="0" smtClean="0"/>
              <a:t>different </a:t>
            </a:r>
            <a:r>
              <a:rPr lang="en-GB" sz="2200" b="1" i="0" dirty="0"/>
              <a:t>risk attitudes of decision makers </a:t>
            </a:r>
            <a:endParaRPr lang="en-GB" sz="2200" b="1" i="0" dirty="0" smtClean="0"/>
          </a:p>
          <a:p>
            <a:pPr algn="ctr"/>
            <a:r>
              <a:rPr lang="en-GB" sz="2200" b="1" i="0" dirty="0" smtClean="0"/>
              <a:t>considering </a:t>
            </a:r>
            <a:r>
              <a:rPr lang="en-GB" sz="2200" b="1" i="0" dirty="0"/>
              <a:t>system uncertainties</a:t>
            </a:r>
          </a:p>
        </p:txBody>
      </p:sp>
    </p:spTree>
    <p:extLst>
      <p:ext uri="{BB962C8B-B14F-4D97-AF65-F5344CB8AC3E}">
        <p14:creationId xmlns:p14="http://schemas.microsoft.com/office/powerpoint/2010/main" val="136895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0" y="188640"/>
            <a:ext cx="9109902" cy="652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2pPr>
            <a:lvl3pPr eaLnBrk="0" hangingPunct="0">
              <a:defRPr i="1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9pPr>
          </a:lstStyle>
          <a:p>
            <a:pPr lvl="2" algn="just" eaLnBrk="1" hangingPunct="1">
              <a:spcBef>
                <a:spcPct val="20000"/>
              </a:spcBef>
            </a:pPr>
            <a:endParaRPr lang="el-GR" sz="2200" i="0" dirty="0">
              <a:cs typeface="Times New Roman" pitchFamily="18" charset="0"/>
            </a:endParaRPr>
          </a:p>
          <a:p>
            <a:pPr lvl="1" eaLnBrk="1" hangingPunct="1">
              <a:spcBef>
                <a:spcPct val="20000"/>
              </a:spcBef>
              <a:buFont typeface="Wingdings" pitchFamily="2" charset="2"/>
              <a:buBlip>
                <a:blip r:embed="rId2"/>
              </a:buBlip>
            </a:pPr>
            <a:r>
              <a:rPr lang="en-GB" sz="2200" i="0" dirty="0" smtClean="0">
                <a:cs typeface="Times New Roman" pitchFamily="18" charset="0"/>
              </a:rPr>
              <a:t>  Discretization of membership grade into </a:t>
            </a:r>
            <a:r>
              <a:rPr lang="el-GR" sz="2200" i="0" dirty="0" smtClean="0">
                <a:cs typeface="Times New Roman" pitchFamily="18" charset="0"/>
              </a:rPr>
              <a:t>α</a:t>
            </a:r>
            <a:r>
              <a:rPr lang="en-GB" sz="2200" i="0" dirty="0" smtClean="0">
                <a:cs typeface="Times New Roman" pitchFamily="18" charset="0"/>
              </a:rPr>
              <a:t>-cut levels (0, 1)</a:t>
            </a:r>
          </a:p>
          <a:p>
            <a:pPr lvl="1" eaLnBrk="1" hangingPunct="1">
              <a:spcBef>
                <a:spcPct val="20000"/>
              </a:spcBef>
              <a:buFont typeface="Wingdings" pitchFamily="2" charset="2"/>
              <a:buBlip>
                <a:blip r:embed="rId2"/>
              </a:buBlip>
            </a:pPr>
            <a:endParaRPr lang="en-GB" sz="2200" i="0" dirty="0" smtClean="0">
              <a:cs typeface="Times New Roman" pitchFamily="18" charset="0"/>
            </a:endParaRPr>
          </a:p>
          <a:p>
            <a:pPr lvl="1" eaLnBrk="1" hangingPunct="1">
              <a:spcBef>
                <a:spcPct val="20000"/>
              </a:spcBef>
              <a:buBlip>
                <a:blip r:embed="rId2"/>
              </a:buBlip>
            </a:pPr>
            <a:r>
              <a:rPr lang="en-GB" sz="2200" i="0" dirty="0">
                <a:cs typeface="Times New Roman" pitchFamily="18" charset="0"/>
              </a:rPr>
              <a:t> </a:t>
            </a:r>
            <a:r>
              <a:rPr lang="en-GB" sz="2200" i="0" dirty="0" smtClean="0">
                <a:cs typeface="Times New Roman" pitchFamily="18" charset="0"/>
              </a:rPr>
              <a:t>  Solving for each solution type and </a:t>
            </a:r>
            <a:r>
              <a:rPr lang="el-GR" sz="2200" i="0" dirty="0">
                <a:cs typeface="Times New Roman" pitchFamily="18" charset="0"/>
              </a:rPr>
              <a:t>α</a:t>
            </a:r>
            <a:r>
              <a:rPr lang="en-GB" sz="2200" i="0" dirty="0">
                <a:cs typeface="Times New Roman" pitchFamily="18" charset="0"/>
              </a:rPr>
              <a:t>-cut </a:t>
            </a:r>
            <a:r>
              <a:rPr lang="en-GB" sz="2200" i="0" dirty="0" smtClean="0">
                <a:cs typeface="Times New Roman" pitchFamily="18" charset="0"/>
              </a:rPr>
              <a:t>level:</a:t>
            </a:r>
          </a:p>
          <a:p>
            <a:pPr marL="457200" lvl="1" indent="0" eaLnBrk="1" hangingPunct="1">
              <a:spcBef>
                <a:spcPct val="20000"/>
              </a:spcBef>
            </a:pPr>
            <a:r>
              <a:rPr lang="en-GB" sz="2200" i="0" dirty="0">
                <a:cs typeface="Times New Roman" pitchFamily="18" charset="0"/>
              </a:rPr>
              <a:t> </a:t>
            </a:r>
            <a:r>
              <a:rPr lang="en-GB" sz="2200" i="0" dirty="0" smtClean="0">
                <a:cs typeface="Times New Roman" pitchFamily="18" charset="0"/>
              </a:rPr>
              <a:t>                 2</a:t>
            </a:r>
            <a:r>
              <a:rPr lang="en-GB" sz="2200" i="0" baseline="50000" dirty="0" smtClean="0">
                <a:cs typeface="Times New Roman" pitchFamily="18" charset="0"/>
              </a:rPr>
              <a:t>n</a:t>
            </a:r>
            <a:r>
              <a:rPr lang="en-GB" sz="2200" i="0" dirty="0" smtClean="0">
                <a:cs typeface="Times New Roman" pitchFamily="18" charset="0"/>
              </a:rPr>
              <a:t> deterministic </a:t>
            </a:r>
            <a:r>
              <a:rPr lang="en-GB" sz="2200" i="0" dirty="0" err="1" smtClean="0">
                <a:cs typeface="Times New Roman" pitchFamily="18" charset="0"/>
              </a:rPr>
              <a:t>submodels</a:t>
            </a:r>
            <a:r>
              <a:rPr lang="en-GB" sz="2200" i="0" dirty="0" smtClean="0">
                <a:cs typeface="Times New Roman" pitchFamily="18" charset="0"/>
              </a:rPr>
              <a:t> corresponding to all combinations of</a:t>
            </a:r>
          </a:p>
          <a:p>
            <a:pPr marL="457200" lvl="1" indent="0" eaLnBrk="1" hangingPunct="1">
              <a:spcBef>
                <a:spcPct val="20000"/>
              </a:spcBef>
            </a:pPr>
            <a:r>
              <a:rPr lang="en-GB" sz="2200" i="0" dirty="0">
                <a:cs typeface="Times New Roman" pitchFamily="18" charset="0"/>
              </a:rPr>
              <a:t> </a:t>
            </a:r>
            <a:r>
              <a:rPr lang="en-GB" sz="2200" i="0" dirty="0" smtClean="0">
                <a:cs typeface="Times New Roman" pitchFamily="18" charset="0"/>
              </a:rPr>
              <a:t>                 lower &amp; upper bound value for n fuzzy / interval variables </a:t>
            </a:r>
            <a:endParaRPr lang="en-GB" sz="2200" i="0" dirty="0">
              <a:cs typeface="Times New Roman" pitchFamily="18" charset="0"/>
            </a:endParaRPr>
          </a:p>
          <a:p>
            <a:pPr marL="457200" lvl="1" indent="0" eaLnBrk="1" hangingPunct="1">
              <a:spcBef>
                <a:spcPct val="20000"/>
              </a:spcBef>
            </a:pPr>
            <a:endParaRPr lang="en-GB" sz="2200" i="0" dirty="0" smtClean="0">
              <a:cs typeface="Times New Roman" pitchFamily="18" charset="0"/>
            </a:endParaRPr>
          </a:p>
          <a:p>
            <a:pPr marL="457200" lvl="1" indent="0" eaLnBrk="1" hangingPunct="1">
              <a:spcBef>
                <a:spcPct val="20000"/>
              </a:spcBef>
            </a:pPr>
            <a:endParaRPr lang="en-GB" sz="2200" i="0" dirty="0">
              <a:cs typeface="Times New Roman" pitchFamily="18" charset="0"/>
            </a:endParaRPr>
          </a:p>
          <a:p>
            <a:pPr marL="457200" lvl="1" indent="0" eaLnBrk="1" hangingPunct="1">
              <a:spcBef>
                <a:spcPct val="20000"/>
              </a:spcBef>
            </a:pPr>
            <a:endParaRPr lang="en-GB" sz="2200" i="0" dirty="0" smtClean="0">
              <a:cs typeface="Times New Roman" pitchFamily="18" charset="0"/>
            </a:endParaRPr>
          </a:p>
          <a:p>
            <a:pPr marL="457200" lvl="1" indent="0" eaLnBrk="1" hangingPunct="1">
              <a:spcBef>
                <a:spcPct val="20000"/>
              </a:spcBef>
            </a:pPr>
            <a:endParaRPr lang="en-GB" sz="2200" i="0" dirty="0">
              <a:cs typeface="Times New Roman" pitchFamily="18" charset="0"/>
            </a:endParaRPr>
          </a:p>
          <a:p>
            <a:pPr marL="457200" lvl="1" indent="0" eaLnBrk="1" hangingPunct="1">
              <a:spcBef>
                <a:spcPct val="20000"/>
              </a:spcBef>
            </a:pPr>
            <a:endParaRPr lang="en-GB" sz="2200" i="0" dirty="0" smtClean="0">
              <a:cs typeface="Times New Roman" pitchFamily="18" charset="0"/>
            </a:endParaRPr>
          </a:p>
          <a:p>
            <a:pPr marL="457200" lvl="1" indent="0" eaLnBrk="1" hangingPunct="1">
              <a:spcBef>
                <a:spcPct val="20000"/>
              </a:spcBef>
            </a:pPr>
            <a:endParaRPr lang="en-GB" sz="2200" i="0" dirty="0" smtClean="0">
              <a:cs typeface="Times New Roman" pitchFamily="18" charset="0"/>
            </a:endParaRPr>
          </a:p>
          <a:p>
            <a:pPr marL="457200" lvl="1" indent="0" eaLnBrk="1" hangingPunct="1">
              <a:spcBef>
                <a:spcPct val="20000"/>
              </a:spcBef>
            </a:pPr>
            <a:endParaRPr lang="en-GB" sz="2200" i="0" dirty="0">
              <a:cs typeface="Times New Roman" pitchFamily="18" charset="0"/>
            </a:endParaRPr>
          </a:p>
          <a:p>
            <a:pPr lvl="1" algn="just" eaLnBrk="1" hangingPunct="1">
              <a:spcBef>
                <a:spcPct val="20000"/>
              </a:spcBef>
              <a:buFont typeface="Wingdings" pitchFamily="2" charset="2"/>
              <a:buBlip>
                <a:blip r:embed="rId2"/>
              </a:buBlip>
            </a:pPr>
            <a:r>
              <a:rPr lang="en-GB" sz="2200" i="0" dirty="0" smtClean="0">
                <a:cs typeface="Times New Roman" pitchFamily="18" charset="0"/>
              </a:rPr>
              <a:t>   For each solution type:      f</a:t>
            </a:r>
            <a:r>
              <a:rPr lang="el-GR" sz="2200" i="0" baseline="58000" dirty="0" smtClean="0">
                <a:cs typeface="Times New Roman" pitchFamily="18" charset="0"/>
              </a:rPr>
              <a:t>α</a:t>
            </a:r>
            <a:r>
              <a:rPr lang="en-GB" sz="2200" i="0" baseline="-36000" dirty="0" smtClean="0">
                <a:cs typeface="Times New Roman" pitchFamily="18" charset="0"/>
              </a:rPr>
              <a:t>opt</a:t>
            </a:r>
            <a:r>
              <a:rPr lang="en-GB" sz="2200" i="0" dirty="0" smtClean="0">
                <a:cs typeface="Times New Roman" pitchFamily="18" charset="0"/>
              </a:rPr>
              <a:t> </a:t>
            </a:r>
            <a:r>
              <a:rPr lang="en-GB" sz="2200" i="0" dirty="0">
                <a:cs typeface="Times New Roman" pitchFamily="18" charset="0"/>
              </a:rPr>
              <a:t>= {</a:t>
            </a:r>
            <a:r>
              <a:rPr lang="en-GB" sz="2200" i="0" dirty="0" err="1">
                <a:cs typeface="Times New Roman" pitchFamily="18" charset="0"/>
              </a:rPr>
              <a:t>f</a:t>
            </a:r>
            <a:r>
              <a:rPr lang="en-GB" sz="2200" i="0" baseline="-25000" dirty="0" err="1">
                <a:cs typeface="Times New Roman" pitchFamily="18" charset="0"/>
              </a:rPr>
              <a:t>min</a:t>
            </a:r>
            <a:r>
              <a:rPr lang="el-GR" sz="2200" i="0" baseline="52000" dirty="0">
                <a:cs typeface="Times New Roman" pitchFamily="18" charset="0"/>
              </a:rPr>
              <a:t>α</a:t>
            </a:r>
            <a:r>
              <a:rPr lang="en-GB" sz="2200" i="0" dirty="0">
                <a:cs typeface="Times New Roman" pitchFamily="18" charset="0"/>
              </a:rPr>
              <a:t>, </a:t>
            </a:r>
            <a:r>
              <a:rPr lang="en-GB" sz="2200" i="0" dirty="0" err="1">
                <a:cs typeface="Times New Roman" pitchFamily="18" charset="0"/>
              </a:rPr>
              <a:t>f</a:t>
            </a:r>
            <a:r>
              <a:rPr lang="en-GB" sz="2200" i="0" baseline="-25000" dirty="0" err="1">
                <a:cs typeface="Times New Roman" pitchFamily="18" charset="0"/>
              </a:rPr>
              <a:t>max</a:t>
            </a:r>
            <a:r>
              <a:rPr lang="el-GR" sz="2200" i="0" baseline="52000" dirty="0">
                <a:cs typeface="Times New Roman" pitchFamily="18" charset="0"/>
              </a:rPr>
              <a:t>α</a:t>
            </a:r>
            <a:r>
              <a:rPr lang="en-GB" sz="2200" i="0" dirty="0" smtClean="0">
                <a:cs typeface="Times New Roman" pitchFamily="18" charset="0"/>
              </a:rPr>
              <a:t>}, </a:t>
            </a:r>
          </a:p>
          <a:p>
            <a:pPr marL="457200" lvl="1" indent="0" algn="just" eaLnBrk="1" hangingPunct="1">
              <a:spcBef>
                <a:spcPct val="20000"/>
              </a:spcBef>
            </a:pPr>
            <a:r>
              <a:rPr lang="en-GB" sz="2200" i="0" dirty="0">
                <a:cs typeface="Times New Roman" pitchFamily="18" charset="0"/>
              </a:rPr>
              <a:t> </a:t>
            </a:r>
            <a:r>
              <a:rPr lang="en-GB" sz="2200" i="0" dirty="0" smtClean="0">
                <a:cs typeface="Times New Roman" pitchFamily="18" charset="0"/>
              </a:rPr>
              <a:t>                         where </a:t>
            </a:r>
            <a:r>
              <a:rPr lang="en-GB" sz="2200" i="0" dirty="0" err="1" smtClean="0">
                <a:cs typeface="Times New Roman" pitchFamily="18" charset="0"/>
              </a:rPr>
              <a:t>f</a:t>
            </a:r>
            <a:r>
              <a:rPr lang="en-GB" sz="2200" i="0" baseline="-25000" dirty="0" err="1" smtClean="0">
                <a:cs typeface="Times New Roman" pitchFamily="18" charset="0"/>
              </a:rPr>
              <a:t>min</a:t>
            </a:r>
            <a:r>
              <a:rPr lang="el-GR" sz="2200" i="0" baseline="52000" dirty="0" smtClean="0">
                <a:cs typeface="Times New Roman" pitchFamily="18" charset="0"/>
              </a:rPr>
              <a:t>α</a:t>
            </a:r>
            <a:r>
              <a:rPr lang="en-GB" sz="2200" i="0" dirty="0" smtClean="0">
                <a:cs typeface="Times New Roman" pitchFamily="18" charset="0"/>
              </a:rPr>
              <a:t>=min{f</a:t>
            </a:r>
            <a:r>
              <a:rPr lang="en-GB" sz="2200" i="0" baseline="-25000" dirty="0" smtClean="0">
                <a:cs typeface="Times New Roman" pitchFamily="18" charset="0"/>
              </a:rPr>
              <a:t>1</a:t>
            </a:r>
            <a:r>
              <a:rPr lang="en-GB" sz="2200" i="0" dirty="0" smtClean="0">
                <a:cs typeface="Times New Roman" pitchFamily="18" charset="0"/>
              </a:rPr>
              <a:t>,f</a:t>
            </a:r>
            <a:r>
              <a:rPr lang="en-GB" sz="2200" i="0" baseline="-25000" dirty="0" smtClean="0">
                <a:cs typeface="Times New Roman" pitchFamily="18" charset="0"/>
              </a:rPr>
              <a:t>2</a:t>
            </a:r>
            <a:r>
              <a:rPr lang="en-GB" sz="2200" i="0" dirty="0" smtClean="0">
                <a:cs typeface="Times New Roman" pitchFamily="18" charset="0"/>
              </a:rPr>
              <a:t>,.., f</a:t>
            </a:r>
            <a:r>
              <a:rPr lang="en-GB" sz="2200" i="0" baseline="-25000" dirty="0" smtClean="0">
                <a:cs typeface="Times New Roman" pitchFamily="18" charset="0"/>
              </a:rPr>
              <a:t>2</a:t>
            </a:r>
            <a:r>
              <a:rPr lang="en-GB" sz="2200" i="0" baseline="16000" dirty="0" smtClean="0">
                <a:cs typeface="Times New Roman" pitchFamily="18" charset="0"/>
              </a:rPr>
              <a:t>n</a:t>
            </a:r>
            <a:r>
              <a:rPr lang="en-GB" sz="2200" i="0" dirty="0" smtClean="0">
                <a:cs typeface="Times New Roman" pitchFamily="18" charset="0"/>
              </a:rPr>
              <a:t>}      </a:t>
            </a:r>
          </a:p>
          <a:p>
            <a:pPr marL="457200" lvl="1" indent="0" algn="just" eaLnBrk="1" hangingPunct="1">
              <a:spcBef>
                <a:spcPct val="20000"/>
              </a:spcBef>
            </a:pPr>
            <a:r>
              <a:rPr lang="en-GB" sz="2200" i="0" dirty="0">
                <a:cs typeface="Times New Roman" pitchFamily="18" charset="0"/>
              </a:rPr>
              <a:t> </a:t>
            </a:r>
            <a:r>
              <a:rPr lang="en-GB" sz="2200" i="0" dirty="0" smtClean="0">
                <a:cs typeface="Times New Roman" pitchFamily="18" charset="0"/>
              </a:rPr>
              <a:t>                                    </a:t>
            </a:r>
            <a:r>
              <a:rPr lang="en-GB" sz="2200" i="0" dirty="0" err="1" smtClean="0">
                <a:cs typeface="Times New Roman" pitchFamily="18" charset="0"/>
              </a:rPr>
              <a:t>f</a:t>
            </a:r>
            <a:r>
              <a:rPr lang="en-GB" sz="2200" i="0" baseline="-25000" dirty="0" err="1" smtClean="0">
                <a:cs typeface="Times New Roman" pitchFamily="18" charset="0"/>
              </a:rPr>
              <a:t>max</a:t>
            </a:r>
            <a:r>
              <a:rPr lang="el-GR" sz="2200" i="0" baseline="52000" dirty="0" smtClean="0">
                <a:cs typeface="Times New Roman" pitchFamily="18" charset="0"/>
              </a:rPr>
              <a:t>α</a:t>
            </a:r>
            <a:r>
              <a:rPr lang="en-GB" sz="2200" i="0" dirty="0" smtClean="0">
                <a:cs typeface="Times New Roman" pitchFamily="18" charset="0"/>
              </a:rPr>
              <a:t>=max{f</a:t>
            </a:r>
            <a:r>
              <a:rPr lang="en-GB" sz="2200" i="0" baseline="-25000" dirty="0" smtClean="0">
                <a:cs typeface="Times New Roman" pitchFamily="18" charset="0"/>
              </a:rPr>
              <a:t>1</a:t>
            </a:r>
            <a:r>
              <a:rPr lang="en-GB" sz="2200" i="0" dirty="0" smtClean="0">
                <a:cs typeface="Times New Roman" pitchFamily="18" charset="0"/>
              </a:rPr>
              <a:t>,f</a:t>
            </a:r>
            <a:r>
              <a:rPr lang="en-GB" sz="2200" i="0" baseline="-25000" dirty="0" smtClean="0">
                <a:cs typeface="Times New Roman" pitchFamily="18" charset="0"/>
              </a:rPr>
              <a:t>2</a:t>
            </a:r>
            <a:r>
              <a:rPr lang="en-GB" sz="2200" i="0" dirty="0">
                <a:cs typeface="Times New Roman" pitchFamily="18" charset="0"/>
              </a:rPr>
              <a:t>,.., f</a:t>
            </a:r>
            <a:r>
              <a:rPr lang="en-GB" sz="2200" i="0" baseline="-25000" dirty="0" smtClean="0">
                <a:cs typeface="Times New Roman" pitchFamily="18" charset="0"/>
              </a:rPr>
              <a:t>2</a:t>
            </a:r>
            <a:r>
              <a:rPr lang="en-GB" sz="2200" i="0" baseline="16000" dirty="0" smtClean="0">
                <a:cs typeface="Times New Roman" pitchFamily="18" charset="0"/>
              </a:rPr>
              <a:t>n</a:t>
            </a:r>
            <a:r>
              <a:rPr lang="en-GB" sz="2200" i="0" dirty="0" smtClean="0">
                <a:cs typeface="Times New Roman" pitchFamily="18" charset="0"/>
              </a:rPr>
              <a:t>}</a:t>
            </a:r>
            <a:endParaRPr lang="en-GB" sz="2200" i="0" dirty="0"/>
          </a:p>
        </p:txBody>
      </p:sp>
      <p:sp>
        <p:nvSpPr>
          <p:cNvPr id="4" name="Rectangle 10"/>
          <p:cNvSpPr txBox="1">
            <a:spLocks noChangeArrowheads="1"/>
          </p:cNvSpPr>
          <p:nvPr/>
        </p:nvSpPr>
        <p:spPr>
          <a:xfrm>
            <a:off x="0" y="0"/>
            <a:ext cx="9144000" cy="62071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000" b="1" i="0" kern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DESCRIPTION OF METHODOLOGY</a:t>
            </a:r>
            <a:endParaRPr lang="en-US" sz="3000" b="1" i="0" kern="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258" y="2420888"/>
            <a:ext cx="644192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051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20713"/>
          </a:xfrm>
        </p:spPr>
        <p:txBody>
          <a:bodyPr/>
          <a:lstStyle/>
          <a:p>
            <a:pPr eaLnBrk="1" hangingPunct="1"/>
            <a:r>
              <a:rPr lang="en-GB" sz="3000" b="1" dirty="0" smtClean="0">
                <a:latin typeface="Times New Roman" pitchFamily="18" charset="0"/>
                <a:cs typeface="Times New Roman" pitchFamily="18" charset="0"/>
              </a:rPr>
              <a:t>EXAMINED ALFEIOS RIVER SUBBASIN</a:t>
            </a:r>
            <a:endParaRPr lang="en-US" sz="3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0" name="Oval 10"/>
          <p:cNvSpPr>
            <a:spLocks noChangeArrowheads="1"/>
          </p:cNvSpPr>
          <p:nvPr/>
        </p:nvSpPr>
        <p:spPr bwMode="auto">
          <a:xfrm>
            <a:off x="3132138" y="3644900"/>
            <a:ext cx="1871662" cy="20161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>
              <a:spcBef>
                <a:spcPct val="20000"/>
              </a:spcBef>
              <a:buFont typeface="Wingdings" pitchFamily="2" charset="2"/>
              <a:buChar char="q"/>
            </a:pPr>
            <a:endParaRPr lang="en-GB"/>
          </a:p>
        </p:txBody>
      </p:sp>
      <p:pic>
        <p:nvPicPr>
          <p:cNvPr id="11" name="Picture 10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833"/>
          <a:stretch/>
        </p:blipFill>
        <p:spPr>
          <a:xfrm>
            <a:off x="155827" y="548680"/>
            <a:ext cx="6410404" cy="6308697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8" t="79492" r="60390" b="12648"/>
          <a:stretch/>
        </p:blipFill>
        <p:spPr>
          <a:xfrm>
            <a:off x="6566231" y="6029165"/>
            <a:ext cx="1957450" cy="620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121" t="78465"/>
          <a:stretch/>
        </p:blipFill>
        <p:spPr>
          <a:xfrm>
            <a:off x="6562495" y="540599"/>
            <a:ext cx="2634104" cy="2600368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721" t="79528" r="32966"/>
          <a:stretch/>
        </p:blipFill>
        <p:spPr>
          <a:xfrm>
            <a:off x="6900822" y="3103911"/>
            <a:ext cx="1957450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Flowchart: Preparation 3"/>
          <p:cNvSpPr/>
          <p:nvPr/>
        </p:nvSpPr>
        <p:spPr bwMode="auto">
          <a:xfrm>
            <a:off x="4067969" y="2060848"/>
            <a:ext cx="288007" cy="45719"/>
          </a:xfrm>
          <a:prstGeom prst="flowChartPreparation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43000" marR="0" indent="-2286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kumimoji="0" lang="en-GB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3681066" y="2258356"/>
            <a:ext cx="648072" cy="576065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43000" marR="0" indent="-2286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kumimoji="0" lang="en-GB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529662" y="2996951"/>
            <a:ext cx="486054" cy="647949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43000" marR="0" indent="-2286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kumimoji="0" lang="en-GB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771800" y="548680"/>
            <a:ext cx="3528392" cy="3456384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43000" marR="0" indent="-2286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kumimoji="0" lang="en-GB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20280" y="1524843"/>
            <a:ext cx="37799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GB" sz="2200" b="1" i="0" dirty="0" err="1" smtClean="0"/>
              <a:t>Ladhon</a:t>
            </a:r>
            <a:r>
              <a:rPr lang="en-GB" sz="2200" b="1" i="0" dirty="0" smtClean="0"/>
              <a:t> Dam - HPS</a:t>
            </a:r>
            <a:endParaRPr lang="en-GB" sz="2200" b="1" i="0" dirty="0"/>
          </a:p>
        </p:txBody>
      </p:sp>
      <p:sp>
        <p:nvSpPr>
          <p:cNvPr id="16" name="TextBox 15"/>
          <p:cNvSpPr txBox="1"/>
          <p:nvPr/>
        </p:nvSpPr>
        <p:spPr>
          <a:xfrm>
            <a:off x="1080295" y="3644900"/>
            <a:ext cx="41036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i="0" dirty="0" smtClean="0"/>
              <a:t>2. </a:t>
            </a:r>
            <a:r>
              <a:rPr lang="en-GB" sz="2200" b="1" i="0" dirty="0" err="1" smtClean="0"/>
              <a:t>Flokas</a:t>
            </a:r>
            <a:r>
              <a:rPr lang="en-GB" sz="2200" b="1" i="0" dirty="0" smtClean="0"/>
              <a:t> Dam – HPS  </a:t>
            </a:r>
          </a:p>
          <a:p>
            <a:r>
              <a:rPr lang="en-GB" sz="2200" b="1" i="0" dirty="0"/>
              <a:t> </a:t>
            </a:r>
            <a:r>
              <a:rPr lang="en-GB" sz="2200" b="1" i="0" dirty="0" smtClean="0"/>
              <a:t>   -  Irrigation canal</a:t>
            </a:r>
            <a:endParaRPr lang="en-GB" sz="2200" b="1" i="0" dirty="0"/>
          </a:p>
        </p:txBody>
      </p:sp>
    </p:spTree>
    <p:extLst>
      <p:ext uri="{BB962C8B-B14F-4D97-AF65-F5344CB8AC3E}">
        <p14:creationId xmlns:p14="http://schemas.microsoft.com/office/powerpoint/2010/main" val="25699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1" animBg="1"/>
      <p:bldP spid="15" grpId="0" animBg="1"/>
      <p:bldP spid="2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86097" cy="620688"/>
          </a:xfrm>
        </p:spPr>
        <p:txBody>
          <a:bodyPr/>
          <a:lstStyle/>
          <a:p>
            <a:pPr eaLnBrk="1" hangingPunct="1"/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LADHON RESERVOIR &amp; HYDROPOWER STATION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0" name="Oval 10"/>
          <p:cNvSpPr>
            <a:spLocks noChangeArrowheads="1"/>
          </p:cNvSpPr>
          <p:nvPr/>
        </p:nvSpPr>
        <p:spPr bwMode="auto">
          <a:xfrm>
            <a:off x="3132138" y="3644900"/>
            <a:ext cx="1871662" cy="20161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>
              <a:spcBef>
                <a:spcPct val="20000"/>
              </a:spcBef>
              <a:buFont typeface="Wingdings" pitchFamily="2" charset="2"/>
              <a:buChar char="q"/>
            </a:pPr>
            <a:endParaRPr lang="en-GB"/>
          </a:p>
        </p:txBody>
      </p:sp>
      <p:sp>
        <p:nvSpPr>
          <p:cNvPr id="4" name="Flowchart: Preparation 3"/>
          <p:cNvSpPr/>
          <p:nvPr/>
        </p:nvSpPr>
        <p:spPr bwMode="auto">
          <a:xfrm>
            <a:off x="4067969" y="2060848"/>
            <a:ext cx="288007" cy="45719"/>
          </a:xfrm>
          <a:prstGeom prst="flowChartPreparation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43000" marR="0" indent="-2286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kumimoji="0" lang="en-GB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0" y="836712"/>
            <a:ext cx="914400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2pPr>
            <a:lvl3pPr eaLnBrk="0" hangingPunct="0">
              <a:defRPr i="1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Wingdings" pitchFamily="2" charset="2"/>
              <a:buBlip>
                <a:blip r:embed="rId2"/>
              </a:buBlip>
            </a:pPr>
            <a:r>
              <a:rPr lang="el-GR" sz="2200" dirty="0">
                <a:cs typeface="Times New Roman" pitchFamily="18" charset="0"/>
              </a:rPr>
              <a:t> </a:t>
            </a:r>
            <a:r>
              <a:rPr lang="en-GB" sz="2200" dirty="0">
                <a:cs typeface="Times New Roman" pitchFamily="18" charset="0"/>
              </a:rPr>
              <a:t> </a:t>
            </a:r>
            <a:r>
              <a:rPr lang="en-US" sz="2200" b="1" i="0" u="sng" dirty="0" err="1" smtClean="0">
                <a:cs typeface="Times New Roman" pitchFamily="18" charset="0"/>
              </a:rPr>
              <a:t>Ladhon</a:t>
            </a:r>
            <a:r>
              <a:rPr lang="en-US" sz="2200" b="1" i="0" u="sng" dirty="0" smtClean="0">
                <a:cs typeface="Times New Roman" pitchFamily="18" charset="0"/>
              </a:rPr>
              <a:t> Reservoir - Dam</a:t>
            </a:r>
            <a:r>
              <a:rPr lang="en-GB" sz="2200" b="1" i="0" dirty="0" smtClean="0">
                <a:cs typeface="Times New Roman" pitchFamily="18" charset="0"/>
              </a:rPr>
              <a:t>:</a:t>
            </a:r>
            <a:r>
              <a:rPr lang="en-GB" sz="2200" i="0" u="sng" dirty="0" smtClean="0">
                <a:cs typeface="Times New Roman" pitchFamily="18" charset="0"/>
              </a:rPr>
              <a:t> </a:t>
            </a:r>
          </a:p>
          <a:p>
            <a:pPr algn="just" eaLnBrk="1" hangingPunct="1">
              <a:spcBef>
                <a:spcPct val="20000"/>
              </a:spcBef>
              <a:buFont typeface="Wingdings" pitchFamily="2" charset="2"/>
              <a:buBlip>
                <a:blip r:embed="rId2"/>
              </a:buBlip>
            </a:pPr>
            <a:endParaRPr lang="en-GB" sz="2100" i="0" dirty="0"/>
          </a:p>
          <a:p>
            <a:pPr lvl="2" algn="just" eaLnBrk="1" hangingPunct="1">
              <a:lnSpc>
                <a:spcPct val="15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GB" sz="2100" i="0" dirty="0" smtClean="0"/>
              <a:t>   Gross  -  usable storage:  </a:t>
            </a:r>
            <a:r>
              <a:rPr lang="en-GB" sz="2200" i="0" dirty="0" smtClean="0"/>
              <a:t>57.6 </a:t>
            </a:r>
            <a:r>
              <a:rPr lang="en-GB" sz="2200" i="0" dirty="0"/>
              <a:t>×</a:t>
            </a:r>
            <a:r>
              <a:rPr lang="en-GB" sz="2200" i="0" dirty="0" smtClean="0"/>
              <a:t>10</a:t>
            </a:r>
            <a:r>
              <a:rPr lang="en-GB" sz="2200" i="0" baseline="30000" dirty="0" smtClean="0"/>
              <a:t>6   </a:t>
            </a:r>
            <a:r>
              <a:rPr lang="en-GB" sz="2200" i="0" dirty="0" smtClean="0"/>
              <a:t> -     46.2×10</a:t>
            </a:r>
            <a:r>
              <a:rPr lang="en-GB" sz="2200" i="0" baseline="30000" dirty="0" smtClean="0"/>
              <a:t>6</a:t>
            </a:r>
            <a:r>
              <a:rPr lang="en-GB" sz="2200" i="0" dirty="0" smtClean="0"/>
              <a:t> </a:t>
            </a:r>
            <a:r>
              <a:rPr lang="en-GB" sz="2100" i="0" dirty="0" smtClean="0"/>
              <a:t>m</a:t>
            </a:r>
            <a:r>
              <a:rPr lang="en-GB" sz="2100" i="0" baseline="30000" dirty="0" smtClean="0"/>
              <a:t>3</a:t>
            </a:r>
          </a:p>
          <a:p>
            <a:pPr lvl="2" algn="just" eaLnBrk="1" hangingPunct="1">
              <a:lnSpc>
                <a:spcPct val="15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GB" sz="2100" i="0" baseline="30000" dirty="0"/>
              <a:t> </a:t>
            </a:r>
            <a:r>
              <a:rPr lang="en-GB" sz="2100" i="0" baseline="30000" dirty="0" smtClean="0"/>
              <a:t> </a:t>
            </a:r>
            <a:r>
              <a:rPr lang="en-GB" sz="2100" i="0" dirty="0" smtClean="0"/>
              <a:t> Main purposes:  Irrigation &amp; Hydropower production</a:t>
            </a:r>
          </a:p>
          <a:p>
            <a:pPr lvl="2" algn="just" eaLnBrk="1" hangingPunct="1">
              <a:lnSpc>
                <a:spcPct val="15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GB" sz="2100" i="0" dirty="0" smtClean="0"/>
              <a:t>   Monthly operational curve (target reservoir level)</a:t>
            </a:r>
          </a:p>
        </p:txBody>
      </p:sp>
      <p:pic>
        <p:nvPicPr>
          <p:cNvPr id="11266" name="Picture 2" descr="http://mw2.google.com/mw-panoramio/photos/medium/261317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466" y="678242"/>
            <a:ext cx="1260750" cy="10996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268" name="Picture 4" descr="Το φράγμα της λίμνης Λάδωνα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972" y="2453664"/>
            <a:ext cx="1830602" cy="11912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" name="Picture 6" descr="http://www.inarcadia.gr/tourism/fo/liladona/imgladon/limlad3-5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365" y="4524535"/>
            <a:ext cx="1688109" cy="1162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-49001" y="3573016"/>
            <a:ext cx="8417765" cy="306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2pPr>
            <a:lvl3pPr eaLnBrk="0" hangingPunct="0">
              <a:defRPr i="1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Wingdings" pitchFamily="2" charset="2"/>
              <a:buBlip>
                <a:blip r:embed="rId2"/>
              </a:buBlip>
            </a:pPr>
            <a:r>
              <a:rPr lang="el-GR" sz="2200" dirty="0">
                <a:cs typeface="Times New Roman" pitchFamily="18" charset="0"/>
              </a:rPr>
              <a:t> </a:t>
            </a:r>
            <a:r>
              <a:rPr lang="en-GB" sz="2200" dirty="0">
                <a:cs typeface="Times New Roman" pitchFamily="18" charset="0"/>
              </a:rPr>
              <a:t> </a:t>
            </a:r>
            <a:r>
              <a:rPr lang="en-US" sz="2200" b="1" i="0" u="sng" dirty="0" err="1" smtClean="0">
                <a:cs typeface="Times New Roman" pitchFamily="18" charset="0"/>
              </a:rPr>
              <a:t>Ladhon</a:t>
            </a:r>
            <a:r>
              <a:rPr lang="en-US" sz="2200" b="1" i="0" u="sng" dirty="0" smtClean="0">
                <a:cs typeface="Times New Roman" pitchFamily="18" charset="0"/>
              </a:rPr>
              <a:t> Hydropower Station</a:t>
            </a:r>
            <a:r>
              <a:rPr lang="en-GB" sz="2200" b="1" i="0" dirty="0" smtClean="0">
                <a:cs typeface="Times New Roman" pitchFamily="18" charset="0"/>
              </a:rPr>
              <a:t>:</a:t>
            </a:r>
            <a:r>
              <a:rPr lang="en-GB" sz="2200" i="0" u="sng" dirty="0" smtClean="0">
                <a:cs typeface="Times New Roman" pitchFamily="18" charset="0"/>
              </a:rPr>
              <a:t> </a:t>
            </a:r>
          </a:p>
          <a:p>
            <a:pPr algn="just" eaLnBrk="1" hangingPunct="1">
              <a:spcBef>
                <a:spcPct val="20000"/>
              </a:spcBef>
            </a:pPr>
            <a:endParaRPr lang="en-GB" sz="2100" i="0" dirty="0" smtClean="0"/>
          </a:p>
          <a:p>
            <a:pPr lvl="2" algn="just" eaLnBrk="1" hangingPunct="1">
              <a:lnSpc>
                <a:spcPct val="15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GB" sz="2100" i="0" dirty="0" smtClean="0"/>
              <a:t>   ~8 km downstream from </a:t>
            </a:r>
            <a:r>
              <a:rPr lang="en-GB" sz="2100" i="0" dirty="0" err="1" smtClean="0"/>
              <a:t>Ladhon</a:t>
            </a:r>
            <a:r>
              <a:rPr lang="en-GB" sz="2100" i="0" dirty="0" smtClean="0"/>
              <a:t> Dam</a:t>
            </a:r>
          </a:p>
          <a:p>
            <a:pPr lvl="2" algn="just" eaLnBrk="1" hangingPunct="1">
              <a:lnSpc>
                <a:spcPct val="15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GB" sz="2100" i="0" dirty="0" smtClean="0"/>
              <a:t>   Purpose: Satisfy peak energy demand</a:t>
            </a:r>
          </a:p>
          <a:p>
            <a:pPr lvl="2" algn="just" eaLnBrk="1" hangingPunct="1">
              <a:lnSpc>
                <a:spcPct val="15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GB" sz="2100" i="0" dirty="0" smtClean="0"/>
              <a:t>   Total max capacity: </a:t>
            </a:r>
            <a:r>
              <a:rPr lang="en-GB" sz="2200" i="0" dirty="0" smtClean="0"/>
              <a:t>70 MW</a:t>
            </a:r>
          </a:p>
          <a:p>
            <a:pPr lvl="2" algn="just" eaLnBrk="1" hangingPunct="1">
              <a:lnSpc>
                <a:spcPct val="15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GB" sz="2100" i="0" dirty="0" smtClean="0"/>
              <a:t>   Primary &amp; Total Mean Annual Energy</a:t>
            </a:r>
            <a:r>
              <a:rPr lang="en-GB" sz="2000" i="0" dirty="0" smtClean="0"/>
              <a:t>: </a:t>
            </a:r>
            <a:r>
              <a:rPr lang="en-GB" sz="2200" i="0" dirty="0" smtClean="0"/>
              <a:t>173  &amp;  340 </a:t>
            </a:r>
            <a:r>
              <a:rPr lang="en-GB" sz="2200" i="0" dirty="0" err="1" smtClean="0"/>
              <a:t>GWh</a:t>
            </a:r>
            <a:r>
              <a:rPr lang="en-GB" sz="2200" i="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49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20713"/>
          </a:xfrm>
        </p:spPr>
        <p:txBody>
          <a:bodyPr/>
          <a:lstStyle/>
          <a:p>
            <a:pPr eaLnBrk="1" hangingPunct="1"/>
            <a:r>
              <a:rPr lang="en-GB" sz="3000" b="1" dirty="0" smtClean="0">
                <a:latin typeface="Times New Roman" pitchFamily="18" charset="0"/>
                <a:cs typeface="Times New Roman" pitchFamily="18" charset="0"/>
              </a:rPr>
              <a:t>FLOKAS DAM – IRRIGATION</a:t>
            </a:r>
            <a:endParaRPr lang="en-US" sz="3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lowchart: Preparation 3"/>
          <p:cNvSpPr/>
          <p:nvPr/>
        </p:nvSpPr>
        <p:spPr bwMode="auto">
          <a:xfrm>
            <a:off x="4067969" y="2060848"/>
            <a:ext cx="288007" cy="45719"/>
          </a:xfrm>
          <a:prstGeom prst="flowChartPreparation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43000" marR="0" indent="-2286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kumimoji="0" lang="en-GB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19" name="TextBox 5"/>
          <p:cNvSpPr txBox="1">
            <a:spLocks noChangeArrowheads="1"/>
          </p:cNvSpPr>
          <p:nvPr/>
        </p:nvSpPr>
        <p:spPr bwMode="auto">
          <a:xfrm>
            <a:off x="-1" y="670328"/>
            <a:ext cx="9144001" cy="3347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2pPr>
            <a:lvl3pPr eaLnBrk="0" hangingPunct="0">
              <a:defRPr i="1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Blip>
                <a:blip r:embed="rId2"/>
              </a:buBlip>
            </a:pPr>
            <a:r>
              <a:rPr lang="el-GR" sz="2200" dirty="0">
                <a:cs typeface="Times New Roman" pitchFamily="18" charset="0"/>
              </a:rPr>
              <a:t> </a:t>
            </a:r>
            <a:r>
              <a:rPr lang="en-GB" sz="2200" dirty="0">
                <a:cs typeface="Times New Roman" pitchFamily="18" charset="0"/>
              </a:rPr>
              <a:t> </a:t>
            </a:r>
            <a:r>
              <a:rPr lang="en-US" sz="2200" b="1" i="0" u="sng" dirty="0" err="1" smtClean="0">
                <a:cs typeface="Times New Roman" pitchFamily="18" charset="0"/>
              </a:rPr>
              <a:t>Flokas</a:t>
            </a:r>
            <a:r>
              <a:rPr lang="en-US" sz="2200" b="1" i="0" u="sng" dirty="0" smtClean="0">
                <a:cs typeface="Times New Roman" pitchFamily="18" charset="0"/>
              </a:rPr>
              <a:t> Dam</a:t>
            </a:r>
            <a:r>
              <a:rPr lang="en-GB" sz="2200" b="1" i="0" dirty="0" smtClean="0">
                <a:cs typeface="Times New Roman" pitchFamily="18" charset="0"/>
              </a:rPr>
              <a:t>:</a:t>
            </a:r>
            <a:r>
              <a:rPr lang="en-GB" sz="2200" i="0" u="sng" dirty="0" smtClean="0">
                <a:cs typeface="Times New Roman" pitchFamily="18" charset="0"/>
              </a:rPr>
              <a:t>  </a:t>
            </a:r>
            <a:endParaRPr lang="en-GB" sz="2100" i="0" dirty="0"/>
          </a:p>
          <a:p>
            <a:pPr lvl="2" algn="just" eaLnBrk="1" hangingPunct="1">
              <a:lnSpc>
                <a:spcPct val="15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GB" sz="2100" i="0" dirty="0" smtClean="0"/>
              <a:t>   Diversion dam for irrigation purposes</a:t>
            </a:r>
          </a:p>
          <a:p>
            <a:pPr lvl="2" algn="just" eaLnBrk="1" hangingPunct="1">
              <a:lnSpc>
                <a:spcPct val="15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GB" sz="2100" i="0" dirty="0" smtClean="0"/>
              <a:t>   </a:t>
            </a:r>
            <a:r>
              <a:rPr lang="en-US" sz="2100" i="0" dirty="0" smtClean="0"/>
              <a:t>16 </a:t>
            </a:r>
            <a:r>
              <a:rPr lang="en-US" sz="2100" i="0" dirty="0"/>
              <a:t>km </a:t>
            </a:r>
            <a:r>
              <a:rPr lang="en-US" sz="2100" i="0" dirty="0" smtClean="0"/>
              <a:t>from </a:t>
            </a:r>
            <a:r>
              <a:rPr lang="en-US" sz="2100" i="0" dirty="0" err="1" smtClean="0"/>
              <a:t>Kyparissiakos</a:t>
            </a:r>
            <a:r>
              <a:rPr lang="en-US" sz="2100" i="0" dirty="0" smtClean="0"/>
              <a:t> Gulf coastline</a:t>
            </a:r>
          </a:p>
          <a:p>
            <a:pPr lvl="2" algn="just" eaLnBrk="1" hangingPunct="1">
              <a:lnSpc>
                <a:spcPct val="15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2100" i="0" dirty="0"/>
              <a:t> </a:t>
            </a:r>
            <a:r>
              <a:rPr lang="en-US" sz="2100" i="0" dirty="0" smtClean="0"/>
              <a:t>  97% </a:t>
            </a:r>
            <a:r>
              <a:rPr lang="en-US" sz="2100" i="0" dirty="0"/>
              <a:t>of </a:t>
            </a:r>
            <a:r>
              <a:rPr lang="en-US" sz="2100" i="0" dirty="0" err="1" smtClean="0"/>
              <a:t>Alfeios</a:t>
            </a:r>
            <a:r>
              <a:rPr lang="en-US" sz="2100" i="0" dirty="0"/>
              <a:t> </a:t>
            </a:r>
            <a:r>
              <a:rPr lang="en-US" sz="2100" i="0" dirty="0" smtClean="0"/>
              <a:t>catchment</a:t>
            </a:r>
            <a:endParaRPr lang="en-US" sz="2100" i="0" dirty="0"/>
          </a:p>
          <a:p>
            <a:pPr lvl="2" algn="just" eaLnBrk="1" hangingPunct="1">
              <a:lnSpc>
                <a:spcPct val="15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2100" b="1" i="0" dirty="0" smtClean="0"/>
              <a:t>  </a:t>
            </a:r>
            <a:r>
              <a:rPr lang="en-US" sz="2100" b="1" i="0" u="sng" dirty="0" smtClean="0"/>
              <a:t> Small Hydroelectric Power Station </a:t>
            </a:r>
            <a:r>
              <a:rPr lang="en-US" sz="2100" i="0" dirty="0" smtClean="0"/>
              <a:t>:   </a:t>
            </a:r>
          </a:p>
          <a:p>
            <a:pPr lvl="2" algn="just"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sz="2100" i="0" dirty="0" smtClean="0"/>
              <a:t>                         Max </a:t>
            </a:r>
            <a:r>
              <a:rPr lang="en-US" sz="2100" i="0" dirty="0"/>
              <a:t>power </a:t>
            </a:r>
            <a:r>
              <a:rPr lang="en-US" sz="2100" i="0" dirty="0" smtClean="0"/>
              <a:t>capacity : 6.6 MW</a:t>
            </a:r>
            <a:endParaRPr lang="en-GB" sz="2100" i="0" dirty="0"/>
          </a:p>
        </p:txBody>
      </p:sp>
      <p:pic>
        <p:nvPicPr>
          <p:cNvPr id="12290" name="Picture 2" descr="http://4.bp.blogspot.com/_jaRW9NkDUuk/Sqd5tzMHADI/AAAAAAAABvg/OcRsUeJeAl4/s400/h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198" y="670328"/>
            <a:ext cx="2060028" cy="139052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2292" name="Picture 4" descr="http://3.bp.blogspot.com/_EMEkV9RKaw8/TBqmvjp8H5I/AAAAAAAAErc/lFhzVJcq3tg/s1600/IMG_746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778" y="3376972"/>
            <a:ext cx="1987222" cy="149168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0" y="4115431"/>
            <a:ext cx="9158599" cy="2696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2pPr>
            <a:lvl3pPr eaLnBrk="0" hangingPunct="0">
              <a:defRPr i="1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20000"/>
              </a:spcBef>
              <a:buFont typeface="Wingdings" pitchFamily="2" charset="2"/>
              <a:buBlip>
                <a:blip r:embed="rId2"/>
              </a:buBlip>
            </a:pPr>
            <a:r>
              <a:rPr lang="el-GR" sz="2200" dirty="0">
                <a:cs typeface="Times New Roman" pitchFamily="18" charset="0"/>
              </a:rPr>
              <a:t> </a:t>
            </a:r>
            <a:r>
              <a:rPr lang="en-GB" sz="2200" dirty="0">
                <a:cs typeface="Times New Roman" pitchFamily="18" charset="0"/>
              </a:rPr>
              <a:t> </a:t>
            </a:r>
            <a:r>
              <a:rPr lang="en-GB" sz="2200" b="1" i="0" u="sng" dirty="0" err="1" smtClean="0">
                <a:cs typeface="Times New Roman" pitchFamily="18" charset="0"/>
              </a:rPr>
              <a:t>Flokas</a:t>
            </a:r>
            <a:r>
              <a:rPr lang="en-GB" sz="2200" b="1" i="0" u="sng" dirty="0" smtClean="0">
                <a:cs typeface="Times New Roman" pitchFamily="18" charset="0"/>
              </a:rPr>
              <a:t> </a:t>
            </a:r>
            <a:r>
              <a:rPr lang="en-US" sz="2200" b="1" i="0" u="sng" dirty="0" smtClean="0">
                <a:cs typeface="Times New Roman" pitchFamily="18" charset="0"/>
              </a:rPr>
              <a:t>Irrigation canal</a:t>
            </a:r>
            <a:r>
              <a:rPr lang="en-GB" sz="2200" b="1" i="0" dirty="0" smtClean="0">
                <a:cs typeface="Times New Roman" pitchFamily="18" charset="0"/>
              </a:rPr>
              <a:t>:</a:t>
            </a:r>
            <a:endParaRPr lang="en-GB" sz="2100" i="0" dirty="0"/>
          </a:p>
          <a:p>
            <a:pPr lvl="1" algn="just" eaLnBrk="1" hangingPunct="1">
              <a:lnSpc>
                <a:spcPct val="15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GB" sz="2100" i="0" dirty="0" smtClean="0"/>
              <a:t>  Present irrigated area : 50-60% Total irrigable area (12,250 ha)</a:t>
            </a:r>
          </a:p>
          <a:p>
            <a:pPr lvl="1" algn="just" eaLnBrk="1" hangingPunct="1">
              <a:lnSpc>
                <a:spcPct val="15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GB" sz="2100" i="0" dirty="0"/>
              <a:t> </a:t>
            </a:r>
            <a:r>
              <a:rPr lang="en-GB" sz="2100" i="0" dirty="0" smtClean="0"/>
              <a:t> Irrigation period : Mid April to Mid October</a:t>
            </a:r>
          </a:p>
          <a:p>
            <a:pPr lvl="1" algn="just" eaLnBrk="1" hangingPunct="1">
              <a:lnSpc>
                <a:spcPct val="15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GB" sz="2100" i="0" dirty="0" smtClean="0"/>
              <a:t>  C</a:t>
            </a:r>
            <a:r>
              <a:rPr lang="en-US" sz="2100" i="0" dirty="0" err="1" smtClean="0"/>
              <a:t>rop</a:t>
            </a:r>
            <a:r>
              <a:rPr lang="en-US" sz="2100" i="0" dirty="0" smtClean="0"/>
              <a:t> pattern : Cotton, corn, alfalfa, watermelons, citrus</a:t>
            </a:r>
          </a:p>
          <a:p>
            <a:pPr lvl="1" algn="just" eaLnBrk="1" hangingPunct="1">
              <a:lnSpc>
                <a:spcPct val="15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2100" i="0" dirty="0"/>
              <a:t> </a:t>
            </a:r>
            <a:r>
              <a:rPr lang="en-US" sz="2100" i="0" dirty="0" smtClean="0"/>
              <a:t>Surface and drip irrigation</a:t>
            </a:r>
            <a:endParaRPr lang="en-GB" sz="2100" i="0" dirty="0"/>
          </a:p>
        </p:txBody>
      </p:sp>
    </p:spTree>
    <p:extLst>
      <p:ext uri="{BB962C8B-B14F-4D97-AF65-F5344CB8AC3E}">
        <p14:creationId xmlns:p14="http://schemas.microsoft.com/office/powerpoint/2010/main" val="336520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2378"/>
            <a:ext cx="9144000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b="1" i="0" dirty="0" smtClean="0"/>
              <a:t>                                                          Maximise Total </a:t>
            </a:r>
            <a:r>
              <a:rPr lang="en-GB" sz="2200" b="1" i="0" dirty="0"/>
              <a:t>Benefit </a:t>
            </a:r>
            <a:r>
              <a:rPr lang="en-GB" sz="2200" b="1" i="0" dirty="0" smtClean="0"/>
              <a:t>: </a:t>
            </a:r>
            <a:endParaRPr lang="en-GB" sz="2200" i="0" dirty="0" smtClean="0"/>
          </a:p>
          <a:p>
            <a:pPr>
              <a:lnSpc>
                <a:spcPct val="150000"/>
              </a:lnSpc>
            </a:pPr>
            <a:r>
              <a:rPr lang="en-GB" sz="2000" i="0" dirty="0"/>
              <a:t> </a:t>
            </a:r>
            <a:r>
              <a:rPr lang="en-GB" sz="2000" i="0" dirty="0" smtClean="0"/>
              <a:t>                                                                Benefit(</a:t>
            </a:r>
            <a:r>
              <a:rPr lang="en-GB" sz="2000" i="0" dirty="0" err="1" smtClean="0"/>
              <a:t>HPLadhon</a:t>
            </a:r>
            <a:r>
              <a:rPr lang="en-GB" sz="2000" i="0" dirty="0" smtClean="0"/>
              <a:t>)  -  Penalty(</a:t>
            </a:r>
            <a:r>
              <a:rPr lang="en-GB" sz="2000" i="0" dirty="0" err="1" smtClean="0"/>
              <a:t>SpillLadhon</a:t>
            </a:r>
            <a:r>
              <a:rPr lang="en-GB" sz="2000" i="0" dirty="0" smtClean="0"/>
              <a:t>) +</a:t>
            </a:r>
          </a:p>
          <a:p>
            <a:pPr>
              <a:lnSpc>
                <a:spcPct val="150000"/>
              </a:lnSpc>
            </a:pPr>
            <a:r>
              <a:rPr lang="en-GB" sz="2000" i="0" dirty="0"/>
              <a:t> </a:t>
            </a:r>
            <a:r>
              <a:rPr lang="en-GB" sz="2000" i="0" dirty="0" smtClean="0"/>
              <a:t>                                                 Benefit(</a:t>
            </a:r>
            <a:r>
              <a:rPr lang="en-GB" sz="2000" i="0" dirty="0" err="1" smtClean="0"/>
              <a:t>Irrigation+Extra</a:t>
            </a:r>
            <a:r>
              <a:rPr lang="en-GB" sz="2000" i="0" dirty="0" smtClean="0"/>
              <a:t>) - Penalty(</a:t>
            </a:r>
            <a:r>
              <a:rPr lang="en-GB" sz="2000" i="0" dirty="0" err="1" smtClean="0"/>
              <a:t>IrrigationShortage</a:t>
            </a:r>
            <a:r>
              <a:rPr lang="en-GB" sz="2000" i="0" dirty="0" smtClean="0"/>
              <a:t>) +</a:t>
            </a:r>
          </a:p>
          <a:p>
            <a:pPr>
              <a:lnSpc>
                <a:spcPct val="150000"/>
              </a:lnSpc>
            </a:pPr>
            <a:r>
              <a:rPr lang="en-GB" sz="2000" i="0" dirty="0" smtClean="0"/>
              <a:t>                                                                     Benefit(</a:t>
            </a:r>
            <a:r>
              <a:rPr lang="en-GB" sz="2000" i="0" dirty="0" err="1" smtClean="0"/>
              <a:t>HPFlokas</a:t>
            </a:r>
            <a:r>
              <a:rPr lang="en-GB" sz="2000" i="0" dirty="0" smtClean="0"/>
              <a:t>)  -  Penalty(</a:t>
            </a:r>
            <a:r>
              <a:rPr lang="en-GB" sz="2000" i="0" dirty="0" err="1" smtClean="0"/>
              <a:t>SpillFlokas</a:t>
            </a:r>
            <a:r>
              <a:rPr lang="en-GB" sz="2000" i="0" dirty="0" smtClean="0"/>
              <a:t>)</a:t>
            </a:r>
            <a:endParaRPr lang="en-GB" sz="2000" i="0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49275"/>
          </a:xfrm>
        </p:spPr>
        <p:txBody>
          <a:bodyPr/>
          <a:lstStyle/>
          <a:p>
            <a:pPr eaLnBrk="1" hangingPunct="1"/>
            <a:r>
              <a:rPr lang="en-GB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OPTIMISATION PROBLEM</a:t>
            </a:r>
            <a:endParaRPr lang="en-US" sz="3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603" name="Rectangle 27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299183"/>
            <a:ext cx="9144000" cy="453547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2200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GB" sz="2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Constraints:</a:t>
            </a:r>
            <a:r>
              <a:rPr lang="el-GR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l-GR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Ladhon</a:t>
            </a:r>
            <a:r>
              <a:rPr lang="en-GB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GB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6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n-GB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Water Volume Mass Balance </a:t>
            </a:r>
          </a:p>
          <a:p>
            <a:pPr lvl="6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Min &amp; Max pumping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capacity</a:t>
            </a:r>
          </a:p>
          <a:p>
            <a:pPr lvl="6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Min &amp; Max reservoir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storage capacity</a:t>
            </a:r>
          </a:p>
          <a:p>
            <a:pPr lvl="6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 Evaporation: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linear F(average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reservoir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storage(t)</a:t>
            </a:r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GB" sz="1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l-GR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Flokas</a:t>
            </a:r>
            <a:r>
              <a:rPr lang="en-GB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(</a:t>
            </a:r>
            <a:r>
              <a:rPr lang="en-GB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Degree of  </a:t>
            </a:r>
            <a:r>
              <a:rPr lang="en-GB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Ladhon</a:t>
            </a:r>
            <a:r>
              <a:rPr lang="en-GB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Contribution to </a:t>
            </a:r>
            <a:r>
              <a:rPr lang="en-GB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Flokas</a:t>
            </a:r>
            <a:r>
              <a:rPr lang="en-GB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  <a:p>
            <a:pPr lvl="6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n-GB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Water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Volume Mass Balance </a:t>
            </a:r>
          </a:p>
          <a:p>
            <a:pPr lvl="6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Min &amp; Max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pumping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capacity</a:t>
            </a:r>
          </a:p>
          <a:p>
            <a:pPr lvl="6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 Fish ladder flows &amp; Min environmental flows</a:t>
            </a:r>
          </a:p>
        </p:txBody>
      </p:sp>
      <p:sp>
        <p:nvSpPr>
          <p:cNvPr id="8196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>
              <a:spcBef>
                <a:spcPct val="20000"/>
              </a:spcBef>
              <a:buFont typeface="Wingdings" pitchFamily="2" charset="2"/>
              <a:buChar char="q"/>
            </a:pPr>
            <a:endParaRPr lang="en-GB"/>
          </a:p>
        </p:txBody>
      </p:sp>
      <p:sp>
        <p:nvSpPr>
          <p:cNvPr id="8197" name="Rectangle 37"/>
          <p:cNvSpPr>
            <a:spLocks noChangeArrowheads="1"/>
          </p:cNvSpPr>
          <p:nvPr/>
        </p:nvSpPr>
        <p:spPr bwMode="auto">
          <a:xfrm>
            <a:off x="0" y="3228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>
              <a:spcBef>
                <a:spcPct val="20000"/>
              </a:spcBef>
              <a:buFont typeface="Wingdings" pitchFamily="2" charset="2"/>
              <a:buChar char="q"/>
            </a:pPr>
            <a:endParaRPr lang="en-GB"/>
          </a:p>
        </p:txBody>
      </p:sp>
      <p:sp>
        <p:nvSpPr>
          <p:cNvPr id="24616" name="Rectangle 40"/>
          <p:cNvSpPr>
            <a:spLocks noChangeArrowheads="1"/>
          </p:cNvSpPr>
          <p:nvPr/>
        </p:nvSpPr>
        <p:spPr bwMode="auto">
          <a:xfrm>
            <a:off x="0" y="476609"/>
            <a:ext cx="9144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GB" sz="2200" dirty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        </a:t>
            </a:r>
            <a:r>
              <a:rPr lang="en-GB" sz="2200" b="1" i="0" u="heavy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Objective function:</a:t>
            </a:r>
            <a:endParaRPr lang="en-GB" sz="2200" b="1" i="0" u="heavy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8199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>
              <a:spcBef>
                <a:spcPct val="20000"/>
              </a:spcBef>
              <a:buFont typeface="Wingdings" pitchFamily="2" charset="2"/>
              <a:buChar char="q"/>
            </a:pPr>
            <a:endParaRPr lang="en-GB"/>
          </a:p>
        </p:txBody>
      </p:sp>
      <p:sp>
        <p:nvSpPr>
          <p:cNvPr id="8201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>
              <a:spcBef>
                <a:spcPct val="20000"/>
              </a:spcBef>
              <a:buFont typeface="Wingdings" pitchFamily="2" charset="2"/>
              <a:buChar char="q"/>
            </a:pPr>
            <a:endParaRPr lang="en-GB"/>
          </a:p>
        </p:txBody>
      </p:sp>
      <p:sp>
        <p:nvSpPr>
          <p:cNvPr id="820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>
              <a:spcBef>
                <a:spcPct val="20000"/>
              </a:spcBef>
              <a:buFont typeface="Wingdings" pitchFamily="2" charset="2"/>
              <a:buChar char="q"/>
            </a:pPr>
            <a:endParaRPr lang="en-GB"/>
          </a:p>
        </p:txBody>
      </p:sp>
      <p:sp>
        <p:nvSpPr>
          <p:cNvPr id="820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>
              <a:spcBef>
                <a:spcPct val="20000"/>
              </a:spcBef>
              <a:buFont typeface="Wingdings" pitchFamily="2" charset="2"/>
              <a:buChar char="q"/>
            </a:pPr>
            <a:endParaRPr lang="en-GB"/>
          </a:p>
        </p:txBody>
      </p:sp>
      <p:sp>
        <p:nvSpPr>
          <p:cNvPr id="8206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>
              <a:spcBef>
                <a:spcPct val="20000"/>
              </a:spcBef>
              <a:buFont typeface="Wingdings" pitchFamily="2" charset="2"/>
              <a:buChar char="q"/>
            </a:pPr>
            <a:endParaRPr lang="en-GB"/>
          </a:p>
        </p:txBody>
      </p:sp>
      <p:sp>
        <p:nvSpPr>
          <p:cNvPr id="8208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>
              <a:spcBef>
                <a:spcPct val="20000"/>
              </a:spcBef>
              <a:buFont typeface="Wingdings" pitchFamily="2" charset="2"/>
              <a:buChar char="q"/>
            </a:pPr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110866" y="431355"/>
            <a:ext cx="648072" cy="4770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GB" sz="25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</a:t>
            </a:r>
            <a:r>
              <a:rPr lang="el-GR" sz="25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Α</a:t>
            </a:r>
            <a:r>
              <a:rPr lang="en-GB" sz="25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  <a:endParaRPr lang="en-US" sz="25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0903" y="2174754"/>
            <a:ext cx="648072" cy="4770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GB" sz="25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</a:t>
            </a:r>
            <a:r>
              <a:rPr lang="el-GR" sz="25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Β</a:t>
            </a:r>
            <a:r>
              <a:rPr lang="en-GB" sz="25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  <a:endParaRPr lang="en-US" sz="25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70" name="Picture 22" descr="F:\Fotos_presentation_eye_eydyp_2012\constraint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49" y="3069158"/>
            <a:ext cx="1000125" cy="76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72" name="Picture 24" descr="F:\Fotos_presentation_eye_eydyp_2012\constaint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5157192"/>
            <a:ext cx="981075" cy="76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Προεπιλεγμένη σχεδίαση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43000" marR="0" indent="-228600" algn="just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Char char="q"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SimSun" pitchFamily="2" charset="-122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43000" marR="0" indent="-228600" algn="just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Char char="q"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SimSun" pitchFamily="2" charset="-122"/>
            <a:cs typeface="Times New Roman" pitchFamily="18" charset="0"/>
          </a:defRPr>
        </a:defPPr>
      </a:lstStyle>
    </a:lnDef>
  </a:objectDefaults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6210</TotalTime>
  <Words>1318</Words>
  <Application>Microsoft Office PowerPoint</Application>
  <PresentationFormat>On-screen Show (4:3)</PresentationFormat>
  <Paragraphs>201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Προεπιλεγμένη σχεδίαση</vt:lpstr>
      <vt:lpstr>A combined linear optimisation methodology  for water resources allocation  in an alfeios river subbasin (greece)  under uncertain and vague system conditions</vt:lpstr>
      <vt:lpstr>OVERVIEW</vt:lpstr>
      <vt:lpstr>INTRODUCTION</vt:lpstr>
      <vt:lpstr>DESCRIPTION OF METHODOLOGY</vt:lpstr>
      <vt:lpstr>PowerPoint Presentation</vt:lpstr>
      <vt:lpstr>EXAMINED ALFEIOS RIVER SUBBASIN</vt:lpstr>
      <vt:lpstr>LADHON RESERVOIR &amp; HYDROPOWER STATION</vt:lpstr>
      <vt:lpstr>FLOKAS DAM – IRRIGATION</vt:lpstr>
      <vt:lpstr>OPTIMISATION PROBLEM</vt:lpstr>
      <vt:lpstr>UNCERTAIN VARIABLES</vt:lpstr>
      <vt:lpstr>RESULTS</vt:lpstr>
      <vt:lpstr>RESULTS</vt:lpstr>
      <vt:lpstr>RESULTS</vt:lpstr>
      <vt:lpstr>CONCLUSIONS</vt:lpstr>
      <vt:lpstr>PowerPoint Presentation</vt:lpstr>
      <vt:lpstr>PowerPoint Presentation</vt:lpstr>
    </vt:vector>
  </TitlesOfParts>
  <Company>elena ae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Elena Bekri</dc:creator>
  <cp:lastModifiedBy>elenabekri</cp:lastModifiedBy>
  <cp:revision>1127</cp:revision>
  <dcterms:created xsi:type="dcterms:W3CDTF">2009-10-10T14:14:44Z</dcterms:created>
  <dcterms:modified xsi:type="dcterms:W3CDTF">2013-04-24T08:24:30Z</dcterms:modified>
</cp:coreProperties>
</file>