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0"/>
  </p:notesMasterIdLst>
  <p:sldIdLst>
    <p:sldId id="256" r:id="rId2"/>
    <p:sldId id="259" r:id="rId3"/>
    <p:sldId id="311" r:id="rId4"/>
    <p:sldId id="313" r:id="rId5"/>
    <p:sldId id="260" r:id="rId6"/>
    <p:sldId id="334" r:id="rId7"/>
    <p:sldId id="333" r:id="rId8"/>
    <p:sldId id="335" r:id="rId9"/>
    <p:sldId id="268" r:id="rId10"/>
    <p:sldId id="318" r:id="rId11"/>
    <p:sldId id="272" r:id="rId12"/>
    <p:sldId id="367" r:id="rId13"/>
    <p:sldId id="336" r:id="rId14"/>
    <p:sldId id="319" r:id="rId15"/>
    <p:sldId id="320" r:id="rId16"/>
    <p:sldId id="327" r:id="rId17"/>
    <p:sldId id="329" r:id="rId18"/>
    <p:sldId id="321" r:id="rId19"/>
    <p:sldId id="337" r:id="rId20"/>
    <p:sldId id="286" r:id="rId21"/>
    <p:sldId id="285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54" r:id="rId31"/>
    <p:sldId id="356" r:id="rId32"/>
    <p:sldId id="355" r:id="rId33"/>
    <p:sldId id="357" r:id="rId34"/>
    <p:sldId id="358" r:id="rId35"/>
    <p:sldId id="359" r:id="rId36"/>
    <p:sldId id="360" r:id="rId37"/>
    <p:sldId id="361" r:id="rId38"/>
    <p:sldId id="362" r:id="rId39"/>
    <p:sldId id="363" r:id="rId40"/>
    <p:sldId id="364" r:id="rId41"/>
    <p:sldId id="365" r:id="rId42"/>
    <p:sldId id="366" r:id="rId43"/>
    <p:sldId id="288" r:id="rId44"/>
    <p:sldId id="291" r:id="rId45"/>
    <p:sldId id="292" r:id="rId46"/>
    <p:sldId id="293" r:id="rId47"/>
    <p:sldId id="331" r:id="rId48"/>
    <p:sldId id="295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0" autoAdjust="0"/>
    <p:restoredTop sz="94139" autoAdjust="0"/>
  </p:normalViewPr>
  <p:slideViewPr>
    <p:cSldViewPr>
      <p:cViewPr>
        <p:scale>
          <a:sx n="140" d="100"/>
          <a:sy n="140" d="100"/>
        </p:scale>
        <p:origin x="780" y="8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D7A7B-EFDB-4BDE-96C7-101E6799D5BD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6D5AA-4936-4395-82A4-749551288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2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D5AA-4936-4395-82A4-749551288ABA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23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Identifying</a:t>
            </a:r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E746-6EAB-4869-BD14-FE777FD1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4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Identifying</a:t>
            </a:r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E746-6EAB-4869-BD14-FE777FD1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22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Identifying</a:t>
            </a:r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E746-6EAB-4869-BD14-FE777FD1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09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Identifying</a:t>
            </a:r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E746-6EAB-4869-BD14-FE777FD1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30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Identifying</a:t>
            </a:r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E746-6EAB-4869-BD14-FE777FD1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7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Identifying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E746-6EAB-4869-BD14-FE777FD1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41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Identifying</a:t>
            </a:r>
            <a:endParaRPr lang="en-US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E746-6EAB-4869-BD14-FE777FD1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4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Identifying</a:t>
            </a:r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E746-6EAB-4869-BD14-FE777FD1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93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Identifying</a:t>
            </a:r>
            <a:endParaRPr lang="en-US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E746-6EAB-4869-BD14-FE777FD1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8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Identifying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E746-6EAB-4869-BD14-FE777FD1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Identifying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E746-6EAB-4869-BD14-FE777FD1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58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7BA3F-6336-4E9F-97F4-A77A69FAC0A7}" type="datetimeFigureOut">
              <a:rPr lang="en-GB" smtClean="0"/>
              <a:pPr/>
              <a:t>10/04/2013</a:t>
            </a:fld>
            <a:endParaRPr lang="en-GB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CDB3E-FE44-46D9-BC3A-EA9E411241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79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0" y="304800"/>
            <a:ext cx="9144000" cy="18774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endParaRPr lang="en-US" sz="800" b="0" i="0" u="none" strike="noStrike" baseline="0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3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6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Identifying a new African dust phosphorus “hot-spot” that fertilize the Amazon and the Atlantic Ocean</a:t>
            </a:r>
            <a:r>
              <a:rPr lang="en-US" sz="3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 </a:t>
            </a:r>
            <a:endParaRPr lang="en-US" sz="3200" dirty="0"/>
          </a:p>
        </p:txBody>
      </p:sp>
      <p:sp>
        <p:nvSpPr>
          <p:cNvPr id="7" name="מלבן 6"/>
          <p:cNvSpPr/>
          <p:nvPr/>
        </p:nvSpPr>
        <p:spPr>
          <a:xfrm>
            <a:off x="533400" y="22860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A. Gross</a:t>
            </a:r>
            <a:r>
              <a:rPr lang="en-US" sz="1400" b="1" baseline="30000" dirty="0" smtClean="0"/>
              <a:t>1</a:t>
            </a:r>
            <a:r>
              <a:rPr lang="en-US" sz="1400" dirty="0" smtClean="0"/>
              <a:t>, T. Goren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, D. Rosenfeld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, D. Custódio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, C.Pio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, M. Todd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, O. Tirosh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, Y. Erel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, T. Weiner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 and A. Angert</a:t>
            </a:r>
            <a:r>
              <a:rPr lang="en-US" sz="1400" baseline="30000" dirty="0" smtClean="0"/>
              <a:t>1</a:t>
            </a:r>
          </a:p>
          <a:p>
            <a:pPr algn="ctr"/>
            <a:endParaRPr lang="en-US" sz="1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17249" y="2568714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1. The Institute of Earth Sciences, The Hebrew University of Jerusalem, Israel. </a:t>
            </a:r>
          </a:p>
          <a:p>
            <a:pPr algn="ctr"/>
            <a:r>
              <a:rPr lang="en-US" sz="1200" dirty="0" smtClean="0"/>
              <a:t>     2. CEASM &amp; Department of Environment, University of </a:t>
            </a:r>
            <a:r>
              <a:rPr lang="en-US" sz="1200" dirty="0" err="1" smtClean="0"/>
              <a:t>Aviero</a:t>
            </a:r>
            <a:r>
              <a:rPr lang="en-US" sz="1200" dirty="0" smtClean="0"/>
              <a:t>, Portugal.   </a:t>
            </a:r>
          </a:p>
          <a:p>
            <a:pPr algn="ctr"/>
            <a:r>
              <a:rPr lang="en-US" sz="1200" dirty="0" smtClean="0"/>
              <a:t>3. School of Global Studies, University of Sussex, Brighton, UK.</a:t>
            </a:r>
          </a:p>
          <a:p>
            <a:pPr algn="ctr"/>
            <a:r>
              <a:rPr lang="en-US" sz="1200" dirty="0" smtClean="0"/>
              <a:t>Avner.gross@gmail.com</a:t>
            </a:r>
            <a:endParaRPr lang="en-US" sz="1200" dirty="0"/>
          </a:p>
        </p:txBody>
      </p:sp>
      <p:pic>
        <p:nvPicPr>
          <p:cNvPr id="13" name="ah4f1d1858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3429000"/>
            <a:ext cx="571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0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3204" y="762000"/>
            <a:ext cx="6301596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Dust </a:t>
            </a:r>
            <a:r>
              <a:rPr lang="en-US" sz="3200" b="1" dirty="0" smtClean="0">
                <a:solidFill>
                  <a:prstClr val="black"/>
                </a:solidFill>
              </a:rPr>
              <a:t>events were characterized </a:t>
            </a:r>
            <a:r>
              <a:rPr lang="en-US" sz="3200" b="1" dirty="0">
                <a:solidFill>
                  <a:prstClr val="black"/>
                </a:solidFill>
              </a:rPr>
              <a:t>by a unique dust-P </a:t>
            </a:r>
            <a:r>
              <a:rPr lang="en-US" sz="3200" b="1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3200" b="1" baseline="30000" dirty="0" smtClean="0">
                <a:solidFill>
                  <a:prstClr val="black"/>
                </a:solidFill>
              </a:rPr>
              <a:t>18</a:t>
            </a:r>
            <a:r>
              <a:rPr lang="en-US" sz="3200" b="1" dirty="0" smtClean="0">
                <a:solidFill>
                  <a:prstClr val="black"/>
                </a:solidFill>
              </a:rPr>
              <a:t>O</a:t>
            </a:r>
            <a:r>
              <a:rPr lang="en-US" sz="3200" b="1" baseline="-25000" dirty="0" smtClean="0">
                <a:solidFill>
                  <a:prstClr val="black"/>
                </a:solidFill>
              </a:rPr>
              <a:t>P</a:t>
            </a:r>
            <a:r>
              <a:rPr lang="en-US" sz="3200" b="1" dirty="0" smtClean="0">
                <a:solidFill>
                  <a:prstClr val="black"/>
                </a:solidFill>
              </a:rPr>
              <a:t> value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286000" y="3124200"/>
            <a:ext cx="4800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947" y="3272700"/>
            <a:ext cx="5935053" cy="350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1905000"/>
            <a:ext cx="10366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מלבן 3"/>
          <p:cNvSpPr/>
          <p:nvPr/>
        </p:nvSpPr>
        <p:spPr>
          <a:xfrm>
            <a:off x="2133600" y="2815500"/>
            <a:ext cx="152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מלבן 9"/>
          <p:cNvSpPr/>
          <p:nvPr/>
        </p:nvSpPr>
        <p:spPr>
          <a:xfrm>
            <a:off x="25146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0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3204" y="762000"/>
            <a:ext cx="6301596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Dust </a:t>
            </a:r>
            <a:r>
              <a:rPr lang="en-US" sz="3200" b="1" dirty="0" smtClean="0">
                <a:solidFill>
                  <a:prstClr val="black"/>
                </a:solidFill>
              </a:rPr>
              <a:t>events were characterized </a:t>
            </a:r>
            <a:r>
              <a:rPr lang="en-US" sz="3200" b="1" dirty="0">
                <a:solidFill>
                  <a:prstClr val="black"/>
                </a:solidFill>
              </a:rPr>
              <a:t>by a unique dust-P </a:t>
            </a:r>
            <a:r>
              <a:rPr lang="en-US" sz="3200" b="1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3200" b="1" baseline="30000" dirty="0" smtClean="0">
                <a:solidFill>
                  <a:prstClr val="black"/>
                </a:solidFill>
              </a:rPr>
              <a:t>18</a:t>
            </a:r>
            <a:r>
              <a:rPr lang="en-US" sz="3200" b="1" dirty="0" smtClean="0">
                <a:solidFill>
                  <a:prstClr val="black"/>
                </a:solidFill>
              </a:rPr>
              <a:t>O</a:t>
            </a:r>
            <a:r>
              <a:rPr lang="en-US" sz="3200" b="1" baseline="-25000" dirty="0" smtClean="0">
                <a:solidFill>
                  <a:prstClr val="black"/>
                </a:solidFill>
              </a:rPr>
              <a:t>P</a:t>
            </a:r>
            <a:r>
              <a:rPr lang="en-US" sz="3200" b="1" dirty="0" smtClean="0">
                <a:solidFill>
                  <a:prstClr val="black"/>
                </a:solidFill>
              </a:rPr>
              <a:t> value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286000" y="3124200"/>
            <a:ext cx="4800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947" y="3272700"/>
            <a:ext cx="5935053" cy="350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מחבר ישר 13"/>
          <p:cNvCxnSpPr/>
          <p:nvPr/>
        </p:nvCxnSpPr>
        <p:spPr>
          <a:xfrm flipV="1">
            <a:off x="2450920" y="4414194"/>
            <a:ext cx="5169080" cy="5406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33600" y="41264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Marine sedimentary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phosphorites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2133600" y="2815500"/>
            <a:ext cx="152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מלבן 22"/>
          <p:cNvSpPr/>
          <p:nvPr/>
        </p:nvSpPr>
        <p:spPr>
          <a:xfrm>
            <a:off x="27432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1905000"/>
            <a:ext cx="10366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מלבן 9"/>
          <p:cNvSpPr/>
          <p:nvPr/>
        </p:nvSpPr>
        <p:spPr>
          <a:xfrm>
            <a:off x="25146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6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3204" y="762000"/>
            <a:ext cx="6301596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Dust </a:t>
            </a:r>
            <a:r>
              <a:rPr lang="en-US" sz="3200" b="1" dirty="0" smtClean="0">
                <a:solidFill>
                  <a:prstClr val="black"/>
                </a:solidFill>
              </a:rPr>
              <a:t>events were characterized </a:t>
            </a:r>
            <a:r>
              <a:rPr lang="en-US" sz="3200" b="1" dirty="0">
                <a:solidFill>
                  <a:prstClr val="black"/>
                </a:solidFill>
              </a:rPr>
              <a:t>by a unique dust-P </a:t>
            </a:r>
            <a:r>
              <a:rPr lang="en-US" sz="3200" b="1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3200" b="1" baseline="30000" dirty="0" smtClean="0">
                <a:solidFill>
                  <a:prstClr val="black"/>
                </a:solidFill>
              </a:rPr>
              <a:t>18</a:t>
            </a:r>
            <a:r>
              <a:rPr lang="en-US" sz="3200" b="1" dirty="0" smtClean="0">
                <a:solidFill>
                  <a:prstClr val="black"/>
                </a:solidFill>
              </a:rPr>
              <a:t>O</a:t>
            </a:r>
            <a:r>
              <a:rPr lang="en-US" sz="3200" b="1" baseline="-25000" dirty="0" smtClean="0">
                <a:solidFill>
                  <a:prstClr val="black"/>
                </a:solidFill>
              </a:rPr>
              <a:t>P</a:t>
            </a:r>
            <a:r>
              <a:rPr lang="en-US" sz="3200" b="1" dirty="0" smtClean="0">
                <a:solidFill>
                  <a:prstClr val="black"/>
                </a:solidFill>
              </a:rPr>
              <a:t> value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286000" y="3124200"/>
            <a:ext cx="4800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947" y="3272700"/>
            <a:ext cx="5935053" cy="350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מחבר ישר 13"/>
          <p:cNvCxnSpPr/>
          <p:nvPr/>
        </p:nvCxnSpPr>
        <p:spPr>
          <a:xfrm flipV="1">
            <a:off x="2450920" y="4414194"/>
            <a:ext cx="5169080" cy="5406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33600" y="41264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Marine sedimentary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phosphorites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2133600" y="2815500"/>
            <a:ext cx="152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מלבן 22"/>
          <p:cNvSpPr/>
          <p:nvPr/>
        </p:nvSpPr>
        <p:spPr>
          <a:xfrm>
            <a:off x="27432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1905000"/>
            <a:ext cx="10366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מלבן 9"/>
          <p:cNvSpPr/>
          <p:nvPr/>
        </p:nvSpPr>
        <p:spPr>
          <a:xfrm>
            <a:off x="25146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810250" y="457200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1200-1500ppm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3204" y="762000"/>
            <a:ext cx="6301596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Dust </a:t>
            </a:r>
            <a:r>
              <a:rPr lang="en-US" sz="3200" b="1" dirty="0" smtClean="0">
                <a:solidFill>
                  <a:prstClr val="black"/>
                </a:solidFill>
              </a:rPr>
              <a:t>events were characterized </a:t>
            </a:r>
            <a:r>
              <a:rPr lang="en-US" sz="3200" b="1" dirty="0">
                <a:solidFill>
                  <a:prstClr val="black"/>
                </a:solidFill>
              </a:rPr>
              <a:t>by a unique dust-P </a:t>
            </a:r>
            <a:r>
              <a:rPr lang="en-US" sz="3200" b="1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3200" b="1" baseline="30000" dirty="0" smtClean="0">
                <a:solidFill>
                  <a:prstClr val="black"/>
                </a:solidFill>
              </a:rPr>
              <a:t>18</a:t>
            </a:r>
            <a:r>
              <a:rPr lang="en-US" sz="3200" b="1" dirty="0" smtClean="0">
                <a:solidFill>
                  <a:prstClr val="black"/>
                </a:solidFill>
              </a:rPr>
              <a:t>O</a:t>
            </a:r>
            <a:r>
              <a:rPr lang="en-US" sz="3200" b="1" baseline="-25000" dirty="0" smtClean="0">
                <a:solidFill>
                  <a:prstClr val="black"/>
                </a:solidFill>
              </a:rPr>
              <a:t>P</a:t>
            </a:r>
            <a:r>
              <a:rPr lang="en-US" sz="3200" b="1" dirty="0" smtClean="0">
                <a:solidFill>
                  <a:prstClr val="black"/>
                </a:solidFill>
              </a:rPr>
              <a:t> value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286000" y="3124200"/>
            <a:ext cx="4800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מלבן 3"/>
          <p:cNvSpPr/>
          <p:nvPr/>
        </p:nvSpPr>
        <p:spPr>
          <a:xfrm>
            <a:off x="2133600" y="2815500"/>
            <a:ext cx="152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מלבן 22"/>
          <p:cNvSpPr/>
          <p:nvPr/>
        </p:nvSpPr>
        <p:spPr>
          <a:xfrm>
            <a:off x="27432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1905000"/>
            <a:ext cx="10366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מלבן 9"/>
          <p:cNvSpPr/>
          <p:nvPr/>
        </p:nvSpPr>
        <p:spPr>
          <a:xfrm>
            <a:off x="25146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946" y="3272700"/>
            <a:ext cx="5935053" cy="350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" name="מחבר ישר 12"/>
          <p:cNvCxnSpPr/>
          <p:nvPr/>
        </p:nvCxnSpPr>
        <p:spPr>
          <a:xfrm flipV="1">
            <a:off x="2450920" y="4414194"/>
            <a:ext cx="5169080" cy="5406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133600" y="41264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Marine sedimentary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phosphorites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אליפסה 15"/>
          <p:cNvSpPr/>
          <p:nvPr/>
        </p:nvSpPr>
        <p:spPr>
          <a:xfrm>
            <a:off x="6172200" y="4223266"/>
            <a:ext cx="609600" cy="272534"/>
          </a:xfrm>
          <a:prstGeom prst="ellipse">
            <a:avLst/>
          </a:prstGeom>
          <a:noFill/>
          <a:ln w="22225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410200" y="3897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Dust events in Israel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10250" y="457200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1200-1500ppm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90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3204" y="762000"/>
            <a:ext cx="6301596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Dust </a:t>
            </a:r>
            <a:r>
              <a:rPr lang="en-US" sz="3200" b="1" dirty="0" smtClean="0">
                <a:solidFill>
                  <a:prstClr val="black"/>
                </a:solidFill>
              </a:rPr>
              <a:t>events were characterized </a:t>
            </a:r>
            <a:r>
              <a:rPr lang="en-US" sz="3200" b="1" dirty="0">
                <a:solidFill>
                  <a:prstClr val="black"/>
                </a:solidFill>
              </a:rPr>
              <a:t>by a unique dust-P </a:t>
            </a:r>
            <a:r>
              <a:rPr lang="en-US" sz="3200" b="1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3200" b="1" baseline="30000" dirty="0" smtClean="0">
                <a:solidFill>
                  <a:prstClr val="black"/>
                </a:solidFill>
              </a:rPr>
              <a:t>18</a:t>
            </a:r>
            <a:r>
              <a:rPr lang="en-US" sz="3200" b="1" dirty="0" smtClean="0">
                <a:solidFill>
                  <a:prstClr val="black"/>
                </a:solidFill>
              </a:rPr>
              <a:t>O</a:t>
            </a:r>
            <a:r>
              <a:rPr lang="en-US" sz="3200" b="1" baseline="-25000" dirty="0" smtClean="0">
                <a:solidFill>
                  <a:prstClr val="black"/>
                </a:solidFill>
              </a:rPr>
              <a:t>P</a:t>
            </a:r>
            <a:r>
              <a:rPr lang="en-US" sz="3200" b="1" dirty="0" smtClean="0">
                <a:solidFill>
                  <a:prstClr val="black"/>
                </a:solidFill>
              </a:rPr>
              <a:t> value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286000" y="3124200"/>
            <a:ext cx="4800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לבן 11"/>
          <p:cNvSpPr/>
          <p:nvPr/>
        </p:nvSpPr>
        <p:spPr>
          <a:xfrm>
            <a:off x="27432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3272700"/>
            <a:ext cx="5934075" cy="350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מחבר ישר 12"/>
          <p:cNvCxnSpPr/>
          <p:nvPr/>
        </p:nvCxnSpPr>
        <p:spPr>
          <a:xfrm flipV="1">
            <a:off x="2450920" y="4414194"/>
            <a:ext cx="5169080" cy="5406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33600" y="41264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Marine sedimentary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phosphorites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אליפסה 15"/>
          <p:cNvSpPr/>
          <p:nvPr/>
        </p:nvSpPr>
        <p:spPr>
          <a:xfrm>
            <a:off x="6172200" y="4223266"/>
            <a:ext cx="609600" cy="272534"/>
          </a:xfrm>
          <a:prstGeom prst="ellipse">
            <a:avLst/>
          </a:prstGeom>
          <a:noFill/>
          <a:ln w="22225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0200" y="3897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Dust events in Israel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1905000"/>
            <a:ext cx="10604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מלבן 23"/>
          <p:cNvSpPr/>
          <p:nvPr/>
        </p:nvSpPr>
        <p:spPr>
          <a:xfrm>
            <a:off x="2235268" y="2815501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810250" y="457200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1200-1500ppm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1905000"/>
            <a:ext cx="10366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מלבן 9"/>
          <p:cNvSpPr/>
          <p:nvPr/>
        </p:nvSpPr>
        <p:spPr>
          <a:xfrm>
            <a:off x="25146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8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3204" y="762000"/>
            <a:ext cx="6301596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Dust </a:t>
            </a:r>
            <a:r>
              <a:rPr lang="en-US" sz="3200" b="1" dirty="0" smtClean="0">
                <a:solidFill>
                  <a:prstClr val="black"/>
                </a:solidFill>
              </a:rPr>
              <a:t>events were characterized </a:t>
            </a:r>
            <a:r>
              <a:rPr lang="en-US" sz="3200" b="1" dirty="0">
                <a:solidFill>
                  <a:prstClr val="black"/>
                </a:solidFill>
              </a:rPr>
              <a:t>by a unique dust-P </a:t>
            </a:r>
            <a:r>
              <a:rPr lang="en-US" sz="3200" b="1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3200" b="1" baseline="30000" dirty="0" smtClean="0">
                <a:solidFill>
                  <a:prstClr val="black"/>
                </a:solidFill>
              </a:rPr>
              <a:t>18</a:t>
            </a:r>
            <a:r>
              <a:rPr lang="en-US" sz="3200" b="1" dirty="0" smtClean="0">
                <a:solidFill>
                  <a:prstClr val="black"/>
                </a:solidFill>
              </a:rPr>
              <a:t>O</a:t>
            </a:r>
            <a:r>
              <a:rPr lang="en-US" sz="3200" b="1" baseline="-25000" dirty="0" smtClean="0">
                <a:solidFill>
                  <a:prstClr val="black"/>
                </a:solidFill>
              </a:rPr>
              <a:t>P</a:t>
            </a:r>
            <a:r>
              <a:rPr lang="en-US" sz="3200" b="1" dirty="0" smtClean="0">
                <a:solidFill>
                  <a:prstClr val="black"/>
                </a:solidFill>
              </a:rPr>
              <a:t> value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286000" y="3124200"/>
            <a:ext cx="4800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לבן 11"/>
          <p:cNvSpPr/>
          <p:nvPr/>
        </p:nvSpPr>
        <p:spPr>
          <a:xfrm>
            <a:off x="27432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3272700"/>
            <a:ext cx="5934075" cy="350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מחבר ישר 12"/>
          <p:cNvCxnSpPr/>
          <p:nvPr/>
        </p:nvCxnSpPr>
        <p:spPr>
          <a:xfrm flipV="1">
            <a:off x="2450920" y="4414194"/>
            <a:ext cx="5169080" cy="5406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33600" y="41264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Marine sedimentary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phosphorites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אליפסה 15"/>
          <p:cNvSpPr/>
          <p:nvPr/>
        </p:nvSpPr>
        <p:spPr>
          <a:xfrm>
            <a:off x="6172200" y="4223266"/>
            <a:ext cx="609600" cy="272534"/>
          </a:xfrm>
          <a:prstGeom prst="ellipse">
            <a:avLst/>
          </a:prstGeom>
          <a:noFill/>
          <a:ln w="22225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מחבר ישר 14"/>
          <p:cNvCxnSpPr/>
          <p:nvPr/>
        </p:nvCxnSpPr>
        <p:spPr>
          <a:xfrm flipV="1">
            <a:off x="2450920" y="6019800"/>
            <a:ext cx="5169080" cy="5406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33956" y="5715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Magmatic rocks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0200" y="3897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Dust events in Israel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10250" y="457200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1200-1500ppm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1905000"/>
            <a:ext cx="10604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1905000"/>
            <a:ext cx="10366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מלבן 9"/>
          <p:cNvSpPr/>
          <p:nvPr/>
        </p:nvSpPr>
        <p:spPr>
          <a:xfrm>
            <a:off x="25146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3204" y="762000"/>
            <a:ext cx="6301596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Dust </a:t>
            </a:r>
            <a:r>
              <a:rPr lang="en-US" sz="3200" b="1" dirty="0" smtClean="0">
                <a:solidFill>
                  <a:prstClr val="black"/>
                </a:solidFill>
              </a:rPr>
              <a:t>events were characterized </a:t>
            </a:r>
            <a:r>
              <a:rPr lang="en-US" sz="3200" b="1" dirty="0">
                <a:solidFill>
                  <a:prstClr val="black"/>
                </a:solidFill>
              </a:rPr>
              <a:t>by a unique dust-P </a:t>
            </a:r>
            <a:r>
              <a:rPr lang="en-US" sz="3200" b="1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3200" b="1" baseline="30000" dirty="0" smtClean="0">
                <a:solidFill>
                  <a:prstClr val="black"/>
                </a:solidFill>
              </a:rPr>
              <a:t>18</a:t>
            </a:r>
            <a:r>
              <a:rPr lang="en-US" sz="3200" b="1" dirty="0" smtClean="0">
                <a:solidFill>
                  <a:prstClr val="black"/>
                </a:solidFill>
              </a:rPr>
              <a:t>O</a:t>
            </a:r>
            <a:r>
              <a:rPr lang="en-US" sz="3200" b="1" baseline="-25000" dirty="0" smtClean="0">
                <a:solidFill>
                  <a:prstClr val="black"/>
                </a:solidFill>
              </a:rPr>
              <a:t>P</a:t>
            </a:r>
            <a:r>
              <a:rPr lang="en-US" sz="3200" b="1" dirty="0" smtClean="0">
                <a:solidFill>
                  <a:prstClr val="black"/>
                </a:solidFill>
              </a:rPr>
              <a:t> value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286000" y="3124200"/>
            <a:ext cx="4800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לבן 11"/>
          <p:cNvSpPr/>
          <p:nvPr/>
        </p:nvSpPr>
        <p:spPr>
          <a:xfrm>
            <a:off x="27432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3272700"/>
            <a:ext cx="5934075" cy="350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מחבר ישר 12"/>
          <p:cNvCxnSpPr/>
          <p:nvPr/>
        </p:nvCxnSpPr>
        <p:spPr>
          <a:xfrm flipV="1">
            <a:off x="2450920" y="4414194"/>
            <a:ext cx="5169080" cy="5406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33600" y="41264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Marine sedimentary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phosphorites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אליפסה 15"/>
          <p:cNvSpPr/>
          <p:nvPr/>
        </p:nvSpPr>
        <p:spPr>
          <a:xfrm>
            <a:off x="6172200" y="4223266"/>
            <a:ext cx="609600" cy="272534"/>
          </a:xfrm>
          <a:prstGeom prst="ellipse">
            <a:avLst/>
          </a:prstGeom>
          <a:noFill/>
          <a:ln w="22225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מחבר ישר 14"/>
          <p:cNvCxnSpPr/>
          <p:nvPr/>
        </p:nvCxnSpPr>
        <p:spPr>
          <a:xfrm flipV="1">
            <a:off x="2450920" y="6019800"/>
            <a:ext cx="5169080" cy="5406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33956" y="5715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Magmatic rocks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0200" y="3897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Dust events in Israel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10250" y="457200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1200-1500ppm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03486" y="556260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7500ppm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1905000"/>
            <a:ext cx="10604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1905000"/>
            <a:ext cx="10366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מלבן 9"/>
          <p:cNvSpPr/>
          <p:nvPr/>
        </p:nvSpPr>
        <p:spPr>
          <a:xfrm>
            <a:off x="25146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3204" y="762000"/>
            <a:ext cx="6301596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Dust </a:t>
            </a:r>
            <a:r>
              <a:rPr lang="en-US" sz="3200" b="1" dirty="0" smtClean="0">
                <a:solidFill>
                  <a:prstClr val="black"/>
                </a:solidFill>
              </a:rPr>
              <a:t>events were characterized </a:t>
            </a:r>
            <a:r>
              <a:rPr lang="en-US" sz="3200" b="1" dirty="0">
                <a:solidFill>
                  <a:prstClr val="black"/>
                </a:solidFill>
              </a:rPr>
              <a:t>by a unique dust-P </a:t>
            </a:r>
            <a:r>
              <a:rPr lang="en-US" sz="3200" b="1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3200" b="1" baseline="30000" dirty="0" smtClean="0">
                <a:solidFill>
                  <a:prstClr val="black"/>
                </a:solidFill>
              </a:rPr>
              <a:t>18</a:t>
            </a:r>
            <a:r>
              <a:rPr lang="en-US" sz="3200" b="1" dirty="0" smtClean="0">
                <a:solidFill>
                  <a:prstClr val="black"/>
                </a:solidFill>
              </a:rPr>
              <a:t>O</a:t>
            </a:r>
            <a:r>
              <a:rPr lang="en-US" sz="3200" b="1" baseline="-25000" dirty="0" smtClean="0">
                <a:solidFill>
                  <a:prstClr val="black"/>
                </a:solidFill>
              </a:rPr>
              <a:t>P</a:t>
            </a:r>
            <a:r>
              <a:rPr lang="en-US" sz="3200" b="1" dirty="0" smtClean="0">
                <a:solidFill>
                  <a:prstClr val="black"/>
                </a:solidFill>
              </a:rPr>
              <a:t> value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286000" y="3124200"/>
            <a:ext cx="4800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לבן 11"/>
          <p:cNvSpPr/>
          <p:nvPr/>
        </p:nvSpPr>
        <p:spPr>
          <a:xfrm>
            <a:off x="27432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מלבן 21"/>
          <p:cNvSpPr/>
          <p:nvPr/>
        </p:nvSpPr>
        <p:spPr>
          <a:xfrm>
            <a:off x="2235268" y="2815501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1882239"/>
            <a:ext cx="1060450" cy="133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1905000"/>
            <a:ext cx="10604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1905000"/>
            <a:ext cx="10366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מלבן 9"/>
          <p:cNvSpPr/>
          <p:nvPr/>
        </p:nvSpPr>
        <p:spPr>
          <a:xfrm>
            <a:off x="25146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4" y="3272700"/>
            <a:ext cx="5934075" cy="350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מחבר ישר 12"/>
          <p:cNvCxnSpPr/>
          <p:nvPr/>
        </p:nvCxnSpPr>
        <p:spPr>
          <a:xfrm flipV="1">
            <a:off x="2450920" y="4414194"/>
            <a:ext cx="5169080" cy="5406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133600" y="41264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Marine sedimentary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phosphorites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אליפסה 15"/>
          <p:cNvSpPr/>
          <p:nvPr/>
        </p:nvSpPr>
        <p:spPr>
          <a:xfrm>
            <a:off x="6172200" y="4223266"/>
            <a:ext cx="609600" cy="272534"/>
          </a:xfrm>
          <a:prstGeom prst="ellipse">
            <a:avLst/>
          </a:prstGeom>
          <a:noFill/>
          <a:ln w="22225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מחבר ישר 14"/>
          <p:cNvCxnSpPr/>
          <p:nvPr/>
        </p:nvCxnSpPr>
        <p:spPr>
          <a:xfrm flipV="1">
            <a:off x="2450920" y="6019800"/>
            <a:ext cx="5169080" cy="5406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233956" y="5715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Magmatic rocks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10200" y="3897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Dust events in Israel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10250" y="457200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1200-1500ppm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03486" y="556260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7500ppm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3204" y="762000"/>
            <a:ext cx="6301596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Dust </a:t>
            </a:r>
            <a:r>
              <a:rPr lang="en-US" sz="3200" b="1" dirty="0" smtClean="0">
                <a:solidFill>
                  <a:prstClr val="black"/>
                </a:solidFill>
              </a:rPr>
              <a:t>events were characterized </a:t>
            </a:r>
            <a:r>
              <a:rPr lang="en-US" sz="3200" b="1" dirty="0">
                <a:solidFill>
                  <a:prstClr val="black"/>
                </a:solidFill>
              </a:rPr>
              <a:t>by a unique dust-P </a:t>
            </a:r>
            <a:r>
              <a:rPr lang="en-US" sz="3200" b="1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3200" b="1" baseline="30000" dirty="0" smtClean="0">
                <a:solidFill>
                  <a:prstClr val="black"/>
                </a:solidFill>
              </a:rPr>
              <a:t>18</a:t>
            </a:r>
            <a:r>
              <a:rPr lang="en-US" sz="3200" b="1" dirty="0" smtClean="0">
                <a:solidFill>
                  <a:prstClr val="black"/>
                </a:solidFill>
              </a:rPr>
              <a:t>O</a:t>
            </a:r>
            <a:r>
              <a:rPr lang="en-US" sz="3200" b="1" baseline="-25000" dirty="0" smtClean="0">
                <a:solidFill>
                  <a:prstClr val="black"/>
                </a:solidFill>
              </a:rPr>
              <a:t>P</a:t>
            </a:r>
            <a:r>
              <a:rPr lang="en-US" sz="3200" b="1" dirty="0" smtClean="0">
                <a:solidFill>
                  <a:prstClr val="black"/>
                </a:solidFill>
              </a:rPr>
              <a:t> value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286000" y="3124200"/>
            <a:ext cx="4800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לבן 11"/>
          <p:cNvSpPr/>
          <p:nvPr/>
        </p:nvSpPr>
        <p:spPr>
          <a:xfrm>
            <a:off x="27432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1882239"/>
            <a:ext cx="1060450" cy="133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1905000"/>
            <a:ext cx="10604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1905000"/>
            <a:ext cx="10366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מלבן 9"/>
          <p:cNvSpPr/>
          <p:nvPr/>
        </p:nvSpPr>
        <p:spPr>
          <a:xfrm>
            <a:off x="25146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4" y="3272700"/>
            <a:ext cx="5928353" cy="350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" name="מחבר ישר 12"/>
          <p:cNvCxnSpPr/>
          <p:nvPr/>
        </p:nvCxnSpPr>
        <p:spPr>
          <a:xfrm flipV="1">
            <a:off x="2450920" y="4414194"/>
            <a:ext cx="5169080" cy="5406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33600" y="41264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Marine sedimentary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phosphorites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אליפסה 15"/>
          <p:cNvSpPr/>
          <p:nvPr/>
        </p:nvSpPr>
        <p:spPr>
          <a:xfrm>
            <a:off x="6172200" y="4223266"/>
            <a:ext cx="609600" cy="272534"/>
          </a:xfrm>
          <a:prstGeom prst="ellipse">
            <a:avLst/>
          </a:prstGeom>
          <a:noFill/>
          <a:ln w="22225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מחבר ישר 14"/>
          <p:cNvCxnSpPr/>
          <p:nvPr/>
        </p:nvCxnSpPr>
        <p:spPr>
          <a:xfrm flipV="1">
            <a:off x="2450920" y="6019800"/>
            <a:ext cx="5169080" cy="5406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233956" y="5715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Magmatic rocks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10200" y="3897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Dust events in Israel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10250" y="457200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1200-1500ppm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03486" y="556260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7500ppm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88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3204" y="762000"/>
            <a:ext cx="6301596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Dust </a:t>
            </a:r>
            <a:r>
              <a:rPr lang="en-US" sz="3200" b="1" dirty="0" smtClean="0">
                <a:solidFill>
                  <a:prstClr val="black"/>
                </a:solidFill>
              </a:rPr>
              <a:t>events were characterized </a:t>
            </a:r>
            <a:r>
              <a:rPr lang="en-US" sz="3200" b="1" dirty="0">
                <a:solidFill>
                  <a:prstClr val="black"/>
                </a:solidFill>
              </a:rPr>
              <a:t>by a unique dust-P </a:t>
            </a:r>
            <a:r>
              <a:rPr lang="en-US" sz="3200" b="1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3200" b="1" baseline="30000" dirty="0" smtClean="0">
                <a:solidFill>
                  <a:prstClr val="black"/>
                </a:solidFill>
              </a:rPr>
              <a:t>18</a:t>
            </a:r>
            <a:r>
              <a:rPr lang="en-US" sz="3200" b="1" dirty="0" smtClean="0">
                <a:solidFill>
                  <a:prstClr val="black"/>
                </a:solidFill>
              </a:rPr>
              <a:t>O</a:t>
            </a:r>
            <a:r>
              <a:rPr lang="en-US" sz="3200" b="1" baseline="-25000" dirty="0" smtClean="0">
                <a:solidFill>
                  <a:prstClr val="black"/>
                </a:solidFill>
              </a:rPr>
              <a:t>P</a:t>
            </a:r>
            <a:r>
              <a:rPr lang="en-US" sz="3200" b="1" dirty="0" smtClean="0">
                <a:solidFill>
                  <a:prstClr val="black"/>
                </a:solidFill>
              </a:rPr>
              <a:t> value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286000" y="3124200"/>
            <a:ext cx="4800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לבן 11"/>
          <p:cNvSpPr/>
          <p:nvPr/>
        </p:nvSpPr>
        <p:spPr>
          <a:xfrm>
            <a:off x="27432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1882239"/>
            <a:ext cx="1060450" cy="133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1905000"/>
            <a:ext cx="10604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1905000"/>
            <a:ext cx="10366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מלבן 9"/>
          <p:cNvSpPr/>
          <p:nvPr/>
        </p:nvSpPr>
        <p:spPr>
          <a:xfrm>
            <a:off x="2514600" y="2815500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4" y="3272700"/>
            <a:ext cx="5928353" cy="350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0" name="מחבר ישר 30"/>
          <p:cNvCxnSpPr/>
          <p:nvPr/>
        </p:nvCxnSpPr>
        <p:spPr>
          <a:xfrm flipV="1">
            <a:off x="2450920" y="3669688"/>
            <a:ext cx="5169080" cy="5406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מלבן 1"/>
          <p:cNvSpPr/>
          <p:nvPr/>
        </p:nvSpPr>
        <p:spPr>
          <a:xfrm>
            <a:off x="2385647" y="3338028"/>
            <a:ext cx="848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Bodélé</a:t>
            </a:r>
            <a:endParaRPr lang="en-US" dirty="0"/>
          </a:p>
        </p:txBody>
      </p:sp>
      <p:cxnSp>
        <p:nvCxnSpPr>
          <p:cNvPr id="42" name="מחבר ישר 12"/>
          <p:cNvCxnSpPr/>
          <p:nvPr/>
        </p:nvCxnSpPr>
        <p:spPr>
          <a:xfrm flipV="1">
            <a:off x="2450920" y="4414194"/>
            <a:ext cx="5169080" cy="5406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133600" y="41264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Marine sedimentary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phosphorites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אליפסה 15"/>
          <p:cNvSpPr/>
          <p:nvPr/>
        </p:nvSpPr>
        <p:spPr>
          <a:xfrm>
            <a:off x="6172200" y="4223266"/>
            <a:ext cx="609600" cy="272534"/>
          </a:xfrm>
          <a:prstGeom prst="ellipse">
            <a:avLst/>
          </a:prstGeom>
          <a:noFill/>
          <a:ln w="22225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מחבר ישר 14"/>
          <p:cNvCxnSpPr/>
          <p:nvPr/>
        </p:nvCxnSpPr>
        <p:spPr>
          <a:xfrm flipV="1">
            <a:off x="2450920" y="6019800"/>
            <a:ext cx="5169080" cy="5406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233956" y="5715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Magmatic rocks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10200" y="3897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Dust events in Israel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810250" y="457200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1200-1500ppm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103486" y="556260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7500ppm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9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066800" y="937736"/>
            <a:ext cx="701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CV-Dust - Atmospheric aerosol in Cape Verde </a:t>
            </a:r>
            <a:r>
              <a:rPr lang="en-US" sz="2400" b="1" dirty="0" smtClean="0"/>
              <a:t>region</a:t>
            </a:r>
          </a:p>
          <a:p>
            <a:pPr algn="ctr"/>
            <a:r>
              <a:rPr lang="en-US" sz="1400" b="1" dirty="0" err="1" smtClean="0"/>
              <a:t>Coordiantor</a:t>
            </a:r>
            <a:r>
              <a:rPr lang="en-US" sz="1400" b="1" dirty="0" smtClean="0"/>
              <a:t>: Prof </a:t>
            </a:r>
            <a:r>
              <a:rPr lang="en-US" sz="1400" b="1" dirty="0" err="1" smtClean="0"/>
              <a:t>Casimero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Pio</a:t>
            </a:r>
            <a:r>
              <a:rPr lang="en-US" sz="1400" b="1" dirty="0" smtClean="0"/>
              <a:t>, CEASM, University of </a:t>
            </a:r>
            <a:r>
              <a:rPr lang="en-US" sz="1400" b="1" dirty="0" err="1" smtClean="0"/>
              <a:t>Aviero</a:t>
            </a:r>
            <a:r>
              <a:rPr lang="en-US" sz="1400" b="1" dirty="0" smtClean="0"/>
              <a:t>, Portugal</a:t>
            </a:r>
            <a:r>
              <a:rPr lang="en-US" b="1" dirty="0" smtClean="0"/>
              <a:t>.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78724"/>
            <a:ext cx="5867400" cy="459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כוכב עם 5 פינות 23"/>
          <p:cNvSpPr/>
          <p:nvPr/>
        </p:nvSpPr>
        <p:spPr>
          <a:xfrm>
            <a:off x="3276600" y="4419600"/>
            <a:ext cx="76200" cy="76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2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86618" y="681097"/>
            <a:ext cx="6742981" cy="156966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55-60% of the yearly dust-P is derived from a magmatic rock P “HOT-SPOT” in North Western Mauritania </a:t>
            </a:r>
          </a:p>
        </p:txBody>
      </p:sp>
      <p:sp>
        <p:nvSpPr>
          <p:cNvPr id="3" name="Rectangle 2"/>
          <p:cNvSpPr/>
          <p:nvPr/>
        </p:nvSpPr>
        <p:spPr>
          <a:xfrm>
            <a:off x="6829399" y="4857690"/>
            <a:ext cx="7970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err="1">
                <a:solidFill>
                  <a:srgbClr val="FF0000"/>
                </a:solidFill>
              </a:rPr>
              <a:t>Bodélé</a:t>
            </a:r>
            <a:r>
              <a:rPr lang="en-US" sz="1000" b="1" dirty="0">
                <a:solidFill>
                  <a:srgbClr val="FF0000"/>
                </a:solidFill>
              </a:rPr>
              <a:t> 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1000" b="1" dirty="0" smtClean="0">
                <a:solidFill>
                  <a:srgbClr val="FF0000"/>
                </a:solidFill>
              </a:rPr>
              <a:t>depression </a:t>
            </a:r>
            <a:endParaRPr lang="he-IL" sz="1000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39" y="2470030"/>
            <a:ext cx="646733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5-Point Star 13"/>
          <p:cNvSpPr/>
          <p:nvPr/>
        </p:nvSpPr>
        <p:spPr>
          <a:xfrm>
            <a:off x="1752600" y="5200650"/>
            <a:ext cx="152400" cy="1143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Oval 4"/>
          <p:cNvSpPr/>
          <p:nvPr/>
        </p:nvSpPr>
        <p:spPr>
          <a:xfrm>
            <a:off x="3200400" y="36576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4508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magmatic signature                                               (+North Western Mauritania)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pic>
        <p:nvPicPr>
          <p:cNvPr id="1026" name="Picture 2" descr="C:\Users\owner\Dropbox\דוקטורט\Cape Verde\Avner_Tom\1112-01-07\dust\MSG_2011120318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08" y="2667000"/>
            <a:ext cx="5867400" cy="392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08" y="2667000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286000" y="3581400"/>
            <a:ext cx="4572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9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2266592" y="3581399"/>
            <a:ext cx="4572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29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magmatic signature                                               (+North Western Mauritania)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pic>
        <p:nvPicPr>
          <p:cNvPr id="8" name="Picture 2" descr="C:\Users\owner\Dropbox\דוקטורט\Cape Verde\Avner_Tom\1112-01-07\dust\MSG_2011120319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08" y="2666999"/>
            <a:ext cx="5867400" cy="392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9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2266592" y="3581399"/>
            <a:ext cx="4572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3143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magmatic signature                                               (+North Western Mauritania)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pic>
        <p:nvPicPr>
          <p:cNvPr id="10" name="Picture 3" descr="C:\Users\owner\Dropbox\דוקטורט\Cape Verde\Avner_Tom\1112-01-07\dust\MSG_2011120323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5886808" cy="392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9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2266592" y="3581399"/>
            <a:ext cx="4572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62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magmatic signature                                               (+North Western Mauritania)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pic>
        <p:nvPicPr>
          <p:cNvPr id="4098" name="Picture 2" descr="C:\Users\owner\Dropbox\דוקטורט\Cape Verde\Avner_Tom\1112-01-07\dust\MSG_2011120402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5867400" cy="392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2266592" y="3581399"/>
            <a:ext cx="4572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23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magmatic signature                                               (+North Western Mauritania)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pic>
        <p:nvPicPr>
          <p:cNvPr id="5122" name="Picture 2" descr="C:\Users\owner\Dropbox\דוקטורט\Cape Verde\Avner_Tom\1112-01-07\dust\MSG_2011120404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5867400" cy="39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969" y="2666999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2266592" y="3581399"/>
            <a:ext cx="4572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169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magmatic signature                                               (+North Western Mauritania)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pic>
        <p:nvPicPr>
          <p:cNvPr id="6146" name="Picture 2" descr="C:\Users\owner\Dropbox\דוקטורט\Cape Verde\Avner_Tom\1112-01-07\dust\MSG_2011120406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9"/>
            <a:ext cx="5867400" cy="39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9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2266592" y="3581399"/>
            <a:ext cx="4572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0537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magmatic signature                                               (+North Western Mauritania)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pic>
        <p:nvPicPr>
          <p:cNvPr id="7170" name="Picture 2" descr="C:\Users\owner\Dropbox\דוקטורט\Cape Verde\Avner_Tom\1112-01-07\dust\MSG_2011120407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9"/>
            <a:ext cx="5867400" cy="39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8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2266592" y="3581399"/>
            <a:ext cx="4572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magmatic signature                                               (+North Western Mauritania)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pic>
        <p:nvPicPr>
          <p:cNvPr id="8194" name="Picture 2" descr="C:\Users\owner\Dropbox\דוקטורט\Cape Verde\Avner_Tom\1112-01-07\dust\MSG_2011120408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9"/>
            <a:ext cx="5867400" cy="39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7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2266592" y="3581399"/>
            <a:ext cx="4572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156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magmatic signature                                               (+North Western Mauritania)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pic>
        <p:nvPicPr>
          <p:cNvPr id="9220" name="Picture 4" descr="C:\Users\owner\Dropbox\דוקטורט\Cape Verde\Avner_Tom\1112-01-07\dust\MSG_2011120411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9"/>
            <a:ext cx="5867400" cy="39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8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2266592" y="3581399"/>
            <a:ext cx="4572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4207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07" y="3352800"/>
            <a:ext cx="2005218" cy="2679871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245326" y="2209800"/>
            <a:ext cx="3094680" cy="1036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b="1" dirty="0" smtClean="0">
                <a:solidFill>
                  <a:schemeClr val="tx1"/>
                </a:solidFill>
              </a:rPr>
              <a:t>High volume PM</a:t>
            </a:r>
            <a:r>
              <a:rPr lang="pt-PT" sz="2000" b="1" baseline="-25000" dirty="0" smtClean="0">
                <a:solidFill>
                  <a:schemeClr val="tx1"/>
                </a:solidFill>
              </a:rPr>
              <a:t>10</a:t>
            </a:r>
            <a:r>
              <a:rPr lang="pt-PT" sz="2000" b="1" dirty="0" smtClean="0">
                <a:solidFill>
                  <a:schemeClr val="tx1"/>
                </a:solidFill>
              </a:rPr>
              <a:t> sampling </a:t>
            </a:r>
            <a:endParaRPr lang="pt-PT" sz="2000" dirty="0" smtClean="0">
              <a:solidFill>
                <a:schemeClr val="tx1"/>
              </a:solidFill>
            </a:endParaRPr>
          </a:p>
          <a:p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1600200" y="762000"/>
            <a:ext cx="6324600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Desert dust collected during Saharan dust storms, 2011.</a:t>
            </a:r>
            <a:endParaRPr lang="en-US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49" y="2133600"/>
            <a:ext cx="5829869" cy="405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0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magmatic signature                                               (+North Western Mauritania)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pic>
        <p:nvPicPr>
          <p:cNvPr id="11266" name="Picture 2" descr="C:\Users\owner\Dropbox\דוקטורט\Cape Verde\Avner_Tom\1112-01-07\dust\MSG_2011120411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9"/>
            <a:ext cx="5867400" cy="39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8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2266592" y="3581399"/>
            <a:ext cx="4572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096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magmatic signature                                               (+North Western Mauritania)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pic>
        <p:nvPicPr>
          <p:cNvPr id="13314" name="Picture 2" descr="C:\Users\owner\Dropbox\דוקטורט\Cape Verde\Avner_Tom\1112-01-07\dust\MSG_2011120417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9"/>
            <a:ext cx="5867400" cy="39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8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2266592" y="3581399"/>
            <a:ext cx="4572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494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magmatic signature                                               (+North Western Mauritania)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pic>
        <p:nvPicPr>
          <p:cNvPr id="12290" name="Picture 2" descr="C:\Users\owner\Dropbox\דוקטורט\Cape Verde\Avner_Tom\1112-01-07\dust\MSG_2011120419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9"/>
            <a:ext cx="5867400" cy="39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9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2266592" y="3581399"/>
            <a:ext cx="4572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985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magmatic signature                                               (+North Western Mauritania)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pic>
        <p:nvPicPr>
          <p:cNvPr id="14338" name="Picture 2" descr="C:\Users\owner\Dropbox\דוקטורט\Cape Verde\Avner_Tom\1112-01-07\dust\MSG_2011120421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999"/>
            <a:ext cx="5867400" cy="39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4153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2266592" y="3581399"/>
            <a:ext cx="4572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680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sedimentary signature                                               (-North Western Mauritania) </a:t>
            </a:r>
          </a:p>
        </p:txBody>
      </p:sp>
      <p:pic>
        <p:nvPicPr>
          <p:cNvPr id="15362" name="Picture 2" descr="C:\Users\owner\Dropbox\דוקטורט\Cape Verde\Avner_Tom\1102-01-07\RGBs\MSG_201102030812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1" y="2667000"/>
            <a:ext cx="5913389" cy="392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1" y="2667000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3166281" y="3028101"/>
            <a:ext cx="533400" cy="271392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24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sedimentary signature                                               (-North Western Mauritania) </a:t>
            </a:r>
          </a:p>
        </p:txBody>
      </p:sp>
      <p:pic>
        <p:nvPicPr>
          <p:cNvPr id="16387" name="Picture 3" descr="C:\Users\owner\Dropbox\דוקטורט\Cape Verde\Avner_Tom\1102-01-07\RGBs\MSG_2011020306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1" y="2666999"/>
            <a:ext cx="5913389" cy="39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1" y="2667000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3166281" y="3028101"/>
            <a:ext cx="533400" cy="271392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6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sedimentary signature                                               (-North Western Mauritania) </a:t>
            </a:r>
          </a:p>
        </p:txBody>
      </p:sp>
      <p:pic>
        <p:nvPicPr>
          <p:cNvPr id="17410" name="Picture 2" descr="C:\Users\owner\Dropbox\דוקטורט\Cape Verde\Avner_Tom\1102-01-07\RGBs\MSG_201102031012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2" y="2666999"/>
            <a:ext cx="5913388" cy="39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1" y="2667000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3166281" y="3028101"/>
            <a:ext cx="533400" cy="271392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60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sedimentary signature                                               (-North Western Mauritania) </a:t>
            </a:r>
          </a:p>
        </p:txBody>
      </p:sp>
      <p:pic>
        <p:nvPicPr>
          <p:cNvPr id="18434" name="Picture 2" descr="C:\Users\owner\Dropbox\דוקטורט\Cape Verde\Avner_Tom\1102-01-07\RGBs\MSG_201102031012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3" y="2666999"/>
            <a:ext cx="5913387" cy="39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1" y="2667000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3166281" y="3028101"/>
            <a:ext cx="533400" cy="271392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842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sedimentary signature                                               (-North Western Mauritania) </a:t>
            </a:r>
          </a:p>
        </p:txBody>
      </p:sp>
      <p:pic>
        <p:nvPicPr>
          <p:cNvPr id="19458" name="Picture 2" descr="C:\Users\owner\Dropbox\דוקטורט\Cape Verde\Avner_Tom\1102-01-07\RGBs\MSG_201102031412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3" y="2669827"/>
            <a:ext cx="5913387" cy="392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1" y="2667000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3166281" y="3028101"/>
            <a:ext cx="533400" cy="271392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777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sedimentary signature                                               (-North Western Mauritania) </a:t>
            </a:r>
          </a:p>
        </p:txBody>
      </p:sp>
      <p:pic>
        <p:nvPicPr>
          <p:cNvPr id="20482" name="Picture 2" descr="C:\Users\owner\Dropbox\דוקטורט\Cape Verde\Avner_Tom\1102-01-07\RGBs\MSG_201102031612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3" y="2669827"/>
            <a:ext cx="5913387" cy="392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1" y="2667000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3166281" y="3028101"/>
            <a:ext cx="533400" cy="271392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9473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07" y="3352800"/>
            <a:ext cx="2005218" cy="2679871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245326" y="2209800"/>
            <a:ext cx="3094680" cy="1036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b="1" dirty="0" smtClean="0">
                <a:solidFill>
                  <a:schemeClr val="tx1"/>
                </a:solidFill>
              </a:rPr>
              <a:t>High volume PM</a:t>
            </a:r>
            <a:r>
              <a:rPr lang="pt-PT" sz="2000" b="1" baseline="-25000" dirty="0" smtClean="0">
                <a:solidFill>
                  <a:schemeClr val="tx1"/>
                </a:solidFill>
              </a:rPr>
              <a:t>10</a:t>
            </a:r>
            <a:r>
              <a:rPr lang="pt-PT" sz="2000" b="1" dirty="0" smtClean="0">
                <a:solidFill>
                  <a:schemeClr val="tx1"/>
                </a:solidFill>
              </a:rPr>
              <a:t> sampling </a:t>
            </a:r>
            <a:endParaRPr lang="pt-PT" sz="2000" dirty="0" smtClean="0">
              <a:solidFill>
                <a:schemeClr val="tx1"/>
              </a:solidFill>
            </a:endParaRPr>
          </a:p>
          <a:p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1600200" y="762000"/>
            <a:ext cx="6324600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Desert dust collected during Saharan dust storms, 2011.</a:t>
            </a:r>
            <a:endParaRPr lang="en-US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49" y="2133600"/>
            <a:ext cx="5829869" cy="405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אליפסה 6"/>
          <p:cNvSpPr/>
          <p:nvPr/>
        </p:nvSpPr>
        <p:spPr>
          <a:xfrm>
            <a:off x="1828800" y="2438399"/>
            <a:ext cx="381000" cy="3199011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אליפסה 7"/>
          <p:cNvSpPr/>
          <p:nvPr/>
        </p:nvSpPr>
        <p:spPr>
          <a:xfrm>
            <a:off x="2321942" y="3246357"/>
            <a:ext cx="228600" cy="2392443"/>
          </a:xfrm>
          <a:prstGeom prst="ellipse">
            <a:avLst/>
          </a:prstGeom>
          <a:noFill/>
          <a:ln w="158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אליפסה 9"/>
          <p:cNvSpPr/>
          <p:nvPr/>
        </p:nvSpPr>
        <p:spPr>
          <a:xfrm>
            <a:off x="4419600" y="4800600"/>
            <a:ext cx="381000" cy="868441"/>
          </a:xfrm>
          <a:prstGeom prst="ellipse">
            <a:avLst/>
          </a:prstGeom>
          <a:noFill/>
          <a:ln w="158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אליפסה 10"/>
          <p:cNvSpPr/>
          <p:nvPr/>
        </p:nvSpPr>
        <p:spPr>
          <a:xfrm>
            <a:off x="5029200" y="2970411"/>
            <a:ext cx="304800" cy="2667000"/>
          </a:xfrm>
          <a:prstGeom prst="ellipse">
            <a:avLst/>
          </a:prstGeom>
          <a:noFill/>
          <a:ln w="158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אליפסה 12"/>
          <p:cNvSpPr/>
          <p:nvPr/>
        </p:nvSpPr>
        <p:spPr>
          <a:xfrm>
            <a:off x="5217542" y="2990588"/>
            <a:ext cx="381000" cy="2667000"/>
          </a:xfrm>
          <a:prstGeom prst="ellipse">
            <a:avLst/>
          </a:prstGeom>
          <a:noFill/>
          <a:ln w="158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אליפסה 14"/>
          <p:cNvSpPr/>
          <p:nvPr/>
        </p:nvSpPr>
        <p:spPr>
          <a:xfrm>
            <a:off x="5486400" y="3886200"/>
            <a:ext cx="304800" cy="1752600"/>
          </a:xfrm>
          <a:prstGeom prst="ellipse">
            <a:avLst/>
          </a:prstGeom>
          <a:noFill/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sedimentary signature                                               (-North Western Mauritania) </a:t>
            </a:r>
          </a:p>
        </p:txBody>
      </p:sp>
      <p:pic>
        <p:nvPicPr>
          <p:cNvPr id="21506" name="Picture 2" descr="C:\Users\owner\Dropbox\דוקטורט\Cape Verde\Avner_Tom\1102-01-07\RGBs\MSG_201102031812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0" y="2669827"/>
            <a:ext cx="5913389" cy="392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1" y="2667000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3166281" y="3028101"/>
            <a:ext cx="533400" cy="271392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14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sedimentary signature                                               (-North Western Mauritania) </a:t>
            </a:r>
          </a:p>
        </p:txBody>
      </p:sp>
      <p:pic>
        <p:nvPicPr>
          <p:cNvPr id="22530" name="Picture 2" descr="C:\Users\owner\Dropbox\דוקטורט\Cape Verde\Avner_Tom\1102-01-07\RGBs\MSG_2011020320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0" y="2669827"/>
            <a:ext cx="5913390" cy="392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1" y="2667000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9"/>
          <p:cNvSpPr/>
          <p:nvPr/>
        </p:nvSpPr>
        <p:spPr>
          <a:xfrm>
            <a:off x="3166281" y="3028101"/>
            <a:ext cx="533400" cy="271392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09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7708" y="186471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RGB image sequence from the geo stationary MSG satellite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Lensky</a:t>
            </a:r>
            <a:r>
              <a:rPr lang="en-US" sz="2000" dirty="0" smtClean="0"/>
              <a:t> and Rosenfeld, 2008)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86618" y="681097"/>
            <a:ext cx="6742981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Dust-P with sedimentary signature                                               (-North Western Mauritania) </a:t>
            </a:r>
          </a:p>
        </p:txBody>
      </p:sp>
      <p:pic>
        <p:nvPicPr>
          <p:cNvPr id="23554" name="Picture 2" descr="C:\Users\owner\Dropbox\דוקטורט\Cape Verde\Avner_Tom\1102-01-07\RGBs\MSG_2011020404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0" y="2669827"/>
            <a:ext cx="5913390" cy="392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/>
          <p:cNvSpPr/>
          <p:nvPr/>
        </p:nvSpPr>
        <p:spPr>
          <a:xfrm>
            <a:off x="4343400" y="4114800"/>
            <a:ext cx="1066800" cy="914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1" y="2667000"/>
            <a:ext cx="2247637" cy="13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9"/>
          <p:cNvSpPr/>
          <p:nvPr/>
        </p:nvSpPr>
        <p:spPr>
          <a:xfrm>
            <a:off x="3166281" y="3028101"/>
            <a:ext cx="533400" cy="271392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97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08497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Conclusions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279996" y="1478340"/>
            <a:ext cx="6797204" cy="830997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 smtClean="0"/>
              <a:t>The African dust-P deposited in Cape-Verde is derived from 2 major sources:</a:t>
            </a:r>
          </a:p>
        </p:txBody>
      </p:sp>
    </p:spTree>
    <p:extLst>
      <p:ext uri="{BB962C8B-B14F-4D97-AF65-F5344CB8AC3E}">
        <p14:creationId xmlns:p14="http://schemas.microsoft.com/office/powerpoint/2010/main" val="400685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08497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Conclusions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279996" y="1478340"/>
            <a:ext cx="6797204" cy="1938992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 smtClean="0"/>
              <a:t>The African dust-P deposited in Cape-Verde is derived from 2 major sources:</a:t>
            </a:r>
          </a:p>
          <a:p>
            <a:pPr algn="just"/>
            <a:endParaRPr lang="en-US" sz="2400" b="1" dirty="0" smtClean="0"/>
          </a:p>
          <a:p>
            <a:pPr lvl="1" algn="just"/>
            <a:r>
              <a:rPr lang="en-US" sz="2400" b="1" dirty="0" smtClean="0">
                <a:solidFill>
                  <a:prstClr val="black"/>
                </a:solidFill>
              </a:rPr>
              <a:t>1. ~40</a:t>
            </a:r>
            <a:r>
              <a:rPr lang="en-US" sz="2400" b="1" dirty="0">
                <a:solidFill>
                  <a:prstClr val="black"/>
                </a:solidFill>
              </a:rPr>
              <a:t>% originated from a widespread marine sedimentary 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phosphorite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source</a:t>
            </a:r>
            <a:r>
              <a:rPr lang="en-US" sz="2400" b="1" dirty="0" smtClean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082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08497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Conclusions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279996" y="1478340"/>
            <a:ext cx="6797204" cy="304698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 smtClean="0"/>
              <a:t>The African dust-P deposited in Cape-Verde is derived from 2 major sources:</a:t>
            </a:r>
          </a:p>
          <a:p>
            <a:pPr algn="just"/>
            <a:endParaRPr lang="en-US" sz="2400" b="1" dirty="0" smtClean="0"/>
          </a:p>
          <a:p>
            <a:pPr lvl="1" algn="just"/>
            <a:r>
              <a:rPr lang="en-US" sz="2400" b="1" dirty="0" smtClean="0">
                <a:solidFill>
                  <a:prstClr val="black"/>
                </a:solidFill>
              </a:rPr>
              <a:t>1. ~40</a:t>
            </a:r>
            <a:r>
              <a:rPr lang="en-US" sz="2400" b="1" dirty="0">
                <a:solidFill>
                  <a:prstClr val="black"/>
                </a:solidFill>
              </a:rPr>
              <a:t>% originated from a widespread marine sedimentary 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phosphorite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source</a:t>
            </a:r>
            <a:r>
              <a:rPr lang="en-US" sz="2400" b="1" dirty="0" smtClean="0">
                <a:solidFill>
                  <a:prstClr val="black"/>
                </a:solidFill>
              </a:rPr>
              <a:t>.</a:t>
            </a:r>
          </a:p>
          <a:p>
            <a:pPr lvl="1" algn="just"/>
            <a:endParaRPr lang="en-US" sz="2400" b="1" dirty="0"/>
          </a:p>
          <a:p>
            <a:pPr lvl="1" algn="just"/>
            <a:r>
              <a:rPr lang="en-US" sz="2400" b="1" dirty="0" smtClean="0"/>
              <a:t>2. ~60% originated from a magmatic                          P “HOT-SPOT” in North Western Mauritania. </a:t>
            </a:r>
          </a:p>
        </p:txBody>
      </p:sp>
    </p:spTree>
    <p:extLst>
      <p:ext uri="{BB962C8B-B14F-4D97-AF65-F5344CB8AC3E}">
        <p14:creationId xmlns:p14="http://schemas.microsoft.com/office/powerpoint/2010/main" val="305623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08497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Conclusions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279996" y="1478340"/>
            <a:ext cx="6797204" cy="3785652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 smtClean="0"/>
              <a:t>The African dust-P deposited in Cape-Verde is derived from 2 major sources:</a:t>
            </a:r>
          </a:p>
          <a:p>
            <a:pPr algn="just"/>
            <a:endParaRPr lang="en-US" sz="2400" b="1" dirty="0" smtClean="0"/>
          </a:p>
          <a:p>
            <a:pPr lvl="1" algn="just"/>
            <a:r>
              <a:rPr lang="en-US" sz="2400" b="1" dirty="0" smtClean="0">
                <a:solidFill>
                  <a:prstClr val="black"/>
                </a:solidFill>
              </a:rPr>
              <a:t>1. ~40</a:t>
            </a:r>
            <a:r>
              <a:rPr lang="en-US" sz="2400" b="1" dirty="0">
                <a:solidFill>
                  <a:prstClr val="black"/>
                </a:solidFill>
              </a:rPr>
              <a:t>% originated from a widespread marine sedimentary 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phosphorite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source</a:t>
            </a:r>
            <a:r>
              <a:rPr lang="en-US" sz="2400" b="1" dirty="0" smtClean="0">
                <a:solidFill>
                  <a:prstClr val="black"/>
                </a:solidFill>
              </a:rPr>
              <a:t>.</a:t>
            </a:r>
          </a:p>
          <a:p>
            <a:pPr lvl="1" algn="just"/>
            <a:endParaRPr lang="en-US" sz="2400" b="1" dirty="0"/>
          </a:p>
          <a:p>
            <a:pPr lvl="1" algn="just"/>
            <a:r>
              <a:rPr lang="en-US" sz="2400" b="1" dirty="0" smtClean="0"/>
              <a:t>2. ~60% originated from a magmatic                          P “HOT-SPOT” in North Western Mauritania. </a:t>
            </a:r>
          </a:p>
          <a:p>
            <a:pPr lvl="1" algn="just"/>
            <a:endParaRPr lang="en-US" sz="2400" b="1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 smtClean="0"/>
              <a:t>Insignificant </a:t>
            </a:r>
            <a:r>
              <a:rPr lang="en-US" sz="2400" b="1" dirty="0"/>
              <a:t>contribution </a:t>
            </a:r>
            <a:r>
              <a:rPr lang="en-US" sz="2400" b="1" dirty="0" smtClean="0"/>
              <a:t>of “</a:t>
            </a:r>
            <a:r>
              <a:rPr lang="en-US" sz="2400" b="1" dirty="0" err="1" smtClean="0"/>
              <a:t>Bodélé</a:t>
            </a:r>
            <a:r>
              <a:rPr lang="en-US" sz="2400" b="1" dirty="0" smtClean="0"/>
              <a:t>-P”.</a:t>
            </a:r>
          </a:p>
        </p:txBody>
      </p:sp>
    </p:spTree>
    <p:extLst>
      <p:ext uri="{BB962C8B-B14F-4D97-AF65-F5344CB8AC3E}">
        <p14:creationId xmlns:p14="http://schemas.microsoft.com/office/powerpoint/2010/main" val="32308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08497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Conclusions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279996" y="1478340"/>
            <a:ext cx="6797204" cy="5262979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 smtClean="0"/>
              <a:t>The African dust-P deposited in Cape-Verde is derived from 2 major sources:</a:t>
            </a:r>
          </a:p>
          <a:p>
            <a:pPr algn="just"/>
            <a:endParaRPr lang="en-US" sz="2400" b="1" dirty="0" smtClean="0"/>
          </a:p>
          <a:p>
            <a:pPr lvl="1" algn="just"/>
            <a:r>
              <a:rPr lang="en-US" sz="2400" b="1" dirty="0" smtClean="0">
                <a:solidFill>
                  <a:prstClr val="black"/>
                </a:solidFill>
              </a:rPr>
              <a:t>1. ~40</a:t>
            </a:r>
            <a:r>
              <a:rPr lang="en-US" sz="2400" b="1" dirty="0">
                <a:solidFill>
                  <a:prstClr val="black"/>
                </a:solidFill>
              </a:rPr>
              <a:t>% originated from a widespread marine sedimentary 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phosphorite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source</a:t>
            </a:r>
            <a:r>
              <a:rPr lang="en-US" sz="2400" b="1" dirty="0" smtClean="0">
                <a:solidFill>
                  <a:prstClr val="black"/>
                </a:solidFill>
              </a:rPr>
              <a:t>.</a:t>
            </a:r>
          </a:p>
          <a:p>
            <a:pPr lvl="1" algn="just"/>
            <a:endParaRPr lang="en-US" sz="2400" b="1" dirty="0"/>
          </a:p>
          <a:p>
            <a:pPr lvl="1" algn="just"/>
            <a:r>
              <a:rPr lang="en-US" sz="2400" b="1" dirty="0" smtClean="0"/>
              <a:t>2. ~60% originated from a magmatic                          P “HOT-SPOT” in North Western Mauritania. </a:t>
            </a:r>
          </a:p>
          <a:p>
            <a:pPr lvl="1" algn="just"/>
            <a:endParaRPr lang="en-US" sz="2400" b="1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 smtClean="0"/>
              <a:t>Insignificant </a:t>
            </a:r>
            <a:r>
              <a:rPr lang="en-US" sz="2400" b="1" dirty="0"/>
              <a:t>contribution </a:t>
            </a:r>
            <a:r>
              <a:rPr lang="en-US" sz="2400" b="1" dirty="0" smtClean="0"/>
              <a:t>of “</a:t>
            </a:r>
            <a:r>
              <a:rPr lang="en-US" sz="2400" b="1" dirty="0" err="1" smtClean="0"/>
              <a:t>Bodélé</a:t>
            </a:r>
            <a:r>
              <a:rPr lang="en-US" sz="2400" b="1" dirty="0" smtClean="0"/>
              <a:t>-P”.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400" b="1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/>
              <a:t>Samples </a:t>
            </a:r>
            <a:r>
              <a:rPr lang="en-US" sz="2400" b="1" dirty="0" smtClean="0"/>
              <a:t>of Mauritania’s soil or desert dust </a:t>
            </a:r>
            <a:r>
              <a:rPr lang="en-US" sz="2400" b="1" dirty="0"/>
              <a:t>are welcome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0505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a new African dust phosphorus “hot-spot” that fertilize the Amazon and the Atlantic 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08497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Thanks...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1501254" y="1478340"/>
            <a:ext cx="6324600" cy="3785652"/>
          </a:xfrm>
          <a:prstGeom prst="rect">
            <a:avLst/>
          </a:prstGeom>
          <a:noFill/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Tom Goren, </a:t>
            </a:r>
            <a:r>
              <a:rPr lang="en-US" sz="2000" b="1" dirty="0" err="1" smtClean="0">
                <a:ln>
                  <a:solidFill>
                    <a:schemeClr val="tx2"/>
                  </a:solidFill>
                </a:ln>
              </a:rPr>
              <a:t>Ofir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en-US" sz="2000" b="1" dirty="0" err="1" smtClean="0">
                <a:ln>
                  <a:solidFill>
                    <a:schemeClr val="tx2"/>
                  </a:solidFill>
                </a:ln>
              </a:rPr>
              <a:t>Tirosh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, </a:t>
            </a:r>
            <a:r>
              <a:rPr lang="en-US" sz="2000" b="1" dirty="0" err="1" smtClean="0">
                <a:ln>
                  <a:solidFill>
                    <a:schemeClr val="tx2"/>
                  </a:solidFill>
                </a:ln>
              </a:rPr>
              <a:t>Yigal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en-US" sz="2000" b="1" dirty="0" err="1" smtClean="0">
                <a:ln>
                  <a:solidFill>
                    <a:schemeClr val="tx2"/>
                  </a:solidFill>
                </a:ln>
              </a:rPr>
              <a:t>Harel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, </a:t>
            </a:r>
            <a:r>
              <a:rPr lang="en-US" sz="2000" b="1" dirty="0" err="1" smtClean="0">
                <a:ln>
                  <a:solidFill>
                    <a:schemeClr val="tx2"/>
                  </a:solidFill>
                </a:ln>
              </a:rPr>
              <a:t>Yehoshua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en-US" sz="2000" b="1" dirty="0" err="1" smtClean="0">
                <a:ln>
                  <a:solidFill>
                    <a:schemeClr val="tx2"/>
                  </a:solidFill>
                </a:ln>
              </a:rPr>
              <a:t>Kolodny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, Tal Weiner, Uri Dayan and </a:t>
            </a:r>
            <a:r>
              <a:rPr lang="en-US" sz="2000" b="1" dirty="0" err="1" smtClean="0">
                <a:ln>
                  <a:solidFill>
                    <a:schemeClr val="tx2"/>
                  </a:solidFill>
                </a:ln>
              </a:rPr>
              <a:t>Alon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en-US" sz="2000" b="1" dirty="0" err="1" smtClean="0">
                <a:ln>
                  <a:solidFill>
                    <a:schemeClr val="tx2"/>
                  </a:solidFill>
                </a:ln>
              </a:rPr>
              <a:t>Angert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en-US" sz="2000" b="1" dirty="0">
                <a:ln>
                  <a:solidFill>
                    <a:schemeClr val="tx2"/>
                  </a:solidFill>
                </a:ln>
              </a:rPr>
              <a:t>(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The Hebrew University of Jerusalem, Israel).</a:t>
            </a:r>
          </a:p>
          <a:p>
            <a:pPr algn="just"/>
            <a:endParaRPr lang="en-US" sz="2000" b="1" dirty="0">
              <a:ln>
                <a:solidFill>
                  <a:schemeClr val="tx2"/>
                </a:solidFill>
              </a:ln>
            </a:endParaRPr>
          </a:p>
          <a:p>
            <a:pPr algn="just"/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Cape-Verde dust samples- </a:t>
            </a:r>
            <a:r>
              <a:rPr lang="en-US" sz="2000" b="1" dirty="0" err="1" smtClean="0">
                <a:ln>
                  <a:solidFill>
                    <a:schemeClr val="tx2"/>
                  </a:solidFill>
                </a:ln>
              </a:rPr>
              <a:t>Casimero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en-US" sz="2000" b="1" dirty="0" err="1" smtClean="0">
                <a:ln>
                  <a:solidFill>
                    <a:schemeClr val="tx2"/>
                  </a:solidFill>
                </a:ln>
              </a:rPr>
              <a:t>Pio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, </a:t>
            </a:r>
            <a:r>
              <a:rPr lang="en-US" sz="2000" b="1" dirty="0" err="1" smtClean="0">
                <a:ln>
                  <a:solidFill>
                    <a:schemeClr val="tx2"/>
                  </a:solidFill>
                </a:ln>
              </a:rPr>
              <a:t>Danilo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en-US" sz="2000" b="1" dirty="0" err="1" smtClean="0">
                <a:ln>
                  <a:solidFill>
                    <a:schemeClr val="tx2"/>
                  </a:solidFill>
                </a:ln>
              </a:rPr>
              <a:t>Castudio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 (CEASM, </a:t>
            </a:r>
            <a:r>
              <a:rPr lang="en-US" sz="2000" b="1" dirty="0" err="1" smtClean="0">
                <a:ln>
                  <a:solidFill>
                    <a:schemeClr val="tx2"/>
                  </a:solidFill>
                </a:ln>
              </a:rPr>
              <a:t>Aveiro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 University, Portugal).</a:t>
            </a:r>
          </a:p>
          <a:p>
            <a:pPr algn="just"/>
            <a:endParaRPr lang="en-US" sz="2000" b="1" dirty="0">
              <a:ln>
                <a:solidFill>
                  <a:schemeClr val="tx2"/>
                </a:solidFill>
              </a:ln>
            </a:endParaRPr>
          </a:p>
          <a:p>
            <a:pPr algn="just"/>
            <a:r>
              <a:rPr lang="en-US" sz="2000" b="1" dirty="0" err="1">
                <a:ln>
                  <a:solidFill>
                    <a:schemeClr val="tx2"/>
                  </a:solidFill>
                </a:ln>
              </a:rPr>
              <a:t>Bodélé</a:t>
            </a:r>
            <a:r>
              <a:rPr lang="en-US" sz="2000" b="1" dirty="0">
                <a:ln>
                  <a:solidFill>
                    <a:schemeClr val="tx2"/>
                  </a:solidFill>
                </a:ln>
              </a:rPr>
              <a:t> 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samples – Martin Todd (University </a:t>
            </a:r>
            <a:r>
              <a:rPr lang="en-US" sz="2000" b="1" dirty="0">
                <a:ln>
                  <a:solidFill>
                    <a:schemeClr val="tx2"/>
                  </a:solidFill>
                </a:ln>
              </a:rPr>
              <a:t>of Sussex, Brighton, 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UK</a:t>
            </a:r>
            <a:r>
              <a:rPr lang="en-US" sz="2000" b="1" dirty="0" smtClean="0">
                <a:ln>
                  <a:solidFill>
                    <a:schemeClr val="tx2"/>
                  </a:solidFill>
                </a:ln>
              </a:rPr>
              <a:t>).</a:t>
            </a:r>
          </a:p>
          <a:p>
            <a:pPr algn="just"/>
            <a:endParaRPr lang="en-US" sz="2000" b="1" dirty="0">
              <a:ln>
                <a:solidFill>
                  <a:schemeClr val="tx2"/>
                </a:solidFill>
              </a:ln>
            </a:endParaRPr>
          </a:p>
          <a:p>
            <a:pPr algn="just"/>
            <a:endParaRPr lang="en-US" sz="2000" b="1" dirty="0" smtClean="0">
              <a:ln>
                <a:solidFill>
                  <a:schemeClr val="tx2"/>
                </a:solidFill>
              </a:ln>
            </a:endParaRPr>
          </a:p>
          <a:p>
            <a:pPr algn="ctr"/>
            <a:r>
              <a:rPr lang="en-US" sz="2000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</a:rPr>
              <a:t>Avner.gross@gmail.com</a:t>
            </a:r>
            <a:endParaRPr lang="en-US" sz="2000" dirty="0" smtClean="0">
              <a:ln>
                <a:solidFill>
                  <a:schemeClr val="tx2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6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new African dust phosphorus “hot-spot” that fertilize the Amazon and the Atlantic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Ocean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439" y="2958142"/>
            <a:ext cx="2094649" cy="1858765"/>
          </a:xfrm>
          <a:prstGeom prst="rect">
            <a:avLst/>
          </a:prstGeom>
          <a:noFill/>
          <a:ln w="19050">
            <a:solidFill>
              <a:schemeClr val="tx1">
                <a:alpha val="99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762000"/>
            <a:ext cx="6324600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Identifying African dust-P using phosphate stable oxygen isotopes</a:t>
            </a:r>
            <a:endParaRPr lang="en-US" sz="3200" b="1" dirty="0"/>
          </a:p>
        </p:txBody>
      </p:sp>
      <p:cxnSp>
        <p:nvCxnSpPr>
          <p:cNvPr id="11" name="מחבר ישר 10"/>
          <p:cNvCxnSpPr/>
          <p:nvPr/>
        </p:nvCxnSpPr>
        <p:spPr>
          <a:xfrm>
            <a:off x="2839793" y="2771739"/>
            <a:ext cx="805646" cy="18640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ישר 24"/>
          <p:cNvCxnSpPr/>
          <p:nvPr/>
        </p:nvCxnSpPr>
        <p:spPr>
          <a:xfrm flipV="1">
            <a:off x="2870550" y="4816907"/>
            <a:ext cx="774889" cy="17252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04" y="2771739"/>
            <a:ext cx="2551246" cy="223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4" name="מחבר ישר 43"/>
          <p:cNvCxnSpPr/>
          <p:nvPr/>
        </p:nvCxnSpPr>
        <p:spPr>
          <a:xfrm>
            <a:off x="5759564" y="2958142"/>
            <a:ext cx="304800" cy="24773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מחבר ישר 46"/>
          <p:cNvCxnSpPr/>
          <p:nvPr/>
        </p:nvCxnSpPr>
        <p:spPr>
          <a:xfrm flipV="1">
            <a:off x="5759564" y="4655573"/>
            <a:ext cx="304800" cy="16133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מלבן 11"/>
          <p:cNvSpPr/>
          <p:nvPr/>
        </p:nvSpPr>
        <p:spPr>
          <a:xfrm>
            <a:off x="6064364" y="3205874"/>
            <a:ext cx="2774836" cy="144969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507883" y="3376725"/>
            <a:ext cx="20265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atin typeface="Symbol" pitchFamily="18" charset="2"/>
              </a:rPr>
              <a:t>d</a:t>
            </a:r>
            <a:r>
              <a:rPr lang="en-US" sz="6600" baseline="30000" dirty="0" smtClean="0"/>
              <a:t>18</a:t>
            </a:r>
            <a:r>
              <a:rPr lang="en-US" sz="6600" dirty="0" smtClean="0"/>
              <a:t>O</a:t>
            </a:r>
            <a:r>
              <a:rPr lang="en-US" sz="6600" baseline="-25000" dirty="0" smtClean="0"/>
              <a:t>P</a:t>
            </a:r>
            <a:endParaRPr lang="en-US" sz="6600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319304" y="6122098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(Gross et al, 2013)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234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a new African dust phosphorus “hot-spot” that fertilize the Amazon and the Atlantic Ocean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http://upload.wikimedia.org/wikipedia/commons/thumb/7/79/NOAA_logo.svg/140px-NOAA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00200" y="762000"/>
            <a:ext cx="6324600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Dust arrives to Cape-Verde from  </a:t>
            </a:r>
            <a:r>
              <a:rPr lang="en-US" sz="3200" b="1" dirty="0">
                <a:solidFill>
                  <a:prstClr val="black"/>
                </a:solidFill>
              </a:rPr>
              <a:t>3 </a:t>
            </a:r>
            <a:r>
              <a:rPr lang="en-US" sz="3200" b="1" dirty="0" smtClean="0">
                <a:solidFill>
                  <a:prstClr val="black"/>
                </a:solidFill>
              </a:rPr>
              <a:t>major </a:t>
            </a:r>
            <a:r>
              <a:rPr lang="en-US" sz="3200" b="1" dirty="0">
                <a:solidFill>
                  <a:prstClr val="black"/>
                </a:solidFill>
              </a:rPr>
              <a:t>sectors</a:t>
            </a:r>
            <a:r>
              <a:rPr lang="en-US" sz="2000" b="1" dirty="0">
                <a:solidFill>
                  <a:prstClr val="black"/>
                </a:solidFill>
              </a:rPr>
              <a:t>.   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38400"/>
            <a:ext cx="2257425" cy="280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652486"/>
            <a:ext cx="7191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מלבן 3"/>
          <p:cNvSpPr/>
          <p:nvPr/>
        </p:nvSpPr>
        <p:spPr>
          <a:xfrm>
            <a:off x="3429000" y="4393414"/>
            <a:ext cx="2333624" cy="84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מלבן 15"/>
          <p:cNvSpPr/>
          <p:nvPr/>
        </p:nvSpPr>
        <p:spPr>
          <a:xfrm>
            <a:off x="3430796" y="5562598"/>
            <a:ext cx="2436604" cy="862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N.W.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 Mauritania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מלבן 3"/>
          <p:cNvSpPr/>
          <p:nvPr/>
        </p:nvSpPr>
        <p:spPr>
          <a:xfrm>
            <a:off x="304800" y="4357914"/>
            <a:ext cx="2436604" cy="899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7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a new African dust phosphorus “hot-spot” that fertilize the Amazon and the Atlantic Ocean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http://upload.wikimedia.org/wikipedia/commons/thumb/7/79/NOAA_logo.svg/140px-NOAA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00200" y="762000"/>
            <a:ext cx="6324600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Dust arrives to Cape-Verde from  </a:t>
            </a:r>
            <a:r>
              <a:rPr lang="en-US" sz="3200" b="1" dirty="0">
                <a:solidFill>
                  <a:prstClr val="black"/>
                </a:solidFill>
              </a:rPr>
              <a:t>3 </a:t>
            </a:r>
            <a:r>
              <a:rPr lang="en-US" sz="3200" b="1" dirty="0" smtClean="0">
                <a:solidFill>
                  <a:prstClr val="black"/>
                </a:solidFill>
              </a:rPr>
              <a:t>major </a:t>
            </a:r>
            <a:r>
              <a:rPr lang="en-US" sz="3200" b="1" dirty="0">
                <a:solidFill>
                  <a:prstClr val="black"/>
                </a:solidFill>
              </a:rPr>
              <a:t>sectors</a:t>
            </a:r>
            <a:r>
              <a:rPr lang="en-US" sz="2000" b="1" dirty="0">
                <a:solidFill>
                  <a:prstClr val="black"/>
                </a:solidFill>
              </a:rPr>
              <a:t>.   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38400"/>
            <a:ext cx="2257425" cy="280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652486"/>
            <a:ext cx="7191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מלבן 3"/>
          <p:cNvSpPr/>
          <p:nvPr/>
        </p:nvSpPr>
        <p:spPr>
          <a:xfrm>
            <a:off x="3429000" y="4393414"/>
            <a:ext cx="2333624" cy="84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מלבן 15"/>
          <p:cNvSpPr/>
          <p:nvPr/>
        </p:nvSpPr>
        <p:spPr>
          <a:xfrm>
            <a:off x="3430796" y="5562598"/>
            <a:ext cx="2436604" cy="862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N.W.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 Mauritania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08577"/>
            <a:ext cx="2261914" cy="27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613989"/>
            <a:ext cx="716766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מלבן 15"/>
          <p:cNvSpPr/>
          <p:nvPr/>
        </p:nvSpPr>
        <p:spPr>
          <a:xfrm>
            <a:off x="304800" y="5562600"/>
            <a:ext cx="2436604" cy="862641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>
                    <a:lumMod val="50000"/>
                  </a:prstClr>
                </a:solidFill>
              </a:rPr>
              <a:t>Northern </a:t>
            </a:r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</a:rPr>
              <a:t>Sahara</a:t>
            </a:r>
          </a:p>
          <a:p>
            <a:pPr algn="ctr"/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</a:rPr>
              <a:t> (-N.W Mauritania)</a:t>
            </a:r>
            <a:endParaRPr lang="en-US" sz="20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מלבן 3"/>
          <p:cNvSpPr/>
          <p:nvPr/>
        </p:nvSpPr>
        <p:spPr>
          <a:xfrm>
            <a:off x="304800" y="4357914"/>
            <a:ext cx="2436604" cy="899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7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a new African dust phosphorus “hot-spot” that fertilize the Amazon and the Atlantic Ocean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http://upload.wikimedia.org/wikipedia/commons/thumb/7/79/NOAA_logo.svg/140px-NOAA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00200" y="762000"/>
            <a:ext cx="6324600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Dust arrives to Cape-Verde from  </a:t>
            </a:r>
            <a:r>
              <a:rPr lang="en-US" sz="3200" b="1" dirty="0">
                <a:solidFill>
                  <a:prstClr val="black"/>
                </a:solidFill>
              </a:rPr>
              <a:t>3 </a:t>
            </a:r>
            <a:r>
              <a:rPr lang="en-US" sz="3200" b="1" dirty="0" smtClean="0">
                <a:solidFill>
                  <a:prstClr val="black"/>
                </a:solidFill>
              </a:rPr>
              <a:t>major </a:t>
            </a:r>
            <a:r>
              <a:rPr lang="en-US" sz="3200" b="1" dirty="0">
                <a:solidFill>
                  <a:prstClr val="black"/>
                </a:solidFill>
              </a:rPr>
              <a:t>sectors</a:t>
            </a:r>
            <a:r>
              <a:rPr lang="en-US" sz="2000" b="1" dirty="0">
                <a:solidFill>
                  <a:prstClr val="black"/>
                </a:solidFill>
              </a:rPr>
              <a:t>.   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38400"/>
            <a:ext cx="2257425" cy="280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652486"/>
            <a:ext cx="7191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מלבן 3"/>
          <p:cNvSpPr/>
          <p:nvPr/>
        </p:nvSpPr>
        <p:spPr>
          <a:xfrm>
            <a:off x="3429000" y="4393414"/>
            <a:ext cx="2333624" cy="84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מלבן 15"/>
          <p:cNvSpPr/>
          <p:nvPr/>
        </p:nvSpPr>
        <p:spPr>
          <a:xfrm>
            <a:off x="3429000" y="5562598"/>
            <a:ext cx="2436604" cy="862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N.W.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 Mauritania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08577"/>
            <a:ext cx="2261914" cy="27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613989"/>
            <a:ext cx="716766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מלבן 15"/>
          <p:cNvSpPr/>
          <p:nvPr/>
        </p:nvSpPr>
        <p:spPr>
          <a:xfrm>
            <a:off x="304800" y="5562600"/>
            <a:ext cx="2436604" cy="862641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>
                    <a:lumMod val="50000"/>
                  </a:prstClr>
                </a:solidFill>
              </a:rPr>
              <a:t>Northern </a:t>
            </a:r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</a:rPr>
              <a:t>Sahara</a:t>
            </a:r>
          </a:p>
          <a:p>
            <a:pPr algn="ctr"/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</a:rPr>
              <a:t> (-N.W Mauritania)</a:t>
            </a:r>
            <a:endParaRPr lang="en-US" sz="20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מלבן 3"/>
          <p:cNvSpPr/>
          <p:nvPr/>
        </p:nvSpPr>
        <p:spPr>
          <a:xfrm>
            <a:off x="304800" y="4357914"/>
            <a:ext cx="2436604" cy="899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22" y="2438400"/>
            <a:ext cx="2260827" cy="280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49" y="2643414"/>
            <a:ext cx="701675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מלבן 19"/>
          <p:cNvSpPr/>
          <p:nvPr/>
        </p:nvSpPr>
        <p:spPr>
          <a:xfrm>
            <a:off x="6553200" y="5562599"/>
            <a:ext cx="2419351" cy="862639"/>
          </a:xfrm>
          <a:prstGeom prst="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1F497D">
                    <a:lumMod val="50000"/>
                  </a:srgbClr>
                </a:solidFill>
              </a:rPr>
              <a:t>Southern Sahara (+N.W Mauritania)</a:t>
            </a:r>
            <a:endParaRPr lang="en-US" sz="2000" b="1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23" name="מלבן 3"/>
          <p:cNvSpPr/>
          <p:nvPr/>
        </p:nvSpPr>
        <p:spPr>
          <a:xfrm>
            <a:off x="6581776" y="4407928"/>
            <a:ext cx="2333624" cy="84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4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0" cy="3291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Identifying a new African dust phosphorus “hot-spot” that fertilize the Amazon and the Atlantic Ocean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http://upload.wikimedia.org/wikipedia/commons/thumb/7/79/NOAA_logo.svg/140px-NOAA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38400"/>
            <a:ext cx="2257425" cy="280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652486"/>
            <a:ext cx="7191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מלבן 3"/>
          <p:cNvSpPr/>
          <p:nvPr/>
        </p:nvSpPr>
        <p:spPr>
          <a:xfrm>
            <a:off x="3429000" y="4393414"/>
            <a:ext cx="2333624" cy="84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מלבן 15"/>
          <p:cNvSpPr/>
          <p:nvPr/>
        </p:nvSpPr>
        <p:spPr>
          <a:xfrm>
            <a:off x="3429000" y="5562598"/>
            <a:ext cx="2436604" cy="862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N.W.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 Mauritania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08577"/>
            <a:ext cx="2261914" cy="27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613989"/>
            <a:ext cx="716766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מלבן 15"/>
          <p:cNvSpPr/>
          <p:nvPr/>
        </p:nvSpPr>
        <p:spPr>
          <a:xfrm>
            <a:off x="304800" y="5562600"/>
            <a:ext cx="2436604" cy="862641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>
                    <a:lumMod val="50000"/>
                  </a:prstClr>
                </a:solidFill>
              </a:rPr>
              <a:t>Northern </a:t>
            </a:r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</a:rPr>
              <a:t>Sahara</a:t>
            </a:r>
          </a:p>
          <a:p>
            <a:pPr algn="ctr"/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</a:rPr>
              <a:t> (-N.W Mauritania)</a:t>
            </a:r>
            <a:endParaRPr lang="en-US" sz="20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מלבן 3"/>
          <p:cNvSpPr/>
          <p:nvPr/>
        </p:nvSpPr>
        <p:spPr>
          <a:xfrm>
            <a:off x="304800" y="4357914"/>
            <a:ext cx="2436604" cy="899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22" y="2438400"/>
            <a:ext cx="2260827" cy="280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49" y="2643414"/>
            <a:ext cx="701675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מלבן 19"/>
          <p:cNvSpPr/>
          <p:nvPr/>
        </p:nvSpPr>
        <p:spPr>
          <a:xfrm>
            <a:off x="6553200" y="5562599"/>
            <a:ext cx="2419351" cy="862639"/>
          </a:xfrm>
          <a:prstGeom prst="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1F497D">
                    <a:lumMod val="50000"/>
                  </a:srgbClr>
                </a:solidFill>
              </a:rPr>
              <a:t>Southern Sahara (+N.W Mauritania)</a:t>
            </a:r>
            <a:endParaRPr lang="en-US" sz="2000" b="1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23" name="מלבן 3"/>
          <p:cNvSpPr/>
          <p:nvPr/>
        </p:nvSpPr>
        <p:spPr>
          <a:xfrm>
            <a:off x="6581776" y="4407928"/>
            <a:ext cx="2333624" cy="84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00200" y="762000"/>
            <a:ext cx="6324600" cy="107721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Clustering of major elements and REE compositions between sectors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493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אופק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2718</TotalTime>
  <Words>2113</Words>
  <Application>Microsoft Office PowerPoint</Application>
  <PresentationFormat>On-screen Show (4:3)</PresentationFormat>
  <Paragraphs>283</Paragraphs>
  <Slides>48</Slides>
  <Notes>48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ערכת נושא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owner</dc:creator>
  <cp:lastModifiedBy>user</cp:lastModifiedBy>
  <cp:revision>132</cp:revision>
  <dcterms:created xsi:type="dcterms:W3CDTF">2013-03-10T12:49:45Z</dcterms:created>
  <dcterms:modified xsi:type="dcterms:W3CDTF">2013-04-10T07:32:07Z</dcterms:modified>
</cp:coreProperties>
</file>