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6004500"/>
  <p:notesSz cx="9926638" cy="6797675"/>
  <p:defaultTextStyle>
    <a:defPPr>
      <a:defRPr lang="en-US"/>
    </a:defPPr>
    <a:lvl1pPr marL="0" algn="l" defTabSz="4983480" rtl="0" eaLnBrk="1" latinLnBrk="0" hangingPunct="1">
      <a:defRPr sz="9800" kern="1200">
        <a:solidFill>
          <a:schemeClr val="tx1"/>
        </a:solidFill>
        <a:latin typeface="+mn-lt"/>
        <a:ea typeface="+mn-ea"/>
        <a:cs typeface="+mn-cs"/>
      </a:defRPr>
    </a:lvl1pPr>
    <a:lvl2pPr marL="2491740" algn="l" defTabSz="4983480" rtl="0" eaLnBrk="1" latinLnBrk="0" hangingPunct="1">
      <a:defRPr sz="9800" kern="1200">
        <a:solidFill>
          <a:schemeClr val="tx1"/>
        </a:solidFill>
        <a:latin typeface="+mn-lt"/>
        <a:ea typeface="+mn-ea"/>
        <a:cs typeface="+mn-cs"/>
      </a:defRPr>
    </a:lvl2pPr>
    <a:lvl3pPr marL="4983480" algn="l" defTabSz="4983480" rtl="0" eaLnBrk="1" latinLnBrk="0" hangingPunct="1">
      <a:defRPr sz="9800" kern="1200">
        <a:solidFill>
          <a:schemeClr val="tx1"/>
        </a:solidFill>
        <a:latin typeface="+mn-lt"/>
        <a:ea typeface="+mn-ea"/>
        <a:cs typeface="+mn-cs"/>
      </a:defRPr>
    </a:lvl3pPr>
    <a:lvl4pPr marL="7475220" algn="l" defTabSz="4983480" rtl="0" eaLnBrk="1" latinLnBrk="0" hangingPunct="1">
      <a:defRPr sz="9800" kern="1200">
        <a:solidFill>
          <a:schemeClr val="tx1"/>
        </a:solidFill>
        <a:latin typeface="+mn-lt"/>
        <a:ea typeface="+mn-ea"/>
        <a:cs typeface="+mn-cs"/>
      </a:defRPr>
    </a:lvl4pPr>
    <a:lvl5pPr marL="9966960" algn="l" defTabSz="4983480" rtl="0" eaLnBrk="1" latinLnBrk="0" hangingPunct="1">
      <a:defRPr sz="9800" kern="1200">
        <a:solidFill>
          <a:schemeClr val="tx1"/>
        </a:solidFill>
        <a:latin typeface="+mn-lt"/>
        <a:ea typeface="+mn-ea"/>
        <a:cs typeface="+mn-cs"/>
      </a:defRPr>
    </a:lvl5pPr>
    <a:lvl6pPr marL="12458700" algn="l" defTabSz="4983480" rtl="0" eaLnBrk="1" latinLnBrk="0" hangingPunct="1">
      <a:defRPr sz="9800" kern="1200">
        <a:solidFill>
          <a:schemeClr val="tx1"/>
        </a:solidFill>
        <a:latin typeface="+mn-lt"/>
        <a:ea typeface="+mn-ea"/>
        <a:cs typeface="+mn-cs"/>
      </a:defRPr>
    </a:lvl6pPr>
    <a:lvl7pPr marL="14950440" algn="l" defTabSz="4983480" rtl="0" eaLnBrk="1" latinLnBrk="0" hangingPunct="1">
      <a:defRPr sz="9800" kern="1200">
        <a:solidFill>
          <a:schemeClr val="tx1"/>
        </a:solidFill>
        <a:latin typeface="+mn-lt"/>
        <a:ea typeface="+mn-ea"/>
        <a:cs typeface="+mn-cs"/>
      </a:defRPr>
    </a:lvl7pPr>
    <a:lvl8pPr marL="17442180" algn="l" defTabSz="4983480" rtl="0" eaLnBrk="1" latinLnBrk="0" hangingPunct="1">
      <a:defRPr sz="9800" kern="1200">
        <a:solidFill>
          <a:schemeClr val="tx1"/>
        </a:solidFill>
        <a:latin typeface="+mn-lt"/>
        <a:ea typeface="+mn-ea"/>
        <a:cs typeface="+mn-cs"/>
      </a:defRPr>
    </a:lvl8pPr>
    <a:lvl9pPr marL="19933920" algn="l" defTabSz="4983480" rtl="0" eaLnBrk="1" latinLnBrk="0" hangingPunct="1">
      <a:defRPr sz="9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9D95"/>
    <a:srgbClr val="34B233"/>
    <a:srgbClr val="6A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046" autoAdjust="0"/>
  </p:normalViewPr>
  <p:slideViewPr>
    <p:cSldViewPr>
      <p:cViewPr>
        <p:scale>
          <a:sx n="25" d="100"/>
          <a:sy n="25" d="100"/>
        </p:scale>
        <p:origin x="936" y="282"/>
      </p:cViewPr>
      <p:guideLst>
        <p:guide orient="horz" pos="11340"/>
        <p:guide pos="161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idx="1"/>
          </p:nvPr>
        </p:nvSpPr>
        <p:spPr>
          <a:xfrm>
            <a:off x="5623373" y="0"/>
            <a:ext cx="4301543" cy="339884"/>
          </a:xfrm>
          <a:prstGeom prst="rect">
            <a:avLst/>
          </a:prstGeom>
        </p:spPr>
        <p:txBody>
          <a:bodyPr vert="horz" lIns="91433" tIns="45717" rIns="91433" bIns="45717" rtlCol="0"/>
          <a:lstStyle>
            <a:lvl1pPr algn="r">
              <a:defRPr sz="1200"/>
            </a:lvl1pPr>
          </a:lstStyle>
          <a:p>
            <a:fld id="{E0AE144F-B237-40DD-9C06-C70A1267F36F}" type="datetimeFigureOut">
              <a:rPr lang="en-GB" smtClean="0"/>
              <a:t>26/04/2013</a:t>
            </a:fld>
            <a:endParaRPr lang="en-GB"/>
          </a:p>
        </p:txBody>
      </p:sp>
      <p:sp>
        <p:nvSpPr>
          <p:cNvPr id="4" name="Slide Image Placeholder 3"/>
          <p:cNvSpPr>
            <a:spLocks noGrp="1" noRot="1" noChangeAspect="1"/>
          </p:cNvSpPr>
          <p:nvPr>
            <p:ph type="sldImg" idx="2"/>
          </p:nvPr>
        </p:nvSpPr>
        <p:spPr>
          <a:xfrm>
            <a:off x="3149600" y="509588"/>
            <a:ext cx="3627438" cy="2549525"/>
          </a:xfrm>
          <a:prstGeom prst="rect">
            <a:avLst/>
          </a:prstGeom>
          <a:noFill/>
          <a:ln w="12700">
            <a:solidFill>
              <a:prstClr val="black"/>
            </a:solidFill>
          </a:ln>
        </p:spPr>
        <p:txBody>
          <a:bodyPr vert="horz" lIns="91433" tIns="45717" rIns="91433" bIns="45717"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6218"/>
            <a:ext cx="4301543" cy="339884"/>
          </a:xfrm>
          <a:prstGeom prst="rect">
            <a:avLst/>
          </a:prstGeom>
        </p:spPr>
        <p:txBody>
          <a:bodyPr vert="horz" lIns="91433" tIns="45717" rIns="91433"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5623373" y="6456218"/>
            <a:ext cx="4301543" cy="339884"/>
          </a:xfrm>
          <a:prstGeom prst="rect">
            <a:avLst/>
          </a:prstGeom>
        </p:spPr>
        <p:txBody>
          <a:bodyPr vert="horz" lIns="91433" tIns="45717" rIns="91433" bIns="45717" rtlCol="0" anchor="b"/>
          <a:lstStyle>
            <a:lvl1pPr algn="r">
              <a:defRPr sz="1200"/>
            </a:lvl1pPr>
          </a:lstStyle>
          <a:p>
            <a:fld id="{47B41989-077D-40EE-8AE8-B7E8235B0E26}" type="slidenum">
              <a:rPr lang="en-GB" smtClean="0"/>
              <a:t>‹#›</a:t>
            </a:fld>
            <a:endParaRPr lang="en-GB"/>
          </a:p>
        </p:txBody>
      </p:sp>
    </p:spTree>
    <p:extLst>
      <p:ext uri="{BB962C8B-B14F-4D97-AF65-F5344CB8AC3E}">
        <p14:creationId xmlns:p14="http://schemas.microsoft.com/office/powerpoint/2010/main" val="4269387511"/>
      </p:ext>
    </p:extLst>
  </p:cSld>
  <p:clrMap bg1="lt1" tx1="dk1" bg2="lt2" tx2="dk2" accent1="accent1" accent2="accent2" accent3="accent3" accent4="accent4" accent5="accent5" accent6="accent6" hlink="hlink" folHlink="folHlink"/>
  <p:notesStyle>
    <a:lvl1pPr marL="0" algn="l" defTabSz="4983480" rtl="0" eaLnBrk="1" latinLnBrk="0" hangingPunct="1">
      <a:defRPr sz="6500" kern="1200">
        <a:solidFill>
          <a:schemeClr val="tx1"/>
        </a:solidFill>
        <a:latin typeface="+mn-lt"/>
        <a:ea typeface="+mn-ea"/>
        <a:cs typeface="+mn-cs"/>
      </a:defRPr>
    </a:lvl1pPr>
    <a:lvl2pPr marL="2491740" algn="l" defTabSz="4983480" rtl="0" eaLnBrk="1" latinLnBrk="0" hangingPunct="1">
      <a:defRPr sz="6500" kern="1200">
        <a:solidFill>
          <a:schemeClr val="tx1"/>
        </a:solidFill>
        <a:latin typeface="+mn-lt"/>
        <a:ea typeface="+mn-ea"/>
        <a:cs typeface="+mn-cs"/>
      </a:defRPr>
    </a:lvl2pPr>
    <a:lvl3pPr marL="4983480" algn="l" defTabSz="4983480" rtl="0" eaLnBrk="1" latinLnBrk="0" hangingPunct="1">
      <a:defRPr sz="6500" kern="1200">
        <a:solidFill>
          <a:schemeClr val="tx1"/>
        </a:solidFill>
        <a:latin typeface="+mn-lt"/>
        <a:ea typeface="+mn-ea"/>
        <a:cs typeface="+mn-cs"/>
      </a:defRPr>
    </a:lvl3pPr>
    <a:lvl4pPr marL="7475220" algn="l" defTabSz="4983480" rtl="0" eaLnBrk="1" latinLnBrk="0" hangingPunct="1">
      <a:defRPr sz="6500" kern="1200">
        <a:solidFill>
          <a:schemeClr val="tx1"/>
        </a:solidFill>
        <a:latin typeface="+mn-lt"/>
        <a:ea typeface="+mn-ea"/>
        <a:cs typeface="+mn-cs"/>
      </a:defRPr>
    </a:lvl4pPr>
    <a:lvl5pPr marL="9966960" algn="l" defTabSz="4983480" rtl="0" eaLnBrk="1" latinLnBrk="0" hangingPunct="1">
      <a:defRPr sz="6500" kern="1200">
        <a:solidFill>
          <a:schemeClr val="tx1"/>
        </a:solidFill>
        <a:latin typeface="+mn-lt"/>
        <a:ea typeface="+mn-ea"/>
        <a:cs typeface="+mn-cs"/>
      </a:defRPr>
    </a:lvl5pPr>
    <a:lvl6pPr marL="12458700" algn="l" defTabSz="4983480" rtl="0" eaLnBrk="1" latinLnBrk="0" hangingPunct="1">
      <a:defRPr sz="6500" kern="1200">
        <a:solidFill>
          <a:schemeClr val="tx1"/>
        </a:solidFill>
        <a:latin typeface="+mn-lt"/>
        <a:ea typeface="+mn-ea"/>
        <a:cs typeface="+mn-cs"/>
      </a:defRPr>
    </a:lvl6pPr>
    <a:lvl7pPr marL="14950440" algn="l" defTabSz="4983480" rtl="0" eaLnBrk="1" latinLnBrk="0" hangingPunct="1">
      <a:defRPr sz="6500" kern="1200">
        <a:solidFill>
          <a:schemeClr val="tx1"/>
        </a:solidFill>
        <a:latin typeface="+mn-lt"/>
        <a:ea typeface="+mn-ea"/>
        <a:cs typeface="+mn-cs"/>
      </a:defRPr>
    </a:lvl7pPr>
    <a:lvl8pPr marL="17442180" algn="l" defTabSz="4983480" rtl="0" eaLnBrk="1" latinLnBrk="0" hangingPunct="1">
      <a:defRPr sz="6500" kern="1200">
        <a:solidFill>
          <a:schemeClr val="tx1"/>
        </a:solidFill>
        <a:latin typeface="+mn-lt"/>
        <a:ea typeface="+mn-ea"/>
        <a:cs typeface="+mn-cs"/>
      </a:defRPr>
    </a:lvl8pPr>
    <a:lvl9pPr marL="19933920" algn="l" defTabSz="4983480" rtl="0" eaLnBrk="1" latinLnBrk="0" hangingPunct="1">
      <a:defRPr sz="6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184734"/>
            <a:ext cx="43525440" cy="7717631"/>
          </a:xfrm>
        </p:spPr>
        <p:txBody>
          <a:bodyPr/>
          <a:lstStyle/>
          <a:p>
            <a:r>
              <a:rPr lang="en-US" smtClean="0"/>
              <a:t>Click to edit Master title style</a:t>
            </a:r>
            <a:endParaRPr lang="en-GB"/>
          </a:p>
        </p:txBody>
      </p:sp>
      <p:sp>
        <p:nvSpPr>
          <p:cNvPr id="3" name="Subtitle 2"/>
          <p:cNvSpPr>
            <a:spLocks noGrp="1"/>
          </p:cNvSpPr>
          <p:nvPr>
            <p:ph type="subTitle" idx="1"/>
          </p:nvPr>
        </p:nvSpPr>
        <p:spPr>
          <a:xfrm>
            <a:off x="7680960" y="20402550"/>
            <a:ext cx="35844480" cy="9201150"/>
          </a:xfrm>
        </p:spPr>
        <p:txBody>
          <a:bodyPr/>
          <a:lstStyle>
            <a:lvl1pPr marL="0" indent="0" algn="ctr">
              <a:buNone/>
              <a:defRPr>
                <a:solidFill>
                  <a:schemeClr val="tx1">
                    <a:tint val="75000"/>
                  </a:schemeClr>
                </a:solidFill>
              </a:defRPr>
            </a:lvl1pPr>
            <a:lvl2pPr marL="2491740" indent="0" algn="ctr">
              <a:buNone/>
              <a:defRPr>
                <a:solidFill>
                  <a:schemeClr val="tx1">
                    <a:tint val="75000"/>
                  </a:schemeClr>
                </a:solidFill>
              </a:defRPr>
            </a:lvl2pPr>
            <a:lvl3pPr marL="4983480" indent="0" algn="ctr">
              <a:buNone/>
              <a:defRPr>
                <a:solidFill>
                  <a:schemeClr val="tx1">
                    <a:tint val="75000"/>
                  </a:schemeClr>
                </a:solidFill>
              </a:defRPr>
            </a:lvl3pPr>
            <a:lvl4pPr marL="7475220" indent="0" algn="ctr">
              <a:buNone/>
              <a:defRPr>
                <a:solidFill>
                  <a:schemeClr val="tx1">
                    <a:tint val="75000"/>
                  </a:schemeClr>
                </a:solidFill>
              </a:defRPr>
            </a:lvl4pPr>
            <a:lvl5pPr marL="9966960" indent="0" algn="ctr">
              <a:buNone/>
              <a:defRPr>
                <a:solidFill>
                  <a:schemeClr val="tx1">
                    <a:tint val="75000"/>
                  </a:schemeClr>
                </a:solidFill>
              </a:defRPr>
            </a:lvl5pPr>
            <a:lvl6pPr marL="12458700" indent="0" algn="ctr">
              <a:buNone/>
              <a:defRPr>
                <a:solidFill>
                  <a:schemeClr val="tx1">
                    <a:tint val="75000"/>
                  </a:schemeClr>
                </a:solidFill>
              </a:defRPr>
            </a:lvl6pPr>
            <a:lvl7pPr marL="14950440" indent="0" algn="ctr">
              <a:buNone/>
              <a:defRPr>
                <a:solidFill>
                  <a:schemeClr val="tx1">
                    <a:tint val="75000"/>
                  </a:schemeClr>
                </a:solidFill>
              </a:defRPr>
            </a:lvl7pPr>
            <a:lvl8pPr marL="17442180" indent="0" algn="ctr">
              <a:buNone/>
              <a:defRPr>
                <a:solidFill>
                  <a:schemeClr val="tx1">
                    <a:tint val="75000"/>
                  </a:schemeClr>
                </a:solidFill>
              </a:defRPr>
            </a:lvl8pPr>
            <a:lvl9pPr marL="1993392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FA2CF6-8FEC-4C9B-8FFA-98D75C8D97ED}" type="datetimeFigureOut">
              <a:rPr lang="en-GB" smtClean="0"/>
              <a:t>26/04/2013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177747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FA2CF6-8FEC-4C9B-8FFA-98D75C8D97ED}" type="datetimeFigureOut">
              <a:rPr lang="en-GB" smtClean="0"/>
              <a:t>26/04/2013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113313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7567613"/>
            <a:ext cx="64514733" cy="1612868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339576" y="7567613"/>
            <a:ext cx="192708527" cy="161286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FA2CF6-8FEC-4C9B-8FFA-98D75C8D97ED}" type="datetimeFigureOut">
              <a:rPr lang="en-GB" smtClean="0"/>
              <a:t>26/04/2013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507824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FA2CF6-8FEC-4C9B-8FFA-98D75C8D97ED}" type="datetimeFigureOut">
              <a:rPr lang="en-GB" smtClean="0"/>
              <a:t>26/04/2013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187250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3136228"/>
            <a:ext cx="43525440" cy="7150894"/>
          </a:xfrm>
        </p:spPr>
        <p:txBody>
          <a:bodyPr anchor="t"/>
          <a:lstStyle>
            <a:lvl1pPr algn="l">
              <a:defRPr sz="21800" b="1" cap="all"/>
            </a:lvl1pPr>
          </a:lstStyle>
          <a:p>
            <a:r>
              <a:rPr lang="en-US" smtClean="0"/>
              <a:t>Click to edit Master title style</a:t>
            </a:r>
            <a:endParaRPr lang="en-GB"/>
          </a:p>
        </p:txBody>
      </p:sp>
      <p:sp>
        <p:nvSpPr>
          <p:cNvPr id="3" name="Text Placeholder 2"/>
          <p:cNvSpPr>
            <a:spLocks noGrp="1"/>
          </p:cNvSpPr>
          <p:nvPr>
            <p:ph type="body" idx="1"/>
          </p:nvPr>
        </p:nvSpPr>
        <p:spPr>
          <a:xfrm>
            <a:off x="4044953" y="15260246"/>
            <a:ext cx="43525440" cy="7875982"/>
          </a:xfrm>
        </p:spPr>
        <p:txBody>
          <a:bodyPr anchor="b"/>
          <a:lstStyle>
            <a:lvl1pPr marL="0" indent="0">
              <a:buNone/>
              <a:defRPr sz="10900">
                <a:solidFill>
                  <a:schemeClr val="tx1">
                    <a:tint val="75000"/>
                  </a:schemeClr>
                </a:solidFill>
              </a:defRPr>
            </a:lvl1pPr>
            <a:lvl2pPr marL="2491740" indent="0">
              <a:buNone/>
              <a:defRPr sz="9800">
                <a:solidFill>
                  <a:schemeClr val="tx1">
                    <a:tint val="75000"/>
                  </a:schemeClr>
                </a:solidFill>
              </a:defRPr>
            </a:lvl2pPr>
            <a:lvl3pPr marL="4983480" indent="0">
              <a:buNone/>
              <a:defRPr sz="8700">
                <a:solidFill>
                  <a:schemeClr val="tx1">
                    <a:tint val="75000"/>
                  </a:schemeClr>
                </a:solidFill>
              </a:defRPr>
            </a:lvl3pPr>
            <a:lvl4pPr marL="7475220" indent="0">
              <a:buNone/>
              <a:defRPr sz="7600">
                <a:solidFill>
                  <a:schemeClr val="tx1">
                    <a:tint val="75000"/>
                  </a:schemeClr>
                </a:solidFill>
              </a:defRPr>
            </a:lvl4pPr>
            <a:lvl5pPr marL="9966960" indent="0">
              <a:buNone/>
              <a:defRPr sz="7600">
                <a:solidFill>
                  <a:schemeClr val="tx1">
                    <a:tint val="75000"/>
                  </a:schemeClr>
                </a:solidFill>
              </a:defRPr>
            </a:lvl5pPr>
            <a:lvl6pPr marL="12458700" indent="0">
              <a:buNone/>
              <a:defRPr sz="7600">
                <a:solidFill>
                  <a:schemeClr val="tx1">
                    <a:tint val="75000"/>
                  </a:schemeClr>
                </a:solidFill>
              </a:defRPr>
            </a:lvl6pPr>
            <a:lvl7pPr marL="14950440" indent="0">
              <a:buNone/>
              <a:defRPr sz="7600">
                <a:solidFill>
                  <a:schemeClr val="tx1">
                    <a:tint val="75000"/>
                  </a:schemeClr>
                </a:solidFill>
              </a:defRPr>
            </a:lvl7pPr>
            <a:lvl8pPr marL="17442180" indent="0">
              <a:buNone/>
              <a:defRPr sz="7600">
                <a:solidFill>
                  <a:schemeClr val="tx1">
                    <a:tint val="75000"/>
                  </a:schemeClr>
                </a:solidFill>
              </a:defRPr>
            </a:lvl8pPr>
            <a:lvl9pPr marL="19933920" indent="0">
              <a:buNone/>
              <a:defRPr sz="7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FA2CF6-8FEC-4C9B-8FFA-98D75C8D97ED}" type="datetimeFigureOut">
              <a:rPr lang="en-GB" smtClean="0"/>
              <a:t>26/04/2013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383860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339573" y="44105512"/>
            <a:ext cx="128611627" cy="124748925"/>
          </a:xfrm>
        </p:spPr>
        <p:txBody>
          <a:bodyPr/>
          <a:lstStyle>
            <a:lvl1pPr>
              <a:defRPr sz="15300"/>
            </a:lvl1pPr>
            <a:lvl2pPr>
              <a:defRPr sz="13100"/>
            </a:lvl2pPr>
            <a:lvl3pPr>
              <a:defRPr sz="10900"/>
            </a:lvl3pPr>
            <a:lvl4pPr>
              <a:defRPr sz="9800"/>
            </a:lvl4pPr>
            <a:lvl5pPr>
              <a:defRPr sz="98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43804643" y="44105512"/>
            <a:ext cx="128611633" cy="124748925"/>
          </a:xfrm>
        </p:spPr>
        <p:txBody>
          <a:bodyPr/>
          <a:lstStyle>
            <a:lvl1pPr>
              <a:defRPr sz="15300"/>
            </a:lvl1pPr>
            <a:lvl2pPr>
              <a:defRPr sz="13100"/>
            </a:lvl2pPr>
            <a:lvl3pPr>
              <a:defRPr sz="10900"/>
            </a:lvl3pPr>
            <a:lvl4pPr>
              <a:defRPr sz="9800"/>
            </a:lvl4pPr>
            <a:lvl5pPr>
              <a:defRPr sz="98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FA2CF6-8FEC-4C9B-8FFA-98D75C8D97ED}" type="datetimeFigureOut">
              <a:rPr lang="en-GB" smtClean="0"/>
              <a:t>26/04/2013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254559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441849"/>
            <a:ext cx="46085760" cy="60007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560320" y="8059343"/>
            <a:ext cx="22625053" cy="3358751"/>
          </a:xfrm>
        </p:spPr>
        <p:txBody>
          <a:bodyPr anchor="b"/>
          <a:lstStyle>
            <a:lvl1pPr marL="0" indent="0">
              <a:buNone/>
              <a:defRPr sz="13100" b="1"/>
            </a:lvl1pPr>
            <a:lvl2pPr marL="2491740" indent="0">
              <a:buNone/>
              <a:defRPr sz="10900" b="1"/>
            </a:lvl2pPr>
            <a:lvl3pPr marL="4983480" indent="0">
              <a:buNone/>
              <a:defRPr sz="9800" b="1"/>
            </a:lvl3pPr>
            <a:lvl4pPr marL="7475220" indent="0">
              <a:buNone/>
              <a:defRPr sz="8700" b="1"/>
            </a:lvl4pPr>
            <a:lvl5pPr marL="9966960" indent="0">
              <a:buNone/>
              <a:defRPr sz="8700" b="1"/>
            </a:lvl5pPr>
            <a:lvl6pPr marL="12458700" indent="0">
              <a:buNone/>
              <a:defRPr sz="8700" b="1"/>
            </a:lvl6pPr>
            <a:lvl7pPr marL="14950440" indent="0">
              <a:buNone/>
              <a:defRPr sz="8700" b="1"/>
            </a:lvl7pPr>
            <a:lvl8pPr marL="17442180" indent="0">
              <a:buNone/>
              <a:defRPr sz="8700" b="1"/>
            </a:lvl8pPr>
            <a:lvl9pPr marL="19933920" indent="0">
              <a:buNone/>
              <a:defRPr sz="8700" b="1"/>
            </a:lvl9pPr>
          </a:lstStyle>
          <a:p>
            <a:pPr lvl="0"/>
            <a:r>
              <a:rPr lang="en-US" smtClean="0"/>
              <a:t>Click to edit Master text styles</a:t>
            </a:r>
          </a:p>
        </p:txBody>
      </p:sp>
      <p:sp>
        <p:nvSpPr>
          <p:cNvPr id="4" name="Content Placeholder 3"/>
          <p:cNvSpPr>
            <a:spLocks noGrp="1"/>
          </p:cNvSpPr>
          <p:nvPr>
            <p:ph sz="half" idx="2"/>
          </p:nvPr>
        </p:nvSpPr>
        <p:spPr>
          <a:xfrm>
            <a:off x="2560320" y="11418094"/>
            <a:ext cx="22625053" cy="20744262"/>
          </a:xfrm>
        </p:spPr>
        <p:txBody>
          <a:bodyPr/>
          <a:lstStyle>
            <a:lvl1pPr>
              <a:defRPr sz="13100"/>
            </a:lvl1pPr>
            <a:lvl2pPr>
              <a:defRPr sz="10900"/>
            </a:lvl2pPr>
            <a:lvl3pPr>
              <a:defRPr sz="98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6012143" y="8059343"/>
            <a:ext cx="22633940" cy="3358751"/>
          </a:xfrm>
        </p:spPr>
        <p:txBody>
          <a:bodyPr anchor="b"/>
          <a:lstStyle>
            <a:lvl1pPr marL="0" indent="0">
              <a:buNone/>
              <a:defRPr sz="13100" b="1"/>
            </a:lvl1pPr>
            <a:lvl2pPr marL="2491740" indent="0">
              <a:buNone/>
              <a:defRPr sz="10900" b="1"/>
            </a:lvl2pPr>
            <a:lvl3pPr marL="4983480" indent="0">
              <a:buNone/>
              <a:defRPr sz="9800" b="1"/>
            </a:lvl3pPr>
            <a:lvl4pPr marL="7475220" indent="0">
              <a:buNone/>
              <a:defRPr sz="8700" b="1"/>
            </a:lvl4pPr>
            <a:lvl5pPr marL="9966960" indent="0">
              <a:buNone/>
              <a:defRPr sz="8700" b="1"/>
            </a:lvl5pPr>
            <a:lvl6pPr marL="12458700" indent="0">
              <a:buNone/>
              <a:defRPr sz="8700" b="1"/>
            </a:lvl6pPr>
            <a:lvl7pPr marL="14950440" indent="0">
              <a:buNone/>
              <a:defRPr sz="8700" b="1"/>
            </a:lvl7pPr>
            <a:lvl8pPr marL="17442180" indent="0">
              <a:buNone/>
              <a:defRPr sz="8700" b="1"/>
            </a:lvl8pPr>
            <a:lvl9pPr marL="19933920" indent="0">
              <a:buNone/>
              <a:defRPr sz="8700" b="1"/>
            </a:lvl9pPr>
          </a:lstStyle>
          <a:p>
            <a:pPr lvl="0"/>
            <a:r>
              <a:rPr lang="en-US" smtClean="0"/>
              <a:t>Click to edit Master text styles</a:t>
            </a:r>
          </a:p>
        </p:txBody>
      </p:sp>
      <p:sp>
        <p:nvSpPr>
          <p:cNvPr id="6" name="Content Placeholder 5"/>
          <p:cNvSpPr>
            <a:spLocks noGrp="1"/>
          </p:cNvSpPr>
          <p:nvPr>
            <p:ph sz="quarter" idx="4"/>
          </p:nvPr>
        </p:nvSpPr>
        <p:spPr>
          <a:xfrm>
            <a:off x="26012143" y="11418094"/>
            <a:ext cx="22633940" cy="20744262"/>
          </a:xfrm>
        </p:spPr>
        <p:txBody>
          <a:bodyPr/>
          <a:lstStyle>
            <a:lvl1pPr>
              <a:defRPr sz="13100"/>
            </a:lvl1pPr>
            <a:lvl2pPr>
              <a:defRPr sz="10900"/>
            </a:lvl2pPr>
            <a:lvl3pPr>
              <a:defRPr sz="98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FA2CF6-8FEC-4C9B-8FFA-98D75C8D97ED}" type="datetimeFigureOut">
              <a:rPr lang="en-GB" smtClean="0"/>
              <a:t>26/04/2013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405855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FA2CF6-8FEC-4C9B-8FFA-98D75C8D97ED}" type="datetimeFigureOut">
              <a:rPr lang="en-GB" smtClean="0"/>
              <a:t>26/04/2013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221167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A2CF6-8FEC-4C9B-8FFA-98D75C8D97ED}" type="datetimeFigureOut">
              <a:rPr lang="en-GB" smtClean="0"/>
              <a:t>26/04/2013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320800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433512"/>
            <a:ext cx="16846553" cy="6100763"/>
          </a:xfrm>
        </p:spPr>
        <p:txBody>
          <a:bodyPr anchor="b"/>
          <a:lstStyle>
            <a:lvl1pPr algn="l">
              <a:defRPr sz="10900" b="1"/>
            </a:lvl1pPr>
          </a:lstStyle>
          <a:p>
            <a:r>
              <a:rPr lang="en-US" smtClean="0"/>
              <a:t>Click to edit Master title style</a:t>
            </a:r>
            <a:endParaRPr lang="en-GB"/>
          </a:p>
        </p:txBody>
      </p:sp>
      <p:sp>
        <p:nvSpPr>
          <p:cNvPr id="3" name="Content Placeholder 2"/>
          <p:cNvSpPr>
            <a:spLocks noGrp="1"/>
          </p:cNvSpPr>
          <p:nvPr>
            <p:ph idx="1"/>
          </p:nvPr>
        </p:nvSpPr>
        <p:spPr>
          <a:xfrm>
            <a:off x="20020280" y="1433515"/>
            <a:ext cx="28625800" cy="30728843"/>
          </a:xfrm>
        </p:spPr>
        <p:txBody>
          <a:bodyPr/>
          <a:lstStyle>
            <a:lvl1pPr>
              <a:defRPr sz="17400"/>
            </a:lvl1pPr>
            <a:lvl2pPr>
              <a:defRPr sz="15300"/>
            </a:lvl2pPr>
            <a:lvl3pPr>
              <a:defRPr sz="13100"/>
            </a:lvl3pPr>
            <a:lvl4pPr>
              <a:defRPr sz="10900"/>
            </a:lvl4pPr>
            <a:lvl5pPr>
              <a:defRPr sz="10900"/>
            </a:lvl5pPr>
            <a:lvl6pPr>
              <a:defRPr sz="10900"/>
            </a:lvl6pPr>
            <a:lvl7pPr>
              <a:defRPr sz="10900"/>
            </a:lvl7pPr>
            <a:lvl8pPr>
              <a:defRPr sz="10900"/>
            </a:lvl8pPr>
            <a:lvl9pPr>
              <a:defRPr sz="10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560323" y="7534278"/>
            <a:ext cx="16846553" cy="24628081"/>
          </a:xfrm>
        </p:spPr>
        <p:txBody>
          <a:bodyPr/>
          <a:lstStyle>
            <a:lvl1pPr marL="0" indent="0">
              <a:buNone/>
              <a:defRPr sz="7600"/>
            </a:lvl1pPr>
            <a:lvl2pPr marL="2491740" indent="0">
              <a:buNone/>
              <a:defRPr sz="6500"/>
            </a:lvl2pPr>
            <a:lvl3pPr marL="4983480" indent="0">
              <a:buNone/>
              <a:defRPr sz="5500"/>
            </a:lvl3pPr>
            <a:lvl4pPr marL="7475220" indent="0">
              <a:buNone/>
              <a:defRPr sz="4900"/>
            </a:lvl4pPr>
            <a:lvl5pPr marL="9966960" indent="0">
              <a:buNone/>
              <a:defRPr sz="4900"/>
            </a:lvl5pPr>
            <a:lvl6pPr marL="12458700" indent="0">
              <a:buNone/>
              <a:defRPr sz="4900"/>
            </a:lvl6pPr>
            <a:lvl7pPr marL="14950440" indent="0">
              <a:buNone/>
              <a:defRPr sz="4900"/>
            </a:lvl7pPr>
            <a:lvl8pPr marL="17442180" indent="0">
              <a:buNone/>
              <a:defRPr sz="4900"/>
            </a:lvl8pPr>
            <a:lvl9pPr marL="19933920"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A2CF6-8FEC-4C9B-8FFA-98D75C8D97ED}" type="datetimeFigureOut">
              <a:rPr lang="en-GB" smtClean="0"/>
              <a:t>26/04/2013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425257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5203150"/>
            <a:ext cx="30723840" cy="2975375"/>
          </a:xfrm>
        </p:spPr>
        <p:txBody>
          <a:bodyPr anchor="b"/>
          <a:lstStyle>
            <a:lvl1pPr algn="l">
              <a:defRPr sz="10900" b="1"/>
            </a:lvl1pPr>
          </a:lstStyle>
          <a:p>
            <a:r>
              <a:rPr lang="en-US" smtClean="0"/>
              <a:t>Click to edit Master title style</a:t>
            </a:r>
            <a:endParaRPr lang="en-GB"/>
          </a:p>
        </p:txBody>
      </p:sp>
      <p:sp>
        <p:nvSpPr>
          <p:cNvPr id="3" name="Picture Placeholder 2"/>
          <p:cNvSpPr>
            <a:spLocks noGrp="1"/>
          </p:cNvSpPr>
          <p:nvPr>
            <p:ph type="pic" idx="1"/>
          </p:nvPr>
        </p:nvSpPr>
        <p:spPr>
          <a:xfrm>
            <a:off x="10036813" y="3217069"/>
            <a:ext cx="30723840" cy="21602700"/>
          </a:xfrm>
        </p:spPr>
        <p:txBody>
          <a:bodyPr/>
          <a:lstStyle>
            <a:lvl1pPr marL="0" indent="0">
              <a:buNone/>
              <a:defRPr sz="17400"/>
            </a:lvl1pPr>
            <a:lvl2pPr marL="2491740" indent="0">
              <a:buNone/>
              <a:defRPr sz="15300"/>
            </a:lvl2pPr>
            <a:lvl3pPr marL="4983480" indent="0">
              <a:buNone/>
              <a:defRPr sz="13100"/>
            </a:lvl3pPr>
            <a:lvl4pPr marL="7475220" indent="0">
              <a:buNone/>
              <a:defRPr sz="10900"/>
            </a:lvl4pPr>
            <a:lvl5pPr marL="9966960" indent="0">
              <a:buNone/>
              <a:defRPr sz="10900"/>
            </a:lvl5pPr>
            <a:lvl6pPr marL="12458700" indent="0">
              <a:buNone/>
              <a:defRPr sz="10900"/>
            </a:lvl6pPr>
            <a:lvl7pPr marL="14950440" indent="0">
              <a:buNone/>
              <a:defRPr sz="10900"/>
            </a:lvl7pPr>
            <a:lvl8pPr marL="17442180" indent="0">
              <a:buNone/>
              <a:defRPr sz="10900"/>
            </a:lvl8pPr>
            <a:lvl9pPr marL="19933920" indent="0">
              <a:buNone/>
              <a:defRPr sz="10900"/>
            </a:lvl9pPr>
          </a:lstStyle>
          <a:p>
            <a:endParaRPr lang="en-GB"/>
          </a:p>
        </p:txBody>
      </p:sp>
      <p:sp>
        <p:nvSpPr>
          <p:cNvPr id="4" name="Text Placeholder 3"/>
          <p:cNvSpPr>
            <a:spLocks noGrp="1"/>
          </p:cNvSpPr>
          <p:nvPr>
            <p:ph type="body" sz="half" idx="2"/>
          </p:nvPr>
        </p:nvSpPr>
        <p:spPr>
          <a:xfrm>
            <a:off x="10036813" y="28178524"/>
            <a:ext cx="30723840" cy="4225526"/>
          </a:xfrm>
        </p:spPr>
        <p:txBody>
          <a:bodyPr/>
          <a:lstStyle>
            <a:lvl1pPr marL="0" indent="0">
              <a:buNone/>
              <a:defRPr sz="7600"/>
            </a:lvl1pPr>
            <a:lvl2pPr marL="2491740" indent="0">
              <a:buNone/>
              <a:defRPr sz="6500"/>
            </a:lvl2pPr>
            <a:lvl3pPr marL="4983480" indent="0">
              <a:buNone/>
              <a:defRPr sz="5500"/>
            </a:lvl3pPr>
            <a:lvl4pPr marL="7475220" indent="0">
              <a:buNone/>
              <a:defRPr sz="4900"/>
            </a:lvl4pPr>
            <a:lvl5pPr marL="9966960" indent="0">
              <a:buNone/>
              <a:defRPr sz="4900"/>
            </a:lvl5pPr>
            <a:lvl6pPr marL="12458700" indent="0">
              <a:buNone/>
              <a:defRPr sz="4900"/>
            </a:lvl6pPr>
            <a:lvl7pPr marL="14950440" indent="0">
              <a:buNone/>
              <a:defRPr sz="4900"/>
            </a:lvl7pPr>
            <a:lvl8pPr marL="17442180" indent="0">
              <a:buNone/>
              <a:defRPr sz="4900"/>
            </a:lvl8pPr>
            <a:lvl9pPr marL="19933920"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A2CF6-8FEC-4C9B-8FFA-98D75C8D97ED}" type="datetimeFigureOut">
              <a:rPr lang="en-GB" smtClean="0"/>
              <a:t>26/04/2013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DAADE-F5BD-473A-BD2D-52F5E4865740}" type="slidenum">
              <a:rPr lang="en-GB" smtClean="0"/>
              <a:t>‹#›</a:t>
            </a:fld>
            <a:endParaRPr lang="en-GB"/>
          </a:p>
        </p:txBody>
      </p:sp>
    </p:spTree>
    <p:extLst>
      <p:ext uri="{BB962C8B-B14F-4D97-AF65-F5344CB8AC3E}">
        <p14:creationId xmlns:p14="http://schemas.microsoft.com/office/powerpoint/2010/main" val="424568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441849"/>
            <a:ext cx="46085760" cy="6000750"/>
          </a:xfrm>
          <a:prstGeom prst="rect">
            <a:avLst/>
          </a:prstGeom>
        </p:spPr>
        <p:txBody>
          <a:bodyPr vert="horz" lIns="498348" tIns="249174" rIns="498348" bIns="249174"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2560320" y="8401053"/>
            <a:ext cx="46085760" cy="23761306"/>
          </a:xfrm>
          <a:prstGeom prst="rect">
            <a:avLst/>
          </a:prstGeom>
        </p:spPr>
        <p:txBody>
          <a:bodyPr vert="horz" lIns="498348" tIns="249174" rIns="498348" bIns="2491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2560320" y="33370840"/>
            <a:ext cx="11948160" cy="1916906"/>
          </a:xfrm>
          <a:prstGeom prst="rect">
            <a:avLst/>
          </a:prstGeom>
        </p:spPr>
        <p:txBody>
          <a:bodyPr vert="horz" lIns="498348" tIns="249174" rIns="498348" bIns="249174" rtlCol="0" anchor="ctr"/>
          <a:lstStyle>
            <a:lvl1pPr algn="l">
              <a:defRPr sz="6500">
                <a:solidFill>
                  <a:schemeClr val="tx1">
                    <a:tint val="75000"/>
                  </a:schemeClr>
                </a:solidFill>
              </a:defRPr>
            </a:lvl1pPr>
          </a:lstStyle>
          <a:p>
            <a:fld id="{C9FA2CF6-8FEC-4C9B-8FFA-98D75C8D97ED}" type="datetimeFigureOut">
              <a:rPr lang="en-GB" smtClean="0"/>
              <a:t>26/04/2013</a:t>
            </a:fld>
            <a:endParaRPr lang="en-GB"/>
          </a:p>
        </p:txBody>
      </p:sp>
      <p:sp>
        <p:nvSpPr>
          <p:cNvPr id="5" name="Footer Placeholder 4"/>
          <p:cNvSpPr>
            <a:spLocks noGrp="1"/>
          </p:cNvSpPr>
          <p:nvPr>
            <p:ph type="ftr" sz="quarter" idx="3"/>
          </p:nvPr>
        </p:nvSpPr>
        <p:spPr>
          <a:xfrm>
            <a:off x="17495520" y="33370840"/>
            <a:ext cx="16215360" cy="1916906"/>
          </a:xfrm>
          <a:prstGeom prst="rect">
            <a:avLst/>
          </a:prstGeom>
        </p:spPr>
        <p:txBody>
          <a:bodyPr vert="horz" lIns="498348" tIns="249174" rIns="498348" bIns="249174" rtlCol="0" anchor="ctr"/>
          <a:lstStyle>
            <a:lvl1pPr algn="ctr">
              <a:defRPr sz="6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697920" y="33370840"/>
            <a:ext cx="11948160" cy="1916906"/>
          </a:xfrm>
          <a:prstGeom prst="rect">
            <a:avLst/>
          </a:prstGeom>
        </p:spPr>
        <p:txBody>
          <a:bodyPr vert="horz" lIns="498348" tIns="249174" rIns="498348" bIns="249174" rtlCol="0" anchor="ctr"/>
          <a:lstStyle>
            <a:lvl1pPr algn="r">
              <a:defRPr sz="6500">
                <a:solidFill>
                  <a:schemeClr val="tx1">
                    <a:tint val="75000"/>
                  </a:schemeClr>
                </a:solidFill>
              </a:defRPr>
            </a:lvl1pPr>
          </a:lstStyle>
          <a:p>
            <a:fld id="{704DAADE-F5BD-473A-BD2D-52F5E4865740}" type="slidenum">
              <a:rPr lang="en-GB" smtClean="0"/>
              <a:t>‹#›</a:t>
            </a:fld>
            <a:endParaRPr lang="en-GB"/>
          </a:p>
        </p:txBody>
      </p:sp>
    </p:spTree>
    <p:extLst>
      <p:ext uri="{BB962C8B-B14F-4D97-AF65-F5344CB8AC3E}">
        <p14:creationId xmlns:p14="http://schemas.microsoft.com/office/powerpoint/2010/main" val="3148364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83480" rtl="0" eaLnBrk="1" latinLnBrk="0" hangingPunct="1">
        <a:spcBef>
          <a:spcPct val="0"/>
        </a:spcBef>
        <a:buNone/>
        <a:defRPr sz="24000" kern="1200">
          <a:solidFill>
            <a:schemeClr val="tx1"/>
          </a:solidFill>
          <a:latin typeface="+mj-lt"/>
          <a:ea typeface="+mj-ea"/>
          <a:cs typeface="+mj-cs"/>
        </a:defRPr>
      </a:lvl1pPr>
    </p:titleStyle>
    <p:bodyStyle>
      <a:lvl1pPr marL="1868805" indent="-1868805" algn="l" defTabSz="4983480" rtl="0" eaLnBrk="1" latinLnBrk="0" hangingPunct="1">
        <a:spcBef>
          <a:spcPct val="20000"/>
        </a:spcBef>
        <a:buFont typeface="Arial" pitchFamily="34" charset="0"/>
        <a:buChar char="•"/>
        <a:defRPr sz="17400" kern="1200">
          <a:solidFill>
            <a:schemeClr val="tx1"/>
          </a:solidFill>
          <a:latin typeface="+mn-lt"/>
          <a:ea typeface="+mn-ea"/>
          <a:cs typeface="+mn-cs"/>
        </a:defRPr>
      </a:lvl1pPr>
      <a:lvl2pPr marL="4049078" indent="-1557338" algn="l" defTabSz="4983480" rtl="0" eaLnBrk="1" latinLnBrk="0" hangingPunct="1">
        <a:spcBef>
          <a:spcPct val="20000"/>
        </a:spcBef>
        <a:buFont typeface="Arial" pitchFamily="34" charset="0"/>
        <a:buChar char="–"/>
        <a:defRPr sz="15300" kern="1200">
          <a:solidFill>
            <a:schemeClr val="tx1"/>
          </a:solidFill>
          <a:latin typeface="+mn-lt"/>
          <a:ea typeface="+mn-ea"/>
          <a:cs typeface="+mn-cs"/>
        </a:defRPr>
      </a:lvl2pPr>
      <a:lvl3pPr marL="6229350" indent="-1245870" algn="l" defTabSz="4983480" rtl="0" eaLnBrk="1" latinLnBrk="0" hangingPunct="1">
        <a:spcBef>
          <a:spcPct val="20000"/>
        </a:spcBef>
        <a:buFont typeface="Arial" pitchFamily="34" charset="0"/>
        <a:buChar char="•"/>
        <a:defRPr sz="13100" kern="1200">
          <a:solidFill>
            <a:schemeClr val="tx1"/>
          </a:solidFill>
          <a:latin typeface="+mn-lt"/>
          <a:ea typeface="+mn-ea"/>
          <a:cs typeface="+mn-cs"/>
        </a:defRPr>
      </a:lvl3pPr>
      <a:lvl4pPr marL="872109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4pPr>
      <a:lvl5pPr marL="1121283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5pPr>
      <a:lvl6pPr marL="1370457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6pPr>
      <a:lvl7pPr marL="1619631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7pPr>
      <a:lvl8pPr marL="1868805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8pPr>
      <a:lvl9pPr marL="2117979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9pPr>
    </p:bodyStyle>
    <p:otherStyle>
      <a:defPPr>
        <a:defRPr lang="en-US"/>
      </a:defPPr>
      <a:lvl1pPr marL="0" algn="l" defTabSz="4983480" rtl="0" eaLnBrk="1" latinLnBrk="0" hangingPunct="1">
        <a:defRPr sz="9800" kern="1200">
          <a:solidFill>
            <a:schemeClr val="tx1"/>
          </a:solidFill>
          <a:latin typeface="+mn-lt"/>
          <a:ea typeface="+mn-ea"/>
          <a:cs typeface="+mn-cs"/>
        </a:defRPr>
      </a:lvl1pPr>
      <a:lvl2pPr marL="2491740" algn="l" defTabSz="4983480" rtl="0" eaLnBrk="1" latinLnBrk="0" hangingPunct="1">
        <a:defRPr sz="9800" kern="1200">
          <a:solidFill>
            <a:schemeClr val="tx1"/>
          </a:solidFill>
          <a:latin typeface="+mn-lt"/>
          <a:ea typeface="+mn-ea"/>
          <a:cs typeface="+mn-cs"/>
        </a:defRPr>
      </a:lvl2pPr>
      <a:lvl3pPr marL="4983480" algn="l" defTabSz="4983480" rtl="0" eaLnBrk="1" latinLnBrk="0" hangingPunct="1">
        <a:defRPr sz="9800" kern="1200">
          <a:solidFill>
            <a:schemeClr val="tx1"/>
          </a:solidFill>
          <a:latin typeface="+mn-lt"/>
          <a:ea typeface="+mn-ea"/>
          <a:cs typeface="+mn-cs"/>
        </a:defRPr>
      </a:lvl3pPr>
      <a:lvl4pPr marL="7475220" algn="l" defTabSz="4983480" rtl="0" eaLnBrk="1" latinLnBrk="0" hangingPunct="1">
        <a:defRPr sz="9800" kern="1200">
          <a:solidFill>
            <a:schemeClr val="tx1"/>
          </a:solidFill>
          <a:latin typeface="+mn-lt"/>
          <a:ea typeface="+mn-ea"/>
          <a:cs typeface="+mn-cs"/>
        </a:defRPr>
      </a:lvl4pPr>
      <a:lvl5pPr marL="9966960" algn="l" defTabSz="4983480" rtl="0" eaLnBrk="1" latinLnBrk="0" hangingPunct="1">
        <a:defRPr sz="9800" kern="1200">
          <a:solidFill>
            <a:schemeClr val="tx1"/>
          </a:solidFill>
          <a:latin typeface="+mn-lt"/>
          <a:ea typeface="+mn-ea"/>
          <a:cs typeface="+mn-cs"/>
        </a:defRPr>
      </a:lvl5pPr>
      <a:lvl6pPr marL="12458700" algn="l" defTabSz="4983480" rtl="0" eaLnBrk="1" latinLnBrk="0" hangingPunct="1">
        <a:defRPr sz="9800" kern="1200">
          <a:solidFill>
            <a:schemeClr val="tx1"/>
          </a:solidFill>
          <a:latin typeface="+mn-lt"/>
          <a:ea typeface="+mn-ea"/>
          <a:cs typeface="+mn-cs"/>
        </a:defRPr>
      </a:lvl6pPr>
      <a:lvl7pPr marL="14950440" algn="l" defTabSz="4983480" rtl="0" eaLnBrk="1" latinLnBrk="0" hangingPunct="1">
        <a:defRPr sz="9800" kern="1200">
          <a:solidFill>
            <a:schemeClr val="tx1"/>
          </a:solidFill>
          <a:latin typeface="+mn-lt"/>
          <a:ea typeface="+mn-ea"/>
          <a:cs typeface="+mn-cs"/>
        </a:defRPr>
      </a:lvl7pPr>
      <a:lvl8pPr marL="17442180" algn="l" defTabSz="4983480" rtl="0" eaLnBrk="1" latinLnBrk="0" hangingPunct="1">
        <a:defRPr sz="9800" kern="1200">
          <a:solidFill>
            <a:schemeClr val="tx1"/>
          </a:solidFill>
          <a:latin typeface="+mn-lt"/>
          <a:ea typeface="+mn-ea"/>
          <a:cs typeface="+mn-cs"/>
        </a:defRPr>
      </a:lvl8pPr>
      <a:lvl9pPr marL="19933920" algn="l" defTabSz="4983480" rtl="0" eaLnBrk="1" latinLnBrk="0" hangingPunct="1">
        <a:defRPr sz="9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AADE4"/>
        </a:solidFill>
        <a:effectLst/>
      </p:bgPr>
    </p:bg>
    <p:spTree>
      <p:nvGrpSpPr>
        <p:cNvPr id="1" name=""/>
        <p:cNvGrpSpPr/>
        <p:nvPr/>
      </p:nvGrpSpPr>
      <p:grpSpPr>
        <a:xfrm>
          <a:off x="0" y="0"/>
          <a:ext cx="0" cy="0"/>
          <a:chOff x="0" y="0"/>
          <a:chExt cx="0" cy="0"/>
        </a:xfrm>
      </p:grpSpPr>
      <p:sp>
        <p:nvSpPr>
          <p:cNvPr id="166" name="Rectangle 165"/>
          <p:cNvSpPr/>
          <p:nvPr/>
        </p:nvSpPr>
        <p:spPr>
          <a:xfrm>
            <a:off x="34416777" y="9954264"/>
            <a:ext cx="15386483" cy="17193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dirty="0"/>
          </a:p>
        </p:txBody>
      </p:sp>
      <p:sp>
        <p:nvSpPr>
          <p:cNvPr id="165" name="Rectangle 164"/>
          <p:cNvSpPr/>
          <p:nvPr/>
        </p:nvSpPr>
        <p:spPr>
          <a:xfrm>
            <a:off x="17762057" y="9954263"/>
            <a:ext cx="15386483" cy="11887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dirty="0"/>
          </a:p>
        </p:txBody>
      </p:sp>
      <p:sp>
        <p:nvSpPr>
          <p:cNvPr id="62" name="Rectangle 61"/>
          <p:cNvSpPr/>
          <p:nvPr/>
        </p:nvSpPr>
        <p:spPr>
          <a:xfrm>
            <a:off x="1192488" y="9995265"/>
            <a:ext cx="15386483" cy="11887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dirty="0"/>
          </a:p>
        </p:txBody>
      </p:sp>
      <p:pic>
        <p:nvPicPr>
          <p:cNvPr id="94" name="Picture 93"/>
          <p:cNvPicPr>
            <a:picLocks noChangeAspect="1"/>
          </p:cNvPicPr>
          <p:nvPr/>
        </p:nvPicPr>
        <p:blipFill rotWithShape="1">
          <a:blip r:embed="rId2">
            <a:extLst>
              <a:ext uri="{28A0092B-C50C-407E-A947-70E740481C1C}">
                <a14:useLocalDpi xmlns:a14="http://schemas.microsoft.com/office/drawing/2010/main" val="0"/>
              </a:ext>
            </a:extLst>
          </a:blip>
          <a:srcRect t="9066" r="3568"/>
          <a:stretch/>
        </p:blipFill>
        <p:spPr>
          <a:xfrm>
            <a:off x="2922954" y="13243341"/>
            <a:ext cx="9118760" cy="8598757"/>
          </a:xfrm>
          <a:prstGeom prst="rect">
            <a:avLst/>
          </a:prstGeom>
        </p:spPr>
      </p:pic>
      <p:sp>
        <p:nvSpPr>
          <p:cNvPr id="93" name="Oval 92"/>
          <p:cNvSpPr/>
          <p:nvPr/>
        </p:nvSpPr>
        <p:spPr>
          <a:xfrm>
            <a:off x="35487690" y="31035698"/>
            <a:ext cx="22764260" cy="106854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p:cNvSpPr/>
          <p:nvPr/>
        </p:nvSpPr>
        <p:spPr>
          <a:xfrm>
            <a:off x="-9464328" y="-7848622"/>
            <a:ext cx="38725203" cy="162738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35972242" y="31290622"/>
            <a:ext cx="21334023" cy="10725761"/>
          </a:xfrm>
          <a:prstGeom prst="ellipse">
            <a:avLst/>
          </a:prstGeom>
          <a:solidFill>
            <a:srgbClr val="34B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8108221" y="-8136904"/>
            <a:ext cx="36353773" cy="16273808"/>
          </a:xfrm>
          <a:prstGeom prst="ellipse">
            <a:avLst/>
          </a:prstGeom>
          <a:solidFill>
            <a:srgbClr val="34B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el 1"/>
          <p:cNvSpPr>
            <a:spLocks noGrp="1"/>
          </p:cNvSpPr>
          <p:nvPr>
            <p:ph type="ctrTitle"/>
          </p:nvPr>
        </p:nvSpPr>
        <p:spPr>
          <a:xfrm>
            <a:off x="-391688" y="2438954"/>
            <a:ext cx="27291032" cy="2399952"/>
          </a:xfrm>
        </p:spPr>
        <p:txBody>
          <a:bodyPr>
            <a:noAutofit/>
          </a:bodyPr>
          <a:lstStyle/>
          <a:p>
            <a:r>
              <a:rPr lang="en-GB" sz="13000" b="1" dirty="0"/>
              <a:t>Sensitivity of observed and modelled precipitation to the land </a:t>
            </a:r>
            <a:r>
              <a:rPr lang="en-GB" sz="13000" b="1" dirty="0" smtClean="0"/>
              <a:t>surface</a:t>
            </a:r>
            <a:br>
              <a:rPr lang="en-GB" sz="13000" b="1" dirty="0" smtClean="0"/>
            </a:br>
            <a:r>
              <a:rPr lang="en-GB" sz="13000" b="1" dirty="0" smtClean="0"/>
              <a:t>in the Netherlands</a:t>
            </a:r>
            <a:endParaRPr lang="nl-NL" sz="13000" b="1" dirty="0"/>
          </a:p>
        </p:txBody>
      </p:sp>
      <p:sp>
        <p:nvSpPr>
          <p:cNvPr id="5" name="Ondertitel 2"/>
          <p:cNvSpPr>
            <a:spLocks noGrp="1"/>
          </p:cNvSpPr>
          <p:nvPr>
            <p:ph type="subTitle" idx="1"/>
          </p:nvPr>
        </p:nvSpPr>
        <p:spPr>
          <a:xfrm>
            <a:off x="25931979" y="3024586"/>
            <a:ext cx="27730769" cy="3528392"/>
          </a:xfrm>
        </p:spPr>
        <p:txBody>
          <a:bodyPr>
            <a:noAutofit/>
          </a:bodyPr>
          <a:lstStyle/>
          <a:p>
            <a:r>
              <a:rPr lang="nl-NL" sz="6600" dirty="0" smtClean="0">
                <a:solidFill>
                  <a:schemeClr val="tx1"/>
                </a:solidFill>
              </a:rPr>
              <a:t>Emma Daniels</a:t>
            </a:r>
            <a:r>
              <a:rPr lang="nl-NL" sz="6600" baseline="30000" dirty="0" smtClean="0">
                <a:solidFill>
                  <a:schemeClr val="tx1"/>
                </a:solidFill>
              </a:rPr>
              <a:t>1</a:t>
            </a:r>
            <a:r>
              <a:rPr lang="nl-NL" sz="6600" dirty="0">
                <a:solidFill>
                  <a:schemeClr val="tx1"/>
                </a:solidFill>
              </a:rPr>
              <a:t>, </a:t>
            </a:r>
            <a:r>
              <a:rPr lang="nl-NL" sz="6600" dirty="0" smtClean="0">
                <a:solidFill>
                  <a:schemeClr val="tx1"/>
                </a:solidFill>
              </a:rPr>
              <a:t>Geert </a:t>
            </a:r>
            <a:r>
              <a:rPr lang="nl-NL" sz="6600" dirty="0">
                <a:solidFill>
                  <a:schemeClr val="tx1"/>
                </a:solidFill>
              </a:rPr>
              <a:t>Lenderink</a:t>
            </a:r>
            <a:r>
              <a:rPr lang="nl-NL" sz="6600" baseline="30000" dirty="0">
                <a:solidFill>
                  <a:schemeClr val="tx1"/>
                </a:solidFill>
              </a:rPr>
              <a:t>2</a:t>
            </a:r>
            <a:r>
              <a:rPr lang="nl-NL" sz="6600" dirty="0">
                <a:solidFill>
                  <a:schemeClr val="tx1"/>
                </a:solidFill>
              </a:rPr>
              <a:t>, </a:t>
            </a:r>
            <a:r>
              <a:rPr lang="nl-NL" sz="6600" dirty="0" smtClean="0">
                <a:solidFill>
                  <a:schemeClr val="tx1"/>
                </a:solidFill>
              </a:rPr>
              <a:t>Ronald </a:t>
            </a:r>
            <a:r>
              <a:rPr lang="nl-NL" sz="6600" dirty="0">
                <a:solidFill>
                  <a:schemeClr val="tx1"/>
                </a:solidFill>
              </a:rPr>
              <a:t>Hutjes</a:t>
            </a:r>
            <a:r>
              <a:rPr lang="nl-NL" sz="6600" baseline="30000" dirty="0">
                <a:solidFill>
                  <a:schemeClr val="tx1"/>
                </a:solidFill>
              </a:rPr>
              <a:t>1</a:t>
            </a:r>
            <a:r>
              <a:rPr lang="nl-NL" sz="6600" dirty="0">
                <a:solidFill>
                  <a:schemeClr val="tx1"/>
                </a:solidFill>
              </a:rPr>
              <a:t>, </a:t>
            </a:r>
            <a:r>
              <a:rPr lang="nl-NL" sz="6600" dirty="0" smtClean="0">
                <a:solidFill>
                  <a:schemeClr val="tx1"/>
                </a:solidFill>
              </a:rPr>
              <a:t>Bert Holtslag</a:t>
            </a:r>
            <a:r>
              <a:rPr lang="nl-NL" sz="6600" baseline="30000" dirty="0" smtClean="0">
                <a:solidFill>
                  <a:schemeClr val="tx1"/>
                </a:solidFill>
              </a:rPr>
              <a:t>3</a:t>
            </a:r>
          </a:p>
          <a:p>
            <a:r>
              <a:rPr lang="nl-NL" sz="6000" dirty="0" smtClean="0">
                <a:solidFill>
                  <a:schemeClr val="tx1"/>
                </a:solidFill>
              </a:rPr>
              <a:t>Contact: emma.daniels@wur.nl </a:t>
            </a:r>
            <a:r>
              <a:rPr lang="en-US" sz="6000" dirty="0" smtClean="0">
                <a:solidFill>
                  <a:schemeClr val="tx1"/>
                </a:solidFill>
              </a:rPr>
              <a:t> (Jan 2011 – Dec 2015)</a:t>
            </a:r>
            <a:endParaRPr lang="en-GB" sz="9600" dirty="0" smtClean="0"/>
          </a:p>
          <a:p>
            <a:endParaRPr lang="en-GB" sz="2800" dirty="0">
              <a:solidFill>
                <a:schemeClr val="tx1"/>
              </a:solidFill>
              <a:cs typeface="Tahoma" pitchFamily="34" charset="0"/>
            </a:endParaRPr>
          </a:p>
        </p:txBody>
      </p:sp>
      <p:grpSp>
        <p:nvGrpSpPr>
          <p:cNvPr id="8" name="Groep 67"/>
          <p:cNvGrpSpPr>
            <a:grpSpLocks noChangeAspect="1"/>
          </p:cNvGrpSpPr>
          <p:nvPr/>
        </p:nvGrpSpPr>
        <p:grpSpPr>
          <a:xfrm>
            <a:off x="28908652" y="1152378"/>
            <a:ext cx="21777424" cy="1407168"/>
            <a:chOff x="-17654588" y="18338801"/>
            <a:chExt cx="8732838" cy="1128713"/>
          </a:xfrm>
        </p:grpSpPr>
        <p:sp>
          <p:nvSpPr>
            <p:cNvPr id="9" name="Freeform 6"/>
            <p:cNvSpPr>
              <a:spLocks/>
            </p:cNvSpPr>
            <p:nvPr/>
          </p:nvSpPr>
          <p:spPr bwMode="auto">
            <a:xfrm>
              <a:off x="-17654588" y="19034126"/>
              <a:ext cx="1603375" cy="433388"/>
            </a:xfrm>
            <a:custGeom>
              <a:avLst/>
              <a:gdLst>
                <a:gd name="T0" fmla="*/ 423 w 427"/>
                <a:gd name="T1" fmla="*/ 27 h 115"/>
                <a:gd name="T2" fmla="*/ 414 w 427"/>
                <a:gd name="T3" fmla="*/ 40 h 115"/>
                <a:gd name="T4" fmla="*/ 400 w 427"/>
                <a:gd name="T5" fmla="*/ 49 h 115"/>
                <a:gd name="T6" fmla="*/ 410 w 427"/>
                <a:gd name="T7" fmla="*/ 58 h 115"/>
                <a:gd name="T8" fmla="*/ 417 w 427"/>
                <a:gd name="T9" fmla="*/ 64 h 115"/>
                <a:gd name="T10" fmla="*/ 413 w 427"/>
                <a:gd name="T11" fmla="*/ 70 h 115"/>
                <a:gd name="T12" fmla="*/ 415 w 427"/>
                <a:gd name="T13" fmla="*/ 77 h 115"/>
                <a:gd name="T14" fmla="*/ 396 w 427"/>
                <a:gd name="T15" fmla="*/ 88 h 115"/>
                <a:gd name="T16" fmla="*/ 390 w 427"/>
                <a:gd name="T17" fmla="*/ 93 h 115"/>
                <a:gd name="T18" fmla="*/ 385 w 427"/>
                <a:gd name="T19" fmla="*/ 97 h 115"/>
                <a:gd name="T20" fmla="*/ 390 w 427"/>
                <a:gd name="T21" fmla="*/ 103 h 115"/>
                <a:gd name="T22" fmla="*/ 362 w 427"/>
                <a:gd name="T23" fmla="*/ 114 h 115"/>
                <a:gd name="T24" fmla="*/ 354 w 427"/>
                <a:gd name="T25" fmla="*/ 110 h 115"/>
                <a:gd name="T26" fmla="*/ 307 w 427"/>
                <a:gd name="T27" fmla="*/ 105 h 115"/>
                <a:gd name="T28" fmla="*/ 291 w 427"/>
                <a:gd name="T29" fmla="*/ 103 h 115"/>
                <a:gd name="T30" fmla="*/ 277 w 427"/>
                <a:gd name="T31" fmla="*/ 100 h 115"/>
                <a:gd name="T32" fmla="*/ 248 w 427"/>
                <a:gd name="T33" fmla="*/ 97 h 115"/>
                <a:gd name="T34" fmla="*/ 247 w 427"/>
                <a:gd name="T35" fmla="*/ 94 h 115"/>
                <a:gd name="T36" fmla="*/ 254 w 427"/>
                <a:gd name="T37" fmla="*/ 91 h 115"/>
                <a:gd name="T38" fmla="*/ 322 w 427"/>
                <a:gd name="T39" fmla="*/ 89 h 115"/>
                <a:gd name="T40" fmla="*/ 327 w 427"/>
                <a:gd name="T41" fmla="*/ 82 h 115"/>
                <a:gd name="T42" fmla="*/ 328 w 427"/>
                <a:gd name="T43" fmla="*/ 80 h 115"/>
                <a:gd name="T44" fmla="*/ 329 w 427"/>
                <a:gd name="T45" fmla="*/ 78 h 115"/>
                <a:gd name="T46" fmla="*/ 307 w 427"/>
                <a:gd name="T47" fmla="*/ 75 h 115"/>
                <a:gd name="T48" fmla="*/ 192 w 427"/>
                <a:gd name="T49" fmla="*/ 70 h 115"/>
                <a:gd name="T50" fmla="*/ 217 w 427"/>
                <a:gd name="T51" fmla="*/ 71 h 115"/>
                <a:gd name="T52" fmla="*/ 235 w 427"/>
                <a:gd name="T53" fmla="*/ 75 h 115"/>
                <a:gd name="T54" fmla="*/ 235 w 427"/>
                <a:gd name="T55" fmla="*/ 74 h 115"/>
                <a:gd name="T56" fmla="*/ 217 w 427"/>
                <a:gd name="T57" fmla="*/ 77 h 115"/>
                <a:gd name="T58" fmla="*/ 243 w 427"/>
                <a:gd name="T59" fmla="*/ 80 h 115"/>
                <a:gd name="T60" fmla="*/ 208 w 427"/>
                <a:gd name="T61" fmla="*/ 82 h 115"/>
                <a:gd name="T62" fmla="*/ 154 w 427"/>
                <a:gd name="T63" fmla="*/ 88 h 115"/>
                <a:gd name="T64" fmla="*/ 97 w 427"/>
                <a:gd name="T65" fmla="*/ 95 h 115"/>
                <a:gd name="T66" fmla="*/ 98 w 427"/>
                <a:gd name="T67" fmla="*/ 95 h 115"/>
                <a:gd name="T68" fmla="*/ 76 w 427"/>
                <a:gd name="T69" fmla="*/ 98 h 115"/>
                <a:gd name="T70" fmla="*/ 61 w 427"/>
                <a:gd name="T71" fmla="*/ 99 h 115"/>
                <a:gd name="T72" fmla="*/ 58 w 427"/>
                <a:gd name="T73" fmla="*/ 96 h 115"/>
                <a:gd name="T74" fmla="*/ 52 w 427"/>
                <a:gd name="T75" fmla="*/ 96 h 115"/>
                <a:gd name="T76" fmla="*/ 46 w 427"/>
                <a:gd name="T77" fmla="*/ 90 h 115"/>
                <a:gd name="T78" fmla="*/ 37 w 427"/>
                <a:gd name="T79" fmla="*/ 91 h 115"/>
                <a:gd name="T80" fmla="*/ 25 w 427"/>
                <a:gd name="T81" fmla="*/ 87 h 115"/>
                <a:gd name="T82" fmla="*/ 25 w 427"/>
                <a:gd name="T83" fmla="*/ 81 h 115"/>
                <a:gd name="T84" fmla="*/ 39 w 427"/>
                <a:gd name="T85" fmla="*/ 70 h 115"/>
                <a:gd name="T86" fmla="*/ 21 w 427"/>
                <a:gd name="T87" fmla="*/ 68 h 115"/>
                <a:gd name="T88" fmla="*/ 13 w 427"/>
                <a:gd name="T89" fmla="*/ 63 h 115"/>
                <a:gd name="T90" fmla="*/ 2 w 427"/>
                <a:gd name="T91" fmla="*/ 43 h 115"/>
                <a:gd name="T92" fmla="*/ 3 w 427"/>
                <a:gd name="T93" fmla="*/ 39 h 115"/>
                <a:gd name="T94" fmla="*/ 9 w 427"/>
                <a:gd name="T95" fmla="*/ 17 h 115"/>
                <a:gd name="T96" fmla="*/ 196 w 427"/>
                <a:gd name="T97"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27" h="115">
                  <a:moveTo>
                    <a:pt x="222" y="0"/>
                  </a:moveTo>
                  <a:cubicBezTo>
                    <a:pt x="281" y="1"/>
                    <a:pt x="341" y="2"/>
                    <a:pt x="398" y="7"/>
                  </a:cubicBezTo>
                  <a:cubicBezTo>
                    <a:pt x="403" y="8"/>
                    <a:pt x="412" y="7"/>
                    <a:pt x="415" y="9"/>
                  </a:cubicBezTo>
                  <a:cubicBezTo>
                    <a:pt x="418" y="12"/>
                    <a:pt x="427" y="24"/>
                    <a:pt x="423" y="27"/>
                  </a:cubicBezTo>
                  <a:cubicBezTo>
                    <a:pt x="421" y="29"/>
                    <a:pt x="418" y="29"/>
                    <a:pt x="419" y="31"/>
                  </a:cubicBezTo>
                  <a:cubicBezTo>
                    <a:pt x="418" y="33"/>
                    <a:pt x="423" y="35"/>
                    <a:pt x="417" y="36"/>
                  </a:cubicBezTo>
                  <a:cubicBezTo>
                    <a:pt x="414" y="36"/>
                    <a:pt x="418" y="38"/>
                    <a:pt x="419" y="38"/>
                  </a:cubicBezTo>
                  <a:cubicBezTo>
                    <a:pt x="414" y="40"/>
                    <a:pt x="414" y="40"/>
                    <a:pt x="414" y="40"/>
                  </a:cubicBezTo>
                  <a:cubicBezTo>
                    <a:pt x="415" y="41"/>
                    <a:pt x="414" y="42"/>
                    <a:pt x="415" y="43"/>
                  </a:cubicBezTo>
                  <a:cubicBezTo>
                    <a:pt x="412" y="44"/>
                    <a:pt x="408" y="43"/>
                    <a:pt x="408" y="45"/>
                  </a:cubicBezTo>
                  <a:cubicBezTo>
                    <a:pt x="408" y="47"/>
                    <a:pt x="407" y="48"/>
                    <a:pt x="406" y="49"/>
                  </a:cubicBezTo>
                  <a:cubicBezTo>
                    <a:pt x="404" y="49"/>
                    <a:pt x="402" y="47"/>
                    <a:pt x="400" y="49"/>
                  </a:cubicBezTo>
                  <a:cubicBezTo>
                    <a:pt x="402" y="51"/>
                    <a:pt x="402" y="51"/>
                    <a:pt x="402" y="51"/>
                  </a:cubicBezTo>
                  <a:cubicBezTo>
                    <a:pt x="404" y="51"/>
                    <a:pt x="402" y="51"/>
                    <a:pt x="402" y="51"/>
                  </a:cubicBezTo>
                  <a:cubicBezTo>
                    <a:pt x="402" y="52"/>
                    <a:pt x="402" y="54"/>
                    <a:pt x="402" y="55"/>
                  </a:cubicBezTo>
                  <a:cubicBezTo>
                    <a:pt x="410" y="58"/>
                    <a:pt x="410" y="58"/>
                    <a:pt x="410" y="58"/>
                  </a:cubicBezTo>
                  <a:cubicBezTo>
                    <a:pt x="410" y="58"/>
                    <a:pt x="408" y="57"/>
                    <a:pt x="407" y="58"/>
                  </a:cubicBezTo>
                  <a:cubicBezTo>
                    <a:pt x="417" y="63"/>
                    <a:pt x="417" y="63"/>
                    <a:pt x="417" y="63"/>
                  </a:cubicBezTo>
                  <a:cubicBezTo>
                    <a:pt x="418" y="63"/>
                    <a:pt x="418" y="63"/>
                    <a:pt x="419" y="63"/>
                  </a:cubicBezTo>
                  <a:cubicBezTo>
                    <a:pt x="420" y="64"/>
                    <a:pt x="418" y="64"/>
                    <a:pt x="417" y="64"/>
                  </a:cubicBezTo>
                  <a:cubicBezTo>
                    <a:pt x="419" y="65"/>
                    <a:pt x="419" y="67"/>
                    <a:pt x="421" y="66"/>
                  </a:cubicBezTo>
                  <a:cubicBezTo>
                    <a:pt x="419" y="67"/>
                    <a:pt x="422" y="68"/>
                    <a:pt x="422" y="68"/>
                  </a:cubicBezTo>
                  <a:cubicBezTo>
                    <a:pt x="421" y="67"/>
                    <a:pt x="417" y="68"/>
                    <a:pt x="414" y="67"/>
                  </a:cubicBezTo>
                  <a:cubicBezTo>
                    <a:pt x="411" y="68"/>
                    <a:pt x="414" y="69"/>
                    <a:pt x="413" y="70"/>
                  </a:cubicBezTo>
                  <a:cubicBezTo>
                    <a:pt x="414" y="70"/>
                    <a:pt x="415" y="70"/>
                    <a:pt x="417" y="70"/>
                  </a:cubicBezTo>
                  <a:cubicBezTo>
                    <a:pt x="418" y="71"/>
                    <a:pt x="416" y="72"/>
                    <a:pt x="418" y="74"/>
                  </a:cubicBezTo>
                  <a:cubicBezTo>
                    <a:pt x="413" y="75"/>
                    <a:pt x="415" y="69"/>
                    <a:pt x="410" y="73"/>
                  </a:cubicBezTo>
                  <a:cubicBezTo>
                    <a:pt x="413" y="74"/>
                    <a:pt x="411" y="77"/>
                    <a:pt x="415" y="77"/>
                  </a:cubicBezTo>
                  <a:cubicBezTo>
                    <a:pt x="417" y="80"/>
                    <a:pt x="406" y="81"/>
                    <a:pt x="411" y="84"/>
                  </a:cubicBezTo>
                  <a:cubicBezTo>
                    <a:pt x="409" y="83"/>
                    <a:pt x="408" y="84"/>
                    <a:pt x="406" y="84"/>
                  </a:cubicBezTo>
                  <a:cubicBezTo>
                    <a:pt x="409" y="86"/>
                    <a:pt x="405" y="87"/>
                    <a:pt x="403" y="88"/>
                  </a:cubicBezTo>
                  <a:cubicBezTo>
                    <a:pt x="400" y="88"/>
                    <a:pt x="397" y="86"/>
                    <a:pt x="396" y="88"/>
                  </a:cubicBezTo>
                  <a:cubicBezTo>
                    <a:pt x="395" y="88"/>
                    <a:pt x="393" y="87"/>
                    <a:pt x="391" y="88"/>
                  </a:cubicBezTo>
                  <a:cubicBezTo>
                    <a:pt x="389" y="89"/>
                    <a:pt x="389" y="89"/>
                    <a:pt x="389" y="89"/>
                  </a:cubicBezTo>
                  <a:cubicBezTo>
                    <a:pt x="390" y="89"/>
                    <a:pt x="390" y="90"/>
                    <a:pt x="391" y="90"/>
                  </a:cubicBezTo>
                  <a:cubicBezTo>
                    <a:pt x="388" y="90"/>
                    <a:pt x="392" y="92"/>
                    <a:pt x="390" y="93"/>
                  </a:cubicBezTo>
                  <a:cubicBezTo>
                    <a:pt x="388" y="93"/>
                    <a:pt x="386" y="92"/>
                    <a:pt x="385" y="93"/>
                  </a:cubicBezTo>
                  <a:cubicBezTo>
                    <a:pt x="385" y="94"/>
                    <a:pt x="385" y="94"/>
                    <a:pt x="385" y="94"/>
                  </a:cubicBezTo>
                  <a:cubicBezTo>
                    <a:pt x="384" y="94"/>
                    <a:pt x="384" y="94"/>
                    <a:pt x="384" y="94"/>
                  </a:cubicBezTo>
                  <a:cubicBezTo>
                    <a:pt x="383" y="95"/>
                    <a:pt x="387" y="96"/>
                    <a:pt x="385" y="97"/>
                  </a:cubicBezTo>
                  <a:cubicBezTo>
                    <a:pt x="385" y="98"/>
                    <a:pt x="386" y="98"/>
                    <a:pt x="387" y="98"/>
                  </a:cubicBezTo>
                  <a:cubicBezTo>
                    <a:pt x="386" y="98"/>
                    <a:pt x="386" y="98"/>
                    <a:pt x="386" y="99"/>
                  </a:cubicBezTo>
                  <a:cubicBezTo>
                    <a:pt x="390" y="100"/>
                    <a:pt x="388" y="101"/>
                    <a:pt x="390" y="102"/>
                  </a:cubicBezTo>
                  <a:cubicBezTo>
                    <a:pt x="390" y="103"/>
                    <a:pt x="389" y="103"/>
                    <a:pt x="390" y="103"/>
                  </a:cubicBezTo>
                  <a:cubicBezTo>
                    <a:pt x="390" y="103"/>
                    <a:pt x="391" y="103"/>
                    <a:pt x="392" y="103"/>
                  </a:cubicBezTo>
                  <a:cubicBezTo>
                    <a:pt x="390" y="106"/>
                    <a:pt x="390" y="108"/>
                    <a:pt x="385" y="111"/>
                  </a:cubicBezTo>
                  <a:cubicBezTo>
                    <a:pt x="382" y="112"/>
                    <a:pt x="384" y="112"/>
                    <a:pt x="384" y="114"/>
                  </a:cubicBezTo>
                  <a:cubicBezTo>
                    <a:pt x="377" y="115"/>
                    <a:pt x="369" y="114"/>
                    <a:pt x="362" y="114"/>
                  </a:cubicBezTo>
                  <a:cubicBezTo>
                    <a:pt x="364" y="114"/>
                    <a:pt x="366" y="113"/>
                    <a:pt x="367" y="113"/>
                  </a:cubicBezTo>
                  <a:cubicBezTo>
                    <a:pt x="368" y="112"/>
                    <a:pt x="365" y="113"/>
                    <a:pt x="364" y="112"/>
                  </a:cubicBezTo>
                  <a:cubicBezTo>
                    <a:pt x="360" y="113"/>
                    <a:pt x="357" y="111"/>
                    <a:pt x="353" y="111"/>
                  </a:cubicBezTo>
                  <a:cubicBezTo>
                    <a:pt x="354" y="110"/>
                    <a:pt x="354" y="110"/>
                    <a:pt x="354" y="110"/>
                  </a:cubicBezTo>
                  <a:cubicBezTo>
                    <a:pt x="346" y="108"/>
                    <a:pt x="336" y="108"/>
                    <a:pt x="327" y="108"/>
                  </a:cubicBezTo>
                  <a:cubicBezTo>
                    <a:pt x="324" y="106"/>
                    <a:pt x="324" y="106"/>
                    <a:pt x="324" y="106"/>
                  </a:cubicBezTo>
                  <a:cubicBezTo>
                    <a:pt x="318" y="106"/>
                    <a:pt x="312" y="106"/>
                    <a:pt x="306" y="105"/>
                  </a:cubicBezTo>
                  <a:cubicBezTo>
                    <a:pt x="307" y="105"/>
                    <a:pt x="307" y="105"/>
                    <a:pt x="307" y="105"/>
                  </a:cubicBezTo>
                  <a:cubicBezTo>
                    <a:pt x="305" y="103"/>
                    <a:pt x="302" y="105"/>
                    <a:pt x="299" y="104"/>
                  </a:cubicBezTo>
                  <a:cubicBezTo>
                    <a:pt x="300" y="104"/>
                    <a:pt x="300" y="104"/>
                    <a:pt x="300" y="104"/>
                  </a:cubicBezTo>
                  <a:cubicBezTo>
                    <a:pt x="297" y="103"/>
                    <a:pt x="293" y="103"/>
                    <a:pt x="289" y="103"/>
                  </a:cubicBezTo>
                  <a:cubicBezTo>
                    <a:pt x="291" y="103"/>
                    <a:pt x="291" y="103"/>
                    <a:pt x="291" y="103"/>
                  </a:cubicBezTo>
                  <a:cubicBezTo>
                    <a:pt x="295" y="103"/>
                    <a:pt x="300" y="103"/>
                    <a:pt x="303" y="102"/>
                  </a:cubicBezTo>
                  <a:cubicBezTo>
                    <a:pt x="299" y="101"/>
                    <a:pt x="293" y="101"/>
                    <a:pt x="287" y="101"/>
                  </a:cubicBezTo>
                  <a:cubicBezTo>
                    <a:pt x="281" y="101"/>
                    <a:pt x="276" y="101"/>
                    <a:pt x="270" y="100"/>
                  </a:cubicBezTo>
                  <a:cubicBezTo>
                    <a:pt x="277" y="100"/>
                    <a:pt x="277" y="100"/>
                    <a:pt x="277" y="100"/>
                  </a:cubicBezTo>
                  <a:cubicBezTo>
                    <a:pt x="277" y="99"/>
                    <a:pt x="277" y="99"/>
                    <a:pt x="277" y="99"/>
                  </a:cubicBezTo>
                  <a:cubicBezTo>
                    <a:pt x="266" y="97"/>
                    <a:pt x="243" y="98"/>
                    <a:pt x="243" y="98"/>
                  </a:cubicBezTo>
                  <a:cubicBezTo>
                    <a:pt x="243" y="98"/>
                    <a:pt x="246" y="97"/>
                    <a:pt x="248" y="97"/>
                  </a:cubicBezTo>
                  <a:cubicBezTo>
                    <a:pt x="248" y="97"/>
                    <a:pt x="248" y="97"/>
                    <a:pt x="248" y="97"/>
                  </a:cubicBezTo>
                  <a:cubicBezTo>
                    <a:pt x="224" y="97"/>
                    <a:pt x="224" y="97"/>
                    <a:pt x="224" y="97"/>
                  </a:cubicBezTo>
                  <a:cubicBezTo>
                    <a:pt x="237" y="96"/>
                    <a:pt x="252" y="96"/>
                    <a:pt x="265" y="95"/>
                  </a:cubicBezTo>
                  <a:cubicBezTo>
                    <a:pt x="262" y="95"/>
                    <a:pt x="259" y="95"/>
                    <a:pt x="255" y="95"/>
                  </a:cubicBezTo>
                  <a:cubicBezTo>
                    <a:pt x="253" y="93"/>
                    <a:pt x="250" y="94"/>
                    <a:pt x="247" y="94"/>
                  </a:cubicBezTo>
                  <a:cubicBezTo>
                    <a:pt x="249" y="93"/>
                    <a:pt x="188" y="95"/>
                    <a:pt x="189" y="93"/>
                  </a:cubicBezTo>
                  <a:cubicBezTo>
                    <a:pt x="171" y="94"/>
                    <a:pt x="228" y="93"/>
                    <a:pt x="215" y="92"/>
                  </a:cubicBezTo>
                  <a:cubicBezTo>
                    <a:pt x="227" y="92"/>
                    <a:pt x="239" y="91"/>
                    <a:pt x="251" y="92"/>
                  </a:cubicBezTo>
                  <a:cubicBezTo>
                    <a:pt x="252" y="91"/>
                    <a:pt x="253" y="91"/>
                    <a:pt x="254" y="91"/>
                  </a:cubicBezTo>
                  <a:cubicBezTo>
                    <a:pt x="257" y="92"/>
                    <a:pt x="260" y="92"/>
                    <a:pt x="263" y="91"/>
                  </a:cubicBezTo>
                  <a:cubicBezTo>
                    <a:pt x="279" y="91"/>
                    <a:pt x="298" y="91"/>
                    <a:pt x="316" y="90"/>
                  </a:cubicBezTo>
                  <a:cubicBezTo>
                    <a:pt x="326" y="89"/>
                    <a:pt x="338" y="91"/>
                    <a:pt x="349" y="91"/>
                  </a:cubicBezTo>
                  <a:cubicBezTo>
                    <a:pt x="341" y="88"/>
                    <a:pt x="331" y="90"/>
                    <a:pt x="322" y="89"/>
                  </a:cubicBezTo>
                  <a:cubicBezTo>
                    <a:pt x="333" y="89"/>
                    <a:pt x="344" y="89"/>
                    <a:pt x="355" y="88"/>
                  </a:cubicBezTo>
                  <a:cubicBezTo>
                    <a:pt x="350" y="85"/>
                    <a:pt x="350" y="85"/>
                    <a:pt x="350" y="85"/>
                  </a:cubicBezTo>
                  <a:cubicBezTo>
                    <a:pt x="351" y="85"/>
                    <a:pt x="352" y="85"/>
                    <a:pt x="352" y="85"/>
                  </a:cubicBezTo>
                  <a:cubicBezTo>
                    <a:pt x="344" y="84"/>
                    <a:pt x="336" y="83"/>
                    <a:pt x="327" y="82"/>
                  </a:cubicBezTo>
                  <a:cubicBezTo>
                    <a:pt x="319" y="82"/>
                    <a:pt x="283" y="81"/>
                    <a:pt x="273" y="81"/>
                  </a:cubicBezTo>
                  <a:cubicBezTo>
                    <a:pt x="284" y="81"/>
                    <a:pt x="321" y="82"/>
                    <a:pt x="330" y="82"/>
                  </a:cubicBezTo>
                  <a:cubicBezTo>
                    <a:pt x="329" y="80"/>
                    <a:pt x="299" y="81"/>
                    <a:pt x="297" y="80"/>
                  </a:cubicBezTo>
                  <a:cubicBezTo>
                    <a:pt x="328" y="80"/>
                    <a:pt x="328" y="80"/>
                    <a:pt x="328" y="80"/>
                  </a:cubicBezTo>
                  <a:cubicBezTo>
                    <a:pt x="328" y="81"/>
                    <a:pt x="328" y="81"/>
                    <a:pt x="328" y="81"/>
                  </a:cubicBezTo>
                  <a:cubicBezTo>
                    <a:pt x="335" y="80"/>
                    <a:pt x="340" y="83"/>
                    <a:pt x="347" y="81"/>
                  </a:cubicBezTo>
                  <a:cubicBezTo>
                    <a:pt x="340" y="80"/>
                    <a:pt x="306" y="79"/>
                    <a:pt x="298" y="79"/>
                  </a:cubicBezTo>
                  <a:cubicBezTo>
                    <a:pt x="297" y="79"/>
                    <a:pt x="328" y="79"/>
                    <a:pt x="329" y="78"/>
                  </a:cubicBezTo>
                  <a:cubicBezTo>
                    <a:pt x="326" y="78"/>
                    <a:pt x="324" y="76"/>
                    <a:pt x="320" y="76"/>
                  </a:cubicBezTo>
                  <a:cubicBezTo>
                    <a:pt x="321" y="76"/>
                    <a:pt x="323" y="77"/>
                    <a:pt x="323" y="76"/>
                  </a:cubicBezTo>
                  <a:cubicBezTo>
                    <a:pt x="323" y="75"/>
                    <a:pt x="319" y="76"/>
                    <a:pt x="318" y="75"/>
                  </a:cubicBezTo>
                  <a:cubicBezTo>
                    <a:pt x="316" y="75"/>
                    <a:pt x="311" y="75"/>
                    <a:pt x="307" y="75"/>
                  </a:cubicBezTo>
                  <a:cubicBezTo>
                    <a:pt x="307" y="73"/>
                    <a:pt x="303" y="74"/>
                    <a:pt x="302" y="73"/>
                  </a:cubicBezTo>
                  <a:cubicBezTo>
                    <a:pt x="291" y="73"/>
                    <a:pt x="291" y="73"/>
                    <a:pt x="291" y="73"/>
                  </a:cubicBezTo>
                  <a:cubicBezTo>
                    <a:pt x="297" y="72"/>
                    <a:pt x="303" y="73"/>
                    <a:pt x="307" y="71"/>
                  </a:cubicBezTo>
                  <a:cubicBezTo>
                    <a:pt x="272" y="70"/>
                    <a:pt x="228" y="69"/>
                    <a:pt x="192" y="70"/>
                  </a:cubicBezTo>
                  <a:cubicBezTo>
                    <a:pt x="191" y="71"/>
                    <a:pt x="189" y="70"/>
                    <a:pt x="188" y="70"/>
                  </a:cubicBezTo>
                  <a:cubicBezTo>
                    <a:pt x="185" y="71"/>
                    <a:pt x="180" y="69"/>
                    <a:pt x="178" y="71"/>
                  </a:cubicBezTo>
                  <a:cubicBezTo>
                    <a:pt x="180" y="71"/>
                    <a:pt x="180" y="71"/>
                    <a:pt x="180" y="71"/>
                  </a:cubicBezTo>
                  <a:cubicBezTo>
                    <a:pt x="193" y="71"/>
                    <a:pt x="206" y="73"/>
                    <a:pt x="217" y="71"/>
                  </a:cubicBezTo>
                  <a:cubicBezTo>
                    <a:pt x="219" y="72"/>
                    <a:pt x="219" y="72"/>
                    <a:pt x="219" y="72"/>
                  </a:cubicBezTo>
                  <a:cubicBezTo>
                    <a:pt x="217" y="73"/>
                    <a:pt x="215" y="73"/>
                    <a:pt x="214" y="74"/>
                  </a:cubicBezTo>
                  <a:cubicBezTo>
                    <a:pt x="235" y="74"/>
                    <a:pt x="235" y="74"/>
                    <a:pt x="235" y="74"/>
                  </a:cubicBezTo>
                  <a:cubicBezTo>
                    <a:pt x="235" y="74"/>
                    <a:pt x="235" y="74"/>
                    <a:pt x="235" y="75"/>
                  </a:cubicBezTo>
                  <a:cubicBezTo>
                    <a:pt x="240" y="73"/>
                    <a:pt x="248" y="74"/>
                    <a:pt x="254" y="74"/>
                  </a:cubicBezTo>
                  <a:cubicBezTo>
                    <a:pt x="252" y="74"/>
                    <a:pt x="246" y="75"/>
                    <a:pt x="243" y="74"/>
                  </a:cubicBezTo>
                  <a:cubicBezTo>
                    <a:pt x="235" y="75"/>
                    <a:pt x="235" y="75"/>
                    <a:pt x="235" y="75"/>
                  </a:cubicBezTo>
                  <a:cubicBezTo>
                    <a:pt x="236" y="75"/>
                    <a:pt x="235" y="74"/>
                    <a:pt x="235" y="74"/>
                  </a:cubicBezTo>
                  <a:cubicBezTo>
                    <a:pt x="232" y="76"/>
                    <a:pt x="228" y="74"/>
                    <a:pt x="226" y="76"/>
                  </a:cubicBezTo>
                  <a:cubicBezTo>
                    <a:pt x="230" y="78"/>
                    <a:pt x="235" y="76"/>
                    <a:pt x="239" y="76"/>
                  </a:cubicBezTo>
                  <a:cubicBezTo>
                    <a:pt x="247" y="77"/>
                    <a:pt x="258" y="76"/>
                    <a:pt x="266" y="77"/>
                  </a:cubicBezTo>
                  <a:cubicBezTo>
                    <a:pt x="251" y="78"/>
                    <a:pt x="233" y="77"/>
                    <a:pt x="217" y="77"/>
                  </a:cubicBezTo>
                  <a:cubicBezTo>
                    <a:pt x="216" y="78"/>
                    <a:pt x="215" y="78"/>
                    <a:pt x="215" y="78"/>
                  </a:cubicBezTo>
                  <a:cubicBezTo>
                    <a:pt x="218" y="79"/>
                    <a:pt x="218" y="79"/>
                    <a:pt x="218" y="79"/>
                  </a:cubicBezTo>
                  <a:cubicBezTo>
                    <a:pt x="242" y="79"/>
                    <a:pt x="242" y="79"/>
                    <a:pt x="242" y="79"/>
                  </a:cubicBezTo>
                  <a:cubicBezTo>
                    <a:pt x="241" y="80"/>
                    <a:pt x="242" y="80"/>
                    <a:pt x="243" y="80"/>
                  </a:cubicBezTo>
                  <a:cubicBezTo>
                    <a:pt x="247" y="78"/>
                    <a:pt x="252" y="80"/>
                    <a:pt x="258" y="80"/>
                  </a:cubicBezTo>
                  <a:cubicBezTo>
                    <a:pt x="239" y="80"/>
                    <a:pt x="221" y="81"/>
                    <a:pt x="203" y="82"/>
                  </a:cubicBezTo>
                  <a:cubicBezTo>
                    <a:pt x="203" y="82"/>
                    <a:pt x="203" y="82"/>
                    <a:pt x="203" y="82"/>
                  </a:cubicBezTo>
                  <a:cubicBezTo>
                    <a:pt x="208" y="82"/>
                    <a:pt x="208" y="82"/>
                    <a:pt x="208" y="82"/>
                  </a:cubicBezTo>
                  <a:cubicBezTo>
                    <a:pt x="206" y="83"/>
                    <a:pt x="206" y="83"/>
                    <a:pt x="206" y="83"/>
                  </a:cubicBezTo>
                  <a:cubicBezTo>
                    <a:pt x="185" y="83"/>
                    <a:pt x="168" y="85"/>
                    <a:pt x="147" y="87"/>
                  </a:cubicBezTo>
                  <a:cubicBezTo>
                    <a:pt x="146" y="88"/>
                    <a:pt x="147" y="88"/>
                    <a:pt x="148" y="88"/>
                  </a:cubicBezTo>
                  <a:cubicBezTo>
                    <a:pt x="154" y="88"/>
                    <a:pt x="154" y="88"/>
                    <a:pt x="154" y="88"/>
                  </a:cubicBezTo>
                  <a:cubicBezTo>
                    <a:pt x="153" y="88"/>
                    <a:pt x="153" y="88"/>
                    <a:pt x="153" y="89"/>
                  </a:cubicBezTo>
                  <a:cubicBezTo>
                    <a:pt x="152" y="90"/>
                    <a:pt x="155" y="89"/>
                    <a:pt x="156" y="90"/>
                  </a:cubicBezTo>
                  <a:cubicBezTo>
                    <a:pt x="146" y="88"/>
                    <a:pt x="133" y="90"/>
                    <a:pt x="122" y="91"/>
                  </a:cubicBezTo>
                  <a:cubicBezTo>
                    <a:pt x="111" y="89"/>
                    <a:pt x="107" y="97"/>
                    <a:pt x="97" y="95"/>
                  </a:cubicBezTo>
                  <a:cubicBezTo>
                    <a:pt x="98" y="95"/>
                    <a:pt x="98" y="95"/>
                    <a:pt x="98" y="95"/>
                  </a:cubicBezTo>
                  <a:cubicBezTo>
                    <a:pt x="92" y="97"/>
                    <a:pt x="92" y="97"/>
                    <a:pt x="92" y="97"/>
                  </a:cubicBezTo>
                  <a:cubicBezTo>
                    <a:pt x="92" y="97"/>
                    <a:pt x="92" y="97"/>
                    <a:pt x="92" y="97"/>
                  </a:cubicBezTo>
                  <a:cubicBezTo>
                    <a:pt x="98" y="95"/>
                    <a:pt x="98" y="95"/>
                    <a:pt x="98" y="95"/>
                  </a:cubicBezTo>
                  <a:cubicBezTo>
                    <a:pt x="95" y="94"/>
                    <a:pt x="99" y="94"/>
                    <a:pt x="97" y="93"/>
                  </a:cubicBezTo>
                  <a:cubicBezTo>
                    <a:pt x="95" y="95"/>
                    <a:pt x="87" y="95"/>
                    <a:pt x="87" y="96"/>
                  </a:cubicBezTo>
                  <a:cubicBezTo>
                    <a:pt x="83" y="95"/>
                    <a:pt x="82" y="99"/>
                    <a:pt x="79" y="97"/>
                  </a:cubicBezTo>
                  <a:cubicBezTo>
                    <a:pt x="76" y="98"/>
                    <a:pt x="76" y="98"/>
                    <a:pt x="76" y="98"/>
                  </a:cubicBezTo>
                  <a:cubicBezTo>
                    <a:pt x="75" y="98"/>
                    <a:pt x="75" y="97"/>
                    <a:pt x="74" y="97"/>
                  </a:cubicBezTo>
                  <a:cubicBezTo>
                    <a:pt x="73" y="98"/>
                    <a:pt x="73" y="98"/>
                    <a:pt x="73" y="98"/>
                  </a:cubicBezTo>
                  <a:cubicBezTo>
                    <a:pt x="73" y="98"/>
                    <a:pt x="73" y="98"/>
                    <a:pt x="73" y="98"/>
                  </a:cubicBezTo>
                  <a:cubicBezTo>
                    <a:pt x="69" y="98"/>
                    <a:pt x="66" y="100"/>
                    <a:pt x="61" y="99"/>
                  </a:cubicBezTo>
                  <a:cubicBezTo>
                    <a:pt x="62" y="98"/>
                    <a:pt x="68" y="100"/>
                    <a:pt x="68" y="98"/>
                  </a:cubicBezTo>
                  <a:cubicBezTo>
                    <a:pt x="66" y="98"/>
                    <a:pt x="63" y="97"/>
                    <a:pt x="61" y="98"/>
                  </a:cubicBezTo>
                  <a:cubicBezTo>
                    <a:pt x="60" y="97"/>
                    <a:pt x="63" y="96"/>
                    <a:pt x="61" y="95"/>
                  </a:cubicBezTo>
                  <a:cubicBezTo>
                    <a:pt x="58" y="94"/>
                    <a:pt x="59" y="96"/>
                    <a:pt x="58" y="96"/>
                  </a:cubicBezTo>
                  <a:cubicBezTo>
                    <a:pt x="58" y="95"/>
                    <a:pt x="57" y="96"/>
                    <a:pt x="56" y="96"/>
                  </a:cubicBezTo>
                  <a:cubicBezTo>
                    <a:pt x="54" y="96"/>
                    <a:pt x="54" y="96"/>
                    <a:pt x="54" y="96"/>
                  </a:cubicBezTo>
                  <a:cubicBezTo>
                    <a:pt x="55" y="96"/>
                    <a:pt x="53" y="96"/>
                    <a:pt x="53" y="95"/>
                  </a:cubicBezTo>
                  <a:cubicBezTo>
                    <a:pt x="52" y="96"/>
                    <a:pt x="52" y="96"/>
                    <a:pt x="52" y="96"/>
                  </a:cubicBezTo>
                  <a:cubicBezTo>
                    <a:pt x="52" y="95"/>
                    <a:pt x="52" y="95"/>
                    <a:pt x="52" y="95"/>
                  </a:cubicBezTo>
                  <a:cubicBezTo>
                    <a:pt x="51" y="94"/>
                    <a:pt x="55" y="95"/>
                    <a:pt x="55" y="94"/>
                  </a:cubicBezTo>
                  <a:cubicBezTo>
                    <a:pt x="55" y="92"/>
                    <a:pt x="53" y="94"/>
                    <a:pt x="52" y="93"/>
                  </a:cubicBezTo>
                  <a:cubicBezTo>
                    <a:pt x="50" y="92"/>
                    <a:pt x="45" y="92"/>
                    <a:pt x="46" y="90"/>
                  </a:cubicBezTo>
                  <a:cubicBezTo>
                    <a:pt x="44" y="90"/>
                    <a:pt x="44" y="91"/>
                    <a:pt x="44" y="91"/>
                  </a:cubicBezTo>
                  <a:cubicBezTo>
                    <a:pt x="42" y="91"/>
                    <a:pt x="42" y="91"/>
                    <a:pt x="42" y="91"/>
                  </a:cubicBezTo>
                  <a:cubicBezTo>
                    <a:pt x="42" y="92"/>
                    <a:pt x="41" y="92"/>
                    <a:pt x="39" y="93"/>
                  </a:cubicBezTo>
                  <a:cubicBezTo>
                    <a:pt x="40" y="92"/>
                    <a:pt x="38" y="92"/>
                    <a:pt x="37" y="91"/>
                  </a:cubicBezTo>
                  <a:cubicBezTo>
                    <a:pt x="34" y="91"/>
                    <a:pt x="34" y="91"/>
                    <a:pt x="34" y="91"/>
                  </a:cubicBezTo>
                  <a:cubicBezTo>
                    <a:pt x="33" y="90"/>
                    <a:pt x="30" y="91"/>
                    <a:pt x="28" y="90"/>
                  </a:cubicBezTo>
                  <a:cubicBezTo>
                    <a:pt x="25" y="88"/>
                    <a:pt x="25" y="88"/>
                    <a:pt x="25" y="88"/>
                  </a:cubicBezTo>
                  <a:cubicBezTo>
                    <a:pt x="23" y="88"/>
                    <a:pt x="25" y="87"/>
                    <a:pt x="25" y="87"/>
                  </a:cubicBezTo>
                  <a:cubicBezTo>
                    <a:pt x="25" y="87"/>
                    <a:pt x="24" y="86"/>
                    <a:pt x="24" y="85"/>
                  </a:cubicBezTo>
                  <a:cubicBezTo>
                    <a:pt x="25" y="84"/>
                    <a:pt x="24" y="84"/>
                    <a:pt x="23" y="83"/>
                  </a:cubicBezTo>
                  <a:cubicBezTo>
                    <a:pt x="25" y="82"/>
                    <a:pt x="30" y="82"/>
                    <a:pt x="31" y="80"/>
                  </a:cubicBezTo>
                  <a:cubicBezTo>
                    <a:pt x="30" y="80"/>
                    <a:pt x="27" y="80"/>
                    <a:pt x="25" y="81"/>
                  </a:cubicBezTo>
                  <a:cubicBezTo>
                    <a:pt x="25" y="80"/>
                    <a:pt x="27" y="80"/>
                    <a:pt x="27" y="79"/>
                  </a:cubicBezTo>
                  <a:cubicBezTo>
                    <a:pt x="26" y="78"/>
                    <a:pt x="28" y="76"/>
                    <a:pt x="28" y="75"/>
                  </a:cubicBezTo>
                  <a:cubicBezTo>
                    <a:pt x="31" y="75"/>
                    <a:pt x="27" y="74"/>
                    <a:pt x="30" y="74"/>
                  </a:cubicBezTo>
                  <a:cubicBezTo>
                    <a:pt x="35" y="74"/>
                    <a:pt x="34" y="71"/>
                    <a:pt x="39" y="70"/>
                  </a:cubicBezTo>
                  <a:cubicBezTo>
                    <a:pt x="39" y="70"/>
                    <a:pt x="37" y="69"/>
                    <a:pt x="36" y="69"/>
                  </a:cubicBezTo>
                  <a:cubicBezTo>
                    <a:pt x="33" y="72"/>
                    <a:pt x="27" y="68"/>
                    <a:pt x="24" y="70"/>
                  </a:cubicBezTo>
                  <a:cubicBezTo>
                    <a:pt x="22" y="70"/>
                    <a:pt x="22" y="70"/>
                    <a:pt x="22" y="70"/>
                  </a:cubicBezTo>
                  <a:cubicBezTo>
                    <a:pt x="21" y="68"/>
                    <a:pt x="21" y="68"/>
                    <a:pt x="21" y="68"/>
                  </a:cubicBezTo>
                  <a:cubicBezTo>
                    <a:pt x="21" y="68"/>
                    <a:pt x="20" y="68"/>
                    <a:pt x="20" y="69"/>
                  </a:cubicBezTo>
                  <a:cubicBezTo>
                    <a:pt x="19" y="69"/>
                    <a:pt x="19" y="68"/>
                    <a:pt x="19" y="68"/>
                  </a:cubicBezTo>
                  <a:cubicBezTo>
                    <a:pt x="19" y="67"/>
                    <a:pt x="19" y="67"/>
                    <a:pt x="19" y="67"/>
                  </a:cubicBezTo>
                  <a:cubicBezTo>
                    <a:pt x="17" y="66"/>
                    <a:pt x="14" y="65"/>
                    <a:pt x="13" y="63"/>
                  </a:cubicBezTo>
                  <a:cubicBezTo>
                    <a:pt x="18" y="62"/>
                    <a:pt x="12" y="61"/>
                    <a:pt x="13" y="59"/>
                  </a:cubicBezTo>
                  <a:cubicBezTo>
                    <a:pt x="7" y="57"/>
                    <a:pt x="11" y="52"/>
                    <a:pt x="4" y="51"/>
                  </a:cubicBezTo>
                  <a:cubicBezTo>
                    <a:pt x="6" y="50"/>
                    <a:pt x="3" y="47"/>
                    <a:pt x="4" y="46"/>
                  </a:cubicBezTo>
                  <a:cubicBezTo>
                    <a:pt x="2" y="43"/>
                    <a:pt x="2" y="43"/>
                    <a:pt x="2" y="43"/>
                  </a:cubicBezTo>
                  <a:cubicBezTo>
                    <a:pt x="3" y="44"/>
                    <a:pt x="3" y="43"/>
                    <a:pt x="4" y="43"/>
                  </a:cubicBezTo>
                  <a:cubicBezTo>
                    <a:pt x="3" y="42"/>
                    <a:pt x="5" y="40"/>
                    <a:pt x="3" y="40"/>
                  </a:cubicBezTo>
                  <a:cubicBezTo>
                    <a:pt x="1" y="40"/>
                    <a:pt x="1" y="40"/>
                    <a:pt x="1" y="40"/>
                  </a:cubicBezTo>
                  <a:cubicBezTo>
                    <a:pt x="3" y="39"/>
                    <a:pt x="3" y="39"/>
                    <a:pt x="3" y="39"/>
                  </a:cubicBezTo>
                  <a:cubicBezTo>
                    <a:pt x="0" y="38"/>
                    <a:pt x="2" y="37"/>
                    <a:pt x="1" y="36"/>
                  </a:cubicBezTo>
                  <a:cubicBezTo>
                    <a:pt x="2" y="32"/>
                    <a:pt x="12" y="32"/>
                    <a:pt x="15" y="28"/>
                  </a:cubicBezTo>
                  <a:cubicBezTo>
                    <a:pt x="14" y="26"/>
                    <a:pt x="7" y="26"/>
                    <a:pt x="9" y="23"/>
                  </a:cubicBezTo>
                  <a:cubicBezTo>
                    <a:pt x="12" y="23"/>
                    <a:pt x="10" y="17"/>
                    <a:pt x="9" y="17"/>
                  </a:cubicBezTo>
                  <a:cubicBezTo>
                    <a:pt x="12" y="15"/>
                    <a:pt x="12" y="9"/>
                    <a:pt x="15" y="7"/>
                  </a:cubicBezTo>
                  <a:cubicBezTo>
                    <a:pt x="17" y="7"/>
                    <a:pt x="17" y="7"/>
                    <a:pt x="19" y="7"/>
                  </a:cubicBezTo>
                  <a:cubicBezTo>
                    <a:pt x="44" y="4"/>
                    <a:pt x="71" y="5"/>
                    <a:pt x="96" y="4"/>
                  </a:cubicBezTo>
                  <a:cubicBezTo>
                    <a:pt x="196" y="0"/>
                    <a:pt x="196" y="0"/>
                    <a:pt x="196" y="0"/>
                  </a:cubicBezTo>
                  <a:cubicBezTo>
                    <a:pt x="205" y="0"/>
                    <a:pt x="214" y="1"/>
                    <a:pt x="222" y="1"/>
                  </a:cubicBezTo>
                  <a:lnTo>
                    <a:pt x="222"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0" name="Freeform 7"/>
            <p:cNvSpPr>
              <a:spLocks/>
            </p:cNvSpPr>
            <p:nvPr/>
          </p:nvSpPr>
          <p:spPr bwMode="auto">
            <a:xfrm>
              <a:off x="-17305338" y="18338801"/>
              <a:ext cx="896938" cy="796925"/>
            </a:xfrm>
            <a:custGeom>
              <a:avLst/>
              <a:gdLst>
                <a:gd name="T0" fmla="*/ 0 w 565"/>
                <a:gd name="T1" fmla="*/ 0 h 502"/>
                <a:gd name="T2" fmla="*/ 0 w 565"/>
                <a:gd name="T3" fmla="*/ 502 h 502"/>
                <a:gd name="T4" fmla="*/ 187 w 565"/>
                <a:gd name="T5" fmla="*/ 502 h 502"/>
                <a:gd name="T6" fmla="*/ 187 w 565"/>
                <a:gd name="T7" fmla="*/ 191 h 502"/>
                <a:gd name="T8" fmla="*/ 378 w 565"/>
                <a:gd name="T9" fmla="*/ 191 h 502"/>
                <a:gd name="T10" fmla="*/ 378 w 565"/>
                <a:gd name="T11" fmla="*/ 502 h 502"/>
                <a:gd name="T12" fmla="*/ 565 w 565"/>
                <a:gd name="T13" fmla="*/ 502 h 502"/>
                <a:gd name="T14" fmla="*/ 565 w 565"/>
                <a:gd name="T15" fmla="*/ 0 h 502"/>
                <a:gd name="T16" fmla="*/ 0 w 565"/>
                <a:gd name="T1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5" h="502">
                  <a:moveTo>
                    <a:pt x="0" y="0"/>
                  </a:moveTo>
                  <a:lnTo>
                    <a:pt x="0" y="502"/>
                  </a:lnTo>
                  <a:lnTo>
                    <a:pt x="187" y="502"/>
                  </a:lnTo>
                  <a:lnTo>
                    <a:pt x="187" y="191"/>
                  </a:lnTo>
                  <a:lnTo>
                    <a:pt x="378" y="191"/>
                  </a:lnTo>
                  <a:lnTo>
                    <a:pt x="378" y="502"/>
                  </a:lnTo>
                  <a:lnTo>
                    <a:pt x="565" y="502"/>
                  </a:lnTo>
                  <a:lnTo>
                    <a:pt x="565" y="0"/>
                  </a:lnTo>
                  <a:lnTo>
                    <a:pt x="0" y="0"/>
                  </a:lnTo>
                  <a:close/>
                </a:path>
              </a:pathLst>
            </a:custGeom>
            <a:solidFill>
              <a:srgbClr val="34B2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1" name="Rectangle 8"/>
            <p:cNvSpPr>
              <a:spLocks noChangeArrowheads="1"/>
            </p:cNvSpPr>
            <p:nvPr/>
          </p:nvSpPr>
          <p:spPr bwMode="auto">
            <a:xfrm>
              <a:off x="-15954375" y="18822988"/>
              <a:ext cx="7008813" cy="19050"/>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2" name="Freeform 9"/>
            <p:cNvSpPr>
              <a:spLocks/>
            </p:cNvSpPr>
            <p:nvPr/>
          </p:nvSpPr>
          <p:spPr bwMode="auto">
            <a:xfrm>
              <a:off x="-12923838" y="19029363"/>
              <a:ext cx="288925" cy="174625"/>
            </a:xfrm>
            <a:custGeom>
              <a:avLst/>
              <a:gdLst>
                <a:gd name="T0" fmla="*/ 0 w 182"/>
                <a:gd name="T1" fmla="*/ 0 h 110"/>
                <a:gd name="T2" fmla="*/ 28 w 182"/>
                <a:gd name="T3" fmla="*/ 0 h 110"/>
                <a:gd name="T4" fmla="*/ 54 w 182"/>
                <a:gd name="T5" fmla="*/ 74 h 110"/>
                <a:gd name="T6" fmla="*/ 85 w 182"/>
                <a:gd name="T7" fmla="*/ 0 h 110"/>
                <a:gd name="T8" fmla="*/ 101 w 182"/>
                <a:gd name="T9" fmla="*/ 0 h 110"/>
                <a:gd name="T10" fmla="*/ 132 w 182"/>
                <a:gd name="T11" fmla="*/ 74 h 110"/>
                <a:gd name="T12" fmla="*/ 158 w 182"/>
                <a:gd name="T13" fmla="*/ 0 h 110"/>
                <a:gd name="T14" fmla="*/ 182 w 182"/>
                <a:gd name="T15" fmla="*/ 0 h 110"/>
                <a:gd name="T16" fmla="*/ 139 w 182"/>
                <a:gd name="T17" fmla="*/ 110 h 110"/>
                <a:gd name="T18" fmla="*/ 123 w 182"/>
                <a:gd name="T19" fmla="*/ 110 h 110"/>
                <a:gd name="T20" fmla="*/ 92 w 182"/>
                <a:gd name="T21" fmla="*/ 34 h 110"/>
                <a:gd name="T22" fmla="*/ 61 w 182"/>
                <a:gd name="T23" fmla="*/ 110 h 110"/>
                <a:gd name="T24" fmla="*/ 42 w 182"/>
                <a:gd name="T25" fmla="*/ 110 h 110"/>
                <a:gd name="T26" fmla="*/ 0 w 182"/>
                <a:gd name="T27"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2" h="110">
                  <a:moveTo>
                    <a:pt x="0" y="0"/>
                  </a:moveTo>
                  <a:lnTo>
                    <a:pt x="28" y="0"/>
                  </a:lnTo>
                  <a:lnTo>
                    <a:pt x="54" y="74"/>
                  </a:lnTo>
                  <a:lnTo>
                    <a:pt x="85" y="0"/>
                  </a:lnTo>
                  <a:lnTo>
                    <a:pt x="101" y="0"/>
                  </a:lnTo>
                  <a:lnTo>
                    <a:pt x="132" y="74"/>
                  </a:lnTo>
                  <a:lnTo>
                    <a:pt x="158" y="0"/>
                  </a:lnTo>
                  <a:lnTo>
                    <a:pt x="182" y="0"/>
                  </a:lnTo>
                  <a:lnTo>
                    <a:pt x="139" y="110"/>
                  </a:lnTo>
                  <a:lnTo>
                    <a:pt x="123" y="110"/>
                  </a:lnTo>
                  <a:lnTo>
                    <a:pt x="92" y="34"/>
                  </a:lnTo>
                  <a:lnTo>
                    <a:pt x="61" y="110"/>
                  </a:lnTo>
                  <a:lnTo>
                    <a:pt x="42" y="110"/>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3" name="Freeform 10"/>
            <p:cNvSpPr>
              <a:spLocks noEditPoints="1"/>
            </p:cNvSpPr>
            <p:nvPr/>
          </p:nvSpPr>
          <p:spPr bwMode="auto">
            <a:xfrm>
              <a:off x="-12582525" y="19029363"/>
              <a:ext cx="236538" cy="174625"/>
            </a:xfrm>
            <a:custGeom>
              <a:avLst/>
              <a:gdLst>
                <a:gd name="T0" fmla="*/ 64 w 149"/>
                <a:gd name="T1" fmla="*/ 0 h 110"/>
                <a:gd name="T2" fmla="*/ 87 w 149"/>
                <a:gd name="T3" fmla="*/ 0 h 110"/>
                <a:gd name="T4" fmla="*/ 149 w 149"/>
                <a:gd name="T5" fmla="*/ 110 h 110"/>
                <a:gd name="T6" fmla="*/ 120 w 149"/>
                <a:gd name="T7" fmla="*/ 110 h 110"/>
                <a:gd name="T8" fmla="*/ 109 w 149"/>
                <a:gd name="T9" fmla="*/ 86 h 110"/>
                <a:gd name="T10" fmla="*/ 40 w 149"/>
                <a:gd name="T11" fmla="*/ 86 h 110"/>
                <a:gd name="T12" fmla="*/ 26 w 149"/>
                <a:gd name="T13" fmla="*/ 110 h 110"/>
                <a:gd name="T14" fmla="*/ 0 w 149"/>
                <a:gd name="T15" fmla="*/ 110 h 110"/>
                <a:gd name="T16" fmla="*/ 64 w 149"/>
                <a:gd name="T17" fmla="*/ 0 h 110"/>
                <a:gd name="T18" fmla="*/ 97 w 149"/>
                <a:gd name="T19" fmla="*/ 67 h 110"/>
                <a:gd name="T20" fmla="*/ 76 w 149"/>
                <a:gd name="T21" fmla="*/ 22 h 110"/>
                <a:gd name="T22" fmla="*/ 50 w 149"/>
                <a:gd name="T23" fmla="*/ 67 h 110"/>
                <a:gd name="T24" fmla="*/ 97 w 149"/>
                <a:gd name="T25" fmla="*/ 67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10">
                  <a:moveTo>
                    <a:pt x="64" y="0"/>
                  </a:moveTo>
                  <a:lnTo>
                    <a:pt x="87" y="0"/>
                  </a:lnTo>
                  <a:lnTo>
                    <a:pt x="149" y="110"/>
                  </a:lnTo>
                  <a:lnTo>
                    <a:pt x="120" y="110"/>
                  </a:lnTo>
                  <a:lnTo>
                    <a:pt x="109" y="86"/>
                  </a:lnTo>
                  <a:lnTo>
                    <a:pt x="40" y="86"/>
                  </a:lnTo>
                  <a:lnTo>
                    <a:pt x="26" y="110"/>
                  </a:lnTo>
                  <a:lnTo>
                    <a:pt x="0" y="110"/>
                  </a:lnTo>
                  <a:lnTo>
                    <a:pt x="64" y="0"/>
                  </a:lnTo>
                  <a:close/>
                  <a:moveTo>
                    <a:pt x="97" y="67"/>
                  </a:moveTo>
                  <a:lnTo>
                    <a:pt x="76" y="22"/>
                  </a:lnTo>
                  <a:lnTo>
                    <a:pt x="50" y="67"/>
                  </a:lnTo>
                  <a:lnTo>
                    <a:pt x="97" y="67"/>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4" name="Freeform 11"/>
            <p:cNvSpPr>
              <a:spLocks/>
            </p:cNvSpPr>
            <p:nvPr/>
          </p:nvSpPr>
          <p:spPr bwMode="auto">
            <a:xfrm>
              <a:off x="-12260263" y="19029363"/>
              <a:ext cx="206375" cy="174625"/>
            </a:xfrm>
            <a:custGeom>
              <a:avLst/>
              <a:gdLst>
                <a:gd name="T0" fmla="*/ 11 w 55"/>
                <a:gd name="T1" fmla="*/ 8 h 46"/>
                <a:gd name="T2" fmla="*/ 11 w 55"/>
                <a:gd name="T3" fmla="*/ 38 h 46"/>
                <a:gd name="T4" fmla="*/ 45 w 55"/>
                <a:gd name="T5" fmla="*/ 38 h 46"/>
                <a:gd name="T6" fmla="*/ 45 w 55"/>
                <a:gd name="T7" fmla="*/ 27 h 46"/>
                <a:gd name="T8" fmla="*/ 27 w 55"/>
                <a:gd name="T9" fmla="*/ 27 h 46"/>
                <a:gd name="T10" fmla="*/ 27 w 55"/>
                <a:gd name="T11" fmla="*/ 19 h 46"/>
                <a:gd name="T12" fmla="*/ 55 w 55"/>
                <a:gd name="T13" fmla="*/ 19 h 46"/>
                <a:gd name="T14" fmla="*/ 55 w 55"/>
                <a:gd name="T15" fmla="*/ 35 h 46"/>
                <a:gd name="T16" fmla="*/ 44 w 55"/>
                <a:gd name="T17" fmla="*/ 46 h 46"/>
                <a:gd name="T18" fmla="*/ 12 w 55"/>
                <a:gd name="T19" fmla="*/ 46 h 46"/>
                <a:gd name="T20" fmla="*/ 0 w 55"/>
                <a:gd name="T21" fmla="*/ 35 h 46"/>
                <a:gd name="T22" fmla="*/ 0 w 55"/>
                <a:gd name="T23" fmla="*/ 11 h 46"/>
                <a:gd name="T24" fmla="*/ 12 w 55"/>
                <a:gd name="T25" fmla="*/ 0 h 46"/>
                <a:gd name="T26" fmla="*/ 44 w 55"/>
                <a:gd name="T27" fmla="*/ 0 h 46"/>
                <a:gd name="T28" fmla="*/ 55 w 55"/>
                <a:gd name="T29" fmla="*/ 10 h 46"/>
                <a:gd name="T30" fmla="*/ 55 w 55"/>
                <a:gd name="T31" fmla="*/ 11 h 46"/>
                <a:gd name="T32" fmla="*/ 45 w 55"/>
                <a:gd name="T33" fmla="*/ 13 h 46"/>
                <a:gd name="T34" fmla="*/ 45 w 55"/>
                <a:gd name="T35" fmla="*/ 8 h 46"/>
                <a:gd name="T36" fmla="*/ 11 w 55"/>
                <a:gd name="T3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 h="46">
                  <a:moveTo>
                    <a:pt x="11" y="8"/>
                  </a:moveTo>
                  <a:cubicBezTo>
                    <a:pt x="11" y="38"/>
                    <a:pt x="11" y="38"/>
                    <a:pt x="11" y="38"/>
                  </a:cubicBezTo>
                  <a:cubicBezTo>
                    <a:pt x="45" y="38"/>
                    <a:pt x="45" y="38"/>
                    <a:pt x="45" y="38"/>
                  </a:cubicBezTo>
                  <a:cubicBezTo>
                    <a:pt x="45" y="27"/>
                    <a:pt x="45" y="27"/>
                    <a:pt x="45" y="27"/>
                  </a:cubicBezTo>
                  <a:cubicBezTo>
                    <a:pt x="27" y="27"/>
                    <a:pt x="27" y="27"/>
                    <a:pt x="27" y="27"/>
                  </a:cubicBezTo>
                  <a:cubicBezTo>
                    <a:pt x="27" y="19"/>
                    <a:pt x="27" y="19"/>
                    <a:pt x="27" y="19"/>
                  </a:cubicBezTo>
                  <a:cubicBezTo>
                    <a:pt x="55" y="19"/>
                    <a:pt x="55" y="19"/>
                    <a:pt x="55" y="19"/>
                  </a:cubicBezTo>
                  <a:cubicBezTo>
                    <a:pt x="55" y="35"/>
                    <a:pt x="55" y="35"/>
                    <a:pt x="55" y="35"/>
                  </a:cubicBezTo>
                  <a:cubicBezTo>
                    <a:pt x="55" y="44"/>
                    <a:pt x="52" y="46"/>
                    <a:pt x="44" y="46"/>
                  </a:cubicBezTo>
                  <a:cubicBezTo>
                    <a:pt x="12" y="46"/>
                    <a:pt x="12" y="46"/>
                    <a:pt x="12" y="46"/>
                  </a:cubicBezTo>
                  <a:cubicBezTo>
                    <a:pt x="3" y="46"/>
                    <a:pt x="0" y="44"/>
                    <a:pt x="0" y="35"/>
                  </a:cubicBezTo>
                  <a:cubicBezTo>
                    <a:pt x="0" y="11"/>
                    <a:pt x="0" y="11"/>
                    <a:pt x="0" y="11"/>
                  </a:cubicBezTo>
                  <a:cubicBezTo>
                    <a:pt x="0" y="2"/>
                    <a:pt x="3" y="0"/>
                    <a:pt x="12" y="0"/>
                  </a:cubicBezTo>
                  <a:cubicBezTo>
                    <a:pt x="44" y="0"/>
                    <a:pt x="44" y="0"/>
                    <a:pt x="44" y="0"/>
                  </a:cubicBezTo>
                  <a:cubicBezTo>
                    <a:pt x="52" y="0"/>
                    <a:pt x="55" y="2"/>
                    <a:pt x="55" y="10"/>
                  </a:cubicBezTo>
                  <a:cubicBezTo>
                    <a:pt x="55" y="11"/>
                    <a:pt x="55" y="11"/>
                    <a:pt x="55" y="11"/>
                  </a:cubicBezTo>
                  <a:cubicBezTo>
                    <a:pt x="45" y="13"/>
                    <a:pt x="45" y="13"/>
                    <a:pt x="45" y="13"/>
                  </a:cubicBezTo>
                  <a:cubicBezTo>
                    <a:pt x="45" y="8"/>
                    <a:pt x="45" y="8"/>
                    <a:pt x="45" y="8"/>
                  </a:cubicBezTo>
                  <a:lnTo>
                    <a:pt x="11" y="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5" name="Freeform 12"/>
            <p:cNvSpPr>
              <a:spLocks/>
            </p:cNvSpPr>
            <p:nvPr/>
          </p:nvSpPr>
          <p:spPr bwMode="auto">
            <a:xfrm>
              <a:off x="-11914188" y="19029363"/>
              <a:ext cx="179388" cy="174625"/>
            </a:xfrm>
            <a:custGeom>
              <a:avLst/>
              <a:gdLst>
                <a:gd name="T0" fmla="*/ 0 w 113"/>
                <a:gd name="T1" fmla="*/ 0 h 110"/>
                <a:gd name="T2" fmla="*/ 111 w 113"/>
                <a:gd name="T3" fmla="*/ 0 h 110"/>
                <a:gd name="T4" fmla="*/ 111 w 113"/>
                <a:gd name="T5" fmla="*/ 19 h 110"/>
                <a:gd name="T6" fmla="*/ 23 w 113"/>
                <a:gd name="T7" fmla="*/ 19 h 110"/>
                <a:gd name="T8" fmla="*/ 23 w 113"/>
                <a:gd name="T9" fmla="*/ 43 h 110"/>
                <a:gd name="T10" fmla="*/ 75 w 113"/>
                <a:gd name="T11" fmla="*/ 43 h 110"/>
                <a:gd name="T12" fmla="*/ 75 w 113"/>
                <a:gd name="T13" fmla="*/ 62 h 110"/>
                <a:gd name="T14" fmla="*/ 23 w 113"/>
                <a:gd name="T15" fmla="*/ 62 h 110"/>
                <a:gd name="T16" fmla="*/ 23 w 113"/>
                <a:gd name="T17" fmla="*/ 91 h 110"/>
                <a:gd name="T18" fmla="*/ 113 w 113"/>
                <a:gd name="T19" fmla="*/ 91 h 110"/>
                <a:gd name="T20" fmla="*/ 113 w 113"/>
                <a:gd name="T21" fmla="*/ 110 h 110"/>
                <a:gd name="T22" fmla="*/ 0 w 113"/>
                <a:gd name="T23" fmla="*/ 110 h 110"/>
                <a:gd name="T24" fmla="*/ 0 w 113"/>
                <a:gd name="T2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110">
                  <a:moveTo>
                    <a:pt x="0" y="0"/>
                  </a:moveTo>
                  <a:lnTo>
                    <a:pt x="111" y="0"/>
                  </a:lnTo>
                  <a:lnTo>
                    <a:pt x="111" y="19"/>
                  </a:lnTo>
                  <a:lnTo>
                    <a:pt x="23" y="19"/>
                  </a:lnTo>
                  <a:lnTo>
                    <a:pt x="23" y="43"/>
                  </a:lnTo>
                  <a:lnTo>
                    <a:pt x="75" y="43"/>
                  </a:lnTo>
                  <a:lnTo>
                    <a:pt x="75" y="62"/>
                  </a:lnTo>
                  <a:lnTo>
                    <a:pt x="23" y="62"/>
                  </a:lnTo>
                  <a:lnTo>
                    <a:pt x="23" y="91"/>
                  </a:lnTo>
                  <a:lnTo>
                    <a:pt x="113" y="91"/>
                  </a:lnTo>
                  <a:lnTo>
                    <a:pt x="113" y="110"/>
                  </a:lnTo>
                  <a:lnTo>
                    <a:pt x="0" y="110"/>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6" name="Freeform 13"/>
            <p:cNvSpPr>
              <a:spLocks/>
            </p:cNvSpPr>
            <p:nvPr/>
          </p:nvSpPr>
          <p:spPr bwMode="auto">
            <a:xfrm>
              <a:off x="-11622088" y="19029363"/>
              <a:ext cx="206375" cy="174625"/>
            </a:xfrm>
            <a:custGeom>
              <a:avLst/>
              <a:gdLst>
                <a:gd name="T0" fmla="*/ 0 w 55"/>
                <a:gd name="T1" fmla="*/ 0 h 46"/>
                <a:gd name="T2" fmla="*/ 7 w 55"/>
                <a:gd name="T3" fmla="*/ 0 h 46"/>
                <a:gd name="T4" fmla="*/ 40 w 55"/>
                <a:gd name="T5" fmla="*/ 27 h 46"/>
                <a:gd name="T6" fmla="*/ 45 w 55"/>
                <a:gd name="T7" fmla="*/ 32 h 46"/>
                <a:gd name="T8" fmla="*/ 45 w 55"/>
                <a:gd name="T9" fmla="*/ 24 h 46"/>
                <a:gd name="T10" fmla="*/ 45 w 55"/>
                <a:gd name="T11" fmla="*/ 0 h 46"/>
                <a:gd name="T12" fmla="*/ 55 w 55"/>
                <a:gd name="T13" fmla="*/ 0 h 46"/>
                <a:gd name="T14" fmla="*/ 55 w 55"/>
                <a:gd name="T15" fmla="*/ 46 h 46"/>
                <a:gd name="T16" fmla="*/ 47 w 55"/>
                <a:gd name="T17" fmla="*/ 46 h 46"/>
                <a:gd name="T18" fmla="*/ 13 w 55"/>
                <a:gd name="T19" fmla="*/ 18 h 46"/>
                <a:gd name="T20" fmla="*/ 9 w 55"/>
                <a:gd name="T21" fmla="*/ 14 h 46"/>
                <a:gd name="T22" fmla="*/ 10 w 55"/>
                <a:gd name="T23" fmla="*/ 21 h 46"/>
                <a:gd name="T24" fmla="*/ 10 w 55"/>
                <a:gd name="T25" fmla="*/ 46 h 46"/>
                <a:gd name="T26" fmla="*/ 0 w 55"/>
                <a:gd name="T27" fmla="*/ 46 h 46"/>
                <a:gd name="T28" fmla="*/ 0 w 55"/>
                <a:gd name="T29"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46">
                  <a:moveTo>
                    <a:pt x="0" y="0"/>
                  </a:moveTo>
                  <a:cubicBezTo>
                    <a:pt x="7" y="0"/>
                    <a:pt x="7" y="0"/>
                    <a:pt x="7" y="0"/>
                  </a:cubicBezTo>
                  <a:cubicBezTo>
                    <a:pt x="40" y="27"/>
                    <a:pt x="40" y="27"/>
                    <a:pt x="40" y="27"/>
                  </a:cubicBezTo>
                  <a:cubicBezTo>
                    <a:pt x="42" y="29"/>
                    <a:pt x="44" y="30"/>
                    <a:pt x="45" y="32"/>
                  </a:cubicBezTo>
                  <a:cubicBezTo>
                    <a:pt x="45" y="28"/>
                    <a:pt x="45" y="26"/>
                    <a:pt x="45" y="24"/>
                  </a:cubicBezTo>
                  <a:cubicBezTo>
                    <a:pt x="45" y="0"/>
                    <a:pt x="45" y="0"/>
                    <a:pt x="45" y="0"/>
                  </a:cubicBezTo>
                  <a:cubicBezTo>
                    <a:pt x="55" y="0"/>
                    <a:pt x="55" y="0"/>
                    <a:pt x="55" y="0"/>
                  </a:cubicBezTo>
                  <a:cubicBezTo>
                    <a:pt x="55" y="46"/>
                    <a:pt x="55" y="46"/>
                    <a:pt x="55" y="46"/>
                  </a:cubicBezTo>
                  <a:cubicBezTo>
                    <a:pt x="47" y="46"/>
                    <a:pt x="47" y="46"/>
                    <a:pt x="47" y="46"/>
                  </a:cubicBezTo>
                  <a:cubicBezTo>
                    <a:pt x="13" y="18"/>
                    <a:pt x="13" y="18"/>
                    <a:pt x="13" y="18"/>
                  </a:cubicBezTo>
                  <a:cubicBezTo>
                    <a:pt x="12" y="16"/>
                    <a:pt x="10" y="15"/>
                    <a:pt x="9" y="14"/>
                  </a:cubicBezTo>
                  <a:cubicBezTo>
                    <a:pt x="9" y="17"/>
                    <a:pt x="10" y="20"/>
                    <a:pt x="10" y="21"/>
                  </a:cubicBezTo>
                  <a:cubicBezTo>
                    <a:pt x="10" y="46"/>
                    <a:pt x="10" y="46"/>
                    <a:pt x="10" y="46"/>
                  </a:cubicBezTo>
                  <a:cubicBezTo>
                    <a:pt x="0" y="46"/>
                    <a:pt x="0" y="46"/>
                    <a:pt x="0" y="46"/>
                  </a:cubicBez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7" name="Rectangle 14"/>
            <p:cNvSpPr>
              <a:spLocks noChangeArrowheads="1"/>
            </p:cNvSpPr>
            <p:nvPr/>
          </p:nvSpPr>
          <p:spPr bwMode="auto">
            <a:xfrm>
              <a:off x="-11287125" y="19029363"/>
              <a:ext cx="36513" cy="174625"/>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8" name="Freeform 15"/>
            <p:cNvSpPr>
              <a:spLocks/>
            </p:cNvSpPr>
            <p:nvPr/>
          </p:nvSpPr>
          <p:spPr bwMode="auto">
            <a:xfrm>
              <a:off x="-11122025" y="19029363"/>
              <a:ext cx="206375" cy="174625"/>
            </a:xfrm>
            <a:custGeom>
              <a:avLst/>
              <a:gdLst>
                <a:gd name="T0" fmla="*/ 0 w 55"/>
                <a:gd name="T1" fmla="*/ 0 h 46"/>
                <a:gd name="T2" fmla="*/ 8 w 55"/>
                <a:gd name="T3" fmla="*/ 0 h 46"/>
                <a:gd name="T4" fmla="*/ 41 w 55"/>
                <a:gd name="T5" fmla="*/ 27 h 46"/>
                <a:gd name="T6" fmla="*/ 46 w 55"/>
                <a:gd name="T7" fmla="*/ 32 h 46"/>
                <a:gd name="T8" fmla="*/ 45 w 55"/>
                <a:gd name="T9" fmla="*/ 24 h 46"/>
                <a:gd name="T10" fmla="*/ 45 w 55"/>
                <a:gd name="T11" fmla="*/ 0 h 46"/>
                <a:gd name="T12" fmla="*/ 55 w 55"/>
                <a:gd name="T13" fmla="*/ 0 h 46"/>
                <a:gd name="T14" fmla="*/ 55 w 55"/>
                <a:gd name="T15" fmla="*/ 46 h 46"/>
                <a:gd name="T16" fmla="*/ 48 w 55"/>
                <a:gd name="T17" fmla="*/ 46 h 46"/>
                <a:gd name="T18" fmla="*/ 14 w 55"/>
                <a:gd name="T19" fmla="*/ 18 h 46"/>
                <a:gd name="T20" fmla="*/ 10 w 55"/>
                <a:gd name="T21" fmla="*/ 14 h 46"/>
                <a:gd name="T22" fmla="*/ 10 w 55"/>
                <a:gd name="T23" fmla="*/ 21 h 46"/>
                <a:gd name="T24" fmla="*/ 10 w 55"/>
                <a:gd name="T25" fmla="*/ 46 h 46"/>
                <a:gd name="T26" fmla="*/ 0 w 55"/>
                <a:gd name="T27" fmla="*/ 46 h 46"/>
                <a:gd name="T28" fmla="*/ 0 w 55"/>
                <a:gd name="T29"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46">
                  <a:moveTo>
                    <a:pt x="0" y="0"/>
                  </a:moveTo>
                  <a:cubicBezTo>
                    <a:pt x="8" y="0"/>
                    <a:pt x="8" y="0"/>
                    <a:pt x="8" y="0"/>
                  </a:cubicBezTo>
                  <a:cubicBezTo>
                    <a:pt x="41" y="27"/>
                    <a:pt x="41" y="27"/>
                    <a:pt x="41" y="27"/>
                  </a:cubicBezTo>
                  <a:cubicBezTo>
                    <a:pt x="42" y="29"/>
                    <a:pt x="44" y="30"/>
                    <a:pt x="46" y="32"/>
                  </a:cubicBezTo>
                  <a:cubicBezTo>
                    <a:pt x="46" y="28"/>
                    <a:pt x="45" y="26"/>
                    <a:pt x="45" y="24"/>
                  </a:cubicBezTo>
                  <a:cubicBezTo>
                    <a:pt x="45" y="0"/>
                    <a:pt x="45" y="0"/>
                    <a:pt x="45" y="0"/>
                  </a:cubicBezTo>
                  <a:cubicBezTo>
                    <a:pt x="55" y="0"/>
                    <a:pt x="55" y="0"/>
                    <a:pt x="55" y="0"/>
                  </a:cubicBezTo>
                  <a:cubicBezTo>
                    <a:pt x="55" y="46"/>
                    <a:pt x="55" y="46"/>
                    <a:pt x="55" y="46"/>
                  </a:cubicBezTo>
                  <a:cubicBezTo>
                    <a:pt x="48" y="46"/>
                    <a:pt x="48" y="46"/>
                    <a:pt x="48" y="46"/>
                  </a:cubicBezTo>
                  <a:cubicBezTo>
                    <a:pt x="14" y="18"/>
                    <a:pt x="14" y="18"/>
                    <a:pt x="14" y="18"/>
                  </a:cubicBezTo>
                  <a:cubicBezTo>
                    <a:pt x="12" y="16"/>
                    <a:pt x="11" y="15"/>
                    <a:pt x="10" y="14"/>
                  </a:cubicBezTo>
                  <a:cubicBezTo>
                    <a:pt x="10" y="17"/>
                    <a:pt x="10" y="20"/>
                    <a:pt x="10" y="21"/>
                  </a:cubicBezTo>
                  <a:cubicBezTo>
                    <a:pt x="10" y="46"/>
                    <a:pt x="10" y="46"/>
                    <a:pt x="10" y="46"/>
                  </a:cubicBezTo>
                  <a:cubicBezTo>
                    <a:pt x="0" y="46"/>
                    <a:pt x="0" y="46"/>
                    <a:pt x="0" y="46"/>
                  </a:cubicBez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19" name="Freeform 16"/>
            <p:cNvSpPr>
              <a:spLocks/>
            </p:cNvSpPr>
            <p:nvPr/>
          </p:nvSpPr>
          <p:spPr bwMode="auto">
            <a:xfrm>
              <a:off x="-10791825" y="19029363"/>
              <a:ext cx="206375" cy="174625"/>
            </a:xfrm>
            <a:custGeom>
              <a:avLst/>
              <a:gdLst>
                <a:gd name="T0" fmla="*/ 11 w 55"/>
                <a:gd name="T1" fmla="*/ 8 h 46"/>
                <a:gd name="T2" fmla="*/ 11 w 55"/>
                <a:gd name="T3" fmla="*/ 38 h 46"/>
                <a:gd name="T4" fmla="*/ 45 w 55"/>
                <a:gd name="T5" fmla="*/ 38 h 46"/>
                <a:gd name="T6" fmla="*/ 45 w 55"/>
                <a:gd name="T7" fmla="*/ 27 h 46"/>
                <a:gd name="T8" fmla="*/ 27 w 55"/>
                <a:gd name="T9" fmla="*/ 27 h 46"/>
                <a:gd name="T10" fmla="*/ 27 w 55"/>
                <a:gd name="T11" fmla="*/ 19 h 46"/>
                <a:gd name="T12" fmla="*/ 55 w 55"/>
                <a:gd name="T13" fmla="*/ 19 h 46"/>
                <a:gd name="T14" fmla="*/ 55 w 55"/>
                <a:gd name="T15" fmla="*/ 35 h 46"/>
                <a:gd name="T16" fmla="*/ 44 w 55"/>
                <a:gd name="T17" fmla="*/ 46 h 46"/>
                <a:gd name="T18" fmla="*/ 12 w 55"/>
                <a:gd name="T19" fmla="*/ 46 h 46"/>
                <a:gd name="T20" fmla="*/ 0 w 55"/>
                <a:gd name="T21" fmla="*/ 35 h 46"/>
                <a:gd name="T22" fmla="*/ 0 w 55"/>
                <a:gd name="T23" fmla="*/ 11 h 46"/>
                <a:gd name="T24" fmla="*/ 12 w 55"/>
                <a:gd name="T25" fmla="*/ 0 h 46"/>
                <a:gd name="T26" fmla="*/ 44 w 55"/>
                <a:gd name="T27" fmla="*/ 0 h 46"/>
                <a:gd name="T28" fmla="*/ 55 w 55"/>
                <a:gd name="T29" fmla="*/ 10 h 46"/>
                <a:gd name="T30" fmla="*/ 55 w 55"/>
                <a:gd name="T31" fmla="*/ 11 h 46"/>
                <a:gd name="T32" fmla="*/ 45 w 55"/>
                <a:gd name="T33" fmla="*/ 13 h 46"/>
                <a:gd name="T34" fmla="*/ 45 w 55"/>
                <a:gd name="T35" fmla="*/ 8 h 46"/>
                <a:gd name="T36" fmla="*/ 11 w 55"/>
                <a:gd name="T3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 h="46">
                  <a:moveTo>
                    <a:pt x="11" y="8"/>
                  </a:moveTo>
                  <a:cubicBezTo>
                    <a:pt x="11" y="38"/>
                    <a:pt x="11" y="38"/>
                    <a:pt x="11" y="38"/>
                  </a:cubicBezTo>
                  <a:cubicBezTo>
                    <a:pt x="45" y="38"/>
                    <a:pt x="45" y="38"/>
                    <a:pt x="45" y="38"/>
                  </a:cubicBezTo>
                  <a:cubicBezTo>
                    <a:pt x="45" y="27"/>
                    <a:pt x="45" y="27"/>
                    <a:pt x="45" y="27"/>
                  </a:cubicBezTo>
                  <a:cubicBezTo>
                    <a:pt x="27" y="27"/>
                    <a:pt x="27" y="27"/>
                    <a:pt x="27" y="27"/>
                  </a:cubicBezTo>
                  <a:cubicBezTo>
                    <a:pt x="27" y="19"/>
                    <a:pt x="27" y="19"/>
                    <a:pt x="27" y="19"/>
                  </a:cubicBezTo>
                  <a:cubicBezTo>
                    <a:pt x="55" y="19"/>
                    <a:pt x="55" y="19"/>
                    <a:pt x="55" y="19"/>
                  </a:cubicBezTo>
                  <a:cubicBezTo>
                    <a:pt x="55" y="35"/>
                    <a:pt x="55" y="35"/>
                    <a:pt x="55" y="35"/>
                  </a:cubicBezTo>
                  <a:cubicBezTo>
                    <a:pt x="55" y="44"/>
                    <a:pt x="53" y="46"/>
                    <a:pt x="44" y="46"/>
                  </a:cubicBezTo>
                  <a:cubicBezTo>
                    <a:pt x="12" y="46"/>
                    <a:pt x="12" y="46"/>
                    <a:pt x="12" y="46"/>
                  </a:cubicBezTo>
                  <a:cubicBezTo>
                    <a:pt x="3" y="46"/>
                    <a:pt x="0" y="44"/>
                    <a:pt x="0" y="35"/>
                  </a:cubicBezTo>
                  <a:cubicBezTo>
                    <a:pt x="0" y="11"/>
                    <a:pt x="0" y="11"/>
                    <a:pt x="0" y="11"/>
                  </a:cubicBezTo>
                  <a:cubicBezTo>
                    <a:pt x="0" y="2"/>
                    <a:pt x="3" y="0"/>
                    <a:pt x="12" y="0"/>
                  </a:cubicBezTo>
                  <a:cubicBezTo>
                    <a:pt x="44" y="0"/>
                    <a:pt x="44" y="0"/>
                    <a:pt x="44" y="0"/>
                  </a:cubicBezTo>
                  <a:cubicBezTo>
                    <a:pt x="52" y="0"/>
                    <a:pt x="55" y="2"/>
                    <a:pt x="55" y="10"/>
                  </a:cubicBezTo>
                  <a:cubicBezTo>
                    <a:pt x="55" y="11"/>
                    <a:pt x="55" y="11"/>
                    <a:pt x="55" y="11"/>
                  </a:cubicBezTo>
                  <a:cubicBezTo>
                    <a:pt x="45" y="13"/>
                    <a:pt x="45" y="13"/>
                    <a:pt x="45" y="13"/>
                  </a:cubicBezTo>
                  <a:cubicBezTo>
                    <a:pt x="45" y="8"/>
                    <a:pt x="45" y="8"/>
                    <a:pt x="45" y="8"/>
                  </a:cubicBezTo>
                  <a:lnTo>
                    <a:pt x="11" y="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0" name="Freeform 17"/>
            <p:cNvSpPr>
              <a:spLocks/>
            </p:cNvSpPr>
            <p:nvPr/>
          </p:nvSpPr>
          <p:spPr bwMode="auto">
            <a:xfrm>
              <a:off x="-10458450" y="19029363"/>
              <a:ext cx="180975" cy="174625"/>
            </a:xfrm>
            <a:custGeom>
              <a:avLst/>
              <a:gdLst>
                <a:gd name="T0" fmla="*/ 0 w 114"/>
                <a:gd name="T1" fmla="*/ 0 h 110"/>
                <a:gd name="T2" fmla="*/ 111 w 114"/>
                <a:gd name="T3" fmla="*/ 0 h 110"/>
                <a:gd name="T4" fmla="*/ 111 w 114"/>
                <a:gd name="T5" fmla="*/ 19 h 110"/>
                <a:gd name="T6" fmla="*/ 24 w 114"/>
                <a:gd name="T7" fmla="*/ 19 h 110"/>
                <a:gd name="T8" fmla="*/ 24 w 114"/>
                <a:gd name="T9" fmla="*/ 43 h 110"/>
                <a:gd name="T10" fmla="*/ 76 w 114"/>
                <a:gd name="T11" fmla="*/ 43 h 110"/>
                <a:gd name="T12" fmla="*/ 76 w 114"/>
                <a:gd name="T13" fmla="*/ 62 h 110"/>
                <a:gd name="T14" fmla="*/ 24 w 114"/>
                <a:gd name="T15" fmla="*/ 62 h 110"/>
                <a:gd name="T16" fmla="*/ 24 w 114"/>
                <a:gd name="T17" fmla="*/ 91 h 110"/>
                <a:gd name="T18" fmla="*/ 114 w 114"/>
                <a:gd name="T19" fmla="*/ 91 h 110"/>
                <a:gd name="T20" fmla="*/ 114 w 114"/>
                <a:gd name="T21" fmla="*/ 110 h 110"/>
                <a:gd name="T22" fmla="*/ 0 w 114"/>
                <a:gd name="T23" fmla="*/ 110 h 110"/>
                <a:gd name="T24" fmla="*/ 0 w 114"/>
                <a:gd name="T2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 h="110">
                  <a:moveTo>
                    <a:pt x="0" y="0"/>
                  </a:moveTo>
                  <a:lnTo>
                    <a:pt x="111" y="0"/>
                  </a:lnTo>
                  <a:lnTo>
                    <a:pt x="111" y="19"/>
                  </a:lnTo>
                  <a:lnTo>
                    <a:pt x="24" y="19"/>
                  </a:lnTo>
                  <a:lnTo>
                    <a:pt x="24" y="43"/>
                  </a:lnTo>
                  <a:lnTo>
                    <a:pt x="76" y="43"/>
                  </a:lnTo>
                  <a:lnTo>
                    <a:pt x="76" y="62"/>
                  </a:lnTo>
                  <a:lnTo>
                    <a:pt x="24" y="62"/>
                  </a:lnTo>
                  <a:lnTo>
                    <a:pt x="24" y="91"/>
                  </a:lnTo>
                  <a:lnTo>
                    <a:pt x="114" y="91"/>
                  </a:lnTo>
                  <a:lnTo>
                    <a:pt x="114" y="110"/>
                  </a:lnTo>
                  <a:lnTo>
                    <a:pt x="0" y="110"/>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1" name="Freeform 18"/>
            <p:cNvSpPr>
              <a:spLocks/>
            </p:cNvSpPr>
            <p:nvPr/>
          </p:nvSpPr>
          <p:spPr bwMode="auto">
            <a:xfrm>
              <a:off x="-10161588" y="19029363"/>
              <a:ext cx="206375" cy="174625"/>
            </a:xfrm>
            <a:custGeom>
              <a:avLst/>
              <a:gdLst>
                <a:gd name="T0" fmla="*/ 0 w 55"/>
                <a:gd name="T1" fmla="*/ 0 h 46"/>
                <a:gd name="T2" fmla="*/ 7 w 55"/>
                <a:gd name="T3" fmla="*/ 0 h 46"/>
                <a:gd name="T4" fmla="*/ 40 w 55"/>
                <a:gd name="T5" fmla="*/ 27 h 46"/>
                <a:gd name="T6" fmla="*/ 45 w 55"/>
                <a:gd name="T7" fmla="*/ 32 h 46"/>
                <a:gd name="T8" fmla="*/ 45 w 55"/>
                <a:gd name="T9" fmla="*/ 24 h 46"/>
                <a:gd name="T10" fmla="*/ 45 w 55"/>
                <a:gd name="T11" fmla="*/ 0 h 46"/>
                <a:gd name="T12" fmla="*/ 55 w 55"/>
                <a:gd name="T13" fmla="*/ 0 h 46"/>
                <a:gd name="T14" fmla="*/ 55 w 55"/>
                <a:gd name="T15" fmla="*/ 46 h 46"/>
                <a:gd name="T16" fmla="*/ 47 w 55"/>
                <a:gd name="T17" fmla="*/ 46 h 46"/>
                <a:gd name="T18" fmla="*/ 13 w 55"/>
                <a:gd name="T19" fmla="*/ 18 h 46"/>
                <a:gd name="T20" fmla="*/ 9 w 55"/>
                <a:gd name="T21" fmla="*/ 14 h 46"/>
                <a:gd name="T22" fmla="*/ 10 w 55"/>
                <a:gd name="T23" fmla="*/ 21 h 46"/>
                <a:gd name="T24" fmla="*/ 10 w 55"/>
                <a:gd name="T25" fmla="*/ 46 h 46"/>
                <a:gd name="T26" fmla="*/ 0 w 55"/>
                <a:gd name="T27" fmla="*/ 46 h 46"/>
                <a:gd name="T28" fmla="*/ 0 w 55"/>
                <a:gd name="T29"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46">
                  <a:moveTo>
                    <a:pt x="0" y="0"/>
                  </a:moveTo>
                  <a:cubicBezTo>
                    <a:pt x="7" y="0"/>
                    <a:pt x="7" y="0"/>
                    <a:pt x="7" y="0"/>
                  </a:cubicBezTo>
                  <a:cubicBezTo>
                    <a:pt x="40" y="27"/>
                    <a:pt x="40" y="27"/>
                    <a:pt x="40" y="27"/>
                  </a:cubicBezTo>
                  <a:cubicBezTo>
                    <a:pt x="42" y="29"/>
                    <a:pt x="44" y="30"/>
                    <a:pt x="45" y="32"/>
                  </a:cubicBezTo>
                  <a:cubicBezTo>
                    <a:pt x="45" y="28"/>
                    <a:pt x="45" y="26"/>
                    <a:pt x="45" y="24"/>
                  </a:cubicBezTo>
                  <a:cubicBezTo>
                    <a:pt x="45" y="0"/>
                    <a:pt x="45" y="0"/>
                    <a:pt x="45" y="0"/>
                  </a:cubicBezTo>
                  <a:cubicBezTo>
                    <a:pt x="55" y="0"/>
                    <a:pt x="55" y="0"/>
                    <a:pt x="55" y="0"/>
                  </a:cubicBezTo>
                  <a:cubicBezTo>
                    <a:pt x="55" y="46"/>
                    <a:pt x="55" y="46"/>
                    <a:pt x="55" y="46"/>
                  </a:cubicBezTo>
                  <a:cubicBezTo>
                    <a:pt x="47" y="46"/>
                    <a:pt x="47" y="46"/>
                    <a:pt x="47" y="46"/>
                  </a:cubicBezTo>
                  <a:cubicBezTo>
                    <a:pt x="13" y="18"/>
                    <a:pt x="13" y="18"/>
                    <a:pt x="13" y="18"/>
                  </a:cubicBezTo>
                  <a:cubicBezTo>
                    <a:pt x="12" y="16"/>
                    <a:pt x="11" y="15"/>
                    <a:pt x="9" y="14"/>
                  </a:cubicBezTo>
                  <a:cubicBezTo>
                    <a:pt x="10" y="17"/>
                    <a:pt x="10" y="20"/>
                    <a:pt x="10" y="21"/>
                  </a:cubicBezTo>
                  <a:cubicBezTo>
                    <a:pt x="10" y="46"/>
                    <a:pt x="10" y="46"/>
                    <a:pt x="10" y="46"/>
                  </a:cubicBezTo>
                  <a:cubicBezTo>
                    <a:pt x="0" y="46"/>
                    <a:pt x="0" y="46"/>
                    <a:pt x="0" y="46"/>
                  </a:cubicBez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2" name="Freeform 19"/>
            <p:cNvSpPr>
              <a:spLocks/>
            </p:cNvSpPr>
            <p:nvPr/>
          </p:nvSpPr>
          <p:spPr bwMode="auto">
            <a:xfrm>
              <a:off x="-9383713" y="19059526"/>
              <a:ext cx="107950" cy="49213"/>
            </a:xfrm>
            <a:custGeom>
              <a:avLst/>
              <a:gdLst>
                <a:gd name="T0" fmla="*/ 29 w 29"/>
                <a:gd name="T1" fmla="*/ 9 h 13"/>
                <a:gd name="T2" fmla="*/ 29 w 29"/>
                <a:gd name="T3" fmla="*/ 4 h 13"/>
                <a:gd name="T4" fmla="*/ 24 w 29"/>
                <a:gd name="T5" fmla="*/ 0 h 13"/>
                <a:gd name="T6" fmla="*/ 0 w 29"/>
                <a:gd name="T7" fmla="*/ 0 h 13"/>
                <a:gd name="T8" fmla="*/ 0 w 29"/>
                <a:gd name="T9" fmla="*/ 13 h 13"/>
                <a:gd name="T10" fmla="*/ 24 w 29"/>
                <a:gd name="T11" fmla="*/ 13 h 13"/>
                <a:gd name="T12" fmla="*/ 29 w 29"/>
                <a:gd name="T13" fmla="*/ 9 h 13"/>
              </a:gdLst>
              <a:ahLst/>
              <a:cxnLst>
                <a:cxn ang="0">
                  <a:pos x="T0" y="T1"/>
                </a:cxn>
                <a:cxn ang="0">
                  <a:pos x="T2" y="T3"/>
                </a:cxn>
                <a:cxn ang="0">
                  <a:pos x="T4" y="T5"/>
                </a:cxn>
                <a:cxn ang="0">
                  <a:pos x="T6" y="T7"/>
                </a:cxn>
                <a:cxn ang="0">
                  <a:pos x="T8" y="T9"/>
                </a:cxn>
                <a:cxn ang="0">
                  <a:pos x="T10" y="T11"/>
                </a:cxn>
                <a:cxn ang="0">
                  <a:pos x="T12" y="T13"/>
                </a:cxn>
              </a:cxnLst>
              <a:rect l="0" t="0" r="r" b="b"/>
              <a:pathLst>
                <a:path w="29" h="13">
                  <a:moveTo>
                    <a:pt x="29" y="9"/>
                  </a:moveTo>
                  <a:cubicBezTo>
                    <a:pt x="29" y="4"/>
                    <a:pt x="29" y="4"/>
                    <a:pt x="29" y="4"/>
                  </a:cubicBezTo>
                  <a:cubicBezTo>
                    <a:pt x="29" y="1"/>
                    <a:pt x="28" y="0"/>
                    <a:pt x="24" y="0"/>
                  </a:cubicBezTo>
                  <a:cubicBezTo>
                    <a:pt x="0" y="0"/>
                    <a:pt x="0" y="0"/>
                    <a:pt x="0" y="0"/>
                  </a:cubicBezTo>
                  <a:cubicBezTo>
                    <a:pt x="0" y="13"/>
                    <a:pt x="0" y="13"/>
                    <a:pt x="0" y="13"/>
                  </a:cubicBezTo>
                  <a:cubicBezTo>
                    <a:pt x="24" y="13"/>
                    <a:pt x="24" y="13"/>
                    <a:pt x="24" y="13"/>
                  </a:cubicBezTo>
                  <a:cubicBezTo>
                    <a:pt x="28" y="13"/>
                    <a:pt x="29" y="12"/>
                    <a:pt x="29" y="9"/>
                  </a:cubicBez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3" name="Freeform 20"/>
            <p:cNvSpPr>
              <a:spLocks noEditPoints="1"/>
            </p:cNvSpPr>
            <p:nvPr/>
          </p:nvSpPr>
          <p:spPr bwMode="auto">
            <a:xfrm>
              <a:off x="-9850438" y="18981738"/>
              <a:ext cx="904875" cy="271463"/>
            </a:xfrm>
            <a:custGeom>
              <a:avLst/>
              <a:gdLst>
                <a:gd name="T0" fmla="*/ 0 w 241"/>
                <a:gd name="T1" fmla="*/ 0 h 72"/>
                <a:gd name="T2" fmla="*/ 0 w 241"/>
                <a:gd name="T3" fmla="*/ 72 h 72"/>
                <a:gd name="T4" fmla="*/ 241 w 241"/>
                <a:gd name="T5" fmla="*/ 72 h 72"/>
                <a:gd name="T6" fmla="*/ 241 w 241"/>
                <a:gd name="T7" fmla="*/ 0 h 72"/>
                <a:gd name="T8" fmla="*/ 0 w 241"/>
                <a:gd name="T9" fmla="*/ 0 h 72"/>
                <a:gd name="T10" fmla="*/ 79 w 241"/>
                <a:gd name="T11" fmla="*/ 48 h 72"/>
                <a:gd name="T12" fmla="*/ 68 w 241"/>
                <a:gd name="T13" fmla="*/ 59 h 72"/>
                <a:gd name="T14" fmla="*/ 38 w 241"/>
                <a:gd name="T15" fmla="*/ 59 h 72"/>
                <a:gd name="T16" fmla="*/ 27 w 241"/>
                <a:gd name="T17" fmla="*/ 48 h 72"/>
                <a:gd name="T18" fmla="*/ 27 w 241"/>
                <a:gd name="T19" fmla="*/ 13 h 72"/>
                <a:gd name="T20" fmla="*/ 38 w 241"/>
                <a:gd name="T21" fmla="*/ 13 h 72"/>
                <a:gd name="T22" fmla="*/ 38 w 241"/>
                <a:gd name="T23" fmla="*/ 51 h 72"/>
                <a:gd name="T24" fmla="*/ 69 w 241"/>
                <a:gd name="T25" fmla="*/ 51 h 72"/>
                <a:gd name="T26" fmla="*/ 69 w 241"/>
                <a:gd name="T27" fmla="*/ 13 h 72"/>
                <a:gd name="T28" fmla="*/ 79 w 241"/>
                <a:gd name="T29" fmla="*/ 13 h 72"/>
                <a:gd name="T30" fmla="*/ 79 w 241"/>
                <a:gd name="T31" fmla="*/ 48 h 72"/>
                <a:gd name="T32" fmla="*/ 153 w 241"/>
                <a:gd name="T33" fmla="*/ 59 h 72"/>
                <a:gd name="T34" fmla="*/ 134 w 241"/>
                <a:gd name="T35" fmla="*/ 42 h 72"/>
                <a:gd name="T36" fmla="*/ 124 w 241"/>
                <a:gd name="T37" fmla="*/ 42 h 72"/>
                <a:gd name="T38" fmla="*/ 124 w 241"/>
                <a:gd name="T39" fmla="*/ 59 h 72"/>
                <a:gd name="T40" fmla="*/ 113 w 241"/>
                <a:gd name="T41" fmla="*/ 59 h 72"/>
                <a:gd name="T42" fmla="*/ 113 w 241"/>
                <a:gd name="T43" fmla="*/ 13 h 72"/>
                <a:gd name="T44" fmla="*/ 153 w 241"/>
                <a:gd name="T45" fmla="*/ 13 h 72"/>
                <a:gd name="T46" fmla="*/ 164 w 241"/>
                <a:gd name="T47" fmla="*/ 22 h 72"/>
                <a:gd name="T48" fmla="*/ 164 w 241"/>
                <a:gd name="T49" fmla="*/ 33 h 72"/>
                <a:gd name="T50" fmla="*/ 153 w 241"/>
                <a:gd name="T51" fmla="*/ 42 h 72"/>
                <a:gd name="T52" fmla="*/ 147 w 241"/>
                <a:gd name="T53" fmla="*/ 42 h 72"/>
                <a:gd name="T54" fmla="*/ 169 w 241"/>
                <a:gd name="T55" fmla="*/ 59 h 72"/>
                <a:gd name="T56" fmla="*/ 153 w 241"/>
                <a:gd name="T57" fmla="*/ 5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1" h="72">
                  <a:moveTo>
                    <a:pt x="0" y="0"/>
                  </a:moveTo>
                  <a:cubicBezTo>
                    <a:pt x="0" y="72"/>
                    <a:pt x="0" y="72"/>
                    <a:pt x="0" y="72"/>
                  </a:cubicBezTo>
                  <a:cubicBezTo>
                    <a:pt x="241" y="72"/>
                    <a:pt x="241" y="72"/>
                    <a:pt x="241" y="72"/>
                  </a:cubicBezTo>
                  <a:cubicBezTo>
                    <a:pt x="241" y="0"/>
                    <a:pt x="241" y="0"/>
                    <a:pt x="241" y="0"/>
                  </a:cubicBezTo>
                  <a:lnTo>
                    <a:pt x="0" y="0"/>
                  </a:lnTo>
                  <a:close/>
                  <a:moveTo>
                    <a:pt x="79" y="48"/>
                  </a:moveTo>
                  <a:cubicBezTo>
                    <a:pt x="79" y="57"/>
                    <a:pt x="77" y="59"/>
                    <a:pt x="68" y="59"/>
                  </a:cubicBezTo>
                  <a:cubicBezTo>
                    <a:pt x="38" y="59"/>
                    <a:pt x="38" y="59"/>
                    <a:pt x="38" y="59"/>
                  </a:cubicBezTo>
                  <a:cubicBezTo>
                    <a:pt x="30" y="59"/>
                    <a:pt x="27" y="57"/>
                    <a:pt x="27" y="48"/>
                  </a:cubicBezTo>
                  <a:cubicBezTo>
                    <a:pt x="27" y="13"/>
                    <a:pt x="27" y="13"/>
                    <a:pt x="27" y="13"/>
                  </a:cubicBezTo>
                  <a:cubicBezTo>
                    <a:pt x="38" y="13"/>
                    <a:pt x="38" y="13"/>
                    <a:pt x="38" y="13"/>
                  </a:cubicBezTo>
                  <a:cubicBezTo>
                    <a:pt x="38" y="51"/>
                    <a:pt x="38" y="51"/>
                    <a:pt x="38" y="51"/>
                  </a:cubicBezTo>
                  <a:cubicBezTo>
                    <a:pt x="69" y="51"/>
                    <a:pt x="69" y="51"/>
                    <a:pt x="69" y="51"/>
                  </a:cubicBezTo>
                  <a:cubicBezTo>
                    <a:pt x="69" y="13"/>
                    <a:pt x="69" y="13"/>
                    <a:pt x="69" y="13"/>
                  </a:cubicBezTo>
                  <a:cubicBezTo>
                    <a:pt x="79" y="13"/>
                    <a:pt x="79" y="13"/>
                    <a:pt x="79" y="13"/>
                  </a:cubicBezTo>
                  <a:lnTo>
                    <a:pt x="79" y="48"/>
                  </a:lnTo>
                  <a:close/>
                  <a:moveTo>
                    <a:pt x="153" y="59"/>
                  </a:moveTo>
                  <a:cubicBezTo>
                    <a:pt x="134" y="42"/>
                    <a:pt x="134" y="42"/>
                    <a:pt x="134" y="42"/>
                  </a:cubicBezTo>
                  <a:cubicBezTo>
                    <a:pt x="124" y="42"/>
                    <a:pt x="124" y="42"/>
                    <a:pt x="124" y="42"/>
                  </a:cubicBezTo>
                  <a:cubicBezTo>
                    <a:pt x="124" y="59"/>
                    <a:pt x="124" y="59"/>
                    <a:pt x="124" y="59"/>
                  </a:cubicBezTo>
                  <a:cubicBezTo>
                    <a:pt x="113" y="59"/>
                    <a:pt x="113" y="59"/>
                    <a:pt x="113" y="59"/>
                  </a:cubicBezTo>
                  <a:cubicBezTo>
                    <a:pt x="113" y="13"/>
                    <a:pt x="113" y="13"/>
                    <a:pt x="113" y="13"/>
                  </a:cubicBezTo>
                  <a:cubicBezTo>
                    <a:pt x="153" y="13"/>
                    <a:pt x="153" y="13"/>
                    <a:pt x="153" y="13"/>
                  </a:cubicBezTo>
                  <a:cubicBezTo>
                    <a:pt x="160" y="13"/>
                    <a:pt x="164" y="15"/>
                    <a:pt x="164" y="22"/>
                  </a:cubicBezTo>
                  <a:cubicBezTo>
                    <a:pt x="164" y="33"/>
                    <a:pt x="164" y="33"/>
                    <a:pt x="164" y="33"/>
                  </a:cubicBezTo>
                  <a:cubicBezTo>
                    <a:pt x="164" y="39"/>
                    <a:pt x="160" y="42"/>
                    <a:pt x="153" y="42"/>
                  </a:cubicBezTo>
                  <a:cubicBezTo>
                    <a:pt x="147" y="42"/>
                    <a:pt x="147" y="42"/>
                    <a:pt x="147" y="42"/>
                  </a:cubicBezTo>
                  <a:cubicBezTo>
                    <a:pt x="169" y="59"/>
                    <a:pt x="169" y="59"/>
                    <a:pt x="169" y="59"/>
                  </a:cubicBezTo>
                  <a:lnTo>
                    <a:pt x="153" y="59"/>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4" name="Freeform 21"/>
            <p:cNvSpPr>
              <a:spLocks/>
            </p:cNvSpPr>
            <p:nvPr/>
          </p:nvSpPr>
          <p:spPr bwMode="auto">
            <a:xfrm>
              <a:off x="-15957550" y="18472151"/>
              <a:ext cx="349250" cy="214313"/>
            </a:xfrm>
            <a:custGeom>
              <a:avLst/>
              <a:gdLst>
                <a:gd name="T0" fmla="*/ 0 w 220"/>
                <a:gd name="T1" fmla="*/ 0 h 135"/>
                <a:gd name="T2" fmla="*/ 33 w 220"/>
                <a:gd name="T3" fmla="*/ 0 h 135"/>
                <a:gd name="T4" fmla="*/ 66 w 220"/>
                <a:gd name="T5" fmla="*/ 90 h 135"/>
                <a:gd name="T6" fmla="*/ 102 w 220"/>
                <a:gd name="T7" fmla="*/ 0 h 135"/>
                <a:gd name="T8" fmla="*/ 125 w 220"/>
                <a:gd name="T9" fmla="*/ 0 h 135"/>
                <a:gd name="T10" fmla="*/ 161 w 220"/>
                <a:gd name="T11" fmla="*/ 90 h 135"/>
                <a:gd name="T12" fmla="*/ 194 w 220"/>
                <a:gd name="T13" fmla="*/ 0 h 135"/>
                <a:gd name="T14" fmla="*/ 220 w 220"/>
                <a:gd name="T15" fmla="*/ 0 h 135"/>
                <a:gd name="T16" fmla="*/ 170 w 220"/>
                <a:gd name="T17" fmla="*/ 135 h 135"/>
                <a:gd name="T18" fmla="*/ 149 w 220"/>
                <a:gd name="T19" fmla="*/ 135 h 135"/>
                <a:gd name="T20" fmla="*/ 111 w 220"/>
                <a:gd name="T21" fmla="*/ 40 h 135"/>
                <a:gd name="T22" fmla="*/ 73 w 220"/>
                <a:gd name="T23" fmla="*/ 135 h 135"/>
                <a:gd name="T24" fmla="*/ 52 w 220"/>
                <a:gd name="T25" fmla="*/ 135 h 135"/>
                <a:gd name="T26" fmla="*/ 0 w 220"/>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135">
                  <a:moveTo>
                    <a:pt x="0" y="0"/>
                  </a:moveTo>
                  <a:lnTo>
                    <a:pt x="33" y="0"/>
                  </a:lnTo>
                  <a:lnTo>
                    <a:pt x="66" y="90"/>
                  </a:lnTo>
                  <a:lnTo>
                    <a:pt x="102" y="0"/>
                  </a:lnTo>
                  <a:lnTo>
                    <a:pt x="125" y="0"/>
                  </a:lnTo>
                  <a:lnTo>
                    <a:pt x="161" y="90"/>
                  </a:lnTo>
                  <a:lnTo>
                    <a:pt x="194" y="0"/>
                  </a:lnTo>
                  <a:lnTo>
                    <a:pt x="220" y="0"/>
                  </a:lnTo>
                  <a:lnTo>
                    <a:pt x="170" y="135"/>
                  </a:lnTo>
                  <a:lnTo>
                    <a:pt x="149" y="135"/>
                  </a:lnTo>
                  <a:lnTo>
                    <a:pt x="111" y="40"/>
                  </a:lnTo>
                  <a:lnTo>
                    <a:pt x="73" y="135"/>
                  </a:lnTo>
                  <a:lnTo>
                    <a:pt x="52" y="135"/>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5" name="Freeform 22"/>
            <p:cNvSpPr>
              <a:spLocks noEditPoints="1"/>
            </p:cNvSpPr>
            <p:nvPr/>
          </p:nvSpPr>
          <p:spPr bwMode="auto">
            <a:xfrm>
              <a:off x="-15547975" y="18472151"/>
              <a:ext cx="288925" cy="214313"/>
            </a:xfrm>
            <a:custGeom>
              <a:avLst/>
              <a:gdLst>
                <a:gd name="T0" fmla="*/ 61 w 182"/>
                <a:gd name="T1" fmla="*/ 80 h 135"/>
                <a:gd name="T2" fmla="*/ 90 w 182"/>
                <a:gd name="T3" fmla="*/ 26 h 135"/>
                <a:gd name="T4" fmla="*/ 118 w 182"/>
                <a:gd name="T5" fmla="*/ 80 h 135"/>
                <a:gd name="T6" fmla="*/ 61 w 182"/>
                <a:gd name="T7" fmla="*/ 80 h 135"/>
                <a:gd name="T8" fmla="*/ 0 w 182"/>
                <a:gd name="T9" fmla="*/ 135 h 135"/>
                <a:gd name="T10" fmla="*/ 30 w 182"/>
                <a:gd name="T11" fmla="*/ 135 h 135"/>
                <a:gd name="T12" fmla="*/ 47 w 182"/>
                <a:gd name="T13" fmla="*/ 104 h 135"/>
                <a:gd name="T14" fmla="*/ 132 w 182"/>
                <a:gd name="T15" fmla="*/ 104 h 135"/>
                <a:gd name="T16" fmla="*/ 149 w 182"/>
                <a:gd name="T17" fmla="*/ 135 h 135"/>
                <a:gd name="T18" fmla="*/ 182 w 182"/>
                <a:gd name="T19" fmla="*/ 135 h 135"/>
                <a:gd name="T20" fmla="*/ 106 w 182"/>
                <a:gd name="T21" fmla="*/ 0 h 135"/>
                <a:gd name="T22" fmla="*/ 75 w 182"/>
                <a:gd name="T23" fmla="*/ 0 h 135"/>
                <a:gd name="T24" fmla="*/ 0 w 182"/>
                <a:gd name="T25"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35">
                  <a:moveTo>
                    <a:pt x="61" y="80"/>
                  </a:moveTo>
                  <a:lnTo>
                    <a:pt x="90" y="26"/>
                  </a:lnTo>
                  <a:lnTo>
                    <a:pt x="118" y="80"/>
                  </a:lnTo>
                  <a:lnTo>
                    <a:pt x="61" y="80"/>
                  </a:lnTo>
                  <a:close/>
                  <a:moveTo>
                    <a:pt x="0" y="135"/>
                  </a:moveTo>
                  <a:lnTo>
                    <a:pt x="30" y="135"/>
                  </a:lnTo>
                  <a:lnTo>
                    <a:pt x="47" y="104"/>
                  </a:lnTo>
                  <a:lnTo>
                    <a:pt x="132" y="104"/>
                  </a:lnTo>
                  <a:lnTo>
                    <a:pt x="149" y="135"/>
                  </a:lnTo>
                  <a:lnTo>
                    <a:pt x="182" y="135"/>
                  </a:lnTo>
                  <a:lnTo>
                    <a:pt x="106" y="0"/>
                  </a:lnTo>
                  <a:lnTo>
                    <a:pt x="75" y="0"/>
                  </a:lnTo>
                  <a:lnTo>
                    <a:pt x="0" y="135"/>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6" name="Freeform 23"/>
            <p:cNvSpPr>
              <a:spLocks/>
            </p:cNvSpPr>
            <p:nvPr/>
          </p:nvSpPr>
          <p:spPr bwMode="auto">
            <a:xfrm>
              <a:off x="-15162213" y="18472151"/>
              <a:ext cx="252413" cy="214313"/>
            </a:xfrm>
            <a:custGeom>
              <a:avLst/>
              <a:gdLst>
                <a:gd name="T0" fmla="*/ 13 w 67"/>
                <a:gd name="T1" fmla="*/ 10 h 57"/>
                <a:gd name="T2" fmla="*/ 13 w 67"/>
                <a:gd name="T3" fmla="*/ 46 h 57"/>
                <a:gd name="T4" fmla="*/ 55 w 67"/>
                <a:gd name="T5" fmla="*/ 46 h 57"/>
                <a:gd name="T6" fmla="*/ 55 w 67"/>
                <a:gd name="T7" fmla="*/ 33 h 57"/>
                <a:gd name="T8" fmla="*/ 33 w 67"/>
                <a:gd name="T9" fmla="*/ 33 h 57"/>
                <a:gd name="T10" fmla="*/ 33 w 67"/>
                <a:gd name="T11" fmla="*/ 24 h 57"/>
                <a:gd name="T12" fmla="*/ 67 w 67"/>
                <a:gd name="T13" fmla="*/ 24 h 57"/>
                <a:gd name="T14" fmla="*/ 67 w 67"/>
                <a:gd name="T15" fmla="*/ 43 h 57"/>
                <a:gd name="T16" fmla="*/ 53 w 67"/>
                <a:gd name="T17" fmla="*/ 57 h 57"/>
                <a:gd name="T18" fmla="*/ 14 w 67"/>
                <a:gd name="T19" fmla="*/ 57 h 57"/>
                <a:gd name="T20" fmla="*/ 0 w 67"/>
                <a:gd name="T21" fmla="*/ 43 h 57"/>
                <a:gd name="T22" fmla="*/ 0 w 67"/>
                <a:gd name="T23" fmla="*/ 13 h 57"/>
                <a:gd name="T24" fmla="*/ 14 w 67"/>
                <a:gd name="T25" fmla="*/ 0 h 57"/>
                <a:gd name="T26" fmla="*/ 53 w 67"/>
                <a:gd name="T27" fmla="*/ 0 h 57"/>
                <a:gd name="T28" fmla="*/ 67 w 67"/>
                <a:gd name="T29" fmla="*/ 13 h 57"/>
                <a:gd name="T30" fmla="*/ 67 w 67"/>
                <a:gd name="T31" fmla="*/ 14 h 57"/>
                <a:gd name="T32" fmla="*/ 55 w 67"/>
                <a:gd name="T33" fmla="*/ 17 h 57"/>
                <a:gd name="T34" fmla="*/ 55 w 67"/>
                <a:gd name="T35" fmla="*/ 10 h 57"/>
                <a:gd name="T36" fmla="*/ 13 w 67"/>
                <a:gd name="T37" fmla="*/ 1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57">
                  <a:moveTo>
                    <a:pt x="13" y="10"/>
                  </a:moveTo>
                  <a:cubicBezTo>
                    <a:pt x="13" y="46"/>
                    <a:pt x="13" y="46"/>
                    <a:pt x="13" y="46"/>
                  </a:cubicBezTo>
                  <a:cubicBezTo>
                    <a:pt x="55" y="46"/>
                    <a:pt x="55" y="46"/>
                    <a:pt x="55" y="46"/>
                  </a:cubicBezTo>
                  <a:cubicBezTo>
                    <a:pt x="55" y="33"/>
                    <a:pt x="55" y="33"/>
                    <a:pt x="55" y="33"/>
                  </a:cubicBezTo>
                  <a:cubicBezTo>
                    <a:pt x="33" y="33"/>
                    <a:pt x="33" y="33"/>
                    <a:pt x="33" y="33"/>
                  </a:cubicBezTo>
                  <a:cubicBezTo>
                    <a:pt x="33" y="24"/>
                    <a:pt x="33" y="24"/>
                    <a:pt x="33" y="24"/>
                  </a:cubicBezTo>
                  <a:cubicBezTo>
                    <a:pt x="67" y="24"/>
                    <a:pt x="67" y="24"/>
                    <a:pt x="67" y="24"/>
                  </a:cubicBezTo>
                  <a:cubicBezTo>
                    <a:pt x="67" y="43"/>
                    <a:pt x="67" y="43"/>
                    <a:pt x="67" y="43"/>
                  </a:cubicBezTo>
                  <a:cubicBezTo>
                    <a:pt x="67" y="54"/>
                    <a:pt x="64" y="57"/>
                    <a:pt x="53" y="57"/>
                  </a:cubicBezTo>
                  <a:cubicBezTo>
                    <a:pt x="14" y="57"/>
                    <a:pt x="14" y="57"/>
                    <a:pt x="14" y="57"/>
                  </a:cubicBezTo>
                  <a:cubicBezTo>
                    <a:pt x="4" y="57"/>
                    <a:pt x="0" y="54"/>
                    <a:pt x="0" y="43"/>
                  </a:cubicBezTo>
                  <a:cubicBezTo>
                    <a:pt x="0" y="13"/>
                    <a:pt x="0" y="13"/>
                    <a:pt x="0" y="13"/>
                  </a:cubicBezTo>
                  <a:cubicBezTo>
                    <a:pt x="0" y="3"/>
                    <a:pt x="4" y="0"/>
                    <a:pt x="14" y="0"/>
                  </a:cubicBezTo>
                  <a:cubicBezTo>
                    <a:pt x="53" y="0"/>
                    <a:pt x="53" y="0"/>
                    <a:pt x="53" y="0"/>
                  </a:cubicBezTo>
                  <a:cubicBezTo>
                    <a:pt x="64" y="0"/>
                    <a:pt x="67" y="3"/>
                    <a:pt x="67" y="13"/>
                  </a:cubicBezTo>
                  <a:cubicBezTo>
                    <a:pt x="67" y="13"/>
                    <a:pt x="67" y="14"/>
                    <a:pt x="67" y="14"/>
                  </a:cubicBezTo>
                  <a:cubicBezTo>
                    <a:pt x="55" y="17"/>
                    <a:pt x="55" y="17"/>
                    <a:pt x="55" y="17"/>
                  </a:cubicBezTo>
                  <a:cubicBezTo>
                    <a:pt x="55" y="10"/>
                    <a:pt x="55" y="10"/>
                    <a:pt x="55" y="10"/>
                  </a:cubicBezTo>
                  <a:lnTo>
                    <a:pt x="13" y="1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7" name="Freeform 24"/>
            <p:cNvSpPr>
              <a:spLocks/>
            </p:cNvSpPr>
            <p:nvPr/>
          </p:nvSpPr>
          <p:spPr bwMode="auto">
            <a:xfrm>
              <a:off x="-14763750" y="18472151"/>
              <a:ext cx="220663" cy="214313"/>
            </a:xfrm>
            <a:custGeom>
              <a:avLst/>
              <a:gdLst>
                <a:gd name="T0" fmla="*/ 0 w 139"/>
                <a:gd name="T1" fmla="*/ 0 h 135"/>
                <a:gd name="T2" fmla="*/ 137 w 139"/>
                <a:gd name="T3" fmla="*/ 0 h 135"/>
                <a:gd name="T4" fmla="*/ 137 w 139"/>
                <a:gd name="T5" fmla="*/ 23 h 135"/>
                <a:gd name="T6" fmla="*/ 31 w 139"/>
                <a:gd name="T7" fmla="*/ 23 h 135"/>
                <a:gd name="T8" fmla="*/ 31 w 139"/>
                <a:gd name="T9" fmla="*/ 52 h 135"/>
                <a:gd name="T10" fmla="*/ 92 w 139"/>
                <a:gd name="T11" fmla="*/ 52 h 135"/>
                <a:gd name="T12" fmla="*/ 92 w 139"/>
                <a:gd name="T13" fmla="*/ 76 h 135"/>
                <a:gd name="T14" fmla="*/ 31 w 139"/>
                <a:gd name="T15" fmla="*/ 76 h 135"/>
                <a:gd name="T16" fmla="*/ 31 w 139"/>
                <a:gd name="T17" fmla="*/ 109 h 135"/>
                <a:gd name="T18" fmla="*/ 139 w 139"/>
                <a:gd name="T19" fmla="*/ 109 h 135"/>
                <a:gd name="T20" fmla="*/ 139 w 139"/>
                <a:gd name="T21" fmla="*/ 135 h 135"/>
                <a:gd name="T22" fmla="*/ 0 w 139"/>
                <a:gd name="T23" fmla="*/ 135 h 135"/>
                <a:gd name="T24" fmla="*/ 0 w 139"/>
                <a:gd name="T2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35">
                  <a:moveTo>
                    <a:pt x="0" y="0"/>
                  </a:moveTo>
                  <a:lnTo>
                    <a:pt x="137" y="0"/>
                  </a:lnTo>
                  <a:lnTo>
                    <a:pt x="137" y="23"/>
                  </a:lnTo>
                  <a:lnTo>
                    <a:pt x="31" y="23"/>
                  </a:lnTo>
                  <a:lnTo>
                    <a:pt x="31" y="52"/>
                  </a:lnTo>
                  <a:lnTo>
                    <a:pt x="92" y="52"/>
                  </a:lnTo>
                  <a:lnTo>
                    <a:pt x="92" y="76"/>
                  </a:lnTo>
                  <a:lnTo>
                    <a:pt x="31" y="76"/>
                  </a:lnTo>
                  <a:lnTo>
                    <a:pt x="31" y="109"/>
                  </a:lnTo>
                  <a:lnTo>
                    <a:pt x="139" y="109"/>
                  </a:lnTo>
                  <a:lnTo>
                    <a:pt x="139" y="135"/>
                  </a:lnTo>
                  <a:lnTo>
                    <a:pt x="0" y="135"/>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8" name="Freeform 25"/>
            <p:cNvSpPr>
              <a:spLocks/>
            </p:cNvSpPr>
            <p:nvPr/>
          </p:nvSpPr>
          <p:spPr bwMode="auto">
            <a:xfrm>
              <a:off x="-14411325" y="18472151"/>
              <a:ext cx="247650" cy="214313"/>
            </a:xfrm>
            <a:custGeom>
              <a:avLst/>
              <a:gdLst>
                <a:gd name="T0" fmla="*/ 0 w 66"/>
                <a:gd name="T1" fmla="*/ 0 h 57"/>
                <a:gd name="T2" fmla="*/ 9 w 66"/>
                <a:gd name="T3" fmla="*/ 0 h 57"/>
                <a:gd name="T4" fmla="*/ 49 w 66"/>
                <a:gd name="T5" fmla="*/ 33 h 57"/>
                <a:gd name="T6" fmla="*/ 55 w 66"/>
                <a:gd name="T7" fmla="*/ 40 h 57"/>
                <a:gd name="T8" fmla="*/ 55 w 66"/>
                <a:gd name="T9" fmla="*/ 30 h 57"/>
                <a:gd name="T10" fmla="*/ 55 w 66"/>
                <a:gd name="T11" fmla="*/ 0 h 57"/>
                <a:gd name="T12" fmla="*/ 66 w 66"/>
                <a:gd name="T13" fmla="*/ 0 h 57"/>
                <a:gd name="T14" fmla="*/ 66 w 66"/>
                <a:gd name="T15" fmla="*/ 57 h 57"/>
                <a:gd name="T16" fmla="*/ 57 w 66"/>
                <a:gd name="T17" fmla="*/ 57 h 57"/>
                <a:gd name="T18" fmla="*/ 16 w 66"/>
                <a:gd name="T19" fmla="*/ 22 h 57"/>
                <a:gd name="T20" fmla="*/ 11 w 66"/>
                <a:gd name="T21" fmla="*/ 17 h 57"/>
                <a:gd name="T22" fmla="*/ 12 w 66"/>
                <a:gd name="T23" fmla="*/ 26 h 57"/>
                <a:gd name="T24" fmla="*/ 12 w 66"/>
                <a:gd name="T25" fmla="*/ 57 h 57"/>
                <a:gd name="T26" fmla="*/ 0 w 66"/>
                <a:gd name="T27" fmla="*/ 57 h 57"/>
                <a:gd name="T28" fmla="*/ 0 w 66"/>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57">
                  <a:moveTo>
                    <a:pt x="0" y="0"/>
                  </a:moveTo>
                  <a:cubicBezTo>
                    <a:pt x="9" y="0"/>
                    <a:pt x="9" y="0"/>
                    <a:pt x="9" y="0"/>
                  </a:cubicBezTo>
                  <a:cubicBezTo>
                    <a:pt x="49" y="33"/>
                    <a:pt x="49" y="33"/>
                    <a:pt x="49" y="33"/>
                  </a:cubicBezTo>
                  <a:cubicBezTo>
                    <a:pt x="51" y="35"/>
                    <a:pt x="53" y="37"/>
                    <a:pt x="55" y="40"/>
                  </a:cubicBezTo>
                  <a:cubicBezTo>
                    <a:pt x="55" y="35"/>
                    <a:pt x="55" y="32"/>
                    <a:pt x="55" y="30"/>
                  </a:cubicBezTo>
                  <a:cubicBezTo>
                    <a:pt x="55" y="0"/>
                    <a:pt x="55" y="0"/>
                    <a:pt x="55" y="0"/>
                  </a:cubicBezTo>
                  <a:cubicBezTo>
                    <a:pt x="66" y="0"/>
                    <a:pt x="66" y="0"/>
                    <a:pt x="66" y="0"/>
                  </a:cubicBezTo>
                  <a:cubicBezTo>
                    <a:pt x="66" y="57"/>
                    <a:pt x="66" y="57"/>
                    <a:pt x="66" y="57"/>
                  </a:cubicBezTo>
                  <a:cubicBezTo>
                    <a:pt x="57" y="57"/>
                    <a:pt x="57" y="57"/>
                    <a:pt x="57" y="57"/>
                  </a:cubicBezTo>
                  <a:cubicBezTo>
                    <a:pt x="16" y="22"/>
                    <a:pt x="16" y="22"/>
                    <a:pt x="16" y="22"/>
                  </a:cubicBezTo>
                  <a:cubicBezTo>
                    <a:pt x="14" y="20"/>
                    <a:pt x="13" y="19"/>
                    <a:pt x="11" y="17"/>
                  </a:cubicBezTo>
                  <a:cubicBezTo>
                    <a:pt x="12" y="21"/>
                    <a:pt x="12" y="24"/>
                    <a:pt x="12" y="26"/>
                  </a:cubicBezTo>
                  <a:cubicBezTo>
                    <a:pt x="12" y="57"/>
                    <a:pt x="12" y="57"/>
                    <a:pt x="12" y="57"/>
                  </a:cubicBezTo>
                  <a:cubicBezTo>
                    <a:pt x="0" y="57"/>
                    <a:pt x="0" y="57"/>
                    <a:pt x="0" y="57"/>
                  </a:cubicBez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29" name="Rectangle 26"/>
            <p:cNvSpPr>
              <a:spLocks noChangeArrowheads="1"/>
            </p:cNvSpPr>
            <p:nvPr/>
          </p:nvSpPr>
          <p:spPr bwMode="auto">
            <a:xfrm>
              <a:off x="-14012863" y="18472151"/>
              <a:ext cx="49213" cy="214313"/>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0" name="Freeform 27"/>
            <p:cNvSpPr>
              <a:spLocks/>
            </p:cNvSpPr>
            <p:nvPr/>
          </p:nvSpPr>
          <p:spPr bwMode="auto">
            <a:xfrm>
              <a:off x="-13814425" y="18472151"/>
              <a:ext cx="252413" cy="214313"/>
            </a:xfrm>
            <a:custGeom>
              <a:avLst/>
              <a:gdLst>
                <a:gd name="T0" fmla="*/ 0 w 67"/>
                <a:gd name="T1" fmla="*/ 0 h 57"/>
                <a:gd name="T2" fmla="*/ 9 w 67"/>
                <a:gd name="T3" fmla="*/ 0 h 57"/>
                <a:gd name="T4" fmla="*/ 49 w 67"/>
                <a:gd name="T5" fmla="*/ 33 h 57"/>
                <a:gd name="T6" fmla="*/ 55 w 67"/>
                <a:gd name="T7" fmla="*/ 40 h 57"/>
                <a:gd name="T8" fmla="*/ 55 w 67"/>
                <a:gd name="T9" fmla="*/ 30 h 57"/>
                <a:gd name="T10" fmla="*/ 55 w 67"/>
                <a:gd name="T11" fmla="*/ 0 h 57"/>
                <a:gd name="T12" fmla="*/ 67 w 67"/>
                <a:gd name="T13" fmla="*/ 0 h 57"/>
                <a:gd name="T14" fmla="*/ 67 w 67"/>
                <a:gd name="T15" fmla="*/ 57 h 57"/>
                <a:gd name="T16" fmla="*/ 58 w 67"/>
                <a:gd name="T17" fmla="*/ 57 h 57"/>
                <a:gd name="T18" fmla="*/ 16 w 67"/>
                <a:gd name="T19" fmla="*/ 22 h 57"/>
                <a:gd name="T20" fmla="*/ 11 w 67"/>
                <a:gd name="T21" fmla="*/ 17 h 57"/>
                <a:gd name="T22" fmla="*/ 12 w 67"/>
                <a:gd name="T23" fmla="*/ 26 h 57"/>
                <a:gd name="T24" fmla="*/ 12 w 67"/>
                <a:gd name="T25" fmla="*/ 57 h 57"/>
                <a:gd name="T26" fmla="*/ 0 w 67"/>
                <a:gd name="T27" fmla="*/ 57 h 57"/>
                <a:gd name="T28" fmla="*/ 0 w 67"/>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57">
                  <a:moveTo>
                    <a:pt x="0" y="0"/>
                  </a:moveTo>
                  <a:cubicBezTo>
                    <a:pt x="9" y="0"/>
                    <a:pt x="9" y="0"/>
                    <a:pt x="9" y="0"/>
                  </a:cubicBezTo>
                  <a:cubicBezTo>
                    <a:pt x="49" y="33"/>
                    <a:pt x="49" y="33"/>
                    <a:pt x="49" y="33"/>
                  </a:cubicBezTo>
                  <a:cubicBezTo>
                    <a:pt x="51" y="35"/>
                    <a:pt x="53" y="37"/>
                    <a:pt x="55" y="40"/>
                  </a:cubicBezTo>
                  <a:cubicBezTo>
                    <a:pt x="55" y="35"/>
                    <a:pt x="55" y="32"/>
                    <a:pt x="55" y="30"/>
                  </a:cubicBezTo>
                  <a:cubicBezTo>
                    <a:pt x="55" y="0"/>
                    <a:pt x="55" y="0"/>
                    <a:pt x="55" y="0"/>
                  </a:cubicBezTo>
                  <a:cubicBezTo>
                    <a:pt x="67" y="0"/>
                    <a:pt x="67" y="0"/>
                    <a:pt x="67" y="0"/>
                  </a:cubicBezTo>
                  <a:cubicBezTo>
                    <a:pt x="67" y="57"/>
                    <a:pt x="67" y="57"/>
                    <a:pt x="67" y="57"/>
                  </a:cubicBezTo>
                  <a:cubicBezTo>
                    <a:pt x="58" y="57"/>
                    <a:pt x="58" y="57"/>
                    <a:pt x="58" y="57"/>
                  </a:cubicBezTo>
                  <a:cubicBezTo>
                    <a:pt x="16" y="22"/>
                    <a:pt x="16" y="22"/>
                    <a:pt x="16" y="22"/>
                  </a:cubicBezTo>
                  <a:cubicBezTo>
                    <a:pt x="14" y="20"/>
                    <a:pt x="13" y="19"/>
                    <a:pt x="11" y="17"/>
                  </a:cubicBezTo>
                  <a:cubicBezTo>
                    <a:pt x="12" y="21"/>
                    <a:pt x="12" y="24"/>
                    <a:pt x="12" y="26"/>
                  </a:cubicBezTo>
                  <a:cubicBezTo>
                    <a:pt x="12" y="57"/>
                    <a:pt x="12" y="57"/>
                    <a:pt x="12" y="57"/>
                  </a:cubicBezTo>
                  <a:cubicBezTo>
                    <a:pt x="0" y="57"/>
                    <a:pt x="0" y="57"/>
                    <a:pt x="0" y="57"/>
                  </a:cubicBez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1" name="Freeform 28"/>
            <p:cNvSpPr>
              <a:spLocks/>
            </p:cNvSpPr>
            <p:nvPr/>
          </p:nvSpPr>
          <p:spPr bwMode="auto">
            <a:xfrm>
              <a:off x="-13419138" y="18472151"/>
              <a:ext cx="250825" cy="214313"/>
            </a:xfrm>
            <a:custGeom>
              <a:avLst/>
              <a:gdLst>
                <a:gd name="T0" fmla="*/ 13 w 67"/>
                <a:gd name="T1" fmla="*/ 10 h 57"/>
                <a:gd name="T2" fmla="*/ 13 w 67"/>
                <a:gd name="T3" fmla="*/ 46 h 57"/>
                <a:gd name="T4" fmla="*/ 54 w 67"/>
                <a:gd name="T5" fmla="*/ 46 h 57"/>
                <a:gd name="T6" fmla="*/ 54 w 67"/>
                <a:gd name="T7" fmla="*/ 33 h 57"/>
                <a:gd name="T8" fmla="*/ 33 w 67"/>
                <a:gd name="T9" fmla="*/ 33 h 57"/>
                <a:gd name="T10" fmla="*/ 33 w 67"/>
                <a:gd name="T11" fmla="*/ 24 h 57"/>
                <a:gd name="T12" fmla="*/ 67 w 67"/>
                <a:gd name="T13" fmla="*/ 24 h 57"/>
                <a:gd name="T14" fmla="*/ 67 w 67"/>
                <a:gd name="T15" fmla="*/ 43 h 57"/>
                <a:gd name="T16" fmla="*/ 53 w 67"/>
                <a:gd name="T17" fmla="*/ 57 h 57"/>
                <a:gd name="T18" fmla="*/ 14 w 67"/>
                <a:gd name="T19" fmla="*/ 57 h 57"/>
                <a:gd name="T20" fmla="*/ 0 w 67"/>
                <a:gd name="T21" fmla="*/ 43 h 57"/>
                <a:gd name="T22" fmla="*/ 0 w 67"/>
                <a:gd name="T23" fmla="*/ 13 h 57"/>
                <a:gd name="T24" fmla="*/ 14 w 67"/>
                <a:gd name="T25" fmla="*/ 0 h 57"/>
                <a:gd name="T26" fmla="*/ 53 w 67"/>
                <a:gd name="T27" fmla="*/ 0 h 57"/>
                <a:gd name="T28" fmla="*/ 67 w 67"/>
                <a:gd name="T29" fmla="*/ 13 h 57"/>
                <a:gd name="T30" fmla="*/ 67 w 67"/>
                <a:gd name="T31" fmla="*/ 14 h 57"/>
                <a:gd name="T32" fmla="*/ 54 w 67"/>
                <a:gd name="T33" fmla="*/ 17 h 57"/>
                <a:gd name="T34" fmla="*/ 54 w 67"/>
                <a:gd name="T35" fmla="*/ 10 h 57"/>
                <a:gd name="T36" fmla="*/ 13 w 67"/>
                <a:gd name="T37" fmla="*/ 1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57">
                  <a:moveTo>
                    <a:pt x="13" y="10"/>
                  </a:moveTo>
                  <a:cubicBezTo>
                    <a:pt x="13" y="46"/>
                    <a:pt x="13" y="46"/>
                    <a:pt x="13" y="46"/>
                  </a:cubicBezTo>
                  <a:cubicBezTo>
                    <a:pt x="54" y="46"/>
                    <a:pt x="54" y="46"/>
                    <a:pt x="54" y="46"/>
                  </a:cubicBezTo>
                  <a:cubicBezTo>
                    <a:pt x="54" y="33"/>
                    <a:pt x="54" y="33"/>
                    <a:pt x="54" y="33"/>
                  </a:cubicBezTo>
                  <a:cubicBezTo>
                    <a:pt x="33" y="33"/>
                    <a:pt x="33" y="33"/>
                    <a:pt x="33" y="33"/>
                  </a:cubicBezTo>
                  <a:cubicBezTo>
                    <a:pt x="33" y="24"/>
                    <a:pt x="33" y="24"/>
                    <a:pt x="33" y="24"/>
                  </a:cubicBezTo>
                  <a:cubicBezTo>
                    <a:pt x="67" y="24"/>
                    <a:pt x="67" y="24"/>
                    <a:pt x="67" y="24"/>
                  </a:cubicBezTo>
                  <a:cubicBezTo>
                    <a:pt x="67" y="43"/>
                    <a:pt x="67" y="43"/>
                    <a:pt x="67" y="43"/>
                  </a:cubicBezTo>
                  <a:cubicBezTo>
                    <a:pt x="67" y="54"/>
                    <a:pt x="64" y="57"/>
                    <a:pt x="53" y="57"/>
                  </a:cubicBezTo>
                  <a:cubicBezTo>
                    <a:pt x="14" y="57"/>
                    <a:pt x="14" y="57"/>
                    <a:pt x="14" y="57"/>
                  </a:cubicBezTo>
                  <a:cubicBezTo>
                    <a:pt x="4" y="57"/>
                    <a:pt x="0" y="54"/>
                    <a:pt x="0" y="43"/>
                  </a:cubicBezTo>
                  <a:cubicBezTo>
                    <a:pt x="0" y="13"/>
                    <a:pt x="0" y="13"/>
                    <a:pt x="0" y="13"/>
                  </a:cubicBezTo>
                  <a:cubicBezTo>
                    <a:pt x="0" y="3"/>
                    <a:pt x="4" y="0"/>
                    <a:pt x="14" y="0"/>
                  </a:cubicBezTo>
                  <a:cubicBezTo>
                    <a:pt x="53" y="0"/>
                    <a:pt x="53" y="0"/>
                    <a:pt x="53" y="0"/>
                  </a:cubicBezTo>
                  <a:cubicBezTo>
                    <a:pt x="64" y="0"/>
                    <a:pt x="67" y="3"/>
                    <a:pt x="67" y="13"/>
                  </a:cubicBezTo>
                  <a:cubicBezTo>
                    <a:pt x="67" y="13"/>
                    <a:pt x="67" y="14"/>
                    <a:pt x="67" y="14"/>
                  </a:cubicBezTo>
                  <a:cubicBezTo>
                    <a:pt x="54" y="17"/>
                    <a:pt x="54" y="17"/>
                    <a:pt x="54" y="17"/>
                  </a:cubicBezTo>
                  <a:cubicBezTo>
                    <a:pt x="54" y="10"/>
                    <a:pt x="54" y="10"/>
                    <a:pt x="54" y="10"/>
                  </a:cubicBezTo>
                  <a:lnTo>
                    <a:pt x="13" y="1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2" name="Freeform 29"/>
            <p:cNvSpPr>
              <a:spLocks/>
            </p:cNvSpPr>
            <p:nvPr/>
          </p:nvSpPr>
          <p:spPr bwMode="auto">
            <a:xfrm>
              <a:off x="-13022263" y="18472151"/>
              <a:ext cx="217488" cy="214313"/>
            </a:xfrm>
            <a:custGeom>
              <a:avLst/>
              <a:gdLst>
                <a:gd name="T0" fmla="*/ 0 w 137"/>
                <a:gd name="T1" fmla="*/ 0 h 135"/>
                <a:gd name="T2" fmla="*/ 137 w 137"/>
                <a:gd name="T3" fmla="*/ 0 h 135"/>
                <a:gd name="T4" fmla="*/ 137 w 137"/>
                <a:gd name="T5" fmla="*/ 23 h 135"/>
                <a:gd name="T6" fmla="*/ 31 w 137"/>
                <a:gd name="T7" fmla="*/ 23 h 135"/>
                <a:gd name="T8" fmla="*/ 31 w 137"/>
                <a:gd name="T9" fmla="*/ 52 h 135"/>
                <a:gd name="T10" fmla="*/ 92 w 137"/>
                <a:gd name="T11" fmla="*/ 52 h 135"/>
                <a:gd name="T12" fmla="*/ 92 w 137"/>
                <a:gd name="T13" fmla="*/ 76 h 135"/>
                <a:gd name="T14" fmla="*/ 31 w 137"/>
                <a:gd name="T15" fmla="*/ 76 h 135"/>
                <a:gd name="T16" fmla="*/ 31 w 137"/>
                <a:gd name="T17" fmla="*/ 109 h 135"/>
                <a:gd name="T18" fmla="*/ 137 w 137"/>
                <a:gd name="T19" fmla="*/ 109 h 135"/>
                <a:gd name="T20" fmla="*/ 137 w 137"/>
                <a:gd name="T21" fmla="*/ 135 h 135"/>
                <a:gd name="T22" fmla="*/ 0 w 137"/>
                <a:gd name="T23" fmla="*/ 135 h 135"/>
                <a:gd name="T24" fmla="*/ 0 w 137"/>
                <a:gd name="T2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 h="135">
                  <a:moveTo>
                    <a:pt x="0" y="0"/>
                  </a:moveTo>
                  <a:lnTo>
                    <a:pt x="137" y="0"/>
                  </a:lnTo>
                  <a:lnTo>
                    <a:pt x="137" y="23"/>
                  </a:lnTo>
                  <a:lnTo>
                    <a:pt x="31" y="23"/>
                  </a:lnTo>
                  <a:lnTo>
                    <a:pt x="31" y="52"/>
                  </a:lnTo>
                  <a:lnTo>
                    <a:pt x="92" y="52"/>
                  </a:lnTo>
                  <a:lnTo>
                    <a:pt x="92" y="76"/>
                  </a:lnTo>
                  <a:lnTo>
                    <a:pt x="31" y="76"/>
                  </a:lnTo>
                  <a:lnTo>
                    <a:pt x="31" y="109"/>
                  </a:lnTo>
                  <a:lnTo>
                    <a:pt x="137" y="109"/>
                  </a:lnTo>
                  <a:lnTo>
                    <a:pt x="137" y="135"/>
                  </a:lnTo>
                  <a:lnTo>
                    <a:pt x="0" y="135"/>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3" name="Freeform 30"/>
            <p:cNvSpPr>
              <a:spLocks/>
            </p:cNvSpPr>
            <p:nvPr/>
          </p:nvSpPr>
          <p:spPr bwMode="auto">
            <a:xfrm>
              <a:off x="-12669838" y="18472151"/>
              <a:ext cx="249238" cy="214313"/>
            </a:xfrm>
            <a:custGeom>
              <a:avLst/>
              <a:gdLst>
                <a:gd name="T0" fmla="*/ 0 w 66"/>
                <a:gd name="T1" fmla="*/ 0 h 57"/>
                <a:gd name="T2" fmla="*/ 9 w 66"/>
                <a:gd name="T3" fmla="*/ 0 h 57"/>
                <a:gd name="T4" fmla="*/ 48 w 66"/>
                <a:gd name="T5" fmla="*/ 33 h 57"/>
                <a:gd name="T6" fmla="*/ 55 w 66"/>
                <a:gd name="T7" fmla="*/ 40 h 57"/>
                <a:gd name="T8" fmla="*/ 54 w 66"/>
                <a:gd name="T9" fmla="*/ 30 h 57"/>
                <a:gd name="T10" fmla="*/ 54 w 66"/>
                <a:gd name="T11" fmla="*/ 0 h 57"/>
                <a:gd name="T12" fmla="*/ 66 w 66"/>
                <a:gd name="T13" fmla="*/ 0 h 57"/>
                <a:gd name="T14" fmla="*/ 66 w 66"/>
                <a:gd name="T15" fmla="*/ 57 h 57"/>
                <a:gd name="T16" fmla="*/ 57 w 66"/>
                <a:gd name="T17" fmla="*/ 57 h 57"/>
                <a:gd name="T18" fmla="*/ 16 w 66"/>
                <a:gd name="T19" fmla="*/ 22 h 57"/>
                <a:gd name="T20" fmla="*/ 11 w 66"/>
                <a:gd name="T21" fmla="*/ 17 h 57"/>
                <a:gd name="T22" fmla="*/ 11 w 66"/>
                <a:gd name="T23" fmla="*/ 26 h 57"/>
                <a:gd name="T24" fmla="*/ 11 w 66"/>
                <a:gd name="T25" fmla="*/ 57 h 57"/>
                <a:gd name="T26" fmla="*/ 0 w 66"/>
                <a:gd name="T27" fmla="*/ 57 h 57"/>
                <a:gd name="T28" fmla="*/ 0 w 66"/>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57">
                  <a:moveTo>
                    <a:pt x="0" y="0"/>
                  </a:moveTo>
                  <a:cubicBezTo>
                    <a:pt x="9" y="0"/>
                    <a:pt x="9" y="0"/>
                    <a:pt x="9" y="0"/>
                  </a:cubicBezTo>
                  <a:cubicBezTo>
                    <a:pt x="48" y="33"/>
                    <a:pt x="48" y="33"/>
                    <a:pt x="48" y="33"/>
                  </a:cubicBezTo>
                  <a:cubicBezTo>
                    <a:pt x="51" y="35"/>
                    <a:pt x="53" y="37"/>
                    <a:pt x="55" y="40"/>
                  </a:cubicBezTo>
                  <a:cubicBezTo>
                    <a:pt x="55" y="35"/>
                    <a:pt x="54" y="32"/>
                    <a:pt x="54" y="30"/>
                  </a:cubicBezTo>
                  <a:cubicBezTo>
                    <a:pt x="54" y="0"/>
                    <a:pt x="54" y="0"/>
                    <a:pt x="54" y="0"/>
                  </a:cubicBezTo>
                  <a:cubicBezTo>
                    <a:pt x="66" y="0"/>
                    <a:pt x="66" y="0"/>
                    <a:pt x="66" y="0"/>
                  </a:cubicBezTo>
                  <a:cubicBezTo>
                    <a:pt x="66" y="57"/>
                    <a:pt x="66" y="57"/>
                    <a:pt x="66" y="57"/>
                  </a:cubicBezTo>
                  <a:cubicBezTo>
                    <a:pt x="57" y="57"/>
                    <a:pt x="57" y="57"/>
                    <a:pt x="57" y="57"/>
                  </a:cubicBezTo>
                  <a:cubicBezTo>
                    <a:pt x="16" y="22"/>
                    <a:pt x="16" y="22"/>
                    <a:pt x="16" y="22"/>
                  </a:cubicBezTo>
                  <a:cubicBezTo>
                    <a:pt x="14" y="20"/>
                    <a:pt x="12" y="19"/>
                    <a:pt x="11" y="17"/>
                  </a:cubicBezTo>
                  <a:cubicBezTo>
                    <a:pt x="11" y="21"/>
                    <a:pt x="11" y="24"/>
                    <a:pt x="11" y="26"/>
                  </a:cubicBezTo>
                  <a:cubicBezTo>
                    <a:pt x="11" y="57"/>
                    <a:pt x="11" y="57"/>
                    <a:pt x="11" y="57"/>
                  </a:cubicBezTo>
                  <a:cubicBezTo>
                    <a:pt x="0" y="57"/>
                    <a:pt x="0" y="57"/>
                    <a:pt x="0" y="57"/>
                  </a:cubicBez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4" name="Freeform 31"/>
            <p:cNvSpPr>
              <a:spLocks/>
            </p:cNvSpPr>
            <p:nvPr/>
          </p:nvSpPr>
          <p:spPr bwMode="auto">
            <a:xfrm>
              <a:off x="-12072938" y="18472151"/>
              <a:ext cx="241300" cy="214313"/>
            </a:xfrm>
            <a:custGeom>
              <a:avLst/>
              <a:gdLst>
                <a:gd name="T0" fmla="*/ 13 w 64"/>
                <a:gd name="T1" fmla="*/ 46 h 57"/>
                <a:gd name="T2" fmla="*/ 51 w 64"/>
                <a:gd name="T3" fmla="*/ 46 h 57"/>
                <a:gd name="T4" fmla="*/ 51 w 64"/>
                <a:gd name="T5" fmla="*/ 0 h 57"/>
                <a:gd name="T6" fmla="*/ 64 w 64"/>
                <a:gd name="T7" fmla="*/ 0 h 57"/>
                <a:gd name="T8" fmla="*/ 64 w 64"/>
                <a:gd name="T9" fmla="*/ 43 h 57"/>
                <a:gd name="T10" fmla="*/ 50 w 64"/>
                <a:gd name="T11" fmla="*/ 57 h 57"/>
                <a:gd name="T12" fmla="*/ 14 w 64"/>
                <a:gd name="T13" fmla="*/ 57 h 57"/>
                <a:gd name="T14" fmla="*/ 0 w 64"/>
                <a:gd name="T15" fmla="*/ 43 h 57"/>
                <a:gd name="T16" fmla="*/ 0 w 64"/>
                <a:gd name="T17" fmla="*/ 0 h 57"/>
                <a:gd name="T18" fmla="*/ 13 w 64"/>
                <a:gd name="T19" fmla="*/ 0 h 57"/>
                <a:gd name="T20" fmla="*/ 13 w 64"/>
                <a:gd name="T21" fmla="*/ 4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57">
                  <a:moveTo>
                    <a:pt x="13" y="46"/>
                  </a:moveTo>
                  <a:cubicBezTo>
                    <a:pt x="51" y="46"/>
                    <a:pt x="51" y="46"/>
                    <a:pt x="51" y="46"/>
                  </a:cubicBezTo>
                  <a:cubicBezTo>
                    <a:pt x="51" y="0"/>
                    <a:pt x="51" y="0"/>
                    <a:pt x="51" y="0"/>
                  </a:cubicBezTo>
                  <a:cubicBezTo>
                    <a:pt x="64" y="0"/>
                    <a:pt x="64" y="0"/>
                    <a:pt x="64" y="0"/>
                  </a:cubicBezTo>
                  <a:cubicBezTo>
                    <a:pt x="64" y="43"/>
                    <a:pt x="64" y="43"/>
                    <a:pt x="64" y="43"/>
                  </a:cubicBezTo>
                  <a:cubicBezTo>
                    <a:pt x="64" y="54"/>
                    <a:pt x="61" y="57"/>
                    <a:pt x="50" y="57"/>
                  </a:cubicBezTo>
                  <a:cubicBezTo>
                    <a:pt x="14" y="57"/>
                    <a:pt x="14" y="57"/>
                    <a:pt x="14" y="57"/>
                  </a:cubicBezTo>
                  <a:cubicBezTo>
                    <a:pt x="4" y="57"/>
                    <a:pt x="0" y="54"/>
                    <a:pt x="0" y="43"/>
                  </a:cubicBezTo>
                  <a:cubicBezTo>
                    <a:pt x="0" y="0"/>
                    <a:pt x="0" y="0"/>
                    <a:pt x="0" y="0"/>
                  </a:cubicBezTo>
                  <a:cubicBezTo>
                    <a:pt x="13" y="0"/>
                    <a:pt x="13" y="0"/>
                    <a:pt x="13" y="0"/>
                  </a:cubicBezTo>
                  <a:lnTo>
                    <a:pt x="13" y="4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5" name="Freeform 32"/>
            <p:cNvSpPr>
              <a:spLocks/>
            </p:cNvSpPr>
            <p:nvPr/>
          </p:nvSpPr>
          <p:spPr bwMode="auto">
            <a:xfrm>
              <a:off x="-11682413" y="18472151"/>
              <a:ext cx="252413" cy="214313"/>
            </a:xfrm>
            <a:custGeom>
              <a:avLst/>
              <a:gdLst>
                <a:gd name="T0" fmla="*/ 0 w 67"/>
                <a:gd name="T1" fmla="*/ 0 h 57"/>
                <a:gd name="T2" fmla="*/ 9 w 67"/>
                <a:gd name="T3" fmla="*/ 0 h 57"/>
                <a:gd name="T4" fmla="*/ 49 w 67"/>
                <a:gd name="T5" fmla="*/ 33 h 57"/>
                <a:gd name="T6" fmla="*/ 55 w 67"/>
                <a:gd name="T7" fmla="*/ 40 h 57"/>
                <a:gd name="T8" fmla="*/ 55 w 67"/>
                <a:gd name="T9" fmla="*/ 30 h 57"/>
                <a:gd name="T10" fmla="*/ 55 w 67"/>
                <a:gd name="T11" fmla="*/ 0 h 57"/>
                <a:gd name="T12" fmla="*/ 67 w 67"/>
                <a:gd name="T13" fmla="*/ 0 h 57"/>
                <a:gd name="T14" fmla="*/ 67 w 67"/>
                <a:gd name="T15" fmla="*/ 57 h 57"/>
                <a:gd name="T16" fmla="*/ 58 w 67"/>
                <a:gd name="T17" fmla="*/ 57 h 57"/>
                <a:gd name="T18" fmla="*/ 16 w 67"/>
                <a:gd name="T19" fmla="*/ 22 h 57"/>
                <a:gd name="T20" fmla="*/ 11 w 67"/>
                <a:gd name="T21" fmla="*/ 17 h 57"/>
                <a:gd name="T22" fmla="*/ 12 w 67"/>
                <a:gd name="T23" fmla="*/ 26 h 57"/>
                <a:gd name="T24" fmla="*/ 12 w 67"/>
                <a:gd name="T25" fmla="*/ 57 h 57"/>
                <a:gd name="T26" fmla="*/ 0 w 67"/>
                <a:gd name="T27" fmla="*/ 57 h 57"/>
                <a:gd name="T28" fmla="*/ 0 w 67"/>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57">
                  <a:moveTo>
                    <a:pt x="0" y="0"/>
                  </a:moveTo>
                  <a:cubicBezTo>
                    <a:pt x="9" y="0"/>
                    <a:pt x="9" y="0"/>
                    <a:pt x="9" y="0"/>
                  </a:cubicBezTo>
                  <a:cubicBezTo>
                    <a:pt x="49" y="33"/>
                    <a:pt x="49" y="33"/>
                    <a:pt x="49" y="33"/>
                  </a:cubicBezTo>
                  <a:cubicBezTo>
                    <a:pt x="51" y="35"/>
                    <a:pt x="53" y="37"/>
                    <a:pt x="55" y="40"/>
                  </a:cubicBezTo>
                  <a:cubicBezTo>
                    <a:pt x="55" y="35"/>
                    <a:pt x="55" y="32"/>
                    <a:pt x="55" y="30"/>
                  </a:cubicBezTo>
                  <a:cubicBezTo>
                    <a:pt x="55" y="0"/>
                    <a:pt x="55" y="0"/>
                    <a:pt x="55" y="0"/>
                  </a:cubicBezTo>
                  <a:cubicBezTo>
                    <a:pt x="67" y="0"/>
                    <a:pt x="67" y="0"/>
                    <a:pt x="67" y="0"/>
                  </a:cubicBezTo>
                  <a:cubicBezTo>
                    <a:pt x="67" y="57"/>
                    <a:pt x="67" y="57"/>
                    <a:pt x="67" y="57"/>
                  </a:cubicBezTo>
                  <a:cubicBezTo>
                    <a:pt x="58" y="57"/>
                    <a:pt x="58" y="57"/>
                    <a:pt x="58" y="57"/>
                  </a:cubicBezTo>
                  <a:cubicBezTo>
                    <a:pt x="16" y="22"/>
                    <a:pt x="16" y="22"/>
                    <a:pt x="16" y="22"/>
                  </a:cubicBezTo>
                  <a:cubicBezTo>
                    <a:pt x="14" y="20"/>
                    <a:pt x="13" y="19"/>
                    <a:pt x="11" y="17"/>
                  </a:cubicBezTo>
                  <a:cubicBezTo>
                    <a:pt x="12" y="21"/>
                    <a:pt x="12" y="24"/>
                    <a:pt x="12" y="26"/>
                  </a:cubicBezTo>
                  <a:cubicBezTo>
                    <a:pt x="12" y="57"/>
                    <a:pt x="12" y="57"/>
                    <a:pt x="12" y="57"/>
                  </a:cubicBezTo>
                  <a:cubicBezTo>
                    <a:pt x="0" y="57"/>
                    <a:pt x="0" y="57"/>
                    <a:pt x="0" y="57"/>
                  </a:cubicBez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6" name="Rectangle 33"/>
            <p:cNvSpPr>
              <a:spLocks noChangeArrowheads="1"/>
            </p:cNvSpPr>
            <p:nvPr/>
          </p:nvSpPr>
          <p:spPr bwMode="auto">
            <a:xfrm>
              <a:off x="-11283950" y="18472151"/>
              <a:ext cx="49213" cy="214313"/>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7" name="Freeform 34"/>
            <p:cNvSpPr>
              <a:spLocks/>
            </p:cNvSpPr>
            <p:nvPr/>
          </p:nvSpPr>
          <p:spPr bwMode="auto">
            <a:xfrm>
              <a:off x="-11133138" y="18472151"/>
              <a:ext cx="273050" cy="214313"/>
            </a:xfrm>
            <a:custGeom>
              <a:avLst/>
              <a:gdLst>
                <a:gd name="T0" fmla="*/ 0 w 172"/>
                <a:gd name="T1" fmla="*/ 0 h 135"/>
                <a:gd name="T2" fmla="*/ 35 w 172"/>
                <a:gd name="T3" fmla="*/ 0 h 135"/>
                <a:gd name="T4" fmla="*/ 90 w 172"/>
                <a:gd name="T5" fmla="*/ 97 h 135"/>
                <a:gd name="T6" fmla="*/ 139 w 172"/>
                <a:gd name="T7" fmla="*/ 0 h 135"/>
                <a:gd name="T8" fmla="*/ 172 w 172"/>
                <a:gd name="T9" fmla="*/ 0 h 135"/>
                <a:gd name="T10" fmla="*/ 97 w 172"/>
                <a:gd name="T11" fmla="*/ 135 h 135"/>
                <a:gd name="T12" fmla="*/ 75 w 172"/>
                <a:gd name="T13" fmla="*/ 135 h 135"/>
                <a:gd name="T14" fmla="*/ 0 w 172"/>
                <a:gd name="T15" fmla="*/ 0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135">
                  <a:moveTo>
                    <a:pt x="0" y="0"/>
                  </a:moveTo>
                  <a:lnTo>
                    <a:pt x="35" y="0"/>
                  </a:lnTo>
                  <a:lnTo>
                    <a:pt x="90" y="97"/>
                  </a:lnTo>
                  <a:lnTo>
                    <a:pt x="139" y="0"/>
                  </a:lnTo>
                  <a:lnTo>
                    <a:pt x="172" y="0"/>
                  </a:lnTo>
                  <a:lnTo>
                    <a:pt x="97" y="135"/>
                  </a:lnTo>
                  <a:lnTo>
                    <a:pt x="75" y="135"/>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8" name="Freeform 35"/>
            <p:cNvSpPr>
              <a:spLocks/>
            </p:cNvSpPr>
            <p:nvPr/>
          </p:nvSpPr>
          <p:spPr bwMode="auto">
            <a:xfrm>
              <a:off x="-10761663" y="18472151"/>
              <a:ext cx="217488" cy="214313"/>
            </a:xfrm>
            <a:custGeom>
              <a:avLst/>
              <a:gdLst>
                <a:gd name="T0" fmla="*/ 0 w 137"/>
                <a:gd name="T1" fmla="*/ 0 h 135"/>
                <a:gd name="T2" fmla="*/ 137 w 137"/>
                <a:gd name="T3" fmla="*/ 0 h 135"/>
                <a:gd name="T4" fmla="*/ 137 w 137"/>
                <a:gd name="T5" fmla="*/ 23 h 135"/>
                <a:gd name="T6" fmla="*/ 31 w 137"/>
                <a:gd name="T7" fmla="*/ 23 h 135"/>
                <a:gd name="T8" fmla="*/ 31 w 137"/>
                <a:gd name="T9" fmla="*/ 52 h 135"/>
                <a:gd name="T10" fmla="*/ 92 w 137"/>
                <a:gd name="T11" fmla="*/ 52 h 135"/>
                <a:gd name="T12" fmla="*/ 92 w 137"/>
                <a:gd name="T13" fmla="*/ 76 h 135"/>
                <a:gd name="T14" fmla="*/ 31 w 137"/>
                <a:gd name="T15" fmla="*/ 76 h 135"/>
                <a:gd name="T16" fmla="*/ 31 w 137"/>
                <a:gd name="T17" fmla="*/ 109 h 135"/>
                <a:gd name="T18" fmla="*/ 137 w 137"/>
                <a:gd name="T19" fmla="*/ 109 h 135"/>
                <a:gd name="T20" fmla="*/ 137 w 137"/>
                <a:gd name="T21" fmla="*/ 135 h 135"/>
                <a:gd name="T22" fmla="*/ 0 w 137"/>
                <a:gd name="T23" fmla="*/ 135 h 135"/>
                <a:gd name="T24" fmla="*/ 0 w 137"/>
                <a:gd name="T2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 h="135">
                  <a:moveTo>
                    <a:pt x="0" y="0"/>
                  </a:moveTo>
                  <a:lnTo>
                    <a:pt x="137" y="0"/>
                  </a:lnTo>
                  <a:lnTo>
                    <a:pt x="137" y="23"/>
                  </a:lnTo>
                  <a:lnTo>
                    <a:pt x="31" y="23"/>
                  </a:lnTo>
                  <a:lnTo>
                    <a:pt x="31" y="52"/>
                  </a:lnTo>
                  <a:lnTo>
                    <a:pt x="92" y="52"/>
                  </a:lnTo>
                  <a:lnTo>
                    <a:pt x="92" y="76"/>
                  </a:lnTo>
                  <a:lnTo>
                    <a:pt x="31" y="76"/>
                  </a:lnTo>
                  <a:lnTo>
                    <a:pt x="31" y="109"/>
                  </a:lnTo>
                  <a:lnTo>
                    <a:pt x="137" y="109"/>
                  </a:lnTo>
                  <a:lnTo>
                    <a:pt x="137" y="135"/>
                  </a:lnTo>
                  <a:lnTo>
                    <a:pt x="0" y="135"/>
                  </a:lnTo>
                  <a:lnTo>
                    <a:pt x="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39" name="Freeform 36"/>
            <p:cNvSpPr>
              <a:spLocks noEditPoints="1"/>
            </p:cNvSpPr>
            <p:nvPr/>
          </p:nvSpPr>
          <p:spPr bwMode="auto">
            <a:xfrm>
              <a:off x="-10409238" y="18472151"/>
              <a:ext cx="252413" cy="214313"/>
            </a:xfrm>
            <a:custGeom>
              <a:avLst/>
              <a:gdLst>
                <a:gd name="T0" fmla="*/ 42 w 67"/>
                <a:gd name="T1" fmla="*/ 10 h 57"/>
                <a:gd name="T2" fmla="*/ 48 w 67"/>
                <a:gd name="T3" fmla="*/ 14 h 57"/>
                <a:gd name="T4" fmla="*/ 48 w 67"/>
                <a:gd name="T5" fmla="*/ 21 h 57"/>
                <a:gd name="T6" fmla="*/ 42 w 67"/>
                <a:gd name="T7" fmla="*/ 26 h 57"/>
                <a:gd name="T8" fmla="*/ 13 w 67"/>
                <a:gd name="T9" fmla="*/ 26 h 57"/>
                <a:gd name="T10" fmla="*/ 13 w 67"/>
                <a:gd name="T11" fmla="*/ 10 h 57"/>
                <a:gd name="T12" fmla="*/ 42 w 67"/>
                <a:gd name="T13" fmla="*/ 10 h 57"/>
                <a:gd name="T14" fmla="*/ 0 w 67"/>
                <a:gd name="T15" fmla="*/ 57 h 57"/>
                <a:gd name="T16" fmla="*/ 13 w 67"/>
                <a:gd name="T17" fmla="*/ 57 h 57"/>
                <a:gd name="T18" fmla="*/ 13 w 67"/>
                <a:gd name="T19" fmla="*/ 35 h 57"/>
                <a:gd name="T20" fmla="*/ 25 w 67"/>
                <a:gd name="T21" fmla="*/ 35 h 57"/>
                <a:gd name="T22" fmla="*/ 48 w 67"/>
                <a:gd name="T23" fmla="*/ 57 h 57"/>
                <a:gd name="T24" fmla="*/ 67 w 67"/>
                <a:gd name="T25" fmla="*/ 57 h 57"/>
                <a:gd name="T26" fmla="*/ 41 w 67"/>
                <a:gd name="T27" fmla="*/ 35 h 57"/>
                <a:gd name="T28" fmla="*/ 48 w 67"/>
                <a:gd name="T29" fmla="*/ 35 h 57"/>
                <a:gd name="T30" fmla="*/ 61 w 67"/>
                <a:gd name="T31" fmla="*/ 24 h 57"/>
                <a:gd name="T32" fmla="*/ 61 w 67"/>
                <a:gd name="T33" fmla="*/ 11 h 57"/>
                <a:gd name="T34" fmla="*/ 48 w 67"/>
                <a:gd name="T35" fmla="*/ 0 h 57"/>
                <a:gd name="T36" fmla="*/ 0 w 67"/>
                <a:gd name="T37" fmla="*/ 0 h 57"/>
                <a:gd name="T38" fmla="*/ 0 w 67"/>
                <a:gd name="T3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 h="57">
                  <a:moveTo>
                    <a:pt x="42" y="10"/>
                  </a:moveTo>
                  <a:cubicBezTo>
                    <a:pt x="46" y="10"/>
                    <a:pt x="48" y="10"/>
                    <a:pt x="48" y="14"/>
                  </a:cubicBezTo>
                  <a:cubicBezTo>
                    <a:pt x="48" y="21"/>
                    <a:pt x="48" y="21"/>
                    <a:pt x="48" y="21"/>
                  </a:cubicBezTo>
                  <a:cubicBezTo>
                    <a:pt x="48" y="25"/>
                    <a:pt x="46" y="26"/>
                    <a:pt x="42" y="26"/>
                  </a:cubicBezTo>
                  <a:cubicBezTo>
                    <a:pt x="13" y="26"/>
                    <a:pt x="13" y="26"/>
                    <a:pt x="13" y="26"/>
                  </a:cubicBezTo>
                  <a:cubicBezTo>
                    <a:pt x="13" y="10"/>
                    <a:pt x="13" y="10"/>
                    <a:pt x="13" y="10"/>
                  </a:cubicBezTo>
                  <a:lnTo>
                    <a:pt x="42" y="10"/>
                  </a:lnTo>
                  <a:close/>
                  <a:moveTo>
                    <a:pt x="0" y="57"/>
                  </a:moveTo>
                  <a:cubicBezTo>
                    <a:pt x="13" y="57"/>
                    <a:pt x="13" y="57"/>
                    <a:pt x="13" y="57"/>
                  </a:cubicBezTo>
                  <a:cubicBezTo>
                    <a:pt x="13" y="35"/>
                    <a:pt x="13" y="35"/>
                    <a:pt x="13" y="35"/>
                  </a:cubicBezTo>
                  <a:cubicBezTo>
                    <a:pt x="25" y="35"/>
                    <a:pt x="25" y="35"/>
                    <a:pt x="25" y="35"/>
                  </a:cubicBezTo>
                  <a:cubicBezTo>
                    <a:pt x="48" y="57"/>
                    <a:pt x="48" y="57"/>
                    <a:pt x="48" y="57"/>
                  </a:cubicBezTo>
                  <a:cubicBezTo>
                    <a:pt x="67" y="57"/>
                    <a:pt x="67" y="57"/>
                    <a:pt x="67" y="57"/>
                  </a:cubicBezTo>
                  <a:cubicBezTo>
                    <a:pt x="41" y="35"/>
                    <a:pt x="41" y="35"/>
                    <a:pt x="41" y="35"/>
                  </a:cubicBezTo>
                  <a:cubicBezTo>
                    <a:pt x="48" y="35"/>
                    <a:pt x="48" y="35"/>
                    <a:pt x="48" y="35"/>
                  </a:cubicBezTo>
                  <a:cubicBezTo>
                    <a:pt x="57" y="35"/>
                    <a:pt x="61" y="32"/>
                    <a:pt x="61" y="24"/>
                  </a:cubicBezTo>
                  <a:cubicBezTo>
                    <a:pt x="61" y="11"/>
                    <a:pt x="61" y="11"/>
                    <a:pt x="61" y="11"/>
                  </a:cubicBezTo>
                  <a:cubicBezTo>
                    <a:pt x="61" y="3"/>
                    <a:pt x="57" y="0"/>
                    <a:pt x="48" y="0"/>
                  </a:cubicBezTo>
                  <a:cubicBezTo>
                    <a:pt x="0" y="0"/>
                    <a:pt x="0" y="0"/>
                    <a:pt x="0" y="0"/>
                  </a:cubicBezTo>
                  <a:lnTo>
                    <a:pt x="0" y="57"/>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40" name="Freeform 37"/>
            <p:cNvSpPr>
              <a:spLocks/>
            </p:cNvSpPr>
            <p:nvPr/>
          </p:nvSpPr>
          <p:spPr bwMode="auto">
            <a:xfrm>
              <a:off x="-10048875" y="18472151"/>
              <a:ext cx="239713" cy="214313"/>
            </a:xfrm>
            <a:custGeom>
              <a:avLst/>
              <a:gdLst>
                <a:gd name="T0" fmla="*/ 14 w 64"/>
                <a:gd name="T1" fmla="*/ 10 h 57"/>
                <a:gd name="T2" fmla="*/ 14 w 64"/>
                <a:gd name="T3" fmla="*/ 22 h 57"/>
                <a:gd name="T4" fmla="*/ 50 w 64"/>
                <a:gd name="T5" fmla="*/ 22 h 57"/>
                <a:gd name="T6" fmla="*/ 64 w 64"/>
                <a:gd name="T7" fmla="*/ 35 h 57"/>
                <a:gd name="T8" fmla="*/ 64 w 64"/>
                <a:gd name="T9" fmla="*/ 43 h 57"/>
                <a:gd name="T10" fmla="*/ 50 w 64"/>
                <a:gd name="T11" fmla="*/ 57 h 57"/>
                <a:gd name="T12" fmla="*/ 15 w 64"/>
                <a:gd name="T13" fmla="*/ 57 h 57"/>
                <a:gd name="T14" fmla="*/ 0 w 64"/>
                <a:gd name="T15" fmla="*/ 43 h 57"/>
                <a:gd name="T16" fmla="*/ 0 w 64"/>
                <a:gd name="T17" fmla="*/ 42 h 57"/>
                <a:gd name="T18" fmla="*/ 12 w 64"/>
                <a:gd name="T19" fmla="*/ 39 h 57"/>
                <a:gd name="T20" fmla="*/ 12 w 64"/>
                <a:gd name="T21" fmla="*/ 46 h 57"/>
                <a:gd name="T22" fmla="*/ 52 w 64"/>
                <a:gd name="T23" fmla="*/ 46 h 57"/>
                <a:gd name="T24" fmla="*/ 52 w 64"/>
                <a:gd name="T25" fmla="*/ 33 h 57"/>
                <a:gd name="T26" fmla="*/ 17 w 64"/>
                <a:gd name="T27" fmla="*/ 33 h 57"/>
                <a:gd name="T28" fmla="*/ 3 w 64"/>
                <a:gd name="T29" fmla="*/ 20 h 57"/>
                <a:gd name="T30" fmla="*/ 3 w 64"/>
                <a:gd name="T31" fmla="*/ 13 h 57"/>
                <a:gd name="T32" fmla="*/ 17 w 64"/>
                <a:gd name="T33" fmla="*/ 0 h 57"/>
                <a:gd name="T34" fmla="*/ 49 w 64"/>
                <a:gd name="T35" fmla="*/ 0 h 57"/>
                <a:gd name="T36" fmla="*/ 63 w 64"/>
                <a:gd name="T37" fmla="*/ 12 h 57"/>
                <a:gd name="T38" fmla="*/ 63 w 64"/>
                <a:gd name="T39" fmla="*/ 14 h 57"/>
                <a:gd name="T40" fmla="*/ 51 w 64"/>
                <a:gd name="T41" fmla="*/ 16 h 57"/>
                <a:gd name="T42" fmla="*/ 51 w 64"/>
                <a:gd name="T43" fmla="*/ 10 h 57"/>
                <a:gd name="T44" fmla="*/ 14 w 64"/>
                <a:gd name="T45" fmla="*/ 1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57">
                  <a:moveTo>
                    <a:pt x="14" y="10"/>
                  </a:moveTo>
                  <a:cubicBezTo>
                    <a:pt x="14" y="22"/>
                    <a:pt x="14" y="22"/>
                    <a:pt x="14" y="22"/>
                  </a:cubicBezTo>
                  <a:cubicBezTo>
                    <a:pt x="50" y="22"/>
                    <a:pt x="50" y="22"/>
                    <a:pt x="50" y="22"/>
                  </a:cubicBezTo>
                  <a:cubicBezTo>
                    <a:pt x="60" y="22"/>
                    <a:pt x="64" y="25"/>
                    <a:pt x="64" y="35"/>
                  </a:cubicBezTo>
                  <a:cubicBezTo>
                    <a:pt x="64" y="43"/>
                    <a:pt x="64" y="43"/>
                    <a:pt x="64" y="43"/>
                  </a:cubicBezTo>
                  <a:cubicBezTo>
                    <a:pt x="64" y="54"/>
                    <a:pt x="60" y="57"/>
                    <a:pt x="50" y="57"/>
                  </a:cubicBezTo>
                  <a:cubicBezTo>
                    <a:pt x="15" y="57"/>
                    <a:pt x="15" y="57"/>
                    <a:pt x="15" y="57"/>
                  </a:cubicBezTo>
                  <a:cubicBezTo>
                    <a:pt x="4" y="57"/>
                    <a:pt x="0" y="54"/>
                    <a:pt x="0" y="43"/>
                  </a:cubicBezTo>
                  <a:cubicBezTo>
                    <a:pt x="0" y="42"/>
                    <a:pt x="0" y="42"/>
                    <a:pt x="0" y="42"/>
                  </a:cubicBezTo>
                  <a:cubicBezTo>
                    <a:pt x="12" y="39"/>
                    <a:pt x="12" y="39"/>
                    <a:pt x="12" y="39"/>
                  </a:cubicBezTo>
                  <a:cubicBezTo>
                    <a:pt x="12" y="46"/>
                    <a:pt x="12" y="46"/>
                    <a:pt x="12" y="46"/>
                  </a:cubicBezTo>
                  <a:cubicBezTo>
                    <a:pt x="52" y="46"/>
                    <a:pt x="52" y="46"/>
                    <a:pt x="52" y="46"/>
                  </a:cubicBezTo>
                  <a:cubicBezTo>
                    <a:pt x="52" y="33"/>
                    <a:pt x="52" y="33"/>
                    <a:pt x="52" y="33"/>
                  </a:cubicBezTo>
                  <a:cubicBezTo>
                    <a:pt x="17" y="33"/>
                    <a:pt x="17" y="33"/>
                    <a:pt x="17" y="33"/>
                  </a:cubicBezTo>
                  <a:cubicBezTo>
                    <a:pt x="6" y="33"/>
                    <a:pt x="3" y="30"/>
                    <a:pt x="3" y="20"/>
                  </a:cubicBezTo>
                  <a:cubicBezTo>
                    <a:pt x="3" y="13"/>
                    <a:pt x="3" y="13"/>
                    <a:pt x="3" y="13"/>
                  </a:cubicBezTo>
                  <a:cubicBezTo>
                    <a:pt x="3" y="3"/>
                    <a:pt x="6" y="0"/>
                    <a:pt x="17" y="0"/>
                  </a:cubicBezTo>
                  <a:cubicBezTo>
                    <a:pt x="49" y="0"/>
                    <a:pt x="49" y="0"/>
                    <a:pt x="49" y="0"/>
                  </a:cubicBezTo>
                  <a:cubicBezTo>
                    <a:pt x="59" y="0"/>
                    <a:pt x="63" y="3"/>
                    <a:pt x="63" y="12"/>
                  </a:cubicBezTo>
                  <a:cubicBezTo>
                    <a:pt x="63" y="14"/>
                    <a:pt x="63" y="14"/>
                    <a:pt x="63" y="14"/>
                  </a:cubicBezTo>
                  <a:cubicBezTo>
                    <a:pt x="51" y="16"/>
                    <a:pt x="51" y="16"/>
                    <a:pt x="51" y="16"/>
                  </a:cubicBezTo>
                  <a:cubicBezTo>
                    <a:pt x="51" y="10"/>
                    <a:pt x="51" y="10"/>
                    <a:pt x="51" y="10"/>
                  </a:cubicBezTo>
                  <a:lnTo>
                    <a:pt x="14" y="1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41" name="Rectangle 38"/>
            <p:cNvSpPr>
              <a:spLocks noChangeArrowheads="1"/>
            </p:cNvSpPr>
            <p:nvPr/>
          </p:nvSpPr>
          <p:spPr bwMode="auto">
            <a:xfrm>
              <a:off x="-9666288" y="18472151"/>
              <a:ext cx="49213" cy="214313"/>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42" name="Freeform 39"/>
            <p:cNvSpPr>
              <a:spLocks/>
            </p:cNvSpPr>
            <p:nvPr/>
          </p:nvSpPr>
          <p:spPr bwMode="auto">
            <a:xfrm>
              <a:off x="-9501188" y="18472151"/>
              <a:ext cx="244475" cy="214313"/>
            </a:xfrm>
            <a:custGeom>
              <a:avLst/>
              <a:gdLst>
                <a:gd name="T0" fmla="*/ 93 w 154"/>
                <a:gd name="T1" fmla="*/ 135 h 135"/>
                <a:gd name="T2" fmla="*/ 62 w 154"/>
                <a:gd name="T3" fmla="*/ 135 h 135"/>
                <a:gd name="T4" fmla="*/ 62 w 154"/>
                <a:gd name="T5" fmla="*/ 23 h 135"/>
                <a:gd name="T6" fmla="*/ 0 w 154"/>
                <a:gd name="T7" fmla="*/ 23 h 135"/>
                <a:gd name="T8" fmla="*/ 0 w 154"/>
                <a:gd name="T9" fmla="*/ 0 h 135"/>
                <a:gd name="T10" fmla="*/ 154 w 154"/>
                <a:gd name="T11" fmla="*/ 0 h 135"/>
                <a:gd name="T12" fmla="*/ 154 w 154"/>
                <a:gd name="T13" fmla="*/ 23 h 135"/>
                <a:gd name="T14" fmla="*/ 93 w 154"/>
                <a:gd name="T15" fmla="*/ 23 h 135"/>
                <a:gd name="T16" fmla="*/ 93 w 154"/>
                <a:gd name="T17"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35">
                  <a:moveTo>
                    <a:pt x="93" y="135"/>
                  </a:moveTo>
                  <a:lnTo>
                    <a:pt x="62" y="135"/>
                  </a:lnTo>
                  <a:lnTo>
                    <a:pt x="62" y="23"/>
                  </a:lnTo>
                  <a:lnTo>
                    <a:pt x="0" y="23"/>
                  </a:lnTo>
                  <a:lnTo>
                    <a:pt x="0" y="0"/>
                  </a:lnTo>
                  <a:lnTo>
                    <a:pt x="154" y="0"/>
                  </a:lnTo>
                  <a:lnTo>
                    <a:pt x="154" y="23"/>
                  </a:lnTo>
                  <a:lnTo>
                    <a:pt x="93" y="23"/>
                  </a:lnTo>
                  <a:lnTo>
                    <a:pt x="93" y="135"/>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sp>
          <p:nvSpPr>
            <p:cNvPr id="43" name="Freeform 40"/>
            <p:cNvSpPr>
              <a:spLocks/>
            </p:cNvSpPr>
            <p:nvPr/>
          </p:nvSpPr>
          <p:spPr bwMode="auto">
            <a:xfrm>
              <a:off x="-9193213" y="18472151"/>
              <a:ext cx="271463" cy="214313"/>
            </a:xfrm>
            <a:custGeom>
              <a:avLst/>
              <a:gdLst>
                <a:gd name="T0" fmla="*/ 71 w 171"/>
                <a:gd name="T1" fmla="*/ 73 h 135"/>
                <a:gd name="T2" fmla="*/ 0 w 171"/>
                <a:gd name="T3" fmla="*/ 0 h 135"/>
                <a:gd name="T4" fmla="*/ 43 w 171"/>
                <a:gd name="T5" fmla="*/ 0 h 135"/>
                <a:gd name="T6" fmla="*/ 88 w 171"/>
                <a:gd name="T7" fmla="*/ 52 h 135"/>
                <a:gd name="T8" fmla="*/ 135 w 171"/>
                <a:gd name="T9" fmla="*/ 0 h 135"/>
                <a:gd name="T10" fmla="*/ 171 w 171"/>
                <a:gd name="T11" fmla="*/ 0 h 135"/>
                <a:gd name="T12" fmla="*/ 102 w 171"/>
                <a:gd name="T13" fmla="*/ 73 h 135"/>
                <a:gd name="T14" fmla="*/ 102 w 171"/>
                <a:gd name="T15" fmla="*/ 135 h 135"/>
                <a:gd name="T16" fmla="*/ 71 w 171"/>
                <a:gd name="T17" fmla="*/ 135 h 135"/>
                <a:gd name="T18" fmla="*/ 71 w 171"/>
                <a:gd name="T19" fmla="*/ 7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35">
                  <a:moveTo>
                    <a:pt x="71" y="73"/>
                  </a:moveTo>
                  <a:lnTo>
                    <a:pt x="0" y="0"/>
                  </a:lnTo>
                  <a:lnTo>
                    <a:pt x="43" y="0"/>
                  </a:lnTo>
                  <a:lnTo>
                    <a:pt x="88" y="52"/>
                  </a:lnTo>
                  <a:lnTo>
                    <a:pt x="135" y="0"/>
                  </a:lnTo>
                  <a:lnTo>
                    <a:pt x="171" y="0"/>
                  </a:lnTo>
                  <a:lnTo>
                    <a:pt x="102" y="73"/>
                  </a:lnTo>
                  <a:lnTo>
                    <a:pt x="102" y="135"/>
                  </a:lnTo>
                  <a:lnTo>
                    <a:pt x="71" y="135"/>
                  </a:lnTo>
                  <a:lnTo>
                    <a:pt x="71" y="73"/>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2000"/>
            </a:p>
          </p:txBody>
        </p:sp>
      </p:grpSp>
      <p:pic>
        <p:nvPicPr>
          <p:cNvPr id="5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78769" y="13416704"/>
            <a:ext cx="5571319" cy="6419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 name="TextBox 62"/>
          <p:cNvSpPr txBox="1"/>
          <p:nvPr/>
        </p:nvSpPr>
        <p:spPr>
          <a:xfrm>
            <a:off x="1192488" y="9995266"/>
            <a:ext cx="1661993" cy="11887834"/>
          </a:xfrm>
          <a:prstGeom prst="rect">
            <a:avLst/>
          </a:prstGeom>
          <a:solidFill>
            <a:srgbClr val="34B233"/>
          </a:solidFill>
        </p:spPr>
        <p:txBody>
          <a:bodyPr vert="vert270" wrap="square" rtlCol="0" anchor="ctr">
            <a:spAutoFit/>
          </a:bodyPr>
          <a:lstStyle/>
          <a:p>
            <a:pPr algn="ctr"/>
            <a:r>
              <a:rPr lang="en-GB" sz="9600" b="1" dirty="0" smtClean="0">
                <a:solidFill>
                  <a:schemeClr val="bg1"/>
                </a:solidFill>
              </a:rPr>
              <a:t>1. Introduction </a:t>
            </a:r>
          </a:p>
        </p:txBody>
      </p:sp>
      <p:sp>
        <p:nvSpPr>
          <p:cNvPr id="66" name="TextBox 65"/>
          <p:cNvSpPr txBox="1"/>
          <p:nvPr/>
        </p:nvSpPr>
        <p:spPr>
          <a:xfrm>
            <a:off x="3215981" y="9995265"/>
            <a:ext cx="13098187" cy="3416320"/>
          </a:xfrm>
          <a:prstGeom prst="rect">
            <a:avLst/>
          </a:prstGeom>
          <a:noFill/>
        </p:spPr>
        <p:txBody>
          <a:bodyPr wrap="square" rtlCol="0">
            <a:spAutoFit/>
          </a:bodyPr>
          <a:lstStyle/>
          <a:p>
            <a:pPr>
              <a:lnSpc>
                <a:spcPct val="150000"/>
              </a:lnSpc>
            </a:pPr>
            <a:r>
              <a:rPr lang="en-GB" sz="3600" dirty="0" smtClean="0">
                <a:latin typeface="Palatino Linotype" pitchFamily="18" charset="0"/>
              </a:rPr>
              <a:t>Significant increases in both mean and extreme precipitation in the Netherlands have been observed over the last 60 years. We investigated the influence of soil type, sea surface temperature (SST), topography and urbanization. </a:t>
            </a:r>
          </a:p>
        </p:txBody>
      </p:sp>
      <p:sp>
        <p:nvSpPr>
          <p:cNvPr id="67" name="TextBox 66"/>
          <p:cNvSpPr txBox="1"/>
          <p:nvPr/>
        </p:nvSpPr>
        <p:spPr>
          <a:xfrm>
            <a:off x="12041714" y="13894667"/>
            <a:ext cx="3690138" cy="5262979"/>
          </a:xfrm>
          <a:prstGeom prst="rect">
            <a:avLst/>
          </a:prstGeom>
          <a:noFill/>
        </p:spPr>
        <p:txBody>
          <a:bodyPr wrap="square" rtlCol="0">
            <a:spAutoFit/>
          </a:bodyPr>
          <a:lstStyle/>
          <a:p>
            <a:r>
              <a:rPr lang="en-GB" sz="2800" dirty="0" smtClean="0">
                <a:solidFill>
                  <a:srgbClr val="A59D95"/>
                </a:solidFill>
                <a:latin typeface="Book Antiqua" pitchFamily="18" charset="0"/>
              </a:rPr>
              <a:t>Figure 1: Mean daily precipitation change (%) in the Netherlands for coastal distance zones for the period 1951-2009. Months are based on overlapping 3-month periods, e.g., Jul refers to the average of June, July and August. </a:t>
            </a:r>
            <a:endParaRPr lang="en-GB" sz="2800" dirty="0">
              <a:solidFill>
                <a:srgbClr val="A59D95"/>
              </a:solidFill>
              <a:latin typeface="Book Antiqua" pitchFamily="18" charset="0"/>
            </a:endParaRPr>
          </a:p>
        </p:txBody>
      </p:sp>
      <p:sp>
        <p:nvSpPr>
          <p:cNvPr id="68" name="Rectangle 67"/>
          <p:cNvSpPr/>
          <p:nvPr/>
        </p:nvSpPr>
        <p:spPr>
          <a:xfrm>
            <a:off x="1192489" y="22936387"/>
            <a:ext cx="15386482" cy="11562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dirty="0"/>
          </a:p>
        </p:txBody>
      </p:sp>
      <p:sp>
        <p:nvSpPr>
          <p:cNvPr id="71" name="TextBox 70"/>
          <p:cNvSpPr txBox="1"/>
          <p:nvPr/>
        </p:nvSpPr>
        <p:spPr>
          <a:xfrm>
            <a:off x="3215980" y="22936388"/>
            <a:ext cx="13098187" cy="3416320"/>
          </a:xfrm>
          <a:prstGeom prst="rect">
            <a:avLst/>
          </a:prstGeom>
          <a:noFill/>
        </p:spPr>
        <p:txBody>
          <a:bodyPr wrap="square" rtlCol="0">
            <a:spAutoFit/>
          </a:bodyPr>
          <a:lstStyle/>
          <a:p>
            <a:pPr>
              <a:lnSpc>
                <a:spcPct val="150000"/>
              </a:lnSpc>
            </a:pPr>
            <a:r>
              <a:rPr lang="en-GB" sz="3600" dirty="0" smtClean="0">
                <a:latin typeface="Palatino Linotype" pitchFamily="18" charset="0"/>
              </a:rPr>
              <a:t>Coastal distance zones were found to describe more of the spatial variability in precipitation trends than regions based on surface characteristics. We therefore consider SST the most influential factor for precipitation changes in the Netherlands. </a:t>
            </a:r>
          </a:p>
        </p:txBody>
      </p:sp>
      <p:sp>
        <p:nvSpPr>
          <p:cNvPr id="72" name="TextBox 71"/>
          <p:cNvSpPr txBox="1"/>
          <p:nvPr/>
        </p:nvSpPr>
        <p:spPr>
          <a:xfrm>
            <a:off x="12041714" y="26784501"/>
            <a:ext cx="3690138" cy="6986528"/>
          </a:xfrm>
          <a:prstGeom prst="rect">
            <a:avLst/>
          </a:prstGeom>
          <a:noFill/>
        </p:spPr>
        <p:txBody>
          <a:bodyPr wrap="square" rtlCol="0">
            <a:spAutoFit/>
          </a:bodyPr>
          <a:lstStyle/>
          <a:p>
            <a:r>
              <a:rPr lang="en-GB" sz="2800" dirty="0" smtClean="0">
                <a:solidFill>
                  <a:srgbClr val="A59D95"/>
                </a:solidFill>
                <a:latin typeface="Book Antiqua" pitchFamily="18" charset="0"/>
              </a:rPr>
              <a:t>Figure 2: </a:t>
            </a:r>
            <a:r>
              <a:rPr lang="en-GB" sz="2800" dirty="0">
                <a:solidFill>
                  <a:srgbClr val="A59D95"/>
                </a:solidFill>
                <a:latin typeface="Book Antiqua" pitchFamily="18" charset="0"/>
              </a:rPr>
              <a:t>Scatterplot of the station-wise daily precipitation change (%) in the Netherlands in the period </a:t>
            </a:r>
            <a:r>
              <a:rPr lang="en-GB" sz="2800" dirty="0" smtClean="0">
                <a:solidFill>
                  <a:srgbClr val="A59D95"/>
                </a:solidFill>
                <a:latin typeface="Book Antiqua" pitchFamily="18" charset="0"/>
              </a:rPr>
              <a:t>1951-2009. Stations </a:t>
            </a:r>
            <a:r>
              <a:rPr lang="en-GB" sz="2800" dirty="0">
                <a:solidFill>
                  <a:srgbClr val="A59D95"/>
                </a:solidFill>
                <a:latin typeface="Book Antiqua" pitchFamily="18" charset="0"/>
              </a:rPr>
              <a:t>belonging to the </a:t>
            </a:r>
            <a:r>
              <a:rPr lang="en-GB" sz="2800" dirty="0" smtClean="0">
                <a:solidFill>
                  <a:srgbClr val="A59D95"/>
                </a:solidFill>
                <a:latin typeface="Book Antiqua" pitchFamily="18" charset="0"/>
              </a:rPr>
              <a:t>different surface characteristics  </a:t>
            </a:r>
            <a:r>
              <a:rPr lang="en-GB" sz="2800" dirty="0">
                <a:solidFill>
                  <a:srgbClr val="A59D95"/>
                </a:solidFill>
                <a:latin typeface="Book Antiqua" pitchFamily="18" charset="0"/>
              </a:rPr>
              <a:t>regions are represented by different colours. Stations with changes that are not significant have smaller symbols.</a:t>
            </a:r>
          </a:p>
        </p:txBody>
      </p:sp>
      <p:pic>
        <p:nvPicPr>
          <p:cNvPr id="73" name="Picture 72"/>
          <p:cNvPicPr>
            <a:picLocks noChangeAspect="1"/>
          </p:cNvPicPr>
          <p:nvPr/>
        </p:nvPicPr>
        <p:blipFill rotWithShape="1">
          <a:blip r:embed="rId4">
            <a:extLst>
              <a:ext uri="{28A0092B-C50C-407E-A947-70E740481C1C}">
                <a14:useLocalDpi xmlns:a14="http://schemas.microsoft.com/office/drawing/2010/main" val="0"/>
              </a:ext>
            </a:extLst>
          </a:blip>
          <a:srcRect t="11630" r="3719"/>
          <a:stretch/>
        </p:blipFill>
        <p:spPr>
          <a:xfrm>
            <a:off x="2854480" y="26267877"/>
            <a:ext cx="8962893" cy="8226490"/>
          </a:xfrm>
          <a:prstGeom prst="rect">
            <a:avLst/>
          </a:prstGeom>
        </p:spPr>
      </p:pic>
      <p:sp>
        <p:nvSpPr>
          <p:cNvPr id="78" name="TextBox 77"/>
          <p:cNvSpPr txBox="1"/>
          <p:nvPr/>
        </p:nvSpPr>
        <p:spPr>
          <a:xfrm>
            <a:off x="19899186" y="9954263"/>
            <a:ext cx="13007866" cy="3416320"/>
          </a:xfrm>
          <a:prstGeom prst="rect">
            <a:avLst/>
          </a:prstGeom>
          <a:noFill/>
        </p:spPr>
        <p:txBody>
          <a:bodyPr wrap="square" rtlCol="0">
            <a:spAutoFit/>
          </a:bodyPr>
          <a:lstStyle/>
          <a:p>
            <a:pPr>
              <a:lnSpc>
                <a:spcPct val="150000"/>
              </a:lnSpc>
            </a:pPr>
            <a:r>
              <a:rPr lang="en-GB" sz="3600" dirty="0" smtClean="0">
                <a:latin typeface="Palatino Linotype" pitchFamily="18" charset="0"/>
              </a:rPr>
              <a:t>The land surface has a large impact on the energy partitioning and therefore has the potential to influence precipitation. Urban areas for example have higher roughness length and heat capacity and lower albedo than natural areas. </a:t>
            </a:r>
          </a:p>
        </p:txBody>
      </p:sp>
      <p:sp>
        <p:nvSpPr>
          <p:cNvPr id="79" name="TextBox 78"/>
          <p:cNvSpPr txBox="1"/>
          <p:nvPr/>
        </p:nvSpPr>
        <p:spPr>
          <a:xfrm>
            <a:off x="28794368" y="13954024"/>
            <a:ext cx="3595258" cy="3970318"/>
          </a:xfrm>
          <a:prstGeom prst="rect">
            <a:avLst/>
          </a:prstGeom>
          <a:noFill/>
        </p:spPr>
        <p:txBody>
          <a:bodyPr wrap="square" rtlCol="0">
            <a:spAutoFit/>
          </a:bodyPr>
          <a:lstStyle/>
          <a:p>
            <a:r>
              <a:rPr lang="en-GB" sz="2800" dirty="0" smtClean="0">
                <a:solidFill>
                  <a:srgbClr val="A59D95"/>
                </a:solidFill>
                <a:latin typeface="Book Antiqua" pitchFamily="18" charset="0"/>
              </a:rPr>
              <a:t>Figure 3: Schematic representation of the  energy partitioning at the land surface and mechanisms through which the formation of clouds and precipitation is affected.</a:t>
            </a:r>
            <a:endParaRPr lang="en-GB" sz="2800" dirty="0">
              <a:solidFill>
                <a:srgbClr val="A59D95"/>
              </a:solidFill>
              <a:latin typeface="Book Antiqua" pitchFamily="18" charset="0"/>
            </a:endParaRPr>
          </a:p>
        </p:txBody>
      </p:sp>
      <p:sp>
        <p:nvSpPr>
          <p:cNvPr id="80" name="Rectangle 79"/>
          <p:cNvSpPr/>
          <p:nvPr/>
        </p:nvSpPr>
        <p:spPr>
          <a:xfrm>
            <a:off x="17762056" y="22921604"/>
            <a:ext cx="15378565" cy="11592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dirty="0"/>
          </a:p>
        </p:txBody>
      </p:sp>
      <p:sp>
        <p:nvSpPr>
          <p:cNvPr id="83" name="TextBox 82"/>
          <p:cNvSpPr txBox="1"/>
          <p:nvPr/>
        </p:nvSpPr>
        <p:spPr>
          <a:xfrm>
            <a:off x="19864548" y="22921791"/>
            <a:ext cx="13042504" cy="3416320"/>
          </a:xfrm>
          <a:prstGeom prst="rect">
            <a:avLst/>
          </a:prstGeom>
          <a:noFill/>
        </p:spPr>
        <p:txBody>
          <a:bodyPr wrap="square" rtlCol="0">
            <a:spAutoFit/>
          </a:bodyPr>
          <a:lstStyle/>
          <a:p>
            <a:pPr>
              <a:lnSpc>
                <a:spcPct val="150000"/>
              </a:lnSpc>
            </a:pPr>
            <a:r>
              <a:rPr lang="en-GB" sz="3600" dirty="0" smtClean="0">
                <a:latin typeface="Palatino Linotype" pitchFamily="18" charset="0"/>
              </a:rPr>
              <a:t>We conduct a high-resolution (&lt; 3km) sensitivity analysis with WRF for physics parameterizations and land-use. Initially we investigate convective situations, because there we expect the greatest  influence of the land surface. </a:t>
            </a:r>
          </a:p>
        </p:txBody>
      </p:sp>
      <p:sp>
        <p:nvSpPr>
          <p:cNvPr id="84" name="TextBox 83"/>
          <p:cNvSpPr txBox="1"/>
          <p:nvPr/>
        </p:nvSpPr>
        <p:spPr>
          <a:xfrm>
            <a:off x="28794368" y="26784501"/>
            <a:ext cx="3595258" cy="4832092"/>
          </a:xfrm>
          <a:prstGeom prst="rect">
            <a:avLst/>
          </a:prstGeom>
          <a:noFill/>
        </p:spPr>
        <p:txBody>
          <a:bodyPr wrap="square" rtlCol="0">
            <a:spAutoFit/>
          </a:bodyPr>
          <a:lstStyle/>
          <a:p>
            <a:r>
              <a:rPr lang="en-GB" sz="2800" dirty="0" smtClean="0">
                <a:solidFill>
                  <a:srgbClr val="A59D95"/>
                </a:solidFill>
                <a:latin typeface="Book Antiqua" pitchFamily="18" charset="0"/>
              </a:rPr>
              <a:t>Figure 4: Mean accumulated precipitation over the Netherlands for a WRF simulation of 07-08-2002. Runs with altered physics parameterizations  are purple, runs with altered land-use are green. </a:t>
            </a:r>
            <a:endParaRPr lang="en-GB" sz="2800" dirty="0">
              <a:solidFill>
                <a:srgbClr val="A59D95"/>
              </a:solidFill>
              <a:latin typeface="Book Antiqua" pitchFamily="18" charset="0"/>
            </a:endParaRPr>
          </a:p>
        </p:txBody>
      </p:sp>
      <p:pic>
        <p:nvPicPr>
          <p:cNvPr id="85" name="Picture 84"/>
          <p:cNvPicPr>
            <a:picLocks noChangeAspect="1"/>
          </p:cNvPicPr>
          <p:nvPr/>
        </p:nvPicPr>
        <p:blipFill rotWithShape="1">
          <a:blip r:embed="rId5">
            <a:extLst>
              <a:ext uri="{28A0092B-C50C-407E-A947-70E740481C1C}">
                <a14:useLocalDpi xmlns:a14="http://schemas.microsoft.com/office/drawing/2010/main" val="0"/>
              </a:ext>
            </a:extLst>
          </a:blip>
          <a:srcRect t="10700" r="2932"/>
          <a:stretch/>
        </p:blipFill>
        <p:spPr>
          <a:xfrm>
            <a:off x="19645184" y="26267877"/>
            <a:ext cx="8928048" cy="8213534"/>
          </a:xfrm>
          <a:prstGeom prst="rect">
            <a:avLst/>
          </a:prstGeom>
        </p:spPr>
      </p:pic>
      <p:sp>
        <p:nvSpPr>
          <p:cNvPr id="89" name="TextBox 88"/>
          <p:cNvSpPr txBox="1"/>
          <p:nvPr/>
        </p:nvSpPr>
        <p:spPr>
          <a:xfrm>
            <a:off x="34416777" y="9954263"/>
            <a:ext cx="1661993" cy="17193003"/>
          </a:xfrm>
          <a:prstGeom prst="rect">
            <a:avLst/>
          </a:prstGeom>
          <a:solidFill>
            <a:srgbClr val="34B233"/>
          </a:solidFill>
        </p:spPr>
        <p:txBody>
          <a:bodyPr vert="vert270" wrap="square" rtlCol="0" anchor="ctr">
            <a:spAutoFit/>
          </a:bodyPr>
          <a:lstStyle/>
          <a:p>
            <a:pPr algn="ctr"/>
            <a:r>
              <a:rPr lang="en-GB" sz="9600" b="1" dirty="0" smtClean="0">
                <a:solidFill>
                  <a:schemeClr val="bg1"/>
                </a:solidFill>
              </a:rPr>
              <a:t>5. Future</a:t>
            </a:r>
          </a:p>
        </p:txBody>
      </p:sp>
      <p:sp>
        <p:nvSpPr>
          <p:cNvPr id="90" name="TextBox 89"/>
          <p:cNvSpPr txBox="1"/>
          <p:nvPr/>
        </p:nvSpPr>
        <p:spPr>
          <a:xfrm>
            <a:off x="36392787" y="9954263"/>
            <a:ext cx="13120209" cy="16712267"/>
          </a:xfrm>
          <a:prstGeom prst="rect">
            <a:avLst/>
          </a:prstGeom>
          <a:noFill/>
        </p:spPr>
        <p:txBody>
          <a:bodyPr wrap="square" rtlCol="0">
            <a:spAutoFit/>
          </a:bodyPr>
          <a:lstStyle/>
          <a:p>
            <a:pPr>
              <a:lnSpc>
                <a:spcPct val="150000"/>
              </a:lnSpc>
            </a:pPr>
            <a:r>
              <a:rPr lang="en-GB" sz="3600" dirty="0" smtClean="0">
                <a:latin typeface="Palatino Linotype" pitchFamily="18" charset="0"/>
              </a:rPr>
              <a:t>Preliminary results show clear responses to large alterations in land-use, but will this hold for smaller -realistic- changes and how</a:t>
            </a:r>
            <a:r>
              <a:rPr lang="en-GB" sz="2800" dirty="0" smtClean="0">
                <a:latin typeface="Palatino Linotype" pitchFamily="18" charset="0"/>
              </a:rPr>
              <a:t> </a:t>
            </a:r>
            <a:r>
              <a:rPr lang="en-GB" sz="3600" dirty="0" smtClean="0">
                <a:latin typeface="Palatino Linotype" pitchFamily="18" charset="0"/>
              </a:rPr>
              <a:t>do these influence</a:t>
            </a:r>
            <a:r>
              <a:rPr lang="en-GB" sz="2800" dirty="0" smtClean="0">
                <a:latin typeface="Palatino Linotype" pitchFamily="18" charset="0"/>
              </a:rPr>
              <a:t> </a:t>
            </a:r>
            <a:r>
              <a:rPr lang="en-GB" sz="3600" dirty="0" smtClean="0">
                <a:latin typeface="Palatino Linotype" pitchFamily="18" charset="0"/>
              </a:rPr>
              <a:t>spatial</a:t>
            </a:r>
            <a:r>
              <a:rPr lang="en-GB" sz="2800" dirty="0" smtClean="0">
                <a:latin typeface="Palatino Linotype" pitchFamily="18" charset="0"/>
              </a:rPr>
              <a:t> </a:t>
            </a:r>
            <a:r>
              <a:rPr lang="en-GB" sz="3600" dirty="0" smtClean="0">
                <a:latin typeface="Palatino Linotype" pitchFamily="18" charset="0"/>
              </a:rPr>
              <a:t>variability in precipitation?</a:t>
            </a:r>
          </a:p>
          <a:p>
            <a:pPr>
              <a:lnSpc>
                <a:spcPct val="150000"/>
              </a:lnSpc>
            </a:pPr>
            <a:endParaRPr lang="en-GB" sz="3600" dirty="0" smtClean="0">
              <a:latin typeface="Palatino Linotype" pitchFamily="18" charset="0"/>
            </a:endParaRPr>
          </a:p>
          <a:p>
            <a:pPr>
              <a:lnSpc>
                <a:spcPct val="150000"/>
              </a:lnSpc>
            </a:pPr>
            <a:endParaRPr lang="en-GB" sz="3600" dirty="0">
              <a:latin typeface="Palatino Linotype" pitchFamily="18" charset="0"/>
            </a:endParaRPr>
          </a:p>
          <a:p>
            <a:pPr>
              <a:lnSpc>
                <a:spcPct val="150000"/>
              </a:lnSpc>
            </a:pPr>
            <a:endParaRPr lang="en-GB" sz="3600" dirty="0" smtClean="0">
              <a:latin typeface="Palatino Linotype" pitchFamily="18" charset="0"/>
            </a:endParaRPr>
          </a:p>
          <a:p>
            <a:pPr>
              <a:lnSpc>
                <a:spcPct val="150000"/>
              </a:lnSpc>
            </a:pPr>
            <a:endParaRPr lang="en-GB" sz="3600" dirty="0">
              <a:latin typeface="Palatino Linotype" pitchFamily="18" charset="0"/>
            </a:endParaRPr>
          </a:p>
          <a:p>
            <a:pPr>
              <a:lnSpc>
                <a:spcPct val="150000"/>
              </a:lnSpc>
            </a:pPr>
            <a:endParaRPr lang="en-GB" sz="3600" dirty="0" smtClean="0">
              <a:latin typeface="Palatino Linotype" pitchFamily="18" charset="0"/>
            </a:endParaRPr>
          </a:p>
          <a:p>
            <a:pPr>
              <a:lnSpc>
                <a:spcPct val="150000"/>
              </a:lnSpc>
            </a:pPr>
            <a:endParaRPr lang="en-GB" sz="3600" dirty="0">
              <a:latin typeface="Palatino Linotype" pitchFamily="18" charset="0"/>
            </a:endParaRPr>
          </a:p>
          <a:p>
            <a:pPr>
              <a:lnSpc>
                <a:spcPct val="150000"/>
              </a:lnSpc>
            </a:pPr>
            <a:endParaRPr lang="en-GB" sz="3600" dirty="0" smtClean="0">
              <a:latin typeface="Palatino Linotype" pitchFamily="18" charset="0"/>
            </a:endParaRPr>
          </a:p>
          <a:p>
            <a:pPr>
              <a:lnSpc>
                <a:spcPct val="150000"/>
              </a:lnSpc>
            </a:pPr>
            <a:endParaRPr lang="en-GB" sz="3600" dirty="0" smtClean="0">
              <a:latin typeface="Palatino Linotype" pitchFamily="18" charset="0"/>
            </a:endParaRPr>
          </a:p>
          <a:p>
            <a:pPr>
              <a:lnSpc>
                <a:spcPct val="150000"/>
              </a:lnSpc>
            </a:pPr>
            <a:endParaRPr lang="en-GB" sz="3600" dirty="0" smtClean="0">
              <a:latin typeface="Palatino Linotype" pitchFamily="18" charset="0"/>
            </a:endParaRPr>
          </a:p>
          <a:p>
            <a:pPr>
              <a:lnSpc>
                <a:spcPct val="150000"/>
              </a:lnSpc>
            </a:pPr>
            <a:endParaRPr lang="en-GB" sz="3600" dirty="0">
              <a:latin typeface="Palatino Linotype" pitchFamily="18" charset="0"/>
            </a:endParaRPr>
          </a:p>
          <a:p>
            <a:pPr>
              <a:lnSpc>
                <a:spcPct val="150000"/>
              </a:lnSpc>
            </a:pPr>
            <a:r>
              <a:rPr lang="en-GB" sz="3600" dirty="0" smtClean="0">
                <a:latin typeface="Palatino Linotype" pitchFamily="18" charset="0"/>
              </a:rPr>
              <a:t>Further research plans include: </a:t>
            </a:r>
          </a:p>
          <a:p>
            <a:pPr marL="571500" indent="-571500">
              <a:lnSpc>
                <a:spcPct val="150000"/>
              </a:lnSpc>
              <a:buFont typeface="Arial" pitchFamily="34" charset="0"/>
              <a:buChar char="•"/>
            </a:pPr>
            <a:r>
              <a:rPr lang="en-GB" sz="3600" dirty="0" smtClean="0">
                <a:latin typeface="Palatino Linotype" pitchFamily="18" charset="0"/>
              </a:rPr>
              <a:t>“Composite” simulations of extreme events with more representative future weather conditions. </a:t>
            </a:r>
          </a:p>
          <a:p>
            <a:pPr marL="571500" indent="-571500">
              <a:lnSpc>
                <a:spcPct val="150000"/>
              </a:lnSpc>
              <a:buFont typeface="Arial" pitchFamily="34" charset="0"/>
              <a:buChar char="•"/>
            </a:pPr>
            <a:r>
              <a:rPr lang="en-GB" sz="3600" dirty="0" smtClean="0">
                <a:latin typeface="Palatino Linotype" pitchFamily="18" charset="0"/>
              </a:rPr>
              <a:t>Sensitivity analysis of land-use changes , soil moisture and SST in present and future climate</a:t>
            </a:r>
          </a:p>
          <a:p>
            <a:pPr marL="571500" indent="-571500">
              <a:lnSpc>
                <a:spcPct val="150000"/>
              </a:lnSpc>
              <a:buFont typeface="Arial" pitchFamily="34" charset="0"/>
              <a:buChar char="•"/>
            </a:pPr>
            <a:r>
              <a:rPr lang="en-GB" sz="3600" dirty="0" smtClean="0">
                <a:latin typeface="Palatino Linotype" pitchFamily="18" charset="0"/>
              </a:rPr>
              <a:t>Assessment how large scale adaptation measures could influence precipitation events</a:t>
            </a:r>
          </a:p>
        </p:txBody>
      </p:sp>
      <p:sp>
        <p:nvSpPr>
          <p:cNvPr id="91" name="TextBox 90"/>
          <p:cNvSpPr txBox="1"/>
          <p:nvPr/>
        </p:nvSpPr>
        <p:spPr>
          <a:xfrm>
            <a:off x="42013103" y="13893803"/>
            <a:ext cx="2453679" cy="4832092"/>
          </a:xfrm>
          <a:prstGeom prst="rect">
            <a:avLst/>
          </a:prstGeom>
          <a:noFill/>
        </p:spPr>
        <p:txBody>
          <a:bodyPr wrap="square" rtlCol="0">
            <a:spAutoFit/>
          </a:bodyPr>
          <a:lstStyle/>
          <a:p>
            <a:r>
              <a:rPr lang="en-GB" sz="2800" dirty="0" smtClean="0">
                <a:solidFill>
                  <a:srgbClr val="A59D95"/>
                </a:solidFill>
                <a:latin typeface="Book Antiqua" pitchFamily="18" charset="0"/>
              </a:rPr>
              <a:t>Figure 5: Urbanization in NL in 1960 (black) and 2000 (red). Blue dots indicate KNMI precipitation station positions. </a:t>
            </a:r>
            <a:endParaRPr lang="en-GB" sz="2800" dirty="0">
              <a:solidFill>
                <a:srgbClr val="A59D95"/>
              </a:solidFill>
              <a:latin typeface="Book Antiqua" pitchFamily="18" charset="0"/>
            </a:endParaRPr>
          </a:p>
        </p:txBody>
      </p:sp>
      <p:pic>
        <p:nvPicPr>
          <p:cNvPr id="1032" name="Picture 1031"/>
          <p:cNvPicPr>
            <a:picLocks noChangeAspect="1"/>
          </p:cNvPicPr>
          <p:nvPr/>
        </p:nvPicPr>
        <p:blipFill rotWithShape="1">
          <a:blip r:embed="rId6">
            <a:extLst>
              <a:ext uri="{28A0092B-C50C-407E-A947-70E740481C1C}">
                <a14:useLocalDpi xmlns:a14="http://schemas.microsoft.com/office/drawing/2010/main" val="0"/>
              </a:ext>
            </a:extLst>
          </a:blip>
          <a:srcRect l="5511" t="12407" r="41018" b="22046"/>
          <a:stretch/>
        </p:blipFill>
        <p:spPr>
          <a:xfrm>
            <a:off x="19424049" y="13384179"/>
            <a:ext cx="9370319" cy="8457920"/>
          </a:xfrm>
          <a:prstGeom prst="rect">
            <a:avLst/>
          </a:prstGeom>
        </p:spPr>
      </p:pic>
      <p:sp>
        <p:nvSpPr>
          <p:cNvPr id="70" name="TextBox 69"/>
          <p:cNvSpPr txBox="1"/>
          <p:nvPr/>
        </p:nvSpPr>
        <p:spPr>
          <a:xfrm>
            <a:off x="1192487" y="22936387"/>
            <a:ext cx="1661993" cy="11562751"/>
          </a:xfrm>
          <a:prstGeom prst="rect">
            <a:avLst/>
          </a:prstGeom>
          <a:solidFill>
            <a:srgbClr val="34B233"/>
          </a:solidFill>
        </p:spPr>
        <p:txBody>
          <a:bodyPr vert="vert270" wrap="square" rtlCol="0" anchor="ctr">
            <a:spAutoFit/>
          </a:bodyPr>
          <a:lstStyle/>
          <a:p>
            <a:pPr algn="ctr"/>
            <a:r>
              <a:rPr lang="en-GB" sz="9600" b="1" dirty="0" smtClean="0">
                <a:solidFill>
                  <a:schemeClr val="bg1"/>
                </a:solidFill>
              </a:rPr>
              <a:t>2. Observations</a:t>
            </a:r>
          </a:p>
        </p:txBody>
      </p:sp>
      <p:sp>
        <p:nvSpPr>
          <p:cNvPr id="82" name="TextBox 81"/>
          <p:cNvSpPr txBox="1"/>
          <p:nvPr/>
        </p:nvSpPr>
        <p:spPr>
          <a:xfrm>
            <a:off x="17762057" y="22921604"/>
            <a:ext cx="1661993" cy="11592316"/>
          </a:xfrm>
          <a:prstGeom prst="rect">
            <a:avLst/>
          </a:prstGeom>
          <a:solidFill>
            <a:srgbClr val="34B233"/>
          </a:solidFill>
        </p:spPr>
        <p:txBody>
          <a:bodyPr vert="vert270" wrap="square" rtlCol="0" anchor="ctr">
            <a:spAutoFit/>
          </a:bodyPr>
          <a:lstStyle/>
          <a:p>
            <a:pPr algn="ctr"/>
            <a:r>
              <a:rPr lang="en-GB" sz="9600" b="1" dirty="0" smtClean="0">
                <a:solidFill>
                  <a:schemeClr val="bg1"/>
                </a:solidFill>
              </a:rPr>
              <a:t>4. Modelling</a:t>
            </a:r>
          </a:p>
        </p:txBody>
      </p:sp>
      <p:sp>
        <p:nvSpPr>
          <p:cNvPr id="77" name="TextBox 76"/>
          <p:cNvSpPr txBox="1"/>
          <p:nvPr/>
        </p:nvSpPr>
        <p:spPr>
          <a:xfrm>
            <a:off x="17762057" y="9954263"/>
            <a:ext cx="1661993" cy="11928837"/>
          </a:xfrm>
          <a:prstGeom prst="rect">
            <a:avLst/>
          </a:prstGeom>
          <a:solidFill>
            <a:srgbClr val="34B233"/>
          </a:solidFill>
        </p:spPr>
        <p:txBody>
          <a:bodyPr vert="vert270" wrap="square" rtlCol="0" anchor="ctr">
            <a:spAutoFit/>
          </a:bodyPr>
          <a:lstStyle/>
          <a:p>
            <a:pPr algn="ctr"/>
            <a:r>
              <a:rPr lang="en-GB" sz="9600" b="1" dirty="0" smtClean="0">
                <a:solidFill>
                  <a:schemeClr val="bg1"/>
                </a:solidFill>
              </a:rPr>
              <a:t>3. Sensitivity</a:t>
            </a:r>
          </a:p>
        </p:txBody>
      </p:sp>
      <p:pic>
        <p:nvPicPr>
          <p:cNvPr id="1035" name="Picture 7" descr="M:\My Documents\Presentation7-2.png"/>
          <p:cNvPicPr>
            <a:picLocks noChangeAspect="1" noChangeArrowheads="1"/>
          </p:cNvPicPr>
          <p:nvPr/>
        </p:nvPicPr>
        <p:blipFill rotWithShape="1">
          <a:blip r:embed="rId7">
            <a:extLst>
              <a:ext uri="{28A0092B-C50C-407E-A947-70E740481C1C}">
                <a14:useLocalDpi xmlns:a14="http://schemas.microsoft.com/office/drawing/2010/main" val="0"/>
              </a:ext>
            </a:extLst>
          </a:blip>
          <a:srcRect l="4161" t="23103" r="65973" b="25275"/>
          <a:stretch/>
        </p:blipFill>
        <p:spPr bwMode="auto">
          <a:xfrm>
            <a:off x="44321725" y="12856342"/>
            <a:ext cx="5383984" cy="6979491"/>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p:cNvSpPr txBox="1"/>
          <p:nvPr/>
        </p:nvSpPr>
        <p:spPr>
          <a:xfrm>
            <a:off x="36627483" y="34766458"/>
            <a:ext cx="15455069" cy="738664"/>
          </a:xfrm>
          <a:prstGeom prst="rect">
            <a:avLst/>
          </a:prstGeom>
          <a:noFill/>
        </p:spPr>
        <p:txBody>
          <a:bodyPr wrap="square" rtlCol="0">
            <a:spAutoFit/>
          </a:bodyPr>
          <a:lstStyle/>
          <a:p>
            <a:pPr>
              <a:lnSpc>
                <a:spcPct val="150000"/>
              </a:lnSpc>
            </a:pPr>
            <a:r>
              <a:rPr lang="en-GB" sz="2800" i="1" dirty="0" smtClean="0">
                <a:latin typeface="Palatino Linotype" pitchFamily="18" charset="0"/>
              </a:rPr>
              <a:t>International </a:t>
            </a:r>
            <a:r>
              <a:rPr lang="en-GB" sz="2800" i="1" dirty="0">
                <a:latin typeface="Palatino Linotype" pitchFamily="18" charset="0"/>
              </a:rPr>
              <a:t>Journal of Climatology. </a:t>
            </a:r>
          </a:p>
        </p:txBody>
      </p:sp>
      <p:sp>
        <p:nvSpPr>
          <p:cNvPr id="76" name="TextBox 75"/>
          <p:cNvSpPr txBox="1"/>
          <p:nvPr/>
        </p:nvSpPr>
        <p:spPr>
          <a:xfrm>
            <a:off x="41657088" y="31905587"/>
            <a:ext cx="10425464" cy="738664"/>
          </a:xfrm>
          <a:prstGeom prst="rect">
            <a:avLst/>
          </a:prstGeom>
          <a:noFill/>
        </p:spPr>
        <p:txBody>
          <a:bodyPr wrap="square" rtlCol="0">
            <a:spAutoFit/>
          </a:bodyPr>
          <a:lstStyle/>
          <a:p>
            <a:pPr>
              <a:lnSpc>
                <a:spcPct val="150000"/>
              </a:lnSpc>
            </a:pPr>
            <a:r>
              <a:rPr lang="en-GB" sz="2800" dirty="0">
                <a:latin typeface="Palatino Linotype" pitchFamily="18" charset="0"/>
              </a:rPr>
              <a:t>This research is </a:t>
            </a:r>
            <a:r>
              <a:rPr lang="en-GB" sz="2800" dirty="0" smtClean="0">
                <a:latin typeface="Palatino Linotype" pitchFamily="18" charset="0"/>
              </a:rPr>
              <a:t>supported by the </a:t>
            </a:r>
            <a:r>
              <a:rPr lang="en-GB" sz="2800" dirty="0">
                <a:latin typeface="Palatino Linotype" pitchFamily="18" charset="0"/>
              </a:rPr>
              <a:t>Dutch </a:t>
            </a:r>
            <a:r>
              <a:rPr lang="en-GB" sz="2800" dirty="0" smtClean="0">
                <a:latin typeface="Palatino Linotype" pitchFamily="18" charset="0"/>
              </a:rPr>
              <a:t>programme:</a:t>
            </a:r>
            <a:endParaRPr lang="en-GB" sz="2800" dirty="0">
              <a:latin typeface="Palatino Linotype" pitchFamily="18" charset="0"/>
            </a:endParaRPr>
          </a:p>
        </p:txBody>
      </p:sp>
      <p:sp>
        <p:nvSpPr>
          <p:cNvPr id="81" name="TextBox 80"/>
          <p:cNvSpPr txBox="1"/>
          <p:nvPr/>
        </p:nvSpPr>
        <p:spPr>
          <a:xfrm>
            <a:off x="39803332" y="32600890"/>
            <a:ext cx="8802418" cy="672685"/>
          </a:xfrm>
          <a:prstGeom prst="rect">
            <a:avLst/>
          </a:prstGeom>
          <a:noFill/>
        </p:spPr>
        <p:txBody>
          <a:bodyPr wrap="square" rtlCol="0">
            <a:spAutoFit/>
          </a:bodyPr>
          <a:lstStyle/>
          <a:p>
            <a:pPr>
              <a:lnSpc>
                <a:spcPct val="150000"/>
              </a:lnSpc>
            </a:pPr>
            <a:r>
              <a:rPr lang="en-GB" sz="2800" dirty="0">
                <a:latin typeface="Palatino Linotype" pitchFamily="18" charset="0"/>
              </a:rPr>
              <a:t>Knowledge for Climate (</a:t>
            </a:r>
            <a:r>
              <a:rPr lang="en-GB" sz="2800" dirty="0" err="1">
                <a:latin typeface="Palatino Linotype" pitchFamily="18" charset="0"/>
              </a:rPr>
              <a:t>Kennis</a:t>
            </a:r>
            <a:r>
              <a:rPr lang="en-GB" sz="2800" dirty="0">
                <a:latin typeface="Palatino Linotype" pitchFamily="18" charset="0"/>
              </a:rPr>
              <a:t> </a:t>
            </a:r>
            <a:r>
              <a:rPr lang="en-GB" sz="2800" dirty="0" err="1">
                <a:latin typeface="Palatino Linotype" pitchFamily="18" charset="0"/>
              </a:rPr>
              <a:t>voor</a:t>
            </a:r>
            <a:r>
              <a:rPr lang="en-GB" sz="2800" dirty="0">
                <a:latin typeface="Palatino Linotype" pitchFamily="18" charset="0"/>
              </a:rPr>
              <a:t> </a:t>
            </a:r>
            <a:r>
              <a:rPr lang="en-GB" sz="2800" dirty="0" err="1">
                <a:latin typeface="Palatino Linotype" pitchFamily="18" charset="0"/>
              </a:rPr>
              <a:t>Klimaat</a:t>
            </a:r>
            <a:r>
              <a:rPr lang="en-GB" sz="2800" dirty="0">
                <a:latin typeface="Palatino Linotype" pitchFamily="18" charset="0"/>
              </a:rPr>
              <a:t>).</a:t>
            </a:r>
          </a:p>
        </p:txBody>
      </p:sp>
      <p:sp>
        <p:nvSpPr>
          <p:cNvPr id="86" name="TextBox 85"/>
          <p:cNvSpPr txBox="1"/>
          <p:nvPr/>
        </p:nvSpPr>
        <p:spPr>
          <a:xfrm>
            <a:off x="38411853" y="33312027"/>
            <a:ext cx="13719992" cy="738664"/>
          </a:xfrm>
          <a:prstGeom prst="rect">
            <a:avLst/>
          </a:prstGeom>
          <a:noFill/>
        </p:spPr>
        <p:txBody>
          <a:bodyPr wrap="square" rtlCol="0">
            <a:spAutoFit/>
          </a:bodyPr>
          <a:lstStyle/>
          <a:p>
            <a:pPr>
              <a:lnSpc>
                <a:spcPct val="150000"/>
              </a:lnSpc>
            </a:pPr>
            <a:r>
              <a:rPr lang="en-GB" sz="2800" dirty="0">
                <a:latin typeface="Palatino Linotype" pitchFamily="18" charset="0"/>
              </a:rPr>
              <a:t>In press: Daniels, E.E., G. Lenderink, R.W.A. Hutjes, A.A.M. Holtslag, 2013. </a:t>
            </a:r>
          </a:p>
        </p:txBody>
      </p:sp>
      <p:sp>
        <p:nvSpPr>
          <p:cNvPr id="87" name="TextBox 86"/>
          <p:cNvSpPr txBox="1"/>
          <p:nvPr/>
        </p:nvSpPr>
        <p:spPr>
          <a:xfrm>
            <a:off x="37305391" y="34016662"/>
            <a:ext cx="13719992" cy="672685"/>
          </a:xfrm>
          <a:prstGeom prst="rect">
            <a:avLst/>
          </a:prstGeom>
          <a:noFill/>
        </p:spPr>
        <p:txBody>
          <a:bodyPr wrap="square" rtlCol="0">
            <a:spAutoFit/>
          </a:bodyPr>
          <a:lstStyle/>
          <a:p>
            <a:pPr>
              <a:lnSpc>
                <a:spcPct val="150000"/>
              </a:lnSpc>
            </a:pPr>
            <a:r>
              <a:rPr lang="en-GB" sz="2800" dirty="0">
                <a:latin typeface="Palatino Linotype" pitchFamily="18" charset="0"/>
              </a:rPr>
              <a:t>Spatial precipitation patterns and trends in the Netherlands during 1951-2009. </a:t>
            </a:r>
          </a:p>
        </p:txBody>
      </p:sp>
      <p:sp>
        <p:nvSpPr>
          <p:cNvPr id="88" name="Ondertitel 2"/>
          <p:cNvSpPr txBox="1">
            <a:spLocks/>
          </p:cNvSpPr>
          <p:nvPr/>
        </p:nvSpPr>
        <p:spPr>
          <a:xfrm>
            <a:off x="36078769" y="5976914"/>
            <a:ext cx="13724491" cy="3399609"/>
          </a:xfrm>
          <a:prstGeom prst="rect">
            <a:avLst/>
          </a:prstGeom>
        </p:spPr>
        <p:txBody>
          <a:bodyPr vert="horz" lIns="498348" tIns="249174" rIns="498348" bIns="249174" rtlCol="0">
            <a:noAutofit/>
          </a:bodyPr>
          <a:lstStyle>
            <a:lvl1pPr marL="0" indent="0" algn="ctr" defTabSz="4983480" rtl="0" eaLnBrk="1" latinLnBrk="0" hangingPunct="1">
              <a:spcBef>
                <a:spcPct val="20000"/>
              </a:spcBef>
              <a:buFont typeface="Arial" pitchFamily="34" charset="0"/>
              <a:buNone/>
              <a:defRPr sz="17400" kern="1200">
                <a:solidFill>
                  <a:schemeClr val="tx1">
                    <a:tint val="75000"/>
                  </a:schemeClr>
                </a:solidFill>
                <a:latin typeface="+mn-lt"/>
                <a:ea typeface="+mn-ea"/>
                <a:cs typeface="+mn-cs"/>
              </a:defRPr>
            </a:lvl1pPr>
            <a:lvl2pPr marL="2491740" indent="0" algn="ctr" defTabSz="4983480" rtl="0" eaLnBrk="1" latinLnBrk="0" hangingPunct="1">
              <a:spcBef>
                <a:spcPct val="20000"/>
              </a:spcBef>
              <a:buFont typeface="Arial" pitchFamily="34" charset="0"/>
              <a:buNone/>
              <a:defRPr sz="15300" kern="1200">
                <a:solidFill>
                  <a:schemeClr val="tx1">
                    <a:tint val="75000"/>
                  </a:schemeClr>
                </a:solidFill>
                <a:latin typeface="+mn-lt"/>
                <a:ea typeface="+mn-ea"/>
                <a:cs typeface="+mn-cs"/>
              </a:defRPr>
            </a:lvl2pPr>
            <a:lvl3pPr marL="4983480" indent="0" algn="ctr" defTabSz="4983480" rtl="0" eaLnBrk="1" latinLnBrk="0" hangingPunct="1">
              <a:spcBef>
                <a:spcPct val="20000"/>
              </a:spcBef>
              <a:buFont typeface="Arial" pitchFamily="34" charset="0"/>
              <a:buNone/>
              <a:defRPr sz="13100" kern="1200">
                <a:solidFill>
                  <a:schemeClr val="tx1">
                    <a:tint val="75000"/>
                  </a:schemeClr>
                </a:solidFill>
                <a:latin typeface="+mn-lt"/>
                <a:ea typeface="+mn-ea"/>
                <a:cs typeface="+mn-cs"/>
              </a:defRPr>
            </a:lvl3pPr>
            <a:lvl4pPr marL="7475220" indent="0" algn="ctr" defTabSz="4983480" rtl="0" eaLnBrk="1" latinLnBrk="0" hangingPunct="1">
              <a:spcBef>
                <a:spcPct val="20000"/>
              </a:spcBef>
              <a:buFont typeface="Arial" pitchFamily="34" charset="0"/>
              <a:buNone/>
              <a:defRPr sz="10900" kern="1200">
                <a:solidFill>
                  <a:schemeClr val="tx1">
                    <a:tint val="75000"/>
                  </a:schemeClr>
                </a:solidFill>
                <a:latin typeface="+mn-lt"/>
                <a:ea typeface="+mn-ea"/>
                <a:cs typeface="+mn-cs"/>
              </a:defRPr>
            </a:lvl4pPr>
            <a:lvl5pPr marL="9966960" indent="0" algn="ctr" defTabSz="4983480" rtl="0" eaLnBrk="1" latinLnBrk="0" hangingPunct="1">
              <a:spcBef>
                <a:spcPct val="20000"/>
              </a:spcBef>
              <a:buFont typeface="Arial" pitchFamily="34" charset="0"/>
              <a:buNone/>
              <a:defRPr sz="10900" kern="1200">
                <a:solidFill>
                  <a:schemeClr val="tx1">
                    <a:tint val="75000"/>
                  </a:schemeClr>
                </a:solidFill>
                <a:latin typeface="+mn-lt"/>
                <a:ea typeface="+mn-ea"/>
                <a:cs typeface="+mn-cs"/>
              </a:defRPr>
            </a:lvl5pPr>
            <a:lvl6pPr marL="12458700" indent="0" algn="ctr" defTabSz="4983480" rtl="0" eaLnBrk="1" latinLnBrk="0" hangingPunct="1">
              <a:spcBef>
                <a:spcPct val="20000"/>
              </a:spcBef>
              <a:buFont typeface="Arial" pitchFamily="34" charset="0"/>
              <a:buNone/>
              <a:defRPr sz="10900" kern="1200">
                <a:solidFill>
                  <a:schemeClr val="tx1">
                    <a:tint val="75000"/>
                  </a:schemeClr>
                </a:solidFill>
                <a:latin typeface="+mn-lt"/>
                <a:ea typeface="+mn-ea"/>
                <a:cs typeface="+mn-cs"/>
              </a:defRPr>
            </a:lvl6pPr>
            <a:lvl7pPr marL="14950440" indent="0" algn="ctr" defTabSz="4983480" rtl="0" eaLnBrk="1" latinLnBrk="0" hangingPunct="1">
              <a:spcBef>
                <a:spcPct val="20000"/>
              </a:spcBef>
              <a:buFont typeface="Arial" pitchFamily="34" charset="0"/>
              <a:buNone/>
              <a:defRPr sz="10900" kern="1200">
                <a:solidFill>
                  <a:schemeClr val="tx1">
                    <a:tint val="75000"/>
                  </a:schemeClr>
                </a:solidFill>
                <a:latin typeface="+mn-lt"/>
                <a:ea typeface="+mn-ea"/>
                <a:cs typeface="+mn-cs"/>
              </a:defRPr>
            </a:lvl7pPr>
            <a:lvl8pPr marL="17442180" indent="0" algn="ctr" defTabSz="4983480" rtl="0" eaLnBrk="1" latinLnBrk="0" hangingPunct="1">
              <a:spcBef>
                <a:spcPct val="20000"/>
              </a:spcBef>
              <a:buFont typeface="Arial" pitchFamily="34" charset="0"/>
              <a:buNone/>
              <a:defRPr sz="10900" kern="1200">
                <a:solidFill>
                  <a:schemeClr val="tx1">
                    <a:tint val="75000"/>
                  </a:schemeClr>
                </a:solidFill>
                <a:latin typeface="+mn-lt"/>
                <a:ea typeface="+mn-ea"/>
                <a:cs typeface="+mn-cs"/>
              </a:defRPr>
            </a:lvl8pPr>
            <a:lvl9pPr marL="19933920" indent="0" algn="ctr" defTabSz="4983480" rtl="0" eaLnBrk="1" latinLnBrk="0" hangingPunct="1">
              <a:spcBef>
                <a:spcPct val="20000"/>
              </a:spcBef>
              <a:buFont typeface="Arial" pitchFamily="34" charset="0"/>
              <a:buNone/>
              <a:defRPr sz="10900" kern="1200">
                <a:solidFill>
                  <a:schemeClr val="tx1">
                    <a:tint val="75000"/>
                  </a:schemeClr>
                </a:solidFill>
                <a:latin typeface="+mn-lt"/>
                <a:ea typeface="+mn-ea"/>
                <a:cs typeface="+mn-cs"/>
              </a:defRPr>
            </a:lvl9pPr>
          </a:lstStyle>
          <a:p>
            <a:pPr algn="just">
              <a:lnSpc>
                <a:spcPct val="150000"/>
              </a:lnSpc>
            </a:pPr>
            <a:r>
              <a:rPr lang="en-GB" sz="2800" dirty="0" smtClean="0">
                <a:solidFill>
                  <a:schemeClr val="bg1"/>
                </a:solidFill>
                <a:cs typeface="Tahoma" pitchFamily="34" charset="0"/>
              </a:rPr>
              <a:t>1. Earth System Science group, Wageningen University and Research centre (WUR),  Wageningen, The Netherlands</a:t>
            </a:r>
          </a:p>
          <a:p>
            <a:pPr algn="just">
              <a:lnSpc>
                <a:spcPct val="150000"/>
              </a:lnSpc>
            </a:pPr>
            <a:r>
              <a:rPr lang="en-GB" sz="2800" dirty="0" smtClean="0">
                <a:solidFill>
                  <a:schemeClr val="bg1"/>
                </a:solidFill>
                <a:cs typeface="Tahoma" pitchFamily="34" charset="0"/>
              </a:rPr>
              <a:t>2. Royal Netherlands Meteorological Institute (KNMI), De </a:t>
            </a:r>
            <a:r>
              <a:rPr lang="en-GB" sz="2800" dirty="0" err="1" smtClean="0">
                <a:solidFill>
                  <a:schemeClr val="bg1"/>
                </a:solidFill>
                <a:cs typeface="Tahoma" pitchFamily="34" charset="0"/>
              </a:rPr>
              <a:t>Bilt</a:t>
            </a:r>
            <a:r>
              <a:rPr lang="en-GB" sz="2800" dirty="0" smtClean="0">
                <a:solidFill>
                  <a:schemeClr val="bg1"/>
                </a:solidFill>
                <a:cs typeface="Tahoma" pitchFamily="34" charset="0"/>
              </a:rPr>
              <a:t>, The Netherlands</a:t>
            </a:r>
          </a:p>
          <a:p>
            <a:pPr algn="just">
              <a:lnSpc>
                <a:spcPct val="150000"/>
              </a:lnSpc>
            </a:pPr>
            <a:r>
              <a:rPr lang="en-GB" sz="2800" dirty="0" smtClean="0">
                <a:solidFill>
                  <a:schemeClr val="bg1"/>
                </a:solidFill>
                <a:cs typeface="Tahoma" pitchFamily="34" charset="0"/>
              </a:rPr>
              <a:t>3. Meteorology and Air Quality group, WUR, Wageningen, The Netherlands</a:t>
            </a:r>
            <a:endParaRPr lang="en-GB" sz="2800" dirty="0">
              <a:solidFill>
                <a:schemeClr val="bg1"/>
              </a:solidFill>
              <a:cs typeface="Tahoma" pitchFamily="34" charset="0"/>
            </a:endParaRPr>
          </a:p>
        </p:txBody>
      </p:sp>
      <p:pic>
        <p:nvPicPr>
          <p:cNvPr id="1026" name="Picture 2" descr="http://meetingorganizer.copernicus.org/webfiles/img/CreativeCommons_Attribution_Licens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596066" y="28051012"/>
            <a:ext cx="4207194" cy="1472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899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6269</TotalTime>
  <Words>536</Words>
  <Application>Microsoft Office PowerPoint</Application>
  <PresentationFormat>Custom</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Sensitivity of observed and modelled precipitation to the land surface in the Netherlands</vt:lpstr>
    </vt:vector>
  </TitlesOfParts>
  <Company>Wageningen 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Sensitivity of observed and modelled precipitation to the land surface</dc:title>
  <dc:creator>Daniels</dc:creator>
  <cp:lastModifiedBy>Daniels</cp:lastModifiedBy>
  <cp:revision>48</cp:revision>
  <cp:lastPrinted>2013-04-03T08:00:17Z</cp:lastPrinted>
  <dcterms:created xsi:type="dcterms:W3CDTF">2013-03-25T08:18:56Z</dcterms:created>
  <dcterms:modified xsi:type="dcterms:W3CDTF">2013-04-26T06:42:38Z</dcterms:modified>
</cp:coreProperties>
</file>