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4313" r:id="rId2"/>
    <p:sldMasterId id="2147483675" r:id="rId3"/>
  </p:sldMasterIdLst>
  <p:notesMasterIdLst>
    <p:notesMasterId r:id="rId23"/>
  </p:notesMasterIdLst>
  <p:handoutMasterIdLst>
    <p:handoutMasterId r:id="rId24"/>
  </p:handoutMasterIdLst>
  <p:sldIdLst>
    <p:sldId id="1331" r:id="rId4"/>
    <p:sldId id="1506" r:id="rId5"/>
    <p:sldId id="1530" r:id="rId6"/>
    <p:sldId id="1423" r:id="rId7"/>
    <p:sldId id="1501" r:id="rId8"/>
    <p:sldId id="1510" r:id="rId9"/>
    <p:sldId id="1531" r:id="rId10"/>
    <p:sldId id="1532" r:id="rId11"/>
    <p:sldId id="1533" r:id="rId12"/>
    <p:sldId id="1519" r:id="rId13"/>
    <p:sldId id="1528" r:id="rId14"/>
    <p:sldId id="1529" r:id="rId15"/>
    <p:sldId id="1534" r:id="rId16"/>
    <p:sldId id="1509" r:id="rId17"/>
    <p:sldId id="1508" r:id="rId18"/>
    <p:sldId id="1493" r:id="rId19"/>
    <p:sldId id="1500" r:id="rId20"/>
    <p:sldId id="1503" r:id="rId21"/>
    <p:sldId id="1527" r:id="rId22"/>
  </p:sldIdLst>
  <p:sldSz cx="9144000" cy="6858000" type="screen4x3"/>
  <p:notesSz cx="6867525" cy="9993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CC"/>
    <a:srgbClr val="FF9900"/>
    <a:srgbClr val="CCCCFF"/>
    <a:srgbClr val="000066"/>
    <a:srgbClr val="66FFFF"/>
    <a:srgbClr val="33CCFF"/>
    <a:srgbClr val="FFFF00"/>
    <a:srgbClr val="EAEAEA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4" autoAdjust="0"/>
    <p:restoredTop sz="99883" autoAdjust="0"/>
  </p:normalViewPr>
  <p:slideViewPr>
    <p:cSldViewPr>
      <p:cViewPr>
        <p:scale>
          <a:sx n="100" d="100"/>
          <a:sy n="100" d="100"/>
        </p:scale>
        <p:origin x="-1050" y="-690"/>
      </p:cViewPr>
      <p:guideLst>
        <p:guide orient="horz" pos="3974"/>
        <p:guide orient="horz" pos="663"/>
        <p:guide orient="horz" pos="1162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02"/>
    </p:cViewPr>
  </p:sorterViewPr>
  <p:notesViewPr>
    <p:cSldViewPr>
      <p:cViewPr>
        <p:scale>
          <a:sx n="75" d="100"/>
          <a:sy n="75" d="100"/>
        </p:scale>
        <p:origin x="-2094" y="-78"/>
      </p:cViewPr>
      <p:guideLst>
        <p:guide orient="horz" pos="3140"/>
        <p:guide pos="217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3" rIns="92825" bIns="46413" numCol="1" anchor="ctr" anchorCtr="0" compatLnSpc="1">
            <a:prstTxWarp prst="textNoShape">
              <a:avLst/>
            </a:prstTxWarp>
          </a:bodyPr>
          <a:lstStyle>
            <a:lvl1pPr defTabSz="928116" eaLnBrk="0" hangingPunct="0">
              <a:spcBef>
                <a:spcPct val="0"/>
              </a:spcBef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963" y="0"/>
            <a:ext cx="2976562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3" rIns="92825" bIns="46413" numCol="1" anchor="ctr" anchorCtr="0" compatLnSpc="1">
            <a:prstTxWarp prst="textNoShape">
              <a:avLst/>
            </a:prstTxWarp>
          </a:bodyPr>
          <a:lstStyle>
            <a:lvl1pPr algn="r" defTabSz="928116" eaLnBrk="0" hangingPunct="0">
              <a:spcBef>
                <a:spcPct val="0"/>
              </a:spcBef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250"/>
            <a:ext cx="29765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3" rIns="92825" bIns="46413" numCol="1" anchor="b" anchorCtr="0" compatLnSpc="1">
            <a:prstTxWarp prst="textNoShape">
              <a:avLst/>
            </a:prstTxWarp>
          </a:bodyPr>
          <a:lstStyle>
            <a:lvl1pPr defTabSz="928116" eaLnBrk="0" hangingPunct="0">
              <a:spcBef>
                <a:spcPct val="0"/>
              </a:spcBef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963" y="9493250"/>
            <a:ext cx="2976562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825" tIns="46413" rIns="92825" bIns="46413" numCol="1" anchor="b" anchorCtr="0" compatLnSpc="1">
            <a:prstTxWarp prst="textNoShape">
              <a:avLst/>
            </a:prstTxWarp>
          </a:bodyPr>
          <a:lstStyle>
            <a:lvl1pPr algn="r" defTabSz="928116" eaLnBrk="0" hangingPunct="0">
              <a:spcBef>
                <a:spcPct val="0"/>
              </a:spcBef>
              <a:defRPr sz="12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5D96BC1-7CAB-4636-A5CD-9F7BFFE710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341" tIns="48171" rIns="96341" bIns="48171"/>
          <a:lstStyle/>
          <a:p>
            <a:fld id="{2B8F7EBD-69A9-484E-967D-B34EBF185C57}" type="slidenum">
              <a:rPr lang="en-GB"/>
              <a:pPr/>
              <a:t>19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25" y="781050"/>
            <a:ext cx="4999038" cy="37496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764088"/>
            <a:ext cx="811212" cy="395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341" tIns="48171" rIns="96341" bIns="4817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987675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6563" y="333375"/>
            <a:ext cx="2178050" cy="5975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333375"/>
            <a:ext cx="6383338" cy="5975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713788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50825" y="1066800"/>
            <a:ext cx="8642350" cy="5241925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6350" y="0"/>
            <a:ext cx="158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937E-03D0-4BF2-9520-7721C8D2EE7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11.04.2013</a:t>
            </a:r>
            <a:endParaRPr lang="de-DE"/>
          </a:p>
        </p:txBody>
      </p:sp>
      <p:sp>
        <p:nvSpPr>
          <p:cNvPr id="4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EGU 2013</a:t>
            </a:r>
            <a:endParaRPr lang="de-DE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32215-DED0-4332-927B-D0E1CD4873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ra Spitz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EGU 2013</a:t>
            </a:r>
            <a:endParaRPr lang="de-DE" dirty="0" smtClean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00338" y="6400800"/>
            <a:ext cx="37449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EGU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03788" y="6746875"/>
            <a:ext cx="3968750" cy="66675"/>
            <a:chOff x="2859" y="4250"/>
            <a:chExt cx="2729" cy="41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invGray">
            <a:xfrm>
              <a:off x="2859" y="4250"/>
              <a:ext cx="41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invGray">
            <a:xfrm>
              <a:off x="3243" y="4250"/>
              <a:ext cx="39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invGray">
            <a:xfrm>
              <a:off x="3627" y="4250"/>
              <a:ext cx="36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invGray">
            <a:xfrm>
              <a:off x="4011" y="4250"/>
              <a:ext cx="41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invGray">
            <a:xfrm>
              <a:off x="4395" y="4250"/>
              <a:ext cx="44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invGray">
            <a:xfrm>
              <a:off x="4779" y="4250"/>
              <a:ext cx="40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invGray">
            <a:xfrm>
              <a:off x="5163" y="4250"/>
              <a:ext cx="37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invGray">
            <a:xfrm>
              <a:off x="5547" y="4250"/>
              <a:ext cx="41" cy="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06450" y="0"/>
            <a:ext cx="66675" cy="531813"/>
            <a:chOff x="508" y="0"/>
            <a:chExt cx="42" cy="335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invGray">
            <a:xfrm>
              <a:off x="508" y="0"/>
              <a:ext cx="42" cy="43"/>
            </a:xfrm>
            <a:prstGeom prst="ellipse">
              <a:avLst/>
            </a:prstGeom>
            <a:solidFill>
              <a:srgbClr val="C3FB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invGray">
            <a:xfrm>
              <a:off x="508" y="148"/>
              <a:ext cx="42" cy="41"/>
            </a:xfrm>
            <a:prstGeom prst="ellipse">
              <a:avLst/>
            </a:prstGeom>
            <a:solidFill>
              <a:srgbClr val="C3FB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invGray">
            <a:xfrm>
              <a:off x="508" y="293"/>
              <a:ext cx="42" cy="42"/>
            </a:xfrm>
            <a:prstGeom prst="ellipse">
              <a:avLst/>
            </a:prstGeom>
            <a:solidFill>
              <a:srgbClr val="C3FB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</p:grpSp>
      <p:grpSp>
        <p:nvGrpSpPr>
          <p:cNvPr id="17" name="Group 18"/>
          <p:cNvGrpSpPr>
            <a:grpSpLocks/>
          </p:cNvGrpSpPr>
          <p:nvPr userDrawn="1"/>
        </p:nvGrpSpPr>
        <p:grpSpPr bwMode="auto">
          <a:xfrm>
            <a:off x="250825" y="115888"/>
            <a:ext cx="8893175" cy="687387"/>
            <a:chOff x="233" y="158"/>
            <a:chExt cx="5527" cy="433"/>
          </a:xfrm>
        </p:grpSpPr>
        <p:sp>
          <p:nvSpPr>
            <p:cNvPr id="18" name="Rectangle 19"/>
            <p:cNvSpPr>
              <a:spLocks noChangeArrowheads="1"/>
            </p:cNvSpPr>
            <p:nvPr userDrawn="1"/>
          </p:nvSpPr>
          <p:spPr bwMode="invGray">
            <a:xfrm>
              <a:off x="233" y="158"/>
              <a:ext cx="5527" cy="433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30000"/>
                </a:spcBef>
                <a:defRPr/>
              </a:pPr>
              <a:endParaRPr lang="de-DE"/>
            </a:p>
          </p:txBody>
        </p:sp>
        <p:pic>
          <p:nvPicPr>
            <p:cNvPr id="19" name="Picture 20" descr="pt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" y="204"/>
              <a:ext cx="48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44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39445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2953-63E6-4FE3-AD94-A060584638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066800"/>
            <a:ext cx="4244975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44975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79512" y="623731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/>
          </a:p>
        </p:txBody>
      </p:sp>
      <p:sp>
        <p:nvSpPr>
          <p:cNvPr id="4" name="Fußzeilenplatzhalter 2"/>
          <p:cNvSpPr txBox="1">
            <a:spLocks/>
          </p:cNvSpPr>
          <p:nvPr userDrawn="1"/>
        </p:nvSpPr>
        <p:spPr bwMode="auto">
          <a:xfrm>
            <a:off x="3671900" y="620130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6" descr="eurame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04" y="6381328"/>
            <a:ext cx="81463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15516" y="620130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685800" y="152400"/>
            <a:ext cx="8078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07B1F4"/>
            </a:outerShdw>
          </a:effectLst>
        </p:spPr>
        <p:txBody>
          <a:bodyPr wrap="none" anchor="ctr"/>
          <a:lstStyle/>
          <a:p>
            <a:pPr eaLnBrk="0" hangingPunct="0">
              <a:spcBef>
                <a:spcPct val="30000"/>
              </a:spcBef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33375"/>
            <a:ext cx="8713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66800"/>
            <a:ext cx="864235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 </a:t>
            </a:r>
            <a:r>
              <a:rPr lang="de-DE" dirty="0" err="1" smtClean="0"/>
              <a:t>Klicken</a:t>
            </a:r>
            <a:r>
              <a:rPr lang="de-DE" dirty="0" smtClean="0"/>
              <a:t> Sie, um das Titelformat zu bearbeiten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1880" y="6381328"/>
            <a:ext cx="21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 smtClean="0">
                <a:solidFill>
                  <a:schemeClr val="tx1">
                    <a:tint val="75000"/>
                  </a:schemeClr>
                </a:solidFill>
                <a:latin typeface="Arial" charset="0"/>
              </a:rPr>
              <a:t>EGU 2013</a:t>
            </a:r>
            <a:endParaRPr lang="de-DE" dirty="0" smtClean="0">
              <a:solidFill>
                <a:schemeClr val="tx1">
                  <a:tint val="75000"/>
                </a:schemeClr>
              </a:solidFill>
              <a:latin typeface="Arial" charset="0"/>
            </a:endParaRPr>
          </a:p>
        </p:txBody>
      </p:sp>
      <p:pic>
        <p:nvPicPr>
          <p:cNvPr id="1030" name="Picture 6" descr="logo_oh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13725" y="6308725"/>
            <a:ext cx="679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11.04.2013</a:t>
            </a:r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347864" y="54812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7"/>
          <p:cNvSpPr txBox="1">
            <a:spLocks noChangeArrowheads="1"/>
          </p:cNvSpPr>
          <p:nvPr userDrawn="1"/>
        </p:nvSpPr>
        <p:spPr bwMode="auto">
          <a:xfrm>
            <a:off x="5868144" y="6381328"/>
            <a:ext cx="2133600" cy="360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1">
                <a:latin typeface="Arial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7ED62E-A62D-47FE-A787-42795BFC278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10" r:id="rId7"/>
    <p:sldLayoutId id="2147484311" r:id="rId8"/>
    <p:sldLayoutId id="2147484312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  <p:sldLayoutId id="2147484308" r:id="rId16"/>
    <p:sldLayoutId id="2147484325" r:id="rId17"/>
    <p:sldLayoutId id="2147484326" r:id="rId18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11.04.2013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EGU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47DF-0048-4A78-85F2-D27E0D00FC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346200"/>
            <a:ext cx="8293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18275"/>
            <a:ext cx="21336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37ED62E-A62D-47FE-A787-42795BFC2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6" r:id="rId1"/>
  </p:sldLayoutIdLst>
  <p:transition spd="slow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i="1">
          <a:solidFill>
            <a:schemeClr val="bg2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petra.spitzer@ptb.de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projects.ptb.de/emrp/index.php?id=2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3250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el 1"/>
          <p:cNvSpPr>
            <a:spLocks noGrp="1"/>
          </p:cNvSpPr>
          <p:nvPr>
            <p:ph type="ctrTitle"/>
          </p:nvPr>
        </p:nvSpPr>
        <p:spPr>
          <a:xfrm>
            <a:off x="251520" y="368660"/>
            <a:ext cx="7772400" cy="1470025"/>
          </a:xfrm>
        </p:spPr>
        <p:txBody>
          <a:bodyPr/>
          <a:lstStyle/>
          <a:p>
            <a:r>
              <a:rPr lang="en-GB" sz="3200" dirty="0" smtClean="0">
                <a:solidFill>
                  <a:srgbClr val="66FFFF"/>
                </a:solidFill>
              </a:rPr>
              <a:t/>
            </a:r>
            <a:br>
              <a:rPr lang="en-GB" sz="3200" dirty="0" smtClean="0">
                <a:solidFill>
                  <a:srgbClr val="66FFFF"/>
                </a:solidFill>
              </a:rPr>
            </a:br>
            <a:r>
              <a:rPr lang="en-GB" sz="3200" dirty="0" smtClean="0">
                <a:solidFill>
                  <a:srgbClr val="66FFFF"/>
                </a:solidFill>
              </a:rPr>
              <a:t>Metrology for ocean salinity and acidity- the European Metrology Research Project ENV05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 smtClean="0">
              <a:solidFill>
                <a:srgbClr val="66FFFF"/>
              </a:solidFill>
            </a:endParaRPr>
          </a:p>
        </p:txBody>
      </p:sp>
      <p:sp>
        <p:nvSpPr>
          <p:cNvPr id="16388" name="Untertitel 2"/>
          <p:cNvSpPr>
            <a:spLocks noGrp="1"/>
          </p:cNvSpPr>
          <p:nvPr>
            <p:ph type="subTitle" idx="1"/>
          </p:nvPr>
        </p:nvSpPr>
        <p:spPr>
          <a:xfrm>
            <a:off x="287524" y="3573016"/>
            <a:ext cx="8424936" cy="2065784"/>
          </a:xfrm>
        </p:spPr>
        <p:txBody>
          <a:bodyPr/>
          <a:lstStyle/>
          <a:p>
            <a:endParaRPr lang="de-DE" dirty="0" smtClean="0"/>
          </a:p>
          <a:p>
            <a:r>
              <a:rPr lang="de-DE" sz="2000" dirty="0" smtClean="0">
                <a:solidFill>
                  <a:srgbClr val="FFFF00"/>
                </a:solidFill>
              </a:rPr>
              <a:t>Petra Spitzer, PTB, Germany</a:t>
            </a:r>
          </a:p>
          <a:p>
            <a:r>
              <a:rPr lang="de-DE" sz="2000" dirty="0" smtClean="0">
                <a:solidFill>
                  <a:srgbClr val="FFFF00"/>
                </a:solidFill>
              </a:rPr>
              <a:t>Steffen Seitz, PTB, Germany, Simona Lago, </a:t>
            </a:r>
            <a:r>
              <a:rPr lang="de-DE" sz="2000" dirty="0" err="1" smtClean="0">
                <a:solidFill>
                  <a:srgbClr val="FFFF00"/>
                </a:solidFill>
              </a:rPr>
              <a:t>INRiM</a:t>
            </a:r>
            <a:r>
              <a:rPr lang="de-DE" sz="2000" dirty="0" smtClean="0">
                <a:solidFill>
                  <a:srgbClr val="FFFF00"/>
                </a:solidFill>
              </a:rPr>
              <a:t>, </a:t>
            </a:r>
            <a:r>
              <a:rPr lang="de-DE" sz="2000" dirty="0" err="1" smtClean="0">
                <a:solidFill>
                  <a:srgbClr val="FFFF00"/>
                </a:solidFill>
              </a:rPr>
              <a:t>Italy</a:t>
            </a:r>
            <a:r>
              <a:rPr lang="de-DE" sz="2000" dirty="0" smtClean="0">
                <a:solidFill>
                  <a:srgbClr val="FFFF00"/>
                </a:solidFill>
              </a:rPr>
              <a:t>, Daniela </a:t>
            </a:r>
            <a:r>
              <a:rPr lang="de-DE" sz="2000" dirty="0" err="1" smtClean="0">
                <a:solidFill>
                  <a:srgbClr val="FFFF00"/>
                </a:solidFill>
              </a:rPr>
              <a:t>Stoica</a:t>
            </a:r>
            <a:r>
              <a:rPr lang="de-DE" sz="2000" dirty="0" smtClean="0">
                <a:solidFill>
                  <a:srgbClr val="FFFF00"/>
                </a:solidFill>
              </a:rPr>
              <a:t> </a:t>
            </a:r>
            <a:r>
              <a:rPr lang="de-DE" sz="2000" dirty="0" err="1" smtClean="0">
                <a:solidFill>
                  <a:srgbClr val="FFFF00"/>
                </a:solidFill>
              </a:rPr>
              <a:t>and</a:t>
            </a:r>
            <a:r>
              <a:rPr lang="de-DE" sz="2000" dirty="0" smtClean="0">
                <a:solidFill>
                  <a:srgbClr val="FFFF00"/>
                </a:solidFill>
              </a:rPr>
              <a:t> Paola </a:t>
            </a:r>
            <a:r>
              <a:rPr lang="de-DE" sz="2000" dirty="0" err="1" smtClean="0">
                <a:solidFill>
                  <a:srgbClr val="FFFF00"/>
                </a:solidFill>
              </a:rPr>
              <a:t>Fisicaro</a:t>
            </a:r>
            <a:r>
              <a:rPr lang="de-DE" sz="2000" dirty="0" smtClean="0">
                <a:solidFill>
                  <a:srgbClr val="FFFF00"/>
                </a:solidFill>
              </a:rPr>
              <a:t>, LNE, France, Michal </a:t>
            </a:r>
            <a:r>
              <a:rPr lang="de-DE" sz="2000" dirty="0" err="1" smtClean="0">
                <a:solidFill>
                  <a:srgbClr val="FFFF00"/>
                </a:solidFill>
              </a:rPr>
              <a:t>Mariassy</a:t>
            </a:r>
            <a:r>
              <a:rPr lang="de-DE" sz="2000" dirty="0" smtClean="0">
                <a:solidFill>
                  <a:srgbClr val="FFFF00"/>
                </a:solidFill>
              </a:rPr>
              <a:t>, SMU, </a:t>
            </a:r>
            <a:r>
              <a:rPr lang="de-DE" sz="2000" dirty="0" err="1" smtClean="0">
                <a:solidFill>
                  <a:srgbClr val="FFFF00"/>
                </a:solidFill>
              </a:rPr>
              <a:t>Slovakia</a:t>
            </a:r>
            <a:r>
              <a:rPr lang="de-DE" sz="2000" dirty="0" smtClean="0">
                <a:solidFill>
                  <a:srgbClr val="FFFF00"/>
                </a:solidFill>
              </a:rPr>
              <a:t>, Robert Clough, </a:t>
            </a:r>
            <a:r>
              <a:rPr lang="de-DE" sz="2000" dirty="0" err="1" smtClean="0">
                <a:solidFill>
                  <a:srgbClr val="FFFF00"/>
                </a:solidFill>
              </a:rPr>
              <a:t>UoP</a:t>
            </a:r>
            <a:r>
              <a:rPr lang="de-DE" sz="2000" dirty="0" smtClean="0">
                <a:solidFill>
                  <a:srgbClr val="FFFF00"/>
                </a:solidFill>
              </a:rPr>
              <a:t>, UK, Filomena </a:t>
            </a:r>
            <a:r>
              <a:rPr lang="en-US" sz="2000" dirty="0" err="1" smtClean="0">
                <a:solidFill>
                  <a:srgbClr val="FFFF00"/>
                </a:solidFill>
              </a:rPr>
              <a:t>Camões</a:t>
            </a:r>
            <a:r>
              <a:rPr lang="en-US" sz="2000" dirty="0" smtClean="0">
                <a:solidFill>
                  <a:srgbClr val="FFFF00"/>
                </a:solidFill>
              </a:rPr>
              <a:t>, FFCUL, Portugal,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H. </a:t>
            </a:r>
            <a:r>
              <a:rPr lang="en-US" sz="2000" smtClean="0">
                <a:solidFill>
                  <a:srgbClr val="FFFF00"/>
                </a:solidFill>
              </a:rPr>
              <a:t>Wolf,PTB</a:t>
            </a:r>
            <a:endParaRPr lang="de-DE" sz="2000" dirty="0" smtClean="0">
              <a:solidFill>
                <a:srgbClr val="FFFF00"/>
              </a:solidFill>
            </a:endParaRPr>
          </a:p>
          <a:p>
            <a:r>
              <a:rPr lang="de-DE" sz="2000" dirty="0" smtClean="0">
                <a:solidFill>
                  <a:srgbClr val="FFFF00"/>
                </a:solidFill>
              </a:rPr>
              <a:t>	</a:t>
            </a:r>
          </a:p>
          <a:p>
            <a:r>
              <a:rPr lang="de-DE" sz="2000" dirty="0" smtClean="0">
                <a:solidFill>
                  <a:srgbClr val="FFFF00"/>
                </a:solidFill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</a:rPr>
              <a:t>Vienna | Austria | 07 – 12 April 2013</a:t>
            </a:r>
          </a:p>
          <a:p>
            <a:endParaRPr lang="de-DE" sz="2000" dirty="0" smtClean="0">
              <a:solidFill>
                <a:srgbClr val="FFFF00"/>
              </a:solidFill>
            </a:endParaRPr>
          </a:p>
          <a:p>
            <a:r>
              <a:rPr lang="de-DE" dirty="0" smtClean="0"/>
              <a:t> </a:t>
            </a:r>
          </a:p>
        </p:txBody>
      </p:sp>
      <p:pic>
        <p:nvPicPr>
          <p:cNvPr id="16389" name="Grafik 5" descr="emrp_e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236" y="620687"/>
            <a:ext cx="2447764" cy="79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GU logo © egu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9848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3CC"/>
                </a:solidFill>
              </a:rPr>
              <a:t>Research Topics 2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EGU 2013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908720"/>
            <a:ext cx="9144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000" b="1" dirty="0" smtClean="0">
                <a:solidFill>
                  <a:srgbClr val="FF0000"/>
                </a:solidFill>
              </a:rPr>
              <a:t>Metrology of dissolved oxygen (WP4)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Improved Gravimetric Winkler titration procedure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et-EE" dirty="0" smtClean="0">
                <a:solidFill>
                  <a:srgbClr val="002060"/>
                </a:solidFill>
              </a:rPr>
              <a:t>for calibration of DO sensors</a:t>
            </a:r>
            <a:r>
              <a:rPr lang="et-EE" dirty="0" smtClean="0">
                <a:solidFill>
                  <a:srgbClr val="660066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de-DE" dirty="0" smtClean="0">
              <a:solidFill>
                <a:srgbClr val="660066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i="1" dirty="0" err="1" smtClean="0">
                <a:solidFill>
                  <a:schemeClr val="tx1"/>
                </a:solidFill>
              </a:rPr>
              <a:t>Analytica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Chimica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Acta</a:t>
            </a:r>
            <a:r>
              <a:rPr lang="en-GB" i="1" dirty="0" smtClean="0">
                <a:solidFill>
                  <a:schemeClr val="tx1"/>
                </a:solidFill>
              </a:rPr>
              <a:t> (2012) 741:21– 31)</a:t>
            </a:r>
            <a:endParaRPr lang="et-EE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Coulometric</a:t>
            </a:r>
            <a:r>
              <a:rPr lang="en-US" dirty="0" smtClean="0">
                <a:solidFill>
                  <a:srgbClr val="002060"/>
                </a:solidFill>
              </a:rPr>
              <a:t> measurement procedure of dissolved oxygen</a:t>
            </a:r>
            <a:endParaRPr lang="et-EE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Good Practice Guide</a:t>
            </a:r>
            <a:r>
              <a:rPr lang="et-EE" dirty="0" smtClean="0">
                <a:solidFill>
                  <a:srgbClr val="002060"/>
                </a:solidFill>
              </a:rPr>
              <a:t> and an ILC</a:t>
            </a:r>
            <a:r>
              <a:rPr lang="de-DE" dirty="0" smtClean="0">
                <a:solidFill>
                  <a:srgbClr val="002060"/>
                </a:solidFill>
              </a:rPr>
              <a:t> (ESTDO 2012: </a:t>
            </a:r>
            <a:r>
              <a:rPr lang="de-DE" dirty="0" smtClean="0">
                <a:solidFill>
                  <a:srgbClr val="FF0000"/>
                </a:solidFill>
              </a:rPr>
              <a:t>http://www.ut.ee/katsekoda/ILC/</a:t>
            </a:r>
            <a:r>
              <a:rPr lang="de-DE" dirty="0" smtClean="0"/>
              <a:t>)</a:t>
            </a:r>
            <a:endParaRPr lang="et-EE" dirty="0" smtClean="0">
              <a:solidFill>
                <a:srgbClr val="00206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3248980"/>
            <a:ext cx="9144000" cy="2508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000" b="1" dirty="0" smtClean="0">
                <a:solidFill>
                  <a:srgbClr val="FF0000"/>
                </a:solidFill>
              </a:rPr>
              <a:t>Primary and reference methods for acidity and composition (WP3) </a:t>
            </a:r>
          </a:p>
          <a:p>
            <a:pPr eaLnBrk="0" hangingPunct="0"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000" b="1" dirty="0" smtClean="0">
                <a:solidFill>
                  <a:srgbClr val="FF0000"/>
                </a:solidFill>
              </a:rPr>
              <a:t>Iron traces in seawater (REG 1)</a:t>
            </a:r>
            <a:r>
              <a:rPr lang="de-DE" sz="2000" b="1" dirty="0" smtClean="0">
                <a:solidFill>
                  <a:srgbClr val="FF0000"/>
                </a:solidFill>
              </a:rPr>
              <a:t>; </a:t>
            </a:r>
            <a:r>
              <a:rPr lang="de-DE" sz="2000" b="1" dirty="0" err="1" smtClean="0">
                <a:solidFill>
                  <a:srgbClr val="FF0000"/>
                </a:solidFill>
              </a:rPr>
              <a:t>Seawater</a:t>
            </a:r>
            <a:r>
              <a:rPr lang="de-DE" sz="2000" b="1" dirty="0" smtClean="0">
                <a:solidFill>
                  <a:srgbClr val="FF0000"/>
                </a:solidFill>
              </a:rPr>
              <a:t> pH (REG 2)</a:t>
            </a:r>
            <a:endParaRPr lang="de-DE" sz="2000" b="1" dirty="0" smtClean="0">
              <a:solidFill>
                <a:srgbClr val="002060"/>
              </a:solidFill>
            </a:endParaRPr>
          </a:p>
          <a:p>
            <a:pPr algn="just" defTabSz="835025"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-1233488" algn="l"/>
              </a:tabLst>
            </a:pP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Primary method for seawater pH/ artificial seawater standards</a:t>
            </a:r>
          </a:p>
          <a:p>
            <a:pPr algn="just" defTabSz="835025">
              <a:buClr>
                <a:srgbClr val="002060"/>
              </a:buClr>
              <a:buSzPct val="100000"/>
              <a:tabLst>
                <a:tab pos="-1233488" algn="l"/>
              </a:tabLst>
            </a:pP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cs typeface="Arial" pitchFamily="34" charset="0"/>
              </a:rPr>
              <a:t>(Marine Chemistry (2011) 126:89-96)</a:t>
            </a:r>
            <a:endParaRPr lang="de-DE" i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 defTabSz="835025" eaLnBrk="0" hangingPunct="0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-1233488" algn="l"/>
              </a:tabLst>
            </a:pP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Guideline for field pH measurements (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potentiometric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/ </a:t>
            </a:r>
            <a:r>
              <a:rPr lang="en-US" dirty="0" err="1" smtClean="0">
                <a:solidFill>
                  <a:srgbClr val="002060"/>
                </a:solidFill>
                <a:cs typeface="Arial" pitchFamily="34" charset="0"/>
              </a:rPr>
              <a:t>spectrophotometric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de-DE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defTabSz="835025" eaLnBrk="0" hangingPunct="0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-1233488" algn="l"/>
              </a:tabLst>
            </a:pP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Anion mass fraction data with known uncertainty</a:t>
            </a:r>
          </a:p>
          <a:p>
            <a:pPr algn="just" defTabSz="835025" eaLnBrk="0" hangingPunct="0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-1233488" algn="l"/>
              </a:tabLst>
            </a:pP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Report on uncertainty estimation for trace element determination </a:t>
            </a:r>
            <a:endParaRPr lang="de-DE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31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2700"/>
            <a:ext cx="5281613" cy="5256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831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152636"/>
            <a:ext cx="3633787" cy="5014913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831494" name="Picture 6" descr="DSC_1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563" y="4103688"/>
            <a:ext cx="4176712" cy="2349500"/>
          </a:xfrm>
          <a:prstGeom prst="rect">
            <a:avLst/>
          </a:prstGeom>
          <a:noFill/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188640"/>
            <a:ext cx="8334375" cy="1143000"/>
          </a:xfrm>
        </p:spPr>
        <p:txBody>
          <a:bodyPr/>
          <a:lstStyle/>
          <a:p>
            <a:r>
              <a:rPr lang="et-EE" sz="2400" dirty="0" smtClean="0"/>
              <a:t>Preliminary</a:t>
            </a:r>
            <a:r>
              <a:rPr lang="de-DE" sz="2400" dirty="0" smtClean="0"/>
              <a:t> </a:t>
            </a:r>
            <a:r>
              <a:rPr lang="de-DE" sz="2400" dirty="0" err="1" smtClean="0"/>
              <a:t>Comparison</a:t>
            </a:r>
            <a:r>
              <a:rPr lang="et-EE" sz="2400" dirty="0" smtClean="0"/>
              <a:t> </a:t>
            </a:r>
            <a:r>
              <a:rPr lang="et-EE" sz="2400" dirty="0"/>
              <a:t>of Dissolved O</a:t>
            </a:r>
            <a:r>
              <a:rPr lang="et-EE" sz="2400" baseline="-25000" dirty="0"/>
              <a:t>2</a:t>
            </a:r>
          </a:p>
        </p:txBody>
      </p:sp>
      <p:sp>
        <p:nvSpPr>
          <p:cNvPr id="808964" name="Sisällön paikkamerkki 4"/>
          <p:cNvSpPr>
            <a:spLocks/>
          </p:cNvSpPr>
          <p:nvPr/>
        </p:nvSpPr>
        <p:spPr bwMode="auto">
          <a:xfrm>
            <a:off x="179512" y="1124744"/>
            <a:ext cx="89644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t-EE" sz="2400" b="0" dirty="0">
                <a:solidFill>
                  <a:srgbClr val="336600"/>
                </a:solidFill>
              </a:rPr>
              <a:t>An ILC of O</a:t>
            </a:r>
            <a:r>
              <a:rPr lang="et-EE" sz="2400" b="0" baseline="-25000" dirty="0">
                <a:solidFill>
                  <a:srgbClr val="336600"/>
                </a:solidFill>
              </a:rPr>
              <a:t>2</a:t>
            </a:r>
            <a:r>
              <a:rPr lang="et-EE" sz="2400" b="0" dirty="0">
                <a:solidFill>
                  <a:srgbClr val="336600"/>
                </a:solidFill>
              </a:rPr>
              <a:t> sensors took place at Tartu on 23.03.12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</a:pPr>
            <a:r>
              <a:rPr lang="et-EE" sz="2000" b="0" dirty="0">
                <a:solidFill>
                  <a:srgbClr val="336600"/>
                </a:solidFill>
              </a:rPr>
              <a:t>Amperometric and optical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t-EE" sz="2400" b="0" dirty="0">
                <a:solidFill>
                  <a:srgbClr val="336600"/>
                </a:solidFill>
              </a:rPr>
              <a:t>Estonia, Germany, France, Finland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t-EE" sz="2400" b="0" dirty="0">
                <a:solidFill>
                  <a:srgbClr val="336600"/>
                </a:solidFill>
              </a:rPr>
              <a:t>Report: first draft available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t-EE" sz="2400" b="0" dirty="0">
              <a:solidFill>
                <a:srgbClr val="336600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t-EE" sz="2400" b="0" dirty="0">
              <a:solidFill>
                <a:srgbClr val="336600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t-EE" sz="2400" b="0" dirty="0">
              <a:solidFill>
                <a:srgbClr val="336600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t-EE" sz="2400" b="0" dirty="0">
              <a:solidFill>
                <a:srgbClr val="336600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fi-FI" sz="2400" b="0" dirty="0">
              <a:solidFill>
                <a:srgbClr val="336600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fi-FI" sz="2400" b="0" dirty="0">
                <a:solidFill>
                  <a:srgbClr val="336600"/>
                </a:solidFill>
              </a:rPr>
              <a:t>                                             </a:t>
            </a:r>
            <a:endParaRPr lang="fi-FI" sz="2400" b="0" dirty="0" smtClean="0">
              <a:solidFill>
                <a:srgbClr val="336600"/>
              </a:solidFill>
            </a:endParaRPr>
          </a:p>
          <a:p>
            <a:pPr marL="4000500" lvl="8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fi-FI" sz="2400" b="0" dirty="0" smtClean="0">
                <a:solidFill>
                  <a:srgbClr val="336600"/>
                </a:solidFill>
              </a:rPr>
              <a:t>Interlaboratory Comparison 2014</a:t>
            </a:r>
            <a:r>
              <a:rPr lang="fi-FI" sz="2400" b="0" dirty="0">
                <a:solidFill>
                  <a:srgbClr val="336600"/>
                </a:solidFill>
              </a:rPr>
              <a:t>: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fi-FI" sz="2400" b="0" dirty="0">
                <a:solidFill>
                  <a:srgbClr val="336600"/>
                </a:solidFill>
              </a:rPr>
              <a:t>                                              7-9 April 2014</a:t>
            </a:r>
          </a:p>
        </p:txBody>
      </p:sp>
      <p:sp>
        <p:nvSpPr>
          <p:cNvPr id="808967" name="Tekstikehys 5"/>
          <p:cNvSpPr txBox="1">
            <a:spLocks noChangeArrowheads="1"/>
          </p:cNvSpPr>
          <p:nvPr/>
        </p:nvSpPr>
        <p:spPr bwMode="auto">
          <a:xfrm>
            <a:off x="2847975" y="6524625"/>
            <a:ext cx="1181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fi-FI" sz="1100" b="0">
                <a:solidFill>
                  <a:schemeClr val="tx1"/>
                </a:solidFill>
                <a:cs typeface="Arial" pitchFamily="34" charset="0"/>
              </a:rPr>
              <a:t>© Jere Riikonen</a:t>
            </a:r>
          </a:p>
        </p:txBody>
      </p:sp>
      <p:pic>
        <p:nvPicPr>
          <p:cNvPr id="808971" name="Picture 11" descr="IMG_2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2388"/>
            <a:ext cx="3995738" cy="2995612"/>
          </a:xfrm>
          <a:prstGeom prst="rect">
            <a:avLst/>
          </a:prstGeom>
          <a:noFill/>
        </p:spPr>
      </p:pic>
      <p:pic>
        <p:nvPicPr>
          <p:cNvPr id="80897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46038"/>
            <a:ext cx="3697288" cy="5254625"/>
          </a:xfrm>
          <a:prstGeom prst="rect">
            <a:avLst/>
          </a:prstGeom>
          <a:noFill/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808969" name="Text Box 9"/>
          <p:cNvSpPr txBox="1">
            <a:spLocks noChangeArrowheads="1"/>
          </p:cNvSpPr>
          <p:nvPr/>
        </p:nvSpPr>
        <p:spPr bwMode="auto">
          <a:xfrm>
            <a:off x="8483600" y="188913"/>
            <a:ext cx="433388" cy="587375"/>
          </a:xfrm>
          <a:prstGeom prst="rect">
            <a:avLst/>
          </a:prstGeom>
          <a:solidFill>
            <a:srgbClr val="FFCCFF"/>
          </a:solidFill>
          <a:ln w="3810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b="0"/>
              <a:t>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Researcher Excellent Grant</a:t>
            </a:r>
          </a:p>
        </p:txBody>
      </p:sp>
      <p:sp>
        <p:nvSpPr>
          <p:cNvPr id="26628" name="Textfeld 3"/>
          <p:cNvSpPr txBox="1">
            <a:spLocks noChangeArrowheads="1"/>
          </p:cNvSpPr>
          <p:nvPr/>
        </p:nvSpPr>
        <p:spPr bwMode="auto">
          <a:xfrm>
            <a:off x="250825" y="2024063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b="1" dirty="0">
                <a:solidFill>
                  <a:srgbClr val="FF0000"/>
                </a:solidFill>
              </a:rPr>
              <a:t>University of </a:t>
            </a:r>
            <a:r>
              <a:rPr lang="en-US" sz="2000" b="1" dirty="0">
                <a:solidFill>
                  <a:srgbClr val="FF0000"/>
                </a:solidFill>
              </a:rPr>
              <a:t>Plymouth</a:t>
            </a:r>
            <a:r>
              <a:rPr lang="en-US" b="1" dirty="0">
                <a:solidFill>
                  <a:srgbClr val="FF0000"/>
                </a:solidFill>
              </a:rPr>
              <a:t>, UK </a:t>
            </a:r>
            <a:r>
              <a:rPr lang="en-US" b="1" dirty="0" smtClean="0">
                <a:solidFill>
                  <a:srgbClr val="FF0000"/>
                </a:solidFill>
              </a:rPr>
              <a:t>(Robert Clough) </a:t>
            </a:r>
            <a:r>
              <a:rPr lang="en-US" b="1" dirty="0">
                <a:solidFill>
                  <a:srgbClr val="FF0000"/>
                </a:solidFill>
              </a:rPr>
              <a:t>/ IRMM (Christophe </a:t>
            </a:r>
            <a:r>
              <a:rPr lang="en-GB" b="1" dirty="0" err="1">
                <a:solidFill>
                  <a:srgbClr val="FF0000"/>
                </a:solidFill>
              </a:rPr>
              <a:t>Quétel</a:t>
            </a:r>
            <a:r>
              <a:rPr lang="en-GB" b="1" dirty="0">
                <a:solidFill>
                  <a:srgbClr val="FF0000"/>
                </a:solidFill>
              </a:rPr>
              <a:t>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629" name="Textfeld 4"/>
          <p:cNvSpPr txBox="1">
            <a:spLocks noChangeArrowheads="1"/>
          </p:cNvSpPr>
          <p:nvPr/>
        </p:nvSpPr>
        <p:spPr bwMode="auto">
          <a:xfrm>
            <a:off x="250825" y="2565400"/>
            <a:ext cx="75168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sz="2000">
                <a:solidFill>
                  <a:srgbClr val="002060"/>
                </a:solidFill>
              </a:rPr>
              <a:t>Task 1: Uncertainty estimates for iron species in seawater (REG)</a:t>
            </a:r>
          </a:p>
          <a:p>
            <a:pPr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sz="2000">
                <a:solidFill>
                  <a:srgbClr val="002060"/>
                </a:solidFill>
              </a:rPr>
              <a:t>Task 2: Mathematical equations for describing contributions </a:t>
            </a:r>
          </a:p>
          <a:p>
            <a:pPr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sz="2000">
                <a:solidFill>
                  <a:srgbClr val="002060"/>
                </a:solidFill>
              </a:rPr>
              <a:t>	to the overall uncertainty estimate</a:t>
            </a:r>
          </a:p>
          <a:p>
            <a:pPr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sz="2000">
                <a:solidFill>
                  <a:srgbClr val="002060"/>
                </a:solidFill>
              </a:rPr>
              <a:t>Task 3: General protocol for trace element uncertainty budget</a:t>
            </a:r>
          </a:p>
          <a:p>
            <a:pPr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sz="2000">
                <a:solidFill>
                  <a:srgbClr val="002060"/>
                </a:solidFill>
              </a:rPr>
              <a:t>Task 4: Effect of oceanic parameters on iron dissolution </a:t>
            </a:r>
          </a:p>
          <a:p>
            <a:pPr eaLnBrk="0" hangingPunct="0">
              <a:lnSpc>
                <a:spcPct val="150000"/>
              </a:lnSpc>
              <a:spcBef>
                <a:spcPct val="30000"/>
              </a:spcBef>
            </a:pPr>
            <a:r>
              <a:rPr lang="en-US" sz="2000">
                <a:solidFill>
                  <a:srgbClr val="002060"/>
                </a:solidFill>
              </a:rPr>
              <a:t>	from atmospheric dust</a:t>
            </a:r>
          </a:p>
        </p:txBody>
      </p:sp>
      <p:sp>
        <p:nvSpPr>
          <p:cNvPr id="26630" name="Rechteck 5"/>
          <p:cNvSpPr>
            <a:spLocks noChangeArrowheads="1"/>
          </p:cNvSpPr>
          <p:nvPr/>
        </p:nvSpPr>
        <p:spPr bwMode="auto">
          <a:xfrm>
            <a:off x="250825" y="1268413"/>
            <a:ext cx="8642350" cy="4000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000" b="1">
                <a:solidFill>
                  <a:srgbClr val="002060"/>
                </a:solidFill>
              </a:rPr>
              <a:t>Link to WP 3 : Trace element determination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OCEAN 2: Metrology for key oceanographic observables</a:t>
            </a:r>
            <a:endParaRPr lang="de-DE" sz="2400" dirty="0">
              <a:solidFill>
                <a:srgbClr val="0033CC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251520" y="1988840"/>
            <a:ext cx="4784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EMRP Potential research topic (PRT) 2013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012" y="2456892"/>
            <a:ext cx="889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</a:rPr>
              <a:t>Co-</a:t>
            </a:r>
            <a:r>
              <a:rPr lang="de-DE" b="1" dirty="0" err="1" smtClean="0">
                <a:solidFill>
                  <a:srgbClr val="0033CC"/>
                </a:solidFill>
              </a:rPr>
              <a:t>authors</a:t>
            </a:r>
            <a:r>
              <a:rPr lang="de-DE" b="1" dirty="0" smtClean="0">
                <a:solidFill>
                  <a:srgbClr val="0033CC"/>
                </a:solidFill>
              </a:rPr>
              <a:t>:</a:t>
            </a:r>
            <a:r>
              <a:rPr lang="de-DE" b="1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as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for</a:t>
            </a:r>
            <a:r>
              <a:rPr lang="de-DE" dirty="0" smtClean="0">
                <a:solidFill>
                  <a:srgbClr val="002060"/>
                </a:solidFill>
              </a:rPr>
              <a:t>  ENV05  </a:t>
            </a:r>
            <a:r>
              <a:rPr lang="de-DE" dirty="0" err="1" smtClean="0">
                <a:solidFill>
                  <a:srgbClr val="002060"/>
                </a:solidFill>
              </a:rPr>
              <a:t>and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</a:p>
          <a:p>
            <a:r>
              <a:rPr lang="de-DE" dirty="0" smtClean="0">
                <a:solidFill>
                  <a:srgbClr val="002060"/>
                </a:solidFill>
              </a:rPr>
              <a:t>F. </a:t>
            </a:r>
            <a:r>
              <a:rPr lang="de-DE" dirty="0" err="1" smtClean="0">
                <a:solidFill>
                  <a:srgbClr val="002060"/>
                </a:solidFill>
              </a:rPr>
              <a:t>Salvetat</a:t>
            </a:r>
            <a:r>
              <a:rPr lang="de-DE" dirty="0" smtClean="0">
                <a:solidFill>
                  <a:srgbClr val="002060"/>
                </a:solidFill>
              </a:rPr>
              <a:t>, </a:t>
            </a:r>
            <a:r>
              <a:rPr lang="de-DE" dirty="0" err="1" smtClean="0">
                <a:solidFill>
                  <a:srgbClr val="002060"/>
                </a:solidFill>
              </a:rPr>
              <a:t>Ifremer</a:t>
            </a:r>
            <a:r>
              <a:rPr lang="de-DE" dirty="0" smtClean="0">
                <a:solidFill>
                  <a:srgbClr val="002060"/>
                </a:solidFill>
              </a:rPr>
              <a:t>, P. </a:t>
            </a:r>
            <a:r>
              <a:rPr lang="de-DE" dirty="0" err="1" smtClean="0">
                <a:solidFill>
                  <a:srgbClr val="002060"/>
                </a:solidFill>
              </a:rPr>
              <a:t>Worsfold</a:t>
            </a:r>
            <a:r>
              <a:rPr lang="de-DE" dirty="0" smtClean="0">
                <a:solidFill>
                  <a:srgbClr val="002060"/>
                </a:solidFill>
              </a:rPr>
              <a:t>, </a:t>
            </a:r>
            <a:r>
              <a:rPr lang="de-DE" dirty="0" err="1" smtClean="0">
                <a:solidFill>
                  <a:srgbClr val="002060"/>
                </a:solidFill>
              </a:rPr>
              <a:t>UoP</a:t>
            </a:r>
            <a:r>
              <a:rPr lang="de-DE" dirty="0" smtClean="0">
                <a:solidFill>
                  <a:srgbClr val="002060"/>
                </a:solidFill>
              </a:rPr>
              <a:t>, C. Waldmann, MARUM, Bremen, </a:t>
            </a:r>
            <a:r>
              <a:rPr lang="de-DE" dirty="0" err="1" smtClean="0">
                <a:solidFill>
                  <a:srgbClr val="002060"/>
                </a:solidFill>
              </a:rPr>
              <a:t>M.Visbeck</a:t>
            </a:r>
            <a:r>
              <a:rPr lang="de-DE" dirty="0" smtClean="0">
                <a:solidFill>
                  <a:srgbClr val="002060"/>
                </a:solidFill>
              </a:rPr>
              <a:t>, GEOMAR, Kiel, </a:t>
            </a:r>
            <a:r>
              <a:rPr lang="de-DE" dirty="0" err="1" smtClean="0">
                <a:solidFill>
                  <a:srgbClr val="002060"/>
                </a:solidFill>
              </a:rPr>
              <a:t>R.Feistel</a:t>
            </a:r>
            <a:r>
              <a:rPr lang="de-DE" dirty="0" smtClean="0">
                <a:solidFill>
                  <a:srgbClr val="002060"/>
                </a:solidFill>
              </a:rPr>
              <a:t>, IOW, R. </a:t>
            </a:r>
            <a:r>
              <a:rPr lang="de-DE" dirty="0" err="1" smtClean="0">
                <a:solidFill>
                  <a:srgbClr val="002060"/>
                </a:solidFill>
              </a:rPr>
              <a:t>Pawlowicz</a:t>
            </a:r>
            <a:r>
              <a:rPr lang="de-DE" dirty="0" smtClean="0">
                <a:solidFill>
                  <a:srgbClr val="002060"/>
                </a:solidFill>
              </a:rPr>
              <a:t>, JCS (SCOR/IAPSO/IAPWS)  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79512" y="872716"/>
            <a:ext cx="8856984" cy="17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b="1" kern="0" dirty="0" smtClean="0">
                <a:solidFill>
                  <a:srgbClr val="0033CC"/>
                </a:solidFill>
                <a:latin typeface="+mn-lt"/>
              </a:rPr>
              <a:t>OCEAN 1 to fulfil the demand for traceability (includes long-term stability) </a:t>
            </a:r>
            <a:endParaRPr lang="de-DE" sz="1400" b="1" kern="0" dirty="0" smtClean="0">
              <a:solidFill>
                <a:srgbClr val="0033CC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Mainly high end facilities to ensure traceability and to give basic relations</a:t>
            </a:r>
            <a:b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Mainly Standard Seawater or natural seawater of standard composition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5516" y="4041068"/>
            <a:ext cx="864096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Calibration procedures and uncertainty budgets </a:t>
            </a:r>
          </a:p>
          <a:p>
            <a:pPr lvl="0" algn="just" eaLnBrk="0" hangingPunct="0"/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from national standards down to the sensor in field</a:t>
            </a:r>
            <a:endParaRPr lang="de-DE" sz="1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Handling and sampling procedures and guidelines</a:t>
            </a:r>
            <a:endParaRPr lang="de-DE" sz="1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buFontTx/>
              <a:buChar char="•"/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Report on impact of ageing, corrosion, and </a:t>
            </a:r>
            <a:r>
              <a:rPr lang="en-GB" dirty="0" err="1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biofouling</a:t>
            </a:r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caused</a:t>
            </a:r>
          </a:p>
          <a:p>
            <a:pPr lvl="0" algn="just" eaLnBrk="0" hangingPunct="0"/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by seawater on the measurement capabilities of on-line sensors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36090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b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Dissemination of procedures and guidelines :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OCEAN 2 Potential Research Topics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5516" y="1412776"/>
            <a:ext cx="8604956" cy="3831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0033CC"/>
                </a:solidFill>
              </a:rPr>
              <a:t>Potential </a:t>
            </a:r>
            <a:r>
              <a:rPr lang="de-DE" sz="2000" b="1" dirty="0" err="1" smtClean="0">
                <a:solidFill>
                  <a:srgbClr val="0033CC"/>
                </a:solidFill>
              </a:rPr>
              <a:t>research</a:t>
            </a:r>
            <a:r>
              <a:rPr lang="de-DE" sz="2000" b="1" dirty="0" smtClean="0">
                <a:solidFill>
                  <a:srgbClr val="0033CC"/>
                </a:solidFill>
              </a:rPr>
              <a:t> </a:t>
            </a:r>
            <a:r>
              <a:rPr lang="de-DE" sz="2000" b="1" dirty="0" err="1" smtClean="0">
                <a:solidFill>
                  <a:srgbClr val="0033CC"/>
                </a:solidFill>
              </a:rPr>
              <a:t>topics</a:t>
            </a:r>
            <a:r>
              <a:rPr lang="de-DE" sz="2000" b="1" dirty="0" smtClean="0">
                <a:solidFill>
                  <a:srgbClr val="0033CC"/>
                </a:solidFill>
              </a:rPr>
              <a:t>:</a:t>
            </a:r>
          </a:p>
          <a:p>
            <a:endParaRPr lang="de-DE" b="1" dirty="0" smtClean="0">
              <a:solidFill>
                <a:srgbClr val="0033CC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Derivation of relationships for salinity-density-refractive index</a:t>
            </a:r>
            <a:endParaRPr lang="de-DE" dirty="0" smtClean="0">
              <a:solidFill>
                <a:srgbClr val="0033CC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Derivation of relationships for speed of sound-pressure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33CC"/>
                </a:solidFill>
              </a:rPr>
              <a:t>Quantification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of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equilibrium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thermodynamics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and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dissociation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constants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de-DE" dirty="0" smtClean="0">
                <a:solidFill>
                  <a:srgbClr val="0033CC"/>
                </a:solidFill>
              </a:rPr>
              <a:t>  </a:t>
            </a:r>
            <a:r>
              <a:rPr lang="de-DE" dirty="0" err="1" smtClean="0">
                <a:solidFill>
                  <a:srgbClr val="0033CC"/>
                </a:solidFill>
              </a:rPr>
              <a:t>of</a:t>
            </a:r>
            <a:r>
              <a:rPr lang="de-DE" dirty="0" smtClean="0">
                <a:solidFill>
                  <a:srgbClr val="0033CC"/>
                </a:solidFill>
              </a:rPr>
              <a:t>  </a:t>
            </a:r>
            <a:r>
              <a:rPr lang="de-DE" dirty="0" err="1" smtClean="0">
                <a:solidFill>
                  <a:srgbClr val="0033CC"/>
                </a:solidFill>
              </a:rPr>
              <a:t>carbonic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acid</a:t>
            </a:r>
            <a:r>
              <a:rPr lang="de-DE" dirty="0" smtClean="0">
                <a:solidFill>
                  <a:srgbClr val="0033CC"/>
                </a:solidFill>
              </a:rPr>
              <a:t> in </a:t>
            </a:r>
            <a:r>
              <a:rPr lang="de-DE" dirty="0" err="1" smtClean="0">
                <a:solidFill>
                  <a:srgbClr val="0033CC"/>
                </a:solidFill>
              </a:rPr>
              <a:t>seawater</a:t>
            </a:r>
            <a:endParaRPr lang="de-DE" dirty="0" smtClean="0">
              <a:solidFill>
                <a:srgbClr val="0033CC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smtClean="0">
                <a:solidFill>
                  <a:srgbClr val="0033CC"/>
                </a:solidFill>
              </a:rPr>
              <a:t>Standards </a:t>
            </a:r>
            <a:r>
              <a:rPr lang="de-DE" dirty="0" err="1" smtClean="0">
                <a:solidFill>
                  <a:srgbClr val="0033CC"/>
                </a:solidFill>
              </a:rPr>
              <a:t>and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simplified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calibration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methods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for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sum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parameters</a:t>
            </a:r>
            <a:r>
              <a:rPr lang="de-DE" dirty="0" smtClean="0">
                <a:solidFill>
                  <a:srgbClr val="0033CC"/>
                </a:solidFill>
              </a:rPr>
              <a:t> (DOC, DIC, DO)</a:t>
            </a:r>
            <a:endParaRPr lang="en-GB" dirty="0" smtClean="0">
              <a:solidFill>
                <a:srgbClr val="0033CC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33CC"/>
                </a:solidFill>
              </a:rPr>
              <a:t>Traceable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calibration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methods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and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uncertainty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estimation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de-DE" dirty="0" smtClean="0">
                <a:solidFill>
                  <a:srgbClr val="0033CC"/>
                </a:solidFill>
              </a:rPr>
              <a:t>  (</a:t>
            </a:r>
            <a:r>
              <a:rPr lang="de-DE" dirty="0" err="1" smtClean="0">
                <a:solidFill>
                  <a:srgbClr val="0033CC"/>
                </a:solidFill>
              </a:rPr>
              <a:t>carbonate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system,marco</a:t>
            </a:r>
            <a:r>
              <a:rPr lang="de-DE" dirty="0" smtClean="0">
                <a:solidFill>
                  <a:srgbClr val="0033CC"/>
                </a:solidFill>
              </a:rPr>
              <a:t> </a:t>
            </a:r>
            <a:r>
              <a:rPr lang="de-DE" dirty="0" err="1" smtClean="0">
                <a:solidFill>
                  <a:srgbClr val="0033CC"/>
                </a:solidFill>
              </a:rPr>
              <a:t>nutrients</a:t>
            </a:r>
            <a:r>
              <a:rPr lang="de-DE" dirty="0" smtClean="0">
                <a:solidFill>
                  <a:srgbClr val="0033CC"/>
                </a:solidFill>
              </a:rPr>
              <a:t> ( N, P), </a:t>
            </a:r>
            <a:r>
              <a:rPr lang="de-DE" dirty="0" err="1" smtClean="0">
                <a:solidFill>
                  <a:srgbClr val="0033CC"/>
                </a:solidFill>
              </a:rPr>
              <a:t>micronutrients</a:t>
            </a:r>
            <a:r>
              <a:rPr lang="de-DE" dirty="0" smtClean="0">
                <a:solidFill>
                  <a:srgbClr val="0033CC"/>
                </a:solidFill>
              </a:rPr>
              <a:t> (</a:t>
            </a:r>
            <a:r>
              <a:rPr lang="de-DE" dirty="0" err="1" smtClean="0">
                <a:solidFill>
                  <a:srgbClr val="0033CC"/>
                </a:solidFill>
              </a:rPr>
              <a:t>Fe</a:t>
            </a:r>
            <a:r>
              <a:rPr lang="de-DE" dirty="0" smtClean="0">
                <a:solidFill>
                  <a:srgbClr val="0033CC"/>
                </a:solidFill>
              </a:rPr>
              <a:t>) </a:t>
            </a:r>
          </a:p>
          <a:p>
            <a:endParaRPr lang="de-DE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260350"/>
            <a:ext cx="3319462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1196975"/>
            <a:ext cx="4818062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feil nach rechts 3"/>
          <p:cNvSpPr/>
          <p:nvPr/>
        </p:nvSpPr>
        <p:spPr>
          <a:xfrm>
            <a:off x="698500" y="5248275"/>
            <a:ext cx="417513" cy="2159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9" name="Textfeld 2"/>
          <p:cNvSpPr txBox="1">
            <a:spLocks noChangeArrowheads="1"/>
          </p:cNvSpPr>
          <p:nvPr/>
        </p:nvSpPr>
        <p:spPr bwMode="auto">
          <a:xfrm>
            <a:off x="1116013" y="5176838"/>
            <a:ext cx="7343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Planned</a:t>
            </a:r>
            <a:r>
              <a:rPr lang="de-DE" b="1" dirty="0">
                <a:solidFill>
                  <a:srgbClr val="0000FF"/>
                </a:solidFill>
              </a:rPr>
              <a:t> Workshops </a:t>
            </a:r>
            <a:r>
              <a:rPr lang="de-DE" dirty="0">
                <a:solidFill>
                  <a:srgbClr val="002060"/>
                </a:solidFill>
              </a:rPr>
              <a:t>on	</a:t>
            </a:r>
            <a:r>
              <a:rPr lang="de-DE" dirty="0" err="1">
                <a:solidFill>
                  <a:srgbClr val="002060"/>
                </a:solidFill>
              </a:rPr>
              <a:t>Seawater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Salinity</a:t>
            </a:r>
            <a:r>
              <a:rPr lang="de-DE" dirty="0">
                <a:solidFill>
                  <a:srgbClr val="002060"/>
                </a:solidFill>
              </a:rPr>
              <a:t>: </a:t>
            </a:r>
            <a:r>
              <a:rPr lang="de-DE" dirty="0" smtClean="0">
                <a:solidFill>
                  <a:srgbClr val="002060"/>
                </a:solidFill>
              </a:rPr>
              <a:t>R. </a:t>
            </a:r>
            <a:r>
              <a:rPr lang="de-DE" dirty="0" err="1" smtClean="0">
                <a:solidFill>
                  <a:srgbClr val="002060"/>
                </a:solidFill>
              </a:rPr>
              <a:t>Pawlowicz</a:t>
            </a:r>
            <a:r>
              <a:rPr lang="de-DE" dirty="0" smtClean="0">
                <a:solidFill>
                  <a:srgbClr val="002060"/>
                </a:solidFill>
              </a:rPr>
              <a:t>/ S. Seitz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			</a:t>
            </a:r>
            <a:r>
              <a:rPr lang="de-DE" dirty="0" err="1">
                <a:solidFill>
                  <a:srgbClr val="002060"/>
                </a:solidFill>
              </a:rPr>
              <a:t>Seawater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pH: A. Dickson / </a:t>
            </a:r>
            <a:r>
              <a:rPr lang="de-DE" dirty="0" err="1" smtClean="0">
                <a:solidFill>
                  <a:srgbClr val="002060"/>
                </a:solidFill>
              </a:rPr>
              <a:t>P.Spitzer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dirty="0">
                <a:solidFill>
                  <a:srgbClr val="002060"/>
                </a:solidFill>
              </a:rPr>
              <a:t>			</a:t>
            </a:r>
            <a:r>
              <a:rPr lang="de-DE" dirty="0" err="1">
                <a:solidFill>
                  <a:srgbClr val="002060"/>
                </a:solidFill>
              </a:rPr>
              <a:t>Atmospheric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Humidity</a:t>
            </a:r>
            <a:r>
              <a:rPr lang="de-DE" dirty="0" smtClean="0">
                <a:solidFill>
                  <a:srgbClr val="002060"/>
                </a:solidFill>
              </a:rPr>
              <a:t>: </a:t>
            </a:r>
            <a:r>
              <a:rPr lang="de-DE" dirty="0" err="1" smtClean="0">
                <a:solidFill>
                  <a:srgbClr val="002060"/>
                </a:solidFill>
              </a:rPr>
              <a:t>O.Hellmuth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52888" y="4149725"/>
            <a:ext cx="4767262" cy="358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49238" y="188913"/>
            <a:ext cx="3602037" cy="46085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963988" y="190500"/>
            <a:ext cx="4946650" cy="46085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EGU 2013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1016732"/>
            <a:ext cx="8172909" cy="513386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preparation</a:t>
            </a:r>
            <a:r>
              <a:rPr lang="de-DE" dirty="0" smtClean="0"/>
              <a:t> (</a:t>
            </a:r>
            <a:r>
              <a:rPr lang="de-DE" dirty="0" err="1" smtClean="0"/>
              <a:t>Metrologia</a:t>
            </a:r>
            <a:r>
              <a:rPr lang="de-DE" dirty="0" smtClean="0"/>
              <a:t>: 2013..)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532215-DED0-4332-927B-D0E1CD48737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10243" name="Textfeld 1"/>
          <p:cNvSpPr txBox="1">
            <a:spLocks noChangeArrowheads="1"/>
          </p:cNvSpPr>
          <p:nvPr/>
        </p:nvSpPr>
        <p:spPr bwMode="auto">
          <a:xfrm>
            <a:off x="4788024" y="6093296"/>
            <a:ext cx="367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Draft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01 </a:t>
            </a:r>
            <a:r>
              <a:rPr lang="de-DE" dirty="0">
                <a:solidFill>
                  <a:srgbClr val="FF0000"/>
                </a:solidFill>
              </a:rPr>
              <a:t>March 2013: 78 </a:t>
            </a:r>
            <a:r>
              <a:rPr lang="de-DE" dirty="0" err="1">
                <a:solidFill>
                  <a:srgbClr val="FF0000"/>
                </a:solidFill>
              </a:rPr>
              <a:t>pages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Work in </a:t>
            </a:r>
            <a:r>
              <a:rPr lang="de-DE" dirty="0" err="1">
                <a:solidFill>
                  <a:srgbClr val="FF0000"/>
                </a:solidFill>
              </a:rPr>
              <a:t>progress</a:t>
            </a:r>
            <a:r>
              <a:rPr lang="de-DE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6" descr="ENV05_kickoff_Berlin 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143508" y="5985284"/>
            <a:ext cx="8713788" cy="431800"/>
          </a:xfrm>
        </p:spPr>
        <p:txBody>
          <a:bodyPr/>
          <a:lstStyle/>
          <a:p>
            <a:r>
              <a:rPr lang="de-DE" dirty="0" smtClean="0">
                <a:solidFill>
                  <a:srgbClr val="FFFF00"/>
                </a:solidFill>
              </a:rPr>
              <a:t>Kick-off Meeting Berlin 20-21. Sept. 2011 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</a:rPr>
              <a:t>EGU 2013</a:t>
            </a:r>
            <a:endParaRPr lang="de-DE" dirty="0">
              <a:latin typeface="+mn-lt"/>
            </a:endParaRPr>
          </a:p>
        </p:txBody>
      </p:sp>
      <p:sp>
        <p:nvSpPr>
          <p:cNvPr id="22533" name="Textfeld 3"/>
          <p:cNvSpPr txBox="1">
            <a:spLocks noChangeArrowheads="1"/>
          </p:cNvSpPr>
          <p:nvPr/>
        </p:nvSpPr>
        <p:spPr bwMode="auto">
          <a:xfrm>
            <a:off x="250825" y="5354638"/>
            <a:ext cx="8461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 smtClean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b="0" dirty="0" smtClean="0">
                <a:solidFill>
                  <a:srgbClr val="0070C0"/>
                </a:solidFill>
              </a:rPr>
              <a:t>Thank you for your attention !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  <p:pic>
        <p:nvPicPr>
          <p:cNvPr id="46084" name="Picture 3" descr="Waechter_im_Schn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50419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5364163" y="2205038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00066"/>
                </a:solidFill>
              </a:rPr>
              <a:t>Physikalisch-Technische Bundesanstalt</a:t>
            </a:r>
          </a:p>
          <a:p>
            <a:r>
              <a:rPr lang="en-GB" sz="2000" b="1">
                <a:solidFill>
                  <a:srgbClr val="000066"/>
                </a:solidFill>
              </a:rPr>
              <a:t>Braunschweig and Berlin</a:t>
            </a:r>
            <a:endParaRPr lang="en-GB" sz="2000" b="1">
              <a:solidFill>
                <a:schemeClr val="tx2"/>
              </a:solidFill>
            </a:endParaRPr>
          </a:p>
        </p:txBody>
      </p:sp>
      <p:pic>
        <p:nvPicPr>
          <p:cNvPr id="46086" name="Picture 5" descr="Pt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233488"/>
            <a:ext cx="1346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47700" y="5157788"/>
            <a:ext cx="2541588" cy="10144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  <a:hlinkClick r:id="rId5"/>
              </a:rPr>
              <a:t>petra.spitzer@ptb.de</a:t>
            </a:r>
            <a:endParaRPr lang="en-GB" sz="2000" dirty="0">
              <a:solidFill>
                <a:srgbClr val="FFFF00"/>
              </a:solidFill>
              <a:latin typeface="Arial" pitchFamily="34" charset="0"/>
            </a:endParaRPr>
          </a:p>
          <a:p>
            <a:pPr>
              <a:defRPr/>
            </a:pPr>
            <a:endParaRPr lang="en-GB" sz="2000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dirty="0">
                <a:solidFill>
                  <a:srgbClr val="CCECFF"/>
                </a:solidFill>
                <a:latin typeface="Arial" pitchFamily="34" charset="0"/>
              </a:rPr>
              <a:t>www.ptb.de</a:t>
            </a:r>
          </a:p>
        </p:txBody>
      </p:sp>
      <p:sp>
        <p:nvSpPr>
          <p:cNvPr id="46088" name="Rechteck 7"/>
          <p:cNvSpPr>
            <a:spLocks noChangeArrowheads="1"/>
          </p:cNvSpPr>
          <p:nvPr/>
        </p:nvSpPr>
        <p:spPr bwMode="auto">
          <a:xfrm>
            <a:off x="3492500" y="50847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cs typeface="Arial" charset="0"/>
              </a:rPr>
              <a:t>“</a:t>
            </a:r>
            <a:r>
              <a:rPr lang="en-US" b="1" i="1">
                <a:solidFill>
                  <a:srgbClr val="0070C0"/>
                </a:solidFill>
                <a:cs typeface="Arial" charset="0"/>
              </a:rPr>
              <a:t>The EMRP is jointly funded by the EMRP participating countries within EURAMET and the European Union.”</a:t>
            </a:r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Metrology - What do we really measure 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5516" y="908720"/>
            <a:ext cx="8748972" cy="2723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Oceanography: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66"/>
                </a:solidFill>
              </a:rPr>
              <a:t>- relies on separate international standards since 1902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66"/>
                </a:solidFill>
              </a:rPr>
              <a:t>- relies on salinity measurements not traceable to the SI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66"/>
                </a:solidFill>
              </a:rPr>
              <a:t>- permits high-precision field measurements,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   utterly needed to detect tiny but systematic climatic changes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66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needs world-wide comparability on climatologically century time scales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sz="1400" dirty="0" smtClean="0">
                <a:solidFill>
                  <a:srgbClr val="000066"/>
                </a:solidFill>
              </a:rPr>
              <a:t>(R. </a:t>
            </a:r>
            <a:r>
              <a:rPr lang="en-US" sz="1400" dirty="0" err="1" smtClean="0">
                <a:solidFill>
                  <a:srgbClr val="000066"/>
                </a:solidFill>
              </a:rPr>
              <a:t>Feistel</a:t>
            </a:r>
            <a:r>
              <a:rPr lang="en-US" sz="1400" dirty="0" smtClean="0">
                <a:solidFill>
                  <a:srgbClr val="000066"/>
                </a:solidFill>
              </a:rPr>
              <a:t>, CCQM, Paris 2012)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15516" y="38250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Metrology</a:t>
            </a:r>
            <a:r>
              <a:rPr lang="en-US" b="1" dirty="0" smtClean="0">
                <a:solidFill>
                  <a:srgbClr val="006699"/>
                </a:solidFill>
              </a:rPr>
              <a:t>: to ensure world-wide comparability of measurement results and their traceability to stated references (to the International System of Units (SI))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215516" y="465313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Traceability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006699"/>
                </a:solidFill>
              </a:rPr>
              <a:t>to link measurement result to a reference through a unbroken chain of calibrations, each contributing to the measurement uncertainty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72100" y="5445224"/>
            <a:ext cx="2627784" cy="6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Aft>
                <a:spcPct val="20000"/>
              </a:spcAft>
            </a:pPr>
            <a:r>
              <a:rPr lang="en-US" b="1" u="sng" dirty="0">
                <a:solidFill>
                  <a:srgbClr val="002060"/>
                </a:solidFill>
              </a:rPr>
              <a:t>measurement result</a:t>
            </a:r>
          </a:p>
          <a:p>
            <a:pPr>
              <a:spcAft>
                <a:spcPct val="20000"/>
              </a:spcAft>
            </a:pPr>
            <a:r>
              <a:rPr lang="en-US" dirty="0">
                <a:solidFill>
                  <a:srgbClr val="002060"/>
                </a:solidFill>
              </a:rPr>
              <a:t>0.6 </a:t>
            </a:r>
            <a:r>
              <a:rPr lang="en-US" dirty="0">
                <a:solidFill>
                  <a:srgbClr val="002060"/>
                </a:solidFill>
                <a:sym typeface="Symbol" pitchFamily="18" charset="2"/>
              </a:rPr>
              <a:t> 0.1 </a:t>
            </a:r>
            <a:r>
              <a:rPr lang="en-US" dirty="0">
                <a:solidFill>
                  <a:srgbClr val="002060"/>
                </a:solidFill>
              </a:rPr>
              <a:t>units on a scale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51520" y="5517232"/>
            <a:ext cx="4468083" cy="400110"/>
          </a:xfrm>
          <a:prstGeom prst="rect">
            <a:avLst/>
          </a:prstGeom>
          <a:solidFill>
            <a:srgbClr val="244AA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Tested once, accepted everywhere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>
              <a:latin typeface="+mn-lt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34675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  <a:latin typeface="Arial" pitchFamily="34" charset="0"/>
              </a:rPr>
              <a:t>Metrology of Ocean Salinity and Acidity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315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51520" y="1124744"/>
            <a:ext cx="86423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944724"/>
            <a:ext cx="4347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</a:rPr>
              <a:t>EMRP-ENV05 OCEAN  (2011-2014)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1448780"/>
            <a:ext cx="8676964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b="1" dirty="0" smtClean="0">
                <a:solidFill>
                  <a:srgbClr val="0033CC"/>
                </a:solidFill>
              </a:rPr>
              <a:t>Coordinator:</a:t>
            </a:r>
            <a:r>
              <a:rPr lang="en-US" dirty="0" smtClean="0">
                <a:solidFill>
                  <a:srgbClr val="000066"/>
                </a:solidFill>
              </a:rPr>
              <a:t> P. Spitzer, PTB, DE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n-US" b="1" dirty="0" smtClean="0">
                <a:solidFill>
                  <a:srgbClr val="0033CC"/>
                </a:solidFill>
              </a:rPr>
              <a:t>Funded partners</a:t>
            </a:r>
            <a:r>
              <a:rPr lang="en-US" dirty="0" smtClean="0">
                <a:solidFill>
                  <a:srgbClr val="000066"/>
                </a:solidFill>
              </a:rPr>
              <a:t>: </a:t>
            </a:r>
            <a:r>
              <a:rPr lang="en-US" dirty="0" err="1" smtClean="0">
                <a:solidFill>
                  <a:srgbClr val="000066"/>
                </a:solidFill>
              </a:rPr>
              <a:t>INRiM</a:t>
            </a:r>
            <a:r>
              <a:rPr lang="en-US" dirty="0" smtClean="0">
                <a:solidFill>
                  <a:srgbClr val="000066"/>
                </a:solidFill>
              </a:rPr>
              <a:t> (IT), IPQ(PT), JRC(IRMM) (EC),LNE(FR), SYKE(FI), MKEH (HU), NPL(UK), SMU(SK), University of Tartu (EE)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en-US" b="1" dirty="0" smtClean="0">
                <a:solidFill>
                  <a:srgbClr val="0033CC"/>
                </a:solidFill>
              </a:rPr>
              <a:t>Research Excellence Grants</a:t>
            </a:r>
            <a:r>
              <a:rPr lang="en-US" dirty="0" smtClean="0">
                <a:solidFill>
                  <a:srgbClr val="000066"/>
                </a:solidFill>
              </a:rPr>
              <a:t>: University of Plymouth (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</a:rPr>
              <a:t>R.Clough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</a:rPr>
              <a:t>)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dirty="0" err="1" smtClean="0">
                <a:solidFill>
                  <a:srgbClr val="000066"/>
                </a:solidFill>
              </a:rPr>
              <a:t>Universidade</a:t>
            </a:r>
            <a:r>
              <a:rPr lang="de-DE" dirty="0" smtClean="0">
                <a:solidFill>
                  <a:srgbClr val="000066"/>
                </a:solidFill>
              </a:rPr>
              <a:t> de Lisboa (F.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Camões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1520" y="3212976"/>
            <a:ext cx="3815468" cy="400110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</a:rPr>
              <a:t>Who is supporting the project</a:t>
            </a:r>
            <a:endParaRPr lang="de-DE" sz="2000" b="1" dirty="0">
              <a:solidFill>
                <a:srgbClr val="000066"/>
              </a:solidFill>
            </a:endParaRPr>
          </a:p>
        </p:txBody>
      </p:sp>
      <p:pic>
        <p:nvPicPr>
          <p:cNvPr id="12" name="Picture 6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085184"/>
            <a:ext cx="1550172" cy="720080"/>
          </a:xfrm>
          <a:prstGeom prst="rect">
            <a:avLst/>
          </a:prstGeom>
          <a:noFill/>
        </p:spPr>
      </p:pic>
      <p:pic>
        <p:nvPicPr>
          <p:cNvPr id="13" name="Picture 8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1080120" cy="565097"/>
          </a:xfrm>
          <a:prstGeom prst="rect">
            <a:avLst/>
          </a:prstGeom>
          <a:noFill/>
        </p:spPr>
      </p:pic>
      <p:pic>
        <p:nvPicPr>
          <p:cNvPr id="14" name="Picture 10" descr="https://encrypted-tbn2.gstatic.com/images?q=tbn:ANd9GcSWKXvdKaeJ-RG02yNCxJQsWRmd5Gy4fpluktcbFZGOGEE3Yj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936103" cy="936104"/>
          </a:xfrm>
          <a:prstGeom prst="rect">
            <a:avLst/>
          </a:prstGeom>
          <a:noFill/>
        </p:spPr>
      </p:pic>
      <p:pic>
        <p:nvPicPr>
          <p:cNvPr id="15" name="Picture 12" descr="See full siz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796" y="5337212"/>
            <a:ext cx="1714500" cy="381001"/>
          </a:xfrm>
          <a:prstGeom prst="rect">
            <a:avLst/>
          </a:prstGeom>
          <a:noFill/>
        </p:spPr>
      </p:pic>
      <p:pic>
        <p:nvPicPr>
          <p:cNvPr id="16" name="Grafik 4" descr="150px-IUPAC.sv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5796" y="4149080"/>
            <a:ext cx="1177588" cy="104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7" descr="GeotracersLogo_croppe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753036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8" descr="OSIL_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53036"/>
            <a:ext cx="7175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crs.inogs.it/asain/inog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532" y="4941168"/>
            <a:ext cx="1091952" cy="818965"/>
          </a:xfrm>
          <a:prstGeom prst="rect">
            <a:avLst/>
          </a:prstGeom>
          <a:noFill/>
        </p:spPr>
      </p:pic>
      <p:pic>
        <p:nvPicPr>
          <p:cNvPr id="20" name="Grafik 3" descr="iapso-19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8124" y="3429000"/>
            <a:ext cx="25987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5" descr="SCORlogotrans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4149080"/>
            <a:ext cx="1584176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6" descr="IAPW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84268" y="4221088"/>
            <a:ext cx="6838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>
          <a:xfrm>
            <a:off x="4139952" y="5949280"/>
            <a:ext cx="4499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hlinkClick r:id="rId13"/>
              </a:rPr>
              <a:t>http://projects.ptb.de/emrp/index.php?id=2</a:t>
            </a:r>
            <a:endParaRPr lang="de-DE" dirty="0" smtClean="0">
              <a:solidFill>
                <a:srgbClr val="002060"/>
              </a:solidFill>
            </a:endParaRPr>
          </a:p>
          <a:p>
            <a:endParaRPr 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Objective and Impact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latin typeface="+mn-lt"/>
              </a:rPr>
              <a:t>EGU 2013</a:t>
            </a:r>
            <a:endParaRPr lang="de-DE" dirty="0">
              <a:latin typeface="+mn-lt"/>
            </a:endParaRPr>
          </a:p>
        </p:txBody>
      </p:sp>
      <p:sp>
        <p:nvSpPr>
          <p:cNvPr id="18436" name="Textfeld 4"/>
          <p:cNvSpPr txBox="1">
            <a:spLocks noChangeArrowheads="1"/>
          </p:cNvSpPr>
          <p:nvPr/>
        </p:nvSpPr>
        <p:spPr bwMode="auto">
          <a:xfrm>
            <a:off x="215516" y="872716"/>
            <a:ext cx="8714358" cy="1200329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000" b="1" kern="0" dirty="0" smtClean="0">
                <a:solidFill>
                  <a:srgbClr val="000066"/>
                </a:solidFill>
                <a:latin typeface="Arial"/>
              </a:rPr>
              <a:t>Objectives:</a:t>
            </a:r>
            <a:endParaRPr lang="de-DE" sz="2000" dirty="0" smtClean="0"/>
          </a:p>
          <a:p>
            <a:pPr eaLnBrk="0" hangingPunct="0">
              <a:spcBef>
                <a:spcPct val="30000"/>
              </a:spcBef>
            </a:pPr>
            <a:r>
              <a:rPr lang="en-US" sz="2000" b="1" dirty="0" smtClean="0">
                <a:solidFill>
                  <a:srgbClr val="000066"/>
                </a:solidFill>
              </a:rPr>
              <a:t>Salinity</a:t>
            </a:r>
            <a:r>
              <a:rPr lang="en-US" sz="2000" b="1" dirty="0">
                <a:solidFill>
                  <a:srgbClr val="000066"/>
                </a:solidFill>
              </a:rPr>
              <a:t>, temperature, density, speed of sound, 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000" b="1" dirty="0" smtClean="0">
                <a:solidFill>
                  <a:srgbClr val="000066"/>
                </a:solidFill>
              </a:rPr>
              <a:t>pH, composition, dissolved oxygen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87524" y="2276872"/>
            <a:ext cx="7519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SI traceability:  long time comparability of results </a:t>
            </a:r>
          </a:p>
          <a:p>
            <a:pPr eaLnBrk="0" hangingPunct="0"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 Novel measurement capabilities with reduced uncertainties</a:t>
            </a:r>
          </a:p>
          <a:p>
            <a:pPr eaLnBrk="0" hangingPunct="0">
              <a:spcBef>
                <a:spcPct val="3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 Improved standards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1520" y="3356992"/>
            <a:ext cx="839927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eaLnBrk="0" hangingPunct="0">
              <a:spcBef>
                <a:spcPct val="30000"/>
              </a:spcBef>
            </a:pPr>
            <a:endParaRPr lang="en-US" dirty="0" smtClean="0">
              <a:solidFill>
                <a:srgbClr val="000066"/>
              </a:solidFill>
            </a:endParaRPr>
          </a:p>
          <a:p>
            <a:pPr indent="355600" eaLnBrk="0" hangingPunct="0">
              <a:spcBef>
                <a:spcPct val="30000"/>
              </a:spcBef>
            </a:pPr>
            <a:endParaRPr lang="en-US" dirty="0" smtClean="0">
              <a:solidFill>
                <a:srgbClr val="000066"/>
              </a:solidFill>
            </a:endParaRPr>
          </a:p>
          <a:p>
            <a:pPr lvl="0" indent="355600" eaLnBrk="0" hangingPunct="0">
              <a:spcBef>
                <a:spcPct val="30000"/>
              </a:spcBef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3681028"/>
            <a:ext cx="8640960" cy="2200602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lvl="0" indent="355600" eaLnBrk="0" hangingPunct="0">
              <a:spcBef>
                <a:spcPct val="30000"/>
              </a:spcBef>
            </a:pPr>
            <a:r>
              <a:rPr lang="en-US" sz="2000" b="1" dirty="0" smtClean="0">
                <a:solidFill>
                  <a:srgbClr val="000066"/>
                </a:solidFill>
              </a:rPr>
              <a:t>Impact: </a:t>
            </a:r>
          </a:p>
          <a:p>
            <a:pPr indent="355600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Europe provides comparability of oceanographic data </a:t>
            </a:r>
          </a:p>
          <a:p>
            <a:pPr indent="355600" eaLnBrk="0" hangingPunct="0">
              <a:spcBef>
                <a:spcPct val="30000"/>
              </a:spcBef>
            </a:pPr>
            <a:r>
              <a:rPr lang="en-US" b="1" dirty="0" smtClean="0">
                <a:solidFill>
                  <a:srgbClr val="000066"/>
                </a:solidFill>
              </a:rPr>
              <a:t>on climatic time scale</a:t>
            </a:r>
          </a:p>
          <a:p>
            <a:pPr indent="355600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Metrological concepts are established in oceanography</a:t>
            </a:r>
          </a:p>
          <a:p>
            <a:pPr indent="355600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European NMIs build up knowledge on ocean monitoring</a:t>
            </a:r>
          </a:p>
          <a:p>
            <a:pPr indent="355600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Seawater data are disseminated to oceanographic community</a:t>
            </a:r>
          </a:p>
        </p:txBody>
      </p:sp>
      <p:sp>
        <p:nvSpPr>
          <p:cNvPr id="13" name="Rechteck 12"/>
          <p:cNvSpPr/>
          <p:nvPr/>
        </p:nvSpPr>
        <p:spPr>
          <a:xfrm>
            <a:off x="179512" y="328498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55600" eaLnBrk="0" hangingPunct="0">
              <a:spcBef>
                <a:spcPct val="30000"/>
              </a:spcBef>
            </a:pPr>
            <a:r>
              <a:rPr lang="en-US" b="1" dirty="0" smtClean="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3CC"/>
                </a:solidFill>
              </a:rPr>
              <a:t>Research Topics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160748"/>
            <a:ext cx="9144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Traceability of Practical Salinity based on density standards (WP1)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Conductivity ratio </a:t>
            </a:r>
            <a:r>
              <a:rPr lang="en-US" i="1" dirty="0" smtClean="0">
                <a:solidFill>
                  <a:srgbClr val="002060"/>
                </a:solidFill>
              </a:rPr>
              <a:t>K</a:t>
            </a:r>
            <a:r>
              <a:rPr lang="en-US" baseline="-25000" dirty="0" smtClean="0">
                <a:solidFill>
                  <a:srgbClr val="002060"/>
                </a:solidFill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 linked to density to establish</a:t>
            </a:r>
            <a:r>
              <a:rPr lang="en-US" b="1" dirty="0" smtClean="0">
                <a:solidFill>
                  <a:srgbClr val="002060"/>
                </a:solidFill>
              </a:rPr>
              <a:t> SI traceability </a:t>
            </a:r>
            <a:r>
              <a:rPr lang="en-US" dirty="0" smtClean="0">
                <a:solidFill>
                  <a:srgbClr val="002060"/>
                </a:solidFill>
              </a:rPr>
              <a:t>of Practical Salinity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(</a:t>
            </a:r>
            <a:r>
              <a:rPr lang="en-US" i="1" dirty="0" smtClean="0">
                <a:solidFill>
                  <a:srgbClr val="002060"/>
                </a:solidFill>
              </a:rPr>
              <a:t>Ocean Science (2011) 7:45-62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Primary procedure for Practical Salinity at </a:t>
            </a:r>
            <a:r>
              <a:rPr lang="en-US" b="1" dirty="0" smtClean="0">
                <a:solidFill>
                  <a:srgbClr val="002060"/>
                </a:solidFill>
              </a:rPr>
              <a:t>high pressures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(70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MPa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salinity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4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to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42)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Investigation of effect of </a:t>
            </a:r>
            <a:r>
              <a:rPr lang="en-US" b="1" dirty="0" smtClean="0">
                <a:solidFill>
                  <a:srgbClr val="002060"/>
                </a:solidFill>
              </a:rPr>
              <a:t>composition anomalies </a:t>
            </a:r>
            <a:r>
              <a:rPr lang="en-US" dirty="0" smtClean="0">
                <a:solidFill>
                  <a:srgbClr val="002060"/>
                </a:solidFill>
              </a:rPr>
              <a:t>on Practical Salinity - density relation </a:t>
            </a:r>
          </a:p>
        </p:txBody>
      </p:sp>
      <p:sp>
        <p:nvSpPr>
          <p:cNvPr id="25" name="Rechteck 24"/>
          <p:cNvSpPr/>
          <p:nvPr/>
        </p:nvSpPr>
        <p:spPr>
          <a:xfrm>
            <a:off x="0" y="3609020"/>
            <a:ext cx="9144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000" b="1" dirty="0" smtClean="0">
                <a:solidFill>
                  <a:srgbClr val="FF0000"/>
                </a:solidFill>
              </a:rPr>
              <a:t>Extension of range for </a:t>
            </a:r>
            <a:r>
              <a:rPr lang="en-US" sz="2000" b="1" dirty="0" err="1" smtClean="0">
                <a:solidFill>
                  <a:srgbClr val="FF0000"/>
                </a:solidFill>
              </a:rPr>
              <a:t>thermophysical</a:t>
            </a:r>
            <a:r>
              <a:rPr lang="en-US" sz="2000" b="1" dirty="0" smtClean="0">
                <a:solidFill>
                  <a:srgbClr val="FF0000"/>
                </a:solidFill>
              </a:rPr>
              <a:t> parameters to high pressure (WP2)</a:t>
            </a:r>
          </a:p>
          <a:p>
            <a:pPr algn="just" defTabSz="835025"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-1233488" algn="l"/>
              </a:tabLst>
            </a:pPr>
            <a:r>
              <a:rPr lang="en-GB" dirty="0" smtClean="0">
                <a:solidFill>
                  <a:srgbClr val="002060"/>
                </a:solidFill>
                <a:cs typeface="Arial" pitchFamily="34" charset="0"/>
              </a:rPr>
              <a:t>Traceable speed of sound measurements in seawater as function of temperature</a:t>
            </a:r>
          </a:p>
          <a:p>
            <a:pPr algn="just" defTabSz="835025">
              <a:buClr>
                <a:srgbClr val="002060"/>
              </a:buClr>
              <a:buSzPct val="100000"/>
              <a:tabLst>
                <a:tab pos="-1233488" algn="l"/>
              </a:tabLst>
            </a:pPr>
            <a:r>
              <a:rPr lang="en-GB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(0 °C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up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to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40 °C),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pressures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up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to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70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MPa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and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salinity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4 </a:t>
            </a:r>
            <a:r>
              <a:rPr lang="de-DE" dirty="0" err="1" smtClean="0">
                <a:solidFill>
                  <a:srgbClr val="002060"/>
                </a:solidFill>
                <a:cs typeface="Times New Roman" pitchFamily="18" charset="0"/>
              </a:rPr>
              <a:t>to</a:t>
            </a:r>
            <a:r>
              <a:rPr lang="de-DE" dirty="0" smtClean="0">
                <a:solidFill>
                  <a:srgbClr val="002060"/>
                </a:solidFill>
                <a:cs typeface="Times New Roman" pitchFamily="18" charset="0"/>
              </a:rPr>
              <a:t> 42) </a:t>
            </a:r>
          </a:p>
          <a:p>
            <a:pPr algn="just" defTabSz="835025">
              <a:buClr>
                <a:srgbClr val="002060"/>
              </a:buClr>
              <a:buSzPct val="100000"/>
              <a:tabLst>
                <a:tab pos="-1233488" algn="l"/>
              </a:tabLst>
            </a:pPr>
            <a:endParaRPr lang="en-US" sz="1000" b="1" i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 defTabSz="835025">
              <a:buClr>
                <a:srgbClr val="002060"/>
              </a:buClr>
              <a:buSzPct val="100000"/>
              <a:buFont typeface="Arial" pitchFamily="34" charset="0"/>
              <a:buChar char="•"/>
              <a:tabLst>
                <a:tab pos="-1233488" algn="l"/>
              </a:tabLst>
            </a:pPr>
            <a:r>
              <a:rPr lang="en-GB" dirty="0" smtClean="0">
                <a:solidFill>
                  <a:srgbClr val="002060"/>
                </a:solidFill>
                <a:cs typeface="Arial" pitchFamily="34" charset="0"/>
              </a:rPr>
              <a:t> Improved in-situ measurements of temperature </a:t>
            </a:r>
            <a:r>
              <a:rPr lang="de-DE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de-DE" dirty="0" err="1" smtClean="0">
                <a:solidFill>
                  <a:srgbClr val="002060"/>
                </a:solidFill>
                <a:cs typeface="Arial" pitchFamily="34" charset="0"/>
              </a:rPr>
              <a:t>acoustic</a:t>
            </a:r>
            <a:r>
              <a:rPr lang="de-DE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002060"/>
                </a:solidFill>
                <a:cs typeface="Arial" pitchFamily="34" charset="0"/>
              </a:rPr>
              <a:t>tomography</a:t>
            </a:r>
            <a:r>
              <a:rPr lang="de-DE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algn="just" defTabSz="835025">
              <a:buClr>
                <a:srgbClr val="002060"/>
              </a:buClr>
              <a:buSzPct val="100000"/>
              <a:tabLst>
                <a:tab pos="-1233488" algn="l"/>
              </a:tabLst>
            </a:pP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en-GB" dirty="0" smtClean="0">
                <a:solidFill>
                  <a:srgbClr val="002060"/>
                </a:solidFill>
                <a:cs typeface="Arial" pitchFamily="34" charset="0"/>
              </a:rPr>
              <a:t>and speed of   sound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Current Traceability Chain of Practical Salinity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56000" contrast="-70000"/>
          </a:blip>
          <a:srcRect/>
          <a:stretch>
            <a:fillRect/>
          </a:stretch>
        </p:blipFill>
        <p:spPr bwMode="auto">
          <a:xfrm>
            <a:off x="6700838" y="2997200"/>
            <a:ext cx="2443162" cy="2808288"/>
          </a:xfrm>
          <a:noFill/>
          <a:ln>
            <a:miter lim="800000"/>
            <a:headEnd/>
            <a:tailEnd/>
          </a:ln>
        </p:spPr>
      </p:pic>
      <p:pic>
        <p:nvPicPr>
          <p:cNvPr id="25618" name="Picture 18" descr="IMG_0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4721" t="12862" r="32512" b="10028"/>
          <a:stretch>
            <a:fillRect/>
          </a:stretch>
        </p:blipFill>
        <p:spPr bwMode="auto">
          <a:xfrm>
            <a:off x="0" y="2924175"/>
            <a:ext cx="815975" cy="1128713"/>
          </a:xfrm>
          <a:noFill/>
          <a:ln>
            <a:miter lim="800000"/>
            <a:headEnd/>
            <a:tailEnd/>
          </a:ln>
        </p:spPr>
      </p:pic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565525" y="3824288"/>
            <a:ext cx="3094038" cy="396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32588" y="4024313"/>
            <a:ext cx="241141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dirty="0"/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Salinometer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2565400"/>
            <a:ext cx="3563938" cy="1512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rgbClr val="000066"/>
                </a:solidFill>
              </a:rPr>
              <a:t>Standard Seawater (SSW)</a:t>
            </a:r>
          </a:p>
          <a:p>
            <a:endParaRPr lang="en-US" sz="2000" dirty="0"/>
          </a:p>
          <a:p>
            <a:r>
              <a:rPr lang="en-US" sz="2000" dirty="0">
                <a:latin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Conductivity ratio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</a:rPr>
              <a:t>15</a:t>
            </a:r>
            <a:endParaRPr lang="en-US" sz="2000" baseline="-25000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59450" y="1412875"/>
            <a:ext cx="3384550" cy="1366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</a:rPr>
              <a:t>Adjustment of conductivity  of natural seawater from North Atlantic to that of defined KCl</a:t>
            </a:r>
            <a:r>
              <a:rPr lang="en-US" sz="2000" baseline="-25000">
                <a:solidFill>
                  <a:srgbClr val="000066"/>
                </a:solidFill>
              </a:rPr>
              <a:t>aq</a:t>
            </a:r>
            <a:r>
              <a:rPr lang="en-US" sz="2000">
                <a:solidFill>
                  <a:srgbClr val="000066"/>
                </a:solidFill>
              </a:rPr>
              <a:t> solution</a:t>
            </a:r>
            <a:endParaRPr lang="en-US" baseline="-250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462619">
            <a:off x="3743325" y="4095750"/>
            <a:ext cx="3059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chemeClr val="tx1"/>
                </a:solidFill>
              </a:rPr>
              <a:t>calibration of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sz="2000" i="1" baseline="-25000">
                <a:solidFill>
                  <a:schemeClr val="tx1"/>
                </a:solidFill>
                <a:latin typeface="Times New Roman" pitchFamily="18" charset="0"/>
              </a:rPr>
              <a:t>15</a:t>
            </a:r>
            <a:r>
              <a:rPr lang="en-US" sz="2000" i="1">
                <a:solidFill>
                  <a:schemeClr val="tx1"/>
                </a:solidFill>
              </a:rPr>
              <a:t> with </a:t>
            </a: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000" baseline="-25000">
                <a:solidFill>
                  <a:schemeClr val="tx1"/>
                </a:solidFill>
              </a:rPr>
              <a:t>15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3600450" y="4868863"/>
            <a:ext cx="3059113" cy="268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rot="-219397">
            <a:off x="3781425" y="5084763"/>
            <a:ext cx="27003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chemeClr val="tx1"/>
                </a:solidFill>
              </a:rPr>
              <a:t>assignment of value and uncertainty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 rot="-1004512">
            <a:off x="3565525" y="2716213"/>
            <a:ext cx="26273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solidFill>
                  <a:schemeClr val="tx1"/>
                </a:solidFill>
              </a:rPr>
              <a:t>assignment of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0" y="4365625"/>
            <a:ext cx="3563938" cy="138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u="sng" dirty="0">
                <a:solidFill>
                  <a:srgbClr val="000066"/>
                </a:solidFill>
              </a:rPr>
              <a:t>Seawater Sample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Practical Salinity</a:t>
            </a:r>
          </a:p>
          <a:p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= 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 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itchFamily="18" charset="0"/>
              </a:rPr>
              <a:t>15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) 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  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sz="2000" baseline="-25000" dirty="0">
                <a:solidFill>
                  <a:schemeClr val="tx1"/>
                </a:solidFill>
                <a:latin typeface="Symbol" pitchFamily="18" charset="2"/>
              </a:rPr>
              <a:t>15</a:t>
            </a:r>
            <a:r>
              <a:rPr lang="en-US" sz="2000" dirty="0">
                <a:solidFill>
                  <a:schemeClr val="tx1"/>
                </a:solidFill>
                <a:latin typeface="Symbol" pitchFamily="18" charset="2"/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87337" y="5805264"/>
            <a:ext cx="8856663" cy="452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FF0000"/>
                </a:solidFill>
              </a:rPr>
              <a:t>Replicability of conductivity of SSW is crucial for comparability !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258888" y="981075"/>
            <a:ext cx="4105275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de-DE" sz="2000" i="1" dirty="0">
                <a:solidFill>
                  <a:schemeClr val="tx1"/>
                </a:solidFill>
              </a:rPr>
              <a:t>UNESCO Technical </a:t>
            </a:r>
            <a:r>
              <a:rPr lang="de-DE" sz="2000" i="1" dirty="0" err="1">
                <a:solidFill>
                  <a:schemeClr val="tx1"/>
                </a:solidFill>
              </a:rPr>
              <a:t>papers</a:t>
            </a:r>
            <a:r>
              <a:rPr lang="de-DE" sz="2000" i="1" dirty="0">
                <a:solidFill>
                  <a:schemeClr val="tx1"/>
                </a:solidFill>
              </a:rPr>
              <a:t> in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de-DE" sz="2000" i="1" dirty="0">
                <a:solidFill>
                  <a:schemeClr val="tx1"/>
                </a:solidFill>
              </a:rPr>
              <a:t>Marine </a:t>
            </a:r>
            <a:r>
              <a:rPr lang="de-DE" sz="2000" i="1" dirty="0" err="1">
                <a:solidFill>
                  <a:schemeClr val="tx1"/>
                </a:solidFill>
              </a:rPr>
              <a:t>Scienes</a:t>
            </a:r>
            <a:r>
              <a:rPr lang="de-DE" sz="2000" i="1" dirty="0">
                <a:solidFill>
                  <a:schemeClr val="tx1"/>
                </a:solidFill>
              </a:rPr>
              <a:t> 37, 1981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5364163" y="177323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3563938" y="2420938"/>
            <a:ext cx="21605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Dilemma</a:t>
            </a:r>
            <a:endParaRPr lang="en-US" sz="2400" dirty="0"/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127" t="3123" r="2394" b="2362"/>
          <a:stretch>
            <a:fillRect/>
          </a:stretch>
        </p:blipFill>
        <p:spPr bwMode="auto">
          <a:xfrm>
            <a:off x="4794250" y="3573463"/>
            <a:ext cx="4349750" cy="3097212"/>
          </a:xfrm>
          <a:noFill/>
          <a:ln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4208451" cy="17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Current traceability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low uncertainty on short time scale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replicability</a:t>
            </a:r>
            <a:r>
              <a:rPr lang="en-US" sz="2000" dirty="0">
                <a:solidFill>
                  <a:schemeClr val="tx1"/>
                </a:solidFill>
                <a:latin typeface="+mn-lt"/>
                <a:sym typeface="Symbol" pitchFamily="18" charset="2"/>
              </a:rPr>
              <a:t> of conductivity of SSW </a:t>
            </a:r>
            <a:br>
              <a:rPr lang="en-US" sz="2000" dirty="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sym typeface="Symbol" pitchFamily="18" charset="2"/>
              </a:rPr>
              <a:t>  can not be verified on long time</a:t>
            </a:r>
            <a:br>
              <a:rPr lang="en-US" sz="2000" dirty="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sym typeface="Symbol" pitchFamily="18" charset="2"/>
              </a:rPr>
              <a:t>  scales w/o referring it to the SI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80012" y="1052513"/>
            <a:ext cx="4248472" cy="170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SI traceability</a:t>
            </a: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guarantees long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term comparability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relatively high uncertainty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  if traceable to 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  SI conductivity standards</a:t>
            </a:r>
            <a:endParaRPr lang="en-US" sz="2000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79512" y="3933825"/>
            <a:ext cx="4428491" cy="20313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Aft>
                <a:spcPct val="30000"/>
              </a:spcAft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Way out </a:t>
            </a:r>
          </a:p>
          <a:p>
            <a:pPr eaLnBrk="0" hangingPunct="0">
              <a:spcAft>
                <a:spcPct val="50000"/>
              </a:spcAft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Density can be determined with a relative uncertainty of a few 10</a:t>
            </a:r>
            <a:r>
              <a:rPr lang="en-US" sz="2000" baseline="30000" dirty="0">
                <a:solidFill>
                  <a:srgbClr val="002060"/>
                </a:solidFill>
                <a:latin typeface="+mn-lt"/>
              </a:rPr>
              <a:t>-6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eaLnBrk="0" hangingPunct="0">
              <a:spcAft>
                <a:spcPct val="50000"/>
              </a:spcAft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Density results are traceable to the SI</a:t>
            </a:r>
          </a:p>
          <a:p>
            <a:pPr eaLnBrk="0" hangingPunct="0">
              <a:spcAft>
                <a:spcPct val="50000"/>
              </a:spcAft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Density depends on salt content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New Route of SI Traceability to Density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87524" y="1124744"/>
            <a:ext cx="8615797" cy="3960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2"/>
                </a:solidFill>
              </a:rPr>
              <a:t>Idea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chemeClr val="accent2"/>
                </a:solidFill>
              </a:rPr>
              <a:t>Use conductivity sensor to measure density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chemeClr val="accent2"/>
                </a:solidFill>
              </a:rPr>
              <a:t>SSW can be used as density standard</a:t>
            </a:r>
          </a:p>
          <a:p>
            <a:pPr>
              <a:buClr>
                <a:schemeClr val="accent2"/>
              </a:buClr>
            </a:pPr>
            <a:r>
              <a:rPr lang="en-US" sz="2000" i="1" dirty="0">
                <a:solidFill>
                  <a:schemeClr val="accent2"/>
                </a:solidFill>
              </a:rPr>
              <a:t>K</a:t>
            </a:r>
            <a:r>
              <a:rPr lang="en-US" sz="2000" baseline="-25000" dirty="0">
                <a:solidFill>
                  <a:schemeClr val="accent2"/>
                </a:solidFill>
              </a:rPr>
              <a:t>15</a:t>
            </a:r>
            <a:r>
              <a:rPr lang="en-US" sz="2000" dirty="0">
                <a:solidFill>
                  <a:schemeClr val="accent2"/>
                </a:solidFill>
              </a:rPr>
              <a:t> is verified with conductivity ratio calculated from density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(consistently with PSS-78 definition)</a:t>
            </a:r>
          </a:p>
          <a:p>
            <a:pPr>
              <a:buClr>
                <a:schemeClr val="accent2"/>
              </a:buClr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2000" b="1" dirty="0"/>
              <a:t>Advantages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Traceability of Practical Salinity to SI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Direct density measurement 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Current SSW production and Practical Salinity measurement procedures remain the same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1520" y="5373688"/>
            <a:ext cx="8640960" cy="839787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36000" rIns="36000" bIns="36000">
            <a:spAutoFit/>
          </a:bodyPr>
          <a:lstStyle/>
          <a:p>
            <a:pPr eaLnBrk="0" hangingPunct="0">
              <a:spcAft>
                <a:spcPct val="40000"/>
              </a:spcAft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2060"/>
                </a:solidFill>
                <a:sym typeface="Symbol" pitchFamily="18" charset="2"/>
              </a:rPr>
              <a:t> </a:t>
            </a:r>
            <a:r>
              <a:rPr lang="en-US" sz="2000" dirty="0">
                <a:solidFill>
                  <a:srgbClr val="002060"/>
                </a:solidFill>
              </a:rPr>
              <a:t>Metrological task of WP1:</a:t>
            </a:r>
          </a:p>
          <a:p>
            <a:pPr algn="ctr" eaLnBrk="0" hangingPunct="0">
              <a:spcAft>
                <a:spcPct val="40000"/>
              </a:spcAft>
            </a:pPr>
            <a:r>
              <a:rPr lang="en-US" sz="2000" dirty="0">
                <a:solidFill>
                  <a:srgbClr val="002060"/>
                </a:solidFill>
              </a:rPr>
              <a:t> Prepare the ground for such a route of traceability to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EGU 2013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rlin_ENV_SRT07e_PTB_Sal">
  <a:themeElements>
    <a:clrScheme name="Vortrag_PTB_141103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Vortrag_PTB_1411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trag_PTB_1411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PTB_1411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_PTB_1411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PTB_1411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PTB_1411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PTB_1411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PTB_1411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andarddesign">
  <a:themeElements>
    <a:clrScheme name="">
      <a:dk1>
        <a:srgbClr val="000000"/>
      </a:dk1>
      <a:lt1>
        <a:srgbClr val="FFFFFF"/>
      </a:lt1>
      <a:dk2>
        <a:srgbClr val="0066FF"/>
      </a:dk2>
      <a:lt2>
        <a:srgbClr val="99CCFF"/>
      </a:lt2>
      <a:accent1>
        <a:srgbClr val="FF0033"/>
      </a:accent1>
      <a:accent2>
        <a:srgbClr val="3333FF"/>
      </a:accent2>
      <a:accent3>
        <a:srgbClr val="AAB8FF"/>
      </a:accent3>
      <a:accent4>
        <a:srgbClr val="DADADA"/>
      </a:accent4>
      <a:accent5>
        <a:srgbClr val="FFAAAD"/>
      </a:accent5>
      <a:accent6>
        <a:srgbClr val="2D2DE7"/>
      </a:accent6>
      <a:hlink>
        <a:srgbClr val="140488"/>
      </a:hlink>
      <a:folHlink>
        <a:srgbClr val="99CCFF"/>
      </a:folHlink>
    </a:clrScheme>
    <a:fontScheme name="2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8080"/>
        </a:dk2>
        <a:lt2>
          <a:srgbClr val="FFFFFF"/>
        </a:lt2>
        <a:accent1>
          <a:srgbClr val="FF0033"/>
        </a:accent1>
        <a:accent2>
          <a:srgbClr val="3333FF"/>
        </a:accent2>
        <a:accent3>
          <a:srgbClr val="AAC0C0"/>
        </a:accent3>
        <a:accent4>
          <a:srgbClr val="DADADA"/>
        </a:accent4>
        <a:accent5>
          <a:srgbClr val="FFAAAD"/>
        </a:accent5>
        <a:accent6>
          <a:srgbClr val="2D2DE7"/>
        </a:accent6>
        <a:hlink>
          <a:srgbClr val="CBCBCB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F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FFFF"/>
        </a:accent5>
        <a:accent6>
          <a:srgbClr val="B9B9E7"/>
        </a:accent6>
        <a:hlink>
          <a:srgbClr val="CCE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80"/>
        </a:dk2>
        <a:lt2>
          <a:srgbClr val="FFFFFF"/>
        </a:lt2>
        <a:accent1>
          <a:srgbClr val="00FFCC"/>
        </a:accent1>
        <a:accent2>
          <a:srgbClr val="9933FF"/>
        </a:accent2>
        <a:accent3>
          <a:srgbClr val="AAAAC0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CC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990066"/>
        </a:dk2>
        <a:lt2>
          <a:srgbClr val="FFFFFF"/>
        </a:lt2>
        <a:accent1>
          <a:srgbClr val="FF9966"/>
        </a:accent1>
        <a:accent2>
          <a:srgbClr val="009966"/>
        </a:accent2>
        <a:accent3>
          <a:srgbClr val="CAAAB8"/>
        </a:accent3>
        <a:accent4>
          <a:srgbClr val="DADADA"/>
        </a:accent4>
        <a:accent5>
          <a:srgbClr val="FFCAB8"/>
        </a:accent5>
        <a:accent6>
          <a:srgbClr val="008A5C"/>
        </a:accent6>
        <a:hlink>
          <a:srgbClr val="3333CC"/>
        </a:hlink>
        <a:folHlink>
          <a:srgbClr val="FF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E1"/>
        </a:lt1>
        <a:dk2>
          <a:srgbClr val="000000"/>
        </a:dk2>
        <a:lt2>
          <a:srgbClr val="FFFFCC"/>
        </a:lt2>
        <a:accent1>
          <a:srgbClr val="FF9933"/>
        </a:accent1>
        <a:accent2>
          <a:srgbClr val="9999FF"/>
        </a:accent2>
        <a:accent3>
          <a:srgbClr val="FFFFEE"/>
        </a:accent3>
        <a:accent4>
          <a:srgbClr val="000000"/>
        </a:accent4>
        <a:accent5>
          <a:srgbClr val="FFCAAD"/>
        </a:accent5>
        <a:accent6>
          <a:srgbClr val="8A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Berlin_ENV_SRT07e_PTB_Sal</Template>
  <TotalTime>0</TotalTime>
  <Pages>9</Pages>
  <Words>1118</Words>
  <Application>Microsoft Office PowerPoint</Application>
  <PresentationFormat>Bildschirmpräsentation (4:3)</PresentationFormat>
  <Paragraphs>189</Paragraphs>
  <Slides>19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Berlin_ENV_SRT07e_PTB_Sal</vt:lpstr>
      <vt:lpstr>Benutzerdefiniertes Design</vt:lpstr>
      <vt:lpstr>2_Standarddesign</vt:lpstr>
      <vt:lpstr> Metrology for ocean salinity and acidity- the European Metrology Research Project ENV05 </vt:lpstr>
      <vt:lpstr>Metrology - What do we really measure ?</vt:lpstr>
      <vt:lpstr>Folie 3</vt:lpstr>
      <vt:lpstr>Metrology of Ocean Salinity and Acidity</vt:lpstr>
      <vt:lpstr>Objective and Impact</vt:lpstr>
      <vt:lpstr>Research Topics</vt:lpstr>
      <vt:lpstr>Current Traceability Chain of Practical Salinity</vt:lpstr>
      <vt:lpstr>Dilemma</vt:lpstr>
      <vt:lpstr>New Route of SI Traceability to Density</vt:lpstr>
      <vt:lpstr>Research Topics 2</vt:lpstr>
      <vt:lpstr>Folie 11</vt:lpstr>
      <vt:lpstr>Preliminary Comparison of Dissolved O2</vt:lpstr>
      <vt:lpstr>Researcher Excellent Grant</vt:lpstr>
      <vt:lpstr> OCEAN 2: Metrology for key oceanographic observables</vt:lpstr>
      <vt:lpstr>OCEAN 2 Potential Research Topics</vt:lpstr>
      <vt:lpstr>Folie 16</vt:lpstr>
      <vt:lpstr>In preparation (Metrologia: 2013..)</vt:lpstr>
      <vt:lpstr>Kick-off Meeting Berlin 20-21. Sept. 2011 </vt:lpstr>
      <vt:lpstr>Thank you for your attention !</vt:lpstr>
    </vt:vector>
  </TitlesOfParts>
  <Company>PTB Braunschweig &amp; Berlin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SRT-07e Metrology for oceanic salinity and acidification</dc:title>
  <dc:subject>July 2009</dc:subject>
  <dc:creator>spitze02</dc:creator>
  <cp:lastModifiedBy>spitze02</cp:lastModifiedBy>
  <cp:revision>298</cp:revision>
  <cp:lastPrinted>2006-05-03T07:01:04Z</cp:lastPrinted>
  <dcterms:created xsi:type="dcterms:W3CDTF">2010-06-25T13:11:14Z</dcterms:created>
  <dcterms:modified xsi:type="dcterms:W3CDTF">2013-04-23T14:33:35Z</dcterms:modified>
</cp:coreProperties>
</file>