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2808525" cy="30279975"/>
  <p:notesSz cx="10234613" cy="7099300"/>
  <p:defaultTextStyle>
    <a:defPPr>
      <a:defRPr lang="en-US"/>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6" d="100"/>
          <a:sy n="16" d="100"/>
        </p:scale>
        <p:origin x="-1974" y="-186"/>
      </p:cViewPr>
      <p:guideLst>
        <p:guide orient="horz" pos="9537"/>
        <p:guide pos="13483"/>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defTabSz="4176194"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5797550" y="0"/>
            <a:ext cx="4435475" cy="355600"/>
          </a:xfrm>
          <a:prstGeom prst="rect">
            <a:avLst/>
          </a:prstGeom>
        </p:spPr>
        <p:txBody>
          <a:bodyPr vert="horz" lIns="91440" tIns="45720" rIns="91440" bIns="45720" rtlCol="0"/>
          <a:lstStyle>
            <a:lvl1pPr algn="r" defTabSz="4176194" fontAlgn="auto">
              <a:spcBef>
                <a:spcPts val="0"/>
              </a:spcBef>
              <a:spcAft>
                <a:spcPts val="0"/>
              </a:spcAft>
              <a:defRPr sz="1200" smtClean="0">
                <a:latin typeface="+mn-lt"/>
                <a:cs typeface="+mn-cs"/>
              </a:defRPr>
            </a:lvl1pPr>
          </a:lstStyle>
          <a:p>
            <a:pPr>
              <a:defRPr/>
            </a:pPr>
            <a:fld id="{62B977D1-639B-4FE7-A1EE-16754136CF17}" type="datetimeFigureOut">
              <a:rPr lang="en-US"/>
              <a:pPr>
                <a:defRPr/>
              </a:pPr>
              <a:t>3/27/2013</a:t>
            </a:fld>
            <a:endParaRPr lang="en-GB"/>
          </a:p>
        </p:txBody>
      </p:sp>
      <p:sp>
        <p:nvSpPr>
          <p:cNvPr id="4" name="Footer Placeholder 3"/>
          <p:cNvSpPr>
            <a:spLocks noGrp="1"/>
          </p:cNvSpPr>
          <p:nvPr>
            <p:ph type="ftr" sz="quarter" idx="2"/>
          </p:nvPr>
        </p:nvSpPr>
        <p:spPr>
          <a:xfrm>
            <a:off x="0" y="6743700"/>
            <a:ext cx="4435475" cy="354013"/>
          </a:xfrm>
          <a:prstGeom prst="rect">
            <a:avLst/>
          </a:prstGeom>
        </p:spPr>
        <p:txBody>
          <a:bodyPr vert="horz" lIns="91440" tIns="45720" rIns="91440" bIns="45720" rtlCol="0" anchor="b"/>
          <a:lstStyle>
            <a:lvl1pPr algn="l" defTabSz="4176194"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5797550" y="6743700"/>
            <a:ext cx="4435475" cy="354013"/>
          </a:xfrm>
          <a:prstGeom prst="rect">
            <a:avLst/>
          </a:prstGeom>
        </p:spPr>
        <p:txBody>
          <a:bodyPr vert="horz" lIns="91440" tIns="45720" rIns="91440" bIns="45720" rtlCol="0" anchor="b"/>
          <a:lstStyle>
            <a:lvl1pPr algn="r" defTabSz="4176194" fontAlgn="auto">
              <a:spcBef>
                <a:spcPts val="0"/>
              </a:spcBef>
              <a:spcAft>
                <a:spcPts val="0"/>
              </a:spcAft>
              <a:defRPr sz="1200" smtClean="0">
                <a:latin typeface="+mn-lt"/>
                <a:cs typeface="+mn-cs"/>
              </a:defRPr>
            </a:lvl1pPr>
          </a:lstStyle>
          <a:p>
            <a:pPr>
              <a:defRPr/>
            </a:pPr>
            <a:fld id="{2E1D4987-FD8D-48ED-8FE8-F0B7EA4CF28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1"/>
            <a:ext cx="36387246" cy="6490569"/>
          </a:xfrm>
        </p:spPr>
        <p:txBody>
          <a:bodyPr/>
          <a:lstStyle/>
          <a:p>
            <a:r>
              <a:rPr lang="en-US" smtClean="0"/>
              <a:t>Click to edit Master title style</a:t>
            </a:r>
            <a:endParaRPr lang="en-GB"/>
          </a:p>
        </p:txBody>
      </p:sp>
      <p:sp>
        <p:nvSpPr>
          <p:cNvPr id="3" name="Subtitle 2"/>
          <p:cNvSpPr>
            <a:spLocks noGrp="1"/>
          </p:cNvSpPr>
          <p:nvPr>
            <p:ph type="subTitle" idx="1"/>
          </p:nvPr>
        </p:nvSpPr>
        <p:spPr>
          <a:xfrm>
            <a:off x="6421279" y="17158653"/>
            <a:ext cx="29965968" cy="7738216"/>
          </a:xfrm>
        </p:spPr>
        <p:txBody>
          <a:bodyPr/>
          <a:lstStyle>
            <a:lvl1pPr marL="0" indent="0" algn="ctr">
              <a:buNone/>
              <a:defRPr>
                <a:solidFill>
                  <a:schemeClr val="tx1">
                    <a:tint val="75000"/>
                  </a:schemeClr>
                </a:solidFill>
              </a:defRPr>
            </a:lvl1pPr>
            <a:lvl2pPr marL="2088096" indent="0" algn="ctr">
              <a:buNone/>
              <a:defRPr>
                <a:solidFill>
                  <a:schemeClr val="tx1">
                    <a:tint val="75000"/>
                  </a:schemeClr>
                </a:solidFill>
              </a:defRPr>
            </a:lvl2pPr>
            <a:lvl3pPr marL="4176194" indent="0" algn="ctr">
              <a:buNone/>
              <a:defRPr>
                <a:solidFill>
                  <a:schemeClr val="tx1">
                    <a:tint val="75000"/>
                  </a:schemeClr>
                </a:solidFill>
              </a:defRPr>
            </a:lvl3pPr>
            <a:lvl4pPr marL="6264290" indent="0" algn="ctr">
              <a:buNone/>
              <a:defRPr>
                <a:solidFill>
                  <a:schemeClr val="tx1">
                    <a:tint val="75000"/>
                  </a:schemeClr>
                </a:solidFill>
              </a:defRPr>
            </a:lvl4pPr>
            <a:lvl5pPr marL="8352386" indent="0" algn="ctr">
              <a:buNone/>
              <a:defRPr>
                <a:solidFill>
                  <a:schemeClr val="tx1">
                    <a:tint val="75000"/>
                  </a:schemeClr>
                </a:solidFill>
              </a:defRPr>
            </a:lvl5pPr>
            <a:lvl6pPr marL="10440483" indent="0" algn="ctr">
              <a:buNone/>
              <a:defRPr>
                <a:solidFill>
                  <a:schemeClr val="tx1">
                    <a:tint val="75000"/>
                  </a:schemeClr>
                </a:solidFill>
              </a:defRPr>
            </a:lvl6pPr>
            <a:lvl7pPr marL="12528580" indent="0" algn="ctr">
              <a:buNone/>
              <a:defRPr>
                <a:solidFill>
                  <a:schemeClr val="tx1">
                    <a:tint val="75000"/>
                  </a:schemeClr>
                </a:solidFill>
              </a:defRPr>
            </a:lvl7pPr>
            <a:lvl8pPr marL="14616676" indent="0" algn="ctr">
              <a:buNone/>
              <a:defRPr>
                <a:solidFill>
                  <a:schemeClr val="tx1">
                    <a:tint val="75000"/>
                  </a:schemeClr>
                </a:solidFill>
              </a:defRPr>
            </a:lvl8pPr>
            <a:lvl9pPr marL="167047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DA860B7-A7D5-403D-854B-17530E42DBCD}" type="datetimeFigureOut">
              <a:rPr lang="en-US"/>
              <a:pPr>
                <a:defRPr/>
              </a:pPr>
              <a:t>3/27/2013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FFD972-1ABF-4957-8E78-4BC987F2627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B1E11E8-BF15-4FC9-91B4-97CCCA071FD1}" type="datetimeFigureOut">
              <a:rPr lang="en-US"/>
              <a:pPr>
                <a:defRPr/>
              </a:pPr>
              <a:t>3/27/2013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3901C1-780B-4E3A-8683-A144226FE7A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6"/>
            <a:ext cx="9631918" cy="2583610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0426" y="1212606"/>
            <a:ext cx="28182279"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37DED3-F887-4E80-BDB0-175D913D0E12}" type="datetimeFigureOut">
              <a:rPr lang="en-US"/>
              <a:pPr>
                <a:defRPr/>
              </a:pPr>
              <a:t>3/27/2013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67F2D5E-3CDF-4938-A90B-5B1C4C39817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3D2E54C-0321-459D-B64F-3FF8DB6EFF69}" type="datetimeFigureOut">
              <a:rPr lang="en-US"/>
              <a:pPr>
                <a:defRPr/>
              </a:pPr>
              <a:t>3/27/2013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4C79E4-90F7-40A0-A853-FB2879763B4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9" y="19457690"/>
            <a:ext cx="36387246" cy="6013940"/>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3381579" y="12833948"/>
            <a:ext cx="36387246" cy="6623742"/>
          </a:xfrm>
        </p:spPr>
        <p:txBody>
          <a:bodyPr anchor="b"/>
          <a:lstStyle>
            <a:lvl1pPr marL="0" indent="0">
              <a:buNone/>
              <a:defRPr sz="9100">
                <a:solidFill>
                  <a:schemeClr val="tx1">
                    <a:tint val="75000"/>
                  </a:schemeClr>
                </a:solidFill>
              </a:defRPr>
            </a:lvl1pPr>
            <a:lvl2pPr marL="2088096" indent="0">
              <a:buNone/>
              <a:defRPr sz="8200">
                <a:solidFill>
                  <a:schemeClr val="tx1">
                    <a:tint val="75000"/>
                  </a:schemeClr>
                </a:solidFill>
              </a:defRPr>
            </a:lvl2pPr>
            <a:lvl3pPr marL="4176194" indent="0">
              <a:buNone/>
              <a:defRPr sz="7300">
                <a:solidFill>
                  <a:schemeClr val="tx1">
                    <a:tint val="75000"/>
                  </a:schemeClr>
                </a:solidFill>
              </a:defRPr>
            </a:lvl3pPr>
            <a:lvl4pPr marL="6264290" indent="0">
              <a:buNone/>
              <a:defRPr sz="6400">
                <a:solidFill>
                  <a:schemeClr val="tx1">
                    <a:tint val="75000"/>
                  </a:schemeClr>
                </a:solidFill>
              </a:defRPr>
            </a:lvl4pPr>
            <a:lvl5pPr marL="8352386" indent="0">
              <a:buNone/>
              <a:defRPr sz="6400">
                <a:solidFill>
                  <a:schemeClr val="tx1">
                    <a:tint val="75000"/>
                  </a:schemeClr>
                </a:solidFill>
              </a:defRPr>
            </a:lvl5pPr>
            <a:lvl6pPr marL="10440483" indent="0">
              <a:buNone/>
              <a:defRPr sz="6400">
                <a:solidFill>
                  <a:schemeClr val="tx1">
                    <a:tint val="75000"/>
                  </a:schemeClr>
                </a:solidFill>
              </a:defRPr>
            </a:lvl6pPr>
            <a:lvl7pPr marL="12528580" indent="0">
              <a:buNone/>
              <a:defRPr sz="6400">
                <a:solidFill>
                  <a:schemeClr val="tx1">
                    <a:tint val="75000"/>
                  </a:schemeClr>
                </a:solidFill>
              </a:defRPr>
            </a:lvl7pPr>
            <a:lvl8pPr marL="14616676" indent="0">
              <a:buNone/>
              <a:defRPr sz="6400">
                <a:solidFill>
                  <a:schemeClr val="tx1">
                    <a:tint val="75000"/>
                  </a:schemeClr>
                </a:solidFill>
              </a:defRPr>
            </a:lvl8pPr>
            <a:lvl9pPr marL="16704773"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F247B9-3865-4B0E-9278-099D85CD3F52}" type="datetimeFigureOut">
              <a:rPr lang="en-US"/>
              <a:pPr>
                <a:defRPr/>
              </a:pPr>
              <a:t>3/27/2013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F39E12-21C9-4DA1-BDBA-7C25631AE8F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40426"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761000"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88FEF6B-2C73-4020-9B9D-FA78E78BA427}" type="datetimeFigureOut">
              <a:rPr lang="en-US"/>
              <a:pPr>
                <a:defRPr/>
              </a:pPr>
              <a:t>3/27/2013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5422EA-D4E8-42C0-B400-9CDDDF91072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27" y="6777950"/>
            <a:ext cx="18914533" cy="2824727"/>
          </a:xfrm>
        </p:spPr>
        <p:txBody>
          <a:bodyPr anchor="b"/>
          <a:lstStyle>
            <a:lvl1pPr marL="0" indent="0">
              <a:buNone/>
              <a:defRPr sz="11000" b="1"/>
            </a:lvl1pPr>
            <a:lvl2pPr marL="2088096" indent="0">
              <a:buNone/>
              <a:defRPr sz="9100" b="1"/>
            </a:lvl2pPr>
            <a:lvl3pPr marL="4176194" indent="0">
              <a:buNone/>
              <a:defRPr sz="8200" b="1"/>
            </a:lvl3pPr>
            <a:lvl4pPr marL="6264290" indent="0">
              <a:buNone/>
              <a:defRPr sz="7300" b="1"/>
            </a:lvl4pPr>
            <a:lvl5pPr marL="8352386" indent="0">
              <a:buNone/>
              <a:defRPr sz="7300" b="1"/>
            </a:lvl5pPr>
            <a:lvl6pPr marL="10440483" indent="0">
              <a:buNone/>
              <a:defRPr sz="7300" b="1"/>
            </a:lvl6pPr>
            <a:lvl7pPr marL="12528580" indent="0">
              <a:buNone/>
              <a:defRPr sz="7300" b="1"/>
            </a:lvl7pPr>
            <a:lvl8pPr marL="14616676" indent="0">
              <a:buNone/>
              <a:defRPr sz="7300" b="1"/>
            </a:lvl8pPr>
            <a:lvl9pPr marL="16704773"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40427"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6138" y="6777950"/>
            <a:ext cx="18921963" cy="2824727"/>
          </a:xfrm>
        </p:spPr>
        <p:txBody>
          <a:bodyPr anchor="b"/>
          <a:lstStyle>
            <a:lvl1pPr marL="0" indent="0">
              <a:buNone/>
              <a:defRPr sz="11000" b="1"/>
            </a:lvl1pPr>
            <a:lvl2pPr marL="2088096" indent="0">
              <a:buNone/>
              <a:defRPr sz="9100" b="1"/>
            </a:lvl2pPr>
            <a:lvl3pPr marL="4176194" indent="0">
              <a:buNone/>
              <a:defRPr sz="8200" b="1"/>
            </a:lvl3pPr>
            <a:lvl4pPr marL="6264290" indent="0">
              <a:buNone/>
              <a:defRPr sz="7300" b="1"/>
            </a:lvl4pPr>
            <a:lvl5pPr marL="8352386" indent="0">
              <a:buNone/>
              <a:defRPr sz="7300" b="1"/>
            </a:lvl5pPr>
            <a:lvl6pPr marL="10440483" indent="0">
              <a:buNone/>
              <a:defRPr sz="7300" b="1"/>
            </a:lvl6pPr>
            <a:lvl7pPr marL="12528580" indent="0">
              <a:buNone/>
              <a:defRPr sz="7300" b="1"/>
            </a:lvl7pPr>
            <a:lvl8pPr marL="14616676" indent="0">
              <a:buNone/>
              <a:defRPr sz="7300" b="1"/>
            </a:lvl8pPr>
            <a:lvl9pPr marL="16704773"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46138"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EEE3F7D-CB4A-48F5-9584-12E32CB9D00F}" type="datetimeFigureOut">
              <a:rPr lang="en-US"/>
              <a:pPr>
                <a:defRPr/>
              </a:pPr>
              <a:t>3/27/2013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055DE0F-1A59-4BE6-8C02-28EE3EB14D1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8B1B350-7622-4DDB-8084-66BBD2C6FDB7}" type="datetimeFigureOut">
              <a:rPr lang="en-US"/>
              <a:pPr>
                <a:defRPr/>
              </a:pPr>
              <a:t>3/27/2013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F526133-9B64-4D93-B45E-CF59FCBDF2E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ABADB8-93E3-4D12-B0A0-489C8FCE2B64}" type="datetimeFigureOut">
              <a:rPr lang="en-US"/>
              <a:pPr>
                <a:defRPr/>
              </a:pPr>
              <a:t>3/27/2013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F0898C8-A794-427E-A136-8D88A628CCF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2"/>
            <a:ext cx="14083710" cy="5130774"/>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6736944" y="1205594"/>
            <a:ext cx="23931155" cy="25843119"/>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29" y="6336368"/>
            <a:ext cx="14083710" cy="20712346"/>
          </a:xfrm>
        </p:spPr>
        <p:txBody>
          <a:bodyPr/>
          <a:lstStyle>
            <a:lvl1pPr marL="0" indent="0">
              <a:buNone/>
              <a:defRPr sz="6400"/>
            </a:lvl1pPr>
            <a:lvl2pPr marL="2088096" indent="0">
              <a:buNone/>
              <a:defRPr sz="5500"/>
            </a:lvl2pPr>
            <a:lvl3pPr marL="4176194" indent="0">
              <a:buNone/>
              <a:defRPr sz="4600"/>
            </a:lvl3pPr>
            <a:lvl4pPr marL="6264290" indent="0">
              <a:buNone/>
              <a:defRPr sz="4100"/>
            </a:lvl4pPr>
            <a:lvl5pPr marL="8352386" indent="0">
              <a:buNone/>
              <a:defRPr sz="4100"/>
            </a:lvl5pPr>
            <a:lvl6pPr marL="10440483" indent="0">
              <a:buNone/>
              <a:defRPr sz="4100"/>
            </a:lvl6pPr>
            <a:lvl7pPr marL="12528580" indent="0">
              <a:buNone/>
              <a:defRPr sz="4100"/>
            </a:lvl7pPr>
            <a:lvl8pPr marL="14616676" indent="0">
              <a:buNone/>
              <a:defRPr sz="4100"/>
            </a:lvl8pPr>
            <a:lvl9pPr marL="16704773"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017FFD-B002-4EE7-8A81-3ECDF7FB2FDD}" type="datetimeFigureOut">
              <a:rPr lang="en-US"/>
              <a:pPr>
                <a:defRPr/>
              </a:pPr>
              <a:t>3/27/2013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EC9577-15EC-42CC-84DE-5E2CDE3795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3"/>
            <a:ext cx="25685115" cy="2502306"/>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8390771" y="2705573"/>
            <a:ext cx="25685115" cy="18167985"/>
          </a:xfrm>
        </p:spPr>
        <p:txBody>
          <a:bodyPr rtlCol="0">
            <a:normAutofit/>
          </a:bodyPr>
          <a:lstStyle>
            <a:lvl1pPr marL="0" indent="0">
              <a:buNone/>
              <a:defRPr sz="14600"/>
            </a:lvl1pPr>
            <a:lvl2pPr marL="2088096" indent="0">
              <a:buNone/>
              <a:defRPr sz="12800"/>
            </a:lvl2pPr>
            <a:lvl3pPr marL="4176194" indent="0">
              <a:buNone/>
              <a:defRPr sz="11000"/>
            </a:lvl3pPr>
            <a:lvl4pPr marL="6264290" indent="0">
              <a:buNone/>
              <a:defRPr sz="9100"/>
            </a:lvl4pPr>
            <a:lvl5pPr marL="8352386" indent="0">
              <a:buNone/>
              <a:defRPr sz="9100"/>
            </a:lvl5pPr>
            <a:lvl6pPr marL="10440483" indent="0">
              <a:buNone/>
              <a:defRPr sz="9100"/>
            </a:lvl6pPr>
            <a:lvl7pPr marL="12528580" indent="0">
              <a:buNone/>
              <a:defRPr sz="9100"/>
            </a:lvl7pPr>
            <a:lvl8pPr marL="14616676" indent="0">
              <a:buNone/>
              <a:defRPr sz="9100"/>
            </a:lvl8pPr>
            <a:lvl9pPr marL="16704773" indent="0">
              <a:buNone/>
              <a:defRPr sz="9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8390771" y="23698288"/>
            <a:ext cx="25685115" cy="3553689"/>
          </a:xfrm>
        </p:spPr>
        <p:txBody>
          <a:bodyPr/>
          <a:lstStyle>
            <a:lvl1pPr marL="0" indent="0">
              <a:buNone/>
              <a:defRPr sz="6400"/>
            </a:lvl1pPr>
            <a:lvl2pPr marL="2088096" indent="0">
              <a:buNone/>
              <a:defRPr sz="5500"/>
            </a:lvl2pPr>
            <a:lvl3pPr marL="4176194" indent="0">
              <a:buNone/>
              <a:defRPr sz="4600"/>
            </a:lvl3pPr>
            <a:lvl4pPr marL="6264290" indent="0">
              <a:buNone/>
              <a:defRPr sz="4100"/>
            </a:lvl4pPr>
            <a:lvl5pPr marL="8352386" indent="0">
              <a:buNone/>
              <a:defRPr sz="4100"/>
            </a:lvl5pPr>
            <a:lvl6pPr marL="10440483" indent="0">
              <a:buNone/>
              <a:defRPr sz="4100"/>
            </a:lvl6pPr>
            <a:lvl7pPr marL="12528580" indent="0">
              <a:buNone/>
              <a:defRPr sz="4100"/>
            </a:lvl7pPr>
            <a:lvl8pPr marL="14616676" indent="0">
              <a:buNone/>
              <a:defRPr sz="4100"/>
            </a:lvl8pPr>
            <a:lvl9pPr marL="16704773"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A5C3-1711-4913-9B39-F33A555E0353}" type="datetimeFigureOut">
              <a:rPr lang="en-US"/>
              <a:pPr>
                <a:defRPr/>
              </a:pPr>
              <a:t>3/27/2013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6E77BB5-4441-44EE-8B29-1D3CDAA79DB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9950" y="1212850"/>
            <a:ext cx="38528625" cy="5046663"/>
          </a:xfrm>
          <a:prstGeom prst="rect">
            <a:avLst/>
          </a:prstGeom>
          <a:noFill/>
          <a:ln w="9525">
            <a:noFill/>
            <a:miter lim="800000"/>
            <a:headEnd/>
            <a:tailEnd/>
          </a:ln>
        </p:spPr>
        <p:txBody>
          <a:bodyPr vert="horz" wrap="square" lIns="417619" tIns="208810" rIns="417619" bIns="20881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139950" y="7065963"/>
            <a:ext cx="38528625" cy="19983450"/>
          </a:xfrm>
          <a:prstGeom prst="rect">
            <a:avLst/>
          </a:prstGeom>
          <a:noFill/>
          <a:ln w="9525">
            <a:noFill/>
            <a:miter lim="800000"/>
            <a:headEnd/>
            <a:tailEnd/>
          </a:ln>
        </p:spPr>
        <p:txBody>
          <a:bodyPr vert="horz" wrap="square" lIns="417619" tIns="208810" rIns="417619" bIns="2088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2139950" y="28065413"/>
            <a:ext cx="9988550" cy="1611312"/>
          </a:xfrm>
          <a:prstGeom prst="rect">
            <a:avLst/>
          </a:prstGeom>
        </p:spPr>
        <p:txBody>
          <a:bodyPr vert="horz" lIns="417619" tIns="208810" rIns="417619" bIns="208810" rtlCol="0" anchor="ctr"/>
          <a:lstStyle>
            <a:lvl1pPr algn="l" defTabSz="4176194" fontAlgn="auto">
              <a:spcBef>
                <a:spcPts val="0"/>
              </a:spcBef>
              <a:spcAft>
                <a:spcPts val="0"/>
              </a:spcAft>
              <a:defRPr sz="5500" smtClean="0">
                <a:solidFill>
                  <a:schemeClr val="tx1">
                    <a:tint val="75000"/>
                  </a:schemeClr>
                </a:solidFill>
                <a:latin typeface="+mn-lt"/>
                <a:cs typeface="+mn-cs"/>
              </a:defRPr>
            </a:lvl1pPr>
          </a:lstStyle>
          <a:p>
            <a:pPr>
              <a:defRPr/>
            </a:pPr>
            <a:fld id="{444AE516-7AC1-4B58-91C5-FF7B831F99D1}" type="datetimeFigureOut">
              <a:rPr lang="en-US"/>
              <a:pPr>
                <a:defRPr/>
              </a:pPr>
              <a:t>3/27/2013</a:t>
            </a:fld>
            <a:endParaRPr lang="en-GB"/>
          </a:p>
        </p:txBody>
      </p:sp>
      <p:sp>
        <p:nvSpPr>
          <p:cNvPr id="5" name="Footer Placeholder 4"/>
          <p:cNvSpPr>
            <a:spLocks noGrp="1"/>
          </p:cNvSpPr>
          <p:nvPr>
            <p:ph type="ftr" sz="quarter" idx="3"/>
          </p:nvPr>
        </p:nvSpPr>
        <p:spPr>
          <a:xfrm>
            <a:off x="14625638" y="28065413"/>
            <a:ext cx="13557250" cy="1611312"/>
          </a:xfrm>
          <a:prstGeom prst="rect">
            <a:avLst/>
          </a:prstGeom>
        </p:spPr>
        <p:txBody>
          <a:bodyPr vert="horz" lIns="417619" tIns="208810" rIns="417619" bIns="208810" rtlCol="0" anchor="ctr"/>
          <a:lstStyle>
            <a:lvl1pPr algn="ctr" defTabSz="4176194" fontAlgn="auto">
              <a:spcBef>
                <a:spcPts val="0"/>
              </a:spcBef>
              <a:spcAft>
                <a:spcPts val="0"/>
              </a:spcAft>
              <a:defRPr sz="55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30680025" y="28065413"/>
            <a:ext cx="9988550" cy="1611312"/>
          </a:xfrm>
          <a:prstGeom prst="rect">
            <a:avLst/>
          </a:prstGeom>
        </p:spPr>
        <p:txBody>
          <a:bodyPr vert="horz" lIns="417619" tIns="208810" rIns="417619" bIns="208810" rtlCol="0" anchor="ctr"/>
          <a:lstStyle>
            <a:lvl1pPr algn="r" defTabSz="4176194" fontAlgn="auto">
              <a:spcBef>
                <a:spcPts val="0"/>
              </a:spcBef>
              <a:spcAft>
                <a:spcPts val="0"/>
              </a:spcAft>
              <a:defRPr sz="5500" smtClean="0">
                <a:solidFill>
                  <a:schemeClr val="tx1">
                    <a:tint val="75000"/>
                  </a:schemeClr>
                </a:solidFill>
                <a:latin typeface="+mn-lt"/>
                <a:cs typeface="+mn-cs"/>
              </a:defRPr>
            </a:lvl1pPr>
          </a:lstStyle>
          <a:p>
            <a:pPr>
              <a:defRPr/>
            </a:pPr>
            <a:fld id="{68CB095A-27EC-4BFB-B9F7-1A778A3ED18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175125" rtl="0" fontAlgn="base">
        <a:spcBef>
          <a:spcPct val="0"/>
        </a:spcBef>
        <a:spcAft>
          <a:spcPct val="0"/>
        </a:spcAft>
        <a:defRPr sz="20100" kern="1200">
          <a:solidFill>
            <a:schemeClr val="tx1"/>
          </a:solidFill>
          <a:latin typeface="+mj-lt"/>
          <a:ea typeface="+mj-ea"/>
          <a:cs typeface="+mj-cs"/>
        </a:defRPr>
      </a:lvl1pPr>
      <a:lvl2pPr algn="ctr" defTabSz="4175125" rtl="0" fontAlgn="base">
        <a:spcBef>
          <a:spcPct val="0"/>
        </a:spcBef>
        <a:spcAft>
          <a:spcPct val="0"/>
        </a:spcAft>
        <a:defRPr sz="20100">
          <a:solidFill>
            <a:schemeClr val="tx1"/>
          </a:solidFill>
          <a:latin typeface="Arial" charset="0"/>
        </a:defRPr>
      </a:lvl2pPr>
      <a:lvl3pPr algn="ctr" defTabSz="4175125" rtl="0" fontAlgn="base">
        <a:spcBef>
          <a:spcPct val="0"/>
        </a:spcBef>
        <a:spcAft>
          <a:spcPct val="0"/>
        </a:spcAft>
        <a:defRPr sz="20100">
          <a:solidFill>
            <a:schemeClr val="tx1"/>
          </a:solidFill>
          <a:latin typeface="Arial" charset="0"/>
        </a:defRPr>
      </a:lvl3pPr>
      <a:lvl4pPr algn="ctr" defTabSz="4175125" rtl="0" fontAlgn="base">
        <a:spcBef>
          <a:spcPct val="0"/>
        </a:spcBef>
        <a:spcAft>
          <a:spcPct val="0"/>
        </a:spcAft>
        <a:defRPr sz="20100">
          <a:solidFill>
            <a:schemeClr val="tx1"/>
          </a:solidFill>
          <a:latin typeface="Arial" charset="0"/>
        </a:defRPr>
      </a:lvl4pPr>
      <a:lvl5pPr algn="ctr" defTabSz="4175125" rtl="0" fontAlgn="base">
        <a:spcBef>
          <a:spcPct val="0"/>
        </a:spcBef>
        <a:spcAft>
          <a:spcPct val="0"/>
        </a:spcAft>
        <a:defRPr sz="20100">
          <a:solidFill>
            <a:schemeClr val="tx1"/>
          </a:solidFill>
          <a:latin typeface="Arial" charset="0"/>
        </a:defRPr>
      </a:lvl5pPr>
      <a:lvl6pPr marL="457200" algn="ctr" defTabSz="4175125" rtl="0" fontAlgn="base">
        <a:spcBef>
          <a:spcPct val="0"/>
        </a:spcBef>
        <a:spcAft>
          <a:spcPct val="0"/>
        </a:spcAft>
        <a:defRPr sz="20100">
          <a:solidFill>
            <a:schemeClr val="tx1"/>
          </a:solidFill>
          <a:latin typeface="Arial" charset="0"/>
        </a:defRPr>
      </a:lvl6pPr>
      <a:lvl7pPr marL="914400" algn="ctr" defTabSz="4175125" rtl="0" fontAlgn="base">
        <a:spcBef>
          <a:spcPct val="0"/>
        </a:spcBef>
        <a:spcAft>
          <a:spcPct val="0"/>
        </a:spcAft>
        <a:defRPr sz="20100">
          <a:solidFill>
            <a:schemeClr val="tx1"/>
          </a:solidFill>
          <a:latin typeface="Arial" charset="0"/>
        </a:defRPr>
      </a:lvl7pPr>
      <a:lvl8pPr marL="1371600" algn="ctr" defTabSz="4175125" rtl="0" fontAlgn="base">
        <a:spcBef>
          <a:spcPct val="0"/>
        </a:spcBef>
        <a:spcAft>
          <a:spcPct val="0"/>
        </a:spcAft>
        <a:defRPr sz="20100">
          <a:solidFill>
            <a:schemeClr val="tx1"/>
          </a:solidFill>
          <a:latin typeface="Arial" charset="0"/>
        </a:defRPr>
      </a:lvl8pPr>
      <a:lvl9pPr marL="1828800" algn="ctr" defTabSz="4175125" rtl="0" fontAlgn="base">
        <a:spcBef>
          <a:spcPct val="0"/>
        </a:spcBef>
        <a:spcAft>
          <a:spcPct val="0"/>
        </a:spcAft>
        <a:defRPr sz="20100">
          <a:solidFill>
            <a:schemeClr val="tx1"/>
          </a:solidFill>
          <a:latin typeface="Arial" charset="0"/>
        </a:defRPr>
      </a:lvl9pPr>
    </p:titleStyle>
    <p:bodyStyle>
      <a:lvl1pPr marL="1565275" indent="-1565275" algn="l" defTabSz="4175125" rtl="0" fontAlgn="base">
        <a:spcBef>
          <a:spcPct val="20000"/>
        </a:spcBef>
        <a:spcAft>
          <a:spcPct val="0"/>
        </a:spcAft>
        <a:buFont typeface="Arial" charset="0"/>
        <a:buChar char="•"/>
        <a:defRPr sz="14600" kern="1200">
          <a:solidFill>
            <a:schemeClr val="tx1"/>
          </a:solidFill>
          <a:latin typeface="+mn-lt"/>
          <a:ea typeface="+mn-ea"/>
          <a:cs typeface="+mn-cs"/>
        </a:defRPr>
      </a:lvl1pPr>
      <a:lvl2pPr marL="3392488" indent="-1304925" algn="l" defTabSz="4175125" rtl="0" fontAlgn="base">
        <a:spcBef>
          <a:spcPct val="20000"/>
        </a:spcBef>
        <a:spcAft>
          <a:spcPct val="0"/>
        </a:spcAft>
        <a:buFont typeface="Arial" charset="0"/>
        <a:buChar char="–"/>
        <a:defRPr sz="12800" kern="1200">
          <a:solidFill>
            <a:schemeClr val="tx1"/>
          </a:solidFill>
          <a:latin typeface="+mn-lt"/>
          <a:ea typeface="+mn-ea"/>
          <a:cs typeface="+mn-cs"/>
        </a:defRPr>
      </a:lvl2pPr>
      <a:lvl3pPr marL="5219700" indent="-1042988" algn="l" defTabSz="4175125" rtl="0" fontAlgn="base">
        <a:spcBef>
          <a:spcPct val="20000"/>
        </a:spcBef>
        <a:spcAft>
          <a:spcPct val="0"/>
        </a:spcAft>
        <a:buFont typeface="Arial" charset="0"/>
        <a:buChar char="•"/>
        <a:defRPr sz="11000" kern="1200">
          <a:solidFill>
            <a:schemeClr val="tx1"/>
          </a:solidFill>
          <a:latin typeface="+mn-lt"/>
          <a:ea typeface="+mn-ea"/>
          <a:cs typeface="+mn-cs"/>
        </a:defRPr>
      </a:lvl3pPr>
      <a:lvl4pPr marL="730726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5pPr>
      <a:lvl6pPr marL="11484532" indent="-1044048" algn="l" defTabSz="4176194"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628" indent="-1044048" algn="l" defTabSz="4176194"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0725" indent="-1044048" algn="l" defTabSz="4176194"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8821" indent="-1044048" algn="l" defTabSz="4176194"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194" rtl="0" eaLnBrk="1" latinLnBrk="0" hangingPunct="1">
        <a:defRPr sz="8200" kern="1200">
          <a:solidFill>
            <a:schemeClr val="tx1"/>
          </a:solidFill>
          <a:latin typeface="+mn-lt"/>
          <a:ea typeface="+mn-ea"/>
          <a:cs typeface="+mn-cs"/>
        </a:defRPr>
      </a:lvl1pPr>
      <a:lvl2pPr marL="2088096" algn="l" defTabSz="4176194" rtl="0" eaLnBrk="1" latinLnBrk="0" hangingPunct="1">
        <a:defRPr sz="8200" kern="1200">
          <a:solidFill>
            <a:schemeClr val="tx1"/>
          </a:solidFill>
          <a:latin typeface="+mn-lt"/>
          <a:ea typeface="+mn-ea"/>
          <a:cs typeface="+mn-cs"/>
        </a:defRPr>
      </a:lvl2pPr>
      <a:lvl3pPr marL="4176194" algn="l" defTabSz="4176194" rtl="0" eaLnBrk="1" latinLnBrk="0" hangingPunct="1">
        <a:defRPr sz="8200" kern="1200">
          <a:solidFill>
            <a:schemeClr val="tx1"/>
          </a:solidFill>
          <a:latin typeface="+mn-lt"/>
          <a:ea typeface="+mn-ea"/>
          <a:cs typeface="+mn-cs"/>
        </a:defRPr>
      </a:lvl3pPr>
      <a:lvl4pPr marL="6264290" algn="l" defTabSz="4176194" rtl="0" eaLnBrk="1" latinLnBrk="0" hangingPunct="1">
        <a:defRPr sz="8200" kern="1200">
          <a:solidFill>
            <a:schemeClr val="tx1"/>
          </a:solidFill>
          <a:latin typeface="+mn-lt"/>
          <a:ea typeface="+mn-ea"/>
          <a:cs typeface="+mn-cs"/>
        </a:defRPr>
      </a:lvl4pPr>
      <a:lvl5pPr marL="8352386" algn="l" defTabSz="4176194" rtl="0" eaLnBrk="1" latinLnBrk="0" hangingPunct="1">
        <a:defRPr sz="8200" kern="1200">
          <a:solidFill>
            <a:schemeClr val="tx1"/>
          </a:solidFill>
          <a:latin typeface="+mn-lt"/>
          <a:ea typeface="+mn-ea"/>
          <a:cs typeface="+mn-cs"/>
        </a:defRPr>
      </a:lvl5pPr>
      <a:lvl6pPr marL="10440483" algn="l" defTabSz="4176194" rtl="0" eaLnBrk="1" latinLnBrk="0" hangingPunct="1">
        <a:defRPr sz="8200" kern="1200">
          <a:solidFill>
            <a:schemeClr val="tx1"/>
          </a:solidFill>
          <a:latin typeface="+mn-lt"/>
          <a:ea typeface="+mn-ea"/>
          <a:cs typeface="+mn-cs"/>
        </a:defRPr>
      </a:lvl6pPr>
      <a:lvl7pPr marL="12528580" algn="l" defTabSz="4176194" rtl="0" eaLnBrk="1" latinLnBrk="0" hangingPunct="1">
        <a:defRPr sz="8200" kern="1200">
          <a:solidFill>
            <a:schemeClr val="tx1"/>
          </a:solidFill>
          <a:latin typeface="+mn-lt"/>
          <a:ea typeface="+mn-ea"/>
          <a:cs typeface="+mn-cs"/>
        </a:defRPr>
      </a:lvl7pPr>
      <a:lvl8pPr marL="14616676" algn="l" defTabSz="4176194" rtl="0" eaLnBrk="1" latinLnBrk="0" hangingPunct="1">
        <a:defRPr sz="8200" kern="1200">
          <a:solidFill>
            <a:schemeClr val="tx1"/>
          </a:solidFill>
          <a:latin typeface="+mn-lt"/>
          <a:ea typeface="+mn-ea"/>
          <a:cs typeface="+mn-cs"/>
        </a:defRPr>
      </a:lvl8pPr>
      <a:lvl9pPr marL="16704773" algn="l" defTabSz="417619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mailto:alialmehrezi@gmail.com"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Box 2 Aims"/>
          <p:cNvGrpSpPr>
            <a:grpSpLocks/>
          </p:cNvGrpSpPr>
          <p:nvPr/>
        </p:nvGrpSpPr>
        <p:grpSpPr bwMode="auto">
          <a:xfrm>
            <a:off x="322263" y="17156113"/>
            <a:ext cx="13693775" cy="9628187"/>
            <a:chOff x="671338" y="15507245"/>
            <a:chExt cx="15959070" cy="7141790"/>
          </a:xfrm>
        </p:grpSpPr>
        <p:sp>
          <p:nvSpPr>
            <p:cNvPr id="49" name="TextBox 48"/>
            <p:cNvSpPr txBox="1"/>
            <p:nvPr/>
          </p:nvSpPr>
          <p:spPr>
            <a:xfrm>
              <a:off x="671338" y="16299730"/>
              <a:ext cx="15959070" cy="6349305"/>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lstStyle/>
            <a:p>
              <a:pPr defTabSz="4075113"/>
              <a:endParaRPr lang="en-GB" sz="3200">
                <a:latin typeface="Calibri" pitchFamily="34" charset="0"/>
              </a:endParaRPr>
            </a:p>
            <a:p>
              <a:pPr defTabSz="4075113"/>
              <a:endParaRPr lang="en-GB" sz="3200">
                <a:latin typeface="Calibri" pitchFamily="34" charset="0"/>
              </a:endParaRPr>
            </a:p>
            <a:p>
              <a:pPr defTabSz="4075113"/>
              <a:endParaRPr lang="en-GB" sz="3200">
                <a:latin typeface="Calibri" pitchFamily="34" charset="0"/>
              </a:endParaRPr>
            </a:p>
            <a:p>
              <a:pPr defTabSz="4075113"/>
              <a:endParaRPr lang="en-GB" sz="3200">
                <a:latin typeface="Calibri" pitchFamily="34" charset="0"/>
              </a:endParaRPr>
            </a:p>
            <a:p>
              <a:pPr algn="just" defTabSz="4075113">
                <a:lnSpc>
                  <a:spcPct val="110000"/>
                </a:lnSpc>
                <a:spcAft>
                  <a:spcPts val="1200"/>
                </a:spcAft>
              </a:pPr>
              <a:r>
                <a:rPr lang="en-GB" sz="3200">
                  <a:latin typeface="Calibri" pitchFamily="34" charset="0"/>
                </a:rPr>
                <a:t>	</a:t>
              </a:r>
            </a:p>
          </p:txBody>
        </p:sp>
        <p:sp>
          <p:nvSpPr>
            <p:cNvPr id="50" name="Rectangle 49"/>
            <p:cNvSpPr/>
            <p:nvPr/>
          </p:nvSpPr>
          <p:spPr>
            <a:xfrm>
              <a:off x="671338" y="15507245"/>
              <a:ext cx="15959070" cy="79248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r>
                <a:rPr lang="en-GB" sz="5400" b="1" dirty="0">
                  <a:solidFill>
                    <a:schemeClr val="tx1"/>
                  </a:solidFill>
                  <a:latin typeface="Cambria" pitchFamily="18" charset="0"/>
                  <a:cs typeface="Arial" charset="0"/>
                </a:rPr>
                <a:t>2. </a:t>
              </a:r>
              <a:r>
                <a:rPr lang="en-GB" sz="5400" b="1" dirty="0" smtClean="0">
                  <a:solidFill>
                    <a:schemeClr val="tx1"/>
                  </a:solidFill>
                  <a:latin typeface="Cambria" pitchFamily="18" charset="0"/>
                  <a:cs typeface="Arial" charset="0"/>
                </a:rPr>
                <a:t>Methodology</a:t>
              </a:r>
              <a:endParaRPr lang="en-GB" sz="5400" b="1" dirty="0">
                <a:solidFill>
                  <a:schemeClr val="accent2"/>
                </a:solidFill>
                <a:latin typeface="Cambria" pitchFamily="18" charset="0"/>
                <a:cs typeface="Arial" charset="0"/>
              </a:endParaRPr>
            </a:p>
          </p:txBody>
        </p:sp>
      </p:grpSp>
      <p:grpSp>
        <p:nvGrpSpPr>
          <p:cNvPr id="14339" name="Group 57"/>
          <p:cNvGrpSpPr>
            <a:grpSpLocks/>
          </p:cNvGrpSpPr>
          <p:nvPr/>
        </p:nvGrpSpPr>
        <p:grpSpPr bwMode="auto">
          <a:xfrm>
            <a:off x="322263" y="5346899"/>
            <a:ext cx="13693775" cy="11607800"/>
            <a:chOff x="785818" y="6213374"/>
            <a:chExt cx="15959070" cy="12757024"/>
          </a:xfrm>
        </p:grpSpPr>
        <p:sp>
          <p:nvSpPr>
            <p:cNvPr id="47" name="TextBox 46"/>
            <p:cNvSpPr txBox="1"/>
            <p:nvPr/>
          </p:nvSpPr>
          <p:spPr>
            <a:xfrm>
              <a:off x="785818" y="7415451"/>
              <a:ext cx="15959070" cy="11554947"/>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spAutoFit/>
            </a:bodyPr>
            <a:lstStyle/>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a:p>
              <a:pPr defTabSz="4176194" fontAlgn="auto">
                <a:spcBef>
                  <a:spcPts val="0"/>
                </a:spcBef>
                <a:spcAft>
                  <a:spcPts val="0"/>
                </a:spcAft>
                <a:defRPr/>
              </a:pPr>
              <a:endParaRPr lang="en-GB" sz="3600" dirty="0">
                <a:latin typeface="Calibri" pitchFamily="34" charset="0"/>
                <a:cs typeface="Calibri" pitchFamily="34" charset="0"/>
              </a:endParaRPr>
            </a:p>
          </p:txBody>
        </p:sp>
        <p:sp>
          <p:nvSpPr>
            <p:cNvPr id="48" name="Rectangle 47"/>
            <p:cNvSpPr/>
            <p:nvPr/>
          </p:nvSpPr>
          <p:spPr>
            <a:xfrm>
              <a:off x="785818" y="6213374"/>
              <a:ext cx="15959070" cy="1202077"/>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r>
                <a:rPr lang="en-GB" sz="5400" b="1" dirty="0">
                  <a:solidFill>
                    <a:schemeClr val="tx1"/>
                  </a:solidFill>
                  <a:latin typeface="Cambria" pitchFamily="18" charset="0"/>
                  <a:cs typeface="Arial" charset="0"/>
                </a:rPr>
                <a:t>1. </a:t>
              </a:r>
              <a:r>
                <a:rPr lang="en-GB" sz="5400" b="1" dirty="0" smtClean="0">
                  <a:solidFill>
                    <a:schemeClr val="tx1"/>
                  </a:solidFill>
                  <a:latin typeface="Cambria" pitchFamily="18" charset="0"/>
                  <a:cs typeface="Arial" charset="0"/>
                </a:rPr>
                <a:t>Introduction</a:t>
              </a:r>
              <a:endParaRPr lang="en-GB" sz="5400" b="1" dirty="0">
                <a:solidFill>
                  <a:schemeClr val="accent2"/>
                </a:solidFill>
                <a:latin typeface="Cambria" pitchFamily="18" charset="0"/>
                <a:cs typeface="Arial" charset="0"/>
              </a:endParaRPr>
            </a:p>
          </p:txBody>
        </p:sp>
      </p:grpSp>
      <p:sp>
        <p:nvSpPr>
          <p:cNvPr id="4" name="Textbox Title"/>
          <p:cNvSpPr txBox="1"/>
          <p:nvPr/>
        </p:nvSpPr>
        <p:spPr>
          <a:xfrm>
            <a:off x="0" y="2"/>
            <a:ext cx="42808525" cy="3222834"/>
          </a:xfrm>
          <a:prstGeom prst="rect">
            <a:avLst/>
          </a:prstGeom>
          <a:solidFill>
            <a:schemeClr val="accent1">
              <a:lumMod val="20000"/>
              <a:lumOff val="80000"/>
            </a:schemeClr>
          </a:solidFill>
          <a:ln w="76200">
            <a:noFill/>
          </a:ln>
        </p:spPr>
        <p:style>
          <a:lnRef idx="2">
            <a:schemeClr val="accent1"/>
          </a:lnRef>
          <a:fillRef idx="1">
            <a:schemeClr val="lt1"/>
          </a:fillRef>
          <a:effectRef idx="0">
            <a:schemeClr val="accent1"/>
          </a:effectRef>
          <a:fontRef idx="minor">
            <a:schemeClr val="dk1"/>
          </a:fontRef>
        </p:style>
        <p:txBody>
          <a:bodyPr lIns="6480000" tIns="756000" rIns="6480000" bIns="288000">
            <a:normAutofit/>
            <a:scene3d>
              <a:camera prst="orthographicFront"/>
              <a:lightRig rig="threePt" dir="t"/>
            </a:scene3d>
            <a:sp3d extrusionH="57150">
              <a:bevelT h="38100"/>
            </a:sp3d>
          </a:bodyPr>
          <a:lstStyle/>
          <a:p>
            <a:pPr algn="ctr" defTabSz="4176194" fontAlgn="auto">
              <a:lnSpc>
                <a:spcPct val="90000"/>
              </a:lnSpc>
              <a:spcBef>
                <a:spcPts val="0"/>
              </a:spcBef>
              <a:spcAft>
                <a:spcPts val="0"/>
              </a:spcAft>
              <a:defRPr/>
            </a:pPr>
            <a:r>
              <a:rPr lang="en-US" sz="8800" b="1" dirty="0">
                <a:solidFill>
                  <a:srgbClr val="2A4A70"/>
                </a:solidFill>
                <a:effectLst>
                  <a:glow rad="50800">
                    <a:schemeClr val="bg1">
                      <a:alpha val="76000"/>
                    </a:schemeClr>
                  </a:glow>
                </a:effectLst>
                <a:latin typeface="Cambria" pitchFamily="18" charset="0"/>
              </a:rPr>
              <a:t>Seasonal variations of </a:t>
            </a:r>
            <a:r>
              <a:rPr lang="en-US" sz="8800" b="1" dirty="0" err="1">
                <a:solidFill>
                  <a:srgbClr val="2A4A70"/>
                </a:solidFill>
                <a:effectLst>
                  <a:glow rad="50800">
                    <a:schemeClr val="bg1">
                      <a:alpha val="76000"/>
                    </a:schemeClr>
                  </a:glow>
                </a:effectLst>
                <a:latin typeface="Cambria" pitchFamily="18" charset="0"/>
              </a:rPr>
              <a:t>Shamal</a:t>
            </a:r>
            <a:r>
              <a:rPr lang="en-US" sz="8800" b="1" dirty="0">
                <a:solidFill>
                  <a:srgbClr val="2A4A70"/>
                </a:solidFill>
                <a:effectLst>
                  <a:glow rad="50800">
                    <a:schemeClr val="bg1">
                      <a:alpha val="76000"/>
                    </a:schemeClr>
                  </a:glow>
                </a:effectLst>
                <a:latin typeface="Cambria" pitchFamily="18" charset="0"/>
              </a:rPr>
              <a:t> wind in the Arabian Gulf</a:t>
            </a:r>
            <a:endParaRPr lang="en-GB" sz="8800" b="1" dirty="0">
              <a:solidFill>
                <a:srgbClr val="2A4A70"/>
              </a:solidFill>
              <a:effectLst>
                <a:glow rad="50800">
                  <a:schemeClr val="bg1">
                    <a:alpha val="76000"/>
                  </a:schemeClr>
                </a:glow>
              </a:effectLst>
              <a:latin typeface="Cambria" pitchFamily="18" charset="0"/>
            </a:endParaRPr>
          </a:p>
        </p:txBody>
      </p:sp>
      <p:graphicFrame>
        <p:nvGraphicFramePr>
          <p:cNvPr id="42" name="Bottom Table"/>
          <p:cNvGraphicFramePr>
            <a:graphicFrameLocks noGrp="1"/>
          </p:cNvGraphicFramePr>
          <p:nvPr/>
        </p:nvGraphicFramePr>
        <p:xfrm>
          <a:off x="-9525" y="27062113"/>
          <a:ext cx="42808525" cy="3217863"/>
        </p:xfrm>
        <a:graphic>
          <a:graphicData uri="http://schemas.openxmlformats.org/drawingml/2006/table">
            <a:tbl>
              <a:tblPr/>
              <a:tblGrid>
                <a:gridCol w="32854900"/>
                <a:gridCol w="2519363"/>
                <a:gridCol w="7434262"/>
              </a:tblGrid>
              <a:tr h="321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1" i="0" u="none" strike="noStrike" cap="none" normalizeH="0" baseline="0" dirty="0" smtClean="0">
                          <a:ln>
                            <a:noFill/>
                          </a:ln>
                          <a:solidFill>
                            <a:srgbClr val="000000"/>
                          </a:solidFill>
                          <a:effectLst/>
                          <a:latin typeface="Arial" charset="0"/>
                          <a:cs typeface="Arial" charset="0"/>
                        </a:rPr>
                        <a:t>References: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1" u="none" strike="noStrike" cap="none" normalizeH="0" baseline="0" dirty="0" smtClean="0">
                          <a:ln>
                            <a:noFill/>
                          </a:ln>
                          <a:solidFill>
                            <a:srgbClr val="000000"/>
                          </a:solidFill>
                          <a:effectLst/>
                          <a:latin typeface="Cambria" pitchFamily="18" charset="0"/>
                          <a:cs typeface="Arial" charset="0"/>
                        </a:rPr>
                        <a:t>Atkinson, B. &amp; Zhu, M. (2004); Observed and </a:t>
                      </a:r>
                      <a:r>
                        <a:rPr kumimoji="0" lang="en-GB" sz="3000" b="0" i="1" u="none" strike="noStrike" cap="none" normalizeH="0" baseline="0" dirty="0" err="1" smtClean="0">
                          <a:ln>
                            <a:noFill/>
                          </a:ln>
                          <a:solidFill>
                            <a:srgbClr val="000000"/>
                          </a:solidFill>
                          <a:effectLst/>
                          <a:latin typeface="Cambria" pitchFamily="18" charset="0"/>
                          <a:cs typeface="Arial" charset="0"/>
                        </a:rPr>
                        <a:t>modeled</a:t>
                      </a:r>
                      <a:r>
                        <a:rPr kumimoji="0" lang="en-GB" sz="3000" b="0" i="1" u="none" strike="noStrike" cap="none" normalizeH="0" baseline="0" dirty="0" smtClean="0">
                          <a:ln>
                            <a:noFill/>
                          </a:ln>
                          <a:solidFill>
                            <a:srgbClr val="000000"/>
                          </a:solidFill>
                          <a:effectLst/>
                          <a:latin typeface="Cambria" pitchFamily="18" charset="0"/>
                          <a:cs typeface="Arial" charset="0"/>
                        </a:rPr>
                        <a:t> climatology of the land – sea breeze circulation over the Persian Gulf, International Journal of climatology, </a:t>
                      </a:r>
                      <a:r>
                        <a:rPr kumimoji="0" lang="en-GB" sz="3000" b="0" i="1" u="none" strike="noStrike" cap="none" normalizeH="0" baseline="0" dirty="0" err="1" smtClean="0">
                          <a:ln>
                            <a:noFill/>
                          </a:ln>
                          <a:solidFill>
                            <a:srgbClr val="000000"/>
                          </a:solidFill>
                          <a:effectLst/>
                          <a:latin typeface="Cambria" pitchFamily="18" charset="0"/>
                          <a:cs typeface="Arial" charset="0"/>
                        </a:rPr>
                        <a:t>Vol</a:t>
                      </a:r>
                      <a:r>
                        <a:rPr kumimoji="0" lang="en-GB" sz="3000" b="0" i="1" u="none" strike="noStrike" cap="none" normalizeH="0" baseline="0" dirty="0" smtClean="0">
                          <a:ln>
                            <a:noFill/>
                          </a:ln>
                          <a:solidFill>
                            <a:srgbClr val="000000"/>
                          </a:solidFill>
                          <a:effectLst/>
                          <a:latin typeface="Cambria" pitchFamily="18" charset="0"/>
                          <a:cs typeface="Arial" charset="0"/>
                        </a:rPr>
                        <a:t> 24, pp 883-905.</a:t>
                      </a:r>
                      <a:endParaRPr kumimoji="0" lang="en-US" sz="3000" b="0" i="0" u="none" strike="noStrike" cap="none" normalizeH="0" baseline="0" dirty="0" smtClean="0">
                        <a:ln>
                          <a:noFill/>
                        </a:ln>
                        <a:solidFill>
                          <a:srgbClr val="000000"/>
                        </a:solidFill>
                        <a:effectLst/>
                        <a:latin typeface="Cambr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1" u="none" strike="noStrike" cap="none" normalizeH="0" baseline="0" dirty="0" smtClean="0">
                          <a:ln>
                            <a:noFill/>
                          </a:ln>
                          <a:solidFill>
                            <a:srgbClr val="000000"/>
                          </a:solidFill>
                          <a:effectLst/>
                          <a:latin typeface="Cambria" pitchFamily="18" charset="0"/>
                          <a:cs typeface="Arial" charset="0"/>
                        </a:rPr>
                        <a:t>Atkinson, B. &amp; Zhu, M. (2005); Radar duct and boundary layer characteristics over the area of the Gulf, Quarterly journal of the Royal Metrological Society, </a:t>
                      </a:r>
                      <a:r>
                        <a:rPr kumimoji="0" lang="en-GB" sz="3000" b="0" i="1" u="none" strike="noStrike" cap="none" normalizeH="0" baseline="0" dirty="0" err="1" smtClean="0">
                          <a:ln>
                            <a:noFill/>
                          </a:ln>
                          <a:solidFill>
                            <a:srgbClr val="000000"/>
                          </a:solidFill>
                          <a:effectLst/>
                          <a:latin typeface="Cambria" pitchFamily="18" charset="0"/>
                          <a:cs typeface="Arial" charset="0"/>
                        </a:rPr>
                        <a:t>Vol</a:t>
                      </a:r>
                      <a:r>
                        <a:rPr kumimoji="0" lang="en-GB" sz="3000" b="0" i="1" u="none" strike="noStrike" cap="none" normalizeH="0" baseline="0" dirty="0" smtClean="0">
                          <a:ln>
                            <a:noFill/>
                          </a:ln>
                          <a:solidFill>
                            <a:srgbClr val="000000"/>
                          </a:solidFill>
                          <a:effectLst/>
                          <a:latin typeface="Cambria" pitchFamily="18" charset="0"/>
                          <a:cs typeface="Arial" charset="0"/>
                        </a:rPr>
                        <a:t> 131, pp1923-1953.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err="1" smtClean="0">
                          <a:ln>
                            <a:noFill/>
                          </a:ln>
                          <a:solidFill>
                            <a:srgbClr val="000000"/>
                          </a:solidFill>
                          <a:effectLst/>
                          <a:latin typeface="Cambria" pitchFamily="18" charset="0"/>
                          <a:cs typeface="Arial" charset="0"/>
                        </a:rPr>
                        <a:t>Chakraborty</a:t>
                      </a:r>
                      <a:r>
                        <a:rPr kumimoji="0" lang="en-GB" sz="3000" b="0" i="0" u="none" strike="noStrike" cap="none" normalizeH="0" baseline="0" dirty="0" smtClean="0">
                          <a:ln>
                            <a:noFill/>
                          </a:ln>
                          <a:solidFill>
                            <a:srgbClr val="000000"/>
                          </a:solidFill>
                          <a:effectLst/>
                          <a:latin typeface="Cambria" pitchFamily="18" charset="0"/>
                          <a:cs typeface="Arial" charset="0"/>
                        </a:rPr>
                        <a:t>, A., </a:t>
                      </a:r>
                      <a:r>
                        <a:rPr kumimoji="0" lang="en-GB" sz="3000" b="0" i="0" u="none" strike="noStrike" cap="none" normalizeH="0" baseline="0" dirty="0" err="1" smtClean="0">
                          <a:ln>
                            <a:noFill/>
                          </a:ln>
                          <a:solidFill>
                            <a:srgbClr val="000000"/>
                          </a:solidFill>
                          <a:effectLst/>
                          <a:latin typeface="Cambria" pitchFamily="18" charset="0"/>
                          <a:cs typeface="Arial" charset="0"/>
                        </a:rPr>
                        <a:t>Mujumdar</a:t>
                      </a:r>
                      <a:r>
                        <a:rPr kumimoji="0" lang="en-GB" sz="3000" b="0" i="0" u="none" strike="noStrike" cap="none" normalizeH="0" baseline="0" dirty="0" smtClean="0">
                          <a:ln>
                            <a:noFill/>
                          </a:ln>
                          <a:solidFill>
                            <a:srgbClr val="000000"/>
                          </a:solidFill>
                          <a:effectLst/>
                          <a:latin typeface="Cambria" pitchFamily="18" charset="0"/>
                          <a:cs typeface="Arial" charset="0"/>
                        </a:rPr>
                        <a:t>, M., </a:t>
                      </a:r>
                      <a:r>
                        <a:rPr kumimoji="0" lang="en-GB" sz="3000" b="0" i="0" u="none" strike="noStrike" cap="none" normalizeH="0" baseline="0" dirty="0" err="1" smtClean="0">
                          <a:ln>
                            <a:noFill/>
                          </a:ln>
                          <a:solidFill>
                            <a:srgbClr val="000000"/>
                          </a:solidFill>
                          <a:effectLst/>
                          <a:latin typeface="Cambria" pitchFamily="18" charset="0"/>
                          <a:cs typeface="Arial" charset="0"/>
                        </a:rPr>
                        <a:t>Behera</a:t>
                      </a:r>
                      <a:r>
                        <a:rPr kumimoji="0" lang="en-GB" sz="3000" b="0" i="0" u="none" strike="noStrike" cap="none" normalizeH="0" baseline="0" dirty="0" smtClean="0">
                          <a:ln>
                            <a:noFill/>
                          </a:ln>
                          <a:solidFill>
                            <a:srgbClr val="000000"/>
                          </a:solidFill>
                          <a:effectLst/>
                          <a:latin typeface="Cambria" pitchFamily="18" charset="0"/>
                          <a:cs typeface="Arial" charset="0"/>
                        </a:rPr>
                        <a:t>, S. K., </a:t>
                      </a:r>
                      <a:r>
                        <a:rPr kumimoji="0" lang="en-GB" sz="3000" b="0" i="0" u="none" strike="noStrike" cap="none" normalizeH="0" baseline="0" dirty="0" err="1" smtClean="0">
                          <a:ln>
                            <a:noFill/>
                          </a:ln>
                          <a:solidFill>
                            <a:srgbClr val="000000"/>
                          </a:solidFill>
                          <a:effectLst/>
                          <a:latin typeface="Cambria" pitchFamily="18" charset="0"/>
                          <a:cs typeface="Arial" charset="0"/>
                        </a:rPr>
                        <a:t>Ohba</a:t>
                      </a:r>
                      <a:r>
                        <a:rPr kumimoji="0" lang="en-GB" sz="3000" b="0" i="0" u="none" strike="noStrike" cap="none" normalizeH="0" baseline="0" dirty="0" smtClean="0">
                          <a:ln>
                            <a:noFill/>
                          </a:ln>
                          <a:solidFill>
                            <a:srgbClr val="000000"/>
                          </a:solidFill>
                          <a:effectLst/>
                          <a:latin typeface="Cambria" pitchFamily="18" charset="0"/>
                          <a:cs typeface="Arial" charset="0"/>
                        </a:rPr>
                        <a:t>, R., and Yamagata, T., (2006); A cyclone over  Saudi Arabia on 5 January 2002: A case study, Meteorology and Atmospheric Physics 93, 115–122.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1" u="none" strike="noStrike" cap="none" normalizeH="0" baseline="0" dirty="0" err="1" smtClean="0">
                          <a:ln>
                            <a:noFill/>
                          </a:ln>
                          <a:solidFill>
                            <a:srgbClr val="000000"/>
                          </a:solidFill>
                          <a:effectLst/>
                          <a:latin typeface="Cambria" pitchFamily="18" charset="0"/>
                          <a:cs typeface="Arial" charset="0"/>
                        </a:rPr>
                        <a:t>Govinda</a:t>
                      </a:r>
                      <a:r>
                        <a:rPr kumimoji="0" lang="en-GB" sz="3000" b="0" i="1" u="none" strike="noStrike" cap="none" normalizeH="0" baseline="0" dirty="0" smtClean="0">
                          <a:ln>
                            <a:noFill/>
                          </a:ln>
                          <a:solidFill>
                            <a:srgbClr val="000000"/>
                          </a:solidFill>
                          <a:effectLst/>
                          <a:latin typeface="Cambria" pitchFamily="18" charset="0"/>
                          <a:cs typeface="Arial" charset="0"/>
                        </a:rPr>
                        <a:t>, R., Al-</a:t>
                      </a:r>
                      <a:r>
                        <a:rPr kumimoji="0" lang="en-GB" sz="3000" b="0" i="1" u="none" strike="noStrike" cap="none" normalizeH="0" baseline="0" dirty="0" err="1" smtClean="0">
                          <a:ln>
                            <a:noFill/>
                          </a:ln>
                          <a:solidFill>
                            <a:srgbClr val="000000"/>
                          </a:solidFill>
                          <a:effectLst/>
                          <a:latin typeface="Cambria" pitchFamily="18" charset="0"/>
                          <a:cs typeface="Arial" charset="0"/>
                        </a:rPr>
                        <a:t>Sulaiti</a:t>
                      </a:r>
                      <a:r>
                        <a:rPr kumimoji="0" lang="en-GB" sz="3000" b="0" i="1" u="none" strike="noStrike" cap="none" normalizeH="0" baseline="0" dirty="0" smtClean="0">
                          <a:ln>
                            <a:noFill/>
                          </a:ln>
                          <a:solidFill>
                            <a:srgbClr val="000000"/>
                          </a:solidFill>
                          <a:effectLst/>
                          <a:latin typeface="Cambria" pitchFamily="18" charset="0"/>
                          <a:cs typeface="Arial" charset="0"/>
                        </a:rPr>
                        <a:t>, M., Al-</a:t>
                      </a:r>
                      <a:r>
                        <a:rPr kumimoji="0" lang="en-GB" sz="3000" b="0" i="1" u="none" strike="noStrike" cap="none" normalizeH="0" baseline="0" dirty="0" err="1" smtClean="0">
                          <a:ln>
                            <a:noFill/>
                          </a:ln>
                          <a:solidFill>
                            <a:srgbClr val="000000"/>
                          </a:solidFill>
                          <a:effectLst/>
                          <a:latin typeface="Cambria" pitchFamily="18" charset="0"/>
                          <a:cs typeface="Arial" charset="0"/>
                        </a:rPr>
                        <a:t>Mulla</a:t>
                      </a:r>
                      <a:r>
                        <a:rPr kumimoji="0" lang="en-GB" sz="3000" b="0" i="1" u="none" strike="noStrike" cap="none" normalizeH="0" baseline="0" dirty="0" smtClean="0">
                          <a:ln>
                            <a:noFill/>
                          </a:ln>
                          <a:solidFill>
                            <a:srgbClr val="000000"/>
                          </a:solidFill>
                          <a:effectLst/>
                          <a:latin typeface="Cambria" pitchFamily="18" charset="0"/>
                          <a:cs typeface="Arial" charset="0"/>
                        </a:rPr>
                        <a:t>, A., (2001); Winter </a:t>
                      </a:r>
                      <a:r>
                        <a:rPr kumimoji="0" lang="en-GB" sz="3000" b="0" i="1" u="none" strike="noStrike" cap="none" normalizeH="0" baseline="0" dirty="0" err="1" smtClean="0">
                          <a:ln>
                            <a:noFill/>
                          </a:ln>
                          <a:solidFill>
                            <a:srgbClr val="000000"/>
                          </a:solidFill>
                          <a:effectLst/>
                          <a:latin typeface="Cambria" pitchFamily="18" charset="0"/>
                          <a:cs typeface="Arial" charset="0"/>
                        </a:rPr>
                        <a:t>Shamals</a:t>
                      </a:r>
                      <a:r>
                        <a:rPr kumimoji="0" lang="en-GB" sz="3000" b="0" i="1" u="none" strike="noStrike" cap="none" normalizeH="0" baseline="0" dirty="0" smtClean="0">
                          <a:ln>
                            <a:noFill/>
                          </a:ln>
                          <a:solidFill>
                            <a:srgbClr val="000000"/>
                          </a:solidFill>
                          <a:effectLst/>
                          <a:latin typeface="Cambria" pitchFamily="18" charset="0"/>
                          <a:cs typeface="Arial" charset="0"/>
                        </a:rPr>
                        <a:t> in Qatar, Arabian Gulf, Weather, </a:t>
                      </a:r>
                      <a:r>
                        <a:rPr kumimoji="0" lang="en-GB" sz="3000" b="0" i="1" u="none" strike="noStrike" cap="none" normalizeH="0" baseline="0" dirty="0" err="1" smtClean="0">
                          <a:ln>
                            <a:noFill/>
                          </a:ln>
                          <a:solidFill>
                            <a:srgbClr val="000000"/>
                          </a:solidFill>
                          <a:effectLst/>
                          <a:latin typeface="Cambria" pitchFamily="18" charset="0"/>
                          <a:cs typeface="Arial" charset="0"/>
                        </a:rPr>
                        <a:t>Vol</a:t>
                      </a:r>
                      <a:r>
                        <a:rPr kumimoji="0" lang="en-GB" sz="3000" b="0" i="1" u="none" strike="noStrike" cap="none" normalizeH="0" baseline="0" dirty="0" smtClean="0">
                          <a:ln>
                            <a:noFill/>
                          </a:ln>
                          <a:solidFill>
                            <a:srgbClr val="000000"/>
                          </a:solidFill>
                          <a:effectLst/>
                          <a:latin typeface="Cambria" pitchFamily="18" charset="0"/>
                          <a:cs typeface="Arial" charset="0"/>
                        </a:rPr>
                        <a:t> 56, No.12, PP 444-451.</a:t>
                      </a:r>
                    </a:p>
                  </a:txBody>
                  <a:tcPr marL="300960" marR="300960" marT="154473" marB="154473" horzOverflow="overflow">
                    <a:lnL>
                      <a:noFill/>
                    </a:lnL>
                    <a:lnR>
                      <a:noFill/>
                    </a:lnR>
                    <a:lnT>
                      <a:noFill/>
                    </a:lnT>
                    <a:lnB>
                      <a:noFill/>
                    </a:lnB>
                    <a:lnTlToBr>
                      <a:noFill/>
                    </a:lnTlToBr>
                    <a:lnBlToTr>
                      <a:noFill/>
                    </a:lnBlToTr>
                    <a:solidFill>
                      <a:srgbClr val="95B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Arial" charset="0"/>
                        <a:cs typeface="Arial" charset="0"/>
                      </a:endParaRPr>
                    </a:p>
                  </a:txBody>
                  <a:tcPr marL="300960" marR="300960" marT="154473" marB="154473" horzOverflow="overflow">
                    <a:lnL>
                      <a:noFill/>
                    </a:lnL>
                    <a:lnR>
                      <a:noFill/>
                    </a:lnR>
                    <a:lnT>
                      <a:noFill/>
                    </a:lnT>
                    <a:lnB>
                      <a:noFill/>
                    </a:lnB>
                    <a:lnTlToBr>
                      <a:noFill/>
                    </a:lnTlToBr>
                    <a:lnBlToTr>
                      <a:noFill/>
                    </a:lnBlToTr>
                    <a:solidFill>
                      <a:srgbClr val="95B3D7"/>
                    </a:solidFill>
                  </a:tcPr>
                </a:tc>
                <a:tc>
                  <a:txBody>
                    <a:bodyPr/>
                    <a:lstStyle/>
                    <a:p>
                      <a:pPr marL="0" marR="0" lvl="0" indent="0" algn="l" defTabSz="4941888"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smtClean="0">
                          <a:ln>
                            <a:noFill/>
                          </a:ln>
                          <a:solidFill>
                            <a:srgbClr val="000000"/>
                          </a:solidFill>
                          <a:effectLst/>
                          <a:latin typeface="Cambria" pitchFamily="18" charset="0"/>
                          <a:cs typeface="Arial" charset="0"/>
                        </a:rPr>
                        <a:t>Contact:</a:t>
                      </a:r>
                    </a:p>
                    <a:p>
                      <a:pPr marL="0" marR="0" lvl="0" indent="0" algn="l" defTabSz="4941888"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smtClean="0">
                          <a:ln>
                            <a:noFill/>
                          </a:ln>
                          <a:solidFill>
                            <a:srgbClr val="000000"/>
                          </a:solidFill>
                          <a:effectLst/>
                          <a:latin typeface="Cambria" pitchFamily="18" charset="0"/>
                          <a:cs typeface="Arial" charset="0"/>
                        </a:rPr>
                        <a:t>Ali Almehrezi (</a:t>
                      </a:r>
                      <a:r>
                        <a:rPr kumimoji="0" lang="en-GB" sz="3000" b="1" i="0" u="none" strike="noStrike" cap="none" normalizeH="0" baseline="0" smtClean="0">
                          <a:ln>
                            <a:noFill/>
                          </a:ln>
                          <a:solidFill>
                            <a:srgbClr val="000000"/>
                          </a:solidFill>
                          <a:effectLst/>
                          <a:latin typeface="Cambria" pitchFamily="18" charset="0"/>
                          <a:cs typeface="Arial" charset="0"/>
                          <a:hlinkClick r:id="rId2"/>
                        </a:rPr>
                        <a:t>alialmehrezi@gmail.com</a:t>
                      </a:r>
                      <a:r>
                        <a:rPr kumimoji="0" lang="en-GB" sz="3000" b="0" i="0" u="none" strike="noStrike" cap="none" normalizeH="0" baseline="0" smtClean="0">
                          <a:ln>
                            <a:noFill/>
                          </a:ln>
                          <a:solidFill>
                            <a:srgbClr val="000000"/>
                          </a:solidFill>
                          <a:effectLst/>
                          <a:latin typeface="Cambria" pitchFamily="18" charset="0"/>
                          <a:cs typeface="Arial" charset="0"/>
                        </a:rPr>
                        <a:t>)</a:t>
                      </a:r>
                    </a:p>
                    <a:p>
                      <a:pPr marL="0" marR="0" lvl="0" indent="0" algn="l" defTabSz="4941888"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smtClean="0">
                          <a:ln>
                            <a:noFill/>
                          </a:ln>
                          <a:solidFill>
                            <a:srgbClr val="000000"/>
                          </a:solidFill>
                          <a:effectLst/>
                          <a:latin typeface="Cambria" pitchFamily="18" charset="0"/>
                          <a:cs typeface="Arial" charset="0"/>
                        </a:rPr>
                        <a:t>School of Marine Science and Engineering</a:t>
                      </a:r>
                    </a:p>
                    <a:p>
                      <a:pPr marL="0" marR="0" lvl="0" indent="0" algn="l" defTabSz="4941888"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smtClean="0">
                          <a:ln>
                            <a:noFill/>
                          </a:ln>
                          <a:solidFill>
                            <a:srgbClr val="000000"/>
                          </a:solidFill>
                          <a:effectLst/>
                          <a:latin typeface="Cambria" pitchFamily="18" charset="0"/>
                          <a:cs typeface="Arial" charset="0"/>
                        </a:rPr>
                        <a:t>University of Plymouth</a:t>
                      </a:r>
                    </a:p>
                    <a:p>
                      <a:pPr marL="0" marR="0" lvl="0" indent="0" algn="l" defTabSz="4941888"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smtClean="0">
                          <a:ln>
                            <a:noFill/>
                          </a:ln>
                          <a:solidFill>
                            <a:srgbClr val="000000"/>
                          </a:solidFill>
                          <a:effectLst/>
                          <a:latin typeface="Cambria" pitchFamily="18" charset="0"/>
                          <a:cs typeface="Arial" charset="0"/>
                        </a:rPr>
                        <a:t>Plymouth, PL4 8AA, United Kingdom</a:t>
                      </a:r>
                    </a:p>
                  </a:txBody>
                  <a:tcPr marL="300960" marR="300960" marT="154473" marB="154473" horzOverflow="overflow">
                    <a:lnL>
                      <a:noFill/>
                    </a:lnL>
                    <a:lnR>
                      <a:noFill/>
                    </a:lnR>
                    <a:lnT>
                      <a:noFill/>
                    </a:lnT>
                    <a:lnB>
                      <a:noFill/>
                    </a:lnB>
                    <a:lnTlToBr>
                      <a:noFill/>
                    </a:lnTlToBr>
                    <a:lnBlToTr>
                      <a:noFill/>
                    </a:lnBlToTr>
                    <a:solidFill>
                      <a:srgbClr val="95B3D7"/>
                    </a:solidFill>
                  </a:tcPr>
                </a:tc>
              </a:tr>
            </a:tbl>
          </a:graphicData>
        </a:graphic>
      </p:graphicFrame>
      <p:cxnSp>
        <p:nvCxnSpPr>
          <p:cNvPr id="41" name="Line Bottom"/>
          <p:cNvCxnSpPr/>
          <p:nvPr/>
        </p:nvCxnSpPr>
        <p:spPr>
          <a:xfrm flipV="1">
            <a:off x="0" y="27020838"/>
            <a:ext cx="42808525"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Line Top"/>
          <p:cNvCxnSpPr/>
          <p:nvPr/>
        </p:nvCxnSpPr>
        <p:spPr>
          <a:xfrm>
            <a:off x="0" y="5059363"/>
            <a:ext cx="42845038"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347" name="Group 60"/>
          <p:cNvGrpSpPr>
            <a:grpSpLocks/>
          </p:cNvGrpSpPr>
          <p:nvPr/>
        </p:nvGrpSpPr>
        <p:grpSpPr bwMode="auto">
          <a:xfrm>
            <a:off x="28732162" y="19028419"/>
            <a:ext cx="13693777" cy="7755881"/>
            <a:chOff x="34961578" y="20900267"/>
            <a:chExt cx="15959073" cy="9610885"/>
          </a:xfrm>
        </p:grpSpPr>
        <p:sp>
          <p:nvSpPr>
            <p:cNvPr id="39" name="TextBox 38"/>
            <p:cNvSpPr txBox="1"/>
            <p:nvPr/>
          </p:nvSpPr>
          <p:spPr>
            <a:xfrm>
              <a:off x="34961580" y="22074808"/>
              <a:ext cx="15959071" cy="8436344"/>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lstStyle/>
            <a:p>
              <a:pPr marL="514350" indent="-514350" algn="just">
                <a:buFont typeface="Wingdings" pitchFamily="2" charset="2"/>
                <a:buChar char="§"/>
              </a:pPr>
              <a:endParaRPr lang="en-US" sz="1600" dirty="0" smtClean="0">
                <a:latin typeface="Cambria" pitchFamily="18" charset="0"/>
              </a:endParaRPr>
            </a:p>
            <a:p>
              <a:pPr marL="514350" indent="-514350" algn="just">
                <a:buFont typeface="Wingdings" pitchFamily="2" charset="2"/>
                <a:buChar char="§"/>
              </a:pPr>
              <a:r>
                <a:rPr lang="en-US" sz="3400" dirty="0" smtClean="0">
                  <a:latin typeface="Cambria" pitchFamily="18" charset="0"/>
                </a:rPr>
                <a:t>Both </a:t>
              </a:r>
              <a:r>
                <a:rPr lang="en-US" sz="3400" dirty="0">
                  <a:latin typeface="Cambria" pitchFamily="18" charset="0"/>
                </a:rPr>
                <a:t>the number of </a:t>
              </a:r>
              <a:r>
                <a:rPr lang="en-US" sz="3400" dirty="0" err="1">
                  <a:latin typeface="Cambria" pitchFamily="18" charset="0"/>
                </a:rPr>
                <a:t>Shamal</a:t>
              </a:r>
              <a:r>
                <a:rPr lang="en-US" sz="3400" dirty="0">
                  <a:latin typeface="Cambria" pitchFamily="18" charset="0"/>
                </a:rPr>
                <a:t> days and the strength of the </a:t>
              </a:r>
              <a:r>
                <a:rPr lang="en-US" sz="3400" dirty="0" err="1">
                  <a:latin typeface="Cambria" pitchFamily="18" charset="0"/>
                </a:rPr>
                <a:t>Shamal</a:t>
              </a:r>
              <a:r>
                <a:rPr lang="en-US" sz="3400" dirty="0">
                  <a:latin typeface="Cambria" pitchFamily="18" charset="0"/>
                </a:rPr>
                <a:t> wind have reduced during the last thirty years.</a:t>
              </a:r>
            </a:p>
            <a:p>
              <a:pPr marL="514350" indent="-514350" algn="just">
                <a:buFont typeface="Wingdings" pitchFamily="2" charset="2"/>
                <a:buChar char="§"/>
              </a:pPr>
              <a:r>
                <a:rPr lang="en-US" sz="3400" dirty="0">
                  <a:latin typeface="Cambria" pitchFamily="18" charset="0"/>
                </a:rPr>
                <a:t>The primary reason for this reduction in the </a:t>
              </a:r>
              <a:r>
                <a:rPr lang="en-US" sz="3400" dirty="0" err="1">
                  <a:latin typeface="Cambria" pitchFamily="18" charset="0"/>
                </a:rPr>
                <a:t>Shamal</a:t>
              </a:r>
              <a:r>
                <a:rPr lang="en-US" sz="3400" dirty="0">
                  <a:latin typeface="Cambria" pitchFamily="18" charset="0"/>
                </a:rPr>
                <a:t> (during the winter period) is that fewer Mediterranean storms cross the study area as a result of either a weakening, or a </a:t>
              </a:r>
              <a:r>
                <a:rPr lang="en-US" sz="3400" dirty="0" err="1">
                  <a:latin typeface="Cambria" pitchFamily="18" charset="0"/>
                </a:rPr>
                <a:t>poleward</a:t>
              </a:r>
              <a:r>
                <a:rPr lang="en-US" sz="3400" dirty="0">
                  <a:latin typeface="Cambria" pitchFamily="18" charset="0"/>
                </a:rPr>
                <a:t> shift of the Middle -East jet stream. </a:t>
              </a:r>
            </a:p>
            <a:p>
              <a:pPr marL="514350" indent="-514350" algn="just">
                <a:buFont typeface="Wingdings" pitchFamily="2" charset="2"/>
                <a:buChar char="§"/>
              </a:pPr>
              <a:r>
                <a:rPr lang="en-US" sz="3400" dirty="0">
                  <a:latin typeface="Cambria" pitchFamily="18" charset="0"/>
                </a:rPr>
                <a:t>Furthermore, in the winter there are two global systems (the AO and the Azores High) which have an indirect effect on the region.  A Positive AO accompanied by an eastward-shift of the Azores High over land is associated with Positive </a:t>
              </a:r>
              <a:r>
                <a:rPr lang="en-US" sz="3400" dirty="0" err="1">
                  <a:latin typeface="Cambria" pitchFamily="18" charset="0"/>
                </a:rPr>
                <a:t>Shamal</a:t>
              </a:r>
              <a:r>
                <a:rPr lang="en-US" sz="3400" dirty="0">
                  <a:latin typeface="Cambria" pitchFamily="18" charset="0"/>
                </a:rPr>
                <a:t> days, whilst a negative AO accompanied by westward-shift of Azores High over the Atlantic is associated with negative </a:t>
              </a:r>
              <a:r>
                <a:rPr lang="en-US" sz="3400" dirty="0" err="1">
                  <a:latin typeface="Cambria" pitchFamily="18" charset="0"/>
                </a:rPr>
                <a:t>Shamal</a:t>
              </a:r>
              <a:r>
                <a:rPr lang="en-US" sz="3400" dirty="0">
                  <a:latin typeface="Cambria" pitchFamily="18" charset="0"/>
                </a:rPr>
                <a:t> days</a:t>
              </a:r>
              <a:r>
                <a:rPr lang="en-US" sz="3600" i="1" dirty="0"/>
                <a:t>.</a:t>
              </a:r>
              <a:endParaRPr lang="en-US" sz="3600" dirty="0"/>
            </a:p>
            <a:p>
              <a:pPr marL="514350" indent="-514350" algn="just">
                <a:buFont typeface="Wingdings" pitchFamily="2" charset="2"/>
                <a:buChar char="§"/>
              </a:pPr>
              <a:endParaRPr lang="en-US" sz="3400" dirty="0">
                <a:latin typeface="Cambria" pitchFamily="18" charset="0"/>
              </a:endParaRPr>
            </a:p>
            <a:p>
              <a:pPr marL="514350" indent="-514350">
                <a:lnSpc>
                  <a:spcPct val="110000"/>
                </a:lnSpc>
                <a:spcAft>
                  <a:spcPts val="1200"/>
                </a:spcAft>
              </a:pPr>
              <a:endParaRPr lang="en-GB" sz="3600" dirty="0">
                <a:latin typeface="Calibri" pitchFamily="34" charset="0"/>
              </a:endParaRPr>
            </a:p>
            <a:p>
              <a:pPr marL="514350" indent="-514350">
                <a:lnSpc>
                  <a:spcPct val="110000"/>
                </a:lnSpc>
                <a:spcAft>
                  <a:spcPts val="1200"/>
                </a:spcAft>
              </a:pPr>
              <a:endParaRPr lang="en-GB" sz="3600" dirty="0">
                <a:latin typeface="Calibri" pitchFamily="34" charset="0"/>
              </a:endParaRPr>
            </a:p>
            <a:p>
              <a:pPr marL="514350" indent="-514350">
                <a:lnSpc>
                  <a:spcPct val="110000"/>
                </a:lnSpc>
                <a:spcAft>
                  <a:spcPts val="1200"/>
                </a:spcAft>
              </a:pPr>
              <a:endParaRPr lang="en-GB" sz="3600" dirty="0">
                <a:latin typeface="Calibri" pitchFamily="34" charset="0"/>
              </a:endParaRPr>
            </a:p>
          </p:txBody>
        </p:sp>
        <p:sp>
          <p:nvSpPr>
            <p:cNvPr id="46" name="Rectangle 45"/>
            <p:cNvSpPr/>
            <p:nvPr/>
          </p:nvSpPr>
          <p:spPr>
            <a:xfrm>
              <a:off x="34961578" y="20900267"/>
              <a:ext cx="15959070" cy="1174541"/>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pPr defTabSz="4176194" fontAlgn="auto">
                <a:spcBef>
                  <a:spcPts val="0"/>
                </a:spcBef>
                <a:spcAft>
                  <a:spcPts val="0"/>
                </a:spcAft>
                <a:defRPr/>
              </a:pPr>
              <a:r>
                <a:rPr lang="en-GB" sz="5400" b="1" dirty="0">
                  <a:solidFill>
                    <a:schemeClr val="tx1"/>
                  </a:solidFill>
                  <a:latin typeface="Cambria" pitchFamily="18" charset="0"/>
                </a:rPr>
                <a:t>6. Conclusions</a:t>
              </a:r>
            </a:p>
          </p:txBody>
        </p:sp>
      </p:grpSp>
      <p:grpSp>
        <p:nvGrpSpPr>
          <p:cNvPr id="14348" name="Group Box 4 Benthic Boundary Layer"/>
          <p:cNvGrpSpPr>
            <a:grpSpLocks/>
          </p:cNvGrpSpPr>
          <p:nvPr/>
        </p:nvGrpSpPr>
        <p:grpSpPr bwMode="auto">
          <a:xfrm>
            <a:off x="14347825" y="5329238"/>
            <a:ext cx="13893800" cy="12907093"/>
            <a:chOff x="17554833" y="6213376"/>
            <a:chExt cx="16192299" cy="14747281"/>
          </a:xfrm>
        </p:grpSpPr>
        <p:sp>
          <p:nvSpPr>
            <p:cNvPr id="53" name="TextBox 52"/>
            <p:cNvSpPr txBox="1"/>
            <p:nvPr/>
          </p:nvSpPr>
          <p:spPr>
            <a:xfrm>
              <a:off x="17554833" y="7252444"/>
              <a:ext cx="16192299" cy="13708213"/>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lstStyle/>
            <a:p>
              <a:pPr algn="just" defTabSz="4176194" fontAlgn="auto">
                <a:lnSpc>
                  <a:spcPct val="110000"/>
                </a:lnSpc>
                <a:spcBef>
                  <a:spcPts val="0"/>
                </a:spcBef>
                <a:spcAft>
                  <a:spcPts val="1200"/>
                </a:spcAft>
                <a:tabLst>
                  <a:tab pos="5621965" algn="l"/>
                </a:tabLst>
                <a:defRPr/>
              </a:pPr>
              <a:endParaRPr lang="en-GB" sz="41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28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28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28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sym typeface="Wingding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a:p>
              <a:pPr algn="just" defTabSz="4176194" fontAlgn="auto">
                <a:lnSpc>
                  <a:spcPct val="110000"/>
                </a:lnSpc>
                <a:spcBef>
                  <a:spcPts val="0"/>
                </a:spcBef>
                <a:spcAft>
                  <a:spcPts val="1200"/>
                </a:spcAft>
                <a:tabLst>
                  <a:tab pos="5621965" algn="l"/>
                </a:tabLst>
                <a:defRPr/>
              </a:pPr>
              <a:endParaRPr lang="en-GB" sz="4100" dirty="0">
                <a:latin typeface="+mn-lt"/>
                <a:cs typeface="+mn-cs"/>
              </a:endParaRPr>
            </a:p>
          </p:txBody>
        </p:sp>
        <p:sp>
          <p:nvSpPr>
            <p:cNvPr id="54" name="Rectangle 53"/>
            <p:cNvSpPr/>
            <p:nvPr/>
          </p:nvSpPr>
          <p:spPr>
            <a:xfrm>
              <a:off x="17554833" y="6213376"/>
              <a:ext cx="16192299" cy="1173866"/>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r>
                <a:rPr lang="en-GB" sz="5400" b="1" dirty="0">
                  <a:solidFill>
                    <a:schemeClr val="tx1"/>
                  </a:solidFill>
                  <a:latin typeface="Cambria" pitchFamily="18" charset="0"/>
                  <a:cs typeface="Arial" charset="0"/>
                </a:rPr>
                <a:t>3. </a:t>
              </a:r>
              <a:r>
                <a:rPr lang="en-GB" sz="5400" b="1" dirty="0" smtClean="0">
                  <a:solidFill>
                    <a:schemeClr val="tx1"/>
                  </a:solidFill>
                  <a:latin typeface="Cambria" pitchFamily="18" charset="0"/>
                  <a:cs typeface="Arial" charset="0"/>
                </a:rPr>
                <a:t>Inter-annual variability </a:t>
              </a:r>
              <a:endParaRPr lang="en-GB" sz="5400" b="1" dirty="0">
                <a:solidFill>
                  <a:schemeClr val="tx1"/>
                </a:solidFill>
                <a:latin typeface="Cambria" pitchFamily="18" charset="0"/>
                <a:cs typeface="Arial" charset="0"/>
              </a:endParaRPr>
            </a:p>
          </p:txBody>
        </p:sp>
      </p:grpSp>
      <p:grpSp>
        <p:nvGrpSpPr>
          <p:cNvPr id="14349" name="Group Box 6 Horizontal Exchanges"/>
          <p:cNvGrpSpPr>
            <a:grpSpLocks/>
          </p:cNvGrpSpPr>
          <p:nvPr/>
        </p:nvGrpSpPr>
        <p:grpSpPr bwMode="auto">
          <a:xfrm>
            <a:off x="28732163" y="5332413"/>
            <a:ext cx="13693775" cy="13479982"/>
            <a:chOff x="34747264" y="6213376"/>
            <a:chExt cx="15959070" cy="13482057"/>
          </a:xfrm>
        </p:grpSpPr>
        <p:sp>
          <p:nvSpPr>
            <p:cNvPr id="55" name="TextBox 54"/>
            <p:cNvSpPr txBox="1"/>
            <p:nvPr/>
          </p:nvSpPr>
          <p:spPr>
            <a:xfrm>
              <a:off x="34747264" y="7265884"/>
              <a:ext cx="15959070" cy="12429549"/>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lstStyle/>
            <a:p>
              <a:pPr defTabSz="4176194" fontAlgn="auto">
                <a:spcBef>
                  <a:spcPts val="0"/>
                </a:spcBef>
                <a:spcAft>
                  <a:spcPts val="0"/>
                </a:spcAft>
                <a:defRPr/>
              </a:pPr>
              <a:endParaRPr lang="en-GB" sz="3600" dirty="0">
                <a:latin typeface="Calibri" pitchFamily="34" charset="0"/>
                <a:cs typeface="Calibri" pitchFamily="34" charset="0"/>
              </a:endParaRPr>
            </a:p>
          </p:txBody>
        </p:sp>
        <p:sp>
          <p:nvSpPr>
            <p:cNvPr id="56" name="Rectangle 55"/>
            <p:cNvSpPr/>
            <p:nvPr/>
          </p:nvSpPr>
          <p:spPr>
            <a:xfrm>
              <a:off x="34747264" y="6213376"/>
              <a:ext cx="15959070" cy="105250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r>
                <a:rPr lang="en-GB" sz="5400" b="1" dirty="0">
                  <a:solidFill>
                    <a:schemeClr val="tx1"/>
                  </a:solidFill>
                  <a:latin typeface="Cambria" pitchFamily="18" charset="0"/>
                  <a:cs typeface="Arial" charset="0"/>
                </a:rPr>
                <a:t>5. </a:t>
              </a:r>
              <a:r>
                <a:rPr lang="en-GB" sz="5400" b="1" dirty="0" smtClean="0">
                  <a:solidFill>
                    <a:schemeClr val="tx1"/>
                  </a:solidFill>
                  <a:latin typeface="Cambria" pitchFamily="18" charset="0"/>
                  <a:cs typeface="Arial" charset="0"/>
                </a:rPr>
                <a:t>Discussion</a:t>
              </a:r>
              <a:endParaRPr lang="en-GB" sz="5400" b="1" dirty="0">
                <a:solidFill>
                  <a:schemeClr val="accent2"/>
                </a:solidFill>
                <a:latin typeface="Cambria" pitchFamily="18" charset="0"/>
                <a:cs typeface="Arial" charset="0"/>
              </a:endParaRPr>
            </a:p>
          </p:txBody>
        </p:sp>
      </p:grpSp>
      <p:grpSp>
        <p:nvGrpSpPr>
          <p:cNvPr id="14350" name="Group 89"/>
          <p:cNvGrpSpPr>
            <a:grpSpLocks/>
          </p:cNvGrpSpPr>
          <p:nvPr/>
        </p:nvGrpSpPr>
        <p:grpSpPr bwMode="auto">
          <a:xfrm>
            <a:off x="233363" y="234950"/>
            <a:ext cx="4022725" cy="2493963"/>
            <a:chOff x="74428" y="5199321"/>
            <a:chExt cx="2551814" cy="1582787"/>
          </a:xfrm>
        </p:grpSpPr>
        <p:sp>
          <p:nvSpPr>
            <p:cNvPr id="92" name="Rectangle 91"/>
            <p:cNvSpPr/>
            <p:nvPr/>
          </p:nvSpPr>
          <p:spPr>
            <a:xfrm>
              <a:off x="74428" y="5199321"/>
              <a:ext cx="2551814" cy="1582787"/>
            </a:xfrm>
            <a:prstGeom prst="rect">
              <a:avLst/>
            </a:prstGeom>
            <a:solidFill>
              <a:srgbClr val="7F9CC3"/>
            </a:solidFill>
            <a:ln w="25400">
              <a:noFill/>
            </a:ln>
            <a:effectLst>
              <a:innerShdw blurRad="215900">
                <a:schemeClr val="bg1"/>
              </a:innerShdw>
            </a:effectLst>
          </p:spPr>
          <p:style>
            <a:lnRef idx="1">
              <a:schemeClr val="accent1"/>
            </a:lnRef>
            <a:fillRef idx="0">
              <a:schemeClr val="accent1"/>
            </a:fillRef>
            <a:effectRef idx="0">
              <a:schemeClr val="accent1"/>
            </a:effectRef>
            <a:fontRef idx="minor">
              <a:schemeClr val="tx1"/>
            </a:fontRef>
          </p:style>
          <p:txBody>
            <a:bodyPr anchor="ctr"/>
            <a:lstStyle/>
            <a:p>
              <a:pPr algn="ctr" defTabSz="4176194" fontAlgn="auto">
                <a:spcBef>
                  <a:spcPts val="0"/>
                </a:spcBef>
                <a:spcAft>
                  <a:spcPts val="0"/>
                </a:spcAft>
                <a:defRPr/>
              </a:pPr>
              <a:endParaRPr lang="en-GB"/>
            </a:p>
          </p:txBody>
        </p:sp>
        <p:pic>
          <p:nvPicPr>
            <p:cNvPr id="93" name="Picture 2" descr="D:\PhD_Project\Conferences &amp; Presentations\2012.04.23-27 EGU2012, Vienna\piercing\images\RESEARCH Sea Green Grey.png"/>
            <p:cNvPicPr>
              <a:picLocks noChangeAspect="1" noChangeArrowheads="1"/>
            </p:cNvPicPr>
            <p:nvPr/>
          </p:nvPicPr>
          <p:blipFill>
            <a:blip r:embed="rId3" cstate="print"/>
            <a:srcRect/>
            <a:stretch>
              <a:fillRect/>
            </a:stretch>
          </p:blipFill>
          <p:spPr bwMode="auto">
            <a:xfrm>
              <a:off x="161033" y="5309139"/>
              <a:ext cx="2377597" cy="1398414"/>
            </a:xfrm>
            <a:prstGeom prst="rect">
              <a:avLst/>
            </a:prstGeom>
            <a:noFill/>
            <a:effectLst>
              <a:outerShdw blurRad="63500" sx="102000" sy="102000" algn="ctr" rotWithShape="0">
                <a:prstClr val="black">
                  <a:alpha val="40000"/>
                </a:prstClr>
              </a:outerShdw>
            </a:effectLst>
          </p:spPr>
        </p:pic>
      </p:grpSp>
      <p:grpSp>
        <p:nvGrpSpPr>
          <p:cNvPr id="14351" name="Group Box 4 Benthic Boundary Layer"/>
          <p:cNvGrpSpPr>
            <a:grpSpLocks/>
          </p:cNvGrpSpPr>
          <p:nvPr/>
        </p:nvGrpSpPr>
        <p:grpSpPr bwMode="auto">
          <a:xfrm>
            <a:off x="14347825" y="18452355"/>
            <a:ext cx="13893800" cy="8331944"/>
            <a:chOff x="17554833" y="6247183"/>
            <a:chExt cx="16192299" cy="12109911"/>
          </a:xfrm>
        </p:grpSpPr>
        <p:sp>
          <p:nvSpPr>
            <p:cNvPr id="171" name="TextBox 170"/>
            <p:cNvSpPr txBox="1"/>
            <p:nvPr/>
          </p:nvSpPr>
          <p:spPr>
            <a:xfrm>
              <a:off x="17554833" y="7676778"/>
              <a:ext cx="16192299" cy="10680316"/>
            </a:xfrm>
            <a:prstGeom prst="rect">
              <a:avLst/>
            </a:prstGeom>
            <a:solidFill>
              <a:schemeClr val="bg1">
                <a:lumMod val="95000"/>
              </a:schemeClr>
            </a:solidFill>
            <a:ln w="25400">
              <a:solidFill>
                <a:schemeClr val="accent1">
                  <a:lumMod val="60000"/>
                  <a:lumOff val="40000"/>
                </a:schemeClr>
              </a:solidFill>
            </a:ln>
          </p:spPr>
          <p:txBody>
            <a:bodyPr lIns="180000" tIns="108000" rIns="180000" bIns="108000"/>
            <a:lstStyle/>
            <a:p>
              <a:pPr defTabSz="4176194" fontAlgn="auto">
                <a:lnSpc>
                  <a:spcPct val="110000"/>
                </a:lnSpc>
                <a:spcBef>
                  <a:spcPts val="0"/>
                </a:spcBef>
                <a:spcAft>
                  <a:spcPts val="1200"/>
                </a:spcAft>
                <a:defRPr/>
              </a:pPr>
              <a:r>
                <a:rPr lang="en-GB" sz="3600" dirty="0">
                  <a:latin typeface="Calibri" pitchFamily="34" charset="0"/>
                  <a:cs typeface="Calibri" pitchFamily="34" charset="0"/>
                </a:rPr>
                <a:t/>
              </a:r>
              <a:br>
                <a:rPr lang="en-GB" sz="3600" dirty="0">
                  <a:latin typeface="Calibri" pitchFamily="34" charset="0"/>
                  <a:cs typeface="Calibri" pitchFamily="34" charset="0"/>
                </a:rPr>
              </a:br>
              <a:endParaRPr lang="en-GB" sz="3600" dirty="0">
                <a:latin typeface="Calibri" pitchFamily="34" charset="0"/>
                <a:cs typeface="Calibri" pitchFamily="34" charset="0"/>
              </a:endParaRPr>
            </a:p>
          </p:txBody>
        </p:sp>
        <p:sp>
          <p:nvSpPr>
            <p:cNvPr id="172" name="Rectangle 171"/>
            <p:cNvSpPr/>
            <p:nvPr/>
          </p:nvSpPr>
          <p:spPr>
            <a:xfrm>
              <a:off x="17554833" y="6247183"/>
              <a:ext cx="16192299" cy="142959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nchor="ctr"/>
            <a:lstStyle/>
            <a:p>
              <a:pPr defTabSz="4176194" fontAlgn="auto">
                <a:spcBef>
                  <a:spcPts val="0"/>
                </a:spcBef>
                <a:spcAft>
                  <a:spcPts val="0"/>
                </a:spcAft>
                <a:defRPr/>
              </a:pPr>
              <a:r>
                <a:rPr lang="en-GB" sz="5100" b="1" dirty="0">
                  <a:solidFill>
                    <a:schemeClr val="tx1"/>
                  </a:solidFill>
                  <a:latin typeface="Cambria" pitchFamily="18" charset="0"/>
                </a:rPr>
                <a:t>4. </a:t>
              </a:r>
              <a:r>
                <a:rPr lang="en-GB" sz="5100" b="1" dirty="0" smtClean="0">
                  <a:solidFill>
                    <a:schemeClr val="tx1"/>
                  </a:solidFill>
                  <a:latin typeface="Cambria" pitchFamily="18" charset="0"/>
                </a:rPr>
                <a:t>Properties of the Winter </a:t>
              </a:r>
              <a:r>
                <a:rPr lang="en-GB" sz="5100" b="1" dirty="0" err="1">
                  <a:solidFill>
                    <a:schemeClr val="tx1"/>
                  </a:solidFill>
                  <a:latin typeface="Cambria" pitchFamily="18" charset="0"/>
                </a:rPr>
                <a:t>Shamal</a:t>
              </a:r>
              <a:endParaRPr lang="en-GB" sz="5100" b="1" dirty="0">
                <a:solidFill>
                  <a:schemeClr val="tx1"/>
                </a:solidFill>
                <a:latin typeface="Cambria" pitchFamily="18" charset="0"/>
              </a:endParaRPr>
            </a:p>
          </p:txBody>
        </p:sp>
      </p:grpSp>
      <p:grpSp>
        <p:nvGrpSpPr>
          <p:cNvPr id="14352" name="Group 39"/>
          <p:cNvGrpSpPr>
            <a:grpSpLocks/>
          </p:cNvGrpSpPr>
          <p:nvPr/>
        </p:nvGrpSpPr>
        <p:grpSpPr bwMode="auto">
          <a:xfrm>
            <a:off x="1" y="3214687"/>
            <a:ext cx="39190612" cy="1555749"/>
            <a:chOff x="2" y="2932299"/>
            <a:chExt cx="38776075" cy="1555603"/>
          </a:xfrm>
        </p:grpSpPr>
        <p:sp>
          <p:nvSpPr>
            <p:cNvPr id="34" name="Textbox Authors"/>
            <p:cNvSpPr txBox="1"/>
            <p:nvPr/>
          </p:nvSpPr>
          <p:spPr>
            <a:xfrm>
              <a:off x="2" y="2940236"/>
              <a:ext cx="19467947" cy="1547666"/>
            </a:xfrm>
            <a:prstGeom prst="rect">
              <a:avLst/>
            </a:prstGeom>
            <a:solidFill>
              <a:schemeClr val="accent1">
                <a:lumMod val="40000"/>
                <a:lumOff val="60000"/>
              </a:schemeClr>
            </a:solidFill>
            <a:ln>
              <a:noFill/>
            </a:ln>
          </p:spPr>
          <p:txBody>
            <a:bodyPr lIns="1800000" tIns="432000" rIns="304200" bIns="304200"/>
            <a:lstStyle/>
            <a:p>
              <a:pPr defTabSz="4176194" fontAlgn="auto">
                <a:spcBef>
                  <a:spcPts val="0"/>
                </a:spcBef>
                <a:spcAft>
                  <a:spcPts val="0"/>
                </a:spcAft>
                <a:defRPr/>
              </a:pPr>
              <a:r>
                <a:rPr lang="en-GB" sz="4800" b="1" dirty="0" smtClean="0">
                  <a:latin typeface="Cambria" pitchFamily="18" charset="0"/>
                  <a:cs typeface="+mn-cs"/>
                </a:rPr>
                <a:t>A. </a:t>
              </a:r>
              <a:r>
                <a:rPr lang="en-GB" sz="4800" b="1" dirty="0">
                  <a:latin typeface="Cambria" pitchFamily="18" charset="0"/>
                  <a:cs typeface="+mn-cs"/>
                </a:rPr>
                <a:t>Almehrezi</a:t>
              </a:r>
              <a:r>
                <a:rPr lang="en-GB" sz="4800" b="1" baseline="30000" dirty="0">
                  <a:latin typeface="Cambria" pitchFamily="18" charset="0"/>
                  <a:cs typeface="+mn-cs"/>
                </a:rPr>
                <a:t>1</a:t>
              </a:r>
              <a:r>
                <a:rPr lang="en-GB" sz="4800" b="1" dirty="0">
                  <a:latin typeface="Cambria" pitchFamily="18" charset="0"/>
                  <a:cs typeface="+mn-cs"/>
                </a:rPr>
                <a:t>,  G</a:t>
              </a:r>
              <a:r>
                <a:rPr lang="en-GB" sz="4800" b="1" dirty="0" smtClean="0">
                  <a:latin typeface="Cambria" pitchFamily="18" charset="0"/>
                  <a:cs typeface="+mn-cs"/>
                </a:rPr>
                <a:t>. </a:t>
              </a:r>
              <a:r>
                <a:rPr lang="en-GB" sz="4800" b="1" dirty="0">
                  <a:latin typeface="Cambria" pitchFamily="18" charset="0"/>
                  <a:cs typeface="+mn-cs"/>
                </a:rPr>
                <a:t>Shapiro</a:t>
              </a:r>
              <a:r>
                <a:rPr lang="en-GB" sz="4800" b="1" baseline="30000" dirty="0">
                  <a:latin typeface="Cambria" pitchFamily="18" charset="0"/>
                  <a:cs typeface="+mn-cs"/>
                </a:rPr>
                <a:t>1</a:t>
              </a:r>
              <a:r>
                <a:rPr lang="en-GB" sz="4800" b="1" dirty="0">
                  <a:latin typeface="Cambria" pitchFamily="18" charset="0"/>
                  <a:cs typeface="+mn-cs"/>
                </a:rPr>
                <a:t>,  </a:t>
              </a:r>
              <a:r>
                <a:rPr lang="pt-BR" sz="4800" b="1" dirty="0">
                  <a:latin typeface="Cambria" pitchFamily="18" charset="0"/>
                  <a:cs typeface="+mn-cs"/>
                </a:rPr>
                <a:t>R. </a:t>
              </a:r>
              <a:r>
                <a:rPr lang="pt-BR" sz="4800" b="1" dirty="0" smtClean="0">
                  <a:latin typeface="Cambria" pitchFamily="18" charset="0"/>
                  <a:cs typeface="+mn-cs"/>
                </a:rPr>
                <a:t>Thain</a:t>
              </a:r>
              <a:r>
                <a:rPr lang="pt-BR" sz="4800" b="1" baseline="30000" dirty="0" smtClean="0">
                  <a:latin typeface="Cambria" pitchFamily="18" charset="0"/>
                  <a:cs typeface="+mn-cs"/>
                </a:rPr>
                <a:t>1</a:t>
              </a:r>
              <a:r>
                <a:rPr lang="pt-BR" sz="4800" b="1" dirty="0" smtClean="0">
                  <a:latin typeface="Cambria" pitchFamily="18" charset="0"/>
                  <a:cs typeface="+mn-cs"/>
                </a:rPr>
                <a:t>,  </a:t>
              </a:r>
              <a:r>
                <a:rPr lang="pt-BR" sz="4800" b="1" dirty="0">
                  <a:latin typeface="Cambria" pitchFamily="18" charset="0"/>
                  <a:cs typeface="+mn-cs"/>
                </a:rPr>
                <a:t>D. Priestley</a:t>
              </a:r>
              <a:r>
                <a:rPr lang="pt-BR" sz="4800" b="1" baseline="30000" dirty="0">
                  <a:latin typeface="Cambria" pitchFamily="18" charset="0"/>
                  <a:cs typeface="+mn-cs"/>
                </a:rPr>
                <a:t>2</a:t>
              </a:r>
            </a:p>
          </p:txBody>
        </p:sp>
        <p:sp>
          <p:nvSpPr>
            <p:cNvPr id="97" name="Textbox Authors"/>
            <p:cNvSpPr txBox="1"/>
            <p:nvPr/>
          </p:nvSpPr>
          <p:spPr>
            <a:xfrm>
              <a:off x="18235924" y="2932299"/>
              <a:ext cx="20540153" cy="1547666"/>
            </a:xfrm>
            <a:prstGeom prst="rect">
              <a:avLst/>
            </a:prstGeom>
            <a:solidFill>
              <a:schemeClr val="accent1">
                <a:lumMod val="40000"/>
                <a:lumOff val="60000"/>
              </a:schemeClr>
            </a:solidFill>
            <a:ln>
              <a:noFill/>
            </a:ln>
          </p:spPr>
          <p:txBody>
            <a:bodyPr lIns="304200" tIns="252000" rIns="304200" bIns="304200" anchor="ctr"/>
            <a:lstStyle/>
            <a:p>
              <a:pPr defTabSz="4176194" fontAlgn="auto">
                <a:spcBef>
                  <a:spcPts val="0"/>
                </a:spcBef>
                <a:spcAft>
                  <a:spcPts val="0"/>
                </a:spcAft>
                <a:defRPr/>
              </a:pPr>
              <a:r>
                <a:rPr lang="en-GB" sz="4800" b="1" baseline="30000" dirty="0" smtClean="0">
                  <a:latin typeface="Cambria" pitchFamily="18" charset="0"/>
                  <a:cs typeface="Calibri" pitchFamily="34" charset="0"/>
                </a:rPr>
                <a:t>1</a:t>
              </a:r>
              <a:r>
                <a:rPr lang="en-GB" sz="4800" b="1" dirty="0" smtClean="0">
                  <a:latin typeface="Cambria" pitchFamily="18" charset="0"/>
                  <a:cs typeface="Calibri" pitchFamily="34" charset="0"/>
                </a:rPr>
                <a:t>School of Marine Science and Engineering, </a:t>
              </a:r>
              <a:r>
                <a:rPr lang="en-GB" sz="4800" b="1" dirty="0">
                  <a:latin typeface="Cambria" pitchFamily="18" charset="0"/>
                  <a:cs typeface="Calibri" pitchFamily="34" charset="0"/>
                </a:rPr>
                <a:t>University of Plymouth, </a:t>
              </a:r>
              <a:r>
                <a:rPr lang="en-GB" sz="4800" b="1" dirty="0" smtClean="0">
                  <a:latin typeface="Cambria" pitchFamily="18" charset="0"/>
                  <a:cs typeface="Calibri" pitchFamily="34" charset="0"/>
                </a:rPr>
                <a:t>UK.</a:t>
              </a:r>
              <a:endParaRPr lang="en-GB" sz="4800" b="1" dirty="0" smtClean="0">
                <a:latin typeface="Cambria" pitchFamily="18" charset="0"/>
                <a:cs typeface="Calibri" pitchFamily="34" charset="0"/>
              </a:endParaRPr>
            </a:p>
            <a:p>
              <a:pPr defTabSz="4176194" fontAlgn="auto">
                <a:spcBef>
                  <a:spcPts val="0"/>
                </a:spcBef>
                <a:spcAft>
                  <a:spcPts val="0"/>
                </a:spcAft>
                <a:defRPr/>
              </a:pPr>
              <a:r>
                <a:rPr lang="en-GB" sz="4800" b="1" baseline="30000" dirty="0" smtClean="0">
                  <a:latin typeface="Cambria" pitchFamily="18" charset="0"/>
                  <a:cs typeface="Calibri" pitchFamily="34" charset="0"/>
                </a:rPr>
                <a:t>2</a:t>
              </a:r>
              <a:r>
                <a:rPr lang="en-US" sz="4800" b="1" dirty="0" smtClean="0">
                  <a:latin typeface="Cambria" pitchFamily="18" charset="0"/>
                  <a:cs typeface="Calibri" pitchFamily="34" charset="0"/>
                </a:rPr>
                <a:t>Higher Colleges of Technology, Abu Dhabi, UAE</a:t>
              </a:r>
              <a:r>
                <a:rPr lang="en-US" sz="4800" dirty="0" smtClean="0"/>
                <a:t>.</a:t>
              </a:r>
              <a:endParaRPr lang="en-GB" sz="4800" b="1" dirty="0">
                <a:latin typeface="Cambria" pitchFamily="18" charset="0"/>
                <a:cs typeface="Calibri" pitchFamily="34" charset="0"/>
              </a:endParaRPr>
            </a:p>
          </p:txBody>
        </p:sp>
      </p:grpSp>
      <p:sp>
        <p:nvSpPr>
          <p:cNvPr id="14353" name="Rectangle 1"/>
          <p:cNvSpPr>
            <a:spLocks noChangeArrowheads="1"/>
          </p:cNvSpPr>
          <p:nvPr/>
        </p:nvSpPr>
        <p:spPr bwMode="auto">
          <a:xfrm>
            <a:off x="593950" y="6724620"/>
            <a:ext cx="8353200" cy="5324535"/>
          </a:xfrm>
          <a:prstGeom prst="rect">
            <a:avLst/>
          </a:prstGeom>
          <a:noFill/>
          <a:ln w="9525">
            <a:noFill/>
            <a:miter lim="800000"/>
            <a:headEnd/>
            <a:tailEnd/>
          </a:ln>
        </p:spPr>
        <p:txBody>
          <a:bodyPr wrap="square" anchor="ctr">
            <a:spAutoFit/>
          </a:bodyPr>
          <a:lstStyle/>
          <a:p>
            <a:pPr algn="just">
              <a:tabLst>
                <a:tab pos="-1314450" algn="l"/>
                <a:tab pos="-1200150" algn="l"/>
              </a:tabLst>
            </a:pPr>
            <a:r>
              <a:rPr lang="en-GB" sz="3400" dirty="0">
                <a:latin typeface="Times New Roman" pitchFamily="18" charset="0"/>
                <a:ea typeface="Calibri" pitchFamily="34" charset="0"/>
                <a:cs typeface="Times New Roman" pitchFamily="18" charset="0"/>
              </a:rPr>
              <a:t>The </a:t>
            </a:r>
            <a:r>
              <a:rPr lang="en-GB" sz="3400" dirty="0" err="1">
                <a:latin typeface="Times New Roman" pitchFamily="18" charset="0"/>
                <a:ea typeface="Calibri" pitchFamily="34" charset="0"/>
                <a:cs typeface="Times New Roman" pitchFamily="18" charset="0"/>
              </a:rPr>
              <a:t>Shamal</a:t>
            </a:r>
            <a:r>
              <a:rPr lang="en-GB" sz="3400" dirty="0">
                <a:latin typeface="Times New Roman" pitchFamily="18" charset="0"/>
                <a:ea typeface="Calibri" pitchFamily="34" charset="0"/>
                <a:cs typeface="Times New Roman" pitchFamily="18" charset="0"/>
              </a:rPr>
              <a:t> wind is a north-westerly wind, which has acquired the local name of </a:t>
            </a:r>
            <a:r>
              <a:rPr lang="en-GB" sz="3400" dirty="0" err="1">
                <a:latin typeface="Times New Roman" pitchFamily="18" charset="0"/>
                <a:ea typeface="Calibri" pitchFamily="34" charset="0"/>
                <a:cs typeface="Times New Roman" pitchFamily="18" charset="0"/>
              </a:rPr>
              <a:t>Shamal</a:t>
            </a:r>
            <a:r>
              <a:rPr lang="en-GB" sz="3400" dirty="0">
                <a:latin typeface="Times New Roman" pitchFamily="18" charset="0"/>
                <a:ea typeface="Calibri" pitchFamily="34" charset="0"/>
                <a:cs typeface="Times New Roman" pitchFamily="18" charset="0"/>
              </a:rPr>
              <a:t>. It is the primary ambient wind in the Arabian Gulf and persists most of the year over the area, but with varying characteristics (</a:t>
            </a:r>
            <a:r>
              <a:rPr lang="en-GB" sz="3400" dirty="0" err="1">
                <a:latin typeface="Times New Roman" pitchFamily="18" charset="0"/>
                <a:ea typeface="Calibri" pitchFamily="34" charset="0"/>
                <a:cs typeface="Times New Roman" pitchFamily="18" charset="0"/>
              </a:rPr>
              <a:t>Govinda</a:t>
            </a:r>
            <a:r>
              <a:rPr lang="en-GB" sz="3400" dirty="0">
                <a:latin typeface="Times New Roman" pitchFamily="18" charset="0"/>
                <a:ea typeface="Calibri" pitchFamily="34" charset="0"/>
                <a:cs typeface="Times New Roman" pitchFamily="18" charset="0"/>
              </a:rPr>
              <a:t>, Al-</a:t>
            </a:r>
            <a:r>
              <a:rPr lang="en-GB" sz="3400" dirty="0" err="1">
                <a:latin typeface="Times New Roman" pitchFamily="18" charset="0"/>
                <a:ea typeface="Calibri" pitchFamily="34" charset="0"/>
                <a:cs typeface="Times New Roman" pitchFamily="18" charset="0"/>
              </a:rPr>
              <a:t>Sulaiti</a:t>
            </a:r>
            <a:r>
              <a:rPr lang="en-GB" sz="3400" dirty="0">
                <a:latin typeface="Times New Roman" pitchFamily="18" charset="0"/>
                <a:ea typeface="Calibri" pitchFamily="34" charset="0"/>
                <a:cs typeface="Times New Roman" pitchFamily="18" charset="0"/>
              </a:rPr>
              <a:t> and Al-</a:t>
            </a:r>
            <a:r>
              <a:rPr lang="en-GB" sz="3400" dirty="0" err="1">
                <a:latin typeface="Times New Roman" pitchFamily="18" charset="0"/>
                <a:ea typeface="Calibri" pitchFamily="34" charset="0"/>
                <a:cs typeface="Times New Roman" pitchFamily="18" charset="0"/>
              </a:rPr>
              <a:t>Mulla</a:t>
            </a:r>
            <a:r>
              <a:rPr lang="en-GB" sz="3400" dirty="0">
                <a:latin typeface="Times New Roman" pitchFamily="18" charset="0"/>
                <a:ea typeface="Calibri" pitchFamily="34" charset="0"/>
                <a:cs typeface="Times New Roman" pitchFamily="18" charset="0"/>
              </a:rPr>
              <a:t>, 2001). </a:t>
            </a:r>
            <a:r>
              <a:rPr lang="en-US" sz="3400" dirty="0">
                <a:latin typeface="Times New Roman" pitchFamily="18" charset="0"/>
                <a:ea typeface="Calibri" pitchFamily="34" charset="0"/>
                <a:cs typeface="Times New Roman" pitchFamily="18" charset="0"/>
              </a:rPr>
              <a:t>It has been identified that electromagnetic wave propagation is affected in the southern coast of the Arabian Gulf due to the </a:t>
            </a:r>
            <a:r>
              <a:rPr lang="en-US" sz="3400" dirty="0" err="1">
                <a:latin typeface="Times New Roman" pitchFamily="18" charset="0"/>
                <a:ea typeface="Calibri" pitchFamily="34" charset="0"/>
                <a:cs typeface="Times New Roman" pitchFamily="18" charset="0"/>
              </a:rPr>
              <a:t>Shamal</a:t>
            </a:r>
            <a:r>
              <a:rPr lang="en-US" sz="3400" dirty="0">
                <a:latin typeface="Times New Roman" pitchFamily="18" charset="0"/>
                <a:ea typeface="Calibri" pitchFamily="34" charset="0"/>
                <a:cs typeface="Times New Roman" pitchFamily="18" charset="0"/>
              </a:rPr>
              <a:t> wind (Atkinson &amp; Zhu, 2005). </a:t>
            </a:r>
            <a:endParaRPr lang="en-US" sz="3400" dirty="0">
              <a:ea typeface="Calibri" pitchFamily="34" charset="0"/>
              <a:cs typeface="Times New Roman" pitchFamily="18" charset="0"/>
            </a:endParaRPr>
          </a:p>
        </p:txBody>
      </p:sp>
      <p:sp>
        <p:nvSpPr>
          <p:cNvPr id="14354" name="Rectangle 105"/>
          <p:cNvSpPr>
            <a:spLocks noChangeArrowheads="1"/>
          </p:cNvSpPr>
          <p:nvPr/>
        </p:nvSpPr>
        <p:spPr bwMode="auto">
          <a:xfrm>
            <a:off x="522288" y="12465050"/>
            <a:ext cx="13320712" cy="4278094"/>
          </a:xfrm>
          <a:prstGeom prst="rect">
            <a:avLst/>
          </a:prstGeom>
          <a:noFill/>
          <a:ln w="9525">
            <a:noFill/>
            <a:miter lim="800000"/>
            <a:headEnd/>
            <a:tailEnd/>
          </a:ln>
        </p:spPr>
        <p:txBody>
          <a:bodyPr>
            <a:spAutoFit/>
          </a:bodyPr>
          <a:lstStyle/>
          <a:p>
            <a:pPr algn="just">
              <a:tabLst>
                <a:tab pos="-1314450" algn="l"/>
                <a:tab pos="-1200150" algn="l"/>
              </a:tabLst>
            </a:pPr>
            <a:r>
              <a:rPr lang="en-GB" sz="3400" dirty="0">
                <a:latin typeface="Times New Roman" pitchFamily="18" charset="0"/>
                <a:ea typeface="Calibri" pitchFamily="34" charset="0"/>
                <a:cs typeface="Times New Roman" pitchFamily="18" charset="0"/>
              </a:rPr>
              <a:t>Therefore, gathering detailed knowledge of the </a:t>
            </a:r>
            <a:r>
              <a:rPr lang="en-GB" sz="3400" dirty="0" err="1">
                <a:latin typeface="Times New Roman" pitchFamily="18" charset="0"/>
                <a:ea typeface="Calibri" pitchFamily="34" charset="0"/>
                <a:cs typeface="Times New Roman" pitchFamily="18" charset="0"/>
              </a:rPr>
              <a:t>Shamal</a:t>
            </a:r>
            <a:r>
              <a:rPr lang="en-GB" sz="3400" dirty="0">
                <a:latin typeface="Times New Roman" pitchFamily="18" charset="0"/>
                <a:ea typeface="Calibri" pitchFamily="34" charset="0"/>
                <a:cs typeface="Times New Roman" pitchFamily="18" charset="0"/>
              </a:rPr>
              <a:t> wind will greatly assist in predicting variations in radar and communication equipment  performance. Topography plays an important role in determining the weather and climate of the area (Atkinson &amp; Zhu, 2004), primarily with regard to the Zagros Mountains (3000-4000 metres) in the north and </a:t>
            </a:r>
            <a:r>
              <a:rPr lang="en-GB" sz="3400" dirty="0" err="1">
                <a:latin typeface="Times New Roman" pitchFamily="18" charset="0"/>
                <a:ea typeface="Calibri" pitchFamily="34" charset="0"/>
                <a:cs typeface="Times New Roman" pitchFamily="18" charset="0"/>
              </a:rPr>
              <a:t>Hajar</a:t>
            </a:r>
            <a:r>
              <a:rPr lang="en-GB" sz="3400" dirty="0">
                <a:latin typeface="Times New Roman" pitchFamily="18" charset="0"/>
                <a:ea typeface="Calibri" pitchFamily="34" charset="0"/>
                <a:cs typeface="Times New Roman" pitchFamily="18" charset="0"/>
              </a:rPr>
              <a:t> Mountains (1500 to 2500 metres) in the east. </a:t>
            </a:r>
            <a:r>
              <a:rPr lang="en-US" sz="3400" dirty="0">
                <a:latin typeface="Times New Roman" pitchFamily="18" charset="0"/>
                <a:ea typeface="Calibri" pitchFamily="34" charset="0"/>
                <a:cs typeface="Times New Roman" pitchFamily="18" charset="0"/>
              </a:rPr>
              <a:t>The aim of this Poster is to explain the variability in seasonal </a:t>
            </a:r>
            <a:r>
              <a:rPr lang="en-US" sz="3400" dirty="0" err="1">
                <a:latin typeface="Times New Roman" pitchFamily="18" charset="0"/>
                <a:ea typeface="Calibri" pitchFamily="34" charset="0"/>
                <a:cs typeface="Times New Roman" pitchFamily="18" charset="0"/>
              </a:rPr>
              <a:t>Shamal</a:t>
            </a:r>
            <a:r>
              <a:rPr lang="en-US" sz="3400" dirty="0">
                <a:latin typeface="Times New Roman" pitchFamily="18" charset="0"/>
                <a:ea typeface="Calibri" pitchFamily="34" charset="0"/>
                <a:cs typeface="Times New Roman" pitchFamily="18" charset="0"/>
              </a:rPr>
              <a:t> wind variations in the Southern Arabian Gulf.</a:t>
            </a:r>
            <a:endParaRPr lang="en-GB" sz="3400" dirty="0">
              <a:latin typeface="Times New Roman" pitchFamily="18" charset="0"/>
              <a:ea typeface="Calibri" pitchFamily="34" charset="0"/>
              <a:cs typeface="Times New Roman" pitchFamily="18" charset="0"/>
            </a:endParaRPr>
          </a:p>
        </p:txBody>
      </p:sp>
      <p:sp>
        <p:nvSpPr>
          <p:cNvPr id="14355" name="Rectangle 109"/>
          <p:cNvSpPr>
            <a:spLocks noChangeArrowheads="1"/>
          </p:cNvSpPr>
          <p:nvPr/>
        </p:nvSpPr>
        <p:spPr bwMode="auto">
          <a:xfrm>
            <a:off x="593725" y="18637010"/>
            <a:ext cx="13033375" cy="7448193"/>
          </a:xfrm>
          <a:prstGeom prst="rect">
            <a:avLst/>
          </a:prstGeom>
          <a:noFill/>
          <a:ln w="9525">
            <a:noFill/>
            <a:miter lim="800000"/>
            <a:headEnd/>
            <a:tailEnd/>
          </a:ln>
        </p:spPr>
        <p:txBody>
          <a:bodyPr>
            <a:spAutoFit/>
          </a:bodyPr>
          <a:lstStyle/>
          <a:p>
            <a:pPr algn="just"/>
            <a:r>
              <a:rPr lang="en-US" sz="3400" u="sng" dirty="0">
                <a:latin typeface="Cambria" pitchFamily="18" charset="0"/>
              </a:rPr>
              <a:t>Data (Period 1981 - 2010);</a:t>
            </a:r>
            <a:r>
              <a:rPr lang="en-US" sz="3400" dirty="0">
                <a:latin typeface="Cambria" pitchFamily="18" charset="0"/>
              </a:rPr>
              <a:t> Wind hourly data from  </a:t>
            </a:r>
            <a:r>
              <a:rPr lang="en-US" sz="3400" dirty="0" err="1">
                <a:latin typeface="Cambria" pitchFamily="18" charset="0"/>
              </a:rPr>
              <a:t>Sharjah</a:t>
            </a:r>
            <a:r>
              <a:rPr lang="en-US" sz="3400" dirty="0">
                <a:latin typeface="Cambria" pitchFamily="18" charset="0"/>
              </a:rPr>
              <a:t> and Abu Dhabi; Daily data from  Bahrain and </a:t>
            </a:r>
            <a:r>
              <a:rPr lang="en-US" sz="3400" dirty="0" smtClean="0">
                <a:latin typeface="Cambria" pitchFamily="18" charset="0"/>
              </a:rPr>
              <a:t>NCEP.  </a:t>
            </a:r>
            <a:r>
              <a:rPr lang="en-US" sz="3400" dirty="0">
                <a:latin typeface="Cambria" pitchFamily="18" charset="0"/>
              </a:rPr>
              <a:t>Additionally NCEP weather charts were used to understand wind circulations. Wind data will be analyzed and the one from among three sources which is less influenced by topography will be selected to show variations in the </a:t>
            </a:r>
            <a:r>
              <a:rPr lang="en-US" sz="3400" dirty="0" err="1">
                <a:latin typeface="Cambria" pitchFamily="18" charset="0"/>
              </a:rPr>
              <a:t>Shamal</a:t>
            </a:r>
            <a:r>
              <a:rPr lang="en-US" sz="3400" dirty="0">
                <a:latin typeface="Cambria" pitchFamily="18" charset="0"/>
              </a:rPr>
              <a:t> wind strength over the southern of the Arabian Gulf.  Winter </a:t>
            </a:r>
            <a:r>
              <a:rPr lang="en-US" sz="3400" dirty="0" err="1">
                <a:latin typeface="Cambria" pitchFamily="18" charset="0"/>
              </a:rPr>
              <a:t>Shamal</a:t>
            </a:r>
            <a:r>
              <a:rPr lang="en-US" sz="3400" dirty="0">
                <a:latin typeface="Cambria" pitchFamily="18" charset="0"/>
              </a:rPr>
              <a:t> causes will be illustrated and </a:t>
            </a:r>
            <a:r>
              <a:rPr lang="en-US" sz="3400" dirty="0" err="1">
                <a:latin typeface="Cambria" pitchFamily="18" charset="0"/>
              </a:rPr>
              <a:t>Shamal</a:t>
            </a:r>
            <a:r>
              <a:rPr lang="en-US" sz="3400" dirty="0">
                <a:latin typeface="Cambria" pitchFamily="18" charset="0"/>
              </a:rPr>
              <a:t> days will be analyzed in detail to understand variations and reason for those variations. </a:t>
            </a:r>
          </a:p>
          <a:p>
            <a:pPr algn="just"/>
            <a:endParaRPr lang="en-US" sz="3600" b="1" dirty="0">
              <a:solidFill>
                <a:srgbClr val="FF0000"/>
              </a:solidFill>
              <a:latin typeface="Cambria" pitchFamily="18" charset="0"/>
            </a:endParaRPr>
          </a:p>
          <a:p>
            <a:pPr algn="just"/>
            <a:r>
              <a:rPr lang="en-US" sz="3400" b="1" dirty="0" smtClean="0">
                <a:latin typeface="Cambria" pitchFamily="18" charset="0"/>
              </a:rPr>
              <a:t>The </a:t>
            </a:r>
            <a:r>
              <a:rPr lang="en-US" sz="3400" b="1" dirty="0" err="1">
                <a:latin typeface="Cambria" pitchFamily="18" charset="0"/>
              </a:rPr>
              <a:t>Shamal</a:t>
            </a:r>
            <a:r>
              <a:rPr lang="en-US" sz="3400" b="1" dirty="0">
                <a:latin typeface="Cambria" pitchFamily="18" charset="0"/>
              </a:rPr>
              <a:t> Wind</a:t>
            </a:r>
            <a:r>
              <a:rPr lang="en-US" sz="3400" dirty="0">
                <a:latin typeface="Cambria" pitchFamily="18" charset="0"/>
              </a:rPr>
              <a:t> is any wind coming from North-Westerly  (270-360 degrees) sector over the Arabian Gulf. </a:t>
            </a:r>
          </a:p>
          <a:p>
            <a:pPr algn="just"/>
            <a:r>
              <a:rPr lang="en-US" sz="3400" b="1" dirty="0">
                <a:latin typeface="Cambria" pitchFamily="18" charset="0"/>
              </a:rPr>
              <a:t>A </a:t>
            </a:r>
            <a:r>
              <a:rPr lang="en-US" sz="3400" b="1" dirty="0" err="1">
                <a:latin typeface="Cambria" pitchFamily="18" charset="0"/>
              </a:rPr>
              <a:t>Shamal</a:t>
            </a:r>
            <a:r>
              <a:rPr lang="en-US" sz="3400" b="1" dirty="0">
                <a:latin typeface="Cambria" pitchFamily="18" charset="0"/>
              </a:rPr>
              <a:t> Day</a:t>
            </a:r>
            <a:r>
              <a:rPr lang="en-US" sz="3400" dirty="0">
                <a:latin typeface="Cambria" pitchFamily="18" charset="0"/>
              </a:rPr>
              <a:t>  is when the daily prevailing wind direction blows from the North-Westerly (270-360 degrees) sector over the Arabian Gulf, with a mean wind speed of 11 knots and more</a:t>
            </a:r>
          </a:p>
        </p:txBody>
      </p:sp>
      <p:pic>
        <p:nvPicPr>
          <p:cNvPr id="7" name="Picture 3"/>
          <p:cNvPicPr>
            <a:picLocks noChangeAspect="1" noChangeArrowheads="1"/>
          </p:cNvPicPr>
          <p:nvPr/>
        </p:nvPicPr>
        <p:blipFill>
          <a:blip r:embed="rId4" cstate="print"/>
          <a:srcRect l="43912" t="43109" r="34398" b="16532"/>
          <a:stretch>
            <a:fillRect/>
          </a:stretch>
        </p:blipFill>
        <p:spPr bwMode="auto">
          <a:xfrm>
            <a:off x="9234910" y="6571035"/>
            <a:ext cx="4680520"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57" name="Rectangle 110"/>
          <p:cNvSpPr>
            <a:spLocks noChangeArrowheads="1"/>
          </p:cNvSpPr>
          <p:nvPr/>
        </p:nvSpPr>
        <p:spPr bwMode="auto">
          <a:xfrm>
            <a:off x="14419486" y="6450241"/>
            <a:ext cx="6889527" cy="4801314"/>
          </a:xfrm>
          <a:prstGeom prst="rect">
            <a:avLst/>
          </a:prstGeom>
          <a:noFill/>
          <a:ln w="9525">
            <a:noFill/>
            <a:miter lim="800000"/>
            <a:headEnd/>
            <a:tailEnd/>
          </a:ln>
        </p:spPr>
        <p:txBody>
          <a:bodyPr wrap="square">
            <a:spAutoFit/>
          </a:bodyPr>
          <a:lstStyle/>
          <a:p>
            <a:pPr algn="just"/>
            <a:r>
              <a:rPr lang="en-US" sz="3400" dirty="0">
                <a:latin typeface="Times New Roman" pitchFamily="18" charset="0"/>
                <a:ea typeface="Calibri" pitchFamily="34" charset="0"/>
                <a:cs typeface="Times New Roman" pitchFamily="18" charset="0"/>
              </a:rPr>
              <a:t>Wind strength is increased over Bahrain where </a:t>
            </a:r>
            <a:r>
              <a:rPr lang="en-US" sz="3400" dirty="0" err="1">
                <a:latin typeface="Times New Roman" pitchFamily="18" charset="0"/>
                <a:ea typeface="Calibri" pitchFamily="34" charset="0"/>
                <a:cs typeface="Times New Roman" pitchFamily="18" charset="0"/>
              </a:rPr>
              <a:t>Shamal</a:t>
            </a:r>
            <a:r>
              <a:rPr lang="en-US" sz="3400" dirty="0">
                <a:latin typeface="Times New Roman" pitchFamily="18" charset="0"/>
                <a:ea typeface="Calibri" pitchFamily="34" charset="0"/>
                <a:cs typeface="Times New Roman" pitchFamily="18" charset="0"/>
              </a:rPr>
              <a:t> wind is the stronger than at other stations due to a number of factors; primarily its location which is less effected by topography than the others.  Therefore wind data from Bahrain is used in  this study analysis in order to show variations in </a:t>
            </a:r>
            <a:r>
              <a:rPr lang="en-US" sz="3400" dirty="0" err="1">
                <a:latin typeface="Times New Roman" pitchFamily="18" charset="0"/>
                <a:ea typeface="Calibri" pitchFamily="34" charset="0"/>
                <a:cs typeface="Times New Roman" pitchFamily="18" charset="0"/>
              </a:rPr>
              <a:t>Shamal</a:t>
            </a:r>
            <a:r>
              <a:rPr lang="en-US" sz="3400" dirty="0">
                <a:latin typeface="Times New Roman" pitchFamily="18" charset="0"/>
                <a:ea typeface="Calibri" pitchFamily="34" charset="0"/>
                <a:cs typeface="Times New Roman" pitchFamily="18" charset="0"/>
              </a:rPr>
              <a:t> wind strength. </a:t>
            </a:r>
            <a:endParaRPr lang="en-GB" sz="3400" dirty="0">
              <a:latin typeface="Times New Roman" pitchFamily="18" charset="0"/>
              <a:ea typeface="Calibri" pitchFamily="34" charset="0"/>
              <a:cs typeface="Times New Roman" pitchFamily="18" charset="0"/>
            </a:endParaRPr>
          </a:p>
        </p:txBody>
      </p:sp>
      <p:pic>
        <p:nvPicPr>
          <p:cNvPr id="14358" name="Picture 5"/>
          <p:cNvPicPr>
            <a:picLocks noChangeAspect="1" noChangeArrowheads="1"/>
          </p:cNvPicPr>
          <p:nvPr/>
        </p:nvPicPr>
        <p:blipFill>
          <a:blip r:embed="rId5" cstate="print"/>
          <a:srcRect/>
          <a:stretch>
            <a:fillRect/>
          </a:stretch>
        </p:blipFill>
        <p:spPr bwMode="auto">
          <a:xfrm>
            <a:off x="21631275" y="6499225"/>
            <a:ext cx="6469063" cy="4679950"/>
          </a:xfrm>
          <a:prstGeom prst="rect">
            <a:avLst/>
          </a:prstGeom>
          <a:noFill/>
          <a:ln w="9525">
            <a:noFill/>
            <a:miter lim="800000"/>
            <a:headEnd/>
            <a:tailEnd/>
          </a:ln>
        </p:spPr>
      </p:pic>
      <p:pic>
        <p:nvPicPr>
          <p:cNvPr id="14359" name="Picture 6"/>
          <p:cNvPicPr>
            <a:picLocks noChangeAspect="1" noChangeArrowheads="1"/>
          </p:cNvPicPr>
          <p:nvPr/>
        </p:nvPicPr>
        <p:blipFill>
          <a:blip r:embed="rId6" cstate="print"/>
          <a:srcRect/>
          <a:stretch>
            <a:fillRect/>
          </a:stretch>
        </p:blipFill>
        <p:spPr bwMode="auto">
          <a:xfrm>
            <a:off x="14635163" y="11468100"/>
            <a:ext cx="6337300" cy="4602163"/>
          </a:xfrm>
          <a:prstGeom prst="rect">
            <a:avLst/>
          </a:prstGeom>
          <a:noFill/>
          <a:ln w="9525">
            <a:noFill/>
            <a:miter lim="800000"/>
            <a:headEnd/>
            <a:tailEnd/>
          </a:ln>
        </p:spPr>
      </p:pic>
      <p:pic>
        <p:nvPicPr>
          <p:cNvPr id="14360" name="Picture 7"/>
          <p:cNvPicPr>
            <a:picLocks noChangeAspect="1" noChangeArrowheads="1"/>
          </p:cNvPicPr>
          <p:nvPr/>
        </p:nvPicPr>
        <p:blipFill>
          <a:blip r:embed="rId7" cstate="print"/>
          <a:srcRect/>
          <a:stretch>
            <a:fillRect/>
          </a:stretch>
        </p:blipFill>
        <p:spPr bwMode="auto">
          <a:xfrm>
            <a:off x="21634450" y="11395075"/>
            <a:ext cx="6394450" cy="4591050"/>
          </a:xfrm>
          <a:prstGeom prst="rect">
            <a:avLst/>
          </a:prstGeom>
          <a:noFill/>
          <a:ln w="9525">
            <a:noFill/>
            <a:miter lim="800000"/>
            <a:headEnd/>
            <a:tailEnd/>
          </a:ln>
        </p:spPr>
      </p:pic>
      <p:sp>
        <p:nvSpPr>
          <p:cNvPr id="14361" name="Rectangle 83"/>
          <p:cNvSpPr>
            <a:spLocks noChangeArrowheads="1"/>
          </p:cNvSpPr>
          <p:nvPr/>
        </p:nvSpPr>
        <p:spPr bwMode="auto">
          <a:xfrm>
            <a:off x="14347478" y="16076091"/>
            <a:ext cx="13897544" cy="2185214"/>
          </a:xfrm>
          <a:prstGeom prst="rect">
            <a:avLst/>
          </a:prstGeom>
          <a:noFill/>
          <a:ln w="9525">
            <a:noFill/>
            <a:miter lim="800000"/>
            <a:headEnd/>
            <a:tailEnd/>
          </a:ln>
        </p:spPr>
        <p:txBody>
          <a:bodyPr wrap="square">
            <a:spAutoFit/>
          </a:bodyPr>
          <a:lstStyle/>
          <a:p>
            <a:pPr algn="just"/>
            <a:r>
              <a:rPr lang="en-US" sz="3400" dirty="0">
                <a:latin typeface="Cambria" pitchFamily="18" charset="0"/>
                <a:ea typeface="Calibri" pitchFamily="34" charset="0"/>
                <a:cs typeface="Times New Roman" pitchFamily="18" charset="0"/>
              </a:rPr>
              <a:t>The highest number of </a:t>
            </a:r>
            <a:r>
              <a:rPr lang="en-US" sz="3400" dirty="0" err="1">
                <a:latin typeface="Cambria" pitchFamily="18" charset="0"/>
                <a:ea typeface="Calibri" pitchFamily="34" charset="0"/>
                <a:cs typeface="Times New Roman" pitchFamily="18" charset="0"/>
              </a:rPr>
              <a:t>Shamal</a:t>
            </a:r>
            <a:r>
              <a:rPr lang="en-US" sz="3400" dirty="0">
                <a:latin typeface="Cambria" pitchFamily="18" charset="0"/>
                <a:ea typeface="Calibri" pitchFamily="34" charset="0"/>
                <a:cs typeface="Times New Roman" pitchFamily="18" charset="0"/>
              </a:rPr>
              <a:t> days is in winter. Overall the number of </a:t>
            </a:r>
            <a:r>
              <a:rPr lang="en-US" sz="3400" dirty="0" err="1">
                <a:latin typeface="Cambria" pitchFamily="18" charset="0"/>
                <a:ea typeface="Calibri" pitchFamily="34" charset="0"/>
                <a:cs typeface="Times New Roman" pitchFamily="18" charset="0"/>
              </a:rPr>
              <a:t>Shamal</a:t>
            </a:r>
            <a:r>
              <a:rPr lang="en-US" sz="3400" dirty="0">
                <a:latin typeface="Cambria" pitchFamily="18" charset="0"/>
                <a:ea typeface="Calibri" pitchFamily="34" charset="0"/>
                <a:cs typeface="Times New Roman" pitchFamily="18" charset="0"/>
              </a:rPr>
              <a:t> days decreased throughout the period of the study. In all three winter months the number of </a:t>
            </a:r>
            <a:r>
              <a:rPr lang="en-US" sz="3400" dirty="0" err="1">
                <a:latin typeface="Cambria" pitchFamily="18" charset="0"/>
                <a:ea typeface="Calibri" pitchFamily="34" charset="0"/>
                <a:cs typeface="Times New Roman" pitchFamily="18" charset="0"/>
              </a:rPr>
              <a:t>Shamal</a:t>
            </a:r>
            <a:r>
              <a:rPr lang="en-US" sz="3400" dirty="0">
                <a:latin typeface="Cambria" pitchFamily="18" charset="0"/>
                <a:ea typeface="Calibri" pitchFamily="34" charset="0"/>
                <a:cs typeface="Times New Roman" pitchFamily="18" charset="0"/>
              </a:rPr>
              <a:t> days decreased but at different amounts.</a:t>
            </a:r>
            <a:endParaRPr lang="en-GB" sz="3400" dirty="0">
              <a:latin typeface="Cambria" pitchFamily="18" charset="0"/>
              <a:ea typeface="Calibri" pitchFamily="34" charset="0"/>
              <a:cs typeface="Times New Roman" pitchFamily="18" charset="0"/>
            </a:endParaRPr>
          </a:p>
        </p:txBody>
      </p:sp>
      <p:pic>
        <p:nvPicPr>
          <p:cNvPr id="14362" name="Picture 8"/>
          <p:cNvPicPr>
            <a:picLocks noChangeAspect="1" noChangeArrowheads="1"/>
          </p:cNvPicPr>
          <p:nvPr/>
        </p:nvPicPr>
        <p:blipFill>
          <a:blip r:embed="rId8" cstate="print"/>
          <a:srcRect/>
          <a:stretch>
            <a:fillRect/>
          </a:stretch>
        </p:blipFill>
        <p:spPr bwMode="auto">
          <a:xfrm>
            <a:off x="21116230" y="19613883"/>
            <a:ext cx="6964363" cy="4383088"/>
          </a:xfrm>
          <a:prstGeom prst="rect">
            <a:avLst/>
          </a:prstGeom>
          <a:noFill/>
          <a:ln w="9525">
            <a:noFill/>
            <a:miter lim="800000"/>
            <a:headEnd/>
            <a:tailEnd/>
          </a:ln>
        </p:spPr>
      </p:pic>
      <p:sp>
        <p:nvSpPr>
          <p:cNvPr id="14363" name="Rectangle 85"/>
          <p:cNvSpPr>
            <a:spLocks noChangeArrowheads="1"/>
          </p:cNvSpPr>
          <p:nvPr/>
        </p:nvSpPr>
        <p:spPr bwMode="auto">
          <a:xfrm>
            <a:off x="14491495" y="19691350"/>
            <a:ext cx="6312694" cy="3754874"/>
          </a:xfrm>
          <a:prstGeom prst="rect">
            <a:avLst/>
          </a:prstGeom>
          <a:noFill/>
          <a:ln w="9525">
            <a:noFill/>
            <a:miter lim="800000"/>
            <a:headEnd/>
            <a:tailEnd/>
          </a:ln>
        </p:spPr>
        <p:txBody>
          <a:bodyPr wrap="square">
            <a:spAutoFit/>
          </a:bodyPr>
          <a:lstStyle/>
          <a:p>
            <a:pPr algn="just"/>
            <a:r>
              <a:rPr lang="en-GB" sz="3400" dirty="0">
                <a:latin typeface="Cambria" pitchFamily="18" charset="0"/>
              </a:rPr>
              <a:t>The Winter </a:t>
            </a:r>
            <a:r>
              <a:rPr lang="en-GB" sz="3400" dirty="0" err="1">
                <a:latin typeface="Cambria" pitchFamily="18" charset="0"/>
              </a:rPr>
              <a:t>Shamal</a:t>
            </a:r>
            <a:r>
              <a:rPr lang="en-GB" sz="3400" dirty="0">
                <a:latin typeface="Cambria" pitchFamily="18" charset="0"/>
              </a:rPr>
              <a:t> starts after the passage of Mediterranean depressions which are associated with upper troughs and active phases of the jet-stream (agreed with </a:t>
            </a:r>
            <a:r>
              <a:rPr lang="en-GB" sz="3400" i="1" u="sng" dirty="0" err="1">
                <a:latin typeface="Cambria" pitchFamily="18" charset="0"/>
              </a:rPr>
              <a:t>Chakraborty</a:t>
            </a:r>
            <a:r>
              <a:rPr lang="en-GB" sz="3400" i="1" u="sng" dirty="0">
                <a:latin typeface="Cambria" pitchFamily="18" charset="0"/>
              </a:rPr>
              <a:t> et al, 2006</a:t>
            </a:r>
            <a:r>
              <a:rPr lang="en-GB" sz="3400" dirty="0">
                <a:latin typeface="Cambria" pitchFamily="18" charset="0"/>
              </a:rPr>
              <a:t>). </a:t>
            </a:r>
          </a:p>
        </p:txBody>
      </p:sp>
      <p:sp>
        <p:nvSpPr>
          <p:cNvPr id="14364" name="Rectangle 86"/>
          <p:cNvSpPr>
            <a:spLocks noChangeArrowheads="1"/>
          </p:cNvSpPr>
          <p:nvPr/>
        </p:nvSpPr>
        <p:spPr bwMode="auto">
          <a:xfrm>
            <a:off x="14491494" y="23996650"/>
            <a:ext cx="13537406" cy="2708434"/>
          </a:xfrm>
          <a:prstGeom prst="rect">
            <a:avLst/>
          </a:prstGeom>
          <a:noFill/>
          <a:ln w="9525">
            <a:noFill/>
            <a:miter lim="800000"/>
            <a:headEnd/>
            <a:tailEnd/>
          </a:ln>
        </p:spPr>
        <p:txBody>
          <a:bodyPr wrap="square">
            <a:spAutoFit/>
          </a:bodyPr>
          <a:lstStyle/>
          <a:p>
            <a:pPr algn="just"/>
            <a:r>
              <a:rPr lang="en-GB" sz="3400" dirty="0">
                <a:latin typeface="Cambria" pitchFamily="18" charset="0"/>
              </a:rPr>
              <a:t>The Arabian Peninsula High extends behind the Mediterranean depressions to build a north-westerly gradient over the Arabian Gulf. The strength of the </a:t>
            </a:r>
            <a:r>
              <a:rPr lang="en-GB" sz="3400" dirty="0" err="1">
                <a:latin typeface="Cambria" pitchFamily="18" charset="0"/>
              </a:rPr>
              <a:t>Shamal</a:t>
            </a:r>
            <a:r>
              <a:rPr lang="en-GB" sz="3400" dirty="0">
                <a:latin typeface="Cambria" pitchFamily="18" charset="0"/>
              </a:rPr>
              <a:t> wind depends on the strength of extension of the Arabian high pressure behind the Mediterranean depressions. (agreed with </a:t>
            </a:r>
            <a:r>
              <a:rPr lang="en-GB" sz="3400" dirty="0" err="1">
                <a:latin typeface="Cambria" pitchFamily="18" charset="0"/>
                <a:ea typeface="Calibri" pitchFamily="34" charset="0"/>
                <a:cs typeface="Times New Roman" pitchFamily="18" charset="0"/>
              </a:rPr>
              <a:t>Govinda</a:t>
            </a:r>
            <a:r>
              <a:rPr lang="en-GB" sz="3400" dirty="0">
                <a:latin typeface="Cambria" pitchFamily="18" charset="0"/>
                <a:ea typeface="Calibri" pitchFamily="34" charset="0"/>
                <a:cs typeface="Times New Roman" pitchFamily="18" charset="0"/>
              </a:rPr>
              <a:t>, Al-</a:t>
            </a:r>
            <a:r>
              <a:rPr lang="en-GB" sz="3400" dirty="0" err="1">
                <a:latin typeface="Cambria" pitchFamily="18" charset="0"/>
                <a:ea typeface="Calibri" pitchFamily="34" charset="0"/>
                <a:cs typeface="Times New Roman" pitchFamily="18" charset="0"/>
              </a:rPr>
              <a:t>Sulaiti</a:t>
            </a:r>
            <a:r>
              <a:rPr lang="en-GB" sz="3400" dirty="0">
                <a:latin typeface="Cambria" pitchFamily="18" charset="0"/>
                <a:ea typeface="Calibri" pitchFamily="34" charset="0"/>
                <a:cs typeface="Times New Roman" pitchFamily="18" charset="0"/>
              </a:rPr>
              <a:t> and Al-</a:t>
            </a:r>
            <a:r>
              <a:rPr lang="en-GB" sz="3400" dirty="0" err="1">
                <a:latin typeface="Cambria" pitchFamily="18" charset="0"/>
                <a:ea typeface="Calibri" pitchFamily="34" charset="0"/>
                <a:cs typeface="Times New Roman" pitchFamily="18" charset="0"/>
              </a:rPr>
              <a:t>Mulla</a:t>
            </a:r>
            <a:r>
              <a:rPr lang="en-GB" sz="3400" dirty="0">
                <a:latin typeface="Cambria" pitchFamily="18" charset="0"/>
                <a:ea typeface="Calibri" pitchFamily="34" charset="0"/>
                <a:cs typeface="Times New Roman" pitchFamily="18" charset="0"/>
              </a:rPr>
              <a:t>, 2001).</a:t>
            </a:r>
            <a:r>
              <a:rPr lang="en-GB" sz="3400" dirty="0">
                <a:latin typeface="Cambria" pitchFamily="18" charset="0"/>
              </a:rPr>
              <a:t> </a:t>
            </a:r>
            <a:endParaRPr lang="en-US" sz="3400" dirty="0">
              <a:latin typeface="Cambria" pitchFamily="18" charset="0"/>
            </a:endParaRPr>
          </a:p>
        </p:txBody>
      </p:sp>
      <p:sp>
        <p:nvSpPr>
          <p:cNvPr id="14367" name="Rectangle 90"/>
          <p:cNvSpPr>
            <a:spLocks noChangeArrowheads="1"/>
          </p:cNvSpPr>
          <p:nvPr/>
        </p:nvSpPr>
        <p:spPr bwMode="auto">
          <a:xfrm>
            <a:off x="28749625" y="6493787"/>
            <a:ext cx="4968005" cy="9510296"/>
          </a:xfrm>
          <a:prstGeom prst="rect">
            <a:avLst/>
          </a:prstGeom>
          <a:noFill/>
          <a:ln w="9525">
            <a:noFill/>
            <a:miter lim="800000"/>
            <a:headEnd/>
            <a:tailEnd/>
          </a:ln>
        </p:spPr>
        <p:txBody>
          <a:bodyPr wrap="square">
            <a:spAutoFit/>
          </a:bodyPr>
          <a:lstStyle/>
          <a:p>
            <a:pPr algn="just"/>
            <a:r>
              <a:rPr lang="en-GB" sz="3400" dirty="0">
                <a:latin typeface="Cambria" pitchFamily="18" charset="0"/>
              </a:rPr>
              <a:t>Two cases are used here to illustrate favourable  weather conditions for above and below anomalies in the number of winter </a:t>
            </a:r>
            <a:r>
              <a:rPr lang="en-GB" sz="3400" dirty="0" err="1">
                <a:latin typeface="Cambria" pitchFamily="18" charset="0"/>
              </a:rPr>
              <a:t>Shamal</a:t>
            </a:r>
            <a:r>
              <a:rPr lang="en-GB" sz="3400" dirty="0">
                <a:latin typeface="Cambria" pitchFamily="18" charset="0"/>
              </a:rPr>
              <a:t> days. Synoptic situation suggests that, positive Winter </a:t>
            </a:r>
            <a:r>
              <a:rPr lang="en-GB" sz="3400" dirty="0" err="1">
                <a:latin typeface="Cambria" pitchFamily="18" charset="0"/>
              </a:rPr>
              <a:t>Shamal</a:t>
            </a:r>
            <a:r>
              <a:rPr lang="en-GB" sz="3400" dirty="0">
                <a:latin typeface="Cambria" pitchFamily="18" charset="0"/>
              </a:rPr>
              <a:t> days are associated with the active phase of the jet stream and upper air trough which is part of Mediterranean depression. An Upper air trough location is effected by the AO phase and location of Azores </a:t>
            </a:r>
            <a:r>
              <a:rPr lang="en-GB" sz="3400" dirty="0" smtClean="0">
                <a:latin typeface="Cambria" pitchFamily="18" charset="0"/>
              </a:rPr>
              <a:t>High. </a:t>
            </a:r>
            <a:endParaRPr lang="en-GB" sz="3400" dirty="0">
              <a:latin typeface="Cambria" pitchFamily="18" charset="0"/>
            </a:endParaRPr>
          </a:p>
        </p:txBody>
      </p:sp>
      <p:sp>
        <p:nvSpPr>
          <p:cNvPr id="14368" name="Rectangle 93"/>
          <p:cNvSpPr>
            <a:spLocks noChangeArrowheads="1"/>
          </p:cNvSpPr>
          <p:nvPr/>
        </p:nvSpPr>
        <p:spPr bwMode="auto">
          <a:xfrm>
            <a:off x="28821063" y="16076091"/>
            <a:ext cx="13465175" cy="2708434"/>
          </a:xfrm>
          <a:prstGeom prst="rect">
            <a:avLst/>
          </a:prstGeom>
          <a:noFill/>
          <a:ln w="9525">
            <a:noFill/>
            <a:miter lim="800000"/>
            <a:headEnd/>
            <a:tailEnd/>
          </a:ln>
        </p:spPr>
        <p:txBody>
          <a:bodyPr>
            <a:spAutoFit/>
          </a:bodyPr>
          <a:lstStyle/>
          <a:p>
            <a:pPr algn="just"/>
            <a:r>
              <a:rPr lang="en-GB" sz="3400" dirty="0">
                <a:latin typeface="Cambria" pitchFamily="18" charset="0"/>
              </a:rPr>
              <a:t>Positive phase of AO is associated with a centre of the Azores  High over west Europe will result in positive </a:t>
            </a:r>
            <a:r>
              <a:rPr lang="en-GB" sz="3400" dirty="0" err="1">
                <a:latin typeface="Cambria" pitchFamily="18" charset="0"/>
              </a:rPr>
              <a:t>Shamal</a:t>
            </a:r>
            <a:r>
              <a:rPr lang="en-GB" sz="3400" dirty="0">
                <a:latin typeface="Cambria" pitchFamily="18" charset="0"/>
              </a:rPr>
              <a:t> days. Additionally, the strength of the High Pressure of the Arabian Peninsula is the second factor of the </a:t>
            </a:r>
            <a:r>
              <a:rPr lang="en-GB" sz="3400" dirty="0" err="1">
                <a:latin typeface="Cambria" pitchFamily="18" charset="0"/>
              </a:rPr>
              <a:t>Shamal</a:t>
            </a:r>
            <a:r>
              <a:rPr lang="en-GB" sz="3400" dirty="0">
                <a:latin typeface="Cambria" pitchFamily="18" charset="0"/>
              </a:rPr>
              <a:t> wind strength which is effected by the location of the Azores High.   </a:t>
            </a:r>
            <a:endParaRPr lang="en-US" sz="3400" dirty="0">
              <a:latin typeface="Cambria" pitchFamily="18" charset="0"/>
            </a:endParaRPr>
          </a:p>
        </p:txBody>
      </p:sp>
      <p:pic>
        <p:nvPicPr>
          <p:cNvPr id="14369" name="Picture 2"/>
          <p:cNvPicPr>
            <a:picLocks noChangeAspect="1" noChangeArrowheads="1"/>
          </p:cNvPicPr>
          <p:nvPr/>
        </p:nvPicPr>
        <p:blipFill>
          <a:blip r:embed="rId9" cstate="print"/>
          <a:srcRect/>
          <a:stretch>
            <a:fillRect/>
          </a:stretch>
        </p:blipFill>
        <p:spPr bwMode="auto">
          <a:xfrm>
            <a:off x="38973125" y="0"/>
            <a:ext cx="3835400" cy="4986338"/>
          </a:xfrm>
          <a:prstGeom prst="rect">
            <a:avLst/>
          </a:prstGeom>
          <a:noFill/>
          <a:ln w="9525">
            <a:noFill/>
            <a:miter lim="800000"/>
            <a:headEnd/>
            <a:tailEnd/>
          </a:ln>
        </p:spPr>
      </p:pic>
      <p:pic>
        <p:nvPicPr>
          <p:cNvPr id="14370" name="Picture 3" descr="C:\Users\TOSHIBA\Desktop\Toshiba 2013\عام\Iphone -4\IMG_3841.PNG"/>
          <p:cNvPicPr>
            <a:picLocks noChangeAspect="1" noChangeArrowheads="1"/>
          </p:cNvPicPr>
          <p:nvPr/>
        </p:nvPicPr>
        <p:blipFill>
          <a:blip r:embed="rId10" cstate="print"/>
          <a:srcRect/>
          <a:stretch>
            <a:fillRect/>
          </a:stretch>
        </p:blipFill>
        <p:spPr bwMode="auto">
          <a:xfrm>
            <a:off x="33331150" y="27097038"/>
            <a:ext cx="1908175" cy="2863850"/>
          </a:xfrm>
          <a:prstGeom prst="rect">
            <a:avLst/>
          </a:prstGeom>
          <a:noFill/>
          <a:ln w="9525">
            <a:noFill/>
            <a:miter lim="800000"/>
            <a:headEnd/>
            <a:tailEnd/>
          </a:ln>
        </p:spPr>
      </p:pic>
      <p:grpSp>
        <p:nvGrpSpPr>
          <p:cNvPr id="52" name="Group 51"/>
          <p:cNvGrpSpPr/>
          <p:nvPr/>
        </p:nvGrpSpPr>
        <p:grpSpPr>
          <a:xfrm>
            <a:off x="34049095" y="6695281"/>
            <a:ext cx="8187754" cy="9020770"/>
            <a:chOff x="34049095" y="6695281"/>
            <a:chExt cx="8187754" cy="9020770"/>
          </a:xfrm>
        </p:grpSpPr>
        <p:pic>
          <p:nvPicPr>
            <p:cNvPr id="14365" name="Picture 9"/>
            <p:cNvPicPr>
              <a:picLocks noChangeAspect="1" noChangeArrowheads="1"/>
            </p:cNvPicPr>
            <p:nvPr/>
          </p:nvPicPr>
          <p:blipFill>
            <a:blip r:embed="rId11" cstate="print"/>
            <a:srcRect/>
            <a:stretch>
              <a:fillRect/>
            </a:stretch>
          </p:blipFill>
          <p:spPr bwMode="auto">
            <a:xfrm>
              <a:off x="34062812" y="6695281"/>
              <a:ext cx="8174037" cy="6140450"/>
            </a:xfrm>
            <a:prstGeom prst="rect">
              <a:avLst/>
            </a:prstGeom>
            <a:noFill/>
            <a:ln w="9525">
              <a:noFill/>
              <a:miter lim="800000"/>
              <a:headEnd/>
              <a:tailEnd/>
            </a:ln>
          </p:spPr>
        </p:pic>
        <p:pic>
          <p:nvPicPr>
            <p:cNvPr id="14366" name="Picture 10"/>
            <p:cNvPicPr>
              <a:picLocks noChangeAspect="1" noChangeArrowheads="1"/>
            </p:cNvPicPr>
            <p:nvPr/>
          </p:nvPicPr>
          <p:blipFill>
            <a:blip r:embed="rId12" cstate="print"/>
            <a:srcRect/>
            <a:stretch>
              <a:fillRect/>
            </a:stretch>
          </p:blipFill>
          <p:spPr bwMode="auto">
            <a:xfrm>
              <a:off x="34049095" y="12764889"/>
              <a:ext cx="8136904" cy="2951162"/>
            </a:xfrm>
            <a:prstGeom prst="rect">
              <a:avLst/>
            </a:prstGeom>
            <a:noFill/>
            <a:ln w="9525">
              <a:noFill/>
              <a:miter lim="800000"/>
              <a:headEnd/>
              <a:tailEnd/>
            </a:ln>
          </p:spPr>
        </p:pic>
        <p:sp>
          <p:nvSpPr>
            <p:cNvPr id="51" name="Rectangle 50"/>
            <p:cNvSpPr/>
            <p:nvPr/>
          </p:nvSpPr>
          <p:spPr>
            <a:xfrm>
              <a:off x="34077670" y="6715051"/>
              <a:ext cx="8136903" cy="9001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endParaRPr lang="en-US" sz="5100" b="1" dirty="0">
                <a:solidFill>
                  <a:schemeClr val="tx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solidFill>
            <a:schemeClr val="accent1">
              <a:lumMod val="60000"/>
              <a:lumOff val="40000"/>
            </a:schemeClr>
          </a:solidFill>
        </a:ln>
      </a:spPr>
      <a:bodyPr lIns="180000" tIns="108000" rIns="180000" bIns="108000" rtlCol="0" anchor="ctr"/>
      <a:lstStyle>
        <a:defPPr>
          <a:defRPr sz="51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2013</TotalTime>
  <Words>942</Words>
  <Application>Microsoft Office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Theme</vt:lpstr>
      <vt:lpstr>Slide 1</vt:lpstr>
    </vt:vector>
  </TitlesOfParts>
  <Company>University of Plymouth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 Wobus</dc:creator>
  <cp:lastModifiedBy>TOSHIBA</cp:lastModifiedBy>
  <cp:revision>114</cp:revision>
  <dcterms:created xsi:type="dcterms:W3CDTF">2010-04-16T10:39:30Z</dcterms:created>
  <dcterms:modified xsi:type="dcterms:W3CDTF">2013-03-27T17:10:53Z</dcterms:modified>
</cp:coreProperties>
</file>