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492" r:id="rId2"/>
    <p:sldId id="498" r:id="rId3"/>
    <p:sldId id="497" r:id="rId4"/>
    <p:sldId id="508" r:id="rId5"/>
    <p:sldId id="507" r:id="rId6"/>
    <p:sldId id="523" r:id="rId7"/>
    <p:sldId id="500" r:id="rId8"/>
    <p:sldId id="504" r:id="rId9"/>
    <p:sldId id="518" r:id="rId10"/>
    <p:sldId id="502" r:id="rId11"/>
    <p:sldId id="499" r:id="rId12"/>
  </p:sldIdLst>
  <p:sldSz cx="9144000" cy="6858000" type="screen4x3"/>
  <p:notesSz cx="6735763" cy="986948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99"/>
    <a:srgbClr val="777777"/>
    <a:srgbClr val="FFCCFF"/>
    <a:srgbClr val="99FF66"/>
    <a:srgbClr val="FF9900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3" autoAdjust="0"/>
    <p:restoredTop sz="87950" autoAdjust="0"/>
  </p:normalViewPr>
  <p:slideViewPr>
    <p:cSldViewPr>
      <p:cViewPr>
        <p:scale>
          <a:sx n="70" d="100"/>
          <a:sy n="70" d="100"/>
        </p:scale>
        <p:origin x="-2280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6" cy="492843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044" y="0"/>
            <a:ext cx="2919146" cy="492843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r">
              <a:defRPr sz="1200"/>
            </a:lvl1pPr>
          </a:lstStyle>
          <a:p>
            <a:fld id="{9C83CC0A-C68B-4EEA-B38A-36A8FA2F494A}" type="datetimeFigureOut">
              <a:rPr lang="zh-TW" altLang="en-US" smtClean="0"/>
              <a:pPr/>
              <a:t>2013/4/23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5066"/>
            <a:ext cx="2919146" cy="492843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044" y="9375066"/>
            <a:ext cx="2919146" cy="492843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r">
              <a:defRPr sz="1200"/>
            </a:lvl1pPr>
          </a:lstStyle>
          <a:p>
            <a:fld id="{2A2788A1-22C2-4CE7-AC98-E5574BFF59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43750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6" cy="492843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044" y="0"/>
            <a:ext cx="2919146" cy="492843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0F522C8B-A884-473D-9B9A-9906C589E0D6}" type="datetimeFigureOut">
              <a:rPr lang="zh-TW" altLang="en-US"/>
              <a:pPr>
                <a:defRPr/>
              </a:pPr>
              <a:t>2013/4/23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3236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4" tIns="45432" rIns="90864" bIns="45432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891" y="4688323"/>
            <a:ext cx="5387981" cy="4440322"/>
          </a:xfrm>
          <a:prstGeom prst="rect">
            <a:avLst/>
          </a:prstGeom>
        </p:spPr>
        <p:txBody>
          <a:bodyPr vert="horz" lIns="90864" tIns="45432" rIns="90864" bIns="45432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5066"/>
            <a:ext cx="2919146" cy="492843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044" y="9375066"/>
            <a:ext cx="2919146" cy="492843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0A4C9CED-14C2-416C-9FE5-CAAF7632E3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959582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Good afternoon everyone</a:t>
            </a:r>
            <a:r>
              <a:rPr lang="en-US" altLang="zh-TW" baseline="0" dirty="0" smtClean="0">
                <a:solidFill>
                  <a:srgbClr val="FF0000"/>
                </a:solidFill>
              </a:rPr>
              <a:t>, </a:t>
            </a:r>
            <a:r>
              <a:rPr lang="en-US" altLang="zh-TW" baseline="0" dirty="0" smtClean="0"/>
              <a:t>I am </a:t>
            </a:r>
            <a:r>
              <a:rPr lang="en-US" altLang="zh-TW" baseline="0" dirty="0" err="1" smtClean="0"/>
              <a:t>chen</a:t>
            </a:r>
            <a:r>
              <a:rPr lang="en-US" altLang="zh-TW" baseline="0" dirty="0" smtClean="0"/>
              <a:t> you-</a:t>
            </a:r>
            <a:r>
              <a:rPr lang="en-US" altLang="zh-TW" baseline="0" dirty="0" err="1" smtClean="0"/>
              <a:t>chang</a:t>
            </a:r>
            <a:r>
              <a:rPr lang="en-US" altLang="zh-TW" baseline="0" dirty="0" smtClean="0"/>
              <a:t>, a </a:t>
            </a:r>
            <a:r>
              <a:rPr lang="en-US" altLang="zh-TW" baseline="0" dirty="0" err="1" smtClean="0"/>
              <a:t>phd</a:t>
            </a:r>
            <a:r>
              <a:rPr lang="en-US" altLang="zh-TW" baseline="0" dirty="0" smtClean="0"/>
              <a:t> student in </a:t>
            </a:r>
            <a:r>
              <a:rPr lang="zh-TW" altLang="en-US" baseline="0" dirty="0" smtClean="0"/>
              <a:t>交通</a:t>
            </a:r>
            <a:r>
              <a:rPr lang="en-US" altLang="zh-TW" baseline="0" dirty="0" smtClean="0"/>
              <a:t>university, Taiwan.  Today I want to talk about estimation of hydraulic conductivity using one dimensional electrical resistivity survey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C9CED-14C2-416C-9FE5-CAAF7632E38F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 will introduce the current problems for estimating</a:t>
            </a:r>
            <a:r>
              <a:rPr lang="en-US" altLang="zh-TW" baseline="0" dirty="0" smtClean="0"/>
              <a:t> hydraulic conductivity, and I will show</a:t>
            </a:r>
            <a:r>
              <a:rPr lang="en-US" altLang="zh-TW" dirty="0" smtClean="0"/>
              <a:t> methodology</a:t>
            </a:r>
            <a:r>
              <a:rPr lang="en-US" altLang="zh-TW" baseline="0" dirty="0" smtClean="0"/>
              <a:t> and results, followed by  conclusions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C9CED-14C2-416C-9FE5-CAAF7632E38F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baseline="0" dirty="0" smtClean="0"/>
              <a:t>In recent years, groundwater is an important water supply source.  But excessive use of groundwater will lead to disaster.  </a:t>
            </a:r>
          </a:p>
          <a:p>
            <a:r>
              <a:rPr lang="en-US" altLang="zh-TW" baseline="0" dirty="0" smtClean="0"/>
              <a:t>Therefore , Reasonable use of groundwater resources is necessary.  And u</a:t>
            </a:r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nderstanding </a:t>
            </a:r>
            <a:r>
              <a:rPr lang="en-US" altLang="zh-TW" sz="1200" dirty="0" err="1" smtClean="0">
                <a:latin typeface="Times New Roman" pitchFamily="18" charset="0"/>
                <a:cs typeface="Times New Roman" pitchFamily="18" charset="0"/>
              </a:rPr>
              <a:t>hydrogeological</a:t>
            </a:r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 parameters can assist in estimating groundwater resource. </a:t>
            </a:r>
          </a:p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Traditionally, these parameters are obtained using pumping test.  but</a:t>
            </a:r>
            <a:r>
              <a:rPr lang="en-US" altLang="zh-TW" sz="1200" baseline="0" dirty="0" smtClean="0">
                <a:latin typeface="Times New Roman" pitchFamily="18" charset="0"/>
                <a:cs typeface="Times New Roman" pitchFamily="18" charset="0"/>
              </a:rPr>
              <a:t> high cost and time consuming, Parameters  difficult to be collected. </a:t>
            </a:r>
          </a:p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Hydraulic conductivity is one of these parameters and its value has widest range. </a:t>
            </a:r>
          </a:p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This study proposes a method, integrating 1D electrical resistivity survey and observation well data, to  estimate hydraulic conductivity</a:t>
            </a:r>
            <a:endParaRPr lang="en-US" altLang="zh-TW" baseline="0" dirty="0" smtClean="0"/>
          </a:p>
          <a:p>
            <a:endParaRPr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C9CED-14C2-416C-9FE5-CAAF7632E38F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69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First we collect following</a:t>
            </a:r>
            <a:r>
              <a:rPr lang="en-US" altLang="zh-TW" baseline="0" dirty="0" smtClean="0"/>
              <a:t> data</a:t>
            </a:r>
            <a:r>
              <a:rPr lang="en-US" altLang="zh-TW" dirty="0" smtClean="0"/>
              <a:t> 1d</a:t>
            </a:r>
            <a:r>
              <a:rPr lang="en-US" altLang="zh-TW" baseline="0" dirty="0" smtClean="0"/>
              <a:t> electrical resistivity, pore water electrical resistivity and hydraulic conductivity data.</a:t>
            </a:r>
          </a:p>
          <a:p>
            <a:r>
              <a:rPr lang="en-US" altLang="zh-TW" baseline="0" dirty="0" smtClean="0"/>
              <a:t>Next,  we apply  </a:t>
            </a:r>
            <a:r>
              <a:rPr lang="en-US" altLang="zh-TW" baseline="0" dirty="0" err="1" smtClean="0"/>
              <a:t>archies</a:t>
            </a:r>
            <a:r>
              <a:rPr lang="en-US" altLang="zh-TW" baseline="0" dirty="0" smtClean="0"/>
              <a:t> law to estimate formation factor, and then we develop the relationship between formation factor and hydraulic conductivity</a:t>
            </a:r>
          </a:p>
          <a:p>
            <a:r>
              <a:rPr lang="en-US" altLang="zh-TW" dirty="0" smtClean="0"/>
              <a:t>Finally we use</a:t>
            </a:r>
            <a:r>
              <a:rPr lang="en-US" altLang="zh-TW" baseline="0" dirty="0" smtClean="0"/>
              <a:t> pumping test data to verify our estimation result</a:t>
            </a:r>
            <a:endParaRPr lang="zh-TW" altLang="en-US" dirty="0" smtClean="0"/>
          </a:p>
          <a:p>
            <a:endParaRPr lang="zh-TW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 smtClean="0"/>
              <a:t>Because formation factor is </a:t>
            </a:r>
            <a:r>
              <a:rPr lang="en-US" altLang="zh-TW" baseline="0" dirty="0" err="1" smtClean="0"/>
              <a:t>importment</a:t>
            </a:r>
            <a:r>
              <a:rPr lang="en-US" altLang="zh-TW" baseline="0" dirty="0" smtClean="0"/>
              <a:t> for our study, 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 smtClean="0"/>
              <a:t>So explain more detail for formation factor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C9CED-14C2-416C-9FE5-CAAF7632E38F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47687" lvl="2" indent="-273050">
              <a:buClr>
                <a:srgbClr val="0BD0D9"/>
              </a:buClr>
              <a:buSzPct val="95000"/>
            </a:pPr>
            <a:r>
              <a:rPr lang="en-US" altLang="zh-TW" dirty="0" smtClean="0">
                <a:solidFill>
                  <a:prstClr val="black"/>
                </a:solidFill>
                <a:latin typeface="+mn-lt"/>
              </a:rPr>
              <a:t>In</a:t>
            </a:r>
            <a:r>
              <a:rPr lang="en-US" altLang="zh-TW" baseline="0" dirty="0" smtClean="0">
                <a:solidFill>
                  <a:prstClr val="black"/>
                </a:solidFill>
                <a:latin typeface="+mn-lt"/>
              </a:rPr>
              <a:t> this study, we choose Chou-</a:t>
            </a:r>
            <a:r>
              <a:rPr lang="en-US" altLang="zh-TW" baseline="0" dirty="0" err="1" smtClean="0">
                <a:solidFill>
                  <a:prstClr val="black"/>
                </a:solidFill>
                <a:latin typeface="+mn-lt"/>
              </a:rPr>
              <a:t>Shui</a:t>
            </a:r>
            <a:r>
              <a:rPr lang="en-US" altLang="zh-TW" baseline="0" dirty="0" smtClean="0">
                <a:solidFill>
                  <a:prstClr val="black"/>
                </a:solidFill>
                <a:latin typeface="+mn-lt"/>
              </a:rPr>
              <a:t> River basin for the demonstrative area. It is in central Taiwan and area is 950 kilometers Square.</a:t>
            </a:r>
          </a:p>
          <a:p>
            <a:pPr marL="547687" lvl="2" indent="-273050">
              <a:buClr>
                <a:srgbClr val="0BD0D9"/>
              </a:buClr>
              <a:buSzPct val="95000"/>
            </a:pPr>
            <a:r>
              <a:rPr lang="en-US" altLang="zh-TW" baseline="0" dirty="0" smtClean="0">
                <a:solidFill>
                  <a:prstClr val="black"/>
                </a:solidFill>
                <a:latin typeface="+mn-lt"/>
              </a:rPr>
              <a:t>(</a:t>
            </a:r>
            <a:r>
              <a:rPr lang="zh-TW" altLang="en-US" baseline="0" dirty="0" smtClean="0">
                <a:solidFill>
                  <a:prstClr val="black"/>
                </a:solidFill>
                <a:latin typeface="+mn-lt"/>
              </a:rPr>
              <a:t>右圖</a:t>
            </a:r>
            <a:r>
              <a:rPr lang="en-US" altLang="zh-TW" baseline="0" dirty="0" smtClean="0">
                <a:solidFill>
                  <a:prstClr val="black"/>
                </a:solidFill>
                <a:latin typeface="+mn-lt"/>
              </a:rPr>
              <a:t>)</a:t>
            </a:r>
            <a:r>
              <a:rPr lang="zh-TW" altLang="en-US" baseline="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altLang="zh-TW" baseline="0" dirty="0" smtClean="0">
                <a:solidFill>
                  <a:prstClr val="black"/>
                </a:solidFill>
                <a:latin typeface="+mn-lt"/>
              </a:rPr>
              <a:t>this figure</a:t>
            </a:r>
            <a:r>
              <a:rPr lang="zh-TW" altLang="en-US" baseline="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altLang="zh-TW" baseline="0" dirty="0" smtClean="0">
                <a:solidFill>
                  <a:prstClr val="black"/>
                </a:solidFill>
                <a:latin typeface="+mn-lt"/>
              </a:rPr>
              <a:t>shows the location of electrical resistivity</a:t>
            </a:r>
            <a:r>
              <a:rPr lang="zh-TW" altLang="en-US" baseline="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altLang="zh-TW" baseline="0" dirty="0" smtClean="0">
                <a:solidFill>
                  <a:prstClr val="black"/>
                </a:solidFill>
                <a:latin typeface="+mn-lt"/>
              </a:rPr>
              <a:t>survey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C9CED-14C2-416C-9FE5-CAAF7632E38F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figure</a:t>
            </a:r>
            <a:r>
              <a:rPr lang="en-US" altLang="zh-TW" baseline="0" dirty="0" smtClean="0"/>
              <a:t> is using two resources, one is aquifer resistivity, another is pore water resistivity.</a:t>
            </a:r>
          </a:p>
          <a:p>
            <a:r>
              <a:rPr lang="en-US" altLang="zh-TW" baseline="0" dirty="0" smtClean="0"/>
              <a:t>Through initial analysis, we find the data is obviously two trends. We join the geological data to compare.</a:t>
            </a:r>
          </a:p>
          <a:p>
            <a:r>
              <a:rPr lang="en-US" altLang="zh-TW" baseline="0" dirty="0" smtClean="0"/>
              <a:t>the points in the red circle locate at gravel layer in the fan top, the upstream area of </a:t>
            </a:r>
            <a:r>
              <a:rPr lang="en-US" altLang="zh-TW" baseline="0" dirty="0" smtClean="0">
                <a:solidFill>
                  <a:prstClr val="black"/>
                </a:solidFill>
                <a:latin typeface="+mn-lt"/>
              </a:rPr>
              <a:t>Chou-</a:t>
            </a:r>
            <a:r>
              <a:rPr lang="en-US" altLang="zh-TW" baseline="0" dirty="0" err="1" smtClean="0">
                <a:solidFill>
                  <a:prstClr val="black"/>
                </a:solidFill>
                <a:latin typeface="+mn-lt"/>
              </a:rPr>
              <a:t>Shui</a:t>
            </a:r>
            <a:r>
              <a:rPr lang="en-US" altLang="zh-TW" baseline="0" dirty="0" smtClean="0">
                <a:solidFill>
                  <a:prstClr val="black"/>
                </a:solidFill>
                <a:latin typeface="+mn-lt"/>
              </a:rPr>
              <a:t> River </a:t>
            </a:r>
            <a:endParaRPr lang="en-US" altLang="zh-TW" baseline="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altLang="zh-TW" baseline="0" dirty="0" smtClean="0"/>
              <a:t>the points in the blue circle locate at the layer that consists  clay and sand outside of fan top.</a:t>
            </a:r>
          </a:p>
          <a:p>
            <a:r>
              <a:rPr lang="en-US" altLang="zh-TW" dirty="0" smtClean="0"/>
              <a:t>Following</a:t>
            </a:r>
            <a:r>
              <a:rPr lang="en-US" altLang="zh-TW" baseline="0" dirty="0" smtClean="0"/>
              <a:t> analysis,</a:t>
            </a:r>
            <a:r>
              <a:rPr lang="en-US" altLang="zh-TW" dirty="0" smtClean="0"/>
              <a:t> we separately use two groups data to estimate</a:t>
            </a:r>
            <a:r>
              <a:rPr lang="en-US" altLang="zh-TW" baseline="0" dirty="0" smtClean="0"/>
              <a:t> hydraulic conductivity.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C9CED-14C2-416C-9FE5-CAAF7632E38F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After</a:t>
            </a:r>
            <a:r>
              <a:rPr lang="en-US" altLang="zh-TW" baseline="0" dirty="0" smtClean="0"/>
              <a:t> transform the electrical resistivity to formation factor, we use linear regression  to develop the relationship of  formation factor </a:t>
            </a:r>
            <a:r>
              <a:rPr lang="en-US" altLang="zh-TW" baseline="0" dirty="0" err="1" smtClean="0"/>
              <a:t>nad</a:t>
            </a:r>
            <a:r>
              <a:rPr lang="en-US" altLang="zh-TW" baseline="0" dirty="0" smtClean="0"/>
              <a:t> hydraulic </a:t>
            </a:r>
            <a:r>
              <a:rPr lang="en-US" altLang="zh-TW" baseline="0" dirty="0" err="1" smtClean="0"/>
              <a:t>conductivtiy</a:t>
            </a:r>
            <a:r>
              <a:rPr lang="en-US" altLang="zh-TW" baseline="0" dirty="0" smtClean="0"/>
              <a:t>.</a:t>
            </a:r>
          </a:p>
          <a:p>
            <a:r>
              <a:rPr lang="en-US" altLang="zh-TW" baseline="0" dirty="0" smtClean="0"/>
              <a:t>And we separately developed the relationship for theses two groups 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 smtClean="0"/>
              <a:t>The results show that fan top equation is </a:t>
            </a:r>
            <a:r>
              <a:rPr lang="en-US" altLang="zh-TW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K=4.9123F-22.501 , outside of fan top equation is K=17.328F-2.8153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C9CED-14C2-416C-9FE5-CAAF7632E38F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1200" dirty="0" smtClean="0">
                <a:cs typeface="Times New Roman" pitchFamily="18" charset="0"/>
              </a:rPr>
              <a:t>This study successfully</a:t>
            </a:r>
            <a:r>
              <a:rPr lang="en-US" altLang="zh-TW" sz="1200" baseline="0" dirty="0" smtClean="0">
                <a:cs typeface="Times New Roman" pitchFamily="18" charset="0"/>
              </a:rPr>
              <a:t> using one dimension vertical electrical survey data and pumping test data to estimate hydraulic conductivity.</a:t>
            </a:r>
          </a:p>
          <a:p>
            <a:r>
              <a:rPr lang="en-US" altLang="zh-TW" sz="1200" baseline="0" dirty="0" smtClean="0">
                <a:cs typeface="Times New Roman" pitchFamily="18" charset="0"/>
              </a:rPr>
              <a:t>Two relationship equations in Chou-</a:t>
            </a:r>
            <a:r>
              <a:rPr lang="en-US" altLang="zh-TW" sz="1200" baseline="0" dirty="0" err="1" smtClean="0">
                <a:cs typeface="Times New Roman" pitchFamily="18" charset="0"/>
              </a:rPr>
              <a:t>Shui</a:t>
            </a:r>
            <a:r>
              <a:rPr lang="en-US" altLang="zh-TW" sz="1200" baseline="0" dirty="0" smtClean="0">
                <a:cs typeface="Times New Roman" pitchFamily="18" charset="0"/>
              </a:rPr>
              <a:t> River Fan.  One equation is for fan top, the other is for center fan and fan tail.</a:t>
            </a:r>
          </a:p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The validation results show that the developed method </a:t>
            </a:r>
            <a:r>
              <a:rPr lang="en-US" altLang="zh-TW" sz="1200" smtClean="0">
                <a:latin typeface="Times New Roman" pitchFamily="18" charset="0"/>
                <a:cs typeface="Times New Roman" pitchFamily="18" charset="0"/>
              </a:rPr>
              <a:t>is feasible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C9CED-14C2-416C-9FE5-CAAF7632E38F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463E-EEDD-4EA4-BBDD-671D32D5C304}" type="datetime1">
              <a:rPr lang="zh-TW" altLang="en-US"/>
              <a:pPr>
                <a:defRPr/>
              </a:pPr>
              <a:t>2013/4/23</a:t>
            </a:fld>
            <a:endParaRPr lang="zh-TW" altLang="en-US"/>
          </a:p>
        </p:txBody>
      </p:sp>
      <p:sp>
        <p:nvSpPr>
          <p:cNvPr id="5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2DA5E-901D-4D10-B579-54C154AA70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7" name="圖片 6" descr="CreativeCommons_Attribution_Licens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265912"/>
            <a:ext cx="1691679" cy="59208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96737-84C7-4D35-AF30-3436FC1A2CD2}" type="datetime1">
              <a:rPr lang="zh-TW" altLang="en-US"/>
              <a:pPr>
                <a:defRPr/>
              </a:pPr>
              <a:t>2013/4/23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CE861-8D93-4F6F-8EE1-7677CA00B2D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0830E-C0C9-48B3-A77C-A0CE5B6D9BD0}" type="datetime1">
              <a:rPr lang="zh-TW" altLang="en-US"/>
              <a:pPr>
                <a:defRPr/>
              </a:pPr>
              <a:t>2013/4/23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10B15-2B8B-4EC5-9EA2-C2AA62738F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2BEAA3-8502-43AB-8314-FECAF65A935D}" type="datetime1">
              <a:rPr lang="zh-TW" altLang="en-US"/>
              <a:pPr>
                <a:defRPr/>
              </a:pPr>
              <a:t>2013/4/23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0302F2-0672-4D35-9B77-F1BDF21376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935163"/>
            <a:ext cx="4038600" cy="2117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205288"/>
            <a:ext cx="4038600" cy="21193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385B5E-2CB3-4E4E-A63E-F852EACFECBE}" type="datetime1">
              <a:rPr lang="zh-TW" altLang="en-US"/>
              <a:pPr>
                <a:defRPr/>
              </a:pPr>
              <a:t>2013/4/23</a:t>
            </a:fld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C97FF2-DA0B-4C94-88DD-17C20B9D85A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8212B-B641-4558-9CAE-752EC9A693E1}" type="datetime1">
              <a:rPr lang="zh-TW" altLang="en-US"/>
              <a:pPr>
                <a:defRPr/>
              </a:pPr>
              <a:t>2013/4/23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797CD-D9A7-4478-B6D7-192FE3E5F1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7" name="圖片 6" descr="CreativeCommons_Attribution_Licens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265912"/>
            <a:ext cx="1691679" cy="5920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ED951-92AA-45C8-8AA7-E3D3C7FFDE1E}" type="datetime1">
              <a:rPr lang="zh-TW" altLang="en-US"/>
              <a:pPr>
                <a:defRPr/>
              </a:pPr>
              <a:t>2013/4/23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7A4FE-32B4-4494-97F4-40D4C3A532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717FA-1AAA-4194-98A6-AAF5B88CDED2}" type="datetime1">
              <a:rPr lang="zh-TW" altLang="en-US"/>
              <a:pPr>
                <a:defRPr/>
              </a:pPr>
              <a:t>2013/4/23</a:t>
            </a:fld>
            <a:endParaRPr lang="zh-TW" altLang="en-US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238DB-8C9A-4424-9E08-C5D123BF365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D7646-A203-4695-B7FF-1135E1C8E24D}" type="datetime1">
              <a:rPr lang="zh-TW" altLang="en-US"/>
              <a:pPr>
                <a:defRPr/>
              </a:pPr>
              <a:t>2013/4/23</a:t>
            </a:fld>
            <a:endParaRPr lang="zh-TW" altLang="en-US"/>
          </a:p>
        </p:txBody>
      </p:sp>
      <p:sp>
        <p:nvSpPr>
          <p:cNvPr id="8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D8C20-E4C6-4129-9FEB-4112437374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67D74-474E-4EBE-9101-67131F3C5DED}" type="datetime1">
              <a:rPr lang="zh-TW" altLang="en-US"/>
              <a:pPr>
                <a:defRPr/>
              </a:pPr>
              <a:t>2013/4/23</a:t>
            </a:fld>
            <a:endParaRPr lang="zh-TW" altLang="en-US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6E6E5-B9BA-44A9-9854-D1D318063D7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F6E5F-315E-49F1-86ED-B6CC1B088E39}" type="datetime1">
              <a:rPr lang="zh-TW" altLang="en-US"/>
              <a:pPr>
                <a:defRPr/>
              </a:pPr>
              <a:t>2013/4/23</a:t>
            </a:fld>
            <a:endParaRPr lang="zh-TW" altLang="en-US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80CE5-FBBB-40C7-97D9-EDA3E0D976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ABCDD-ED22-4DC4-A557-989DD7C9D322}" type="datetime1">
              <a:rPr lang="zh-TW" altLang="en-US"/>
              <a:pPr>
                <a:defRPr/>
              </a:pPr>
              <a:t>2013/4/23</a:t>
            </a:fld>
            <a:endParaRPr lang="zh-TW" altLang="en-US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EAC64-9AA4-48F3-BA9E-B2DE2D53EE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並圓角化單一角落矩形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7" name="手繪多邊形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0021C-3261-4DB4-AD96-EC61E042A2DC}" type="datetime1">
              <a:rPr lang="zh-TW" altLang="en-US"/>
              <a:pPr>
                <a:defRPr/>
              </a:pPr>
              <a:t>2013/4/23</a:t>
            </a:fld>
            <a:endParaRPr lang="zh-TW" altLang="en-US"/>
          </a:p>
        </p:txBody>
      </p:sp>
      <p:sp>
        <p:nvSpPr>
          <p:cNvPr id="10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1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31720-8F60-403F-B693-5359DC56683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7172" name="標題版面配置區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7173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DFF50E-C093-4FD1-8C5D-42CA9DC0D791}" type="datetime1">
              <a:rPr lang="zh-TW" altLang="en-US"/>
              <a:pPr>
                <a:defRPr/>
              </a:pPr>
              <a:t>2013/4/23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99C4F29-F5D5-4BB6-A7E2-E1D023D0F6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7177" name="群組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dirty="0">
                <a:latin typeface="+mn-lt"/>
                <a:ea typeface="+mn-ea"/>
              </a:endParaRPr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dirty="0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9" r:id="rId2"/>
    <p:sldLayoutId id="2147483850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51" r:id="rId9"/>
    <p:sldLayoutId id="2147483845" r:id="rId10"/>
    <p:sldLayoutId id="2147483846" r:id="rId11"/>
    <p:sldLayoutId id="2147483847" r:id="rId12"/>
    <p:sldLayoutId id="214748384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777280"/>
            <a:ext cx="9144000" cy="2147664"/>
          </a:xfrm>
        </p:spPr>
        <p:txBody>
          <a:bodyPr>
            <a:noAutofit/>
          </a:bodyPr>
          <a:lstStyle/>
          <a:p>
            <a:pPr algn="ctr"/>
            <a:r>
              <a:rPr lang="en-US" altLang="zh-TW" sz="4400" dirty="0" smtClean="0"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Estimation of hydraulic conductivity using one dimensional electrical</a:t>
            </a:r>
            <a:br>
              <a:rPr lang="en-US" altLang="zh-TW" sz="4400" dirty="0" smtClean="0"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</a:br>
            <a:r>
              <a:rPr lang="en-US" altLang="zh-TW" sz="4400" dirty="0" smtClean="0"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resistivity survey</a:t>
            </a:r>
            <a:endParaRPr lang="zh-TW" altLang="en-US" sz="4400" dirty="0">
              <a:latin typeface="Times New Roman" pitchFamily="18" charset="0"/>
              <a:ea typeface="Arial Unicode MS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2DA5E-901D-4D10-B579-54C154AA70C6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0" y="3391832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You-Cheng Chen </a:t>
            </a:r>
            <a:r>
              <a:rPr lang="en-US" altLang="zh-TW" dirty="0" smtClean="0"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, Helen Lin, </a:t>
            </a:r>
            <a:r>
              <a:rPr lang="en-US" altLang="zh-TW" dirty="0" err="1" smtClean="0"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Jui</a:t>
            </a:r>
            <a:r>
              <a:rPr lang="en-US" altLang="zh-TW" dirty="0" smtClean="0"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-Pin </a:t>
            </a:r>
            <a:r>
              <a:rPr lang="en-US" altLang="zh-TW" dirty="0" err="1" smtClean="0"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Tasi</a:t>
            </a:r>
            <a:r>
              <a:rPr lang="en-US" altLang="zh-TW" dirty="0" smtClean="0"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, Liang-Cheng Chang, </a:t>
            </a:r>
          </a:p>
          <a:p>
            <a:pPr algn="ctr"/>
            <a:r>
              <a:rPr lang="en-US" altLang="zh-TW" dirty="0" smtClean="0"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Chung-Jung Chiang, </a:t>
            </a:r>
            <a:r>
              <a:rPr lang="de-DE" altLang="zh-TW" dirty="0" smtClean="0"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Chih-Chao Huang, and Jui-Er Chen</a:t>
            </a:r>
          </a:p>
          <a:p>
            <a:pPr algn="ctr"/>
            <a:endParaRPr lang="de-DE" altLang="zh-TW" dirty="0" smtClean="0">
              <a:latin typeface="Times New Roman" pitchFamily="18" charset="0"/>
              <a:ea typeface="Arial Unicode MS" pitchFamily="34" charset="-120"/>
              <a:cs typeface="Times New Roman" pitchFamily="18" charset="0"/>
            </a:endParaRPr>
          </a:p>
          <a:p>
            <a:pPr algn="ctr"/>
            <a:endParaRPr lang="de-DE" altLang="zh-TW" dirty="0" smtClean="0">
              <a:latin typeface="Times New Roman" pitchFamily="18" charset="0"/>
              <a:ea typeface="Arial Unicode MS" pitchFamily="34" charset="-120"/>
              <a:cs typeface="Times New Roman" pitchFamily="18" charset="0"/>
            </a:endParaRPr>
          </a:p>
          <a:p>
            <a:pPr algn="ctr"/>
            <a:endParaRPr lang="de-DE" altLang="zh-TW" dirty="0" smtClean="0">
              <a:latin typeface="Times New Roman" pitchFamily="18" charset="0"/>
              <a:ea typeface="Arial Unicode MS" pitchFamily="34" charset="-120"/>
              <a:cs typeface="Times New Roman" pitchFamily="18" charset="0"/>
            </a:endParaRPr>
          </a:p>
          <a:p>
            <a:pPr algn="ctr"/>
            <a:endParaRPr lang="de-DE" altLang="zh-TW" dirty="0" smtClean="0">
              <a:latin typeface="Times New Roman" pitchFamily="18" charset="0"/>
              <a:ea typeface="Arial Unicode MS" pitchFamily="34" charset="-120"/>
              <a:cs typeface="Times New Roman" pitchFamily="18" charset="0"/>
            </a:endParaRPr>
          </a:p>
          <a:p>
            <a:pPr algn="ctr"/>
            <a:r>
              <a:rPr lang="de-DE" altLang="zh-TW" dirty="0" smtClean="0"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National Chiao Tung University, Taiwan</a:t>
            </a:r>
          </a:p>
          <a:p>
            <a:pPr algn="ctr"/>
            <a:r>
              <a:rPr lang="de-DE" altLang="zh-TW" dirty="0" smtClean="0"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2013.04.08</a:t>
            </a:r>
            <a:endParaRPr lang="zh-TW" altLang="en-US" dirty="0" smtClean="0">
              <a:latin typeface="Times New Roman" pitchFamily="18" charset="0"/>
              <a:ea typeface="Arial Unicode MS" pitchFamily="34" charset="-12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/>
          <a:lstStyle/>
          <a:p>
            <a:pPr algn="ctr"/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zh-TW" alt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3"/>
            <a:ext cx="8147248" cy="3816424"/>
          </a:xfrm>
        </p:spPr>
        <p:txBody>
          <a:bodyPr/>
          <a:lstStyle/>
          <a:p>
            <a:r>
              <a:rPr lang="en-US" altLang="zh-TW" sz="2400" dirty="0" smtClean="0"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This study successfully estimates hydraulic conductivity using 1-D electrical survey data along with pumping test data in basin scale.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This study develops two equations to estimate hydraulic conductivity of Chou-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Shui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River Fan, one is appropriate for fan top (Archie’s condition) and the other is suitable for center fan and fan tail (Extend- Archie’s condition). 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 validation results show that the developed method is reliable and feasible.</a:t>
            </a:r>
          </a:p>
          <a:p>
            <a:pPr>
              <a:buNone/>
            </a:pP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797CD-D9A7-4478-B6D7-192FE3E5F1AB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37928"/>
            <a:ext cx="8229600" cy="1143000"/>
          </a:xfrm>
        </p:spPr>
        <p:txBody>
          <a:bodyPr/>
          <a:lstStyle/>
          <a:p>
            <a:pPr algn="ctr"/>
            <a:r>
              <a:rPr lang="en-US" altLang="zh-TW" sz="4400" dirty="0" smtClean="0">
                <a:latin typeface="Times New Roman" pitchFamily="18" charset="0"/>
                <a:cs typeface="Times New Roman" pitchFamily="18" charset="0"/>
              </a:rPr>
              <a:t>Thanks For Your Attention</a:t>
            </a:r>
            <a:endParaRPr lang="zh-TW" alt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797CD-D9A7-4478-B6D7-192FE3E5F1AB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pPr algn="ctr"/>
            <a:r>
              <a:rPr lang="en-US" altLang="zh-TW" sz="4000" dirty="0" smtClean="0"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Outline</a:t>
            </a:r>
            <a:endParaRPr lang="zh-TW" altLang="en-US" sz="4000" dirty="0">
              <a:latin typeface="Times New Roman" pitchFamily="18" charset="0"/>
              <a:ea typeface="Arial Unicode MS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695800"/>
          </a:xfrm>
        </p:spPr>
        <p:txBody>
          <a:bodyPr/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Methodology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Conclusions</a:t>
            </a:r>
          </a:p>
          <a:p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797CD-D9A7-4478-B6D7-192FE3E5F1AB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3106"/>
          </a:xfrm>
        </p:spPr>
        <p:txBody>
          <a:bodyPr/>
          <a:lstStyle/>
          <a:p>
            <a:pPr algn="ctr"/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Introduction</a:t>
            </a:r>
            <a:endParaRPr lang="zh-TW" altLang="en-US" sz="36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1"/>
            <a:ext cx="8147248" cy="4767809"/>
          </a:xfrm>
        </p:spPr>
        <p:txBody>
          <a:bodyPr/>
          <a:lstStyle/>
          <a:p>
            <a:pPr algn="just"/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Groundwater is an important source of water supply in Taiwan.</a:t>
            </a:r>
          </a:p>
          <a:p>
            <a:pPr algn="just"/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Understanding hydrogeological parameters can assist in estimating groundwater resource.</a:t>
            </a:r>
          </a:p>
          <a:p>
            <a:pPr algn="just"/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Traditionally</a:t>
            </a:r>
            <a:r>
              <a:rPr lang="en-US" altLang="zh-TW" sz="24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, these parameters are obtained using pumping </a:t>
            </a:r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test, but it’s high cost and time consuming.</a:t>
            </a:r>
            <a:endParaRPr lang="en-US" altLang="zh-TW" sz="24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algn="just"/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This study proposes </a:t>
            </a:r>
            <a:r>
              <a:rPr lang="en-US" altLang="zh-TW" sz="24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 method, </a:t>
            </a:r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integrating </a:t>
            </a:r>
            <a:r>
              <a:rPr lang="en-US" altLang="zh-TW" sz="24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1D electrical resistivity </a:t>
            </a:r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survey and observation well data, to efficiently estimate hydraulic conductivity.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797CD-D9A7-4478-B6D7-192FE3E5F1AB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04BDC-8AD2-492D-956A-1F1EC27B7CB3}" type="slidenum">
              <a:rPr lang="zh-TW" altLang="en-US"/>
              <a:pPr>
                <a:defRPr/>
              </a:pPr>
              <a:t>4</a:t>
            </a:fld>
            <a:endParaRPr lang="zh-TW" altLang="en-US" dirty="0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/>
          <a:lstStyle/>
          <a:p>
            <a:pPr algn="ctr"/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Methodology – Flowchart</a:t>
            </a:r>
            <a:endParaRPr lang="zh-TW" altLang="en-US" sz="36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1475656" y="1844824"/>
          <a:ext cx="6249988" cy="4098925"/>
        </p:xfrm>
        <a:graphic>
          <a:graphicData uri="http://schemas.openxmlformats.org/presentationml/2006/ole">
            <p:oleObj spid="_x0000_s1046" name="Visio" r:id="rId4" imgW="6250522" imgH="409952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3146"/>
          </a:xfrm>
        </p:spPr>
        <p:txBody>
          <a:bodyPr/>
          <a:lstStyle/>
          <a:p>
            <a:pPr algn="ctr"/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Methodology – Formation Factor</a:t>
            </a:r>
            <a:endParaRPr lang="zh-TW" altLang="en-US" sz="36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1216" y="1628800"/>
            <a:ext cx="7715200" cy="4896544"/>
          </a:xfrm>
        </p:spPr>
        <p:txBody>
          <a:bodyPr/>
          <a:lstStyle/>
          <a:p>
            <a:r>
              <a:rPr lang="en-US" altLang="zh-TW" sz="2800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Archie’s Law</a:t>
            </a:r>
          </a:p>
          <a:p>
            <a:pPr lvl="1">
              <a:buNone/>
            </a:pPr>
            <a:r>
              <a:rPr lang="el-GR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σ</a:t>
            </a:r>
            <a:r>
              <a:rPr lang="en-US" altLang="zh-TW" baseline="-25000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0</a:t>
            </a:r>
            <a:r>
              <a:rPr lang="en-US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= </a:t>
            </a:r>
            <a:r>
              <a:rPr lang="el-GR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ασ</a:t>
            </a:r>
            <a:r>
              <a:rPr lang="en-US" altLang="zh-TW" baseline="-25000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w</a:t>
            </a:r>
            <a:r>
              <a:rPr lang="el-GR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ϕ</a:t>
            </a:r>
            <a:r>
              <a:rPr lang="en-US" altLang="zh-TW" baseline="30000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-m</a:t>
            </a:r>
          </a:p>
          <a:p>
            <a:pPr lvl="1">
              <a:buNone/>
            </a:pPr>
            <a:r>
              <a:rPr lang="en-US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 = </a:t>
            </a:r>
            <a:r>
              <a:rPr lang="el-GR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σ</a:t>
            </a:r>
            <a:r>
              <a:rPr lang="en-US" altLang="zh-TW" baseline="-25000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0</a:t>
            </a:r>
            <a:r>
              <a:rPr lang="en-US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/</a:t>
            </a:r>
            <a:r>
              <a:rPr lang="el-GR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σ</a:t>
            </a:r>
            <a:r>
              <a:rPr lang="en-US" altLang="zh-TW" baseline="-25000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w</a:t>
            </a:r>
            <a:r>
              <a:rPr lang="en-US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= </a:t>
            </a:r>
            <a:r>
              <a:rPr lang="el-GR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α ϕ</a:t>
            </a:r>
            <a:r>
              <a:rPr lang="en-US" altLang="zh-TW" baseline="30000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-m</a:t>
            </a:r>
          </a:p>
          <a:p>
            <a:pPr>
              <a:buNone/>
            </a:pPr>
            <a:r>
              <a:rPr lang="en-US" altLang="zh-TW" sz="2800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</a:p>
          <a:p>
            <a:pPr lvl="1">
              <a:buNone/>
            </a:pPr>
            <a:r>
              <a:rPr lang="el-GR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σ</a:t>
            </a:r>
            <a:r>
              <a:rPr lang="en-US" altLang="zh-TW" baseline="-25000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0</a:t>
            </a:r>
            <a:r>
              <a:rPr lang="en-US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=</a:t>
            </a:r>
            <a:r>
              <a:rPr lang="zh-TW" altLang="en-US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Bulk electrical resistivity</a:t>
            </a:r>
          </a:p>
          <a:p>
            <a:pPr lvl="1">
              <a:buNone/>
            </a:pPr>
            <a:r>
              <a:rPr lang="el-GR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σ</a:t>
            </a:r>
            <a:r>
              <a:rPr lang="en-US" altLang="zh-TW" baseline="-25000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w</a:t>
            </a:r>
            <a:r>
              <a:rPr lang="zh-TW" altLang="en-US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=</a:t>
            </a:r>
            <a:r>
              <a:rPr lang="zh-TW" altLang="en-US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Pore water  resistivity</a:t>
            </a:r>
          </a:p>
          <a:p>
            <a:pPr lvl="1">
              <a:buNone/>
            </a:pPr>
            <a:r>
              <a:rPr lang="en-US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</a:t>
            </a:r>
            <a:r>
              <a:rPr lang="zh-TW" altLang="en-US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= formation factor </a:t>
            </a:r>
          </a:p>
          <a:p>
            <a:pPr>
              <a:buNone/>
            </a:pPr>
            <a:r>
              <a:rPr lang="en-US" altLang="zh-TW" sz="2800" dirty="0" smtClean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TW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797CD-D9A7-4478-B6D7-192FE3E5F1AB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7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7129" name="Rectangle 9"/>
          <p:cNvSpPr>
            <a:spLocks noChangeArrowheads="1"/>
          </p:cNvSpPr>
          <p:nvPr/>
        </p:nvSpPr>
        <p:spPr bwMode="auto">
          <a:xfrm>
            <a:off x="269875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3146"/>
          </a:xfrm>
        </p:spPr>
        <p:txBody>
          <a:bodyPr/>
          <a:lstStyle/>
          <a:p>
            <a:pPr marL="1619250" lvl="1" indent="-1619250" algn="ctr"/>
            <a:r>
              <a:rPr lang="en-US" altLang="zh-TW" sz="3600" kern="12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Results - Study Area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1216" y="1556791"/>
            <a:ext cx="3826768" cy="4896545"/>
          </a:xfrm>
        </p:spPr>
        <p:txBody>
          <a:bodyPr/>
          <a:lstStyle/>
          <a:p>
            <a:r>
              <a:rPr lang="en-US" altLang="zh-TW" sz="28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Location</a:t>
            </a:r>
          </a:p>
          <a:p>
            <a:pPr lvl="1"/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 the middle of Taiwan</a:t>
            </a:r>
          </a:p>
          <a:p>
            <a:pPr lvl="1"/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area</a:t>
            </a: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：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950km</a:t>
            </a:r>
            <a:r>
              <a:rPr lang="en-US" altLang="zh-TW" baseline="30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endParaRPr lang="en-US" altLang="zh-TW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797CD-D9A7-4478-B6D7-192FE3E5F1AB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7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7129" name="Rectangle 9"/>
          <p:cNvSpPr>
            <a:spLocks noChangeArrowheads="1"/>
          </p:cNvSpPr>
          <p:nvPr/>
        </p:nvSpPr>
        <p:spPr bwMode="auto">
          <a:xfrm>
            <a:off x="269875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2053" name="Picture 5" descr="C:\Users\Judobear\Desktop\無驗證點_無分界線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3" y="1484784"/>
            <a:ext cx="3798625" cy="5373216"/>
          </a:xfrm>
          <a:prstGeom prst="rect">
            <a:avLst/>
          </a:prstGeom>
          <a:noFill/>
        </p:spPr>
      </p:pic>
      <p:pic>
        <p:nvPicPr>
          <p:cNvPr id="23554" name="Picture 2" descr="C:\SVN\judobear\EGU\參考\Chou_sm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39" y="3284984"/>
            <a:ext cx="2448273" cy="3463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6344" y="2132856"/>
            <a:ext cx="6084168" cy="398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/>
          <a:lstStyle/>
          <a:p>
            <a:pPr algn="ctr"/>
            <a:r>
              <a:rPr lang="en-US" altLang="ko-KR" sz="4000" dirty="0" smtClean="0">
                <a:latin typeface="Times New Roman" pitchFamily="18" charset="0"/>
                <a:cs typeface="Times New Roman" pitchFamily="18" charset="0"/>
              </a:rPr>
              <a:t>Results – </a:t>
            </a:r>
            <a:r>
              <a:rPr lang="en-US" altLang="ko-KR" sz="4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4000" dirty="0" smtClean="0">
                <a:latin typeface="Times New Roman" pitchFamily="18" charset="0"/>
                <a:cs typeface="Times New Roman" pitchFamily="18" charset="0"/>
              </a:rPr>
              <a:t>ata analysis</a:t>
            </a:r>
            <a:endParaRPr lang="zh-TW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797CD-D9A7-4478-B6D7-192FE3E5F1AB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pic>
        <p:nvPicPr>
          <p:cNvPr id="6" name="Picture 5" descr="C:\Users\Judobear\Desktop\無驗證點_無分界線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008" y="1484784"/>
            <a:ext cx="2987824" cy="4226325"/>
          </a:xfrm>
          <a:prstGeom prst="rect">
            <a:avLst/>
          </a:prstGeom>
          <a:noFill/>
        </p:spPr>
      </p:pic>
      <p:sp>
        <p:nvSpPr>
          <p:cNvPr id="13" name="橢圓 12"/>
          <p:cNvSpPr/>
          <p:nvPr/>
        </p:nvSpPr>
        <p:spPr>
          <a:xfrm rot="15379661">
            <a:off x="1792586" y="3434367"/>
            <a:ext cx="1047627" cy="33281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 rot="16200000">
            <a:off x="611563" y="2636910"/>
            <a:ext cx="1728192" cy="1296145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96344" y="2132856"/>
            <a:ext cx="6084168" cy="398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橢圓 10"/>
          <p:cNvSpPr/>
          <p:nvPr/>
        </p:nvSpPr>
        <p:spPr>
          <a:xfrm rot="19416301">
            <a:off x="4736317" y="3081784"/>
            <a:ext cx="4086644" cy="111416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 rot="21261310">
            <a:off x="4804807" y="4978712"/>
            <a:ext cx="2901767" cy="829868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1" animBg="1"/>
      <p:bldP spid="14" grpId="2" animBg="1"/>
      <p:bldP spid="11" grpId="0" animBg="1"/>
      <p:bldP spid="11" grpId="1" animBg="1"/>
      <p:bldP spid="12" grpId="1" animBg="1"/>
      <p:bldP spid="12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/>
          <a:lstStyle/>
          <a:p>
            <a:pPr algn="ctr"/>
            <a:r>
              <a:rPr lang="en-US" altLang="ko-KR" sz="4000" dirty="0" smtClean="0">
                <a:latin typeface="Times New Roman" pitchFamily="18" charset="0"/>
                <a:cs typeface="Times New Roman" pitchFamily="18" charset="0"/>
              </a:rPr>
              <a:t>Results – Linear regression equation</a:t>
            </a:r>
            <a:endParaRPr lang="zh-TW" alt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797CD-D9A7-4478-B6D7-192FE3E5F1AB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348880"/>
            <a:ext cx="547260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2952328"/>
          </a:xfrm>
        </p:spPr>
        <p:txBody>
          <a:bodyPr/>
          <a:lstStyle/>
          <a:p>
            <a:r>
              <a:rPr lang="en-US" altLang="zh-TW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Relationship between </a:t>
            </a:r>
            <a:r>
              <a:rPr lang="en-US" altLang="zh-TW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foramtion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factor and hydraulic conductivity</a:t>
            </a:r>
          </a:p>
          <a:p>
            <a:r>
              <a:rPr lang="en-US" altLang="zh-TW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Fan top</a:t>
            </a:r>
          </a:p>
          <a:p>
            <a:pPr lvl="1">
              <a:buNone/>
            </a:pPr>
            <a:r>
              <a:rPr lang="en-US" altLang="zh-TW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K=4.9123F-22.501</a:t>
            </a:r>
          </a:p>
          <a:p>
            <a:r>
              <a:rPr lang="en-US" altLang="zh-TW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Outside of fan top</a:t>
            </a:r>
          </a:p>
          <a:p>
            <a:pPr lvl="1">
              <a:buNone/>
            </a:pPr>
            <a:r>
              <a:rPr lang="en-US" altLang="zh-TW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K=17.328F-2.8153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n-US" altLang="ko-KR" sz="4000" dirty="0" smtClean="0">
                <a:latin typeface="Times New Roman" pitchFamily="18" charset="0"/>
                <a:cs typeface="Times New Roman" pitchFamily="18" charset="0"/>
              </a:rPr>
              <a:t>Results – Validation</a:t>
            </a:r>
            <a:endParaRPr lang="zh-TW" alt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797CD-D9A7-4478-B6D7-192FE3E5F1AB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  <p:sp>
        <p:nvSpPr>
          <p:cNvPr id="12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3168352"/>
          </a:xfrm>
        </p:spPr>
        <p:txBody>
          <a:bodyPr/>
          <a:lstStyle/>
          <a:p>
            <a:r>
              <a:rPr lang="en-US" altLang="zh-TW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Two pumping test data set are used to verify the estimation result. The result is close to the regression line.</a:t>
            </a:r>
          </a:p>
          <a:p>
            <a:r>
              <a:rPr lang="en-US" altLang="zh-TW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validation result is shown that little difference between estimation model and pumping test.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3" y="2996952"/>
            <a:ext cx="4896543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內容版面配置區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77357605"/>
              </p:ext>
            </p:extLst>
          </p:nvPr>
        </p:nvGraphicFramePr>
        <p:xfrm>
          <a:off x="5004048" y="5085184"/>
          <a:ext cx="2880320" cy="864096"/>
        </p:xfrm>
        <a:graphic>
          <a:graphicData uri="http://schemas.openxmlformats.org/drawingml/2006/table">
            <a:tbl>
              <a:tblPr/>
              <a:tblGrid>
                <a:gridCol w="720080"/>
                <a:gridCol w="1052638"/>
                <a:gridCol w="1107602"/>
              </a:tblGrid>
              <a:tr h="4260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Station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Pumping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Test(m/day)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Regression equation(m/day)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90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90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3076" name="Picture 4" descr="C:\Users\Judobear\Desktop\Location+l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879868"/>
            <a:ext cx="2679003" cy="3717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25326</TotalTime>
  <Words>798</Words>
  <Application>Microsoft Office PowerPoint</Application>
  <PresentationFormat>如螢幕大小 (4:3)</PresentationFormat>
  <Paragraphs>101</Paragraphs>
  <Slides>11</Slides>
  <Notes>9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3" baseType="lpstr">
      <vt:lpstr>流線</vt:lpstr>
      <vt:lpstr>Visio</vt:lpstr>
      <vt:lpstr>Estimation of hydraulic conductivity using one dimensional electrical resistivity survey</vt:lpstr>
      <vt:lpstr>Outline</vt:lpstr>
      <vt:lpstr>Introduction</vt:lpstr>
      <vt:lpstr>Methodology – Flowchart</vt:lpstr>
      <vt:lpstr>Methodology – Formation Factor</vt:lpstr>
      <vt:lpstr>Results - Study Area</vt:lpstr>
      <vt:lpstr>Results – Data analysis</vt:lpstr>
      <vt:lpstr>Results – Linear regression equation</vt:lpstr>
      <vt:lpstr>Results – Validation</vt:lpstr>
      <vt:lpstr>Conclusion</vt:lpstr>
      <vt:lpstr>Thanks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Mei</dc:creator>
  <cp:lastModifiedBy>Judobear</cp:lastModifiedBy>
  <cp:revision>1186</cp:revision>
  <dcterms:created xsi:type="dcterms:W3CDTF">2009-05-06T09:42:00Z</dcterms:created>
  <dcterms:modified xsi:type="dcterms:W3CDTF">2013-04-23T01:51:20Z</dcterms:modified>
</cp:coreProperties>
</file>