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312" r:id="rId4"/>
    <p:sldId id="313" r:id="rId5"/>
    <p:sldId id="285" r:id="rId6"/>
    <p:sldId id="295" r:id="rId7"/>
    <p:sldId id="303" r:id="rId8"/>
    <p:sldId id="304" r:id="rId9"/>
    <p:sldId id="305" r:id="rId10"/>
    <p:sldId id="314" r:id="rId11"/>
    <p:sldId id="306" r:id="rId12"/>
    <p:sldId id="309" r:id="rId13"/>
    <p:sldId id="307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rto Valari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 autoAdjust="0"/>
    <p:restoredTop sz="82222" autoAdjust="0"/>
  </p:normalViewPr>
  <p:slideViewPr>
    <p:cSldViewPr>
      <p:cViewPr>
        <p:scale>
          <a:sx n="110" d="100"/>
          <a:sy n="110" d="100"/>
        </p:scale>
        <p:origin x="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1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Useful%20Docs\Other%20Projects\ACHIA\Stuff\Emiss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W:\Useful%20Docs\Other%20Projects\ACHIA\Stuff\Emiss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800" dirty="0" smtClean="0"/>
              <a:t>Annual emissions of one 50km GEA cell covering Paris</a:t>
            </a:r>
            <a:endParaRPr lang="en-GB" sz="1800" dirty="0"/>
          </a:p>
        </c:rich>
      </c:tx>
      <c:layout>
        <c:manualLayout>
          <c:xMode val="edge"/>
          <c:yMode val="edge"/>
          <c:x val="0.19743196000914823"/>
          <c:y val="2.2492968733395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540032599659481"/>
          <c:y val="0.11272106278588505"/>
          <c:w val="0.79325426645320785"/>
          <c:h val="0.80611277419578298"/>
        </c:manualLayout>
      </c:layout>
      <c:barChart>
        <c:barDir val="col"/>
        <c:grouping val="clustered"/>
        <c:varyColors val="0"/>
        <c:ser>
          <c:idx val="0"/>
          <c:order val="0"/>
          <c:tx>
            <c:v>Present</c:v>
          </c:tx>
          <c:invertIfNegative val="0"/>
          <c:cat>
            <c:strRef>
              <c:f>GEA!$C$2:$E$2</c:f>
              <c:strCache>
                <c:ptCount val="3"/>
                <c:pt idx="0">
                  <c:v>NOx</c:v>
                </c:pt>
                <c:pt idx="1">
                  <c:v>NMVOC</c:v>
                </c:pt>
                <c:pt idx="2">
                  <c:v>PM2.5</c:v>
                </c:pt>
              </c:strCache>
            </c:strRef>
          </c:cat>
          <c:val>
            <c:numRef>
              <c:f>GEA!$C$13:$E$13</c:f>
              <c:numCache>
                <c:formatCode>0.0</c:formatCode>
                <c:ptCount val="3"/>
                <c:pt idx="0">
                  <c:v>56.806100000000008</c:v>
                </c:pt>
                <c:pt idx="1">
                  <c:v>122.9483</c:v>
                </c:pt>
                <c:pt idx="2">
                  <c:v>7.5253000000000005</c:v>
                </c:pt>
              </c:numCache>
            </c:numRef>
          </c:val>
        </c:ser>
        <c:ser>
          <c:idx val="2"/>
          <c:order val="1"/>
          <c:tx>
            <c:v>2050_REF</c:v>
          </c:tx>
          <c:invertIfNegative val="0"/>
          <c:cat>
            <c:strRef>
              <c:f>GEA!$C$2:$E$2</c:f>
              <c:strCache>
                <c:ptCount val="3"/>
                <c:pt idx="0">
                  <c:v>NOx</c:v>
                </c:pt>
                <c:pt idx="1">
                  <c:v>NMVOC</c:v>
                </c:pt>
                <c:pt idx="2">
                  <c:v>PM2.5</c:v>
                </c:pt>
              </c:strCache>
            </c:strRef>
          </c:cat>
          <c:val>
            <c:numRef>
              <c:f>GEA!$C$39:$E$39</c:f>
              <c:numCache>
                <c:formatCode>0.00</c:formatCode>
                <c:ptCount val="3"/>
                <c:pt idx="0">
                  <c:v>2.5177999999999998</c:v>
                </c:pt>
                <c:pt idx="1">
                  <c:v>15.0406</c:v>
                </c:pt>
                <c:pt idx="2">
                  <c:v>0.29990000000000006</c:v>
                </c:pt>
              </c:numCache>
            </c:numRef>
          </c:val>
        </c:ser>
        <c:ser>
          <c:idx val="3"/>
          <c:order val="2"/>
          <c:tx>
            <c:v>2050_MIT</c:v>
          </c:tx>
          <c:invertIfNegative val="0"/>
          <c:val>
            <c:numRef>
              <c:f>GEA!$C$52:$E$52</c:f>
              <c:numCache>
                <c:formatCode>0.00</c:formatCode>
                <c:ptCount val="3"/>
                <c:pt idx="0">
                  <c:v>1.1493</c:v>
                </c:pt>
                <c:pt idx="1">
                  <c:v>0.66700000000000004</c:v>
                </c:pt>
                <c:pt idx="2">
                  <c:v>5.0299999999999997E-2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24064"/>
        <c:axId val="39848192"/>
      </c:barChart>
      <c:catAx>
        <c:axId val="8002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9848192"/>
        <c:crosses val="autoZero"/>
        <c:auto val="1"/>
        <c:lblAlgn val="ctr"/>
        <c:lblOffset val="100"/>
        <c:noMultiLvlLbl val="0"/>
      </c:catAx>
      <c:valAx>
        <c:axId val="39848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Emissions (ktn)</a:t>
                </a:r>
              </a:p>
            </c:rich>
          </c:tx>
          <c:layout>
            <c:manualLayout>
              <c:xMode val="edge"/>
              <c:yMode val="edge"/>
              <c:x val="9.1144001190722537E-3"/>
              <c:y val="0.3090795633176086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002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75229704170798"/>
          <c:y val="0.12980469884610871"/>
          <c:w val="0.18742495362353565"/>
          <c:h val="0.229118141809213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b="1" i="0" baseline="0" dirty="0" smtClean="0">
                <a:effectLst/>
              </a:rPr>
              <a:t>Annual emissions of one 50km GEA cell covering Paris</a:t>
            </a:r>
            <a:endParaRPr lang="en-GB" sz="2000" dirty="0">
              <a:effectLst/>
            </a:endParaRPr>
          </a:p>
        </c:rich>
      </c:tx>
      <c:layout>
        <c:manualLayout>
          <c:xMode val="edge"/>
          <c:yMode val="edge"/>
          <c:x val="0.17418604651162792"/>
          <c:y val="2.114304372011021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859183299761949"/>
          <c:y val="0.1071554844035716"/>
          <c:w val="0.8351977659769273"/>
          <c:h val="0.81681737675176658"/>
        </c:manualLayout>
      </c:layout>
      <c:barChart>
        <c:barDir val="col"/>
        <c:grouping val="clustered"/>
        <c:varyColors val="0"/>
        <c:ser>
          <c:idx val="0"/>
          <c:order val="0"/>
          <c:tx>
            <c:v>Present</c:v>
          </c:tx>
          <c:invertIfNegative val="0"/>
          <c:cat>
            <c:strRef>
              <c:f>(Annual!$C$1;Annual!$E$1;Annual!$G$1)</c:f>
              <c:strCache>
                <c:ptCount val="3"/>
                <c:pt idx="0">
                  <c:v>NOX</c:v>
                </c:pt>
                <c:pt idx="1">
                  <c:v>NMVOCs</c:v>
                </c:pt>
                <c:pt idx="2">
                  <c:v>PM2.5</c:v>
                </c:pt>
              </c:strCache>
            </c:strRef>
          </c:cat>
          <c:val>
            <c:numRef>
              <c:f>(Annual!$C$4;Annual!$E$4;Annual!$G$4)</c:f>
              <c:numCache>
                <c:formatCode>0.0</c:formatCode>
                <c:ptCount val="3"/>
                <c:pt idx="0">
                  <c:v>32.867319999999992</c:v>
                </c:pt>
                <c:pt idx="1">
                  <c:v>66.692629999999951</c:v>
                </c:pt>
                <c:pt idx="2">
                  <c:v>6.4577200000000001</c:v>
                </c:pt>
              </c:numCache>
            </c:numRef>
          </c:val>
        </c:ser>
        <c:ser>
          <c:idx val="2"/>
          <c:order val="1"/>
          <c:tx>
            <c:v>2050_REF</c:v>
          </c:tx>
          <c:invertIfNegative val="0"/>
          <c:cat>
            <c:strRef>
              <c:f>(Annual!$C$1;Annual!$E$1;Annual!$G$1)</c:f>
              <c:strCache>
                <c:ptCount val="3"/>
                <c:pt idx="0">
                  <c:v>NOX</c:v>
                </c:pt>
                <c:pt idx="1">
                  <c:v>NMVOCs</c:v>
                </c:pt>
                <c:pt idx="2">
                  <c:v>PM2.5</c:v>
                </c:pt>
              </c:strCache>
            </c:strRef>
          </c:cat>
          <c:val>
            <c:numRef>
              <c:f>(Annual!$C$6;Annual!$E$6;Annual!$G$6)</c:f>
              <c:numCache>
                <c:formatCode>0.0</c:formatCode>
                <c:ptCount val="3"/>
                <c:pt idx="0">
                  <c:v>18.714841538461538</c:v>
                </c:pt>
                <c:pt idx="1">
                  <c:v>31.860579999999999</c:v>
                </c:pt>
                <c:pt idx="2">
                  <c:v>1.8183400000000003</c:v>
                </c:pt>
              </c:numCache>
            </c:numRef>
          </c:val>
        </c:ser>
        <c:ser>
          <c:idx val="3"/>
          <c:order val="2"/>
          <c:tx>
            <c:v>2050_MIT</c:v>
          </c:tx>
          <c:invertIfNegative val="0"/>
          <c:cat>
            <c:strRef>
              <c:f>(Annual!$C$1;Annual!$E$1;Annual!$G$1)</c:f>
              <c:strCache>
                <c:ptCount val="3"/>
                <c:pt idx="0">
                  <c:v>NOX</c:v>
                </c:pt>
                <c:pt idx="1">
                  <c:v>NMVOCs</c:v>
                </c:pt>
                <c:pt idx="2">
                  <c:v>PM2.5</c:v>
                </c:pt>
              </c:strCache>
            </c:strRef>
          </c:cat>
          <c:val>
            <c:numRef>
              <c:f>(Annual!$C$7;Annual!$E$7;Annual!$G$7)</c:f>
              <c:numCache>
                <c:formatCode>0.0</c:formatCode>
                <c:ptCount val="3"/>
                <c:pt idx="0">
                  <c:v>8.2305015384615388</c:v>
                </c:pt>
                <c:pt idx="1">
                  <c:v>24.695779999999985</c:v>
                </c:pt>
                <c:pt idx="2">
                  <c:v>0.95531999999999995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45472"/>
        <c:axId val="39852224"/>
      </c:barChart>
      <c:catAx>
        <c:axId val="7434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52224"/>
        <c:crosses val="autoZero"/>
        <c:auto val="1"/>
        <c:lblAlgn val="ctr"/>
        <c:lblOffset val="100"/>
        <c:noMultiLvlLbl val="0"/>
      </c:catAx>
      <c:valAx>
        <c:axId val="3985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Emissions (ktn)</a:t>
                </a:r>
              </a:p>
            </c:rich>
          </c:tx>
          <c:layout>
            <c:manualLayout>
              <c:xMode val="edge"/>
              <c:yMode val="edge"/>
              <c:x val="1.4612403100775193E-2"/>
              <c:y val="0.3087521171657583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434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92138192028324"/>
          <c:y val="0.12173939825149525"/>
          <c:w val="0.20777360678752366"/>
          <c:h val="0.242288459789614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145F2-9491-416D-8F0F-9A8DACA14CD6}" type="doc">
      <dgm:prSet loTypeId="urn:microsoft.com/office/officeart/2005/8/layout/equation2" loCatId="process" qsTypeId="urn:microsoft.com/office/officeart/2005/8/quickstyle/3d2" qsCatId="3D" csTypeId="urn:microsoft.com/office/officeart/2005/8/colors/accent1_2" csCatId="accent1" phldr="1"/>
      <dgm:spPr/>
    </dgm:pt>
    <dgm:pt modelId="{F8F651AF-A0AC-43E2-B4B4-B959C221CB98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</a:rPr>
            <a:t>1</a:t>
          </a:r>
          <a:r>
            <a:rPr lang="en-GB" b="1" baseline="30000" dirty="0" smtClean="0">
              <a:solidFill>
                <a:srgbClr val="FF0000"/>
              </a:solidFill>
            </a:rPr>
            <a:t>st</a:t>
          </a:r>
          <a:r>
            <a:rPr lang="en-GB" b="1" dirty="0" smtClean="0">
              <a:solidFill>
                <a:srgbClr val="FF0000"/>
              </a:solidFill>
            </a:rPr>
            <a:t> element</a:t>
          </a:r>
          <a:r>
            <a:rPr lang="en-GB" b="1" dirty="0" smtClean="0"/>
            <a:t> Short term: Local experts REF for 2020</a:t>
          </a:r>
          <a:endParaRPr lang="en-US" b="1" dirty="0"/>
        </a:p>
      </dgm:t>
    </dgm:pt>
    <dgm:pt modelId="{CF21597B-8006-45D5-B507-95702956D477}" type="parTrans" cxnId="{4EBFF1D7-245D-42E1-9E29-F947CD947E9C}">
      <dgm:prSet/>
      <dgm:spPr/>
      <dgm:t>
        <a:bodyPr/>
        <a:lstStyle/>
        <a:p>
          <a:endParaRPr lang="en-US"/>
        </a:p>
      </dgm:t>
    </dgm:pt>
    <dgm:pt modelId="{6B40B491-037B-4C0C-A392-687469989FD4}" type="sibTrans" cxnId="{4EBFF1D7-245D-42E1-9E29-F947CD947E9C}">
      <dgm:prSet/>
      <dgm:spPr/>
      <dgm:t>
        <a:bodyPr/>
        <a:lstStyle/>
        <a:p>
          <a:endParaRPr lang="en-US"/>
        </a:p>
      </dgm:t>
    </dgm:pt>
    <dgm:pt modelId="{466E5FDC-CDEB-4415-86CD-376E5A6B9BE3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</a:rPr>
            <a:t>2</a:t>
          </a:r>
          <a:r>
            <a:rPr lang="en-GB" b="1" baseline="30000" dirty="0" smtClean="0">
              <a:solidFill>
                <a:srgbClr val="FF0000"/>
              </a:solidFill>
            </a:rPr>
            <a:t>nd</a:t>
          </a:r>
          <a:r>
            <a:rPr lang="en-GB" b="1" dirty="0" smtClean="0">
              <a:solidFill>
                <a:srgbClr val="FF0000"/>
              </a:solidFill>
            </a:rPr>
            <a:t> element</a:t>
          </a:r>
        </a:p>
        <a:p>
          <a:r>
            <a:rPr lang="en-GB" b="1" dirty="0" smtClean="0"/>
            <a:t>Long term: coefficients extracted from the MIT / REF GEA national totals for France</a:t>
          </a:r>
          <a:endParaRPr lang="en-US" b="1" dirty="0"/>
        </a:p>
      </dgm:t>
    </dgm:pt>
    <dgm:pt modelId="{7155D77D-F8C3-49EF-B694-EDCA511A4997}" type="parTrans" cxnId="{495C4BD7-2235-4981-81EB-FA7BA65AA6F4}">
      <dgm:prSet/>
      <dgm:spPr/>
      <dgm:t>
        <a:bodyPr/>
        <a:lstStyle/>
        <a:p>
          <a:endParaRPr lang="en-US"/>
        </a:p>
      </dgm:t>
    </dgm:pt>
    <dgm:pt modelId="{717BD88E-3596-4EC9-8409-A569BE8CBEFC}" type="sibTrans" cxnId="{495C4BD7-2235-4981-81EB-FA7BA65AA6F4}">
      <dgm:prSet/>
      <dgm:spPr/>
      <dgm:t>
        <a:bodyPr/>
        <a:lstStyle/>
        <a:p>
          <a:endParaRPr lang="en-US"/>
        </a:p>
      </dgm:t>
    </dgm:pt>
    <dgm:pt modelId="{16C8F89E-817D-4FD5-BD76-69ABD658C034}">
      <dgm:prSet phldrT="[Text]"/>
      <dgm:spPr/>
      <dgm:t>
        <a:bodyPr/>
        <a:lstStyle/>
        <a:p>
          <a:r>
            <a:rPr lang="en-GB" dirty="0" smtClean="0"/>
            <a:t>Future Emissions for Paris:</a:t>
          </a:r>
        </a:p>
        <a:p>
          <a:r>
            <a:rPr lang="en-GB" dirty="0" smtClean="0"/>
            <a:t>2 pathways</a:t>
          </a:r>
          <a:endParaRPr lang="en-US" dirty="0"/>
        </a:p>
      </dgm:t>
    </dgm:pt>
    <dgm:pt modelId="{B83A2EE7-E237-4DA3-8AA8-8EE6B20FF43F}" type="parTrans" cxnId="{84CBC021-6220-4EB8-9E0B-06DA37066DDE}">
      <dgm:prSet/>
      <dgm:spPr/>
      <dgm:t>
        <a:bodyPr/>
        <a:lstStyle/>
        <a:p>
          <a:endParaRPr lang="en-US"/>
        </a:p>
      </dgm:t>
    </dgm:pt>
    <dgm:pt modelId="{4A2E2EB7-7E36-400A-A6C5-5954DB2384FE}" type="sibTrans" cxnId="{84CBC021-6220-4EB8-9E0B-06DA37066DDE}">
      <dgm:prSet/>
      <dgm:spPr/>
      <dgm:t>
        <a:bodyPr/>
        <a:lstStyle/>
        <a:p>
          <a:endParaRPr lang="en-US"/>
        </a:p>
      </dgm:t>
    </dgm:pt>
    <dgm:pt modelId="{163E94CF-E742-4331-905A-109DD66407A2}" type="pres">
      <dgm:prSet presAssocID="{4BA145F2-9491-416D-8F0F-9A8DACA14CD6}" presName="Name0" presStyleCnt="0">
        <dgm:presLayoutVars>
          <dgm:dir/>
          <dgm:resizeHandles val="exact"/>
        </dgm:presLayoutVars>
      </dgm:prSet>
      <dgm:spPr/>
    </dgm:pt>
    <dgm:pt modelId="{46DE42CA-D482-4594-95D2-B2724A47F760}" type="pres">
      <dgm:prSet presAssocID="{4BA145F2-9491-416D-8F0F-9A8DACA14CD6}" presName="vNodes" presStyleCnt="0"/>
      <dgm:spPr/>
    </dgm:pt>
    <dgm:pt modelId="{5A3CE562-8CAC-499D-B5E0-22474CDBA3E4}" type="pres">
      <dgm:prSet presAssocID="{F8F651AF-A0AC-43E2-B4B4-B959C221CB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E4CD2-C62D-4BFC-A515-B1A963D09CB3}" type="pres">
      <dgm:prSet presAssocID="{6B40B491-037B-4C0C-A392-687469989FD4}" presName="spacerT" presStyleCnt="0"/>
      <dgm:spPr/>
    </dgm:pt>
    <dgm:pt modelId="{4A0C5729-CE20-4727-A25F-4A271948C4EC}" type="pres">
      <dgm:prSet presAssocID="{6B40B491-037B-4C0C-A392-687469989FD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F4D28E3-57B7-4898-ACDD-6830C078F08B}" type="pres">
      <dgm:prSet presAssocID="{6B40B491-037B-4C0C-A392-687469989FD4}" presName="spacerB" presStyleCnt="0"/>
      <dgm:spPr/>
    </dgm:pt>
    <dgm:pt modelId="{26D49BBA-8F73-4218-BF38-62FADA6D7205}" type="pres">
      <dgm:prSet presAssocID="{466E5FDC-CDEB-4415-86CD-376E5A6B9B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72C15-B211-4044-8191-CC7C8FBAB707}" type="pres">
      <dgm:prSet presAssocID="{4BA145F2-9491-416D-8F0F-9A8DACA14CD6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0CADFE39-97BE-451C-9CE7-55935FBFC362}" type="pres">
      <dgm:prSet presAssocID="{4BA145F2-9491-416D-8F0F-9A8DACA14CD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E4E2169-38C0-422B-B7A6-4E72D804BBBE}" type="pres">
      <dgm:prSet presAssocID="{4BA145F2-9491-416D-8F0F-9A8DACA14CD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7F660-83FB-4E0B-B8E5-2AE1847A110A}" type="presOf" srcId="{6B40B491-037B-4C0C-A392-687469989FD4}" destId="{4A0C5729-CE20-4727-A25F-4A271948C4EC}" srcOrd="0" destOrd="0" presId="urn:microsoft.com/office/officeart/2005/8/layout/equation2"/>
    <dgm:cxn modelId="{4EBFF1D7-245D-42E1-9E29-F947CD947E9C}" srcId="{4BA145F2-9491-416D-8F0F-9A8DACA14CD6}" destId="{F8F651AF-A0AC-43E2-B4B4-B959C221CB98}" srcOrd="0" destOrd="0" parTransId="{CF21597B-8006-45D5-B507-95702956D477}" sibTransId="{6B40B491-037B-4C0C-A392-687469989FD4}"/>
    <dgm:cxn modelId="{84CBC021-6220-4EB8-9E0B-06DA37066DDE}" srcId="{4BA145F2-9491-416D-8F0F-9A8DACA14CD6}" destId="{16C8F89E-817D-4FD5-BD76-69ABD658C034}" srcOrd="2" destOrd="0" parTransId="{B83A2EE7-E237-4DA3-8AA8-8EE6B20FF43F}" sibTransId="{4A2E2EB7-7E36-400A-A6C5-5954DB2384FE}"/>
    <dgm:cxn modelId="{60560435-9922-4733-AEB8-5A70E0E9634F}" type="presOf" srcId="{16C8F89E-817D-4FD5-BD76-69ABD658C034}" destId="{FE4E2169-38C0-422B-B7A6-4E72D804BBBE}" srcOrd="0" destOrd="0" presId="urn:microsoft.com/office/officeart/2005/8/layout/equation2"/>
    <dgm:cxn modelId="{221F0B32-2478-479C-A7B5-977B71995971}" type="presOf" srcId="{717BD88E-3596-4EC9-8409-A569BE8CBEFC}" destId="{25F72C15-B211-4044-8191-CC7C8FBAB707}" srcOrd="0" destOrd="0" presId="urn:microsoft.com/office/officeart/2005/8/layout/equation2"/>
    <dgm:cxn modelId="{AD9175EF-2E70-4B9F-B75E-2BD7FC33AA18}" type="presOf" srcId="{717BD88E-3596-4EC9-8409-A569BE8CBEFC}" destId="{0CADFE39-97BE-451C-9CE7-55935FBFC362}" srcOrd="1" destOrd="0" presId="urn:microsoft.com/office/officeart/2005/8/layout/equation2"/>
    <dgm:cxn modelId="{495C4BD7-2235-4981-81EB-FA7BA65AA6F4}" srcId="{4BA145F2-9491-416D-8F0F-9A8DACA14CD6}" destId="{466E5FDC-CDEB-4415-86CD-376E5A6B9BE3}" srcOrd="1" destOrd="0" parTransId="{7155D77D-F8C3-49EF-B694-EDCA511A4997}" sibTransId="{717BD88E-3596-4EC9-8409-A569BE8CBEFC}"/>
    <dgm:cxn modelId="{422B3B99-1AC7-460D-937C-DB7F7B56D534}" type="presOf" srcId="{F8F651AF-A0AC-43E2-B4B4-B959C221CB98}" destId="{5A3CE562-8CAC-499D-B5E0-22474CDBA3E4}" srcOrd="0" destOrd="0" presId="urn:microsoft.com/office/officeart/2005/8/layout/equation2"/>
    <dgm:cxn modelId="{36757C4B-9411-4E38-8933-33146827F01E}" type="presOf" srcId="{4BA145F2-9491-416D-8F0F-9A8DACA14CD6}" destId="{163E94CF-E742-4331-905A-109DD66407A2}" srcOrd="0" destOrd="0" presId="urn:microsoft.com/office/officeart/2005/8/layout/equation2"/>
    <dgm:cxn modelId="{E8BBCD35-4EA7-447A-9AEF-C9A8DFCFADC2}" type="presOf" srcId="{466E5FDC-CDEB-4415-86CD-376E5A6B9BE3}" destId="{26D49BBA-8F73-4218-BF38-62FADA6D7205}" srcOrd="0" destOrd="0" presId="urn:microsoft.com/office/officeart/2005/8/layout/equation2"/>
    <dgm:cxn modelId="{A93EAF5F-E8A9-47B1-BD08-32F2BA56D51F}" type="presParOf" srcId="{163E94CF-E742-4331-905A-109DD66407A2}" destId="{46DE42CA-D482-4594-95D2-B2724A47F760}" srcOrd="0" destOrd="0" presId="urn:microsoft.com/office/officeart/2005/8/layout/equation2"/>
    <dgm:cxn modelId="{AF9A3DD1-634E-40A5-AA3C-E5F7ACAE05EB}" type="presParOf" srcId="{46DE42CA-D482-4594-95D2-B2724A47F760}" destId="{5A3CE562-8CAC-499D-B5E0-22474CDBA3E4}" srcOrd="0" destOrd="0" presId="urn:microsoft.com/office/officeart/2005/8/layout/equation2"/>
    <dgm:cxn modelId="{4725A17D-7886-474F-8E8B-3591DFE5673F}" type="presParOf" srcId="{46DE42CA-D482-4594-95D2-B2724A47F760}" destId="{6DEE4CD2-C62D-4BFC-A515-B1A963D09CB3}" srcOrd="1" destOrd="0" presId="urn:microsoft.com/office/officeart/2005/8/layout/equation2"/>
    <dgm:cxn modelId="{FCABE83B-1093-426A-A0AF-F8AD01071B88}" type="presParOf" srcId="{46DE42CA-D482-4594-95D2-B2724A47F760}" destId="{4A0C5729-CE20-4727-A25F-4A271948C4EC}" srcOrd="2" destOrd="0" presId="urn:microsoft.com/office/officeart/2005/8/layout/equation2"/>
    <dgm:cxn modelId="{7F74484C-940C-4017-BC36-F560C6B1B488}" type="presParOf" srcId="{46DE42CA-D482-4594-95D2-B2724A47F760}" destId="{CF4D28E3-57B7-4898-ACDD-6830C078F08B}" srcOrd="3" destOrd="0" presId="urn:microsoft.com/office/officeart/2005/8/layout/equation2"/>
    <dgm:cxn modelId="{42C5D484-5BF4-4693-BB71-F3A19E67FB6C}" type="presParOf" srcId="{46DE42CA-D482-4594-95D2-B2724A47F760}" destId="{26D49BBA-8F73-4218-BF38-62FADA6D7205}" srcOrd="4" destOrd="0" presId="urn:microsoft.com/office/officeart/2005/8/layout/equation2"/>
    <dgm:cxn modelId="{70199A87-E176-420E-8B89-1278D03F981C}" type="presParOf" srcId="{163E94CF-E742-4331-905A-109DD66407A2}" destId="{25F72C15-B211-4044-8191-CC7C8FBAB707}" srcOrd="1" destOrd="0" presId="urn:microsoft.com/office/officeart/2005/8/layout/equation2"/>
    <dgm:cxn modelId="{DD7DE802-0FDE-4BF4-8E2F-8E2F836AD61D}" type="presParOf" srcId="{25F72C15-B211-4044-8191-CC7C8FBAB707}" destId="{0CADFE39-97BE-451C-9CE7-55935FBFC362}" srcOrd="0" destOrd="0" presId="urn:microsoft.com/office/officeart/2005/8/layout/equation2"/>
    <dgm:cxn modelId="{D1EEAD1E-9F7F-4D25-909D-43995A3FC6CC}" type="presParOf" srcId="{163E94CF-E742-4331-905A-109DD66407A2}" destId="{FE4E2169-38C0-422B-B7A6-4E72D804BBB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CE562-8CAC-499D-B5E0-22474CDBA3E4}">
      <dsp:nvSpPr>
        <dsp:cNvPr id="0" name=""/>
        <dsp:cNvSpPr/>
      </dsp:nvSpPr>
      <dsp:spPr>
        <a:xfrm>
          <a:off x="40940" y="3568"/>
          <a:ext cx="1617438" cy="16174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rgbClr val="FF0000"/>
              </a:solidFill>
            </a:rPr>
            <a:t>1</a:t>
          </a:r>
          <a:r>
            <a:rPr lang="en-GB" sz="1100" b="1" kern="1200" baseline="30000" dirty="0" smtClean="0">
              <a:solidFill>
                <a:srgbClr val="FF0000"/>
              </a:solidFill>
            </a:rPr>
            <a:t>st</a:t>
          </a:r>
          <a:r>
            <a:rPr lang="en-GB" sz="1100" b="1" kern="1200" dirty="0" smtClean="0">
              <a:solidFill>
                <a:srgbClr val="FF0000"/>
              </a:solidFill>
            </a:rPr>
            <a:t> element</a:t>
          </a:r>
          <a:r>
            <a:rPr lang="en-GB" sz="1100" b="1" kern="1200" dirty="0" smtClean="0"/>
            <a:t> Short term: Local experts REF for 2020</a:t>
          </a:r>
          <a:endParaRPr lang="en-US" sz="1100" b="1" kern="1200" dirty="0"/>
        </a:p>
      </dsp:txBody>
      <dsp:txXfrm>
        <a:off x="277808" y="240436"/>
        <a:ext cx="1143702" cy="1143702"/>
      </dsp:txXfrm>
    </dsp:sp>
    <dsp:sp modelId="{4A0C5729-CE20-4727-A25F-4A271948C4EC}">
      <dsp:nvSpPr>
        <dsp:cNvPr id="0" name=""/>
        <dsp:cNvSpPr/>
      </dsp:nvSpPr>
      <dsp:spPr>
        <a:xfrm>
          <a:off x="380602" y="1752342"/>
          <a:ext cx="938114" cy="93811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04949" y="2111077"/>
        <a:ext cx="689420" cy="220644"/>
      </dsp:txXfrm>
    </dsp:sp>
    <dsp:sp modelId="{26D49BBA-8F73-4218-BF38-62FADA6D7205}">
      <dsp:nvSpPr>
        <dsp:cNvPr id="0" name=""/>
        <dsp:cNvSpPr/>
      </dsp:nvSpPr>
      <dsp:spPr>
        <a:xfrm>
          <a:off x="40940" y="2821793"/>
          <a:ext cx="1617438" cy="16174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rgbClr val="FF0000"/>
              </a:solidFill>
            </a:rPr>
            <a:t>2</a:t>
          </a:r>
          <a:r>
            <a:rPr lang="en-GB" sz="1100" b="1" kern="1200" baseline="30000" dirty="0" smtClean="0">
              <a:solidFill>
                <a:srgbClr val="FF0000"/>
              </a:solidFill>
            </a:rPr>
            <a:t>nd</a:t>
          </a:r>
          <a:r>
            <a:rPr lang="en-GB" sz="1100" b="1" kern="1200" dirty="0" smtClean="0">
              <a:solidFill>
                <a:srgbClr val="FF0000"/>
              </a:solidFill>
            </a:rPr>
            <a:t> element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Long term: coefficients extracted from the MIT / REF GEA national totals for France</a:t>
          </a:r>
          <a:endParaRPr lang="en-US" sz="1100" b="1" kern="1200" dirty="0"/>
        </a:p>
      </dsp:txBody>
      <dsp:txXfrm>
        <a:off x="277808" y="3058661"/>
        <a:ext cx="1143702" cy="1143702"/>
      </dsp:txXfrm>
    </dsp:sp>
    <dsp:sp modelId="{25F72C15-B211-4044-8191-CC7C8FBAB707}">
      <dsp:nvSpPr>
        <dsp:cNvPr id="0" name=""/>
        <dsp:cNvSpPr/>
      </dsp:nvSpPr>
      <dsp:spPr>
        <a:xfrm>
          <a:off x="1900994" y="1920556"/>
          <a:ext cx="514345" cy="601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00994" y="2040893"/>
        <a:ext cx="360042" cy="361012"/>
      </dsp:txXfrm>
    </dsp:sp>
    <dsp:sp modelId="{FE4E2169-38C0-422B-B7A6-4E72D804BBBE}">
      <dsp:nvSpPr>
        <dsp:cNvPr id="0" name=""/>
        <dsp:cNvSpPr/>
      </dsp:nvSpPr>
      <dsp:spPr>
        <a:xfrm>
          <a:off x="2628841" y="603961"/>
          <a:ext cx="3234876" cy="32348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Future Emissions for Paris: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2 pathways</a:t>
          </a:r>
          <a:endParaRPr lang="en-US" sz="3400" kern="1200" dirty="0"/>
        </a:p>
      </dsp:txBody>
      <dsp:txXfrm>
        <a:off x="3102578" y="1077698"/>
        <a:ext cx="2287402" cy="228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1E1D-3158-45EE-B8A8-CC1C8F64711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5DF18-1F0A-4C91-8F47-2BD09A8F9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1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-Thank</a:t>
            </a:r>
            <a:r>
              <a:rPr lang="en-US" baseline="0" dirty="0" smtClean="0"/>
              <a:t> hospitality </a:t>
            </a:r>
          </a:p>
          <a:p>
            <a:r>
              <a:rPr lang="en-US" baseline="0" dirty="0" smtClean="0"/>
              <a:t>-introduce yourself</a:t>
            </a:r>
          </a:p>
          <a:p>
            <a:r>
              <a:rPr lang="en-US" baseline="0" dirty="0" smtClean="0"/>
              <a:t>-name of talk, why this title</a:t>
            </a:r>
          </a:p>
          <a:p>
            <a:r>
              <a:rPr lang="en-US" baseline="0" dirty="0" smtClean="0"/>
              <a:t>-word “</a:t>
            </a:r>
            <a:r>
              <a:rPr lang="en-US" baseline="0" dirty="0" err="1" smtClean="0"/>
              <a:t>parametarisation</a:t>
            </a:r>
            <a:r>
              <a:rPr lang="en-US" baseline="0" dirty="0" smtClean="0"/>
              <a:t>”=boring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-Why this dates (to know</a:t>
            </a:r>
            <a:r>
              <a:rPr lang="en-US" baseline="0" dirty="0" smtClean="0"/>
              <a:t> where we are in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-Why start from 1991. nothing before (small pieces</a:t>
            </a:r>
            <a:r>
              <a:rPr lang="en-US" baseline="0" dirty="0" smtClean="0"/>
              <a:t> that where far from creating a solid </a:t>
            </a:r>
            <a:r>
              <a:rPr lang="en-US" baseline="0" dirty="0" err="1" smtClean="0"/>
              <a:t>parametarisation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-all these</a:t>
            </a:r>
            <a:r>
              <a:rPr lang="en-US" baseline="0" dirty="0" smtClean="0"/>
              <a:t> from specific tree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5DF18-1F0A-4C91-8F47-2BD09A8F9C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7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72" indent="-274306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72" indent="-274306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9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18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1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35" tIns="274306" rIns="91435" bIns="45718" rtlCol="0" anchor="t">
            <a:normAutofit/>
          </a:bodyPr>
          <a:lstStyle>
            <a:extLst/>
          </a:lstStyle>
          <a:p>
            <a:pPr marL="0" indent="-28345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35" tIns="274306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1"/>
            <a:ext cx="2133600" cy="4762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4B6B9E-E0B6-43B3-8592-5831D0944F62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1"/>
            <a:ext cx="2895600" cy="476250"/>
          </a:xfrm>
          <a:prstGeom prst="rect">
            <a:avLst/>
          </a:prstGeom>
        </p:spPr>
        <p:txBody>
          <a:bodyPr lIns="91435" tIns="45718" rIns="91435" bIns="45718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1"/>
            <a:ext cx="457200" cy="4762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BBAD56-1820-4F4D-BCFA-319E59E099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41" indent="-28345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47" indent="-237732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23" indent="-228588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24" indent="-17372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382" indent="-182871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682" indent="-18287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84" indent="-18287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41" indent="-18287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43" indent="-18287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4.tiff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7.png"/><Relationship Id="rId4" Type="http://schemas.openxmlformats.org/officeDocument/2006/relationships/image" Target="../media/image7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tiff"/><Relationship Id="rId5" Type="http://schemas.openxmlformats.org/officeDocument/2006/relationships/image" Target="../media/image7.jpeg"/><Relationship Id="rId10" Type="http://schemas.openxmlformats.org/officeDocument/2006/relationships/image" Target="../media/image13.tiff"/><Relationship Id="rId4" Type="http://schemas.openxmlformats.org/officeDocument/2006/relationships/image" Target="../media/image4.pn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tiff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11" Type="http://schemas.openxmlformats.org/officeDocument/2006/relationships/image" Target="../media/image10.jpeg"/><Relationship Id="rId5" Type="http://schemas.openxmlformats.org/officeDocument/2006/relationships/image" Target="../media/image18.tiff"/><Relationship Id="rId10" Type="http://schemas.openxmlformats.org/officeDocument/2006/relationships/image" Target="../media/image9.jpeg"/><Relationship Id="rId4" Type="http://schemas.openxmlformats.org/officeDocument/2006/relationships/image" Target="../media/image17.tiff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egu2013.eu/egu2013_graphic_moodboard_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3" y="0"/>
            <a:ext cx="6351549" cy="1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080" y="1268760"/>
            <a:ext cx="7772400" cy="936104"/>
          </a:xfrm>
        </p:spPr>
        <p:txBody>
          <a:bodyPr>
            <a:noAutofit/>
          </a:bodyPr>
          <a:lstStyle/>
          <a:p>
            <a:pPr algn="ctr"/>
            <a:r>
              <a:rPr lang="en-GB" sz="3000" dirty="0"/>
              <a:t>Air-quality </a:t>
            </a:r>
            <a:r>
              <a:rPr lang="en-GB" sz="3000" dirty="0" smtClean="0"/>
              <a:t>in </a:t>
            </a:r>
            <a:r>
              <a:rPr lang="en-GB" sz="3000" dirty="0"/>
              <a:t>the mid-21st century for the city of Paris. From the regional to the local </a:t>
            </a:r>
            <a:r>
              <a:rPr lang="en-GB" sz="3000" dirty="0" smtClean="0"/>
              <a:t>scale.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4608512" cy="129614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err="1"/>
              <a:t>Konstantinos</a:t>
            </a:r>
            <a:r>
              <a:rPr lang="en-US" sz="2000" dirty="0"/>
              <a:t> </a:t>
            </a:r>
            <a:r>
              <a:rPr lang="en-US" sz="2000" dirty="0" err="1" smtClean="0"/>
              <a:t>Markakis</a:t>
            </a:r>
            <a:r>
              <a:rPr lang="en-US" sz="2000" baseline="30000" dirty="0" err="1" smtClean="0"/>
              <a:t>a</a:t>
            </a:r>
            <a:endParaRPr lang="en-US" sz="2000" dirty="0"/>
          </a:p>
          <a:p>
            <a:r>
              <a:rPr lang="en-US" sz="2000" dirty="0" err="1"/>
              <a:t>Myrto</a:t>
            </a:r>
            <a:r>
              <a:rPr lang="en-US" sz="2000" dirty="0"/>
              <a:t> </a:t>
            </a:r>
            <a:r>
              <a:rPr lang="en-US" sz="2000" dirty="0" err="1" smtClean="0"/>
              <a:t>Valari</a:t>
            </a:r>
            <a:r>
              <a:rPr lang="en-US" sz="2000" baseline="30000" dirty="0" err="1" smtClean="0"/>
              <a:t>a</a:t>
            </a:r>
            <a:endParaRPr lang="en-US" sz="2000" dirty="0" smtClean="0"/>
          </a:p>
          <a:p>
            <a:r>
              <a:rPr lang="en-US" sz="2000" dirty="0" err="1" smtClean="0"/>
              <a:t>Augustin</a:t>
            </a:r>
            <a:r>
              <a:rPr lang="en-US" sz="2000" dirty="0" smtClean="0"/>
              <a:t> </a:t>
            </a:r>
            <a:r>
              <a:rPr lang="en-US" sz="2000" dirty="0" err="1" smtClean="0"/>
              <a:t>Colette</a:t>
            </a:r>
            <a:r>
              <a:rPr lang="en-US" sz="2000" baseline="30000" dirty="0" err="1" smtClean="0"/>
              <a:t>b</a:t>
            </a:r>
            <a:endParaRPr lang="en-US" sz="2000" dirty="0" smtClean="0"/>
          </a:p>
          <a:p>
            <a:r>
              <a:rPr lang="en-US" sz="2000" dirty="0" smtClean="0"/>
              <a:t>Olivier </a:t>
            </a:r>
            <a:r>
              <a:rPr lang="en-US" sz="2000" dirty="0" err="1" smtClean="0"/>
              <a:t>Sanchez</a:t>
            </a:r>
            <a:r>
              <a:rPr lang="en-US" sz="2000" baseline="30000" dirty="0" err="1" smtClean="0"/>
              <a:t>c</a:t>
            </a:r>
            <a:endParaRPr lang="en-US" sz="2000" dirty="0" smtClean="0"/>
          </a:p>
          <a:p>
            <a:r>
              <a:rPr lang="en-US" sz="2000" dirty="0" smtClean="0"/>
              <a:t>Olivier </a:t>
            </a:r>
            <a:r>
              <a:rPr lang="en-US" sz="2000" dirty="0" err="1" smtClean="0"/>
              <a:t>Perrussel</a:t>
            </a:r>
            <a:r>
              <a:rPr lang="en-US" sz="2000" baseline="30000" dirty="0" err="1" smtClean="0"/>
              <a:t>c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2204864"/>
            <a:ext cx="7200800" cy="185738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EGU General assembly 2013</a:t>
            </a:r>
            <a:endParaRPr lang="en-US" sz="32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    Session: </a:t>
            </a:r>
            <a:r>
              <a:rPr lang="en-GB" sz="2400" dirty="0" smtClean="0"/>
              <a:t>Climate</a:t>
            </a:r>
            <a:r>
              <a:rPr lang="en-GB" sz="2400" dirty="0"/>
              <a:t>: Past, Present, </a:t>
            </a:r>
            <a:r>
              <a:rPr lang="en-GB" sz="2400" dirty="0" smtClean="0"/>
              <a:t>Future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8 April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6023033"/>
            <a:ext cx="6062364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1200" baseline="30000" dirty="0" err="1" smtClean="0"/>
              <a:t>a</a:t>
            </a:r>
            <a:r>
              <a:rPr lang="en-US" sz="1200" dirty="0" err="1" smtClean="0"/>
              <a:t>LMD</a:t>
            </a:r>
            <a:r>
              <a:rPr lang="en-US" sz="1200" dirty="0" smtClean="0"/>
              <a:t> </a:t>
            </a:r>
            <a:r>
              <a:rPr lang="en-US" sz="1200" dirty="0"/>
              <a:t>(Laboratoire de Meteorologie Dynamique), IPSL</a:t>
            </a:r>
          </a:p>
          <a:p>
            <a:r>
              <a:rPr lang="en-US" sz="1200" dirty="0"/>
              <a:t>Ecole Polytechnique, 91128 </a:t>
            </a:r>
            <a:r>
              <a:rPr lang="en-US" sz="1200" dirty="0" err="1"/>
              <a:t>Palaiseau</a:t>
            </a:r>
            <a:r>
              <a:rPr lang="en-US" sz="1200" dirty="0"/>
              <a:t> </a:t>
            </a:r>
            <a:r>
              <a:rPr lang="en-US" sz="1200" dirty="0" err="1" smtClean="0"/>
              <a:t>Cedex</a:t>
            </a:r>
            <a:endParaRPr lang="en-US" sz="1200" dirty="0" smtClean="0"/>
          </a:p>
          <a:p>
            <a:r>
              <a:rPr lang="en-US" sz="1200" baseline="30000" dirty="0" err="1"/>
              <a:t>b</a:t>
            </a:r>
            <a:r>
              <a:rPr lang="en-US" sz="1200" dirty="0" err="1"/>
              <a:t>Institut</a:t>
            </a:r>
            <a:r>
              <a:rPr lang="en-US" sz="1200" dirty="0"/>
              <a:t> national de </a:t>
            </a:r>
            <a:r>
              <a:rPr lang="en-US" sz="1200" dirty="0" err="1"/>
              <a:t>l’environnement</a:t>
            </a:r>
            <a:r>
              <a:rPr lang="en-US" sz="1200" dirty="0"/>
              <a:t> </a:t>
            </a:r>
            <a:r>
              <a:rPr lang="en-US" sz="1200" dirty="0" err="1"/>
              <a:t>industriel</a:t>
            </a:r>
            <a:r>
              <a:rPr lang="en-US" sz="1200" dirty="0"/>
              <a:t> et des </a:t>
            </a:r>
            <a:r>
              <a:rPr lang="en-US" sz="1200" dirty="0" err="1"/>
              <a:t>risques</a:t>
            </a:r>
            <a:r>
              <a:rPr lang="en-US" sz="1200" dirty="0"/>
              <a:t> (INERIS), Paris, France</a:t>
            </a:r>
            <a:r>
              <a:rPr lang="en-US" sz="1200" dirty="0" smtClean="0"/>
              <a:t>.</a:t>
            </a:r>
          </a:p>
          <a:p>
            <a:r>
              <a:rPr lang="en-US" sz="1200" baseline="30000" dirty="0" smtClean="0"/>
              <a:t>c</a:t>
            </a:r>
            <a:r>
              <a:rPr lang="fr-FR" sz="1200" dirty="0" smtClean="0"/>
              <a:t>AIRPARIF, Surveillance </a:t>
            </a:r>
            <a:r>
              <a:rPr lang="fr-FR" sz="1200" dirty="0"/>
              <a:t>de la qualité de l’air en Île-de-France, Paris, </a:t>
            </a:r>
            <a:r>
              <a:rPr lang="fr-FR" sz="1200" dirty="0" smtClean="0"/>
              <a:t>France</a:t>
            </a:r>
            <a:endParaRPr lang="en-GB" sz="1200" dirty="0"/>
          </a:p>
        </p:txBody>
      </p:sp>
      <p:pic>
        <p:nvPicPr>
          <p:cNvPr id="7" name="Picture 4" descr="Institut Pierre Simon Lap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2857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md.jussieu.fr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29" y="5957058"/>
            <a:ext cx="857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orldculturepictorial.com/images/content_2/air-pollution-illustrati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2263522"/>
            <a:ext cx="1440160" cy="2242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worldculturepictorial.com/images/content_2/air-pollution-illustrati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3323692"/>
            <a:ext cx="1441530" cy="240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67544" y="44624"/>
            <a:ext cx="7200800" cy="79208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7-12 April 2013</a:t>
            </a:r>
            <a:endParaRPr lang="en-US" sz="2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Vienna, Austria</a:t>
            </a:r>
            <a:endParaRPr lang="en-US" sz="2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120080" y="548680"/>
            <a:ext cx="7772400" cy="936104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3600" dirty="0"/>
              <a:t>Rationale</a:t>
            </a:r>
            <a:endParaRPr lang="en-US" sz="3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87624" y="2456071"/>
            <a:ext cx="7488832" cy="1296144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GB" sz="2800" dirty="0"/>
              <a:t>How will air-quality look like at 2050 in </a:t>
            </a:r>
            <a:r>
              <a:rPr lang="en-GB" sz="2800" dirty="0" smtClean="0"/>
              <a:t>Paris?</a:t>
            </a:r>
          </a:p>
        </p:txBody>
      </p:sp>
    </p:spTree>
    <p:extLst>
      <p:ext uri="{BB962C8B-B14F-4D97-AF65-F5344CB8AC3E}">
        <p14:creationId xmlns:p14="http://schemas.microsoft.com/office/powerpoint/2010/main" val="38470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110028" y="4729507"/>
            <a:ext cx="1710444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50km: -4.5 ppb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751166" y="476672"/>
            <a:ext cx="6989186" cy="504056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000" dirty="0" smtClean="0"/>
              <a:t>Mid-21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century in Paris – O3 “reference” scenario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971600" y="5571241"/>
            <a:ext cx="6624736" cy="95410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265100" indent="-214302">
              <a:buFont typeface="Arial" pitchFamily="34" charset="0"/>
              <a:buChar char="•"/>
            </a:pPr>
            <a:r>
              <a:rPr lang="en-GB" sz="1400" dirty="0" smtClean="0"/>
              <a:t>In the 4km simulation Paris stays strongly </a:t>
            </a:r>
            <a:r>
              <a:rPr lang="en-GB" sz="1400" dirty="0"/>
              <a:t>VOC-limited</a:t>
            </a:r>
            <a:r>
              <a:rPr lang="en-GB" sz="1400" dirty="0" smtClean="0"/>
              <a:t>.</a:t>
            </a:r>
          </a:p>
          <a:p>
            <a:pPr marL="265100" indent="-214302">
              <a:buFont typeface="Arial" pitchFamily="34" charset="0"/>
              <a:buChar char="•"/>
            </a:pPr>
            <a:r>
              <a:rPr lang="en-GB" sz="1400" dirty="0" smtClean="0"/>
              <a:t>REF scenario of GEA </a:t>
            </a:r>
            <a:r>
              <a:rPr lang="en-GB" sz="1400" dirty="0"/>
              <a:t>shows very large reductions of </a:t>
            </a:r>
            <a:r>
              <a:rPr lang="en-GB" sz="1400" dirty="0" err="1"/>
              <a:t>NOx</a:t>
            </a:r>
            <a:r>
              <a:rPr lang="en-GB" sz="1400" dirty="0"/>
              <a:t> but also for VOCs. It uses the spatial algorithm </a:t>
            </a:r>
            <a:r>
              <a:rPr lang="en-GB" sz="1400" dirty="0" smtClean="0"/>
              <a:t>leading to large </a:t>
            </a:r>
            <a:r>
              <a:rPr lang="en-GB" sz="1400" dirty="0"/>
              <a:t>reductions in the </a:t>
            </a:r>
            <a:r>
              <a:rPr lang="en-GB" sz="1400" dirty="0" smtClean="0"/>
              <a:t>cities</a:t>
            </a:r>
          </a:p>
          <a:p>
            <a:pPr marL="265100" indent="-214302">
              <a:buFont typeface="Arial" pitchFamily="34" charset="0"/>
              <a:buChar char="•"/>
            </a:pPr>
            <a:r>
              <a:rPr lang="en-GB" sz="1400" dirty="0" smtClean="0"/>
              <a:t>SOMO35 </a:t>
            </a:r>
            <a:r>
              <a:rPr lang="en-GB" sz="1400" dirty="0"/>
              <a:t>increases by 70</a:t>
            </a:r>
            <a:r>
              <a:rPr lang="en-GB" sz="1400" dirty="0" smtClean="0"/>
              <a:t>% in the city</a:t>
            </a:r>
          </a:p>
        </p:txBody>
      </p:sp>
      <p:pic>
        <p:nvPicPr>
          <p:cNvPr id="5122" name="Picture 2" descr="C:\Users\alice\Application Data\SSH\temp\O3_gridded_ctl.tif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9" y="969153"/>
            <a:ext cx="3873302" cy="29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1597"/>
            <a:ext cx="4067944" cy="30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6298" y="4725144"/>
            <a:ext cx="1368150" cy="3556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T2: +0.9 K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7236296" y="5161556"/>
            <a:ext cx="1368152" cy="3556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err="1" smtClean="0"/>
              <a:t>isop</a:t>
            </a:r>
            <a:r>
              <a:rPr lang="en-GB" dirty="0" smtClean="0"/>
              <a:t>: +16%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220072" y="4297459"/>
            <a:ext cx="1440159" cy="3556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4km:+7 ppb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372200" y="1844824"/>
            <a:ext cx="432048" cy="432048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2" idx="4"/>
          </p:cNvCxnSpPr>
          <p:nvPr/>
        </p:nvCxnSpPr>
        <p:spPr>
          <a:xfrm flipH="1">
            <a:off x="6012160" y="2276872"/>
            <a:ext cx="57606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452319" y="2492896"/>
            <a:ext cx="816609" cy="122413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884368" y="37170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36299" y="4297459"/>
            <a:ext cx="1368150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4km:-3 ppb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076057" y="4725144"/>
            <a:ext cx="1728192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50km: -5.6 ppb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444208" y="1196752"/>
            <a:ext cx="86409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75856" y="4216725"/>
            <a:ext cx="1281015" cy="5084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Ozone increases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4263479"/>
            <a:ext cx="249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98"/>
            <a:r>
              <a:rPr lang="en-GB" sz="1200" dirty="0"/>
              <a:t>2020: </a:t>
            </a:r>
            <a:r>
              <a:rPr lang="en-GB" sz="1200" dirty="0" err="1"/>
              <a:t>Roustan</a:t>
            </a:r>
            <a:r>
              <a:rPr lang="en-GB" sz="1200" dirty="0"/>
              <a:t> et al., </a:t>
            </a:r>
            <a:r>
              <a:rPr lang="en-GB" sz="1200" dirty="0" smtClean="0"/>
              <a:t>2011 AE </a:t>
            </a:r>
            <a:endParaRPr lang="en-GB" sz="1200" dirty="0"/>
          </a:p>
          <a:p>
            <a:pPr marL="50798"/>
            <a:r>
              <a:rPr lang="en-GB" sz="1200" dirty="0"/>
              <a:t>2030: Colette et al., </a:t>
            </a:r>
            <a:r>
              <a:rPr lang="en-GB" sz="1200" dirty="0" smtClean="0"/>
              <a:t>2012 ACP</a:t>
            </a:r>
            <a:endParaRPr lang="en-GB" sz="1200" dirty="0"/>
          </a:p>
        </p:txBody>
      </p:sp>
      <p:sp>
        <p:nvSpPr>
          <p:cNvPr id="13" name="Right Brace 12"/>
          <p:cNvSpPr/>
          <p:nvPr/>
        </p:nvSpPr>
        <p:spPr>
          <a:xfrm>
            <a:off x="3131840" y="4293096"/>
            <a:ext cx="72008" cy="387625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  <p:bldP spid="5" grpId="1" animBg="1"/>
      <p:bldP spid="24" grpId="0" animBg="1"/>
      <p:bldP spid="24" grpId="1" animBg="1"/>
      <p:bldP spid="27" grpId="0" animBg="1"/>
      <p:bldP spid="2" grpId="0" animBg="1"/>
      <p:bldP spid="2" grpId="1" animBg="1"/>
      <p:bldP spid="2" grpId="2" animBg="1"/>
      <p:bldP spid="28" grpId="0" animBg="1"/>
      <p:bldP spid="30" grpId="0" animBg="1"/>
      <p:bldP spid="31" grpId="0" animBg="1"/>
      <p:bldP spid="12" grpId="0" animBg="1"/>
      <p:bldP spid="14" grpId="0" animBg="1"/>
      <p:bldP spid="1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008112" y="4263479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00" indent="-214302">
              <a:buFont typeface="Arial" pitchFamily="34" charset="0"/>
              <a:buChar char="•"/>
            </a:pPr>
            <a:r>
              <a:rPr lang="en-GB" sz="1200" dirty="0" err="1"/>
              <a:t>Tarasson</a:t>
            </a:r>
            <a:r>
              <a:rPr lang="en-GB" sz="1200" dirty="0"/>
              <a:t> et al., </a:t>
            </a:r>
            <a:r>
              <a:rPr lang="en-GB" sz="1200" dirty="0" smtClean="0"/>
              <a:t>2003</a:t>
            </a:r>
          </a:p>
          <a:p>
            <a:pPr marL="265100" indent="-214302">
              <a:buFont typeface="Arial" pitchFamily="34" charset="0"/>
              <a:buChar char="•"/>
            </a:pPr>
            <a:r>
              <a:rPr lang="en-GB" sz="1200" dirty="0" err="1" smtClean="0"/>
              <a:t>Beekmann</a:t>
            </a:r>
            <a:r>
              <a:rPr lang="en-GB" sz="1200" dirty="0" smtClean="0"/>
              <a:t> and </a:t>
            </a:r>
            <a:r>
              <a:rPr lang="en-GB" sz="1200" dirty="0" err="1" smtClean="0"/>
              <a:t>Vautard</a:t>
            </a:r>
            <a:r>
              <a:rPr lang="en-GB" sz="1200" dirty="0" smtClean="0"/>
              <a:t>, 2010 </a:t>
            </a:r>
            <a:endParaRPr lang="en-GB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976064" y="476672"/>
            <a:ext cx="6476255" cy="504056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000" dirty="0"/>
              <a:t>Mid-21</a:t>
            </a:r>
            <a:r>
              <a:rPr lang="en-GB" sz="2000" baseline="30000" dirty="0"/>
              <a:t>st</a:t>
            </a:r>
            <a:r>
              <a:rPr lang="en-GB" sz="2000" dirty="0"/>
              <a:t> century in Paris – O3 </a:t>
            </a:r>
            <a:r>
              <a:rPr lang="en-GB" sz="2000" dirty="0" smtClean="0"/>
              <a:t>“mitigation” </a:t>
            </a:r>
            <a:r>
              <a:rPr lang="en-GB" sz="2000" dirty="0"/>
              <a:t>scenario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971600" y="5733256"/>
            <a:ext cx="6984776" cy="95410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265100" indent="-214302">
              <a:buFont typeface="Arial" pitchFamily="34" charset="0"/>
              <a:buChar char="•"/>
            </a:pPr>
            <a:r>
              <a:rPr lang="en-GB" sz="1400" dirty="0" smtClean="0"/>
              <a:t>4km shifts </a:t>
            </a:r>
            <a:r>
              <a:rPr lang="en-GB" sz="1400" dirty="0"/>
              <a:t>to more </a:t>
            </a:r>
            <a:r>
              <a:rPr lang="en-GB" sz="1400" dirty="0" err="1"/>
              <a:t>NOx</a:t>
            </a:r>
            <a:r>
              <a:rPr lang="en-GB" sz="1400" dirty="0"/>
              <a:t> limited environment but apparently too late</a:t>
            </a:r>
            <a:r>
              <a:rPr lang="en-GB" sz="1400" dirty="0" smtClean="0"/>
              <a:t>.</a:t>
            </a:r>
          </a:p>
          <a:p>
            <a:pPr marL="265100" indent="-214302">
              <a:buFont typeface="Arial" pitchFamily="34" charset="0"/>
              <a:buChar char="•"/>
            </a:pPr>
            <a:r>
              <a:rPr lang="en-GB" sz="1400" dirty="0" smtClean="0"/>
              <a:t>MIT scenario </a:t>
            </a:r>
            <a:r>
              <a:rPr lang="en-GB" sz="1400" dirty="0"/>
              <a:t>of GEA shows very large reductions of </a:t>
            </a:r>
            <a:r>
              <a:rPr lang="en-GB" sz="1400" dirty="0" err="1"/>
              <a:t>NOx</a:t>
            </a:r>
            <a:r>
              <a:rPr lang="en-GB" sz="1400" dirty="0"/>
              <a:t> but also for VOCs. It uses the spatial algorithm leading to large reductions in the cities</a:t>
            </a:r>
          </a:p>
          <a:p>
            <a:pPr marL="265100" indent="-214302">
              <a:buFont typeface="Arial" pitchFamily="34" charset="0"/>
              <a:buChar char="•"/>
            </a:pPr>
            <a:r>
              <a:rPr lang="en-GB" sz="1400" dirty="0" smtClean="0"/>
              <a:t>SOMO35 </a:t>
            </a:r>
            <a:r>
              <a:rPr lang="en-GB" sz="1400" dirty="0"/>
              <a:t>decreases by 83</a:t>
            </a:r>
            <a:r>
              <a:rPr lang="en-GB" sz="1400" dirty="0" smtClean="0"/>
              <a:t>%.</a:t>
            </a:r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10" y="980728"/>
            <a:ext cx="412009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C:\Users\alice\Application Data\SSH\temp\O3_gridded_ctl.tif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981106"/>
            <a:ext cx="3958243" cy="30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236298" y="4725144"/>
            <a:ext cx="1368150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T2: -0.6 K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7236296" y="5161556"/>
            <a:ext cx="1461258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err="1" smtClean="0"/>
              <a:t>isop</a:t>
            </a:r>
            <a:r>
              <a:rPr lang="en-GB" dirty="0" smtClean="0"/>
              <a:t>: -24.5%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5076057" y="4297459"/>
            <a:ext cx="1728191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4km: -2.9 ppb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6300192" y="1844824"/>
            <a:ext cx="432048" cy="432048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>
            <a:stCxn id="31" idx="4"/>
          </p:cNvCxnSpPr>
          <p:nvPr/>
        </p:nvCxnSpPr>
        <p:spPr>
          <a:xfrm flipH="1">
            <a:off x="5940152" y="2276872"/>
            <a:ext cx="57606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452319" y="2492896"/>
            <a:ext cx="816609" cy="122413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884368" y="37170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110028" y="4297459"/>
            <a:ext cx="1710443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4km:-14.3 ppb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076057" y="4725144"/>
            <a:ext cx="1728192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50km: -16 ppb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6372200" y="1196752"/>
            <a:ext cx="86409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038020" y="4729507"/>
            <a:ext cx="1854460" cy="355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50km: -10.7 ppb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187624" y="4725144"/>
            <a:ext cx="1080120" cy="5084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More </a:t>
            </a:r>
            <a:r>
              <a:rPr lang="en-GB" sz="1400" dirty="0" err="1" smtClean="0">
                <a:solidFill>
                  <a:schemeClr val="bg1"/>
                </a:solidFill>
              </a:rPr>
              <a:t>NOx</a:t>
            </a:r>
            <a:r>
              <a:rPr lang="en-GB" sz="1400" dirty="0" smtClean="0">
                <a:solidFill>
                  <a:schemeClr val="bg1"/>
                </a:solidFill>
              </a:rPr>
              <a:t> sensitive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1" grpId="2" animBg="1"/>
      <p:bldP spid="33" grpId="0" animBg="1"/>
      <p:bldP spid="35" grpId="0" animBg="1"/>
      <p:bldP spid="36" grpId="0" animBg="1"/>
      <p:bldP spid="37" grpId="0" animBg="1"/>
      <p:bldP spid="2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4624"/>
            <a:ext cx="10044608" cy="6408712"/>
            <a:chOff x="0" y="44624"/>
            <a:chExt cx="10044608" cy="6408712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83568" y="548680"/>
            <a:ext cx="7772400" cy="504056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dirty="0"/>
              <a:t>Mid-21</a:t>
            </a:r>
            <a:r>
              <a:rPr lang="en-GB" sz="2400" baseline="30000" dirty="0"/>
              <a:t>st</a:t>
            </a:r>
            <a:r>
              <a:rPr lang="en-GB" sz="2400" dirty="0"/>
              <a:t> century in Paris – </a:t>
            </a:r>
            <a:r>
              <a:rPr lang="en-GB" sz="2400" dirty="0" smtClean="0"/>
              <a:t>PM2.5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2" y="2204864"/>
            <a:ext cx="4010864" cy="30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93585"/>
            <a:ext cx="3896200" cy="291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0022"/>
            <a:ext cx="3896200" cy="290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7498080" cy="79018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 for your attention!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21" name="Rectangle 20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Laboratotie de Meteorologie Dynamique </a:t>
              </a:r>
              <a:endParaRPr lang="en-GB" sz="2000" b="1" dirty="0"/>
            </a:p>
          </p:txBody>
        </p:sp>
        <p:pic>
          <p:nvPicPr>
            <p:cNvPr id="22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7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948264" y="1340768"/>
            <a:ext cx="1769781" cy="8640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r>
              <a:rPr lang="en-GB" sz="1000" dirty="0" err="1" smtClean="0"/>
              <a:t>Meleux</a:t>
            </a:r>
            <a:r>
              <a:rPr lang="en-GB" sz="1000" dirty="0" smtClean="0"/>
              <a:t> et al., 2007 AE</a:t>
            </a:r>
          </a:p>
          <a:p>
            <a:r>
              <a:rPr lang="en-GB" sz="1000" dirty="0" err="1" smtClean="0"/>
              <a:t>Hedegaard</a:t>
            </a:r>
            <a:r>
              <a:rPr lang="en-GB" sz="1000" dirty="0" smtClean="0"/>
              <a:t> et al., 2008 ACP</a:t>
            </a:r>
          </a:p>
          <a:p>
            <a:r>
              <a:rPr lang="en-GB" sz="1000" dirty="0" err="1" smtClean="0"/>
              <a:t>Katragkou</a:t>
            </a:r>
            <a:r>
              <a:rPr lang="en-GB" sz="1000" dirty="0" smtClean="0"/>
              <a:t> et al., 2011 JGR</a:t>
            </a:r>
          </a:p>
          <a:p>
            <a:r>
              <a:rPr lang="en-GB" sz="1000" dirty="0" err="1" smtClean="0"/>
              <a:t>Manders</a:t>
            </a:r>
            <a:r>
              <a:rPr lang="en-GB" sz="1000" dirty="0" smtClean="0"/>
              <a:t> et sl., 2012 ACP</a:t>
            </a:r>
          </a:p>
          <a:p>
            <a:r>
              <a:rPr lang="en-GB" sz="1000" dirty="0" err="1" smtClean="0"/>
              <a:t>Langner</a:t>
            </a:r>
            <a:r>
              <a:rPr lang="en-GB" sz="1000" dirty="0" smtClean="0"/>
              <a:t> et al., 2012a ACP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48264" y="2564904"/>
            <a:ext cx="1667594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r>
              <a:rPr lang="en-GB" sz="1000" dirty="0" err="1" smtClean="0"/>
              <a:t>Langner</a:t>
            </a:r>
            <a:r>
              <a:rPr lang="en-GB" sz="1000" dirty="0" smtClean="0"/>
              <a:t> et al., 2012b ACP </a:t>
            </a:r>
          </a:p>
          <a:p>
            <a:r>
              <a:rPr lang="en-GB" sz="1000" dirty="0" smtClean="0"/>
              <a:t>Wild et al., 2012 ACP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9853"/>
            <a:ext cx="10044608" cy="6393483"/>
            <a:chOff x="0" y="59853"/>
            <a:chExt cx="10044608" cy="6393483"/>
          </a:xfrm>
        </p:grpSpPr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120080" y="548680"/>
            <a:ext cx="7772400" cy="936104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800" dirty="0"/>
              <a:t>Background in AQ-climate </a:t>
            </a:r>
            <a:r>
              <a:rPr lang="en-GB" sz="2800" dirty="0" smtClean="0"/>
              <a:t>research in Europe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9592" y="1988840"/>
            <a:ext cx="1440160" cy="720080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GB" sz="1400" dirty="0"/>
              <a:t>Climate </a:t>
            </a:r>
            <a:r>
              <a:rPr lang="en-GB" sz="1400" dirty="0" smtClean="0"/>
              <a:t>effects on AQ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2774732" y="1484784"/>
            <a:ext cx="266136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600" dirty="0" smtClean="0"/>
              <a:t>Climate – GHG’s changes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0897" y="1484784"/>
            <a:ext cx="118736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200" dirty="0"/>
              <a:t>Ozone </a:t>
            </a:r>
            <a:r>
              <a:rPr lang="en-GB" sz="1200" dirty="0" smtClean="0"/>
              <a:t>increases</a:t>
            </a:r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2774732" y="2420888"/>
            <a:ext cx="266136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600" dirty="0" smtClean="0"/>
              <a:t>Climate + emissions projections (reductions)</a:t>
            </a:r>
            <a:endParaRPr lang="en-GB" sz="1600" dirty="0"/>
          </a:p>
        </p:txBody>
      </p:sp>
      <p:sp>
        <p:nvSpPr>
          <p:cNvPr id="31" name="Rectangle 30"/>
          <p:cNvSpPr/>
          <p:nvPr/>
        </p:nvSpPr>
        <p:spPr>
          <a:xfrm>
            <a:off x="5760896" y="2564904"/>
            <a:ext cx="1187367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200" dirty="0" smtClean="0"/>
              <a:t>RCP’s: Compensation</a:t>
            </a:r>
            <a:endParaRPr lang="en-GB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211960" y="3068960"/>
            <a:ext cx="0" cy="44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27784" y="3559349"/>
            <a:ext cx="42795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400" dirty="0"/>
              <a:t>Developed for </a:t>
            </a:r>
            <a:r>
              <a:rPr lang="en-GB" sz="1400" dirty="0" smtClean="0"/>
              <a:t>GCMs (range of radiative </a:t>
            </a:r>
            <a:r>
              <a:rPr lang="en-GB" sz="1400" dirty="0" err="1" smtClean="0"/>
              <a:t>forcings</a:t>
            </a:r>
            <a:r>
              <a:rPr lang="en-GB" sz="1400" dirty="0" smtClean="0"/>
              <a:t>)</a:t>
            </a:r>
          </a:p>
          <a:p>
            <a:pPr algn="ctr"/>
            <a:r>
              <a:rPr lang="en-GB" sz="1400" dirty="0" smtClean="0"/>
              <a:t>Not developed for AQ studies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11960" y="4221088"/>
            <a:ext cx="0" cy="44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51720" y="4725144"/>
            <a:ext cx="352839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dirty="0" smtClean="0"/>
              <a:t>GEA: Climate + AQ co-benefits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6516216" y="4450034"/>
            <a:ext cx="2406443" cy="563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200" dirty="0" smtClean="0"/>
              <a:t>Europe </a:t>
            </a:r>
            <a:r>
              <a:rPr lang="en-GB" sz="1200" dirty="0"/>
              <a:t>- Ozone </a:t>
            </a:r>
            <a:r>
              <a:rPr lang="en-GB" sz="1200" dirty="0" smtClean="0"/>
              <a:t>decreases</a:t>
            </a:r>
          </a:p>
          <a:p>
            <a:pPr algn="ctr"/>
            <a:r>
              <a:rPr lang="en-GB" sz="1200" dirty="0" smtClean="0"/>
              <a:t>Hotspots – Ozone increases </a:t>
            </a:r>
            <a:endParaRPr lang="en-GB" sz="1200" dirty="0"/>
          </a:p>
        </p:txBody>
      </p:sp>
      <p:cxnSp>
        <p:nvCxnSpPr>
          <p:cNvPr id="3" name="Straight Arrow Connector 2"/>
          <p:cNvCxnSpPr>
            <a:endCxn id="5" idx="1"/>
          </p:cNvCxnSpPr>
          <p:nvPr/>
        </p:nvCxnSpPr>
        <p:spPr>
          <a:xfrm flipV="1">
            <a:off x="2268700" y="1736812"/>
            <a:ext cx="506032" cy="425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8" idx="1"/>
          </p:cNvCxnSpPr>
          <p:nvPr/>
        </p:nvCxnSpPr>
        <p:spPr>
          <a:xfrm>
            <a:off x="2267744" y="2407488"/>
            <a:ext cx="506988" cy="301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92" y="3284984"/>
            <a:ext cx="1017984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5416978" y="1772816"/>
            <a:ext cx="3439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/>
          </p:cNvSpPr>
          <p:nvPr/>
        </p:nvSpPr>
        <p:spPr bwMode="auto">
          <a:xfrm>
            <a:off x="5868144" y="4710336"/>
            <a:ext cx="38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2030</a:t>
            </a:r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>
            <a:off x="5868144" y="6093296"/>
            <a:ext cx="4296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2050</a:t>
            </a:r>
            <a:endParaRPr lang="en-US" sz="15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16216" y="6021288"/>
            <a:ext cx="2406443" cy="374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200" dirty="0" smtClean="0"/>
              <a:t>Europe </a:t>
            </a:r>
            <a:r>
              <a:rPr lang="en-GB" sz="1200" dirty="0"/>
              <a:t>- Ozone </a:t>
            </a:r>
            <a:r>
              <a:rPr lang="en-GB" sz="1200" dirty="0" smtClean="0"/>
              <a:t>decreases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18904" y="5073152"/>
            <a:ext cx="1609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Colette 2012 </a:t>
            </a:r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ACP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44208" y="6433591"/>
            <a:ext cx="173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Colette </a:t>
            </a:r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2013 ACPD</a:t>
            </a:r>
            <a:endParaRPr lang="en-GB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436096" y="2780928"/>
            <a:ext cx="3248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522817" y="4710336"/>
            <a:ext cx="360996" cy="195902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054767" y="1299915"/>
            <a:ext cx="7992888" cy="5441453"/>
          </a:xfrm>
          <a:prstGeom prst="rect">
            <a:avLst/>
          </a:prstGeom>
          <a:solidFill>
            <a:schemeClr val="bg2"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2003954" y="1628800"/>
            <a:ext cx="5832648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LOCAL SCALE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dirty="0"/>
              <a:t>Health </a:t>
            </a:r>
            <a:r>
              <a:rPr lang="en-GB" b="1" dirty="0" smtClean="0"/>
              <a:t>impacts are a </a:t>
            </a:r>
            <a:r>
              <a:rPr lang="en-GB" b="1" dirty="0"/>
              <a:t>major </a:t>
            </a:r>
            <a:r>
              <a:rPr lang="en-GB" b="1" dirty="0" smtClean="0"/>
              <a:t>concern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b="1" dirty="0" smtClean="0"/>
              <a:t>The only available information originates from global/regional applications employing global/regional inventories</a:t>
            </a:r>
          </a:p>
        </p:txBody>
      </p:sp>
      <p:sp>
        <p:nvSpPr>
          <p:cNvPr id="50" name="Down Arrow 49"/>
          <p:cNvSpPr/>
          <p:nvPr/>
        </p:nvSpPr>
        <p:spPr>
          <a:xfrm>
            <a:off x="4622687" y="3501008"/>
            <a:ext cx="477611" cy="100811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96042" y="4581128"/>
            <a:ext cx="4176464" cy="1309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Exploring AQ in the city of Paris performing a 10yr run for the mid-21</a:t>
            </a:r>
            <a:r>
              <a:rPr lang="en-GB" baseline="30000" dirty="0" smtClean="0"/>
              <a:t>st</a:t>
            </a:r>
            <a:r>
              <a:rPr lang="en-GB" dirty="0" smtClean="0"/>
              <a:t> century employing a bottom-up inventory and a CTM in 4km resolution 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084074" y="3717032"/>
            <a:ext cx="3548817" cy="366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Bridging the </a:t>
            </a:r>
            <a:r>
              <a:rPr lang="en-GB" dirty="0"/>
              <a:t>gap </a:t>
            </a:r>
            <a:r>
              <a:rPr lang="en-GB" dirty="0" smtClean="0"/>
              <a:t>(ACHIA project)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" grpId="0" animBg="1"/>
      <p:bldP spid="27" grpId="0" animBg="1"/>
      <p:bldP spid="28" grpId="0" animBg="1"/>
      <p:bldP spid="31" grpId="0" animBg="1"/>
      <p:bldP spid="34" grpId="0" animBg="1"/>
      <p:bldP spid="36" grpId="0" animBg="1"/>
      <p:bldP spid="37" grpId="0" animBg="1"/>
      <p:bldP spid="43" grpId="0"/>
      <p:bldP spid="45" grpId="0"/>
      <p:bldP spid="46" grpId="0" animBg="1"/>
      <p:bldP spid="2" grpId="0"/>
      <p:bldP spid="47" grpId="0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9853"/>
            <a:ext cx="10044608" cy="6754455"/>
            <a:chOff x="0" y="59853"/>
            <a:chExt cx="10044608" cy="6754455"/>
          </a:xfrm>
        </p:grpSpPr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996168" y="44624"/>
            <a:ext cx="6528160" cy="792088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800" dirty="0" smtClean="0"/>
              <a:t>Modelling framework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39952" y="980728"/>
            <a:ext cx="4680520" cy="119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400" dirty="0"/>
              <a:t>GCM: </a:t>
            </a:r>
            <a:r>
              <a:rPr lang="en-GB" sz="1400" dirty="0" smtClean="0"/>
              <a:t>IPSL-CM5A-MR (</a:t>
            </a:r>
            <a:r>
              <a:rPr lang="en-US" sz="1400" dirty="0" smtClean="0">
                <a:ea typeface="ＭＳ Ｐゴシック" charset="0"/>
              </a:rPr>
              <a:t>2.5</a:t>
            </a:r>
            <a:r>
              <a:rPr lang="en-US" sz="1400" dirty="0" smtClean="0">
                <a:ea typeface="ＭＳ Ｐゴシック" charset="0"/>
                <a:cs typeface="Gill Sans" charset="0"/>
              </a:rPr>
              <a:t>ºx1.25º)</a:t>
            </a:r>
            <a:endParaRPr lang="en-GB" sz="1400" dirty="0"/>
          </a:p>
          <a:p>
            <a:pPr algn="ctr"/>
            <a:r>
              <a:rPr lang="en-GB" sz="1400" dirty="0"/>
              <a:t>GCTM: </a:t>
            </a:r>
            <a:r>
              <a:rPr lang="en-GB" sz="1400" dirty="0" err="1" smtClean="0"/>
              <a:t>LMDz</a:t>
            </a:r>
            <a:r>
              <a:rPr lang="en-GB" sz="1400" dirty="0" smtClean="0"/>
              <a:t>-INCA (3.75</a:t>
            </a:r>
            <a:r>
              <a:rPr lang="en-US" sz="1400" dirty="0">
                <a:ea typeface="ＭＳ Ｐゴシック" charset="0"/>
                <a:cs typeface="Gill Sans" charset="0"/>
              </a:rPr>
              <a:t>º</a:t>
            </a:r>
            <a:r>
              <a:rPr lang="en-GB" sz="1400" dirty="0" smtClean="0"/>
              <a:t>x2.5</a:t>
            </a:r>
            <a:r>
              <a:rPr lang="en-US" sz="1400" dirty="0">
                <a:ea typeface="ＭＳ Ｐゴシック" charset="0"/>
                <a:cs typeface="Gill Sans" charset="0"/>
              </a:rPr>
              <a:t>º</a:t>
            </a:r>
            <a:r>
              <a:rPr lang="en-GB" sz="1400" dirty="0" smtClean="0"/>
              <a:t>) (</a:t>
            </a:r>
            <a:r>
              <a:rPr lang="en-GB" sz="1400" dirty="0" err="1"/>
              <a:t>Szopa</a:t>
            </a:r>
            <a:r>
              <a:rPr lang="en-GB" sz="1400" dirty="0"/>
              <a:t> et al., </a:t>
            </a:r>
            <a:r>
              <a:rPr lang="en-GB" sz="1400" dirty="0" smtClean="0"/>
              <a:t>2012)</a:t>
            </a:r>
            <a:endParaRPr lang="en-GB" sz="1400" dirty="0"/>
          </a:p>
          <a:p>
            <a:pPr algn="ctr"/>
            <a:r>
              <a:rPr lang="en-GB" sz="1400" dirty="0"/>
              <a:t>Forcing: </a:t>
            </a:r>
            <a:r>
              <a:rPr lang="en-GB" sz="1400" dirty="0" smtClean="0"/>
              <a:t>RCPs: 2.6-MIT and 8.5-REF (</a:t>
            </a:r>
            <a:r>
              <a:rPr lang="en-GB" sz="1400" dirty="0" err="1" smtClean="0"/>
              <a:t>Riahi</a:t>
            </a:r>
            <a:r>
              <a:rPr lang="en-GB" sz="1400" dirty="0" smtClean="0"/>
              <a:t> et al., 2011)</a:t>
            </a:r>
            <a:endParaRPr lang="en-GB" sz="1400" dirty="0"/>
          </a:p>
        </p:txBody>
      </p:sp>
      <p:pic>
        <p:nvPicPr>
          <p:cNvPr id="3074" name="Picture 2" descr="http://apowl.com/wp-content/uploads/2012/11/globe3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855317" cy="142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4" name="Rectangle 43"/>
          <p:cNvSpPr/>
          <p:nvPr/>
        </p:nvSpPr>
        <p:spPr>
          <a:xfrm>
            <a:off x="4246848" y="2492896"/>
            <a:ext cx="4573624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200" b="1" dirty="0" smtClean="0"/>
              <a:t>Offline coupling</a:t>
            </a:r>
          </a:p>
          <a:p>
            <a:pPr algn="ctr"/>
            <a:r>
              <a:rPr lang="en-GB" sz="1200" dirty="0" smtClean="0"/>
              <a:t>RCM: WRF (0.5</a:t>
            </a:r>
            <a:r>
              <a:rPr lang="en-GB" sz="1200" baseline="30000" dirty="0" smtClean="0"/>
              <a:t>o</a:t>
            </a:r>
            <a:r>
              <a:rPr lang="en-GB" sz="1200" dirty="0" smtClean="0"/>
              <a:t>) (</a:t>
            </a:r>
            <a:r>
              <a:rPr lang="en-GB" sz="1200" dirty="0" err="1" smtClean="0"/>
              <a:t>Menut</a:t>
            </a:r>
            <a:r>
              <a:rPr lang="en-GB" sz="1200" dirty="0" smtClean="0"/>
              <a:t> et al., 2012; </a:t>
            </a:r>
            <a:r>
              <a:rPr lang="en-GB" sz="1200" dirty="0" err="1" smtClean="0"/>
              <a:t>Vautard</a:t>
            </a:r>
            <a:r>
              <a:rPr lang="en-GB" sz="1200" dirty="0" smtClean="0"/>
              <a:t> et al., 2012)</a:t>
            </a:r>
          </a:p>
          <a:p>
            <a:pPr algn="ctr"/>
            <a:r>
              <a:rPr lang="en-GB" sz="1200" dirty="0" smtClean="0"/>
              <a:t>CTM</a:t>
            </a:r>
            <a:r>
              <a:rPr lang="en-GB" sz="1200" dirty="0"/>
              <a:t>: CHIMERE </a:t>
            </a:r>
            <a:r>
              <a:rPr lang="en-GB" sz="1200" dirty="0" smtClean="0"/>
              <a:t>in 0.5</a:t>
            </a:r>
            <a:r>
              <a:rPr lang="en-GB" sz="1200" baseline="30000" dirty="0" smtClean="0"/>
              <a:t>o </a:t>
            </a:r>
            <a:r>
              <a:rPr lang="en-GB" sz="1200" dirty="0" smtClean="0"/>
              <a:t>(~50km)</a:t>
            </a:r>
            <a:r>
              <a:rPr lang="en-GB" sz="1200" baseline="30000" dirty="0" smtClean="0"/>
              <a:t>  </a:t>
            </a:r>
            <a:r>
              <a:rPr lang="en-GB" sz="1200" dirty="0" smtClean="0"/>
              <a:t>with 8 VL </a:t>
            </a:r>
            <a:r>
              <a:rPr lang="en-GB" sz="1200" dirty="0"/>
              <a:t>(Colette et al., </a:t>
            </a:r>
            <a:r>
              <a:rPr lang="en-GB" sz="1200" dirty="0" smtClean="0"/>
              <a:t>2012a)</a:t>
            </a:r>
            <a:endParaRPr lang="en-GB" sz="1200" dirty="0"/>
          </a:p>
          <a:p>
            <a:pPr algn="ctr"/>
            <a:r>
              <a:rPr lang="en-GB" sz="1200" b="1" dirty="0"/>
              <a:t>GEA </a:t>
            </a:r>
            <a:r>
              <a:rPr lang="en-GB" sz="1200" b="1" dirty="0" smtClean="0"/>
              <a:t>emissions: MIT, REF (Colette et al., 2012b)</a:t>
            </a:r>
            <a:endParaRPr lang="en-GB" sz="1200" b="1" dirty="0"/>
          </a:p>
        </p:txBody>
      </p:sp>
      <p:sp>
        <p:nvSpPr>
          <p:cNvPr id="45" name="Rectangle 44"/>
          <p:cNvSpPr/>
          <p:nvPr/>
        </p:nvSpPr>
        <p:spPr>
          <a:xfrm>
            <a:off x="4067944" y="4465135"/>
            <a:ext cx="4968552" cy="1390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400" b="1" dirty="0"/>
              <a:t>Offline </a:t>
            </a:r>
            <a:r>
              <a:rPr lang="en-GB" sz="1400" b="1" dirty="0" smtClean="0"/>
              <a:t>coupling</a:t>
            </a:r>
            <a:endParaRPr lang="en-GB" sz="1400" dirty="0" smtClean="0"/>
          </a:p>
          <a:p>
            <a:pPr algn="ctr"/>
            <a:r>
              <a:rPr lang="en-GB" sz="1400" dirty="0" smtClean="0"/>
              <a:t>RCM: WRF (0.1</a:t>
            </a:r>
            <a:r>
              <a:rPr lang="en-GB" sz="1400" baseline="30000" dirty="0" smtClean="0"/>
              <a:t>o</a:t>
            </a:r>
            <a:r>
              <a:rPr lang="en-GB" sz="1400" dirty="0" smtClean="0"/>
              <a:t>)</a:t>
            </a:r>
          </a:p>
          <a:p>
            <a:pPr algn="ctr"/>
            <a:r>
              <a:rPr lang="en-GB" sz="1400" dirty="0" smtClean="0"/>
              <a:t>CTM: CHIMERE in 4km</a:t>
            </a:r>
            <a:r>
              <a:rPr lang="en-GB" sz="1400" dirty="0"/>
              <a:t> </a:t>
            </a:r>
            <a:r>
              <a:rPr lang="en-GB" sz="1400" dirty="0" smtClean="0"/>
              <a:t>with 12 VL</a:t>
            </a:r>
          </a:p>
          <a:p>
            <a:pPr algn="ctr"/>
            <a:r>
              <a:rPr lang="en-GB" sz="1400" dirty="0"/>
              <a:t>Continuous 10 year simulation (1995-2004 and 2045-2054</a:t>
            </a:r>
            <a:r>
              <a:rPr lang="en-GB" sz="1400" dirty="0" smtClean="0"/>
              <a:t>)</a:t>
            </a:r>
          </a:p>
          <a:p>
            <a:pPr algn="ctr"/>
            <a:r>
              <a:rPr lang="en-GB" sz="1400" b="1" dirty="0" err="1" smtClean="0"/>
              <a:t>Airparif</a:t>
            </a:r>
            <a:r>
              <a:rPr lang="en-GB" sz="1400" b="1" dirty="0" smtClean="0"/>
              <a:t> inventory: 2 consistent scenarios 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067944" y="3645024"/>
            <a:ext cx="4032448" cy="504056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GB" sz="1200" dirty="0"/>
              <a:t>MIT (more optimistic, </a:t>
            </a:r>
            <a:r>
              <a:rPr lang="en-GB" sz="1200" dirty="0" smtClean="0"/>
              <a:t>AQ </a:t>
            </a:r>
            <a:r>
              <a:rPr lang="en-GB" sz="1200" dirty="0"/>
              <a:t>legislation +</a:t>
            </a:r>
            <a:r>
              <a:rPr lang="en-GB" sz="1200" dirty="0" smtClean="0"/>
              <a:t> climate policy).</a:t>
            </a:r>
            <a:endParaRPr lang="en-GB" sz="1200" dirty="0"/>
          </a:p>
          <a:p>
            <a:pPr marL="50798"/>
            <a:r>
              <a:rPr lang="en-GB" sz="1200" dirty="0"/>
              <a:t>REF (less optimistic, AQ </a:t>
            </a:r>
            <a:r>
              <a:rPr lang="en-GB" sz="1200" dirty="0" smtClean="0"/>
              <a:t>legislation, </a:t>
            </a:r>
            <a:r>
              <a:rPr lang="en-GB" sz="1200" dirty="0"/>
              <a:t>no climate policy).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4995211" y="5949280"/>
            <a:ext cx="3825261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100" dirty="0" smtClean="0"/>
              <a:t>1km </a:t>
            </a:r>
            <a:r>
              <a:rPr lang="en-GB" sz="1100" dirty="0"/>
              <a:t>resolution, explicit quantification of more than 50 anthropogenic activities in the region, 600 point sources</a:t>
            </a:r>
          </a:p>
        </p:txBody>
      </p:sp>
      <p:pic>
        <p:nvPicPr>
          <p:cNvPr id="1027" name="Picture 3" descr="C:\Users\alice\Application Data\SSH\temp\ACHIA_DOMAIN.tif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4820" y="4365104"/>
            <a:ext cx="2987082" cy="244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ntitled.t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2944" y="2348880"/>
            <a:ext cx="210283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1120081" y="1184314"/>
            <a:ext cx="2135700" cy="1164566"/>
          </a:xfrm>
          <a:custGeom>
            <a:avLst/>
            <a:gdLst>
              <a:gd name="connsiteX0" fmla="*/ 1440612 w 2139351"/>
              <a:gd name="connsiteY0" fmla="*/ 0 h 1164566"/>
              <a:gd name="connsiteX1" fmla="*/ 0 w 2139351"/>
              <a:gd name="connsiteY1" fmla="*/ 1164566 h 1164566"/>
              <a:gd name="connsiteX2" fmla="*/ 2139351 w 2139351"/>
              <a:gd name="connsiteY2" fmla="*/ 1164566 h 1164566"/>
              <a:gd name="connsiteX3" fmla="*/ 1440612 w 2139351"/>
              <a:gd name="connsiteY3" fmla="*/ 0 h 11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351" h="1164566">
                <a:moveTo>
                  <a:pt x="1440612" y="0"/>
                </a:moveTo>
                <a:lnTo>
                  <a:pt x="0" y="1164566"/>
                </a:lnTo>
                <a:lnTo>
                  <a:pt x="2139351" y="1164566"/>
                </a:lnTo>
                <a:lnTo>
                  <a:pt x="1440612" y="0"/>
                </a:lnTo>
                <a:close/>
              </a:path>
            </a:pathLst>
          </a:custGeom>
          <a:solidFill>
            <a:schemeClr val="bg1">
              <a:lumMod val="6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138687" y="3226279"/>
            <a:ext cx="2803585" cy="1224951"/>
          </a:xfrm>
          <a:custGeom>
            <a:avLst/>
            <a:gdLst>
              <a:gd name="connsiteX0" fmla="*/ 785004 w 2803585"/>
              <a:gd name="connsiteY0" fmla="*/ 0 h 1224951"/>
              <a:gd name="connsiteX1" fmla="*/ 0 w 2803585"/>
              <a:gd name="connsiteY1" fmla="*/ 1224951 h 1224951"/>
              <a:gd name="connsiteX2" fmla="*/ 2803585 w 2803585"/>
              <a:gd name="connsiteY2" fmla="*/ 1224951 h 1224951"/>
              <a:gd name="connsiteX3" fmla="*/ 785004 w 2803585"/>
              <a:gd name="connsiteY3" fmla="*/ 0 h 12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585" h="1224951">
                <a:moveTo>
                  <a:pt x="785004" y="0"/>
                </a:moveTo>
                <a:lnTo>
                  <a:pt x="0" y="1224951"/>
                </a:lnTo>
                <a:lnTo>
                  <a:pt x="2803585" y="1224951"/>
                </a:lnTo>
                <a:lnTo>
                  <a:pt x="785004" y="0"/>
                </a:lnTo>
                <a:close/>
              </a:path>
            </a:pathLst>
          </a:custGeom>
          <a:solidFill>
            <a:schemeClr val="bg1">
              <a:lumMod val="6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45" grpId="0" animBg="1"/>
      <p:bldP spid="48" grpId="0"/>
      <p:bldP spid="4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120080" y="548680"/>
            <a:ext cx="7772400" cy="936104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3600" dirty="0"/>
              <a:t>Rationale</a:t>
            </a:r>
            <a:endParaRPr lang="en-US" sz="3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67004" y="1556792"/>
            <a:ext cx="7653468" cy="1728192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GB" sz="2000" dirty="0" smtClean="0"/>
              <a:t>1) Using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Regional</a:t>
            </a:r>
            <a:r>
              <a:rPr lang="en-GB" sz="2000" dirty="0"/>
              <a:t> and the 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scale applications we intent to investigate the differences that arise in mid-21</a:t>
            </a:r>
            <a:r>
              <a:rPr lang="en-GB" sz="2000" baseline="30000" dirty="0"/>
              <a:t>st</a:t>
            </a:r>
            <a:r>
              <a:rPr lang="en-GB" sz="2000" dirty="0"/>
              <a:t> century AQ projections when implementing bottom-up emissions and a higher resolution.  </a:t>
            </a:r>
            <a:endParaRPr lang="en-GB" sz="2000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75656" y="3068960"/>
            <a:ext cx="6192688" cy="1728192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93698" indent="-342900">
              <a:buFont typeface="Arial" pitchFamily="34" charset="0"/>
              <a:buChar char="•"/>
            </a:pPr>
            <a:r>
              <a:rPr lang="en-GB" sz="2000" dirty="0"/>
              <a:t>quality of the emission </a:t>
            </a:r>
            <a:r>
              <a:rPr lang="en-GB" sz="2000" dirty="0" smtClean="0"/>
              <a:t>inventory</a:t>
            </a:r>
          </a:p>
          <a:p>
            <a:pPr marL="393698" indent="-342900">
              <a:buFont typeface="Arial" pitchFamily="34" charset="0"/>
              <a:buChar char="•"/>
            </a:pPr>
            <a:r>
              <a:rPr lang="en-GB" sz="2000" dirty="0"/>
              <a:t>limitations of the projection </a:t>
            </a:r>
            <a:r>
              <a:rPr lang="en-GB" sz="2000" dirty="0" smtClean="0"/>
              <a:t>approach</a:t>
            </a:r>
          </a:p>
          <a:p>
            <a:pPr marL="393698" indent="-342900">
              <a:buFont typeface="Arial" pitchFamily="34" charset="0"/>
              <a:buChar char="•"/>
            </a:pPr>
            <a:r>
              <a:rPr lang="en-GB" sz="2000" dirty="0" smtClean="0"/>
              <a:t>modelling </a:t>
            </a:r>
            <a:r>
              <a:rPr lang="en-GB" sz="2000" dirty="0"/>
              <a:t>effects (e.g. </a:t>
            </a:r>
            <a:r>
              <a:rPr lang="en-GB" sz="2000" dirty="0" smtClean="0"/>
              <a:t>resolution)</a:t>
            </a:r>
          </a:p>
          <a:p>
            <a:pPr marL="393698" indent="-342900"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67004" y="4293096"/>
            <a:ext cx="7653468" cy="1296144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GB" sz="2000" dirty="0" smtClean="0"/>
              <a:t>2) How </a:t>
            </a:r>
            <a:r>
              <a:rPr lang="en-GB" sz="2000" dirty="0"/>
              <a:t>will air-quality look like at 2050 in </a:t>
            </a:r>
            <a:r>
              <a:rPr lang="en-GB" sz="2000" dirty="0" smtClean="0"/>
              <a:t>Paris?</a:t>
            </a:r>
          </a:p>
        </p:txBody>
      </p:sp>
    </p:spTree>
    <p:extLst>
      <p:ext uri="{BB962C8B-B14F-4D97-AF65-F5344CB8AC3E}">
        <p14:creationId xmlns:p14="http://schemas.microsoft.com/office/powerpoint/2010/main" val="17188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37" y="1964546"/>
            <a:ext cx="5492815" cy="42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59854"/>
            <a:ext cx="10044608" cy="6393483"/>
            <a:chOff x="0" y="59853"/>
            <a:chExt cx="10044608" cy="6393483"/>
          </a:xfrm>
        </p:grpSpPr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323528" y="44624"/>
            <a:ext cx="7772400" cy="576064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dirty="0" smtClean="0"/>
              <a:t>Emission inventory</a:t>
            </a:r>
            <a:r>
              <a:rPr lang="en-GB" sz="2400" dirty="0"/>
              <a:t>: Regional vs. local</a:t>
            </a:r>
            <a:endParaRPr lang="en-US" sz="24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96168" y="836712"/>
            <a:ext cx="8040329" cy="980729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US" sz="1400" b="1" dirty="0"/>
              <a:t>Emissions inventories developed in global/regional scale </a:t>
            </a:r>
            <a:r>
              <a:rPr lang="en-US" sz="1400" b="1" dirty="0" smtClean="0"/>
              <a:t>can be erroneous </a:t>
            </a:r>
            <a:r>
              <a:rPr lang="en-US" sz="1400" b="1" dirty="0"/>
              <a:t>when describing emission hotspots (Butler et al., 2008 </a:t>
            </a:r>
            <a:r>
              <a:rPr lang="en-US" sz="1400" b="1" dirty="0" smtClean="0"/>
              <a:t>AE and 2012 ACP; </a:t>
            </a:r>
            <a:r>
              <a:rPr lang="en-US" sz="1400" b="1" dirty="0"/>
              <a:t>Colette et al., </a:t>
            </a:r>
            <a:r>
              <a:rPr lang="en-US" sz="1400" b="1" dirty="0" smtClean="0"/>
              <a:t>2012a ACP)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031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976064" y="764703"/>
            <a:ext cx="7772400" cy="576065"/>
          </a:xfrm>
          <a:prstGeom prst="rect">
            <a:avLst/>
          </a:prstGeom>
        </p:spPr>
        <p:txBody>
          <a:bodyPr lIns="91435" tIns="45718" rIns="91435" bIns="45718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3200" dirty="0" smtClean="0"/>
              <a:t>Emission inventory</a:t>
            </a:r>
            <a:r>
              <a:rPr lang="en-GB" sz="3200" dirty="0"/>
              <a:t>: </a:t>
            </a:r>
            <a:r>
              <a:rPr lang="en-GB" sz="3200" dirty="0" smtClean="0"/>
              <a:t>Projections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6452840"/>
              </p:ext>
            </p:extLst>
          </p:nvPr>
        </p:nvGraphicFramePr>
        <p:xfrm>
          <a:off x="1619672" y="2132856"/>
          <a:ext cx="5904658" cy="444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019087" y="1340768"/>
            <a:ext cx="8017409" cy="639459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36548" indent="-285750">
              <a:buFont typeface="Arial" pitchFamily="34" charset="0"/>
              <a:buChar char="•"/>
            </a:pPr>
            <a:r>
              <a:rPr lang="en-US" sz="1400" b="1" dirty="0"/>
              <a:t>Emission projections developed for global/regional applications maybe also unrepresentative for a </a:t>
            </a:r>
            <a:r>
              <a:rPr lang="en-US" sz="1400" b="1" dirty="0" smtClean="0"/>
              <a:t>city</a:t>
            </a:r>
          </a:p>
          <a:p>
            <a:pPr marL="336548" indent="-285750">
              <a:buFont typeface="Arial" pitchFamily="34" charset="0"/>
              <a:buChar char="•"/>
            </a:pPr>
            <a:r>
              <a:rPr lang="en-US" sz="1400" b="1" dirty="0" smtClean="0"/>
              <a:t>We use a hybrid methodology to project the local scale emissions to 2050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125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CE562-8CAC-499D-B5E0-22474CDBA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A3CE562-8CAC-499D-B5E0-22474CDBA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0C5729-CE20-4727-A25F-4A271948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A0C5729-CE20-4727-A25F-4A271948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D49BBA-8F73-4218-BF38-62FADA6D7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26D49BBA-8F73-4218-BF38-62FADA6D7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72C15-B211-4044-8191-CC7C8FBAB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25F72C15-B211-4044-8191-CC7C8FBAB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4E2169-38C0-422B-B7A6-4E72D804B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4E2169-38C0-422B-B7A6-4E72D804B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141286"/>
              </p:ext>
            </p:extLst>
          </p:nvPr>
        </p:nvGraphicFramePr>
        <p:xfrm>
          <a:off x="1547664" y="1608286"/>
          <a:ext cx="6886575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827584" y="548680"/>
            <a:ext cx="7772400" cy="720080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dirty="0"/>
              <a:t> </a:t>
            </a:r>
            <a:r>
              <a:rPr lang="en-GB" sz="2400" dirty="0" smtClean="0"/>
              <a:t>Emission inventory </a:t>
            </a:r>
            <a:r>
              <a:rPr lang="en-GB" sz="2400" dirty="0"/>
              <a:t>– </a:t>
            </a:r>
            <a:r>
              <a:rPr lang="en-GB" sz="2400" dirty="0" smtClean="0"/>
              <a:t>projections</a:t>
            </a:r>
            <a:endParaRPr lang="en-US" sz="24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580695"/>
              </p:ext>
            </p:extLst>
          </p:nvPr>
        </p:nvGraphicFramePr>
        <p:xfrm>
          <a:off x="1619672" y="1687599"/>
          <a:ext cx="6750732" cy="492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51920" y="5301208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24128" y="4653136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779912" y="4509120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Climate policy benefit</a:t>
            </a:r>
            <a:endParaRPr lang="en-GB" sz="11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580112" y="3789040"/>
            <a:ext cx="7920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Climate policy benefit</a:t>
            </a:r>
            <a:endParaRPr lang="en-GB" sz="11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3608" y="1196752"/>
            <a:ext cx="8100392" cy="504056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22248" indent="-171450">
              <a:buFont typeface="Arial" pitchFamily="34" charset="0"/>
              <a:buChar char="•"/>
            </a:pPr>
            <a:r>
              <a:rPr lang="en-US" sz="1200" b="1" dirty="0" smtClean="0"/>
              <a:t>We use the national totals because GEA </a:t>
            </a:r>
            <a:r>
              <a:rPr lang="en-US" sz="1200" b="1" dirty="0"/>
              <a:t>uses </a:t>
            </a:r>
            <a:r>
              <a:rPr lang="en-US" sz="1200" b="1" dirty="0" smtClean="0"/>
              <a:t>a </a:t>
            </a:r>
            <a:r>
              <a:rPr lang="en-US" sz="1200" b="1" dirty="0"/>
              <a:t>spatial algorithm to distribute </a:t>
            </a:r>
            <a:r>
              <a:rPr lang="en-US" sz="1200" b="1" dirty="0" smtClean="0"/>
              <a:t>future emissions for which emissions in urban centers are reduced more rapidly than in rural areas.</a:t>
            </a:r>
          </a:p>
          <a:p>
            <a:pPr marL="222248" indent="-171450">
              <a:buFont typeface="Arial" pitchFamily="34" charset="0"/>
              <a:buChar char="•"/>
            </a:pPr>
            <a:r>
              <a:rPr lang="en-US" sz="1200" b="1" dirty="0" smtClean="0"/>
              <a:t>This produces a very clean Paris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36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  <p:bldGraphic spid="15" grpId="0">
        <p:bldAsOne/>
      </p:bldGraphic>
      <p:bldP spid="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ice\Application Data\SSH\temp\scatter_SALUTAIR.ti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1392" y="547453"/>
            <a:ext cx="3429000" cy="61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ice\Application Data\SSH\temp\scatter_SALUTAIR_max.tif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1392" y="525066"/>
            <a:ext cx="3429000" cy="62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ice\Application Data\SSH\temp\scatter_ACHIA.tif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502680"/>
            <a:ext cx="3429000" cy="62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ice\Application Data\SSH\temp\scatter_ACHIA_max.tif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2391" y="502680"/>
            <a:ext cx="3429000" cy="62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83568" y="44624"/>
            <a:ext cx="7772400" cy="504056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1800" dirty="0"/>
              <a:t>Evaluation O3 – daytime (April - August)</a:t>
            </a:r>
            <a:endParaRPr lang="en-US" sz="18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660232" y="2780928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24128" y="2636912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sz="1200" dirty="0" smtClean="0"/>
              <a:t>Lower </a:t>
            </a:r>
            <a:r>
              <a:rPr lang="en-GB" sz="1200" dirty="0" err="1" smtClean="0"/>
              <a:t>NOx</a:t>
            </a:r>
            <a:r>
              <a:rPr lang="en-GB" sz="1200" dirty="0" smtClean="0"/>
              <a:t> </a:t>
            </a:r>
          </a:p>
          <a:p>
            <a:pPr algn="ctr"/>
            <a:r>
              <a:rPr lang="en-GB" sz="1200" dirty="0" err="1" smtClean="0"/>
              <a:t>NOx</a:t>
            </a:r>
            <a:r>
              <a:rPr lang="en-GB" sz="1200" dirty="0" smtClean="0"/>
              <a:t> </a:t>
            </a:r>
            <a:r>
              <a:rPr lang="en-GB" sz="1200" dirty="0"/>
              <a:t>dilution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4208" y="15567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59854"/>
            <a:ext cx="10044608" cy="6754455"/>
            <a:chOff x="0" y="59853"/>
            <a:chExt cx="10044608" cy="6754455"/>
          </a:xfrm>
        </p:grpSpPr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7767222" y="845326"/>
            <a:ext cx="1413290" cy="576064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US" sz="1100" b="1" dirty="0" smtClean="0"/>
              <a:t>-18.2% bias in ozone during episodes</a:t>
            </a:r>
            <a:endParaRPr lang="en-US" sz="1100" b="1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767222" y="1413598"/>
            <a:ext cx="1413290" cy="863274"/>
          </a:xfrm>
          <a:prstGeom prst="rect">
            <a:avLst/>
          </a:prstGeom>
        </p:spPr>
        <p:txBody>
          <a:bodyPr lIns="91435" tIns="45718" rIns="91435" bIns="4571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0798"/>
            <a:r>
              <a:rPr lang="en-US" sz="1100" b="1" dirty="0"/>
              <a:t>Episodically produced ozone is more sensitive to meteorology  </a:t>
            </a:r>
          </a:p>
        </p:txBody>
      </p:sp>
    </p:spTree>
    <p:extLst>
      <p:ext uri="{BB962C8B-B14F-4D97-AF65-F5344CB8AC3E}">
        <p14:creationId xmlns:p14="http://schemas.microsoft.com/office/powerpoint/2010/main" val="20665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4624"/>
            <a:ext cx="10044608" cy="6769684"/>
            <a:chOff x="0" y="44624"/>
            <a:chExt cx="10044608" cy="6769684"/>
          </a:xfrm>
        </p:grpSpPr>
        <p:sp>
          <p:nvSpPr>
            <p:cNvPr id="18" name="Rectangle 17"/>
            <p:cNvSpPr/>
            <p:nvPr/>
          </p:nvSpPr>
          <p:spPr>
            <a:xfrm>
              <a:off x="1043608" y="44624"/>
              <a:ext cx="6120680" cy="40011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Laboratoire</a:t>
              </a:r>
              <a:r>
                <a:rPr lang="en-GB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de Meteorologie Dynamique </a:t>
              </a:r>
              <a:endParaRPr lang="en-GB" sz="2000" b="1" dirty="0"/>
            </a:p>
          </p:txBody>
        </p:sp>
        <p:pic>
          <p:nvPicPr>
            <p:cNvPr id="19" name="Picture 4" descr="Institut Pierre Simon La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108" y="59853"/>
              <a:ext cx="2857500" cy="7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lmd.jussieu.fr/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929" y="5957057"/>
              <a:ext cx="8572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54" y="692696"/>
              <a:ext cx="936104" cy="145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www.worldculturepictorial.com/images/content_2/air-pollution-illustratio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2348880"/>
              <a:ext cx="903678" cy="1510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Motor vehicle emissions are one leading cause of air pollution. China, United States, Russia, Mexico, and Japan are bigger pollution emitters. Principal stationary pollution sources include chemical plants, coal-fired power plants, oil refineries petrochemical plants, nuclear waste disposal activity, incinerators, large animal farms, PVC factories, metals production factories, plastics factories, &amp; other heavy industry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496" y="4005064"/>
              <a:ext cx="960672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cdn4.explainthatstuff.com/chest-xra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57818"/>
              <a:ext cx="1044086" cy="119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076" y="116632"/>
              <a:ext cx="9575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GB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ACHIA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976064" y="620688"/>
            <a:ext cx="7772400" cy="720080"/>
          </a:xfrm>
          <a:prstGeom prst="rect">
            <a:avLst/>
          </a:prstGeom>
        </p:spPr>
        <p:txBody>
          <a:bodyPr lIns="91435" tIns="45718" rIns="91435" bIns="4571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3200" dirty="0"/>
              <a:t>Evaluation PM</a:t>
            </a:r>
            <a:r>
              <a:rPr lang="en-GB" sz="3200" baseline="-25000" dirty="0"/>
              <a:t>2.5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258365" cy="470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6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10484</TotalTime>
  <Words>1466</Words>
  <Application>Microsoft Office PowerPoint</Application>
  <PresentationFormat>On-screen Show (4:3)</PresentationFormat>
  <Paragraphs>195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Air-quality in the mid-21st century for the city of Paris. From the regional to the local scale.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Mr Nice Guy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to BVOC parameterizations</dc:title>
  <dc:creator>Alice Cooper</dc:creator>
  <cp:keywords>AUTH</cp:keywords>
  <cp:lastModifiedBy>alice</cp:lastModifiedBy>
  <cp:revision>1590</cp:revision>
  <dcterms:created xsi:type="dcterms:W3CDTF">2008-11-10T18:13:36Z</dcterms:created>
  <dcterms:modified xsi:type="dcterms:W3CDTF">2013-04-07T19:33:52Z</dcterms:modified>
</cp:coreProperties>
</file>