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51206400" cy="36004500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24917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4983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7475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99669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12458700" algn="l" defTabSz="498348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14950440" algn="l" defTabSz="498348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17442180" algn="l" defTabSz="498348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19933920" algn="l" defTabSz="498348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C9FF"/>
    <a:srgbClr val="DEBDFF"/>
    <a:srgbClr val="CCCCFF"/>
    <a:srgbClr val="CCECFF"/>
    <a:srgbClr val="D9B3FF"/>
    <a:srgbClr val="CC99FF"/>
    <a:srgbClr val="660066"/>
    <a:srgbClr val="CCFFCC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244" autoAdjust="0"/>
  </p:normalViewPr>
  <p:slideViewPr>
    <p:cSldViewPr>
      <p:cViewPr>
        <p:scale>
          <a:sx n="30" d="100"/>
          <a:sy n="30" d="100"/>
        </p:scale>
        <p:origin x="3474" y="1194"/>
      </p:cViewPr>
      <p:guideLst>
        <p:guide orient="horz" pos="11393"/>
        <p:guide pos="160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244E-D3F1-404D-B90E-C493FA7D1F9E}" type="datetimeFigureOut">
              <a:rPr lang="zh-CN" altLang="en-US" smtClean="0"/>
              <a:t>2013/4/3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9259E-3986-458A-8878-3F64B48BA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14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4162-1ECD-4D1C-8CED-2F41338E5F01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14350"/>
            <a:ext cx="3657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D433-59E5-4AA2-B649-086DB311CC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249174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498348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747522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996696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1245870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1495044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744218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993392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D433-59E5-4AA2-B649-086DB311CC8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0480" y="11184734"/>
            <a:ext cx="43525440" cy="7717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80960" y="20402550"/>
            <a:ext cx="35844480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2491740" indent="0" algn="ctr">
              <a:buNone/>
              <a:defRPr/>
            </a:lvl2pPr>
            <a:lvl3pPr marL="4983480" indent="0" algn="ctr">
              <a:buNone/>
              <a:defRPr/>
            </a:lvl3pPr>
            <a:lvl4pPr marL="7475220" indent="0" algn="ctr">
              <a:buNone/>
              <a:defRPr/>
            </a:lvl4pPr>
            <a:lvl5pPr marL="9966960" indent="0" algn="ctr">
              <a:buNone/>
              <a:defRPr/>
            </a:lvl5pPr>
            <a:lvl6pPr marL="12458700" indent="0" algn="ctr">
              <a:buNone/>
              <a:defRPr/>
            </a:lvl6pPr>
            <a:lvl7pPr marL="14950440" indent="0" algn="ctr">
              <a:buNone/>
              <a:defRPr/>
            </a:lvl7pPr>
            <a:lvl8pPr marL="17442180" indent="0" algn="ctr">
              <a:buNone/>
              <a:defRPr/>
            </a:lvl8pPr>
            <a:lvl9pPr marL="1993392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7EE9-EB15-465E-9BBE-50ED0625C776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3A5A-22BE-405B-81C9-EB8E162CF4F3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308989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DB228-07C8-4DA4-A389-094F5760D1DF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DD0E-2872-46FD-B2FE-CDAE0F9E703A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12708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6804600" y="2125268"/>
            <a:ext cx="11414760" cy="287285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60320" y="2125268"/>
            <a:ext cx="33390840" cy="287285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CE854-E851-49E1-8FFB-21B75F80A07E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F32D-2636-44C9-A3C4-CE0F50DC1068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382334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0323" y="2125268"/>
            <a:ext cx="34733233" cy="302537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622553" y="7792643"/>
            <a:ext cx="22367240" cy="23061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5843236" y="7792643"/>
            <a:ext cx="22376127" cy="111263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25843236" y="19719131"/>
            <a:ext cx="22376127" cy="11134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8B1D-60C8-44B4-B736-A6CA416DF2A3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18AC-CFF6-4BDC-8D88-A36C735CE471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11220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E593-E19B-4EA4-97F9-F708A7EC37F9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AE85-3D30-458A-BB34-DB0181FF757D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373735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4953" y="23136228"/>
            <a:ext cx="43525440" cy="7150894"/>
          </a:xfrm>
        </p:spPr>
        <p:txBody>
          <a:bodyPr anchor="t"/>
          <a:lstStyle>
            <a:lvl1pPr algn="l">
              <a:defRPr sz="21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44953" y="15260246"/>
            <a:ext cx="43525440" cy="7875982"/>
          </a:xfrm>
        </p:spPr>
        <p:txBody>
          <a:bodyPr anchor="b"/>
          <a:lstStyle>
            <a:lvl1pPr marL="0" indent="0">
              <a:buNone/>
              <a:defRPr sz="10900"/>
            </a:lvl1pPr>
            <a:lvl2pPr marL="2491740" indent="0">
              <a:buNone/>
              <a:defRPr sz="9800"/>
            </a:lvl2pPr>
            <a:lvl3pPr marL="4983480" indent="0">
              <a:buNone/>
              <a:defRPr sz="8700"/>
            </a:lvl3pPr>
            <a:lvl4pPr marL="7475220" indent="0">
              <a:buNone/>
              <a:defRPr sz="7600"/>
            </a:lvl4pPr>
            <a:lvl5pPr marL="9966960" indent="0">
              <a:buNone/>
              <a:defRPr sz="7600"/>
            </a:lvl5pPr>
            <a:lvl6pPr marL="12458700" indent="0">
              <a:buNone/>
              <a:defRPr sz="7600"/>
            </a:lvl6pPr>
            <a:lvl7pPr marL="14950440" indent="0">
              <a:buNone/>
              <a:defRPr sz="7600"/>
            </a:lvl7pPr>
            <a:lvl8pPr marL="17442180" indent="0">
              <a:buNone/>
              <a:defRPr sz="7600"/>
            </a:lvl8pPr>
            <a:lvl9pPr marL="19933920" indent="0">
              <a:buNone/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57E3-60A8-4CC7-9AA4-6252805F862E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8219-6651-434E-8472-A8DBB23FCCE4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42856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622553" y="7792643"/>
            <a:ext cx="22367240" cy="23061213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843236" y="7792643"/>
            <a:ext cx="22376127" cy="23061213"/>
          </a:xfrm>
        </p:spPr>
        <p:txBody>
          <a:bodyPr/>
          <a:lstStyle>
            <a:lvl1pPr>
              <a:defRPr sz="15300"/>
            </a:lvl1pPr>
            <a:lvl2pPr>
              <a:defRPr sz="13100"/>
            </a:lvl2pPr>
            <a:lvl3pPr>
              <a:defRPr sz="109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8DE-C63A-4F72-97AB-80A9A4E7AED3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C71A-1D7B-4F55-9DD3-795A713BE35B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16408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0320" y="1441850"/>
            <a:ext cx="4608576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60320" y="8059343"/>
            <a:ext cx="22625053" cy="335875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60320" y="11418094"/>
            <a:ext cx="22625053" cy="20744262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6012143" y="8059343"/>
            <a:ext cx="22633940" cy="3358751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91740" indent="0">
              <a:buNone/>
              <a:defRPr sz="10900" b="1"/>
            </a:lvl2pPr>
            <a:lvl3pPr marL="4983480" indent="0">
              <a:buNone/>
              <a:defRPr sz="9800" b="1"/>
            </a:lvl3pPr>
            <a:lvl4pPr marL="7475220" indent="0">
              <a:buNone/>
              <a:defRPr sz="8700" b="1"/>
            </a:lvl4pPr>
            <a:lvl5pPr marL="9966960" indent="0">
              <a:buNone/>
              <a:defRPr sz="8700" b="1"/>
            </a:lvl5pPr>
            <a:lvl6pPr marL="12458700" indent="0">
              <a:buNone/>
              <a:defRPr sz="8700" b="1"/>
            </a:lvl6pPr>
            <a:lvl7pPr marL="14950440" indent="0">
              <a:buNone/>
              <a:defRPr sz="8700" b="1"/>
            </a:lvl7pPr>
            <a:lvl8pPr marL="17442180" indent="0">
              <a:buNone/>
              <a:defRPr sz="8700" b="1"/>
            </a:lvl8pPr>
            <a:lvl9pPr marL="19933920" indent="0">
              <a:buNone/>
              <a:defRPr sz="8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6012143" y="11418094"/>
            <a:ext cx="22633940" cy="20744262"/>
          </a:xfrm>
        </p:spPr>
        <p:txBody>
          <a:bodyPr/>
          <a:lstStyle>
            <a:lvl1pPr>
              <a:defRPr sz="13100"/>
            </a:lvl1pPr>
            <a:lvl2pPr>
              <a:defRPr sz="10900"/>
            </a:lvl2pPr>
            <a:lvl3pPr>
              <a:defRPr sz="98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671B4-BE37-4423-8661-48700C528B52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4D77-7F90-4346-980C-3FA6EB5107AD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89263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7852B-6853-4E75-814A-E500D6107BD8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2E4BC-5565-40E2-BE8D-C74C15ACF2F3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91405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EAB0-C931-4010-962E-3E1506F6CD53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A39A-F1DD-4473-9DA7-B4B2CB726C8A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230533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0323" y="1433512"/>
            <a:ext cx="16846553" cy="6100763"/>
          </a:xfrm>
        </p:spPr>
        <p:txBody>
          <a:bodyPr/>
          <a:lstStyle>
            <a:lvl1pPr algn="l">
              <a:defRPr sz="10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20280" y="1433515"/>
            <a:ext cx="28625800" cy="30728843"/>
          </a:xfrm>
        </p:spPr>
        <p:txBody>
          <a:bodyPr/>
          <a:lstStyle>
            <a:lvl1pPr>
              <a:defRPr sz="17400"/>
            </a:lvl1pPr>
            <a:lvl2pPr>
              <a:defRPr sz="15300"/>
            </a:lvl2pPr>
            <a:lvl3pPr>
              <a:defRPr sz="13100"/>
            </a:lvl3pPr>
            <a:lvl4pPr>
              <a:defRPr sz="10900"/>
            </a:lvl4pPr>
            <a:lvl5pPr>
              <a:defRPr sz="10900"/>
            </a:lvl5pPr>
            <a:lvl6pPr>
              <a:defRPr sz="10900"/>
            </a:lvl6pPr>
            <a:lvl7pPr>
              <a:defRPr sz="10900"/>
            </a:lvl7pPr>
            <a:lvl8pPr>
              <a:defRPr sz="10900"/>
            </a:lvl8pPr>
            <a:lvl9pPr>
              <a:defRPr sz="10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60323" y="7534278"/>
            <a:ext cx="16846553" cy="24628081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C8E6-6A24-4F56-B6B2-ABF98CF02045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6CC9-01A6-4512-A7DF-5F6EBD55FF60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24615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36813" y="25203150"/>
            <a:ext cx="30723840" cy="2975375"/>
          </a:xfrm>
        </p:spPr>
        <p:txBody>
          <a:bodyPr/>
          <a:lstStyle>
            <a:lvl1pPr algn="l">
              <a:defRPr sz="10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036813" y="3217069"/>
            <a:ext cx="30723840" cy="21602700"/>
          </a:xfrm>
        </p:spPr>
        <p:txBody>
          <a:bodyPr/>
          <a:lstStyle>
            <a:lvl1pPr marL="0" indent="0">
              <a:buNone/>
              <a:defRPr sz="17400"/>
            </a:lvl1pPr>
            <a:lvl2pPr marL="2491740" indent="0">
              <a:buNone/>
              <a:defRPr sz="15300"/>
            </a:lvl2pPr>
            <a:lvl3pPr marL="4983480" indent="0">
              <a:buNone/>
              <a:defRPr sz="13100"/>
            </a:lvl3pPr>
            <a:lvl4pPr marL="7475220" indent="0">
              <a:buNone/>
              <a:defRPr sz="10900"/>
            </a:lvl4pPr>
            <a:lvl5pPr marL="9966960" indent="0">
              <a:buNone/>
              <a:defRPr sz="10900"/>
            </a:lvl5pPr>
            <a:lvl6pPr marL="12458700" indent="0">
              <a:buNone/>
              <a:defRPr sz="10900"/>
            </a:lvl6pPr>
            <a:lvl7pPr marL="14950440" indent="0">
              <a:buNone/>
              <a:defRPr sz="10900"/>
            </a:lvl7pPr>
            <a:lvl8pPr marL="17442180" indent="0">
              <a:buNone/>
              <a:defRPr sz="10900"/>
            </a:lvl8pPr>
            <a:lvl9pPr marL="19933920" indent="0">
              <a:buNone/>
              <a:defRPr sz="10900"/>
            </a:lvl9pPr>
          </a:lstStyle>
          <a:p>
            <a:pPr lvl="0"/>
            <a:endParaRPr lang="zh-CN" altLang="en-US" noProof="0" smtClean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036813" y="28178524"/>
            <a:ext cx="30723840" cy="4225526"/>
          </a:xfrm>
        </p:spPr>
        <p:txBody>
          <a:bodyPr/>
          <a:lstStyle>
            <a:lvl1pPr marL="0" indent="0">
              <a:buNone/>
              <a:defRPr sz="7600"/>
            </a:lvl1pPr>
            <a:lvl2pPr marL="2491740" indent="0">
              <a:buNone/>
              <a:defRPr sz="6500"/>
            </a:lvl2pPr>
            <a:lvl3pPr marL="4983480" indent="0">
              <a:buNone/>
              <a:defRPr sz="5500"/>
            </a:lvl3pPr>
            <a:lvl4pPr marL="7475220" indent="0">
              <a:buNone/>
              <a:defRPr sz="4900"/>
            </a:lvl4pPr>
            <a:lvl5pPr marL="9966960" indent="0">
              <a:buNone/>
              <a:defRPr sz="4900"/>
            </a:lvl5pPr>
            <a:lvl6pPr marL="12458700" indent="0">
              <a:buNone/>
              <a:defRPr sz="4900"/>
            </a:lvl6pPr>
            <a:lvl7pPr marL="14950440" indent="0">
              <a:buNone/>
              <a:defRPr sz="4900"/>
            </a:lvl7pPr>
            <a:lvl8pPr marL="17442180" indent="0">
              <a:buNone/>
              <a:defRPr sz="4900"/>
            </a:lvl8pPr>
            <a:lvl9pPr marL="19933920" indent="0">
              <a:buNone/>
              <a:defRPr sz="4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048B-1DB2-4DD3-A694-18A5C82C3E0F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8E9E-3F50-4103-90E3-6103BC97C24B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</p:spTree>
    <p:extLst>
      <p:ext uri="{BB962C8B-B14F-4D97-AF65-F5344CB8AC3E}">
        <p14:creationId xmlns:p14="http://schemas.microsoft.com/office/powerpoint/2010/main" val="416175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909075"/>
            <a:ext cx="1194816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8348" tIns="249174" rIns="498348" bIns="249174" anchor="ctr"/>
          <a:lstStyle/>
          <a:p>
            <a:endParaRPr lang="zh-CN" altLang="zh-CN" sz="13100" dirty="0">
              <a:solidFill>
                <a:srgbClr val="292929"/>
              </a:solidFill>
              <a:latin typeface="Times New Roman" pitchFamily="18" charset="0"/>
              <a:ea typeface="华文中宋" pitchFamily="2" charset="-122"/>
              <a:sym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07680" y="5909075"/>
            <a:ext cx="40538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98348" tIns="249174" rIns="498348" bIns="249174" anchor="ctr"/>
          <a:lstStyle/>
          <a:p>
            <a:endParaRPr lang="zh-CN" altLang="zh-CN" sz="13100" dirty="0">
              <a:solidFill>
                <a:srgbClr val="292929"/>
              </a:solidFill>
              <a:latin typeface="Times New Roman" pitchFamily="18" charset="0"/>
              <a:ea typeface="华文中宋" pitchFamily="2" charset="-122"/>
              <a:sym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60323" y="2125268"/>
            <a:ext cx="34733233" cy="302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348" tIns="249174" rIns="498348" bIns="2491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2556" y="7792643"/>
            <a:ext cx="45596807" cy="230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Times New Roman" pitchFamily="18" charset="0"/>
              </a:rPr>
              <a:t>第二级</a:t>
            </a:r>
          </a:p>
          <a:p>
            <a:pPr lvl="2"/>
            <a:r>
              <a:rPr lang="zh-CN" smtClean="0">
                <a:sym typeface="Times New Roman" pitchFamily="18" charset="0"/>
              </a:rPr>
              <a:t>第三级</a:t>
            </a:r>
          </a:p>
          <a:p>
            <a:pPr lvl="3"/>
            <a:r>
              <a:rPr lang="zh-CN" smtClean="0">
                <a:sym typeface="Times New Roman" pitchFamily="18" charset="0"/>
              </a:rPr>
              <a:t>第四级</a:t>
            </a:r>
          </a:p>
          <a:p>
            <a:pPr lvl="4"/>
            <a:r>
              <a:rPr lang="zh-CN" smtClean="0">
                <a:sym typeface="Times New Roman" pitchFamily="18" charset="0"/>
              </a:rPr>
              <a:t>第五级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696" y="991796"/>
            <a:ext cx="11148060" cy="57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2653" y="32995793"/>
            <a:ext cx="724534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>
              <a:defRPr sz="87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893C5BFB-8FBD-42BE-8F67-D0C512A27A51}" type="datetime1">
              <a:rPr lang="zh-CN" altLang="en-US" smtClean="0"/>
              <a:pPr>
                <a:defRPr/>
              </a:pPr>
              <a:t>2013/4/3</a:t>
            </a:fld>
            <a:endParaRPr lang="zh-CN" altLang="en-US" sz="9800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85880" y="32562406"/>
            <a:ext cx="2944368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>
              <a:defRPr sz="87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38600" y="32995793"/>
            <a:ext cx="522732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98348" tIns="249174" rIns="498348" bIns="249174" numCol="1" anchor="t" anchorCtr="0" compatLnSpc="1">
            <a:prstTxWarp prst="textNoShape">
              <a:avLst/>
            </a:prstTxWarp>
          </a:bodyPr>
          <a:lstStyle>
            <a:lvl1pPr algn="r">
              <a:defRPr sz="87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2597A079-1B62-4A98-9F9E-DD2546E0CD23}" type="slidenum">
              <a:rPr lang="zh-CN" altLang="en-US"/>
              <a:pPr>
                <a:defRPr/>
              </a:pPr>
              <a:t>‹#›</a:t>
            </a:fld>
            <a:endParaRPr lang="zh-CN" altLang="en-US" sz="98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" y="31987334"/>
            <a:ext cx="51055267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2491740" algn="l" rtl="0" fontAlgn="base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4983480" algn="l" rtl="0" fontAlgn="base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7475220" algn="l" rtl="0" fontAlgn="base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9966960" algn="l" rtl="0" fontAlgn="base">
        <a:spcBef>
          <a:spcPct val="0"/>
        </a:spcBef>
        <a:spcAft>
          <a:spcPct val="0"/>
        </a:spcAft>
        <a:defRPr sz="17400" b="1">
          <a:solidFill>
            <a:schemeClr val="tx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2439829" indent="-2439829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3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4845050" indent="-2396572" algn="l" defTabSz="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131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7051281" indent="-2188927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0900">
          <a:solidFill>
            <a:schemeClr val="tx1"/>
          </a:solidFill>
          <a:latin typeface="+mn-lt"/>
          <a:ea typeface="+mn-ea"/>
          <a:sym typeface="Times New Roman" pitchFamily="18" charset="0"/>
        </a:defRPr>
      </a:lvl3pPr>
      <a:lvl4pPr marL="9162338" indent="-2102408" algn="l" defTabSz="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0900">
          <a:solidFill>
            <a:schemeClr val="tx1"/>
          </a:solidFill>
          <a:latin typeface="+mn-lt"/>
          <a:ea typeface="+mn-ea"/>
          <a:sym typeface="Times New Roman" pitchFamily="18" charset="0"/>
        </a:defRPr>
      </a:lvl4pPr>
      <a:lvl5pPr marL="11282045" indent="-2111058" algn="l" defTabSz="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8700">
          <a:solidFill>
            <a:schemeClr val="tx1"/>
          </a:solidFill>
          <a:latin typeface="+mn-lt"/>
          <a:ea typeface="+mn-ea"/>
          <a:sym typeface="Times New Roman" pitchFamily="18" charset="0"/>
        </a:defRPr>
      </a:lvl5pPr>
      <a:lvl6pPr marL="13773785" indent="-2111058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8700">
          <a:solidFill>
            <a:schemeClr val="tx1"/>
          </a:solidFill>
          <a:latin typeface="+mn-lt"/>
          <a:ea typeface="+mn-ea"/>
          <a:sym typeface="Times New Roman" pitchFamily="18" charset="0"/>
        </a:defRPr>
      </a:lvl6pPr>
      <a:lvl7pPr marL="16265525" indent="-2111058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8700">
          <a:solidFill>
            <a:schemeClr val="tx1"/>
          </a:solidFill>
          <a:latin typeface="+mn-lt"/>
          <a:ea typeface="+mn-ea"/>
          <a:sym typeface="Times New Roman" pitchFamily="18" charset="0"/>
        </a:defRPr>
      </a:lvl7pPr>
      <a:lvl8pPr marL="18757265" indent="-2111058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8700">
          <a:solidFill>
            <a:schemeClr val="tx1"/>
          </a:solidFill>
          <a:latin typeface="+mn-lt"/>
          <a:ea typeface="+mn-ea"/>
          <a:sym typeface="Times New Roman" pitchFamily="18" charset="0"/>
        </a:defRPr>
      </a:lvl8pPr>
      <a:lvl9pPr marL="21249005" indent="-2111058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8700">
          <a:solidFill>
            <a:schemeClr val="tx1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917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49834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52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6696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870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95044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44218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20" algn="l" defTabSz="498348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 101"/>
          <p:cNvSpPr/>
          <p:nvPr/>
        </p:nvSpPr>
        <p:spPr>
          <a:xfrm>
            <a:off x="0" y="0"/>
            <a:ext cx="51206400" cy="44290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60" y="285626"/>
            <a:ext cx="26747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9" descr="final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59072" y="0"/>
            <a:ext cx="331200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396" y="3571774"/>
            <a:ext cx="1017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 </a:t>
            </a:r>
            <a:r>
              <a:rPr lang="en-US" altLang="zh-CN" sz="5000" b="1" dirty="0"/>
              <a:t>E</a:t>
            </a:r>
            <a:r>
              <a:rPr lang="en-US" altLang="zh-CN" sz="5000" b="1" dirty="0" smtClean="0"/>
              <a:t>GU Abstract #: EGU2013-87</a:t>
            </a:r>
            <a:endParaRPr lang="zh-CN" altLang="en-US" sz="5000" b="1" dirty="0"/>
          </a:p>
        </p:txBody>
      </p:sp>
      <p:sp>
        <p:nvSpPr>
          <p:cNvPr id="16" name="矩形 15"/>
          <p:cNvSpPr/>
          <p:nvPr/>
        </p:nvSpPr>
        <p:spPr>
          <a:xfrm>
            <a:off x="8458080" y="357065"/>
            <a:ext cx="38505082" cy="4093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latin typeface="Arial Black" pitchFamily="34" charset="0"/>
                <a:cs typeface="Arial" pitchFamily="34" charset="0"/>
              </a:rPr>
              <a:t>A Predictability study of a heavy rain event in Beijing using TIGGE</a:t>
            </a:r>
            <a:endParaRPr lang="en-US" sz="72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6000" b="1" dirty="0" smtClean="0">
                <a:latin typeface="+mj-lt"/>
              </a:rPr>
              <a:t>Xi Chen</a:t>
            </a:r>
            <a:r>
              <a:rPr lang="en-US" altLang="zh-CN" sz="6000" b="1" baseline="30000" dirty="0" smtClean="0">
                <a:latin typeface="+mj-lt"/>
                <a:ea typeface="宋体" charset="-122"/>
              </a:rPr>
              <a:t>*</a:t>
            </a:r>
            <a:r>
              <a:rPr lang="en-US" sz="6000" b="1" dirty="0" smtClean="0">
                <a:latin typeface="+mj-lt"/>
              </a:rPr>
              <a:t>, </a:t>
            </a:r>
            <a:r>
              <a:rPr lang="en-US" sz="6000" b="1" dirty="0" err="1" smtClean="0">
                <a:latin typeface="+mj-lt"/>
              </a:rPr>
              <a:t>Huiling</a:t>
            </a:r>
            <a:r>
              <a:rPr lang="en-US" sz="6000" b="1" dirty="0" smtClean="0">
                <a:latin typeface="+mj-lt"/>
              </a:rPr>
              <a:t> Yuan, and Xiang Su</a:t>
            </a:r>
          </a:p>
          <a:p>
            <a:pPr algn="ctr"/>
            <a:endParaRPr lang="zh-CN" altLang="en-US" sz="1600" dirty="0" smtClean="0">
              <a:latin typeface="+mj-lt"/>
            </a:endParaRPr>
          </a:p>
          <a:p>
            <a:pPr algn="ctr"/>
            <a:r>
              <a:rPr lang="en-US" sz="4800" i="1" dirty="0" smtClean="0"/>
              <a:t>Key Laboratory of Mesoscale Severe Weather/Ministry of Education, and School of Atmospheric Sciences </a:t>
            </a:r>
          </a:p>
          <a:p>
            <a:pPr algn="ctr"/>
            <a:r>
              <a:rPr lang="en-US" sz="4800" i="1" dirty="0" smtClean="0"/>
              <a:t>Nanjing University, Nanjing, 210093, China                </a:t>
            </a:r>
            <a:r>
              <a:rPr lang="en-US" altLang="zh-CN" sz="4800" i="1" dirty="0" smtClean="0">
                <a:ea typeface="宋体" charset="-122"/>
              </a:rPr>
              <a:t>* e-mail: chenxizhongqiu@126.com</a:t>
            </a:r>
            <a:endParaRPr lang="zh-CN" altLang="en-US" sz="48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688432" y="5071973"/>
            <a:ext cx="24279430" cy="7128927"/>
          </a:xfrm>
          <a:prstGeom prst="roundRect">
            <a:avLst>
              <a:gd name="adj" fmla="val 672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Introduction </a:t>
            </a:r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altLang="zh-CN" sz="3600" b="1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</a:t>
            </a:r>
          </a:p>
          <a:p>
            <a:pPr algn="just"/>
            <a:endParaRPr lang="en-US" altLang="zh-CN" sz="36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CN" sz="3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</a:p>
          <a:p>
            <a:pPr algn="just"/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</a:t>
            </a:r>
            <a:endParaRPr lang="en-US" altLang="zh-CN" sz="3600" b="1" u="sng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36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74184" y="6000666"/>
            <a:ext cx="11430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2012, the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heaviest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rainfall in 60 years caused significant loss of economy and life in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Beijing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China. </a:t>
            </a: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5578338" y="5072400"/>
            <a:ext cx="24948956" cy="23277909"/>
          </a:xfrm>
          <a:prstGeom prst="roundRect">
            <a:avLst>
              <a:gd name="adj" fmla="val 6255"/>
            </a:avLst>
          </a:prstGeom>
          <a:solidFill>
            <a:srgbClr val="E4C9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36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sz="12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sz="32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3200" b="1" dirty="0" smtClean="0">
                <a:latin typeface="+mn-lt"/>
              </a:rPr>
              <a:t> </a:t>
            </a:r>
          </a:p>
          <a:p>
            <a:endParaRPr lang="en-US" altLang="zh-CN" sz="3200" b="1" dirty="0" smtClean="0"/>
          </a:p>
          <a:p>
            <a:endParaRPr lang="en-US" altLang="zh-CN" sz="32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 smtClean="0">
              <a:latin typeface="+mn-lt"/>
            </a:endParaRPr>
          </a:p>
          <a:p>
            <a:endParaRPr lang="en-US" altLang="zh-CN" sz="2800" b="1" dirty="0" smtClean="0"/>
          </a:p>
          <a:p>
            <a:endParaRPr lang="en-US" altLang="zh-CN" sz="2800" b="1" dirty="0">
              <a:latin typeface="+mn-lt"/>
            </a:endParaRPr>
          </a:p>
          <a:p>
            <a:endParaRPr lang="en-US" altLang="zh-CN" sz="2800" b="1" dirty="0" smtClean="0">
              <a:latin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5603200" y="28871006"/>
            <a:ext cx="12061388" cy="6640116"/>
          </a:xfrm>
          <a:prstGeom prst="roundRect">
            <a:avLst>
              <a:gd name="adj" fmla="val 16878"/>
            </a:avLst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u="sng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Summary</a:t>
            </a:r>
          </a:p>
          <a:p>
            <a:endParaRPr lang="en-US" altLang="zh-CN" sz="12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>
              <a:latin typeface="+mn-lt"/>
            </a:endParaRPr>
          </a:p>
          <a:p>
            <a:pPr marL="0" indent="0" algn="just">
              <a:buNone/>
            </a:pPr>
            <a:endParaRPr lang="en-US" altLang="zh-CN" sz="2800" dirty="0" smtClean="0">
              <a:latin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8052816" y="28869122"/>
            <a:ext cx="12474478" cy="6605111"/>
          </a:xfrm>
          <a:prstGeom prst="roundRect">
            <a:avLst>
              <a:gd name="adj" fmla="val 12274"/>
            </a:avLst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u="sng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algn="just"/>
            <a:endParaRPr lang="en-US" altLang="zh-CN" sz="1200" b="1" u="sng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Thank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EGU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for the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Keith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Runcorn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 Travel Award for Non-Europeans. Appreciate the  support from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the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National Basic Research Program (973) fund (2013CB430106), the R&amp;D Special Fund for Public Welfare Industry (meteorology) (GYHY201206005), Natural Science Foundation of China (41175087), and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the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graduate school of Nanjing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University.</a:t>
            </a:r>
          </a:p>
          <a:p>
            <a:pPr algn="just"/>
            <a:endParaRPr lang="en-US" altLang="zh-CN" sz="2400" dirty="0" smtClean="0">
              <a:solidFill>
                <a:schemeClr val="dk1"/>
              </a:solidFill>
              <a:cs typeface="Arial" pitchFamily="34" charset="0"/>
            </a:endParaRPr>
          </a:p>
          <a:p>
            <a:r>
              <a:rPr lang="en-US" altLang="zh-CN" sz="3200" b="1" u="sng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endParaRPr lang="en-US" altLang="zh-CN" sz="1200" b="1" u="sng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Wu, G., Y.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Cai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and X. Tang, 1995: Moist potential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vorticity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 and slantwise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vorticity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 development.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Acta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 Meteor.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Sinica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53, 337-405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.</a:t>
            </a:r>
          </a:p>
          <a:p>
            <a:pPr algn="just"/>
            <a:endParaRPr lang="en-US" altLang="zh-CN" sz="1000" dirty="0" smtClean="0">
              <a:solidFill>
                <a:schemeClr val="dk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en-US" altLang="zh-CN" sz="2400" dirty="0" err="1" smtClean="0">
                <a:solidFill>
                  <a:schemeClr val="dk1"/>
                </a:solidFill>
                <a:latin typeface="+mn-lt"/>
                <a:cs typeface="Arial" pitchFamily="34" charset="0"/>
              </a:rPr>
              <a:t>Wiegand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L., A.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Twitchett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C.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Schwierz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and P.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Knippertz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, 2011: Heavy precipitation at the Alpine south side and Saharan dust over central Europe: A Predictability Study Using TIGGE. </a:t>
            </a:r>
            <a:r>
              <a:rPr lang="en-US" altLang="zh-CN" sz="2400" dirty="0" err="1">
                <a:solidFill>
                  <a:schemeClr val="dk1"/>
                </a:solidFill>
                <a:latin typeface="+mn-lt"/>
                <a:cs typeface="Arial" pitchFamily="34" charset="0"/>
              </a:rPr>
              <a:t>Wea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. Forecasting, 26,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957-974.</a:t>
            </a:r>
          </a:p>
          <a:p>
            <a:pPr algn="just"/>
            <a:endParaRPr lang="en-US" altLang="zh-CN" sz="1000" dirty="0">
              <a:solidFill>
                <a:schemeClr val="dk1"/>
              </a:solidFill>
              <a:latin typeface="+mn-lt"/>
              <a:cs typeface="Arial" pitchFamily="34" charset="0"/>
            </a:endParaRPr>
          </a:p>
          <a:p>
            <a:pPr algn="just"/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Su, X., and H.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Yuan, 2013: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The TIGGE ensemble predictions of Northern Hemisphere summer precipitation during 2008-2012.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EGU Abstract </a:t>
            </a:r>
            <a:r>
              <a:rPr lang="en-US" altLang="zh-CN" sz="2400" dirty="0">
                <a:solidFill>
                  <a:schemeClr val="dk1"/>
                </a:solidFill>
                <a:latin typeface="+mn-lt"/>
                <a:cs typeface="Arial" pitchFamily="34" charset="0"/>
              </a:rPr>
              <a:t>ID: </a:t>
            </a:r>
            <a:r>
              <a:rPr lang="en-US" altLang="zh-CN" sz="2400" dirty="0" smtClean="0">
                <a:solidFill>
                  <a:schemeClr val="dk1"/>
                </a:solidFill>
                <a:latin typeface="+mn-lt"/>
                <a:cs typeface="Arial" pitchFamily="34" charset="0"/>
              </a:rPr>
              <a:t>EGU2013-80.</a:t>
            </a:r>
            <a:endParaRPr lang="en-US" altLang="zh-CN" sz="2400" dirty="0">
              <a:solidFill>
                <a:schemeClr val="dk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89732" y="12749706"/>
            <a:ext cx="24193388" cy="22761416"/>
          </a:xfrm>
          <a:prstGeom prst="roundRect">
            <a:avLst>
              <a:gd name="adj" fmla="val 6571"/>
            </a:avLst>
          </a:prstGeom>
          <a:solidFill>
            <a:srgbClr val="E4C9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PV perspective</a:t>
            </a:r>
            <a:endParaRPr lang="en-US" altLang="zh-CN" sz="36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altLang="zh-CN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altLang="zh-CN" sz="2800" b="1" dirty="0" smtClean="0"/>
              <a:t>Analysis field 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pPr algn="just"/>
            <a:endParaRPr lang="en-US" altLang="zh-CN" sz="36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36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36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36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36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dirty="0" smtClean="0">
              <a:latin typeface="+mj-lt"/>
              <a:cs typeface="Arial" pitchFamily="34" charset="0"/>
            </a:endParaRPr>
          </a:p>
          <a:p>
            <a:pPr marL="571500" indent="-571500" algn="just">
              <a:buFont typeface="+mj-lt"/>
              <a:buAutoNum type="romanUcPeriod" startAt="2"/>
            </a:pPr>
            <a:r>
              <a:rPr lang="en-US" altLang="zh-CN" sz="2800" b="1" dirty="0" smtClean="0">
                <a:latin typeface="+mj-lt"/>
                <a:cs typeface="Arial" pitchFamily="34" charset="0"/>
              </a:rPr>
              <a:t> Forecast field</a:t>
            </a: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altLang="zh-CN" sz="28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0" y="4570318"/>
            <a:ext cx="51206400" cy="1588"/>
          </a:xfrm>
          <a:prstGeom prst="line">
            <a:avLst/>
          </a:prstGeom>
          <a:ln w="101600">
            <a:solidFill>
              <a:srgbClr val="66006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3162" y="-126"/>
            <a:ext cx="4243237" cy="44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Work\721北京暴雨\output_graphic\IPV\rmsesprdvstime2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67" y="29415599"/>
            <a:ext cx="6142473" cy="48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ork\721北京暴雨\output_graphic\IPV\ana_ipv_spread_vstim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71" y="22754778"/>
            <a:ext cx="4544865" cy="43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ork\721北京暴雨\output_graphic\mpv\ana_mpv700_spread_vstim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346" y="22835694"/>
            <a:ext cx="5503907" cy="43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Work\721北京暴雨\output_graphic\mpv\mpv700_rmsesprdvstime2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795" y="29415600"/>
            <a:ext cx="6141600" cy="4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5" y="7273057"/>
            <a:ext cx="4265197" cy="43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3" name="表格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36982"/>
              </p:ext>
            </p:extLst>
          </p:nvPr>
        </p:nvGraphicFramePr>
        <p:xfrm>
          <a:off x="1035422" y="7263568"/>
          <a:ext cx="6637786" cy="432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607"/>
                <a:gridCol w="2781179"/>
              </a:tblGrid>
              <a:tr h="780388"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 accumulated rainfall in </a:t>
                      </a:r>
                      <a:r>
                        <a:rPr lang="en-US" altLang="zh-CN" sz="2800" b="1" baseline="0" dirty="0" err="1" smtClean="0">
                          <a:solidFill>
                            <a:schemeClr val="tx1"/>
                          </a:solidFill>
                        </a:rPr>
                        <a:t>Fangshan</a:t>
                      </a:r>
                      <a:r>
                        <a:rPr lang="en-US" altLang="zh-CN" sz="2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rgbClr val="FF0000"/>
                          </a:solidFill>
                        </a:rPr>
                        <a:t>460 mm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/>
                        <a:t>Average annual rainfall</a:t>
                      </a:r>
                      <a:endParaRPr lang="zh-CN" altLang="en-US" sz="2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630 mm</a:t>
                      </a:r>
                      <a:endParaRPr lang="zh-CN" altLang="en-US" sz="2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/>
                        <a:t>Affected</a:t>
                      </a:r>
                      <a:r>
                        <a:rPr lang="en-US" altLang="zh-CN" sz="2800" b="1" baseline="0" dirty="0" smtClean="0"/>
                        <a:t> </a:t>
                      </a:r>
                      <a:r>
                        <a:rPr lang="en-US" altLang="zh-CN" sz="2800" b="1" dirty="0" smtClean="0"/>
                        <a:t>people</a:t>
                      </a:r>
                      <a:endParaRPr lang="zh-CN" altLang="en-US" sz="2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/>
                        <a:t>&gt;1.9 million</a:t>
                      </a:r>
                      <a:endParaRPr lang="zh-CN" altLang="en-US" sz="2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8316"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</a:rPr>
                        <a:t>Death toll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83480" rtl="0" eaLnBrk="1" latinLnBrk="0" hangingPunct="1"/>
                      <a:r>
                        <a:rPr lang="en-US" altLang="zh-CN" sz="2800" b="1" kern="1200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zh-CN" altLang="en-US" sz="2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0022"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/>
                        <a:t>Direct</a:t>
                      </a:r>
                      <a:r>
                        <a:rPr lang="en-US" altLang="zh-CN" sz="2800" b="1" baseline="0" dirty="0" smtClean="0"/>
                        <a:t> </a:t>
                      </a:r>
                      <a:r>
                        <a:rPr lang="en-US" altLang="zh-CN" sz="2800" b="1" dirty="0" smtClean="0"/>
                        <a:t>economic losses</a:t>
                      </a:r>
                      <a:endParaRPr lang="en-US" altLang="zh-CN" sz="2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83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 smtClean="0"/>
                        <a:t>&gt;</a:t>
                      </a:r>
                      <a:r>
                        <a:rPr lang="zh-CN" altLang="en-US" sz="2800" b="1" dirty="0" smtClean="0"/>
                        <a:t>￥</a:t>
                      </a:r>
                      <a:r>
                        <a:rPr lang="en-US" altLang="zh-CN" sz="2800" b="1" dirty="0" smtClean="0"/>
                        <a:t>11.6 billion</a:t>
                      </a:r>
                      <a:endParaRPr lang="zh-CN" altLang="en-US" sz="28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xchen\Desktop\NCEP_ana_ipv_synopti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07" y="15373939"/>
            <a:ext cx="5829163" cy="67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41114" y="7761432"/>
            <a:ext cx="10705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Isentropic potential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vorticity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(IPV)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at 325K isentropic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surface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+mj-lt"/>
              </a:rPr>
              <a:t>Moist potential </a:t>
            </a:r>
            <a:r>
              <a:rPr lang="en-US" altLang="zh-CN" sz="2800" dirty="0" err="1">
                <a:latin typeface="+mj-lt"/>
              </a:rPr>
              <a:t>vorticity</a:t>
            </a:r>
            <a:r>
              <a:rPr lang="en-US" altLang="zh-CN" sz="2800" dirty="0">
                <a:latin typeface="+mj-lt"/>
              </a:rPr>
              <a:t> (</a:t>
            </a:r>
            <a:r>
              <a:rPr lang="en-US" altLang="zh-CN" sz="2800" b="1" dirty="0">
                <a:latin typeface="+mj-lt"/>
              </a:rPr>
              <a:t>MPV</a:t>
            </a:r>
            <a:r>
              <a:rPr lang="en-US" altLang="zh-CN" sz="2800" dirty="0">
                <a:latin typeface="+mj-lt"/>
              </a:rPr>
              <a:t>) at 700hpa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latin typeface="+mj-lt"/>
              </a:rPr>
              <a:t>Relationship</a:t>
            </a:r>
            <a:r>
              <a:rPr lang="en-US" altLang="zh-CN" sz="2800" dirty="0">
                <a:latin typeface="+mj-lt"/>
              </a:rPr>
              <a:t> between </a:t>
            </a:r>
            <a:r>
              <a:rPr lang="en-US" altLang="zh-CN" sz="2800" b="1" dirty="0">
                <a:latin typeface="+mj-lt"/>
              </a:rPr>
              <a:t>IPV</a:t>
            </a:r>
            <a:r>
              <a:rPr lang="en-US" altLang="zh-CN" sz="2800" dirty="0">
                <a:latin typeface="+mj-lt"/>
              </a:rPr>
              <a:t> (</a:t>
            </a:r>
            <a:r>
              <a:rPr lang="en-US" altLang="zh-CN" sz="2800" b="1" dirty="0">
                <a:latin typeface="+mj-lt"/>
              </a:rPr>
              <a:t>MPV</a:t>
            </a:r>
            <a:r>
              <a:rPr lang="en-US" altLang="zh-CN" sz="2800" dirty="0">
                <a:latin typeface="+mj-lt"/>
              </a:rPr>
              <a:t>) and the </a:t>
            </a:r>
            <a:r>
              <a:rPr lang="en-US" altLang="zh-CN" sz="2800" b="1" dirty="0">
                <a:latin typeface="+mj-lt"/>
              </a:rPr>
              <a:t>heavy precipitation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17824" y="9492963"/>
            <a:ext cx="11400554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3600" b="1" u="sng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altLang="zh-CN" sz="36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zh-CN" sz="1050" b="1" u="sng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latin typeface="+mj-lt"/>
              </a:rPr>
              <a:t>CMORPH</a:t>
            </a:r>
            <a:r>
              <a:rPr lang="en-US" altLang="zh-CN" sz="2800" dirty="0">
                <a:latin typeface="+mj-lt"/>
              </a:rPr>
              <a:t> merged automatic gauge data </a:t>
            </a:r>
            <a:r>
              <a:rPr lang="en-US" altLang="zh-CN" sz="2800" dirty="0" smtClean="0">
                <a:latin typeface="+mj-lt"/>
              </a:rPr>
              <a:t>from </a:t>
            </a:r>
            <a:r>
              <a:rPr lang="en-US" altLang="zh-CN" sz="2800" dirty="0">
                <a:latin typeface="+mj-lt"/>
              </a:rPr>
              <a:t>National Meteorological Information Center in China (0.1°×0.1°, hourly)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latin typeface="+mj-lt"/>
              </a:rPr>
              <a:t>EPS</a:t>
            </a:r>
            <a:r>
              <a:rPr lang="en-US" altLang="zh-CN" sz="2800" dirty="0">
                <a:latin typeface="+mj-lt"/>
              </a:rPr>
              <a:t> data of  five centers (</a:t>
            </a:r>
            <a:r>
              <a:rPr lang="en-US" altLang="zh-CN" sz="2800" b="1" dirty="0">
                <a:latin typeface="+mj-lt"/>
              </a:rPr>
              <a:t>ECMWF, UKMO</a:t>
            </a:r>
            <a:r>
              <a:rPr lang="en-US" altLang="zh-CN" sz="2800" b="1" dirty="0" smtClean="0">
                <a:latin typeface="+mj-lt"/>
              </a:rPr>
              <a:t>, NCEP</a:t>
            </a:r>
            <a:r>
              <a:rPr lang="en-US" altLang="zh-CN" sz="2800" b="1" dirty="0">
                <a:latin typeface="+mj-lt"/>
              </a:rPr>
              <a:t>, </a:t>
            </a:r>
            <a:r>
              <a:rPr lang="en-US" altLang="zh-CN" sz="2800" b="1" dirty="0" smtClean="0">
                <a:latin typeface="+mj-lt"/>
              </a:rPr>
              <a:t>CMC, </a:t>
            </a:r>
            <a:r>
              <a:rPr lang="en-US" altLang="zh-CN" sz="2800" b="1" dirty="0">
                <a:latin typeface="+mj-lt"/>
              </a:rPr>
              <a:t>and CMA</a:t>
            </a:r>
            <a:r>
              <a:rPr lang="en-US" altLang="zh-CN" sz="2800" dirty="0">
                <a:latin typeface="+mj-lt"/>
              </a:rPr>
              <a:t>) from </a:t>
            </a:r>
            <a:r>
              <a:rPr lang="en-US" altLang="zh-CN" sz="2800" b="1" dirty="0">
                <a:latin typeface="+mj-lt"/>
              </a:rPr>
              <a:t>TIGGE</a:t>
            </a:r>
            <a:r>
              <a:rPr lang="en-US" altLang="zh-CN" sz="2800" dirty="0">
                <a:latin typeface="+mj-lt"/>
              </a:rPr>
              <a:t>(0.5°×0.5°, </a:t>
            </a:r>
            <a:r>
              <a:rPr lang="en-US" altLang="zh-CN" sz="2800" dirty="0" smtClean="0">
                <a:latin typeface="+mj-lt"/>
              </a:rPr>
              <a:t> 6-hour</a:t>
            </a:r>
            <a:r>
              <a:rPr lang="en-US" altLang="zh-CN" sz="2800" dirty="0">
                <a:latin typeface="+mj-lt"/>
              </a:rPr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856539" y="30387626"/>
            <a:ext cx="11554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altLang="zh-CN" sz="2800" dirty="0" smtClean="0">
                <a:latin typeface="+mn-lt"/>
                <a:cs typeface="Times New Roman" pitchFamily="18" charset="0"/>
              </a:rPr>
              <a:t>Both of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IPV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at 325K isentropic surface and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MPV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at 700hpa showed obvious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responses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to this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heavy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rain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event.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altLang="zh-CN" sz="2800" dirty="0">
              <a:latin typeface="+mn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altLang="zh-CN" sz="2800" dirty="0" smtClean="0">
                <a:latin typeface="+mn-lt"/>
                <a:cs typeface="Times New Roman" pitchFamily="18" charset="0"/>
              </a:rPr>
              <a:t>For this heavy rain event,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ECMWF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,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 UKMO 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and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NCEP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showed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better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forecast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performance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than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CMC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and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CMA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altLang="zh-CN" sz="2800" dirty="0">
              <a:latin typeface="+mn-l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altLang="zh-CN" sz="2800" b="1" dirty="0" smtClean="0">
                <a:latin typeface="+mn-lt"/>
                <a:cs typeface="Times New Roman" pitchFamily="18" charset="0"/>
              </a:rPr>
              <a:t>High correlation coefficients 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located at the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high value region 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of ensemble mean forecasted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IPV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at 325K isentropic surface and the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intersection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of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positive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and 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negative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 ensemble mean forecasted</a:t>
            </a:r>
            <a:r>
              <a:rPr lang="en-US" altLang="zh-CN" sz="2800" b="1" dirty="0" smtClean="0">
                <a:latin typeface="+mn-lt"/>
                <a:cs typeface="Times New Roman" pitchFamily="18" charset="0"/>
              </a:rPr>
              <a:t> MPV </a:t>
            </a:r>
            <a:r>
              <a:rPr lang="en-US" altLang="zh-CN" sz="2800" dirty="0" smtClean="0">
                <a:latin typeface="+mn-lt"/>
                <a:cs typeface="Times New Roman" pitchFamily="18" charset="0"/>
              </a:rPr>
              <a:t>at 700hpa.</a:t>
            </a:r>
            <a:endParaRPr lang="zh-CN" altLang="en-US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xchen\Desktop\NCEP_ana_mpv700_withwind.pn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200" y="15359918"/>
            <a:ext cx="5828400" cy="67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29192" y="15770002"/>
            <a:ext cx="428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073665" y="14830123"/>
            <a:ext cx="466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 smtClean="0">
                <a:latin typeface="+mn-lt"/>
              </a:rPr>
              <a:t>Evolution </a:t>
            </a:r>
            <a:r>
              <a:rPr lang="en-US" altLang="zh-CN" sz="2800" i="1" u="sng" dirty="0" smtClean="0">
                <a:latin typeface="+mn-lt"/>
              </a:rPr>
              <a:t>of </a:t>
            </a:r>
            <a:r>
              <a:rPr lang="en-US" altLang="zh-CN" sz="2800" b="1" i="1" u="sng" dirty="0" smtClean="0">
                <a:latin typeface="+mn-lt"/>
              </a:rPr>
              <a:t>IPV</a:t>
            </a:r>
            <a:r>
              <a:rPr lang="en-US" altLang="zh-CN" sz="2800" i="1" u="sng" dirty="0" smtClean="0">
                <a:latin typeface="+mn-lt"/>
              </a:rPr>
              <a:t> from </a:t>
            </a:r>
            <a:r>
              <a:rPr lang="en-US" altLang="zh-CN" sz="2800" b="1" i="1" u="sng" dirty="0" smtClean="0">
                <a:latin typeface="+mn-lt"/>
              </a:rPr>
              <a:t>NCEP</a:t>
            </a:r>
            <a:endParaRPr lang="zh-CN" altLang="en-US" sz="2800" b="1" i="1" u="sng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79077" y="15549904"/>
            <a:ext cx="45866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high value region of IPV around 55°N and 100°E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from northwest to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southeast (Figs. a and b);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 1200UTC 21 July 2012, this region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extended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to the upper of Beijing and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reached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its southernmost extension (Fig. c); And then  the high value region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retreated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northward and the impact on Beijing was to weaken (Fig. d).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3763320" y="14832000"/>
            <a:ext cx="466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 smtClean="0">
                <a:latin typeface="+mn-lt"/>
              </a:rPr>
              <a:t>Evolution </a:t>
            </a:r>
            <a:r>
              <a:rPr lang="en-US" altLang="zh-CN" sz="2800" i="1" u="sng" dirty="0" smtClean="0">
                <a:latin typeface="+mn-lt"/>
              </a:rPr>
              <a:t>of </a:t>
            </a:r>
            <a:r>
              <a:rPr lang="en-US" altLang="zh-CN" sz="2800" b="1" i="1" u="sng" dirty="0" smtClean="0">
                <a:latin typeface="+mn-lt"/>
              </a:rPr>
              <a:t>MPV</a:t>
            </a:r>
            <a:r>
              <a:rPr lang="en-US" altLang="zh-CN" sz="2800" i="1" u="sng" dirty="0" smtClean="0">
                <a:latin typeface="+mn-lt"/>
              </a:rPr>
              <a:t> from </a:t>
            </a:r>
            <a:r>
              <a:rPr lang="en-US" altLang="zh-CN" sz="2800" b="1" i="1" u="sng" dirty="0" smtClean="0">
                <a:latin typeface="+mn-lt"/>
              </a:rPr>
              <a:t>NCEP</a:t>
            </a:r>
            <a:endParaRPr lang="zh-CN" altLang="en-US" sz="2800" b="1" i="1" u="sng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2480" y="15481970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Before the heavy rain happened,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convective instability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intensified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around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Beijing (Fig. a and b);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heavy rain happened, Beijing was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occupied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by the convective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stability, and the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heaviest rain located at the intersection of convective stability and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instability (Fig. c);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fter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heavy rain, the strong convective stability around Beijing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disappeared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(Fig. d).</a:t>
            </a:r>
            <a:endParaRPr lang="zh-CN" altLang="en-US" sz="2800" dirty="0"/>
          </a:p>
        </p:txBody>
      </p:sp>
      <p:pic>
        <p:nvPicPr>
          <p:cNvPr id="73" name="Picture 2" descr="E:\Work\721北京暴雨\output_graphic\IPV\ana_EM_spreadfiel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32" y="22763693"/>
            <a:ext cx="6019800" cy="362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E:\Work\721北京暴雨\output_graphic\mpv\mpv700_ana_sprd.pn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352" y="22835701"/>
            <a:ext cx="62646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41906" y="27029294"/>
            <a:ext cx="1076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+mj-lt"/>
              </a:rPr>
              <a:t>Time series of regional averaged analysis </a:t>
            </a:r>
            <a:r>
              <a:rPr lang="en-US" altLang="zh-CN" sz="2800" b="1" dirty="0" smtClean="0">
                <a:latin typeface="+mj-lt"/>
              </a:rPr>
              <a:t>IPV</a:t>
            </a:r>
            <a:r>
              <a:rPr lang="en-US" altLang="zh-CN" sz="2800" dirty="0" smtClean="0">
                <a:latin typeface="+mj-lt"/>
              </a:rPr>
              <a:t> and ensemble spread of five centers’ analysis IPV (left figure), as well as the spatial distribution of this ensemble spread on 21 July 2012 (right figure)</a:t>
            </a:r>
            <a:endParaRPr lang="zh-CN" altLang="en-US" sz="28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367332" y="27101302"/>
            <a:ext cx="1076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+mj-lt"/>
              </a:rPr>
              <a:t>Time series of regional averaged analysis </a:t>
            </a:r>
            <a:r>
              <a:rPr lang="en-US" altLang="zh-CN" sz="2800" b="1" dirty="0" smtClean="0">
                <a:latin typeface="+mj-lt"/>
              </a:rPr>
              <a:t>MPV</a:t>
            </a:r>
            <a:r>
              <a:rPr lang="en-US" altLang="zh-CN" sz="2800" dirty="0" smtClean="0">
                <a:latin typeface="+mj-lt"/>
              </a:rPr>
              <a:t> and ensemble spread of five centers’ analysis </a:t>
            </a:r>
            <a:r>
              <a:rPr lang="en-US" altLang="zh-CN" sz="2800" dirty="0">
                <a:latin typeface="+mj-lt"/>
              </a:rPr>
              <a:t>M</a:t>
            </a:r>
            <a:r>
              <a:rPr lang="en-US" altLang="zh-CN" sz="2800" dirty="0" smtClean="0">
                <a:latin typeface="+mj-lt"/>
              </a:rPr>
              <a:t>PV (left figure), as well as the spatial distribution of this ensemble spread on 21 July 2012 (right figure)</a:t>
            </a:r>
            <a:endParaRPr lang="zh-CN" altLang="en-US" sz="2800" dirty="0">
              <a:latin typeface="+mj-lt"/>
            </a:endParaRPr>
          </a:p>
        </p:txBody>
      </p:sp>
      <p:pic>
        <p:nvPicPr>
          <p:cNvPr id="2052" name="Picture 4" descr="E:\Work\721北京暴雨\output_graphic\mpv\mpv700_em_ctl_rmse.pn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24" y="5904906"/>
            <a:ext cx="10213200" cy="52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Work\721北京暴雨\output_graphic\IPV\CTL_EM_RMS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79" y="5904906"/>
            <a:ext cx="10214158" cy="526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074099" y="11808000"/>
            <a:ext cx="10147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+mj-lt"/>
              </a:rPr>
              <a:t>Root mean square error (RMSE) of control (CTL) and ensemble mean (EM) forecast of </a:t>
            </a:r>
            <a:r>
              <a:rPr lang="en-US" altLang="zh-CN" sz="2800" b="1" dirty="0" smtClean="0">
                <a:latin typeface="+mj-lt"/>
              </a:rPr>
              <a:t>MPV</a:t>
            </a:r>
            <a:r>
              <a:rPr lang="en-US" altLang="zh-CN" sz="2800" dirty="0" smtClean="0">
                <a:latin typeface="+mj-lt"/>
              </a:rPr>
              <a:t> was calculated with respect to (a) each center’s own analysis IPV and (b) the mean of the five centers </a:t>
            </a:r>
            <a:r>
              <a:rPr lang="en-US" altLang="zh-CN" sz="2400" i="1" dirty="0" smtClean="0">
                <a:latin typeface="+mj-lt"/>
              </a:rPr>
              <a:t>(valid at 1200UTC  </a:t>
            </a:r>
            <a:r>
              <a:rPr lang="en-US" altLang="zh-CN" sz="2400" i="1" dirty="0">
                <a:latin typeface="+mj-lt"/>
              </a:rPr>
              <a:t>21 July 2012)</a:t>
            </a:r>
            <a:endParaRPr lang="zh-CN" altLang="en-US" sz="2400" i="1" dirty="0">
              <a:latin typeface="+mj-lt"/>
            </a:endParaRPr>
          </a:p>
          <a:p>
            <a:pPr algn="just"/>
            <a:endParaRPr lang="zh-CN" altLang="en-US" sz="28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56539" y="14617874"/>
            <a:ext cx="105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altLang="zh-CN" sz="2800" b="1" dirty="0" smtClean="0">
                <a:latin typeface="+mj-lt"/>
              </a:rPr>
              <a:t>    Relationship between IPV (MPV) and the heavy precipitation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5890" y="34309075"/>
            <a:ext cx="9721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j-lt"/>
              </a:rPr>
              <a:t>RMSE of ensemble mean forecast  and ensemble spread of </a:t>
            </a:r>
            <a:r>
              <a:rPr lang="en-US" altLang="zh-CN" sz="2800" b="1" dirty="0" smtClean="0">
                <a:latin typeface="+mj-lt"/>
              </a:rPr>
              <a:t>IPV</a:t>
            </a:r>
            <a:r>
              <a:rPr lang="en-US" altLang="zh-CN" sz="2800" dirty="0" smtClean="0">
                <a:latin typeface="+mj-lt"/>
              </a:rPr>
              <a:t> </a:t>
            </a:r>
            <a:r>
              <a:rPr lang="en-US" altLang="zh-CN" sz="2400" i="1" dirty="0" smtClean="0">
                <a:latin typeface="+mj-lt"/>
              </a:rPr>
              <a:t>(valid at 1200UTC  </a:t>
            </a:r>
            <a:r>
              <a:rPr lang="en-US" altLang="zh-CN" sz="2400" i="1" dirty="0">
                <a:latin typeface="+mj-lt"/>
              </a:rPr>
              <a:t>21 July 2012)</a:t>
            </a:r>
            <a:endParaRPr lang="zh-CN" altLang="en-US" sz="2400" i="1" dirty="0">
              <a:latin typeface="+mj-lt"/>
            </a:endParaRPr>
          </a:p>
          <a:p>
            <a:endParaRPr lang="zh-CN" altLang="en-US" sz="2800" dirty="0"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737611" y="34308000"/>
            <a:ext cx="9721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+mj-lt"/>
              </a:rPr>
              <a:t>RMSE of ensemble mean forecast  and ensemble spread of </a:t>
            </a:r>
            <a:r>
              <a:rPr lang="en-US" altLang="zh-CN" sz="2800" b="1" dirty="0" smtClean="0">
                <a:latin typeface="+mj-lt"/>
              </a:rPr>
              <a:t>MPV</a:t>
            </a:r>
            <a:r>
              <a:rPr lang="en-US" altLang="zh-CN" sz="2800" dirty="0" smtClean="0">
                <a:latin typeface="+mj-lt"/>
              </a:rPr>
              <a:t> </a:t>
            </a:r>
            <a:r>
              <a:rPr lang="en-US" altLang="zh-CN" sz="2400" i="1" dirty="0" smtClean="0">
                <a:latin typeface="+mj-lt"/>
              </a:rPr>
              <a:t>(valid at 1200UTC  </a:t>
            </a:r>
            <a:r>
              <a:rPr lang="en-US" altLang="zh-CN" sz="2400" i="1" dirty="0">
                <a:latin typeface="+mj-lt"/>
              </a:rPr>
              <a:t>21 July 2012)</a:t>
            </a:r>
            <a:endParaRPr lang="zh-CN" altLang="en-US" sz="2400" i="1" dirty="0">
              <a:latin typeface="+mj-lt"/>
            </a:endParaRPr>
          </a:p>
          <a:p>
            <a:endParaRPr lang="zh-CN" altLang="en-US" sz="2800" dirty="0">
              <a:latin typeface="+mj-lt"/>
            </a:endParaRPr>
          </a:p>
        </p:txBody>
      </p:sp>
      <p:sp>
        <p:nvSpPr>
          <p:cNvPr id="121" name="任意多边形 120"/>
          <p:cNvSpPr/>
          <p:nvPr/>
        </p:nvSpPr>
        <p:spPr>
          <a:xfrm>
            <a:off x="41490547" y="22972315"/>
            <a:ext cx="962525" cy="574551"/>
          </a:xfrm>
          <a:custGeom>
            <a:avLst/>
            <a:gdLst>
              <a:gd name="connsiteX0" fmla="*/ 0 w 650450"/>
              <a:gd name="connsiteY0" fmla="*/ 405353 h 405353"/>
              <a:gd name="connsiteX1" fmla="*/ 254524 w 650450"/>
              <a:gd name="connsiteY1" fmla="*/ 311085 h 405353"/>
              <a:gd name="connsiteX2" fmla="*/ 471340 w 650450"/>
              <a:gd name="connsiteY2" fmla="*/ 160256 h 405353"/>
              <a:gd name="connsiteX3" fmla="*/ 650450 w 650450"/>
              <a:gd name="connsiteY3" fmla="*/ 0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450" h="405353">
                <a:moveTo>
                  <a:pt x="0" y="405353"/>
                </a:moveTo>
                <a:cubicBezTo>
                  <a:pt x="87983" y="378643"/>
                  <a:pt x="175967" y="351934"/>
                  <a:pt x="254524" y="311085"/>
                </a:cubicBezTo>
                <a:cubicBezTo>
                  <a:pt x="333081" y="270236"/>
                  <a:pt x="405352" y="212103"/>
                  <a:pt x="471340" y="160256"/>
                </a:cubicBezTo>
                <a:cubicBezTo>
                  <a:pt x="537328" y="108408"/>
                  <a:pt x="593889" y="54204"/>
                  <a:pt x="650450" y="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任意多边形 122"/>
          <p:cNvSpPr/>
          <p:nvPr/>
        </p:nvSpPr>
        <p:spPr>
          <a:xfrm>
            <a:off x="46197488" y="22718475"/>
            <a:ext cx="1018323" cy="801698"/>
          </a:xfrm>
          <a:custGeom>
            <a:avLst/>
            <a:gdLst>
              <a:gd name="connsiteX0" fmla="*/ 0 w 688157"/>
              <a:gd name="connsiteY0" fmla="*/ 565608 h 565608"/>
              <a:gd name="connsiteX1" fmla="*/ 282804 w 688157"/>
              <a:gd name="connsiteY1" fmla="*/ 386498 h 565608"/>
              <a:gd name="connsiteX2" fmla="*/ 593889 w 688157"/>
              <a:gd name="connsiteY2" fmla="*/ 131975 h 565608"/>
              <a:gd name="connsiteX3" fmla="*/ 688157 w 688157"/>
              <a:gd name="connsiteY3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157" h="565608">
                <a:moveTo>
                  <a:pt x="0" y="565608"/>
                </a:moveTo>
                <a:cubicBezTo>
                  <a:pt x="91911" y="512189"/>
                  <a:pt x="183823" y="458770"/>
                  <a:pt x="282804" y="386498"/>
                </a:cubicBezTo>
                <a:cubicBezTo>
                  <a:pt x="381786" y="314226"/>
                  <a:pt x="526330" y="196391"/>
                  <a:pt x="593889" y="131975"/>
                </a:cubicBezTo>
                <a:cubicBezTo>
                  <a:pt x="661448" y="67559"/>
                  <a:pt x="674802" y="33779"/>
                  <a:pt x="688157" y="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C:\Users\xchen\Desktop\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412" y="16437238"/>
            <a:ext cx="12087615" cy="84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5977513" y="25419074"/>
            <a:ext cx="12019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+mj-lt"/>
              </a:rPr>
              <a:t>Observed 24-h accumulated precipitation ending at 0000UTC 22 July 2012 from CMORPH </a:t>
            </a:r>
            <a:r>
              <a:rPr lang="en-US" altLang="zh-CN" sz="2800" dirty="0">
                <a:latin typeface="+mj-lt"/>
              </a:rPr>
              <a:t>merged automatic gauge data (</a:t>
            </a:r>
            <a:r>
              <a:rPr lang="en-US" altLang="zh-CN" sz="2800" dirty="0" smtClean="0">
                <a:latin typeface="+mj-lt"/>
              </a:rPr>
              <a:t>Fig. a). Ensemble </a:t>
            </a:r>
            <a:r>
              <a:rPr lang="en-US" altLang="zh-CN" sz="2800" dirty="0">
                <a:latin typeface="+mj-lt"/>
              </a:rPr>
              <a:t>mean forecasts </a:t>
            </a:r>
            <a:r>
              <a:rPr lang="en-US" altLang="zh-CN" sz="2800" dirty="0" smtClean="0">
                <a:latin typeface="+mj-lt"/>
              </a:rPr>
              <a:t>from five centers were initialized at </a:t>
            </a:r>
            <a:r>
              <a:rPr lang="en-US" altLang="zh-CN" sz="2800" dirty="0">
                <a:latin typeface="+mj-lt"/>
              </a:rPr>
              <a:t>1200UTC 20 July </a:t>
            </a:r>
            <a:r>
              <a:rPr lang="en-US" altLang="zh-CN" sz="2800" dirty="0" smtClean="0">
                <a:latin typeface="+mj-lt"/>
              </a:rPr>
              <a:t>(Fig. b-f). UKMO showed the best precipitation forecast performance.</a:t>
            </a:r>
            <a:endParaRPr lang="zh-CN" altLang="en-US" sz="2800" dirty="0">
              <a:latin typeface="+mj-lt"/>
            </a:endParaRPr>
          </a:p>
        </p:txBody>
      </p:sp>
      <p:pic>
        <p:nvPicPr>
          <p:cNvPr id="3076" name="Picture 4" descr="C:\Users\xchen\Desktop\co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659" y="16504803"/>
            <a:ext cx="10545229" cy="848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72646" y="25359261"/>
            <a:ext cx="10925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+mj-lt"/>
              </a:rPr>
              <a:t>Spatial distribution of correlation coefficients </a:t>
            </a:r>
            <a:r>
              <a:rPr lang="en-US" altLang="zh-CN" sz="2800" dirty="0" smtClean="0">
                <a:latin typeface="+mj-lt"/>
              </a:rPr>
              <a:t>between the predicted </a:t>
            </a:r>
            <a:r>
              <a:rPr lang="en-US" altLang="zh-CN" sz="2800" dirty="0">
                <a:latin typeface="+mj-lt"/>
              </a:rPr>
              <a:t>IPV </a:t>
            </a:r>
            <a:r>
              <a:rPr lang="en-US" altLang="zh-CN" sz="2800" dirty="0" smtClean="0">
                <a:latin typeface="+mj-lt"/>
              </a:rPr>
              <a:t>(MPV) </a:t>
            </a:r>
            <a:r>
              <a:rPr lang="en-US" altLang="zh-CN" sz="2800" dirty="0">
                <a:latin typeface="+mj-lt"/>
              </a:rPr>
              <a:t>fields and predicted </a:t>
            </a:r>
            <a:r>
              <a:rPr lang="en-US" altLang="zh-CN" sz="2800" dirty="0" smtClean="0">
                <a:latin typeface="+mj-lt"/>
              </a:rPr>
              <a:t>24-h (12-36 h forecast) regional </a:t>
            </a:r>
            <a:r>
              <a:rPr lang="en-US" altLang="zh-CN" sz="2800" dirty="0">
                <a:latin typeface="+mj-lt"/>
              </a:rPr>
              <a:t>averaged heavy </a:t>
            </a:r>
            <a:r>
              <a:rPr lang="en-US" altLang="zh-CN" sz="2800" dirty="0" smtClean="0">
                <a:latin typeface="+mj-lt"/>
              </a:rPr>
              <a:t>rainfall where </a:t>
            </a:r>
            <a:r>
              <a:rPr lang="en-US" altLang="zh-CN" sz="2800" dirty="0">
                <a:latin typeface="+mj-lt"/>
              </a:rPr>
              <a:t>ensemble mean forecasted precipitation larger than 50mm (black solid contour). </a:t>
            </a:r>
            <a:r>
              <a:rPr lang="en-US" altLang="zh-CN" sz="2800" dirty="0" smtClean="0">
                <a:latin typeface="+mj-lt"/>
              </a:rPr>
              <a:t>The UKMO forecasts were initialized </a:t>
            </a:r>
            <a:r>
              <a:rPr lang="en-US" altLang="zh-CN" sz="2800" dirty="0">
                <a:latin typeface="+mj-lt"/>
              </a:rPr>
              <a:t>at 1200UTC 20 July. The validation times are shown in each panel </a:t>
            </a:r>
            <a:r>
              <a:rPr lang="en-US" altLang="zh-CN" sz="2800" dirty="0" smtClean="0">
                <a:latin typeface="+mj-lt"/>
              </a:rPr>
              <a:t>(Figs</a:t>
            </a:r>
            <a:r>
              <a:rPr lang="en-US" altLang="zh-CN" sz="2800" dirty="0">
                <a:latin typeface="+mj-lt"/>
              </a:rPr>
              <a:t>. a and b for IPV, Figs. c and d for MPV). </a:t>
            </a:r>
            <a:endParaRPr lang="zh-CN" alt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2658" y="15553978"/>
            <a:ext cx="9217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u="sng" dirty="0" smtClean="0"/>
              <a:t>Correlation coefficients between IPV (MPV) and heavy rainfall from UKMO</a:t>
            </a:r>
            <a:endParaRPr lang="zh-CN" altLang="en-US" sz="28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7373285" y="15697994"/>
            <a:ext cx="948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u="sng" dirty="0"/>
              <a:t>Spatial distribution of 24-h accumulated precipitation </a:t>
            </a:r>
            <a:endParaRPr lang="zh-CN" altLang="en-US" sz="28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3708889" y="5791416"/>
            <a:ext cx="10425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>
                <a:latin typeface="+mj-lt"/>
              </a:rPr>
              <a:t>To investigate the </a:t>
            </a:r>
            <a:r>
              <a:rPr lang="en-US" altLang="zh-CN" sz="2800" b="1" dirty="0">
                <a:latin typeface="+mj-lt"/>
              </a:rPr>
              <a:t>predictability</a:t>
            </a:r>
            <a:r>
              <a:rPr lang="en-US" altLang="zh-CN" sz="2800" dirty="0">
                <a:latin typeface="+mj-lt"/>
              </a:rPr>
              <a:t> of this heavy rain </a:t>
            </a:r>
            <a:r>
              <a:rPr lang="en-US" altLang="zh-CN" sz="2800" dirty="0" smtClean="0">
                <a:latin typeface="+mj-lt"/>
              </a:rPr>
              <a:t>event from potential </a:t>
            </a:r>
            <a:r>
              <a:rPr lang="en-US" altLang="zh-CN" sz="2800" dirty="0" err="1">
                <a:latin typeface="+mj-lt"/>
              </a:rPr>
              <a:t>vorticity</a:t>
            </a:r>
            <a:r>
              <a:rPr lang="en-US" altLang="zh-CN" sz="2800" dirty="0">
                <a:latin typeface="+mj-lt"/>
              </a:rPr>
              <a:t> (</a:t>
            </a:r>
            <a:r>
              <a:rPr lang="en-US" altLang="zh-CN" sz="2800" b="1" dirty="0">
                <a:latin typeface="+mj-lt"/>
              </a:rPr>
              <a:t>PV</a:t>
            </a:r>
            <a:r>
              <a:rPr lang="en-US" altLang="zh-CN" sz="2800" dirty="0">
                <a:latin typeface="+mj-lt"/>
              </a:rPr>
              <a:t>) perspective using </a:t>
            </a:r>
            <a:r>
              <a:rPr lang="en-US" altLang="zh-CN" sz="2800" dirty="0" smtClean="0">
                <a:latin typeface="+mj-lt"/>
              </a:rPr>
              <a:t>the Observing System Research and Predictability Experiment (THORPEX) Interactive Grand Global Ensemble (</a:t>
            </a:r>
            <a:r>
              <a:rPr lang="en-US" altLang="zh-CN" sz="2800" b="1" dirty="0" smtClean="0">
                <a:latin typeface="+mj-lt"/>
              </a:rPr>
              <a:t>TIGGE</a:t>
            </a:r>
            <a:r>
              <a:rPr lang="en-US" altLang="zh-CN" sz="2800" dirty="0" smtClean="0">
                <a:latin typeface="+mj-lt"/>
              </a:rPr>
              <a:t>) data</a:t>
            </a:r>
            <a:endParaRPr lang="en-US" altLang="zh-CN" sz="2800" u="sng" dirty="0">
              <a:latin typeface="+mj-lt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048763" y="11807999"/>
            <a:ext cx="10147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latin typeface="+mj-lt"/>
              </a:rPr>
              <a:t>Root mean square error (RMSE) of control (CTL) and ensemble mean (EM) forecast of </a:t>
            </a:r>
            <a:r>
              <a:rPr lang="en-US" altLang="zh-CN" sz="2800" b="1" dirty="0" smtClean="0">
                <a:latin typeface="+mj-lt"/>
              </a:rPr>
              <a:t>IPV</a:t>
            </a:r>
            <a:r>
              <a:rPr lang="en-US" altLang="zh-CN" sz="2800" dirty="0" smtClean="0">
                <a:latin typeface="+mj-lt"/>
              </a:rPr>
              <a:t> was calculated with respect to (a) each center’s own analysis IPV and (b) the mean of the five centers </a:t>
            </a:r>
            <a:r>
              <a:rPr lang="en-US" altLang="zh-CN" sz="2400" i="1" dirty="0" smtClean="0">
                <a:latin typeface="+mj-lt"/>
              </a:rPr>
              <a:t>(valid at 1200UTC  </a:t>
            </a:r>
            <a:r>
              <a:rPr lang="en-US" altLang="zh-CN" sz="2400" i="1" dirty="0">
                <a:latin typeface="+mj-lt"/>
              </a:rPr>
              <a:t>21 July 2012)</a:t>
            </a:r>
            <a:endParaRPr lang="zh-CN" altLang="en-US" sz="2400" i="1" dirty="0">
              <a:latin typeface="+mj-lt"/>
            </a:endParaRPr>
          </a:p>
          <a:p>
            <a:pPr algn="just"/>
            <a:endParaRPr lang="zh-CN" altLang="en-US" sz="2800" dirty="0">
              <a:latin typeface="+mj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0900350" y="22974300"/>
            <a:ext cx="971550" cy="533400"/>
          </a:xfrm>
          <a:custGeom>
            <a:avLst/>
            <a:gdLst>
              <a:gd name="connsiteX0" fmla="*/ 0 w 971550"/>
              <a:gd name="connsiteY0" fmla="*/ 533400 h 533400"/>
              <a:gd name="connsiteX1" fmla="*/ 419100 w 971550"/>
              <a:gd name="connsiteY1" fmla="*/ 400050 h 533400"/>
              <a:gd name="connsiteX2" fmla="*/ 800100 w 971550"/>
              <a:gd name="connsiteY2" fmla="*/ 228600 h 533400"/>
              <a:gd name="connsiteX3" fmla="*/ 971550 w 971550"/>
              <a:gd name="connsiteY3" fmla="*/ 0 h 533400"/>
              <a:gd name="connsiteX4" fmla="*/ 971550 w 97155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550" h="533400">
                <a:moveTo>
                  <a:pt x="0" y="533400"/>
                </a:moveTo>
                <a:cubicBezTo>
                  <a:pt x="142875" y="492125"/>
                  <a:pt x="285750" y="450850"/>
                  <a:pt x="419100" y="400050"/>
                </a:cubicBezTo>
                <a:cubicBezTo>
                  <a:pt x="552450" y="349250"/>
                  <a:pt x="708025" y="295275"/>
                  <a:pt x="800100" y="228600"/>
                </a:cubicBezTo>
                <a:cubicBezTo>
                  <a:pt x="892175" y="161925"/>
                  <a:pt x="971550" y="0"/>
                  <a:pt x="971550" y="0"/>
                </a:cubicBezTo>
                <a:lnTo>
                  <a:pt x="971550" y="0"/>
                </a:ln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5948600" y="22631400"/>
            <a:ext cx="895350" cy="952500"/>
          </a:xfrm>
          <a:custGeom>
            <a:avLst/>
            <a:gdLst>
              <a:gd name="connsiteX0" fmla="*/ 0 w 895350"/>
              <a:gd name="connsiteY0" fmla="*/ 952500 h 952500"/>
              <a:gd name="connsiteX1" fmla="*/ 342900 w 895350"/>
              <a:gd name="connsiteY1" fmla="*/ 800100 h 952500"/>
              <a:gd name="connsiteX2" fmla="*/ 628650 w 895350"/>
              <a:gd name="connsiteY2" fmla="*/ 552450 h 952500"/>
              <a:gd name="connsiteX3" fmla="*/ 819150 w 895350"/>
              <a:gd name="connsiteY3" fmla="*/ 228600 h 952500"/>
              <a:gd name="connsiteX4" fmla="*/ 895350 w 89535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952500">
                <a:moveTo>
                  <a:pt x="0" y="952500"/>
                </a:moveTo>
                <a:cubicBezTo>
                  <a:pt x="119062" y="909637"/>
                  <a:pt x="238125" y="866775"/>
                  <a:pt x="342900" y="800100"/>
                </a:cubicBezTo>
                <a:cubicBezTo>
                  <a:pt x="447675" y="733425"/>
                  <a:pt x="549275" y="647700"/>
                  <a:pt x="628650" y="552450"/>
                </a:cubicBezTo>
                <a:cubicBezTo>
                  <a:pt x="708025" y="457200"/>
                  <a:pt x="774700" y="320675"/>
                  <a:pt x="819150" y="228600"/>
                </a:cubicBezTo>
                <a:cubicBezTo>
                  <a:pt x="863600" y="136525"/>
                  <a:pt x="895350" y="0"/>
                  <a:pt x="895350" y="0"/>
                </a:cubicBez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五角星 24"/>
          <p:cNvSpPr>
            <a:spLocks noChangeAspect="1"/>
          </p:cNvSpPr>
          <p:nvPr/>
        </p:nvSpPr>
        <p:spPr>
          <a:xfrm>
            <a:off x="3028712" y="17066146"/>
            <a:ext cx="108000" cy="108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</p:bldLst>
  </p:timing>
</p:sld>
</file>

<file path=ppt/theme/theme1.xml><?xml version="1.0" encoding="utf-8"?>
<a:theme xmlns:a="http://schemas.openxmlformats.org/drawingml/2006/main" name="主题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主题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157263589</TotalTime>
  <Pages>0</Pages>
  <Words>972</Words>
  <Characters>0</Characters>
  <Application>Microsoft Office PowerPoint</Application>
  <DocSecurity>0</DocSecurity>
  <PresentationFormat>自定义</PresentationFormat>
  <Lines>0</Lines>
  <Paragraphs>179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主题</vt:lpstr>
      <vt:lpstr>PowerPoint 演示文稿</vt:lpstr>
    </vt:vector>
  </TitlesOfParts>
  <Company>微软中国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xchen</cp:lastModifiedBy>
  <cp:revision>411</cp:revision>
  <cp:lastPrinted>2013-03-21T01:18:23Z</cp:lastPrinted>
  <dcterms:created xsi:type="dcterms:W3CDTF">2011-12-06T13:45:00Z</dcterms:created>
  <dcterms:modified xsi:type="dcterms:W3CDTF">2013-04-03T15:30:04Z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