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256" r:id="rId2"/>
  </p:sldIdLst>
  <p:sldSz cx="9906000" cy="6858000" type="A4"/>
  <p:notesSz cx="29819600" cy="42341800"/>
  <p:embeddedFontLst>
    <p:embeddedFont>
      <p:font typeface="Unit Offc Light" pitchFamily="34" charset="0"/>
      <p:regular r:id="rId3"/>
      <p:italic r:id="rId4"/>
    </p:embeddedFont>
    <p:embeddedFont>
      <p:font typeface="Calibri" pitchFamily="34" charset="0"/>
      <p:regular r:id="rId5"/>
      <p:bold r:id="rId6"/>
      <p:italic r:id="rId7"/>
      <p:boldItalic r:id="rId8"/>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6092"/>
    <a:srgbClr val="D0DBE3"/>
    <a:srgbClr val="3C3C3C"/>
    <a:srgbClr val="254061"/>
    <a:srgbClr val="E21F23"/>
    <a:srgbClr val="DDDDDD"/>
    <a:srgbClr val="CCCCFF"/>
    <a:srgbClr val="D7D7D7"/>
    <a:srgbClr val="D7D7E5"/>
    <a:srgbClr val="F3F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9881" autoAdjust="0"/>
  </p:normalViewPr>
  <p:slideViewPr>
    <p:cSldViewPr>
      <p:cViewPr varScale="1">
        <p:scale>
          <a:sx n="112" d="100"/>
          <a:sy n="112" d="100"/>
        </p:scale>
        <p:origin x="-1368" y="-9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theme" Target="theme/theme1.xml"/><Relationship Id="rId5" Type="http://schemas.openxmlformats.org/officeDocument/2006/relationships/font" Target="fonts/font3.fntdata"/><Relationship Id="rId10"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7"/>
            <a:ext cx="84201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91F2158D-C462-4BB6-82F8-8C4F3EF7BF21}" type="datetimeFigureOut">
              <a:rPr lang="de-DE" smtClean="0"/>
              <a:t>15.05.2014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41E8A96-AECB-42A1-BA4F-24A6FEF63CFC}" type="slidenum">
              <a:rPr lang="de-DE" smtClean="0"/>
              <a:t>‹Nr.›</a:t>
            </a:fld>
            <a:endParaRPr lang="de-DE"/>
          </a:p>
        </p:txBody>
      </p:sp>
    </p:spTree>
    <p:extLst>
      <p:ext uri="{BB962C8B-B14F-4D97-AF65-F5344CB8AC3E}">
        <p14:creationId xmlns:p14="http://schemas.microsoft.com/office/powerpoint/2010/main" val="3214705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1F2158D-C462-4BB6-82F8-8C4F3EF7BF21}" type="datetimeFigureOut">
              <a:rPr lang="de-DE" smtClean="0"/>
              <a:t>15.05.2014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41E8A96-AECB-42A1-BA4F-24A6FEF63CFC}" type="slidenum">
              <a:rPr lang="de-DE" smtClean="0"/>
              <a:t>‹Nr.›</a:t>
            </a:fld>
            <a:endParaRPr lang="de-DE"/>
          </a:p>
        </p:txBody>
      </p:sp>
    </p:spTree>
    <p:extLst>
      <p:ext uri="{BB962C8B-B14F-4D97-AF65-F5344CB8AC3E}">
        <p14:creationId xmlns:p14="http://schemas.microsoft.com/office/powerpoint/2010/main" val="2776568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5386387" y="396875"/>
            <a:ext cx="1671638" cy="84518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71477" y="396875"/>
            <a:ext cx="4849813" cy="84518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1F2158D-C462-4BB6-82F8-8C4F3EF7BF21}" type="datetimeFigureOut">
              <a:rPr lang="de-DE" smtClean="0"/>
              <a:t>15.05.2014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41E8A96-AECB-42A1-BA4F-24A6FEF63CFC}" type="slidenum">
              <a:rPr lang="de-DE" smtClean="0"/>
              <a:t>‹Nr.›</a:t>
            </a:fld>
            <a:endParaRPr lang="de-DE"/>
          </a:p>
        </p:txBody>
      </p:sp>
    </p:spTree>
    <p:extLst>
      <p:ext uri="{BB962C8B-B14F-4D97-AF65-F5344CB8AC3E}">
        <p14:creationId xmlns:p14="http://schemas.microsoft.com/office/powerpoint/2010/main" val="81579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1F2158D-C462-4BB6-82F8-8C4F3EF7BF21}" type="datetimeFigureOut">
              <a:rPr lang="de-DE" smtClean="0"/>
              <a:t>15.05.2014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41E8A96-AECB-42A1-BA4F-24A6FEF63CFC}" type="slidenum">
              <a:rPr lang="de-DE" smtClean="0"/>
              <a:t>‹Nr.›</a:t>
            </a:fld>
            <a:endParaRPr lang="de-DE"/>
          </a:p>
        </p:txBody>
      </p:sp>
    </p:spTree>
    <p:extLst>
      <p:ext uri="{BB962C8B-B14F-4D97-AF65-F5344CB8AC3E}">
        <p14:creationId xmlns:p14="http://schemas.microsoft.com/office/powerpoint/2010/main" val="909146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506" y="4406901"/>
            <a:ext cx="84201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82506" y="2906715"/>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91F2158D-C462-4BB6-82F8-8C4F3EF7BF21}" type="datetimeFigureOut">
              <a:rPr lang="de-DE" smtClean="0"/>
              <a:t>15.05.2014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41E8A96-AECB-42A1-BA4F-24A6FEF63CFC}" type="slidenum">
              <a:rPr lang="de-DE" smtClean="0"/>
              <a:t>‹Nr.›</a:t>
            </a:fld>
            <a:endParaRPr lang="de-DE"/>
          </a:p>
        </p:txBody>
      </p:sp>
    </p:spTree>
    <p:extLst>
      <p:ext uri="{BB962C8B-B14F-4D97-AF65-F5344CB8AC3E}">
        <p14:creationId xmlns:p14="http://schemas.microsoft.com/office/powerpoint/2010/main" val="978350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71477" y="2311402"/>
            <a:ext cx="3260725"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797302" y="2311402"/>
            <a:ext cx="3260725"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91F2158D-C462-4BB6-82F8-8C4F3EF7BF21}" type="datetimeFigureOut">
              <a:rPr lang="de-DE" smtClean="0"/>
              <a:t>15.05.2014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41E8A96-AECB-42A1-BA4F-24A6FEF63CFC}" type="slidenum">
              <a:rPr lang="de-DE" smtClean="0"/>
              <a:t>‹Nr.›</a:t>
            </a:fld>
            <a:endParaRPr lang="de-DE"/>
          </a:p>
        </p:txBody>
      </p:sp>
    </p:spTree>
    <p:extLst>
      <p:ext uri="{BB962C8B-B14F-4D97-AF65-F5344CB8AC3E}">
        <p14:creationId xmlns:p14="http://schemas.microsoft.com/office/powerpoint/2010/main" val="3487496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95302"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032113"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032113"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91F2158D-C462-4BB6-82F8-8C4F3EF7BF21}" type="datetimeFigureOut">
              <a:rPr lang="de-DE" smtClean="0"/>
              <a:t>15.05.2014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141E8A96-AECB-42A1-BA4F-24A6FEF63CFC}" type="slidenum">
              <a:rPr lang="de-DE" smtClean="0"/>
              <a:t>‹Nr.›</a:t>
            </a:fld>
            <a:endParaRPr lang="de-DE"/>
          </a:p>
        </p:txBody>
      </p:sp>
    </p:spTree>
    <p:extLst>
      <p:ext uri="{BB962C8B-B14F-4D97-AF65-F5344CB8AC3E}">
        <p14:creationId xmlns:p14="http://schemas.microsoft.com/office/powerpoint/2010/main" val="2357652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91F2158D-C462-4BB6-82F8-8C4F3EF7BF21}" type="datetimeFigureOut">
              <a:rPr lang="de-DE" smtClean="0"/>
              <a:t>15.05.2014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41E8A96-AECB-42A1-BA4F-24A6FEF63CFC}" type="slidenum">
              <a:rPr lang="de-DE" smtClean="0"/>
              <a:t>‹Nr.›</a:t>
            </a:fld>
            <a:endParaRPr lang="de-DE"/>
          </a:p>
        </p:txBody>
      </p:sp>
    </p:spTree>
    <p:extLst>
      <p:ext uri="{BB962C8B-B14F-4D97-AF65-F5344CB8AC3E}">
        <p14:creationId xmlns:p14="http://schemas.microsoft.com/office/powerpoint/2010/main" val="1381798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1F2158D-C462-4BB6-82F8-8C4F3EF7BF21}" type="datetimeFigureOut">
              <a:rPr lang="de-DE" smtClean="0"/>
              <a:t>15.05.2014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41E8A96-AECB-42A1-BA4F-24A6FEF63CFC}" type="slidenum">
              <a:rPr lang="de-DE" smtClean="0"/>
              <a:t>‹Nr.›</a:t>
            </a:fld>
            <a:endParaRPr lang="de-DE"/>
          </a:p>
        </p:txBody>
      </p:sp>
    </p:spTree>
    <p:extLst>
      <p:ext uri="{BB962C8B-B14F-4D97-AF65-F5344CB8AC3E}">
        <p14:creationId xmlns:p14="http://schemas.microsoft.com/office/powerpoint/2010/main" val="123902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2" y="273050"/>
            <a:ext cx="3259006"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872972" y="273052"/>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95302"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1F2158D-C462-4BB6-82F8-8C4F3EF7BF21}" type="datetimeFigureOut">
              <a:rPr lang="de-DE" smtClean="0"/>
              <a:t>15.05.2014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41E8A96-AECB-42A1-BA4F-24A6FEF63CFC}" type="slidenum">
              <a:rPr lang="de-DE" smtClean="0"/>
              <a:t>‹Nr.›</a:t>
            </a:fld>
            <a:endParaRPr lang="de-DE"/>
          </a:p>
        </p:txBody>
      </p:sp>
    </p:spTree>
    <p:extLst>
      <p:ext uri="{BB962C8B-B14F-4D97-AF65-F5344CB8AC3E}">
        <p14:creationId xmlns:p14="http://schemas.microsoft.com/office/powerpoint/2010/main" val="1280092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645" y="4800600"/>
            <a:ext cx="59436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1F2158D-C462-4BB6-82F8-8C4F3EF7BF21}" type="datetimeFigureOut">
              <a:rPr lang="de-DE" smtClean="0"/>
              <a:t>15.05.2014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41E8A96-AECB-42A1-BA4F-24A6FEF63CFC}" type="slidenum">
              <a:rPr lang="de-DE" smtClean="0"/>
              <a:t>‹Nr.›</a:t>
            </a:fld>
            <a:endParaRPr lang="de-DE"/>
          </a:p>
        </p:txBody>
      </p:sp>
    </p:spTree>
    <p:extLst>
      <p:ext uri="{BB962C8B-B14F-4D97-AF65-F5344CB8AC3E}">
        <p14:creationId xmlns:p14="http://schemas.microsoft.com/office/powerpoint/2010/main" val="3421722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2158D-C462-4BB6-82F8-8C4F3EF7BF21}" type="datetimeFigureOut">
              <a:rPr lang="de-DE" smtClean="0"/>
              <a:t>15.05.2014</a:t>
            </a:fld>
            <a:endParaRPr lang="de-DE"/>
          </a:p>
        </p:txBody>
      </p:sp>
      <p:sp>
        <p:nvSpPr>
          <p:cNvPr id="5" name="Fußzeilenplatzhalter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1E8A96-AECB-42A1-BA4F-24A6FEF63CFC}" type="slidenum">
              <a:rPr lang="de-DE" smtClean="0"/>
              <a:t>‹Nr.›</a:t>
            </a:fld>
            <a:endParaRPr lang="de-DE"/>
          </a:p>
        </p:txBody>
      </p:sp>
    </p:spTree>
    <p:extLst>
      <p:ext uri="{BB962C8B-B14F-4D97-AF65-F5344CB8AC3E}">
        <p14:creationId xmlns:p14="http://schemas.microsoft.com/office/powerpoint/2010/main" val="3896815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em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tif"/><Relationship Id="rId11" Type="http://schemas.openxmlformats.org/officeDocument/2006/relationships/image" Target="../media/image10.png"/><Relationship Id="rId5" Type="http://schemas.openxmlformats.org/officeDocument/2006/relationships/image" Target="../media/image4.ti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Y:\design\Wolke Österreich Bildausschnit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01"/>
          <a:stretch/>
        </p:blipFill>
        <p:spPr bwMode="auto">
          <a:xfrm>
            <a:off x="5313040" y="1"/>
            <a:ext cx="3293907" cy="1174140"/>
          </a:xfrm>
          <a:prstGeom prst="rect">
            <a:avLst/>
          </a:prstGeom>
          <a:noFill/>
          <a:extLst>
            <a:ext uri="{909E8E84-426E-40DD-AFC4-6F175D3DCCD1}">
              <a14:hiddenFill xmlns:a14="http://schemas.microsoft.com/office/drawing/2010/main">
                <a:solidFill>
                  <a:srgbClr val="FFFFFF"/>
                </a:solidFill>
              </a14:hiddenFill>
            </a:ext>
          </a:extLst>
        </p:spPr>
      </p:pic>
      <p:sp>
        <p:nvSpPr>
          <p:cNvPr id="29" name="Textfeld 28"/>
          <p:cNvSpPr txBox="1"/>
          <p:nvPr/>
        </p:nvSpPr>
        <p:spPr>
          <a:xfrm>
            <a:off x="-6200" y="6551634"/>
            <a:ext cx="9910075" cy="305409"/>
          </a:xfrm>
          <a:prstGeom prst="rect">
            <a:avLst/>
          </a:prstGeom>
          <a:solidFill>
            <a:srgbClr val="D0DBE3"/>
          </a:solidFill>
          <a:ln>
            <a:noFill/>
          </a:ln>
        </p:spPr>
        <p:txBody>
          <a:bodyPr wrap="square" rtlCol="0" anchor="ctr" anchorCtr="0">
            <a:noAutofit/>
          </a:bodyPr>
          <a:lstStyle/>
          <a:p>
            <a:pPr algn="r">
              <a:spcBef>
                <a:spcPts val="100"/>
              </a:spcBef>
            </a:pPr>
            <a:r>
              <a:rPr lang="en-US" sz="600" dirty="0" smtClean="0">
                <a:solidFill>
                  <a:srgbClr val="3C3C3C"/>
                </a:solidFill>
                <a:latin typeface="Unit Offc Light" pitchFamily="34" charset="0"/>
                <a:ea typeface="Unit Offc Light" pitchFamily="34" charset="0"/>
                <a:cs typeface="Unit Offc Light" pitchFamily="34" charset="0"/>
              </a:rPr>
              <a:t>Contact:  Mag. Claudia </a:t>
            </a:r>
            <a:r>
              <a:rPr lang="en-US" sz="600" dirty="0" err="1" smtClean="0">
                <a:solidFill>
                  <a:srgbClr val="3C3C3C"/>
                </a:solidFill>
                <a:latin typeface="Unit Offc Light" pitchFamily="34" charset="0"/>
                <a:ea typeface="Unit Offc Light" pitchFamily="34" charset="0"/>
                <a:cs typeface="Unit Offc Light" pitchFamily="34" charset="0"/>
              </a:rPr>
              <a:t>Flandorfer</a:t>
            </a:r>
            <a:r>
              <a:rPr lang="en-US" sz="600" dirty="0" smtClean="0">
                <a:solidFill>
                  <a:srgbClr val="3C3C3C"/>
                </a:solidFill>
                <a:latin typeface="Unit Offc Light" pitchFamily="34" charset="0"/>
                <a:ea typeface="Unit Offc Light" pitchFamily="34" charset="0"/>
                <a:cs typeface="Unit Offc Light" pitchFamily="34" charset="0"/>
              </a:rPr>
              <a:t>,  Section Environmental Meteorology,  claudia.flandorfer@zamg.ac.at,  Tel. 0043 1 360 26 / 2405,  www.zamg.ac.at </a:t>
            </a:r>
          </a:p>
          <a:p>
            <a:pPr algn="r">
              <a:spcBef>
                <a:spcPts val="100"/>
              </a:spcBef>
            </a:pPr>
            <a:r>
              <a:rPr lang="en-US" sz="600" dirty="0" smtClean="0">
                <a:solidFill>
                  <a:srgbClr val="3C3C3C"/>
                </a:solidFill>
                <a:latin typeface="Unit Offc Light" pitchFamily="34" charset="0"/>
                <a:ea typeface="Unit Offc Light" pitchFamily="34" charset="0"/>
                <a:cs typeface="Unit Offc Light" pitchFamily="34" charset="0"/>
              </a:rPr>
              <a:t>Mag. Marcus </a:t>
            </a:r>
            <a:r>
              <a:rPr lang="en-US" sz="600" dirty="0" err="1" smtClean="0">
                <a:solidFill>
                  <a:srgbClr val="3C3C3C"/>
                </a:solidFill>
                <a:latin typeface="Unit Offc Light" pitchFamily="34" charset="0"/>
                <a:ea typeface="Unit Offc Light" pitchFamily="34" charset="0"/>
                <a:cs typeface="Unit Offc Light" pitchFamily="34" charset="0"/>
              </a:rPr>
              <a:t>Hirtl</a:t>
            </a:r>
            <a:r>
              <a:rPr lang="en-US" sz="600" dirty="0" smtClean="0">
                <a:solidFill>
                  <a:srgbClr val="3C3C3C"/>
                </a:solidFill>
                <a:latin typeface="Unit Offc Light" pitchFamily="34" charset="0"/>
                <a:ea typeface="Unit Offc Light" pitchFamily="34" charset="0"/>
                <a:cs typeface="Unit Offc Light" pitchFamily="34" charset="0"/>
              </a:rPr>
              <a:t>, Section Environmental Meteorology,  marcus.hirtl@zamg.ac.at, Tel. 0043 1 360 26 / 2406,  www.zamg.ac.at</a:t>
            </a:r>
          </a:p>
        </p:txBody>
      </p:sp>
      <p:graphicFrame>
        <p:nvGraphicFramePr>
          <p:cNvPr id="45" name="Tabelle 44"/>
          <p:cNvGraphicFramePr>
            <a:graphicFrameLocks noGrp="1"/>
          </p:cNvGraphicFramePr>
          <p:nvPr>
            <p:extLst>
              <p:ext uri="{D42A27DB-BD31-4B8C-83A1-F6EECF244321}">
                <p14:modId xmlns:p14="http://schemas.microsoft.com/office/powerpoint/2010/main" val="2524898126"/>
              </p:ext>
            </p:extLst>
          </p:nvPr>
        </p:nvGraphicFramePr>
        <p:xfrm>
          <a:off x="0" y="1218854"/>
          <a:ext cx="3240000" cy="5332780"/>
        </p:xfrm>
        <a:graphic>
          <a:graphicData uri="http://schemas.openxmlformats.org/drawingml/2006/table">
            <a:tbl>
              <a:tblPr firstRow="1" bandRow="1">
                <a:tableStyleId>{2D5ABB26-0587-4C30-8999-92F81FD0307C}</a:tableStyleId>
              </a:tblPr>
              <a:tblGrid>
                <a:gridCol w="3240000"/>
              </a:tblGrid>
              <a:tr h="252988">
                <a:tc>
                  <a:txBody>
                    <a:bodyPr/>
                    <a:lstStyle/>
                    <a:p>
                      <a:pPr algn="l"/>
                      <a:r>
                        <a:rPr lang="de-DE" sz="1200" b="1" dirty="0" smtClean="0">
                          <a:solidFill>
                            <a:schemeClr val="bg1"/>
                          </a:solidFill>
                          <a:latin typeface="Unit Offc Light" pitchFamily="34" charset="0"/>
                          <a:ea typeface="Unit Offc Light" pitchFamily="34" charset="0"/>
                          <a:cs typeface="Unit Offc Light" pitchFamily="34" charset="0"/>
                        </a:rPr>
                        <a:t>1.</a:t>
                      </a:r>
                      <a:r>
                        <a:rPr lang="de-DE" sz="1200" baseline="0" dirty="0" smtClean="0">
                          <a:solidFill>
                            <a:schemeClr val="bg1"/>
                          </a:solidFill>
                          <a:latin typeface="Unit Offc Light" pitchFamily="34" charset="0"/>
                          <a:ea typeface="Unit Offc Light" pitchFamily="34" charset="0"/>
                          <a:cs typeface="Unit Offc Light" pitchFamily="34" charset="0"/>
                        </a:rPr>
                        <a:t> </a:t>
                      </a:r>
                      <a:r>
                        <a:rPr lang="de-DE" sz="1200" baseline="0" dirty="0" err="1" smtClean="0">
                          <a:solidFill>
                            <a:schemeClr val="bg1"/>
                          </a:solidFill>
                          <a:latin typeface="Unit Offc Light" pitchFamily="34" charset="0"/>
                          <a:ea typeface="Unit Offc Light" pitchFamily="34" charset="0"/>
                          <a:cs typeface="Unit Offc Light" pitchFamily="34" charset="0"/>
                        </a:rPr>
                        <a:t>Introduction</a:t>
                      </a:r>
                      <a:endParaRPr lang="de-DE" sz="1200" dirty="0">
                        <a:solidFill>
                          <a:schemeClr val="bg1"/>
                        </a:solidFill>
                        <a:latin typeface="Unit Offc Light" pitchFamily="34" charset="0"/>
                        <a:ea typeface="Unit Offc Light" pitchFamily="34" charset="0"/>
                        <a:cs typeface="Unit Offc Light" pitchFamily="34" charset="0"/>
                      </a:endParaRPr>
                    </a:p>
                  </a:txBody>
                  <a:tcPr marL="132080" marR="132080" marT="31652" marB="31652">
                    <a:lnL w="12700" cap="flat" cmpd="sng" algn="ctr">
                      <a:solidFill>
                        <a:srgbClr val="376092"/>
                      </a:solidFill>
                      <a:prstDash val="solid"/>
                      <a:round/>
                      <a:headEnd type="none" w="med" len="med"/>
                      <a:tailEnd type="none" w="med" len="med"/>
                    </a:lnL>
                    <a:lnR w="12700" cap="flat" cmpd="sng" algn="ctr">
                      <a:solidFill>
                        <a:srgbClr val="376092"/>
                      </a:solidFill>
                      <a:prstDash val="solid"/>
                      <a:round/>
                      <a:headEnd type="none" w="med" len="med"/>
                      <a:tailEnd type="none" w="med" len="med"/>
                    </a:lnR>
                    <a:lnT w="12700" cap="flat" cmpd="sng" algn="ctr">
                      <a:solidFill>
                        <a:srgbClr val="376092"/>
                      </a:solidFill>
                      <a:prstDash val="solid"/>
                      <a:round/>
                      <a:headEnd type="none" w="med" len="med"/>
                      <a:tailEnd type="none" w="med" len="med"/>
                    </a:lnT>
                    <a:lnB w="12700" cap="flat" cmpd="sng" algn="ctr">
                      <a:solidFill>
                        <a:srgbClr val="376092"/>
                      </a:solidFill>
                      <a:prstDash val="solid"/>
                      <a:round/>
                      <a:headEnd type="none" w="med" len="med"/>
                      <a:tailEnd type="none" w="med" len="med"/>
                    </a:lnB>
                    <a:solidFill>
                      <a:srgbClr val="376092"/>
                    </a:solidFill>
                  </a:tcPr>
                </a:tc>
              </a:tr>
              <a:tr h="2113125">
                <a:tc>
                  <a:txBody>
                    <a:bodyPr/>
                    <a:lstStyle/>
                    <a:p>
                      <a:pPr algn="just"/>
                      <a:r>
                        <a:rPr lang="en-US" sz="700" noProof="0" dirty="0" smtClean="0">
                          <a:solidFill>
                            <a:srgbClr val="3C3C3C"/>
                          </a:solidFill>
                          <a:latin typeface="Unit Offc Light" pitchFamily="34" charset="0"/>
                          <a:ea typeface="Unit Offc Light" pitchFamily="34" charset="0"/>
                          <a:cs typeface="Unit Offc Light" pitchFamily="34" charset="0"/>
                        </a:rPr>
                        <a:t>The Air-Quality model for Austria (AQA) is operated at ZAMG in cooperation with the University of Natural Resources and Life Sciences (BOKU) in Vienna by order of the regional governments since 2005. The modeling system is currently a combination of the meteorological model ALARO and the photochemical dispersion model </a:t>
                      </a:r>
                      <a:r>
                        <a:rPr lang="en-US" sz="700" noProof="0" dirty="0" err="1" smtClean="0">
                          <a:solidFill>
                            <a:srgbClr val="3C3C3C"/>
                          </a:solidFill>
                          <a:latin typeface="Unit Offc Light" pitchFamily="34" charset="0"/>
                          <a:ea typeface="Unit Offc Light" pitchFamily="34" charset="0"/>
                          <a:cs typeface="Unit Offc Light" pitchFamily="34" charset="0"/>
                        </a:rPr>
                        <a:t>CAMx</a:t>
                      </a:r>
                      <a:r>
                        <a:rPr lang="en-US" sz="700" noProof="0" dirty="0" smtClean="0">
                          <a:solidFill>
                            <a:srgbClr val="3C3C3C"/>
                          </a:solidFill>
                          <a:latin typeface="Unit Offc Light" pitchFamily="34" charset="0"/>
                          <a:ea typeface="Unit Offc Light" pitchFamily="34" charset="0"/>
                          <a:cs typeface="Unit Offc Light" pitchFamily="34" charset="0"/>
                        </a:rPr>
                        <a:t>. Two modeling domains are used with the highest resolution (5 km) in the Alpine region. Various extensions with external data sources have been conducted in the past to improve the daily forecasts of the model. Since 2013 O</a:t>
                      </a:r>
                      <a:r>
                        <a:rPr lang="en-US" sz="700" baseline="-25000" noProof="0" dirty="0" smtClean="0">
                          <a:solidFill>
                            <a:srgbClr val="3C3C3C"/>
                          </a:solidFill>
                          <a:latin typeface="Unit Offc Light" pitchFamily="34" charset="0"/>
                          <a:ea typeface="Unit Offc Light" pitchFamily="34" charset="0"/>
                          <a:cs typeface="Unit Offc Light" pitchFamily="34" charset="0"/>
                        </a:rPr>
                        <a:t>3</a:t>
                      </a:r>
                      <a:r>
                        <a:rPr lang="en-US" sz="700" noProof="0" dirty="0" smtClean="0">
                          <a:solidFill>
                            <a:srgbClr val="3C3C3C"/>
                          </a:solidFill>
                          <a:latin typeface="Unit Offc Light" pitchFamily="34" charset="0"/>
                          <a:ea typeface="Unit Offc Light" pitchFamily="34" charset="0"/>
                          <a:cs typeface="Unit Offc Light" pitchFamily="34" charset="0"/>
                        </a:rPr>
                        <a:t>- and PM</a:t>
                      </a:r>
                      <a:r>
                        <a:rPr lang="en-US" sz="700" kern="1200" baseline="-25000" noProof="0" dirty="0" smtClean="0">
                          <a:solidFill>
                            <a:srgbClr val="3C3C3C"/>
                          </a:solidFill>
                          <a:latin typeface="Unit Offc Light" pitchFamily="34" charset="0"/>
                          <a:ea typeface="Unit Offc Light" pitchFamily="34" charset="0"/>
                          <a:cs typeface="Unit Offc Light" pitchFamily="34" charset="0"/>
                        </a:rPr>
                        <a:t>10</a:t>
                      </a:r>
                      <a:r>
                        <a:rPr lang="en-US" sz="700" noProof="0" dirty="0" smtClean="0">
                          <a:solidFill>
                            <a:srgbClr val="3C3C3C"/>
                          </a:solidFill>
                          <a:latin typeface="Unit Offc Light" pitchFamily="34" charset="0"/>
                          <a:ea typeface="Unit Offc Light" pitchFamily="34" charset="0"/>
                          <a:cs typeface="Unit Offc Light" pitchFamily="34" charset="0"/>
                        </a:rPr>
                        <a:t>-observations from the Austrian measurement network have been assimilated daily using optimum interpolation. Dynamic chemical boundary conditions are obtained from Air-Quality forecasts provided by ECMWF in the frame of MACC-II. Additionally the latest available high resolved emission inventories for Austria are combined with TNO and EMEP data. The biogenic emissions are provided by the SMOKE model.</a:t>
                      </a:r>
                    </a:p>
                    <a:p>
                      <a:pPr algn="just"/>
                      <a:endParaRPr lang="en-US" sz="700" noProof="0" dirty="0" smtClean="0">
                        <a:solidFill>
                          <a:srgbClr val="3C3C3C"/>
                        </a:solidFill>
                        <a:latin typeface="Unit Offc Light" pitchFamily="34" charset="0"/>
                        <a:ea typeface="Unit Offc Light" pitchFamily="34" charset="0"/>
                        <a:cs typeface="Unit Offc Light" pitchFamily="34" charset="0"/>
                      </a:endParaRPr>
                    </a:p>
                    <a:p>
                      <a:pPr algn="just"/>
                      <a:r>
                        <a:rPr lang="en-US" sz="700" noProof="0" dirty="0" smtClean="0">
                          <a:solidFill>
                            <a:srgbClr val="3C3C3C"/>
                          </a:solidFill>
                          <a:latin typeface="Unit Offc Light" pitchFamily="34" charset="0"/>
                          <a:ea typeface="Unit Offc Light" pitchFamily="34" charset="0"/>
                          <a:cs typeface="Unit Offc Light" pitchFamily="34" charset="0"/>
                        </a:rPr>
                        <a:t>ZAMG provides daily forecasts of O</a:t>
                      </a:r>
                      <a:r>
                        <a:rPr lang="en-US" sz="700" kern="1200" baseline="-25000" noProof="0" dirty="0" smtClean="0">
                          <a:solidFill>
                            <a:srgbClr val="3C3C3C"/>
                          </a:solidFill>
                          <a:latin typeface="Unit Offc Light" pitchFamily="34" charset="0"/>
                          <a:ea typeface="Unit Offc Light" pitchFamily="34" charset="0"/>
                          <a:cs typeface="Unit Offc Light" pitchFamily="34" charset="0"/>
                        </a:rPr>
                        <a:t>3</a:t>
                      </a:r>
                      <a:r>
                        <a:rPr lang="en-US" sz="700" noProof="0" dirty="0" smtClean="0">
                          <a:solidFill>
                            <a:srgbClr val="3C3C3C"/>
                          </a:solidFill>
                          <a:latin typeface="Unit Offc Light" pitchFamily="34" charset="0"/>
                          <a:ea typeface="Unit Offc Light" pitchFamily="34" charset="0"/>
                          <a:cs typeface="Unit Offc Light" pitchFamily="34" charset="0"/>
                        </a:rPr>
                        <a:t>, PM</a:t>
                      </a:r>
                      <a:r>
                        <a:rPr lang="en-US" sz="700" kern="1200" baseline="-25000" noProof="0" dirty="0" smtClean="0">
                          <a:solidFill>
                            <a:srgbClr val="3C3C3C"/>
                          </a:solidFill>
                          <a:latin typeface="Unit Offc Light" pitchFamily="34" charset="0"/>
                          <a:ea typeface="Unit Offc Light" pitchFamily="34" charset="0"/>
                          <a:cs typeface="Unit Offc Light" pitchFamily="34" charset="0"/>
                        </a:rPr>
                        <a:t>10</a:t>
                      </a:r>
                      <a:r>
                        <a:rPr lang="en-US" sz="700" noProof="0" dirty="0" smtClean="0">
                          <a:solidFill>
                            <a:srgbClr val="3C3C3C"/>
                          </a:solidFill>
                          <a:latin typeface="Unit Offc Light" pitchFamily="34" charset="0"/>
                          <a:ea typeface="Unit Offc Light" pitchFamily="34" charset="0"/>
                          <a:cs typeface="Unit Offc Light" pitchFamily="34" charset="0"/>
                        </a:rPr>
                        <a:t> and NO</a:t>
                      </a:r>
                      <a:r>
                        <a:rPr lang="en-US" sz="700" kern="1200" baseline="-25000" noProof="0" dirty="0" smtClean="0">
                          <a:solidFill>
                            <a:srgbClr val="3C3C3C"/>
                          </a:solidFill>
                          <a:latin typeface="Unit Offc Light" pitchFamily="34" charset="0"/>
                          <a:ea typeface="Unit Offc Light" pitchFamily="34" charset="0"/>
                          <a:cs typeface="Unit Offc Light" pitchFamily="34" charset="0"/>
                        </a:rPr>
                        <a:t>2</a:t>
                      </a:r>
                      <a:r>
                        <a:rPr lang="en-US" sz="700" noProof="0" dirty="0" smtClean="0">
                          <a:solidFill>
                            <a:srgbClr val="3C3C3C"/>
                          </a:solidFill>
                          <a:latin typeface="Unit Offc Light" pitchFamily="34" charset="0"/>
                          <a:ea typeface="Unit Offc Light" pitchFamily="34" charset="0"/>
                          <a:cs typeface="Unit Offc Light" pitchFamily="34" charset="0"/>
                        </a:rPr>
                        <a:t> to the regional governments of Austria. The evaluation of these forecasts is done for the summer 2013 with the main focus on the forecasts of ozone. The measurements of the Air-Quality stations are compared with the punctual forecasts at the sites of the station and with the area forecasts for every province of Austria.</a:t>
                      </a:r>
                    </a:p>
                  </a:txBody>
                  <a:tcPr marL="132080" marR="132080" marT="31652" marB="31652">
                    <a:lnL w="6350" cap="flat" cmpd="sng" algn="ctr">
                      <a:solidFill>
                        <a:srgbClr val="376092"/>
                      </a:solidFill>
                      <a:prstDash val="solid"/>
                      <a:round/>
                      <a:headEnd type="none" w="med" len="med"/>
                      <a:tailEnd type="none" w="med" len="med"/>
                    </a:lnL>
                    <a:lnR w="6350" cap="flat" cmpd="sng" algn="ctr">
                      <a:solidFill>
                        <a:srgbClr val="376092"/>
                      </a:solidFill>
                      <a:prstDash val="solid"/>
                      <a:round/>
                      <a:headEnd type="none" w="med" len="med"/>
                      <a:tailEnd type="none" w="med" len="med"/>
                    </a:lnR>
                    <a:lnT w="12700" cap="flat" cmpd="sng" algn="ctr">
                      <a:solidFill>
                        <a:srgbClr val="376092"/>
                      </a:solidFill>
                      <a:prstDash val="solid"/>
                      <a:round/>
                      <a:headEnd type="none" w="med" len="med"/>
                      <a:tailEnd type="none" w="med" len="med"/>
                    </a:lnT>
                    <a:lnB w="6350" cap="flat" cmpd="sng" algn="ctr">
                      <a:solidFill>
                        <a:srgbClr val="376092"/>
                      </a:solidFill>
                      <a:prstDash val="solid"/>
                      <a:round/>
                      <a:headEnd type="none" w="med" len="med"/>
                      <a:tailEnd type="none" w="med" len="med"/>
                    </a:lnB>
                  </a:tcPr>
                </a:tc>
              </a:tr>
              <a:tr h="135571">
                <a:tc>
                  <a:txBody>
                    <a:bodyPr/>
                    <a:lstStyle/>
                    <a:p>
                      <a:pPr marL="0" marR="0" indent="0" algn="just" defTabSz="914400" rtl="0" eaLnBrk="1" fontAlgn="auto" latinLnBrk="0" hangingPunct="1">
                        <a:lnSpc>
                          <a:spcPct val="100000"/>
                        </a:lnSpc>
                        <a:spcBef>
                          <a:spcPts val="0"/>
                        </a:spcBef>
                        <a:spcAft>
                          <a:spcPts val="0"/>
                        </a:spcAft>
                        <a:buClrTx/>
                        <a:buSzTx/>
                        <a:buFontTx/>
                        <a:buNone/>
                        <a:tabLst>
                          <a:tab pos="1524000" algn="l"/>
                        </a:tabLst>
                        <a:defRPr/>
                      </a:pPr>
                      <a:endParaRPr lang="de-DE" sz="100" dirty="0" smtClean="0">
                        <a:solidFill>
                          <a:srgbClr val="3C3C3C"/>
                        </a:solidFill>
                        <a:latin typeface="Unit Offc Light" pitchFamily="34" charset="0"/>
                        <a:ea typeface="Unit Offc Light" pitchFamily="34" charset="0"/>
                        <a:cs typeface="Unit Offc Light" pitchFamily="34" charset="0"/>
                      </a:endParaRPr>
                    </a:p>
                  </a:txBody>
                  <a:tcPr marL="132080" marR="132080" marT="31652" marB="3165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76092"/>
                      </a:solidFill>
                      <a:prstDash val="solid"/>
                      <a:round/>
                      <a:headEnd type="none" w="med" len="med"/>
                      <a:tailEnd type="none" w="med" len="med"/>
                    </a:lnT>
                    <a:lnB w="6350" cap="flat" cmpd="sng" algn="ctr">
                      <a:solidFill>
                        <a:srgbClr val="376092"/>
                      </a:solidFill>
                      <a:prstDash val="solid"/>
                      <a:round/>
                      <a:headEnd type="none" w="med" len="med"/>
                      <a:tailEnd type="none" w="med" len="med"/>
                    </a:lnB>
                  </a:tcPr>
                </a:tc>
              </a:tr>
              <a:tr h="252988">
                <a:tc>
                  <a:txBody>
                    <a:bodyPr/>
                    <a:lstStyle/>
                    <a:p>
                      <a:pPr marL="0" marR="0" indent="0" algn="just" defTabSz="914400" rtl="0" eaLnBrk="1" fontAlgn="auto" latinLnBrk="0" hangingPunct="1">
                        <a:lnSpc>
                          <a:spcPct val="100000"/>
                        </a:lnSpc>
                        <a:spcBef>
                          <a:spcPts val="0"/>
                        </a:spcBef>
                        <a:spcAft>
                          <a:spcPts val="0"/>
                        </a:spcAft>
                        <a:buClrTx/>
                        <a:buSzTx/>
                        <a:buFontTx/>
                        <a:buNone/>
                        <a:tabLst>
                          <a:tab pos="1524000" algn="l"/>
                        </a:tabLst>
                        <a:defRPr/>
                      </a:pPr>
                      <a:r>
                        <a:rPr lang="de-DE" sz="1200" b="1" dirty="0" smtClean="0">
                          <a:solidFill>
                            <a:schemeClr val="bg1"/>
                          </a:solidFill>
                          <a:latin typeface="Unit Offc Light" pitchFamily="34" charset="0"/>
                          <a:ea typeface="Unit Offc Light" pitchFamily="34" charset="0"/>
                          <a:cs typeface="Unit Offc Light" pitchFamily="34" charset="0"/>
                        </a:rPr>
                        <a:t>2.</a:t>
                      </a:r>
                      <a:r>
                        <a:rPr lang="de-DE" sz="1200" baseline="0" dirty="0" smtClean="0">
                          <a:solidFill>
                            <a:schemeClr val="bg1"/>
                          </a:solidFill>
                          <a:latin typeface="Unit Offc Light" pitchFamily="34" charset="0"/>
                          <a:ea typeface="Unit Offc Light" pitchFamily="34" charset="0"/>
                          <a:cs typeface="Unit Offc Light" pitchFamily="34" charset="0"/>
                        </a:rPr>
                        <a:t> ALARO-</a:t>
                      </a:r>
                      <a:r>
                        <a:rPr lang="de-DE" sz="1200" baseline="0" dirty="0" err="1" smtClean="0">
                          <a:solidFill>
                            <a:schemeClr val="bg1"/>
                          </a:solidFill>
                          <a:latin typeface="Unit Offc Light" pitchFamily="34" charset="0"/>
                          <a:ea typeface="Unit Offc Light" pitchFamily="34" charset="0"/>
                          <a:cs typeface="Unit Offc Light" pitchFamily="34" charset="0"/>
                        </a:rPr>
                        <a:t>CAMx</a:t>
                      </a:r>
                      <a:endParaRPr lang="de-DE" sz="1200" b="1" kern="1200" dirty="0" smtClean="0">
                        <a:solidFill>
                          <a:schemeClr val="bg1"/>
                        </a:solidFill>
                        <a:latin typeface="Unit Offc Light" pitchFamily="34" charset="0"/>
                        <a:ea typeface="Unit Offc Light" pitchFamily="34" charset="0"/>
                        <a:cs typeface="Unit Offc Light" pitchFamily="34" charset="0"/>
                      </a:endParaRPr>
                    </a:p>
                  </a:txBody>
                  <a:tcPr marL="132080" marR="132080" marT="31652" marB="31652">
                    <a:lnL w="12700" cap="flat" cmpd="sng" algn="ctr">
                      <a:solidFill>
                        <a:srgbClr val="376092"/>
                      </a:solidFill>
                      <a:prstDash val="solid"/>
                      <a:round/>
                      <a:headEnd type="none" w="med" len="med"/>
                      <a:tailEnd type="none" w="med" len="med"/>
                    </a:lnL>
                    <a:lnR w="12700" cap="flat" cmpd="sng" algn="ctr">
                      <a:solidFill>
                        <a:srgbClr val="376092"/>
                      </a:solidFill>
                      <a:prstDash val="solid"/>
                      <a:round/>
                      <a:headEnd type="none" w="med" len="med"/>
                      <a:tailEnd type="none" w="med" len="med"/>
                    </a:lnR>
                    <a:lnT w="6350" cap="flat" cmpd="sng" algn="ctr">
                      <a:solidFill>
                        <a:srgbClr val="376092"/>
                      </a:solidFill>
                      <a:prstDash val="solid"/>
                      <a:round/>
                      <a:headEnd type="none" w="med" len="med"/>
                      <a:tailEnd type="none" w="med" len="med"/>
                    </a:lnT>
                    <a:lnB w="12700" cap="flat" cmpd="sng" algn="ctr">
                      <a:solidFill>
                        <a:srgbClr val="376092"/>
                      </a:solidFill>
                      <a:prstDash val="solid"/>
                      <a:round/>
                      <a:headEnd type="none" w="med" len="med"/>
                      <a:tailEnd type="none" w="med" len="med"/>
                    </a:lnB>
                    <a:solidFill>
                      <a:srgbClr val="376092"/>
                    </a:solidFill>
                  </a:tcPr>
                </a:tc>
              </a:tr>
              <a:tr h="2578108">
                <a:tc>
                  <a:txBody>
                    <a:bodyPr/>
                    <a:lstStyle/>
                    <a:p>
                      <a:pPr marL="0" marR="0" indent="0" algn="just" defTabSz="914400" rtl="0" eaLnBrk="1" fontAlgn="auto" latinLnBrk="0" hangingPunct="1">
                        <a:lnSpc>
                          <a:spcPct val="100000"/>
                        </a:lnSpc>
                        <a:spcBef>
                          <a:spcPts val="0"/>
                        </a:spcBef>
                        <a:spcAft>
                          <a:spcPts val="0"/>
                        </a:spcAft>
                        <a:buClrTx/>
                        <a:buSzTx/>
                        <a:buFont typeface="Wingdings" pitchFamily="2" charset="2"/>
                        <a:buNone/>
                        <a:tabLst>
                          <a:tab pos="1524000" algn="l"/>
                        </a:tabLst>
                        <a:defRPr/>
                      </a:pPr>
                      <a:r>
                        <a:rPr lang="de-DE" sz="800" b="1" u="none" dirty="0" smtClean="0">
                          <a:solidFill>
                            <a:srgbClr val="3C3C3C"/>
                          </a:solidFill>
                          <a:latin typeface="Unit Offc Light" pitchFamily="34" charset="0"/>
                          <a:ea typeface="Unit Offc Light" pitchFamily="34" charset="0"/>
                          <a:cs typeface="Unit Offc Light" pitchFamily="34" charset="0"/>
                        </a:rPr>
                        <a:t>Model </a:t>
                      </a:r>
                      <a:r>
                        <a:rPr lang="de-DE" sz="800" b="1" u="none" dirty="0" err="1" smtClean="0">
                          <a:solidFill>
                            <a:srgbClr val="3C3C3C"/>
                          </a:solidFill>
                          <a:latin typeface="Unit Offc Light" pitchFamily="34" charset="0"/>
                          <a:ea typeface="Unit Offc Light" pitchFamily="34" charset="0"/>
                          <a:cs typeface="Unit Offc Light" pitchFamily="34" charset="0"/>
                        </a:rPr>
                        <a:t>configuration</a:t>
                      </a:r>
                      <a:endParaRPr lang="de-DE" sz="800" b="1" u="none" dirty="0" smtClean="0">
                        <a:solidFill>
                          <a:srgbClr val="3C3C3C"/>
                        </a:solidFill>
                        <a:latin typeface="Unit Offc Light" pitchFamily="34" charset="0"/>
                        <a:ea typeface="Unit Offc Light" pitchFamily="34" charset="0"/>
                        <a:cs typeface="Unit Offc Light" pitchFamily="34" charset="0"/>
                      </a:endParaRP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
                        <a:tabLst>
                          <a:tab pos="1524000" algn="l"/>
                        </a:tabLst>
                        <a:defRPr/>
                      </a:pPr>
                      <a:r>
                        <a:rPr lang="de-DE" sz="700" u="sng" dirty="0" smtClean="0">
                          <a:solidFill>
                            <a:srgbClr val="3C3C3C"/>
                          </a:solidFill>
                          <a:latin typeface="Unit Offc Light" pitchFamily="34" charset="0"/>
                          <a:ea typeface="Unit Offc Light" pitchFamily="34" charset="0"/>
                          <a:cs typeface="Unit Offc Light" pitchFamily="34" charset="0"/>
                        </a:rPr>
                        <a:t>Meteorological</a:t>
                      </a:r>
                      <a:r>
                        <a:rPr lang="de-DE" sz="700" u="sng" baseline="0" dirty="0" smtClean="0">
                          <a:solidFill>
                            <a:srgbClr val="3C3C3C"/>
                          </a:solidFill>
                          <a:latin typeface="Unit Offc Light" pitchFamily="34" charset="0"/>
                          <a:ea typeface="Unit Offc Light" pitchFamily="34" charset="0"/>
                          <a:cs typeface="Unit Offc Light" pitchFamily="34" charset="0"/>
                        </a:rPr>
                        <a:t> Model</a:t>
                      </a:r>
                      <a:r>
                        <a:rPr lang="de-DE" sz="700" baseline="0" dirty="0" smtClean="0">
                          <a:solidFill>
                            <a:srgbClr val="3C3C3C"/>
                          </a:solidFill>
                          <a:latin typeface="Unit Offc Light" pitchFamily="34" charset="0"/>
                          <a:ea typeface="Unit Offc Light" pitchFamily="34" charset="0"/>
                          <a:cs typeface="Unit Offc Light" pitchFamily="34" charset="0"/>
                        </a:rPr>
                        <a:t>: ALARO, 61 </a:t>
                      </a:r>
                      <a:r>
                        <a:rPr lang="de-DE" sz="700" baseline="0" dirty="0" err="1" smtClean="0">
                          <a:solidFill>
                            <a:srgbClr val="3C3C3C"/>
                          </a:solidFill>
                          <a:latin typeface="Unit Offc Light" pitchFamily="34" charset="0"/>
                          <a:ea typeface="Unit Offc Light" pitchFamily="34" charset="0"/>
                          <a:cs typeface="Unit Offc Light" pitchFamily="34" charset="0"/>
                        </a:rPr>
                        <a:t>vertical</a:t>
                      </a:r>
                      <a:r>
                        <a:rPr lang="de-DE" sz="700" baseline="0" dirty="0" smtClean="0">
                          <a:solidFill>
                            <a:srgbClr val="3C3C3C"/>
                          </a:solidFill>
                          <a:latin typeface="Unit Offc Light" pitchFamily="34" charset="0"/>
                          <a:ea typeface="Unit Offc Light" pitchFamily="34" charset="0"/>
                          <a:cs typeface="Unit Offc Light" pitchFamily="34" charset="0"/>
                        </a:rPr>
                        <a:t> </a:t>
                      </a:r>
                      <a:r>
                        <a:rPr lang="de-DE" sz="700" baseline="0" dirty="0" err="1" smtClean="0">
                          <a:solidFill>
                            <a:srgbClr val="3C3C3C"/>
                          </a:solidFill>
                          <a:latin typeface="Unit Offc Light" pitchFamily="34" charset="0"/>
                          <a:ea typeface="Unit Offc Light" pitchFamily="34" charset="0"/>
                          <a:cs typeface="Unit Offc Light" pitchFamily="34" charset="0"/>
                        </a:rPr>
                        <a:t>levels</a:t>
                      </a:r>
                      <a:endParaRPr lang="de-DE" sz="700" baseline="0" dirty="0" smtClean="0">
                        <a:solidFill>
                          <a:srgbClr val="3C3C3C"/>
                        </a:solidFill>
                        <a:latin typeface="Unit Offc Light" pitchFamily="34" charset="0"/>
                        <a:ea typeface="Unit Offc Light" pitchFamily="34" charset="0"/>
                        <a:cs typeface="Unit Offc Light" pitchFamily="34" charset="0"/>
                      </a:endParaRP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
                        <a:tabLst>
                          <a:tab pos="1524000" algn="l"/>
                        </a:tabLst>
                        <a:defRPr/>
                      </a:pPr>
                      <a:r>
                        <a:rPr lang="de-DE" sz="700" u="sng" baseline="0" dirty="0" err="1" smtClean="0">
                          <a:solidFill>
                            <a:srgbClr val="3C3C3C"/>
                          </a:solidFill>
                          <a:latin typeface="Unit Offc Light" pitchFamily="34" charset="0"/>
                          <a:ea typeface="Unit Offc Light" pitchFamily="34" charset="0"/>
                          <a:cs typeface="Unit Offc Light" pitchFamily="34" charset="0"/>
                        </a:rPr>
                        <a:t>Photochemical</a:t>
                      </a:r>
                      <a:r>
                        <a:rPr lang="de-DE" sz="700" u="sng" baseline="0" dirty="0" smtClean="0">
                          <a:solidFill>
                            <a:srgbClr val="3C3C3C"/>
                          </a:solidFill>
                          <a:latin typeface="Unit Offc Light" pitchFamily="34" charset="0"/>
                          <a:ea typeface="Unit Offc Light" pitchFamily="34" charset="0"/>
                          <a:cs typeface="Unit Offc Light" pitchFamily="34" charset="0"/>
                        </a:rPr>
                        <a:t> Dispersion Model</a:t>
                      </a:r>
                      <a:r>
                        <a:rPr lang="de-DE" sz="700" baseline="0" dirty="0" smtClean="0">
                          <a:solidFill>
                            <a:srgbClr val="3C3C3C"/>
                          </a:solidFill>
                          <a:latin typeface="Unit Offc Light" pitchFamily="34" charset="0"/>
                          <a:ea typeface="Unit Offc Light" pitchFamily="34" charset="0"/>
                          <a:cs typeface="Unit Offc Light" pitchFamily="34" charset="0"/>
                        </a:rPr>
                        <a:t>: </a:t>
                      </a:r>
                      <a:r>
                        <a:rPr lang="de-DE" sz="700" baseline="0" dirty="0" err="1" smtClean="0">
                          <a:solidFill>
                            <a:srgbClr val="3C3C3C"/>
                          </a:solidFill>
                          <a:latin typeface="Unit Offc Light" pitchFamily="34" charset="0"/>
                          <a:ea typeface="Unit Offc Light" pitchFamily="34" charset="0"/>
                          <a:cs typeface="Unit Offc Light" pitchFamily="34" charset="0"/>
                        </a:rPr>
                        <a:t>CAMx</a:t>
                      </a:r>
                      <a:r>
                        <a:rPr lang="de-DE" sz="700" baseline="0" dirty="0" smtClean="0">
                          <a:solidFill>
                            <a:srgbClr val="3C3C3C"/>
                          </a:solidFill>
                          <a:latin typeface="Unit Offc Light" pitchFamily="34" charset="0"/>
                          <a:ea typeface="Unit Offc Light" pitchFamily="34" charset="0"/>
                          <a:cs typeface="Unit Offc Light" pitchFamily="34" charset="0"/>
                        </a:rPr>
                        <a:t> (</a:t>
                      </a:r>
                      <a:r>
                        <a:rPr lang="de-DE" sz="700" u="none" baseline="0" dirty="0" smtClean="0">
                          <a:solidFill>
                            <a:srgbClr val="3C3C3C"/>
                          </a:solidFill>
                          <a:latin typeface="Unit Offc Light" pitchFamily="34" charset="0"/>
                          <a:ea typeface="Unit Offc Light" pitchFamily="34" charset="0"/>
                          <a:cs typeface="Unit Offc Light" pitchFamily="34" charset="0"/>
                        </a:rPr>
                        <a:t>www.camx.com), </a:t>
                      </a:r>
                      <a:r>
                        <a:rPr lang="de-DE" sz="700" baseline="0" dirty="0" smtClean="0">
                          <a:solidFill>
                            <a:srgbClr val="3C3C3C"/>
                          </a:solidFill>
                          <a:latin typeface="Unit Offc Light" pitchFamily="34" charset="0"/>
                          <a:ea typeface="Unit Offc Light" pitchFamily="34" charset="0"/>
                          <a:cs typeface="Unit Offc Light" pitchFamily="34" charset="0"/>
                        </a:rPr>
                        <a:t>16 </a:t>
                      </a:r>
                      <a:r>
                        <a:rPr lang="de-DE" sz="700" baseline="0" dirty="0" err="1" smtClean="0">
                          <a:solidFill>
                            <a:srgbClr val="3C3C3C"/>
                          </a:solidFill>
                          <a:latin typeface="Unit Offc Light" pitchFamily="34" charset="0"/>
                          <a:ea typeface="Unit Offc Light" pitchFamily="34" charset="0"/>
                          <a:cs typeface="Unit Offc Light" pitchFamily="34" charset="0"/>
                        </a:rPr>
                        <a:t>vertical</a:t>
                      </a:r>
                      <a:r>
                        <a:rPr lang="de-DE" sz="700" baseline="0" dirty="0" smtClean="0">
                          <a:solidFill>
                            <a:srgbClr val="3C3C3C"/>
                          </a:solidFill>
                          <a:latin typeface="Unit Offc Light" pitchFamily="34" charset="0"/>
                          <a:ea typeface="Unit Offc Light" pitchFamily="34" charset="0"/>
                          <a:cs typeface="Unit Offc Light" pitchFamily="34" charset="0"/>
                        </a:rPr>
                        <a:t> </a:t>
                      </a:r>
                      <a:r>
                        <a:rPr lang="de-DE" sz="700" baseline="0" dirty="0" err="1" smtClean="0">
                          <a:solidFill>
                            <a:srgbClr val="3C3C3C"/>
                          </a:solidFill>
                          <a:latin typeface="Unit Offc Light" pitchFamily="34" charset="0"/>
                          <a:ea typeface="Unit Offc Light" pitchFamily="34" charset="0"/>
                          <a:cs typeface="Unit Offc Light" pitchFamily="34" charset="0"/>
                        </a:rPr>
                        <a:t>levels</a:t>
                      </a:r>
                      <a:r>
                        <a:rPr lang="de-DE" sz="700" baseline="0" dirty="0" smtClean="0">
                          <a:solidFill>
                            <a:srgbClr val="3C3C3C"/>
                          </a:solidFill>
                          <a:latin typeface="Unit Offc Light" pitchFamily="34" charset="0"/>
                          <a:ea typeface="Unit Offc Light" pitchFamily="34" charset="0"/>
                          <a:cs typeface="Unit Offc Light" pitchFamily="34" charset="0"/>
                        </a:rPr>
                        <a:t>, SAPRC99-Mechanism (Carter, 2000) </a:t>
                      </a:r>
                      <a:r>
                        <a:rPr lang="de-DE" sz="700" baseline="0" dirty="0" err="1" smtClean="0">
                          <a:solidFill>
                            <a:srgbClr val="3C3C3C"/>
                          </a:solidFill>
                          <a:latin typeface="Unit Offc Light" pitchFamily="34" charset="0"/>
                          <a:ea typeface="Unit Offc Light" pitchFamily="34" charset="0"/>
                          <a:cs typeface="Unit Offc Light" pitchFamily="34" charset="0"/>
                        </a:rPr>
                        <a:t>with</a:t>
                      </a:r>
                      <a:r>
                        <a:rPr lang="de-DE" sz="700" baseline="0" dirty="0" smtClean="0">
                          <a:solidFill>
                            <a:srgbClr val="3C3C3C"/>
                          </a:solidFill>
                          <a:latin typeface="Unit Offc Light" pitchFamily="34" charset="0"/>
                          <a:ea typeface="Unit Offc Light" pitchFamily="34" charset="0"/>
                          <a:cs typeface="Unit Offc Light" pitchFamily="34" charset="0"/>
                        </a:rPr>
                        <a:t> 73 </a:t>
                      </a:r>
                      <a:r>
                        <a:rPr lang="de-DE" sz="700" baseline="0" dirty="0" err="1" smtClean="0">
                          <a:solidFill>
                            <a:srgbClr val="3C3C3C"/>
                          </a:solidFill>
                          <a:latin typeface="Unit Offc Light" pitchFamily="34" charset="0"/>
                          <a:ea typeface="Unit Offc Light" pitchFamily="34" charset="0"/>
                          <a:cs typeface="Unit Offc Light" pitchFamily="34" charset="0"/>
                        </a:rPr>
                        <a:t>trace</a:t>
                      </a:r>
                      <a:r>
                        <a:rPr lang="de-DE" sz="700" baseline="0" dirty="0" smtClean="0">
                          <a:solidFill>
                            <a:srgbClr val="3C3C3C"/>
                          </a:solidFill>
                          <a:latin typeface="Unit Offc Light" pitchFamily="34" charset="0"/>
                          <a:ea typeface="Unit Offc Light" pitchFamily="34" charset="0"/>
                          <a:cs typeface="Unit Offc Light" pitchFamily="34" charset="0"/>
                        </a:rPr>
                        <a:t> </a:t>
                      </a:r>
                      <a:r>
                        <a:rPr lang="de-DE" sz="700" baseline="0" dirty="0" err="1" smtClean="0">
                          <a:solidFill>
                            <a:srgbClr val="3C3C3C"/>
                          </a:solidFill>
                          <a:latin typeface="Unit Offc Light" pitchFamily="34" charset="0"/>
                          <a:ea typeface="Unit Offc Light" pitchFamily="34" charset="0"/>
                          <a:cs typeface="Unit Offc Light" pitchFamily="34" charset="0"/>
                        </a:rPr>
                        <a:t>gases</a:t>
                      </a:r>
                      <a:r>
                        <a:rPr lang="de-DE" sz="700" baseline="0" dirty="0" smtClean="0">
                          <a:solidFill>
                            <a:srgbClr val="3C3C3C"/>
                          </a:solidFill>
                          <a:latin typeface="Unit Offc Light" pitchFamily="34" charset="0"/>
                          <a:ea typeface="Unit Offc Light" pitchFamily="34" charset="0"/>
                          <a:cs typeface="Unit Offc Light" pitchFamily="34" charset="0"/>
                        </a:rPr>
                        <a:t> </a:t>
                      </a:r>
                      <a:r>
                        <a:rPr lang="de-DE" sz="700" baseline="0" dirty="0" err="1" smtClean="0">
                          <a:solidFill>
                            <a:srgbClr val="3C3C3C"/>
                          </a:solidFill>
                          <a:latin typeface="Unit Offc Light" pitchFamily="34" charset="0"/>
                          <a:ea typeface="Unit Offc Light" pitchFamily="34" charset="0"/>
                          <a:cs typeface="Unit Offc Light" pitchFamily="34" charset="0"/>
                        </a:rPr>
                        <a:t>and</a:t>
                      </a:r>
                      <a:r>
                        <a:rPr lang="de-DE" sz="700" baseline="0" dirty="0" smtClean="0">
                          <a:solidFill>
                            <a:srgbClr val="3C3C3C"/>
                          </a:solidFill>
                          <a:latin typeface="Unit Offc Light" pitchFamily="34" charset="0"/>
                          <a:ea typeface="Unit Offc Light" pitchFamily="34" charset="0"/>
                          <a:cs typeface="Unit Offc Light" pitchFamily="34" charset="0"/>
                        </a:rPr>
                        <a:t> 211 </a:t>
                      </a:r>
                      <a:r>
                        <a:rPr lang="de-DE" sz="700" baseline="0" dirty="0" err="1" smtClean="0">
                          <a:solidFill>
                            <a:srgbClr val="3C3C3C"/>
                          </a:solidFill>
                          <a:latin typeface="Unit Offc Light" pitchFamily="34" charset="0"/>
                          <a:ea typeface="Unit Offc Light" pitchFamily="34" charset="0"/>
                          <a:cs typeface="Unit Offc Light" pitchFamily="34" charset="0"/>
                        </a:rPr>
                        <a:t>chemical</a:t>
                      </a:r>
                      <a:r>
                        <a:rPr lang="de-DE" sz="700" baseline="0" dirty="0" smtClean="0">
                          <a:solidFill>
                            <a:srgbClr val="3C3C3C"/>
                          </a:solidFill>
                          <a:latin typeface="Unit Offc Light" pitchFamily="34" charset="0"/>
                          <a:ea typeface="Unit Offc Light" pitchFamily="34" charset="0"/>
                          <a:cs typeface="Unit Offc Light" pitchFamily="34" charset="0"/>
                        </a:rPr>
                        <a:t> </a:t>
                      </a:r>
                      <a:r>
                        <a:rPr lang="de-DE" sz="700" baseline="0" dirty="0" err="1" smtClean="0">
                          <a:solidFill>
                            <a:srgbClr val="3C3C3C"/>
                          </a:solidFill>
                          <a:latin typeface="Unit Offc Light" pitchFamily="34" charset="0"/>
                          <a:ea typeface="Unit Offc Light" pitchFamily="34" charset="0"/>
                          <a:cs typeface="Unit Offc Light" pitchFamily="34" charset="0"/>
                        </a:rPr>
                        <a:t>reactions</a:t>
                      </a:r>
                      <a:endParaRPr lang="de-DE" sz="700" baseline="0" dirty="0" smtClean="0">
                        <a:solidFill>
                          <a:srgbClr val="3C3C3C"/>
                        </a:solidFill>
                        <a:latin typeface="Unit Offc Light" pitchFamily="34" charset="0"/>
                        <a:ea typeface="Unit Offc Light" pitchFamily="34" charset="0"/>
                        <a:cs typeface="Unit Offc Light" pitchFamily="34" charset="0"/>
                      </a:endParaRP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
                        <a:tabLst>
                          <a:tab pos="1524000" algn="l"/>
                        </a:tabLst>
                        <a:defRPr/>
                      </a:pPr>
                      <a:r>
                        <a:rPr lang="de-DE" sz="700" u="sng" baseline="0" dirty="0" smtClean="0">
                          <a:solidFill>
                            <a:srgbClr val="3C3C3C"/>
                          </a:solidFill>
                          <a:latin typeface="Unit Offc Light" pitchFamily="34" charset="0"/>
                          <a:ea typeface="Unit Offc Light" pitchFamily="34" charset="0"/>
                          <a:cs typeface="Unit Offc Light" pitchFamily="34" charset="0"/>
                        </a:rPr>
                        <a:t>2 Model </a:t>
                      </a:r>
                      <a:r>
                        <a:rPr lang="de-DE" sz="700" u="sng" baseline="0" dirty="0" err="1" smtClean="0">
                          <a:solidFill>
                            <a:srgbClr val="3C3C3C"/>
                          </a:solidFill>
                          <a:latin typeface="Unit Offc Light" pitchFamily="34" charset="0"/>
                          <a:ea typeface="Unit Offc Light" pitchFamily="34" charset="0"/>
                          <a:cs typeface="Unit Offc Light" pitchFamily="34" charset="0"/>
                        </a:rPr>
                        <a:t>domains</a:t>
                      </a:r>
                      <a:r>
                        <a:rPr lang="de-DE" sz="700" baseline="0" dirty="0" smtClean="0">
                          <a:solidFill>
                            <a:srgbClr val="3C3C3C"/>
                          </a:solidFill>
                          <a:latin typeface="Unit Offc Light" pitchFamily="34" charset="0"/>
                          <a:ea typeface="Unit Offc Light" pitchFamily="34" charset="0"/>
                          <a:cs typeface="Unit Offc Light" pitchFamily="34" charset="0"/>
                        </a:rPr>
                        <a:t>: 13,8 km </a:t>
                      </a:r>
                      <a:r>
                        <a:rPr lang="de-DE" sz="700" baseline="0" dirty="0" err="1" smtClean="0">
                          <a:solidFill>
                            <a:srgbClr val="3C3C3C"/>
                          </a:solidFill>
                          <a:latin typeface="Unit Offc Light" pitchFamily="34" charset="0"/>
                          <a:ea typeface="Unit Offc Light" pitchFamily="34" charset="0"/>
                          <a:cs typeface="Unit Offc Light" pitchFamily="34" charset="0"/>
                        </a:rPr>
                        <a:t>and</a:t>
                      </a:r>
                      <a:r>
                        <a:rPr lang="de-DE" sz="700" baseline="0" dirty="0" smtClean="0">
                          <a:solidFill>
                            <a:srgbClr val="3C3C3C"/>
                          </a:solidFill>
                          <a:latin typeface="Unit Offc Light" pitchFamily="34" charset="0"/>
                          <a:ea typeface="Unit Offc Light" pitchFamily="34" charset="0"/>
                          <a:cs typeface="Unit Offc Light" pitchFamily="34" charset="0"/>
                        </a:rPr>
                        <a:t> 4,6 km (Fig. 1)</a:t>
                      </a: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
                        <a:tabLst>
                          <a:tab pos="1524000" algn="l"/>
                        </a:tabLst>
                        <a:defRPr/>
                      </a:pPr>
                      <a:r>
                        <a:rPr lang="de-DE" sz="700" u="sng" baseline="0" dirty="0" smtClean="0">
                          <a:solidFill>
                            <a:srgbClr val="3C3C3C"/>
                          </a:solidFill>
                          <a:latin typeface="Unit Offc Light" pitchFamily="34" charset="0"/>
                          <a:ea typeface="Unit Offc Light" pitchFamily="34" charset="0"/>
                          <a:cs typeface="Unit Offc Light" pitchFamily="34" charset="0"/>
                        </a:rPr>
                        <a:t>2 Model </a:t>
                      </a:r>
                      <a:r>
                        <a:rPr lang="de-DE" sz="700" u="sng" baseline="0" dirty="0" err="1" smtClean="0">
                          <a:solidFill>
                            <a:srgbClr val="3C3C3C"/>
                          </a:solidFill>
                          <a:latin typeface="Unit Offc Light" pitchFamily="34" charset="0"/>
                          <a:ea typeface="Unit Offc Light" pitchFamily="34" charset="0"/>
                          <a:cs typeface="Unit Offc Light" pitchFamily="34" charset="0"/>
                        </a:rPr>
                        <a:t>runs</a:t>
                      </a:r>
                      <a:r>
                        <a:rPr lang="de-DE" sz="700" u="none" baseline="0" dirty="0" smtClean="0">
                          <a:solidFill>
                            <a:srgbClr val="3C3C3C"/>
                          </a:solidFill>
                          <a:latin typeface="Unit Offc Light" pitchFamily="34" charset="0"/>
                          <a:ea typeface="Unit Offc Light" pitchFamily="34" charset="0"/>
                          <a:cs typeface="Unit Offc Light" pitchFamily="34" charset="0"/>
                        </a:rPr>
                        <a:t>: 00 UTC </a:t>
                      </a:r>
                      <a:r>
                        <a:rPr lang="de-DE" sz="700" u="none" baseline="0" dirty="0" err="1" smtClean="0">
                          <a:solidFill>
                            <a:srgbClr val="3C3C3C"/>
                          </a:solidFill>
                          <a:latin typeface="Unit Offc Light" pitchFamily="34" charset="0"/>
                          <a:ea typeface="Unit Offc Light" pitchFamily="34" charset="0"/>
                          <a:cs typeface="Unit Offc Light" pitchFamily="34" charset="0"/>
                        </a:rPr>
                        <a:t>and</a:t>
                      </a:r>
                      <a:r>
                        <a:rPr lang="de-DE" sz="700" u="none" baseline="0" dirty="0" smtClean="0">
                          <a:solidFill>
                            <a:srgbClr val="3C3C3C"/>
                          </a:solidFill>
                          <a:latin typeface="Unit Offc Light" pitchFamily="34" charset="0"/>
                          <a:ea typeface="Unit Offc Light" pitchFamily="34" charset="0"/>
                          <a:cs typeface="Unit Offc Light" pitchFamily="34" charset="0"/>
                        </a:rPr>
                        <a:t> 06 UTC. </a:t>
                      </a:r>
                      <a:r>
                        <a:rPr lang="de-DE" sz="700" baseline="0" dirty="0" smtClean="0">
                          <a:solidFill>
                            <a:srgbClr val="3C3C3C"/>
                          </a:solidFill>
                          <a:latin typeface="Unit Offc Light" pitchFamily="34" charset="0"/>
                          <a:ea typeface="Unit Offc Light" pitchFamily="34" charset="0"/>
                          <a:cs typeface="Unit Offc Light" pitchFamily="34" charset="0"/>
                        </a:rPr>
                        <a:t>Data </a:t>
                      </a:r>
                      <a:r>
                        <a:rPr lang="de-DE" sz="700" baseline="0" dirty="0" err="1" smtClean="0">
                          <a:solidFill>
                            <a:srgbClr val="3C3C3C"/>
                          </a:solidFill>
                          <a:latin typeface="Unit Offc Light" pitchFamily="34" charset="0"/>
                          <a:ea typeface="Unit Offc Light" pitchFamily="34" charset="0"/>
                          <a:cs typeface="Unit Offc Light" pitchFamily="34" charset="0"/>
                        </a:rPr>
                        <a:t>assimilation</a:t>
                      </a:r>
                      <a:r>
                        <a:rPr lang="de-DE" sz="700" baseline="0" dirty="0" smtClean="0">
                          <a:solidFill>
                            <a:srgbClr val="3C3C3C"/>
                          </a:solidFill>
                          <a:latin typeface="Unit Offc Light" pitchFamily="34" charset="0"/>
                          <a:ea typeface="Unit Offc Light" pitchFamily="34" charset="0"/>
                          <a:cs typeface="Unit Offc Light" pitchFamily="34" charset="0"/>
                        </a:rPr>
                        <a:t> </a:t>
                      </a:r>
                      <a:r>
                        <a:rPr lang="de-DE" sz="700" baseline="0" dirty="0" err="1" smtClean="0">
                          <a:solidFill>
                            <a:srgbClr val="3C3C3C"/>
                          </a:solidFill>
                          <a:latin typeface="Unit Offc Light" pitchFamily="34" charset="0"/>
                          <a:ea typeface="Unit Offc Light" pitchFamily="34" charset="0"/>
                          <a:cs typeface="Unit Offc Light" pitchFamily="34" charset="0"/>
                        </a:rPr>
                        <a:t>of</a:t>
                      </a:r>
                      <a:r>
                        <a:rPr lang="de-DE" sz="700" baseline="0" dirty="0" smtClean="0">
                          <a:solidFill>
                            <a:srgbClr val="3C3C3C"/>
                          </a:solidFill>
                          <a:latin typeface="Unit Offc Light" pitchFamily="34" charset="0"/>
                          <a:ea typeface="Unit Offc Light" pitchFamily="34" charset="0"/>
                          <a:cs typeface="Unit Offc Light" pitchFamily="34" charset="0"/>
                        </a:rPr>
                        <a:t> </a:t>
                      </a:r>
                      <a:r>
                        <a:rPr lang="de-DE" sz="700" baseline="0" dirty="0" err="1" smtClean="0">
                          <a:solidFill>
                            <a:srgbClr val="3C3C3C"/>
                          </a:solidFill>
                          <a:latin typeface="Unit Offc Light" pitchFamily="34" charset="0"/>
                          <a:ea typeface="Unit Offc Light" pitchFamily="34" charset="0"/>
                          <a:cs typeface="Unit Offc Light" pitchFamily="34" charset="0"/>
                        </a:rPr>
                        <a:t>the</a:t>
                      </a:r>
                      <a:r>
                        <a:rPr lang="de-DE" sz="700" baseline="0" dirty="0" smtClean="0">
                          <a:solidFill>
                            <a:srgbClr val="3C3C3C"/>
                          </a:solidFill>
                          <a:latin typeface="Unit Offc Light" pitchFamily="34" charset="0"/>
                          <a:ea typeface="Unit Offc Light" pitchFamily="34" charset="0"/>
                          <a:cs typeface="Unit Offc Light" pitchFamily="34" charset="0"/>
                        </a:rPr>
                        <a:t> Austrian Measurement </a:t>
                      </a:r>
                      <a:r>
                        <a:rPr lang="de-DE" sz="700" baseline="0" dirty="0" err="1" smtClean="0">
                          <a:solidFill>
                            <a:srgbClr val="3C3C3C"/>
                          </a:solidFill>
                          <a:latin typeface="Unit Offc Light" pitchFamily="34" charset="0"/>
                          <a:ea typeface="Unit Offc Light" pitchFamily="34" charset="0"/>
                          <a:cs typeface="Unit Offc Light" pitchFamily="34" charset="0"/>
                        </a:rPr>
                        <a:t>stations</a:t>
                      </a:r>
                      <a:r>
                        <a:rPr lang="de-DE" sz="700" baseline="0" dirty="0" smtClean="0">
                          <a:solidFill>
                            <a:srgbClr val="3C3C3C"/>
                          </a:solidFill>
                          <a:latin typeface="Unit Offc Light" pitchFamily="34" charset="0"/>
                          <a:ea typeface="Unit Offc Light" pitchFamily="34" charset="0"/>
                          <a:cs typeface="Unit Offc Light" pitchFamily="34" charset="0"/>
                        </a:rPr>
                        <a:t> </a:t>
                      </a:r>
                      <a:r>
                        <a:rPr lang="de-DE" sz="700" baseline="0" dirty="0" err="1" smtClean="0">
                          <a:solidFill>
                            <a:srgbClr val="3C3C3C"/>
                          </a:solidFill>
                          <a:latin typeface="Unit Offc Light" pitchFamily="34" charset="0"/>
                          <a:ea typeface="Unit Offc Light" pitchFamily="34" charset="0"/>
                          <a:cs typeface="Unit Offc Light" pitchFamily="34" charset="0"/>
                        </a:rPr>
                        <a:t>is</a:t>
                      </a:r>
                      <a:r>
                        <a:rPr lang="de-DE" sz="700" baseline="0" dirty="0" smtClean="0">
                          <a:solidFill>
                            <a:srgbClr val="3C3C3C"/>
                          </a:solidFill>
                          <a:latin typeface="Unit Offc Light" pitchFamily="34" charset="0"/>
                          <a:ea typeface="Unit Offc Light" pitchFamily="34" charset="0"/>
                          <a:cs typeface="Unit Offc Light" pitchFamily="34" charset="0"/>
                        </a:rPr>
                        <a:t> </a:t>
                      </a:r>
                      <a:r>
                        <a:rPr lang="de-DE" sz="700" baseline="0" dirty="0" err="1" smtClean="0">
                          <a:solidFill>
                            <a:srgbClr val="3C3C3C"/>
                          </a:solidFill>
                          <a:latin typeface="Unit Offc Light" pitchFamily="34" charset="0"/>
                          <a:ea typeface="Unit Offc Light" pitchFamily="34" charset="0"/>
                          <a:cs typeface="Unit Offc Light" pitchFamily="34" charset="0"/>
                        </a:rPr>
                        <a:t>only</a:t>
                      </a:r>
                      <a:r>
                        <a:rPr lang="de-DE" sz="700" baseline="0" dirty="0" smtClean="0">
                          <a:solidFill>
                            <a:srgbClr val="3C3C3C"/>
                          </a:solidFill>
                          <a:latin typeface="Unit Offc Light" pitchFamily="34" charset="0"/>
                          <a:ea typeface="Unit Offc Light" pitchFamily="34" charset="0"/>
                          <a:cs typeface="Unit Offc Light" pitchFamily="34" charset="0"/>
                        </a:rPr>
                        <a:t> </a:t>
                      </a:r>
                      <a:r>
                        <a:rPr lang="de-DE" sz="700" baseline="0" dirty="0" err="1" smtClean="0">
                          <a:solidFill>
                            <a:srgbClr val="3C3C3C"/>
                          </a:solidFill>
                          <a:latin typeface="Unit Offc Light" pitchFamily="34" charset="0"/>
                          <a:ea typeface="Unit Offc Light" pitchFamily="34" charset="0"/>
                          <a:cs typeface="Unit Offc Light" pitchFamily="34" charset="0"/>
                        </a:rPr>
                        <a:t>used</a:t>
                      </a:r>
                      <a:r>
                        <a:rPr lang="de-DE" sz="700" baseline="0" dirty="0" smtClean="0">
                          <a:solidFill>
                            <a:srgbClr val="3C3C3C"/>
                          </a:solidFill>
                          <a:latin typeface="Unit Offc Light" pitchFamily="34" charset="0"/>
                          <a:ea typeface="Unit Offc Light" pitchFamily="34" charset="0"/>
                          <a:cs typeface="Unit Offc Light" pitchFamily="34" charset="0"/>
                        </a:rPr>
                        <a:t> in </a:t>
                      </a:r>
                      <a:r>
                        <a:rPr lang="de-DE" sz="700" baseline="0" dirty="0" err="1" smtClean="0">
                          <a:solidFill>
                            <a:srgbClr val="3C3C3C"/>
                          </a:solidFill>
                          <a:latin typeface="Unit Offc Light" pitchFamily="34" charset="0"/>
                          <a:ea typeface="Unit Offc Light" pitchFamily="34" charset="0"/>
                          <a:cs typeface="Unit Offc Light" pitchFamily="34" charset="0"/>
                        </a:rPr>
                        <a:t>the</a:t>
                      </a:r>
                      <a:r>
                        <a:rPr lang="de-DE" sz="700" baseline="0" dirty="0" smtClean="0">
                          <a:solidFill>
                            <a:srgbClr val="3C3C3C"/>
                          </a:solidFill>
                          <a:latin typeface="Unit Offc Light" pitchFamily="34" charset="0"/>
                          <a:ea typeface="Unit Offc Light" pitchFamily="34" charset="0"/>
                          <a:cs typeface="Unit Offc Light" pitchFamily="34" charset="0"/>
                        </a:rPr>
                        <a:t> 2</a:t>
                      </a:r>
                      <a:r>
                        <a:rPr lang="de-DE" sz="700" baseline="30000" dirty="0" smtClean="0">
                          <a:solidFill>
                            <a:srgbClr val="3C3C3C"/>
                          </a:solidFill>
                          <a:latin typeface="Unit Offc Light" pitchFamily="34" charset="0"/>
                          <a:ea typeface="Unit Offc Light" pitchFamily="34" charset="0"/>
                          <a:cs typeface="Unit Offc Light" pitchFamily="34" charset="0"/>
                        </a:rPr>
                        <a:t>nd</a:t>
                      </a:r>
                      <a:r>
                        <a:rPr lang="de-DE" sz="700" baseline="0" dirty="0" smtClean="0">
                          <a:solidFill>
                            <a:srgbClr val="3C3C3C"/>
                          </a:solidFill>
                          <a:latin typeface="Unit Offc Light" pitchFamily="34" charset="0"/>
                          <a:ea typeface="Unit Offc Light" pitchFamily="34" charset="0"/>
                          <a:cs typeface="Unit Offc Light" pitchFamily="34" charset="0"/>
                        </a:rPr>
                        <a:t> </a:t>
                      </a:r>
                      <a:r>
                        <a:rPr lang="de-DE" sz="700" baseline="0" dirty="0" err="1" smtClean="0">
                          <a:solidFill>
                            <a:srgbClr val="3C3C3C"/>
                          </a:solidFill>
                          <a:latin typeface="Unit Offc Light" pitchFamily="34" charset="0"/>
                          <a:ea typeface="Unit Offc Light" pitchFamily="34" charset="0"/>
                          <a:cs typeface="Unit Offc Light" pitchFamily="34" charset="0"/>
                        </a:rPr>
                        <a:t>run</a:t>
                      </a:r>
                      <a:r>
                        <a:rPr lang="de-DE" sz="700" baseline="0" dirty="0" smtClean="0">
                          <a:solidFill>
                            <a:srgbClr val="3C3C3C"/>
                          </a:solidFill>
                          <a:latin typeface="Unit Offc Light" pitchFamily="34" charset="0"/>
                          <a:ea typeface="Unit Offc Light" pitchFamily="34" charset="0"/>
                          <a:cs typeface="Unit Offc Light" pitchFamily="34" charset="0"/>
                        </a:rPr>
                        <a:t>.</a:t>
                      </a:r>
                    </a:p>
                    <a:p>
                      <a:pPr marL="172800" marR="0" indent="-171450" algn="just" defTabSz="914400" rtl="0" eaLnBrk="1" fontAlgn="auto" latinLnBrk="0" hangingPunct="1">
                        <a:lnSpc>
                          <a:spcPct val="100000"/>
                        </a:lnSpc>
                        <a:spcBef>
                          <a:spcPts val="0"/>
                        </a:spcBef>
                        <a:spcAft>
                          <a:spcPts val="0"/>
                        </a:spcAft>
                        <a:buClrTx/>
                        <a:buSzTx/>
                        <a:buFont typeface="Wingdings" pitchFamily="2" charset="2"/>
                        <a:buChar char="§"/>
                        <a:tabLst>
                          <a:tab pos="1524000" algn="l"/>
                        </a:tabLst>
                        <a:defRPr/>
                      </a:pPr>
                      <a:endParaRPr lang="de-DE" sz="700" baseline="0" dirty="0" smtClean="0">
                        <a:solidFill>
                          <a:srgbClr val="3C3C3C"/>
                        </a:solidFill>
                        <a:latin typeface="Unit Offc Light" pitchFamily="34" charset="0"/>
                        <a:ea typeface="Unit Offc Light" pitchFamily="34" charset="0"/>
                        <a:cs typeface="Unit Offc Light" pitchFamily="34" charset="0"/>
                      </a:endParaRPr>
                    </a:p>
                    <a:p>
                      <a:pPr marL="172800" marR="0" indent="-171450" algn="just" defTabSz="914400" rtl="0" eaLnBrk="1" fontAlgn="auto" latinLnBrk="0" hangingPunct="1">
                        <a:lnSpc>
                          <a:spcPct val="100000"/>
                        </a:lnSpc>
                        <a:spcBef>
                          <a:spcPts val="0"/>
                        </a:spcBef>
                        <a:spcAft>
                          <a:spcPts val="0"/>
                        </a:spcAft>
                        <a:buClrTx/>
                        <a:buSzTx/>
                        <a:buFont typeface="Wingdings" pitchFamily="2" charset="2"/>
                        <a:buChar char="§"/>
                        <a:tabLst>
                          <a:tab pos="1524000" algn="l"/>
                        </a:tabLst>
                        <a:defRPr/>
                      </a:pPr>
                      <a:endParaRPr lang="de-DE" sz="700" baseline="0" dirty="0" smtClean="0">
                        <a:solidFill>
                          <a:srgbClr val="3C3C3C"/>
                        </a:solidFill>
                        <a:latin typeface="Unit Offc Light" pitchFamily="34" charset="0"/>
                        <a:ea typeface="Unit Offc Light" pitchFamily="34" charset="0"/>
                        <a:cs typeface="Unit Offc Light" pitchFamily="34" charset="0"/>
                      </a:endParaRPr>
                    </a:p>
                    <a:p>
                      <a:pPr marL="172800" marR="0" indent="-171450" algn="just" defTabSz="914400" rtl="0" eaLnBrk="1" fontAlgn="auto" latinLnBrk="0" hangingPunct="1">
                        <a:lnSpc>
                          <a:spcPct val="100000"/>
                        </a:lnSpc>
                        <a:spcBef>
                          <a:spcPts val="0"/>
                        </a:spcBef>
                        <a:spcAft>
                          <a:spcPts val="0"/>
                        </a:spcAft>
                        <a:buClrTx/>
                        <a:buSzTx/>
                        <a:buFont typeface="Wingdings" pitchFamily="2" charset="2"/>
                        <a:buChar char="§"/>
                        <a:tabLst>
                          <a:tab pos="1524000" algn="l"/>
                        </a:tabLst>
                        <a:defRPr/>
                      </a:pPr>
                      <a:endParaRPr lang="de-DE" sz="700" baseline="0" dirty="0" smtClean="0">
                        <a:solidFill>
                          <a:srgbClr val="3C3C3C"/>
                        </a:solidFill>
                        <a:latin typeface="Unit Offc Light" pitchFamily="34" charset="0"/>
                        <a:ea typeface="Unit Offc Light" pitchFamily="34" charset="0"/>
                        <a:cs typeface="Unit Offc Light" pitchFamily="34" charset="0"/>
                      </a:endParaRPr>
                    </a:p>
                    <a:p>
                      <a:pPr marL="172800" marR="0" indent="-171450" algn="just" defTabSz="914400" rtl="0" eaLnBrk="1" fontAlgn="auto" latinLnBrk="0" hangingPunct="1">
                        <a:lnSpc>
                          <a:spcPct val="100000"/>
                        </a:lnSpc>
                        <a:spcBef>
                          <a:spcPts val="0"/>
                        </a:spcBef>
                        <a:spcAft>
                          <a:spcPts val="0"/>
                        </a:spcAft>
                        <a:buClrTx/>
                        <a:buSzTx/>
                        <a:buFont typeface="Wingdings" pitchFamily="2" charset="2"/>
                        <a:buChar char="§"/>
                        <a:tabLst>
                          <a:tab pos="1524000" algn="l"/>
                        </a:tabLst>
                        <a:defRPr/>
                      </a:pPr>
                      <a:endParaRPr lang="de-DE" sz="700" baseline="0" dirty="0" smtClean="0">
                        <a:solidFill>
                          <a:srgbClr val="3C3C3C"/>
                        </a:solidFill>
                        <a:latin typeface="Unit Offc Light" pitchFamily="34" charset="0"/>
                        <a:ea typeface="Unit Offc Light" pitchFamily="34" charset="0"/>
                        <a:cs typeface="Unit Offc Light" pitchFamily="34" charset="0"/>
                      </a:endParaRPr>
                    </a:p>
                    <a:p>
                      <a:pPr marL="172800" marR="0" indent="-171450" algn="just" defTabSz="914400" rtl="0" eaLnBrk="1" fontAlgn="auto" latinLnBrk="0" hangingPunct="1">
                        <a:lnSpc>
                          <a:spcPct val="100000"/>
                        </a:lnSpc>
                        <a:spcBef>
                          <a:spcPts val="0"/>
                        </a:spcBef>
                        <a:spcAft>
                          <a:spcPts val="0"/>
                        </a:spcAft>
                        <a:buClrTx/>
                        <a:buSzTx/>
                        <a:buFont typeface="Wingdings" pitchFamily="2" charset="2"/>
                        <a:buChar char="§"/>
                        <a:tabLst>
                          <a:tab pos="1524000" algn="l"/>
                        </a:tabLst>
                        <a:defRPr/>
                      </a:pPr>
                      <a:endParaRPr lang="de-DE" sz="700" baseline="0" dirty="0" smtClean="0">
                        <a:solidFill>
                          <a:srgbClr val="3C3C3C"/>
                        </a:solidFill>
                        <a:latin typeface="Unit Offc Light" pitchFamily="34" charset="0"/>
                        <a:ea typeface="Unit Offc Light" pitchFamily="34" charset="0"/>
                        <a:cs typeface="Unit Offc Light" pitchFamily="34" charset="0"/>
                      </a:endParaRPr>
                    </a:p>
                    <a:p>
                      <a:pPr marL="172800" marR="0" indent="-171450" algn="just" defTabSz="914400" rtl="0" eaLnBrk="1" fontAlgn="auto" latinLnBrk="0" hangingPunct="1">
                        <a:lnSpc>
                          <a:spcPct val="100000"/>
                        </a:lnSpc>
                        <a:spcBef>
                          <a:spcPts val="0"/>
                        </a:spcBef>
                        <a:spcAft>
                          <a:spcPts val="0"/>
                        </a:spcAft>
                        <a:buClrTx/>
                        <a:buSzTx/>
                        <a:buFont typeface="Wingdings" pitchFamily="2" charset="2"/>
                        <a:buChar char="§"/>
                        <a:tabLst>
                          <a:tab pos="1524000" algn="l"/>
                        </a:tabLst>
                        <a:defRPr/>
                      </a:pPr>
                      <a:endParaRPr lang="de-DE" sz="700" baseline="0" dirty="0" smtClean="0">
                        <a:solidFill>
                          <a:srgbClr val="3C3C3C"/>
                        </a:solidFill>
                        <a:latin typeface="Unit Offc Light" pitchFamily="34" charset="0"/>
                        <a:ea typeface="Unit Offc Light" pitchFamily="34" charset="0"/>
                        <a:cs typeface="Unit Offc Light" pitchFamily="34" charset="0"/>
                      </a:endParaRPr>
                    </a:p>
                    <a:p>
                      <a:pPr marL="172800" marR="0" indent="-171450" algn="just" defTabSz="914400" rtl="0" eaLnBrk="1" fontAlgn="auto" latinLnBrk="0" hangingPunct="1">
                        <a:lnSpc>
                          <a:spcPct val="100000"/>
                        </a:lnSpc>
                        <a:spcBef>
                          <a:spcPts val="0"/>
                        </a:spcBef>
                        <a:spcAft>
                          <a:spcPts val="0"/>
                        </a:spcAft>
                        <a:buClrTx/>
                        <a:buSzTx/>
                        <a:buFont typeface="Wingdings" pitchFamily="2" charset="2"/>
                        <a:buChar char="§"/>
                        <a:tabLst>
                          <a:tab pos="1524000" algn="l"/>
                        </a:tabLst>
                        <a:defRPr/>
                      </a:pPr>
                      <a:endParaRPr lang="de-DE" sz="700" baseline="0" dirty="0" smtClean="0">
                        <a:solidFill>
                          <a:srgbClr val="3C3C3C"/>
                        </a:solidFill>
                        <a:latin typeface="Unit Offc Light" pitchFamily="34" charset="0"/>
                        <a:ea typeface="Unit Offc Light" pitchFamily="34" charset="0"/>
                        <a:cs typeface="Unit Offc Light" pitchFamily="34" charset="0"/>
                      </a:endParaRPr>
                    </a:p>
                    <a:p>
                      <a:pPr marL="172800" marR="0" indent="-171450" algn="just" defTabSz="914400" rtl="0" eaLnBrk="1" fontAlgn="auto" latinLnBrk="0" hangingPunct="1">
                        <a:lnSpc>
                          <a:spcPct val="100000"/>
                        </a:lnSpc>
                        <a:spcBef>
                          <a:spcPts val="0"/>
                        </a:spcBef>
                        <a:spcAft>
                          <a:spcPts val="0"/>
                        </a:spcAft>
                        <a:buClrTx/>
                        <a:buSzTx/>
                        <a:buFont typeface="Wingdings" pitchFamily="2" charset="2"/>
                        <a:buChar char="§"/>
                        <a:tabLst>
                          <a:tab pos="1524000" algn="l"/>
                        </a:tabLst>
                        <a:defRPr/>
                      </a:pPr>
                      <a:endParaRPr lang="de-DE" sz="700" baseline="0" dirty="0" smtClean="0">
                        <a:solidFill>
                          <a:srgbClr val="3C3C3C"/>
                        </a:solidFill>
                        <a:latin typeface="Unit Offc Light" pitchFamily="34" charset="0"/>
                        <a:ea typeface="Unit Offc Light" pitchFamily="34" charset="0"/>
                        <a:cs typeface="Unit Offc Light" pitchFamily="34" charset="0"/>
                      </a:endParaRPr>
                    </a:p>
                    <a:p>
                      <a:pPr marL="172800" marR="0" indent="-171450" algn="just" defTabSz="914400" rtl="0" eaLnBrk="1" fontAlgn="auto" latinLnBrk="0" hangingPunct="1">
                        <a:lnSpc>
                          <a:spcPct val="100000"/>
                        </a:lnSpc>
                        <a:spcBef>
                          <a:spcPts val="0"/>
                        </a:spcBef>
                        <a:spcAft>
                          <a:spcPts val="0"/>
                        </a:spcAft>
                        <a:buClrTx/>
                        <a:buSzTx/>
                        <a:buFont typeface="Wingdings" pitchFamily="2" charset="2"/>
                        <a:buChar char="§"/>
                        <a:tabLst>
                          <a:tab pos="1524000" algn="l"/>
                        </a:tabLst>
                        <a:defRPr/>
                      </a:pPr>
                      <a:endParaRPr lang="de-DE" sz="700" baseline="0" dirty="0" smtClean="0">
                        <a:solidFill>
                          <a:srgbClr val="3C3C3C"/>
                        </a:solidFill>
                        <a:latin typeface="Unit Offc Light" pitchFamily="34" charset="0"/>
                        <a:ea typeface="Unit Offc Light" pitchFamily="34" charset="0"/>
                        <a:cs typeface="Unit Offc Light" pitchFamily="34" charset="0"/>
                      </a:endParaRPr>
                    </a:p>
                    <a:p>
                      <a:pPr marL="172800" marR="0" indent="-171450" algn="just" defTabSz="914400" rtl="0" eaLnBrk="1" fontAlgn="auto" latinLnBrk="0" hangingPunct="1">
                        <a:lnSpc>
                          <a:spcPct val="100000"/>
                        </a:lnSpc>
                        <a:spcBef>
                          <a:spcPts val="0"/>
                        </a:spcBef>
                        <a:spcAft>
                          <a:spcPts val="0"/>
                        </a:spcAft>
                        <a:buClrTx/>
                        <a:buSzTx/>
                        <a:buFont typeface="Wingdings" pitchFamily="2" charset="2"/>
                        <a:buChar char="§"/>
                        <a:tabLst>
                          <a:tab pos="1524000" algn="l"/>
                        </a:tabLst>
                        <a:defRPr/>
                      </a:pPr>
                      <a:endParaRPr lang="de-DE" sz="700" baseline="0" dirty="0" smtClean="0">
                        <a:solidFill>
                          <a:srgbClr val="3C3C3C"/>
                        </a:solidFill>
                        <a:latin typeface="Unit Offc Light" pitchFamily="34" charset="0"/>
                        <a:ea typeface="Unit Offc Light" pitchFamily="34" charset="0"/>
                        <a:cs typeface="Unit Offc Light" pitchFamily="34" charset="0"/>
                      </a:endParaRPr>
                    </a:p>
                    <a:p>
                      <a:pPr marL="172800" marR="0" indent="-171450" algn="just" defTabSz="914400" rtl="0" eaLnBrk="1" fontAlgn="auto" latinLnBrk="0" hangingPunct="1">
                        <a:lnSpc>
                          <a:spcPct val="100000"/>
                        </a:lnSpc>
                        <a:spcBef>
                          <a:spcPts val="0"/>
                        </a:spcBef>
                        <a:spcAft>
                          <a:spcPts val="0"/>
                        </a:spcAft>
                        <a:buClrTx/>
                        <a:buSzTx/>
                        <a:buFont typeface="Wingdings" pitchFamily="2" charset="2"/>
                        <a:buChar char="§"/>
                        <a:tabLst>
                          <a:tab pos="1524000" algn="l"/>
                        </a:tabLst>
                        <a:defRPr/>
                      </a:pPr>
                      <a:endParaRPr lang="de-DE" sz="700" baseline="0" dirty="0" smtClean="0">
                        <a:solidFill>
                          <a:srgbClr val="3C3C3C"/>
                        </a:solidFill>
                        <a:latin typeface="Unit Offc Light" pitchFamily="34" charset="0"/>
                        <a:ea typeface="Unit Offc Light" pitchFamily="34" charset="0"/>
                        <a:cs typeface="Unit Offc Light" pitchFamily="34" charset="0"/>
                      </a:endParaRPr>
                    </a:p>
                    <a:p>
                      <a:pPr marL="172800" marR="0" indent="-171450" algn="just" defTabSz="914400" rtl="0" eaLnBrk="1" fontAlgn="auto" latinLnBrk="0" hangingPunct="1">
                        <a:lnSpc>
                          <a:spcPct val="100000"/>
                        </a:lnSpc>
                        <a:spcBef>
                          <a:spcPts val="0"/>
                        </a:spcBef>
                        <a:spcAft>
                          <a:spcPts val="0"/>
                        </a:spcAft>
                        <a:buClrTx/>
                        <a:buSzTx/>
                        <a:buFont typeface="Wingdings" pitchFamily="2" charset="2"/>
                        <a:buChar char="§"/>
                        <a:tabLst>
                          <a:tab pos="1524000" algn="l"/>
                        </a:tabLst>
                        <a:defRPr/>
                      </a:pPr>
                      <a:endParaRPr lang="de-DE" sz="700" baseline="0" dirty="0" smtClean="0">
                        <a:solidFill>
                          <a:srgbClr val="3C3C3C"/>
                        </a:solidFill>
                        <a:latin typeface="Unit Offc Light" pitchFamily="34" charset="0"/>
                        <a:ea typeface="Unit Offc Light" pitchFamily="34" charset="0"/>
                        <a:cs typeface="Unit Offc Light" pitchFamily="34" charset="0"/>
                      </a:endParaRPr>
                    </a:p>
                    <a:p>
                      <a:pPr marL="0" marR="0" indent="0" algn="just" defTabSz="914400" rtl="0" eaLnBrk="1" fontAlgn="auto" latinLnBrk="0" hangingPunct="1">
                        <a:lnSpc>
                          <a:spcPct val="100000"/>
                        </a:lnSpc>
                        <a:spcBef>
                          <a:spcPts val="0"/>
                        </a:spcBef>
                        <a:spcAft>
                          <a:spcPts val="0"/>
                        </a:spcAft>
                        <a:buClrTx/>
                        <a:buSzTx/>
                        <a:buFontTx/>
                        <a:buNone/>
                        <a:tabLst>
                          <a:tab pos="1524000" algn="l"/>
                        </a:tabLst>
                        <a:defRPr/>
                      </a:pPr>
                      <a:r>
                        <a:rPr lang="de-DE" sz="700" dirty="0" smtClean="0">
                          <a:solidFill>
                            <a:srgbClr val="3C3C3C"/>
                          </a:solidFill>
                          <a:latin typeface="Unit Offc Light" pitchFamily="34" charset="0"/>
                          <a:ea typeface="Unit Offc Light" pitchFamily="34" charset="0"/>
                          <a:cs typeface="Unit Offc Light" pitchFamily="34" charset="0"/>
                        </a:rPr>
                        <a:t>The </a:t>
                      </a:r>
                      <a:r>
                        <a:rPr lang="de-DE" sz="700" dirty="0" err="1" smtClean="0">
                          <a:solidFill>
                            <a:srgbClr val="3C3C3C"/>
                          </a:solidFill>
                          <a:latin typeface="Unit Offc Light" pitchFamily="34" charset="0"/>
                          <a:ea typeface="Unit Offc Light" pitchFamily="34" charset="0"/>
                          <a:cs typeface="Unit Offc Light" pitchFamily="34" charset="0"/>
                        </a:rPr>
                        <a:t>modeling</a:t>
                      </a:r>
                      <a:r>
                        <a:rPr lang="de-DE" sz="700" dirty="0" smtClean="0">
                          <a:solidFill>
                            <a:srgbClr val="3C3C3C"/>
                          </a:solidFill>
                          <a:latin typeface="Unit Offc Light" pitchFamily="34" charset="0"/>
                          <a:ea typeface="Unit Offc Light" pitchFamily="34" charset="0"/>
                          <a:cs typeface="Unit Offc Light" pitchFamily="34" charset="0"/>
                        </a:rPr>
                        <a:t> </a:t>
                      </a:r>
                      <a:r>
                        <a:rPr lang="de-DE" sz="700" dirty="0" err="1" smtClean="0">
                          <a:solidFill>
                            <a:srgbClr val="3C3C3C"/>
                          </a:solidFill>
                          <a:latin typeface="Unit Offc Light" pitchFamily="34" charset="0"/>
                          <a:ea typeface="Unit Offc Light" pitchFamily="34" charset="0"/>
                          <a:cs typeface="Unit Offc Light" pitchFamily="34" charset="0"/>
                        </a:rPr>
                        <a:t>system</a:t>
                      </a:r>
                      <a:r>
                        <a:rPr lang="de-DE" sz="700" dirty="0" smtClean="0">
                          <a:solidFill>
                            <a:srgbClr val="3C3C3C"/>
                          </a:solidFill>
                          <a:latin typeface="Unit Offc Light" pitchFamily="34" charset="0"/>
                          <a:ea typeface="Unit Offc Light" pitchFamily="34" charset="0"/>
                          <a:cs typeface="Unit Offc Light" pitchFamily="34" charset="0"/>
                        </a:rPr>
                        <a:t> </a:t>
                      </a:r>
                      <a:r>
                        <a:rPr lang="de-DE" sz="700" dirty="0" err="1" smtClean="0">
                          <a:solidFill>
                            <a:srgbClr val="3C3C3C"/>
                          </a:solidFill>
                          <a:latin typeface="Unit Offc Light" pitchFamily="34" charset="0"/>
                          <a:ea typeface="Unit Offc Light" pitchFamily="34" charset="0"/>
                          <a:cs typeface="Unit Offc Light" pitchFamily="34" charset="0"/>
                        </a:rPr>
                        <a:t>is</a:t>
                      </a:r>
                      <a:r>
                        <a:rPr lang="de-DE" sz="700" dirty="0" smtClean="0">
                          <a:solidFill>
                            <a:srgbClr val="3C3C3C"/>
                          </a:solidFill>
                          <a:latin typeface="Unit Offc Light" pitchFamily="34" charset="0"/>
                          <a:ea typeface="Unit Offc Light" pitchFamily="34" charset="0"/>
                          <a:cs typeface="Unit Offc Light" pitchFamily="34" charset="0"/>
                        </a:rPr>
                        <a:t> </a:t>
                      </a:r>
                      <a:r>
                        <a:rPr lang="de-DE" sz="700" dirty="0" err="1" smtClean="0">
                          <a:solidFill>
                            <a:srgbClr val="3C3C3C"/>
                          </a:solidFill>
                          <a:latin typeface="Unit Offc Light" pitchFamily="34" charset="0"/>
                          <a:ea typeface="Unit Offc Light" pitchFamily="34" charset="0"/>
                          <a:cs typeface="Unit Offc Light" pitchFamily="34" charset="0"/>
                        </a:rPr>
                        <a:t>described</a:t>
                      </a:r>
                      <a:r>
                        <a:rPr lang="de-DE" sz="700" dirty="0" smtClean="0">
                          <a:solidFill>
                            <a:srgbClr val="3C3C3C"/>
                          </a:solidFill>
                          <a:latin typeface="Unit Offc Light" pitchFamily="34" charset="0"/>
                          <a:ea typeface="Unit Offc Light" pitchFamily="34" charset="0"/>
                          <a:cs typeface="Unit Offc Light" pitchFamily="34" charset="0"/>
                        </a:rPr>
                        <a:t> in </a:t>
                      </a:r>
                      <a:r>
                        <a:rPr lang="de-DE" sz="700" dirty="0" err="1" smtClean="0">
                          <a:solidFill>
                            <a:srgbClr val="3C3C3C"/>
                          </a:solidFill>
                          <a:latin typeface="Unit Offc Light" pitchFamily="34" charset="0"/>
                          <a:ea typeface="Unit Offc Light" pitchFamily="34" charset="0"/>
                          <a:cs typeface="Unit Offc Light" pitchFamily="34" charset="0"/>
                        </a:rPr>
                        <a:t>several</a:t>
                      </a:r>
                      <a:r>
                        <a:rPr lang="de-DE" sz="700" baseline="0" dirty="0" smtClean="0">
                          <a:solidFill>
                            <a:srgbClr val="3C3C3C"/>
                          </a:solidFill>
                          <a:latin typeface="Unit Offc Light" pitchFamily="34" charset="0"/>
                          <a:ea typeface="Unit Offc Light" pitchFamily="34" charset="0"/>
                          <a:cs typeface="Unit Offc Light" pitchFamily="34" charset="0"/>
                        </a:rPr>
                        <a:t> </a:t>
                      </a:r>
                      <a:r>
                        <a:rPr lang="de-DE" sz="700" baseline="0" dirty="0" err="1" smtClean="0">
                          <a:solidFill>
                            <a:srgbClr val="3C3C3C"/>
                          </a:solidFill>
                          <a:latin typeface="Unit Offc Light" pitchFamily="34" charset="0"/>
                          <a:ea typeface="Unit Offc Light" pitchFamily="34" charset="0"/>
                          <a:cs typeface="Unit Offc Light" pitchFamily="34" charset="0"/>
                        </a:rPr>
                        <a:t>reports</a:t>
                      </a:r>
                      <a:r>
                        <a:rPr lang="de-DE" sz="700" baseline="0" dirty="0" smtClean="0">
                          <a:solidFill>
                            <a:srgbClr val="3C3C3C"/>
                          </a:solidFill>
                          <a:latin typeface="Unit Offc Light" pitchFamily="34" charset="0"/>
                          <a:ea typeface="Unit Offc Light" pitchFamily="34" charset="0"/>
                          <a:cs typeface="Unit Offc Light" pitchFamily="34" charset="0"/>
                        </a:rPr>
                        <a:t> </a:t>
                      </a:r>
                      <a:r>
                        <a:rPr lang="de-DE" sz="700" baseline="0" dirty="0" err="1" smtClean="0">
                          <a:solidFill>
                            <a:srgbClr val="3C3C3C"/>
                          </a:solidFill>
                          <a:latin typeface="Unit Offc Light" pitchFamily="34" charset="0"/>
                          <a:ea typeface="Unit Offc Light" pitchFamily="34" charset="0"/>
                          <a:cs typeface="Unit Offc Light" pitchFamily="34" charset="0"/>
                        </a:rPr>
                        <a:t>and</a:t>
                      </a:r>
                      <a:r>
                        <a:rPr lang="de-DE" sz="700" baseline="0" dirty="0" smtClean="0">
                          <a:solidFill>
                            <a:srgbClr val="3C3C3C"/>
                          </a:solidFill>
                          <a:latin typeface="Unit Offc Light" pitchFamily="34" charset="0"/>
                          <a:ea typeface="Unit Offc Light" pitchFamily="34" charset="0"/>
                          <a:cs typeface="Unit Offc Light" pitchFamily="34" charset="0"/>
                        </a:rPr>
                        <a:t> </a:t>
                      </a:r>
                      <a:r>
                        <a:rPr lang="de-DE" sz="700" baseline="0" dirty="0" err="1" smtClean="0">
                          <a:solidFill>
                            <a:srgbClr val="3C3C3C"/>
                          </a:solidFill>
                          <a:latin typeface="Unit Offc Light" pitchFamily="34" charset="0"/>
                          <a:ea typeface="Unit Offc Light" pitchFamily="34" charset="0"/>
                          <a:cs typeface="Unit Offc Light" pitchFamily="34" charset="0"/>
                        </a:rPr>
                        <a:t>pubilcations</a:t>
                      </a:r>
                      <a:r>
                        <a:rPr lang="de-DE" sz="700" baseline="0" dirty="0" smtClean="0">
                          <a:solidFill>
                            <a:srgbClr val="3C3C3C"/>
                          </a:solidFill>
                          <a:latin typeface="Unit Offc Light" pitchFamily="34" charset="0"/>
                          <a:ea typeface="Unit Offc Light" pitchFamily="34" charset="0"/>
                          <a:cs typeface="Unit Offc Light" pitchFamily="34" charset="0"/>
                        </a:rPr>
                        <a:t> (Baumann-</a:t>
                      </a:r>
                      <a:r>
                        <a:rPr lang="de-DE" sz="700" baseline="0" dirty="0" err="1" smtClean="0">
                          <a:solidFill>
                            <a:srgbClr val="3C3C3C"/>
                          </a:solidFill>
                          <a:latin typeface="Unit Offc Light" pitchFamily="34" charset="0"/>
                          <a:ea typeface="Unit Offc Light" pitchFamily="34" charset="0"/>
                          <a:cs typeface="Unit Offc Light" pitchFamily="34" charset="0"/>
                        </a:rPr>
                        <a:t>Stanzer</a:t>
                      </a:r>
                      <a:r>
                        <a:rPr lang="de-DE" sz="700" baseline="0" dirty="0" smtClean="0">
                          <a:solidFill>
                            <a:srgbClr val="3C3C3C"/>
                          </a:solidFill>
                          <a:latin typeface="Unit Offc Light" pitchFamily="34" charset="0"/>
                          <a:ea typeface="Unit Offc Light" pitchFamily="34" charset="0"/>
                          <a:cs typeface="Unit Offc Light" pitchFamily="34" charset="0"/>
                        </a:rPr>
                        <a:t> et al, 2005a, Baumann-</a:t>
                      </a:r>
                      <a:r>
                        <a:rPr lang="de-DE" sz="700" baseline="0" dirty="0" err="1" smtClean="0">
                          <a:solidFill>
                            <a:srgbClr val="3C3C3C"/>
                          </a:solidFill>
                          <a:latin typeface="Unit Offc Light" pitchFamily="34" charset="0"/>
                          <a:ea typeface="Unit Offc Light" pitchFamily="34" charset="0"/>
                          <a:cs typeface="Unit Offc Light" pitchFamily="34" charset="0"/>
                        </a:rPr>
                        <a:t>Stanzer</a:t>
                      </a:r>
                      <a:r>
                        <a:rPr lang="de-DE" sz="700" baseline="0" dirty="0" smtClean="0">
                          <a:solidFill>
                            <a:srgbClr val="3C3C3C"/>
                          </a:solidFill>
                          <a:latin typeface="Unit Offc Light" pitchFamily="34" charset="0"/>
                          <a:ea typeface="Unit Offc Light" pitchFamily="34" charset="0"/>
                          <a:cs typeface="Unit Offc Light" pitchFamily="34" charset="0"/>
                        </a:rPr>
                        <a:t> et al., 2005b, Krüger et al. 2006a, Krüger et al., 2006b, </a:t>
                      </a:r>
                      <a:r>
                        <a:rPr lang="de-DE" sz="700" baseline="0" dirty="0" err="1" smtClean="0">
                          <a:solidFill>
                            <a:srgbClr val="3C3C3C"/>
                          </a:solidFill>
                          <a:latin typeface="Unit Offc Light" pitchFamily="34" charset="0"/>
                          <a:ea typeface="Unit Offc Light" pitchFamily="34" charset="0"/>
                          <a:cs typeface="Unit Offc Light" pitchFamily="34" charset="0"/>
                        </a:rPr>
                        <a:t>Hirtl</a:t>
                      </a:r>
                      <a:r>
                        <a:rPr lang="de-DE" sz="700" baseline="0" dirty="0" smtClean="0">
                          <a:solidFill>
                            <a:srgbClr val="3C3C3C"/>
                          </a:solidFill>
                          <a:latin typeface="Unit Offc Light" pitchFamily="34" charset="0"/>
                          <a:ea typeface="Unit Offc Light" pitchFamily="34" charset="0"/>
                          <a:cs typeface="Unit Offc Light" pitchFamily="34" charset="0"/>
                        </a:rPr>
                        <a:t> et al, 2011).</a:t>
                      </a:r>
                      <a:endParaRPr lang="de-DE" sz="700" dirty="0" smtClean="0">
                        <a:solidFill>
                          <a:srgbClr val="3C3C3C"/>
                        </a:solidFill>
                        <a:latin typeface="Unit Offc Light" pitchFamily="34" charset="0"/>
                        <a:ea typeface="Unit Offc Light" pitchFamily="34" charset="0"/>
                        <a:cs typeface="Unit Offc Light" pitchFamily="34" charset="0"/>
                      </a:endParaRPr>
                    </a:p>
                  </a:txBody>
                  <a:tcPr marL="132080" marR="132080" marT="31652" marB="31652">
                    <a:lnL w="6350" cap="flat" cmpd="sng" algn="ctr">
                      <a:solidFill>
                        <a:srgbClr val="376092"/>
                      </a:solidFill>
                      <a:prstDash val="solid"/>
                      <a:round/>
                      <a:headEnd type="none" w="med" len="med"/>
                      <a:tailEnd type="none" w="med" len="med"/>
                    </a:lnL>
                    <a:lnR w="6350" cap="flat" cmpd="sng" algn="ctr">
                      <a:solidFill>
                        <a:srgbClr val="376092"/>
                      </a:solidFill>
                      <a:prstDash val="solid"/>
                      <a:round/>
                      <a:headEnd type="none" w="med" len="med"/>
                      <a:tailEnd type="none" w="med" len="med"/>
                    </a:lnR>
                    <a:lnT w="12700" cap="flat" cmpd="sng" algn="ctr">
                      <a:solidFill>
                        <a:srgbClr val="376092"/>
                      </a:solidFill>
                      <a:prstDash val="solid"/>
                      <a:round/>
                      <a:headEnd type="none" w="med" len="med"/>
                      <a:tailEnd type="none" w="med" len="med"/>
                    </a:lnT>
                    <a:lnB w="6350" cap="flat" cmpd="sng" algn="ctr">
                      <a:solidFill>
                        <a:srgbClr val="376092"/>
                      </a:solidFill>
                      <a:prstDash val="solid"/>
                      <a:round/>
                      <a:headEnd type="none" w="med" len="med"/>
                      <a:tailEnd type="none" w="med" len="med"/>
                    </a:lnB>
                  </a:tcPr>
                </a:tc>
              </a:tr>
            </a:tbl>
          </a:graphicData>
        </a:graphic>
      </p:graphicFrame>
      <p:graphicFrame>
        <p:nvGraphicFramePr>
          <p:cNvPr id="16" name="Tabelle 15"/>
          <p:cNvGraphicFramePr>
            <a:graphicFrameLocks noGrp="1"/>
          </p:cNvGraphicFramePr>
          <p:nvPr>
            <p:extLst>
              <p:ext uri="{D42A27DB-BD31-4B8C-83A1-F6EECF244321}">
                <p14:modId xmlns:p14="http://schemas.microsoft.com/office/powerpoint/2010/main" val="1653707604"/>
              </p:ext>
            </p:extLst>
          </p:nvPr>
        </p:nvGraphicFramePr>
        <p:xfrm>
          <a:off x="-6200" y="-7951"/>
          <a:ext cx="5212264" cy="1190131"/>
        </p:xfrm>
        <a:graphic>
          <a:graphicData uri="http://schemas.openxmlformats.org/drawingml/2006/table">
            <a:tbl>
              <a:tblPr firstRow="1" bandRow="1">
                <a:tableStyleId>{5C22544A-7EE6-4342-B048-85BDC9FD1C3A}</a:tableStyleId>
              </a:tblPr>
              <a:tblGrid>
                <a:gridCol w="5212264"/>
              </a:tblGrid>
              <a:tr h="1190131">
                <a:tc>
                  <a:txBody>
                    <a:bodyPr/>
                    <a:lstStyle/>
                    <a:p>
                      <a:pPr marL="0" algn="l" defTabSz="914400" rtl="0" eaLnBrk="1" latinLnBrk="0" hangingPunct="1">
                        <a:spcBef>
                          <a:spcPts val="3000"/>
                        </a:spcBef>
                      </a:pPr>
                      <a:r>
                        <a:rPr lang="en-US" sz="1200" b="0" i="1" kern="1200" noProof="0" dirty="0" smtClean="0">
                          <a:solidFill>
                            <a:srgbClr val="3C3C3C"/>
                          </a:solidFill>
                          <a:latin typeface="Unit Offc Light" pitchFamily="34" charset="0"/>
                          <a:ea typeface="Unit Offc Light" pitchFamily="34" charset="0"/>
                          <a:cs typeface="Unit Offc Light" pitchFamily="34" charset="0"/>
                        </a:rPr>
                        <a:t>Development</a:t>
                      </a:r>
                      <a:r>
                        <a:rPr lang="de-DE" sz="1200" b="0" i="1" kern="1200" dirty="0" smtClean="0">
                          <a:solidFill>
                            <a:srgbClr val="3C3C3C"/>
                          </a:solidFill>
                          <a:latin typeface="Unit Offc Light" pitchFamily="34" charset="0"/>
                          <a:ea typeface="Unit Offc Light" pitchFamily="34" charset="0"/>
                          <a:cs typeface="Unit Offc Light" pitchFamily="34" charset="0"/>
                        </a:rPr>
                        <a:t> </a:t>
                      </a:r>
                      <a:r>
                        <a:rPr lang="de-DE" sz="1200" b="0" i="1" kern="1200" dirty="0" err="1" smtClean="0">
                          <a:solidFill>
                            <a:srgbClr val="3C3C3C"/>
                          </a:solidFill>
                          <a:latin typeface="Unit Offc Light" pitchFamily="34" charset="0"/>
                          <a:ea typeface="Unit Offc Light" pitchFamily="34" charset="0"/>
                          <a:cs typeface="Unit Offc Light" pitchFamily="34" charset="0"/>
                        </a:rPr>
                        <a:t>and</a:t>
                      </a:r>
                      <a:r>
                        <a:rPr lang="de-DE" sz="1200" b="0" i="1" kern="1200" dirty="0" smtClean="0">
                          <a:solidFill>
                            <a:srgbClr val="3C3C3C"/>
                          </a:solidFill>
                          <a:latin typeface="Unit Offc Light" pitchFamily="34" charset="0"/>
                          <a:ea typeface="Unit Offc Light" pitchFamily="34" charset="0"/>
                          <a:cs typeface="Unit Offc Light" pitchFamily="34" charset="0"/>
                        </a:rPr>
                        <a:t> </a:t>
                      </a:r>
                      <a:r>
                        <a:rPr lang="de-DE" sz="1200" b="0" i="1" kern="1200" dirty="0" err="1" smtClean="0">
                          <a:solidFill>
                            <a:srgbClr val="3C3C3C"/>
                          </a:solidFill>
                          <a:latin typeface="Unit Offc Light" pitchFamily="34" charset="0"/>
                          <a:ea typeface="Unit Offc Light" pitchFamily="34" charset="0"/>
                          <a:cs typeface="Unit Offc Light" pitchFamily="34" charset="0"/>
                        </a:rPr>
                        <a:t>evaluation</a:t>
                      </a:r>
                      <a:r>
                        <a:rPr lang="de-DE" sz="1200" b="0" i="1" kern="1200" dirty="0" smtClean="0">
                          <a:solidFill>
                            <a:srgbClr val="3C3C3C"/>
                          </a:solidFill>
                          <a:latin typeface="Unit Offc Light" pitchFamily="34" charset="0"/>
                          <a:ea typeface="Unit Offc Light" pitchFamily="34" charset="0"/>
                          <a:cs typeface="Unit Offc Light" pitchFamily="34" charset="0"/>
                        </a:rPr>
                        <a:t> </a:t>
                      </a:r>
                      <a:r>
                        <a:rPr lang="de-DE" sz="1200" b="0" i="1" kern="1200" dirty="0" err="1" smtClean="0">
                          <a:solidFill>
                            <a:srgbClr val="3C3C3C"/>
                          </a:solidFill>
                          <a:latin typeface="Unit Offc Light" pitchFamily="34" charset="0"/>
                          <a:ea typeface="Unit Offc Light" pitchFamily="34" charset="0"/>
                          <a:cs typeface="Unit Offc Light" pitchFamily="34" charset="0"/>
                        </a:rPr>
                        <a:t>of</a:t>
                      </a:r>
                      <a:r>
                        <a:rPr lang="de-DE" sz="1200" b="0" i="1" kern="1200" dirty="0" smtClean="0">
                          <a:solidFill>
                            <a:srgbClr val="3C3C3C"/>
                          </a:solidFill>
                          <a:latin typeface="Unit Offc Light" pitchFamily="34" charset="0"/>
                          <a:ea typeface="Unit Offc Light" pitchFamily="34" charset="0"/>
                          <a:cs typeface="Unit Offc Light" pitchFamily="34" charset="0"/>
                        </a:rPr>
                        <a:t> </a:t>
                      </a:r>
                      <a:r>
                        <a:rPr lang="de-DE" sz="1200" b="0" i="1" kern="1200" dirty="0" err="1" smtClean="0">
                          <a:solidFill>
                            <a:srgbClr val="3C3C3C"/>
                          </a:solidFill>
                          <a:latin typeface="Unit Offc Light" pitchFamily="34" charset="0"/>
                          <a:ea typeface="Unit Offc Light" pitchFamily="34" charset="0"/>
                          <a:cs typeface="Unit Offc Light" pitchFamily="34" charset="0"/>
                        </a:rPr>
                        <a:t>the</a:t>
                      </a:r>
                      <a:r>
                        <a:rPr lang="de-DE" sz="1200" b="0" i="1" kern="1200" dirty="0" smtClean="0">
                          <a:solidFill>
                            <a:srgbClr val="3C3C3C"/>
                          </a:solidFill>
                          <a:latin typeface="Unit Offc Light" pitchFamily="34" charset="0"/>
                          <a:ea typeface="Unit Offc Light" pitchFamily="34" charset="0"/>
                          <a:cs typeface="Unit Offc Light" pitchFamily="34" charset="0"/>
                        </a:rPr>
                        <a:t> operational Air-Quality </a:t>
                      </a:r>
                      <a:r>
                        <a:rPr lang="de-DE" sz="1200" b="0" i="1" kern="1200" dirty="0" err="1" smtClean="0">
                          <a:solidFill>
                            <a:srgbClr val="3C3C3C"/>
                          </a:solidFill>
                          <a:latin typeface="Unit Offc Light" pitchFamily="34" charset="0"/>
                          <a:ea typeface="Unit Offc Light" pitchFamily="34" charset="0"/>
                          <a:cs typeface="Unit Offc Light" pitchFamily="34" charset="0"/>
                        </a:rPr>
                        <a:t>forecast</a:t>
                      </a:r>
                      <a:r>
                        <a:rPr lang="de-DE" sz="1200" b="0" i="1" kern="1200" dirty="0" smtClean="0">
                          <a:solidFill>
                            <a:srgbClr val="3C3C3C"/>
                          </a:solidFill>
                          <a:latin typeface="Unit Offc Light" pitchFamily="34" charset="0"/>
                          <a:ea typeface="Unit Offc Light" pitchFamily="34" charset="0"/>
                          <a:cs typeface="Unit Offc Light" pitchFamily="34" charset="0"/>
                        </a:rPr>
                        <a:t> </a:t>
                      </a:r>
                      <a:r>
                        <a:rPr lang="de-DE" sz="1200" b="0" i="1" kern="1200" dirty="0" err="1" smtClean="0">
                          <a:solidFill>
                            <a:srgbClr val="3C3C3C"/>
                          </a:solidFill>
                          <a:latin typeface="Unit Offc Light" pitchFamily="34" charset="0"/>
                          <a:ea typeface="Unit Offc Light" pitchFamily="34" charset="0"/>
                          <a:cs typeface="Unit Offc Light" pitchFamily="34" charset="0"/>
                        </a:rPr>
                        <a:t>model</a:t>
                      </a:r>
                      <a:r>
                        <a:rPr lang="de-DE" sz="1200" b="0" i="1" kern="1200" dirty="0" smtClean="0">
                          <a:solidFill>
                            <a:srgbClr val="3C3C3C"/>
                          </a:solidFill>
                          <a:latin typeface="Unit Offc Light" pitchFamily="34" charset="0"/>
                          <a:ea typeface="Unit Offc Light" pitchFamily="34" charset="0"/>
                          <a:cs typeface="Unit Offc Light" pitchFamily="34" charset="0"/>
                        </a:rPr>
                        <a:t> </a:t>
                      </a:r>
                      <a:r>
                        <a:rPr lang="de-DE" sz="1200" b="0" i="1" kern="1200" dirty="0" err="1" smtClean="0">
                          <a:solidFill>
                            <a:srgbClr val="3C3C3C"/>
                          </a:solidFill>
                          <a:latin typeface="Unit Offc Light" pitchFamily="34" charset="0"/>
                          <a:ea typeface="Unit Offc Light" pitchFamily="34" charset="0"/>
                          <a:cs typeface="Unit Offc Light" pitchFamily="34" charset="0"/>
                        </a:rPr>
                        <a:t>for</a:t>
                      </a:r>
                      <a:r>
                        <a:rPr lang="de-DE" sz="1200" b="0" i="1" kern="1200" dirty="0" smtClean="0">
                          <a:solidFill>
                            <a:srgbClr val="3C3C3C"/>
                          </a:solidFill>
                          <a:latin typeface="Unit Offc Light" pitchFamily="34" charset="0"/>
                          <a:ea typeface="Unit Offc Light" pitchFamily="34" charset="0"/>
                          <a:cs typeface="Unit Offc Light" pitchFamily="34" charset="0"/>
                        </a:rPr>
                        <a:t> Austria ALARO-</a:t>
                      </a:r>
                      <a:r>
                        <a:rPr lang="de-DE" sz="1200" b="0" i="1" kern="1200" dirty="0" err="1" smtClean="0">
                          <a:solidFill>
                            <a:srgbClr val="3C3C3C"/>
                          </a:solidFill>
                          <a:latin typeface="Unit Offc Light" pitchFamily="34" charset="0"/>
                          <a:ea typeface="Unit Offc Light" pitchFamily="34" charset="0"/>
                          <a:cs typeface="Unit Offc Light" pitchFamily="34" charset="0"/>
                        </a:rPr>
                        <a:t>CAMx</a:t>
                      </a:r>
                      <a:endParaRPr lang="de-DE" sz="1200" b="0" i="1" kern="1200" dirty="0" smtClean="0">
                        <a:solidFill>
                          <a:srgbClr val="3C3C3C"/>
                        </a:solidFill>
                        <a:latin typeface="Unit Offc Light" pitchFamily="34" charset="0"/>
                        <a:ea typeface="Unit Offc Light" pitchFamily="34" charset="0"/>
                        <a:cs typeface="Unit Offc Light" pitchFamily="34" charset="0"/>
                      </a:endParaRPr>
                    </a:p>
                    <a:p>
                      <a:pPr marL="0" algn="l" defTabSz="914400" rtl="0" eaLnBrk="1" latinLnBrk="0" hangingPunct="1">
                        <a:spcBef>
                          <a:spcPts val="500"/>
                        </a:spcBef>
                        <a:spcAft>
                          <a:spcPts val="500"/>
                        </a:spcAft>
                      </a:pPr>
                      <a:r>
                        <a:rPr lang="de-DE" sz="800" b="0" i="1" kern="1200" dirty="0" smtClean="0">
                          <a:solidFill>
                            <a:srgbClr val="3C3C3C"/>
                          </a:solidFill>
                          <a:latin typeface="Unit Offc Light" pitchFamily="34" charset="0"/>
                          <a:ea typeface="Unit Offc Light" pitchFamily="34" charset="0"/>
                          <a:cs typeface="Unit Offc Light" pitchFamily="34" charset="0"/>
                        </a:rPr>
                        <a:t>Claudia </a:t>
                      </a:r>
                      <a:r>
                        <a:rPr lang="de-DE" sz="800" b="0" i="1" kern="1200" dirty="0" err="1" smtClean="0">
                          <a:solidFill>
                            <a:srgbClr val="3C3C3C"/>
                          </a:solidFill>
                          <a:latin typeface="Unit Offc Light" pitchFamily="34" charset="0"/>
                          <a:ea typeface="Unit Offc Light" pitchFamily="34" charset="0"/>
                          <a:cs typeface="Unit Offc Light" pitchFamily="34" charset="0"/>
                        </a:rPr>
                        <a:t>Flandorfer</a:t>
                      </a:r>
                      <a:r>
                        <a:rPr lang="de-DE" sz="800" b="0" i="1" kern="1200" baseline="30000" dirty="0" err="1" smtClean="0">
                          <a:solidFill>
                            <a:srgbClr val="3C3C3C"/>
                          </a:solidFill>
                          <a:latin typeface="Unit Offc Light" pitchFamily="34" charset="0"/>
                          <a:ea typeface="Unit Offc Light" pitchFamily="34" charset="0"/>
                          <a:cs typeface="Unit Offc Light" pitchFamily="34" charset="0"/>
                        </a:rPr>
                        <a:t>a</a:t>
                      </a:r>
                      <a:r>
                        <a:rPr lang="de-DE" sz="800" b="0" i="1" kern="1200" dirty="0" smtClean="0">
                          <a:solidFill>
                            <a:srgbClr val="3C3C3C"/>
                          </a:solidFill>
                          <a:latin typeface="Unit Offc Light" pitchFamily="34" charset="0"/>
                          <a:ea typeface="Unit Offc Light" pitchFamily="34" charset="0"/>
                          <a:cs typeface="Unit Offc Light" pitchFamily="34" charset="0"/>
                        </a:rPr>
                        <a:t>, Marcus </a:t>
                      </a:r>
                      <a:r>
                        <a:rPr lang="de-DE" sz="800" b="0" i="1" kern="1200" dirty="0" err="1" smtClean="0">
                          <a:solidFill>
                            <a:srgbClr val="3C3C3C"/>
                          </a:solidFill>
                          <a:latin typeface="Unit Offc Light" pitchFamily="34" charset="0"/>
                          <a:ea typeface="Unit Offc Light" pitchFamily="34" charset="0"/>
                          <a:cs typeface="Unit Offc Light" pitchFamily="34" charset="0"/>
                        </a:rPr>
                        <a:t>Hirtl</a:t>
                      </a:r>
                      <a:r>
                        <a:rPr lang="de-DE" sz="800" b="0" i="1" kern="1200" baseline="30000" dirty="0" err="1" smtClean="0">
                          <a:solidFill>
                            <a:srgbClr val="3C3C3C"/>
                          </a:solidFill>
                          <a:latin typeface="Unit Offc Light" pitchFamily="34" charset="0"/>
                          <a:ea typeface="Unit Offc Light" pitchFamily="34" charset="0"/>
                          <a:cs typeface="Unit Offc Light" pitchFamily="34" charset="0"/>
                        </a:rPr>
                        <a:t>a</a:t>
                      </a:r>
                      <a:r>
                        <a:rPr lang="de-DE" sz="800" b="0" i="1" kern="1200" dirty="0" smtClean="0">
                          <a:solidFill>
                            <a:srgbClr val="3C3C3C"/>
                          </a:solidFill>
                          <a:latin typeface="Unit Offc Light" pitchFamily="34" charset="0"/>
                          <a:ea typeface="Unit Offc Light" pitchFamily="34" charset="0"/>
                          <a:cs typeface="Unit Offc Light" pitchFamily="34" charset="0"/>
                        </a:rPr>
                        <a:t>,</a:t>
                      </a:r>
                      <a:r>
                        <a:rPr lang="de-DE" sz="800" b="0" i="1" kern="1200" baseline="0" dirty="0" smtClean="0">
                          <a:solidFill>
                            <a:srgbClr val="3C3C3C"/>
                          </a:solidFill>
                          <a:latin typeface="Unit Offc Light" pitchFamily="34" charset="0"/>
                          <a:ea typeface="Unit Offc Light" pitchFamily="34" charset="0"/>
                          <a:cs typeface="Unit Offc Light" pitchFamily="34" charset="0"/>
                        </a:rPr>
                        <a:t> Bernd C. </a:t>
                      </a:r>
                      <a:r>
                        <a:rPr lang="de-DE" sz="800" b="0" i="1" kern="1200" baseline="0" dirty="0" err="1" smtClean="0">
                          <a:solidFill>
                            <a:srgbClr val="3C3C3C"/>
                          </a:solidFill>
                          <a:latin typeface="Unit Offc Light" pitchFamily="34" charset="0"/>
                          <a:ea typeface="Unit Offc Light" pitchFamily="34" charset="0"/>
                          <a:cs typeface="Unit Offc Light" pitchFamily="34" charset="0"/>
                        </a:rPr>
                        <a:t>Krüger</a:t>
                      </a:r>
                      <a:r>
                        <a:rPr lang="de-DE" sz="800" b="0" i="1" kern="1200" baseline="30000" dirty="0" err="1" smtClean="0">
                          <a:solidFill>
                            <a:srgbClr val="3C3C3C"/>
                          </a:solidFill>
                          <a:latin typeface="Unit Offc Light" pitchFamily="34" charset="0"/>
                          <a:ea typeface="Unit Offc Light" pitchFamily="34" charset="0"/>
                          <a:cs typeface="Unit Offc Light" pitchFamily="34" charset="0"/>
                        </a:rPr>
                        <a:t>b</a:t>
                      </a:r>
                      <a:endParaRPr lang="de-DE" sz="800" b="0" i="1" kern="1200" baseline="0" dirty="0" smtClean="0">
                        <a:solidFill>
                          <a:srgbClr val="3C3C3C"/>
                        </a:solidFill>
                        <a:latin typeface="Unit Offc Light" pitchFamily="34" charset="0"/>
                        <a:ea typeface="Unit Offc Light" pitchFamily="34" charset="0"/>
                        <a:cs typeface="Unit Offc Light" pitchFamily="34" charset="0"/>
                      </a:endParaRPr>
                    </a:p>
                    <a:p>
                      <a:pPr marL="0" algn="l" defTabSz="914400" rtl="0" eaLnBrk="1" latinLnBrk="0" hangingPunct="1">
                        <a:spcBef>
                          <a:spcPts val="0"/>
                        </a:spcBef>
                        <a:spcAft>
                          <a:spcPts val="0"/>
                        </a:spcAft>
                      </a:pPr>
                      <a:r>
                        <a:rPr lang="de-DE" sz="700" b="0" i="1" kern="1200" baseline="30000" dirty="0" err="1" smtClean="0">
                          <a:solidFill>
                            <a:srgbClr val="3C3C3C"/>
                          </a:solidFill>
                          <a:latin typeface="Unit Offc Light" pitchFamily="34" charset="0"/>
                          <a:ea typeface="Unit Offc Light" pitchFamily="34" charset="0"/>
                          <a:cs typeface="Unit Offc Light" pitchFamily="34" charset="0"/>
                        </a:rPr>
                        <a:t>a</a:t>
                      </a:r>
                      <a:r>
                        <a:rPr lang="de-DE" sz="700" b="0" i="1" kern="1200" baseline="0" dirty="0" err="1" smtClean="0">
                          <a:solidFill>
                            <a:srgbClr val="3C3C3C"/>
                          </a:solidFill>
                          <a:latin typeface="Unit Offc Light" pitchFamily="34" charset="0"/>
                          <a:ea typeface="Unit Offc Light" pitchFamily="34" charset="0"/>
                          <a:cs typeface="Unit Offc Light" pitchFamily="34" charset="0"/>
                        </a:rPr>
                        <a:t>Section</a:t>
                      </a:r>
                      <a:r>
                        <a:rPr lang="de-DE" sz="700" b="0" i="1" kern="1200" baseline="0" dirty="0" smtClean="0">
                          <a:solidFill>
                            <a:srgbClr val="3C3C3C"/>
                          </a:solidFill>
                          <a:latin typeface="Unit Offc Light" pitchFamily="34" charset="0"/>
                          <a:ea typeface="Unit Offc Light" pitchFamily="34" charset="0"/>
                          <a:cs typeface="Unit Offc Light" pitchFamily="34" charset="0"/>
                        </a:rPr>
                        <a:t> Environmental </a:t>
                      </a:r>
                      <a:r>
                        <a:rPr lang="de-DE" sz="700" b="0" i="1" kern="1200" baseline="0" dirty="0" err="1" smtClean="0">
                          <a:solidFill>
                            <a:srgbClr val="3C3C3C"/>
                          </a:solidFill>
                          <a:latin typeface="Unit Offc Light" pitchFamily="34" charset="0"/>
                          <a:ea typeface="Unit Offc Light" pitchFamily="34" charset="0"/>
                          <a:cs typeface="Unit Offc Light" pitchFamily="34" charset="0"/>
                        </a:rPr>
                        <a:t>Meteorology</a:t>
                      </a:r>
                      <a:r>
                        <a:rPr lang="de-DE" sz="700" b="0" i="1" kern="1200" baseline="0" dirty="0" smtClean="0">
                          <a:solidFill>
                            <a:srgbClr val="3C3C3C"/>
                          </a:solidFill>
                          <a:latin typeface="Unit Offc Light" pitchFamily="34" charset="0"/>
                          <a:ea typeface="Unit Offc Light" pitchFamily="34" charset="0"/>
                          <a:cs typeface="Unit Offc Light" pitchFamily="34" charset="0"/>
                        </a:rPr>
                        <a:t>, ZAMG – Central Institute </a:t>
                      </a:r>
                      <a:r>
                        <a:rPr lang="de-DE" sz="700" b="0" i="1" kern="1200" baseline="0" dirty="0" err="1" smtClean="0">
                          <a:solidFill>
                            <a:srgbClr val="3C3C3C"/>
                          </a:solidFill>
                          <a:latin typeface="Unit Offc Light" pitchFamily="34" charset="0"/>
                          <a:ea typeface="Unit Offc Light" pitchFamily="34" charset="0"/>
                          <a:cs typeface="Unit Offc Light" pitchFamily="34" charset="0"/>
                        </a:rPr>
                        <a:t>for</a:t>
                      </a:r>
                      <a:r>
                        <a:rPr lang="de-DE" sz="700" b="0" i="1" kern="1200" baseline="0" dirty="0" smtClean="0">
                          <a:solidFill>
                            <a:srgbClr val="3C3C3C"/>
                          </a:solidFill>
                          <a:latin typeface="Unit Offc Light" pitchFamily="34" charset="0"/>
                          <a:ea typeface="Unit Offc Light" pitchFamily="34" charset="0"/>
                          <a:cs typeface="Unit Offc Light" pitchFamily="34" charset="0"/>
                        </a:rPr>
                        <a:t> </a:t>
                      </a:r>
                      <a:r>
                        <a:rPr lang="de-DE" sz="700" b="0" i="1" kern="1200" baseline="0" dirty="0" err="1" smtClean="0">
                          <a:solidFill>
                            <a:srgbClr val="3C3C3C"/>
                          </a:solidFill>
                          <a:latin typeface="Unit Offc Light" pitchFamily="34" charset="0"/>
                          <a:ea typeface="Unit Offc Light" pitchFamily="34" charset="0"/>
                          <a:cs typeface="Unit Offc Light" pitchFamily="34" charset="0"/>
                        </a:rPr>
                        <a:t>Meteorology</a:t>
                      </a:r>
                      <a:r>
                        <a:rPr lang="de-DE" sz="700" b="0" i="1" kern="1200" baseline="0" dirty="0" smtClean="0">
                          <a:solidFill>
                            <a:srgbClr val="3C3C3C"/>
                          </a:solidFill>
                          <a:latin typeface="Unit Offc Light" pitchFamily="34" charset="0"/>
                          <a:ea typeface="Unit Offc Light" pitchFamily="34" charset="0"/>
                          <a:cs typeface="Unit Offc Light" pitchFamily="34" charset="0"/>
                        </a:rPr>
                        <a:t> </a:t>
                      </a:r>
                      <a:r>
                        <a:rPr lang="de-DE" sz="700" b="0" i="1" kern="1200" baseline="0" dirty="0" err="1" smtClean="0">
                          <a:solidFill>
                            <a:srgbClr val="3C3C3C"/>
                          </a:solidFill>
                          <a:latin typeface="Unit Offc Light" pitchFamily="34" charset="0"/>
                          <a:ea typeface="Unit Offc Light" pitchFamily="34" charset="0"/>
                          <a:cs typeface="Unit Offc Light" pitchFamily="34" charset="0"/>
                        </a:rPr>
                        <a:t>and</a:t>
                      </a:r>
                      <a:r>
                        <a:rPr lang="de-DE" sz="700" b="0" i="1" kern="1200" baseline="0" dirty="0" smtClean="0">
                          <a:solidFill>
                            <a:srgbClr val="3C3C3C"/>
                          </a:solidFill>
                          <a:latin typeface="Unit Offc Light" pitchFamily="34" charset="0"/>
                          <a:ea typeface="Unit Offc Light" pitchFamily="34" charset="0"/>
                          <a:cs typeface="Unit Offc Light" pitchFamily="34" charset="0"/>
                        </a:rPr>
                        <a:t> </a:t>
                      </a:r>
                      <a:r>
                        <a:rPr lang="de-DE" sz="700" b="0" i="1" kern="1200" baseline="0" dirty="0" err="1" smtClean="0">
                          <a:solidFill>
                            <a:srgbClr val="3C3C3C"/>
                          </a:solidFill>
                          <a:latin typeface="Unit Offc Light" pitchFamily="34" charset="0"/>
                          <a:ea typeface="Unit Offc Light" pitchFamily="34" charset="0"/>
                          <a:cs typeface="Unit Offc Light" pitchFamily="34" charset="0"/>
                        </a:rPr>
                        <a:t>Geodynamics</a:t>
                      </a:r>
                      <a:r>
                        <a:rPr lang="de-DE" sz="700" b="0" i="1" kern="1200" baseline="0" dirty="0" smtClean="0">
                          <a:solidFill>
                            <a:srgbClr val="3C3C3C"/>
                          </a:solidFill>
                          <a:latin typeface="Unit Offc Light" pitchFamily="34" charset="0"/>
                          <a:ea typeface="Unit Offc Light" pitchFamily="34" charset="0"/>
                          <a:cs typeface="Unit Offc Light" pitchFamily="34" charset="0"/>
                        </a:rPr>
                        <a:t>, Vienna, Austria</a:t>
                      </a:r>
                    </a:p>
                    <a:p>
                      <a:pPr marL="0" algn="l" defTabSz="914400" rtl="0" eaLnBrk="1" latinLnBrk="0" hangingPunct="1">
                        <a:spcBef>
                          <a:spcPts val="0"/>
                        </a:spcBef>
                        <a:spcAft>
                          <a:spcPts val="0"/>
                        </a:spcAft>
                      </a:pPr>
                      <a:r>
                        <a:rPr lang="de-DE" sz="700" b="0" i="1" kern="1200" baseline="30000" dirty="0" err="1" smtClean="0">
                          <a:solidFill>
                            <a:srgbClr val="3C3C3C"/>
                          </a:solidFill>
                          <a:latin typeface="Unit Offc Light" pitchFamily="34" charset="0"/>
                          <a:ea typeface="Unit Offc Light" pitchFamily="34" charset="0"/>
                          <a:cs typeface="Unit Offc Light" pitchFamily="34" charset="0"/>
                        </a:rPr>
                        <a:t>b</a:t>
                      </a:r>
                      <a:r>
                        <a:rPr lang="de-DE" sz="700" b="0" i="1" kern="1200" baseline="0" dirty="0" err="1" smtClean="0">
                          <a:solidFill>
                            <a:srgbClr val="3C3C3C"/>
                          </a:solidFill>
                          <a:latin typeface="Unit Offc Light" pitchFamily="34" charset="0"/>
                          <a:ea typeface="Unit Offc Light" pitchFamily="34" charset="0"/>
                          <a:cs typeface="Unit Offc Light" pitchFamily="34" charset="0"/>
                        </a:rPr>
                        <a:t>Institute</a:t>
                      </a:r>
                      <a:r>
                        <a:rPr lang="de-DE" sz="700" b="0" i="1" kern="1200" baseline="0" dirty="0" smtClean="0">
                          <a:solidFill>
                            <a:srgbClr val="3C3C3C"/>
                          </a:solidFill>
                          <a:latin typeface="Unit Offc Light" pitchFamily="34" charset="0"/>
                          <a:ea typeface="Unit Offc Light" pitchFamily="34" charset="0"/>
                          <a:cs typeface="Unit Offc Light" pitchFamily="34" charset="0"/>
                        </a:rPr>
                        <a:t> </a:t>
                      </a:r>
                      <a:r>
                        <a:rPr lang="de-DE" sz="700" b="0" i="1" kern="1200" baseline="0" dirty="0" err="1" smtClean="0">
                          <a:solidFill>
                            <a:srgbClr val="3C3C3C"/>
                          </a:solidFill>
                          <a:latin typeface="Unit Offc Light" pitchFamily="34" charset="0"/>
                          <a:ea typeface="Unit Offc Light" pitchFamily="34" charset="0"/>
                          <a:cs typeface="Unit Offc Light" pitchFamily="34" charset="0"/>
                        </a:rPr>
                        <a:t>of</a:t>
                      </a:r>
                      <a:r>
                        <a:rPr lang="de-DE" sz="700" b="0" i="1" kern="1200" baseline="0" dirty="0" smtClean="0">
                          <a:solidFill>
                            <a:srgbClr val="3C3C3C"/>
                          </a:solidFill>
                          <a:latin typeface="Unit Offc Light" pitchFamily="34" charset="0"/>
                          <a:ea typeface="Unit Offc Light" pitchFamily="34" charset="0"/>
                          <a:cs typeface="Unit Offc Light" pitchFamily="34" charset="0"/>
                        </a:rPr>
                        <a:t> </a:t>
                      </a:r>
                      <a:r>
                        <a:rPr lang="de-DE" sz="700" b="0" i="1" kern="1200" baseline="0" dirty="0" err="1" smtClean="0">
                          <a:solidFill>
                            <a:srgbClr val="3C3C3C"/>
                          </a:solidFill>
                          <a:latin typeface="Unit Offc Light" pitchFamily="34" charset="0"/>
                          <a:ea typeface="Unit Offc Light" pitchFamily="34" charset="0"/>
                          <a:cs typeface="Unit Offc Light" pitchFamily="34" charset="0"/>
                        </a:rPr>
                        <a:t>Meteorology</a:t>
                      </a:r>
                      <a:r>
                        <a:rPr lang="de-DE" sz="700" b="0" i="1" kern="1200" baseline="0" dirty="0" smtClean="0">
                          <a:solidFill>
                            <a:srgbClr val="3C3C3C"/>
                          </a:solidFill>
                          <a:latin typeface="Unit Offc Light" pitchFamily="34" charset="0"/>
                          <a:ea typeface="Unit Offc Light" pitchFamily="34" charset="0"/>
                          <a:cs typeface="Unit Offc Light" pitchFamily="34" charset="0"/>
                        </a:rPr>
                        <a:t>, BOKU – University </a:t>
                      </a:r>
                      <a:r>
                        <a:rPr lang="de-DE" sz="700" b="0" i="1" kern="1200" baseline="0" dirty="0" err="1" smtClean="0">
                          <a:solidFill>
                            <a:srgbClr val="3C3C3C"/>
                          </a:solidFill>
                          <a:latin typeface="Unit Offc Light" pitchFamily="34" charset="0"/>
                          <a:ea typeface="Unit Offc Light" pitchFamily="34" charset="0"/>
                          <a:cs typeface="Unit Offc Light" pitchFamily="34" charset="0"/>
                        </a:rPr>
                        <a:t>of</a:t>
                      </a:r>
                      <a:r>
                        <a:rPr lang="de-DE" sz="700" b="0" i="1" kern="1200" baseline="0" dirty="0" smtClean="0">
                          <a:solidFill>
                            <a:srgbClr val="3C3C3C"/>
                          </a:solidFill>
                          <a:latin typeface="Unit Offc Light" pitchFamily="34" charset="0"/>
                          <a:ea typeface="Unit Offc Light" pitchFamily="34" charset="0"/>
                          <a:cs typeface="Unit Offc Light" pitchFamily="34" charset="0"/>
                        </a:rPr>
                        <a:t> Natural Resources </a:t>
                      </a:r>
                      <a:r>
                        <a:rPr lang="de-DE" sz="700" b="0" i="1" kern="1200" baseline="0" dirty="0" err="1" smtClean="0">
                          <a:solidFill>
                            <a:srgbClr val="3C3C3C"/>
                          </a:solidFill>
                          <a:latin typeface="Unit Offc Light" pitchFamily="34" charset="0"/>
                          <a:ea typeface="Unit Offc Light" pitchFamily="34" charset="0"/>
                          <a:cs typeface="Unit Offc Light" pitchFamily="34" charset="0"/>
                        </a:rPr>
                        <a:t>and</a:t>
                      </a:r>
                      <a:r>
                        <a:rPr lang="de-DE" sz="700" b="0" i="1" kern="1200" baseline="0" dirty="0" smtClean="0">
                          <a:solidFill>
                            <a:srgbClr val="3C3C3C"/>
                          </a:solidFill>
                          <a:latin typeface="Unit Offc Light" pitchFamily="34" charset="0"/>
                          <a:ea typeface="Unit Offc Light" pitchFamily="34" charset="0"/>
                          <a:cs typeface="Unit Offc Light" pitchFamily="34" charset="0"/>
                        </a:rPr>
                        <a:t> Life </a:t>
                      </a:r>
                      <a:r>
                        <a:rPr lang="de-DE" sz="700" b="0" i="1" kern="1200" baseline="0" smtClean="0">
                          <a:solidFill>
                            <a:srgbClr val="3C3C3C"/>
                          </a:solidFill>
                          <a:latin typeface="Unit Offc Light" pitchFamily="34" charset="0"/>
                          <a:ea typeface="Unit Offc Light" pitchFamily="34" charset="0"/>
                          <a:cs typeface="Unit Offc Light" pitchFamily="34" charset="0"/>
                        </a:rPr>
                        <a:t>Sciences, </a:t>
                      </a:r>
                      <a:r>
                        <a:rPr lang="de-DE" sz="700" b="0" i="1" kern="1200" baseline="0" dirty="0" smtClean="0">
                          <a:solidFill>
                            <a:srgbClr val="3C3C3C"/>
                          </a:solidFill>
                          <a:latin typeface="Unit Offc Light" pitchFamily="34" charset="0"/>
                          <a:ea typeface="Unit Offc Light" pitchFamily="34" charset="0"/>
                          <a:cs typeface="Unit Offc Light" pitchFamily="34" charset="0"/>
                        </a:rPr>
                        <a:t>Vienna, Austria</a:t>
                      </a:r>
                    </a:p>
                  </a:txBody>
                  <a:tcPr marL="132080" marR="132080" marT="31652" marB="31652" anchor="ctr">
                    <a:lnL w="38100" cap="flat" cmpd="sng" algn="ctr">
                      <a:noFill/>
                      <a:prstDash val="solid"/>
                      <a:round/>
                      <a:headEnd type="none" w="med" len="med"/>
                      <a:tailEnd type="none" w="med" len="med"/>
                    </a:lnL>
                    <a:lnR w="38100" cap="flat" cmpd="sng" algn="ctr">
                      <a:solidFill>
                        <a:srgbClr val="E21F23"/>
                      </a:solidFill>
                      <a:prstDash val="solid"/>
                      <a:round/>
                      <a:headEnd type="none" w="med" len="med"/>
                      <a:tailEnd type="none" w="med" len="med"/>
                    </a:lnR>
                    <a:lnT w="38100" cap="flat" cmpd="sng" algn="ctr">
                      <a:solidFill>
                        <a:srgbClr val="E21F23"/>
                      </a:solidFill>
                      <a:prstDash val="solid"/>
                      <a:round/>
                      <a:headEnd type="none" w="med" len="med"/>
                      <a:tailEnd type="none" w="med" len="med"/>
                    </a:lnT>
                    <a:solidFill>
                      <a:srgbClr val="D0DBE3"/>
                    </a:solidFill>
                  </a:tcPr>
                </a:tc>
              </a:tr>
            </a:tbl>
          </a:graphicData>
        </a:graphic>
      </p:graphicFrame>
      <p:sp>
        <p:nvSpPr>
          <p:cNvPr id="14" name="Textfeld 13"/>
          <p:cNvSpPr txBox="1"/>
          <p:nvPr/>
        </p:nvSpPr>
        <p:spPr>
          <a:xfrm>
            <a:off x="5440879" y="98685"/>
            <a:ext cx="1519114" cy="246221"/>
          </a:xfrm>
          <a:prstGeom prst="rect">
            <a:avLst/>
          </a:prstGeom>
          <a:noFill/>
        </p:spPr>
        <p:txBody>
          <a:bodyPr wrap="square" rtlCol="0">
            <a:spAutoFit/>
          </a:bodyPr>
          <a:lstStyle/>
          <a:p>
            <a:pPr algn="just"/>
            <a:r>
              <a:rPr lang="de-DE" sz="1000" dirty="0" smtClean="0">
                <a:solidFill>
                  <a:schemeClr val="bg1"/>
                </a:solidFill>
                <a:latin typeface="Unit Offc Light" pitchFamily="34" charset="0"/>
                <a:ea typeface="Unit Offc Light" pitchFamily="34" charset="0"/>
                <a:cs typeface="Unit Offc Light" pitchFamily="34" charset="0"/>
              </a:rPr>
              <a:t>www.zamg.ac.at</a:t>
            </a:r>
            <a:endParaRPr lang="de-DE" sz="1000" dirty="0">
              <a:solidFill>
                <a:schemeClr val="bg1"/>
              </a:solidFill>
              <a:latin typeface="Unit Offc Light" pitchFamily="34" charset="0"/>
              <a:ea typeface="Unit Offc Light" pitchFamily="34" charset="0"/>
              <a:cs typeface="Unit Offc Light"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416" y="408155"/>
            <a:ext cx="1138689" cy="73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Tabelle 12"/>
          <p:cNvGraphicFramePr>
            <a:graphicFrameLocks noGrp="1"/>
          </p:cNvGraphicFramePr>
          <p:nvPr>
            <p:extLst>
              <p:ext uri="{D42A27DB-BD31-4B8C-83A1-F6EECF244321}">
                <p14:modId xmlns:p14="http://schemas.microsoft.com/office/powerpoint/2010/main" val="3107992841"/>
              </p:ext>
            </p:extLst>
          </p:nvPr>
        </p:nvGraphicFramePr>
        <p:xfrm>
          <a:off x="3328837" y="1224149"/>
          <a:ext cx="3240000" cy="5327485"/>
        </p:xfrm>
        <a:graphic>
          <a:graphicData uri="http://schemas.openxmlformats.org/drawingml/2006/table">
            <a:tbl>
              <a:tblPr firstRow="1" bandRow="1">
                <a:tableStyleId>{2D5ABB26-0587-4C30-8999-92F81FD0307C}</a:tableStyleId>
              </a:tblPr>
              <a:tblGrid>
                <a:gridCol w="3240000"/>
              </a:tblGrid>
              <a:tr h="5327485">
                <a:tc>
                  <a:txBody>
                    <a:bodyPr/>
                    <a:lstStyle/>
                    <a:p>
                      <a:pPr algn="just"/>
                      <a:r>
                        <a:rPr lang="en-US" sz="800" b="1" u="none" noProof="0" dirty="0" smtClean="0">
                          <a:solidFill>
                            <a:srgbClr val="3C3C3C"/>
                          </a:solidFill>
                          <a:latin typeface="Unit Offc Light" pitchFamily="34" charset="0"/>
                          <a:ea typeface="Unit Offc Light" pitchFamily="34" charset="0"/>
                          <a:cs typeface="Unit Offc Light" pitchFamily="34" charset="0"/>
                        </a:rPr>
                        <a:t>Emissions</a:t>
                      </a:r>
                      <a:endParaRPr lang="en-US" sz="700" b="1" u="none" noProof="0" dirty="0" smtClean="0">
                        <a:solidFill>
                          <a:srgbClr val="3C3C3C"/>
                        </a:solidFill>
                        <a:latin typeface="Unit Offc Light" pitchFamily="34" charset="0"/>
                        <a:ea typeface="Unit Offc Light" pitchFamily="34" charset="0"/>
                        <a:cs typeface="Unit Offc Light" pitchFamily="34" charset="0"/>
                      </a:endParaRPr>
                    </a:p>
                    <a:p>
                      <a:pPr marL="171450" indent="-171450" algn="just">
                        <a:buFont typeface="Wingdings" pitchFamily="2" charset="2"/>
                        <a:buChar char="§"/>
                      </a:pPr>
                      <a:r>
                        <a:rPr lang="en-US" sz="700" u="sng" noProof="0" dirty="0" smtClean="0">
                          <a:solidFill>
                            <a:srgbClr val="3C3C3C"/>
                          </a:solidFill>
                          <a:latin typeface="Unit Offc Light" pitchFamily="34" charset="0"/>
                          <a:ea typeface="Unit Offc Light" pitchFamily="34" charset="0"/>
                          <a:cs typeface="Unit Offc Light" pitchFamily="34" charset="0"/>
                        </a:rPr>
                        <a:t>Anthropogenic</a:t>
                      </a:r>
                      <a:r>
                        <a:rPr lang="en-US" sz="700" u="sng" baseline="0" noProof="0" dirty="0" smtClean="0">
                          <a:solidFill>
                            <a:srgbClr val="3C3C3C"/>
                          </a:solidFill>
                          <a:latin typeface="Unit Offc Light" pitchFamily="34" charset="0"/>
                          <a:ea typeface="Unit Offc Light" pitchFamily="34" charset="0"/>
                          <a:cs typeface="Unit Offc Light" pitchFamily="34" charset="0"/>
                        </a:rPr>
                        <a:t> emissions</a:t>
                      </a:r>
                      <a:r>
                        <a:rPr lang="en-US" sz="700" u="none" baseline="0" noProof="0" dirty="0" smtClean="0">
                          <a:solidFill>
                            <a:srgbClr val="3C3C3C"/>
                          </a:solidFill>
                          <a:latin typeface="Unit Offc Light" pitchFamily="34" charset="0"/>
                          <a:ea typeface="Unit Offc Light" pitchFamily="34" charset="0"/>
                          <a:cs typeface="Unit Offc Light" pitchFamily="34" charset="0"/>
                        </a:rPr>
                        <a:t>: The new emission data is a combination of Austrian inventories, TNO and EMEP inventory (Fig.  3).</a:t>
                      </a:r>
                    </a:p>
                    <a:p>
                      <a:pPr marL="172800" lvl="1" indent="0" algn="just">
                        <a:buFont typeface="Wingdings" pitchFamily="2" charset="2"/>
                        <a:buNone/>
                      </a:pPr>
                      <a:r>
                        <a:rPr lang="en-US" sz="700" u="none" baseline="0" noProof="0" dirty="0" smtClean="0">
                          <a:solidFill>
                            <a:srgbClr val="3C3C3C"/>
                          </a:solidFill>
                          <a:latin typeface="Unit Offc Light" pitchFamily="34" charset="0"/>
                          <a:ea typeface="Unit Offc Light" pitchFamily="34" charset="0"/>
                          <a:cs typeface="Unit Offc Light" pitchFamily="34" charset="0"/>
                        </a:rPr>
                        <a:t>Before 2013 the emissions were based on the UNECE/EMEP database (webdab.emep.int), which has a resolution of 50 km. For Austria, Czech Republic, Slovakia and Hungary the emissions has been downscaled to a resolution of 5 km (Fig. 2).</a:t>
                      </a:r>
                      <a:endParaRPr lang="en-US" sz="700" baseline="0" noProof="0" dirty="0" smtClean="0">
                        <a:solidFill>
                          <a:srgbClr val="3C3C3C"/>
                        </a:solidFill>
                        <a:latin typeface="Unit Offc Light" pitchFamily="34" charset="0"/>
                        <a:ea typeface="Unit Offc Light" pitchFamily="34" charset="0"/>
                        <a:cs typeface="Unit Offc Light" pitchFamily="34" charset="0"/>
                      </a:endParaRPr>
                    </a:p>
                    <a:p>
                      <a:pPr marL="171450" indent="-171450" algn="just">
                        <a:buFont typeface="Wingdings" pitchFamily="2" charset="2"/>
                        <a:buChar char="§"/>
                      </a:pPr>
                      <a:endParaRPr lang="en-US" sz="700" baseline="0" noProof="0" dirty="0" smtClean="0">
                        <a:solidFill>
                          <a:srgbClr val="3C3C3C"/>
                        </a:solidFill>
                        <a:latin typeface="Unit Offc Light" pitchFamily="34" charset="0"/>
                        <a:ea typeface="Unit Offc Light" pitchFamily="34" charset="0"/>
                        <a:cs typeface="Unit Offc Light" pitchFamily="34" charset="0"/>
                      </a:endParaRPr>
                    </a:p>
                    <a:p>
                      <a:pPr marL="171450" indent="-171450" algn="just">
                        <a:buFont typeface="Wingdings" pitchFamily="2" charset="2"/>
                        <a:buChar char="§"/>
                      </a:pPr>
                      <a:endParaRPr lang="en-US" sz="700" baseline="0" noProof="0" dirty="0" smtClean="0">
                        <a:solidFill>
                          <a:srgbClr val="3C3C3C"/>
                        </a:solidFill>
                        <a:latin typeface="Unit Offc Light" pitchFamily="34" charset="0"/>
                        <a:ea typeface="Unit Offc Light" pitchFamily="34" charset="0"/>
                        <a:cs typeface="Unit Offc Light" pitchFamily="34" charset="0"/>
                      </a:endParaRPr>
                    </a:p>
                    <a:p>
                      <a:pPr marL="171450" indent="-171450" algn="just">
                        <a:buFont typeface="Wingdings" pitchFamily="2" charset="2"/>
                        <a:buChar char="§"/>
                      </a:pPr>
                      <a:endParaRPr lang="en-US" sz="700" baseline="0" noProof="0" dirty="0" smtClean="0">
                        <a:solidFill>
                          <a:srgbClr val="3C3C3C"/>
                        </a:solidFill>
                        <a:latin typeface="Unit Offc Light" pitchFamily="34" charset="0"/>
                        <a:ea typeface="Unit Offc Light" pitchFamily="34" charset="0"/>
                        <a:cs typeface="Unit Offc Light" pitchFamily="34" charset="0"/>
                      </a:endParaRPr>
                    </a:p>
                    <a:p>
                      <a:pPr marL="171450" indent="-171450" algn="just">
                        <a:buFont typeface="Wingdings" pitchFamily="2" charset="2"/>
                        <a:buChar char="§"/>
                      </a:pPr>
                      <a:endParaRPr lang="en-US" sz="700" baseline="0" noProof="0" dirty="0" smtClean="0">
                        <a:solidFill>
                          <a:srgbClr val="3C3C3C"/>
                        </a:solidFill>
                        <a:latin typeface="Unit Offc Light" pitchFamily="34" charset="0"/>
                        <a:ea typeface="Unit Offc Light" pitchFamily="34" charset="0"/>
                        <a:cs typeface="Unit Offc Light" pitchFamily="34" charset="0"/>
                      </a:endParaRPr>
                    </a:p>
                    <a:p>
                      <a:pPr marL="171450" indent="-171450" algn="just">
                        <a:buFont typeface="Wingdings" pitchFamily="2" charset="2"/>
                        <a:buChar char="§"/>
                      </a:pPr>
                      <a:endParaRPr lang="en-US" sz="700" baseline="0" noProof="0" dirty="0" smtClean="0">
                        <a:solidFill>
                          <a:srgbClr val="3C3C3C"/>
                        </a:solidFill>
                        <a:latin typeface="Unit Offc Light" pitchFamily="34" charset="0"/>
                        <a:ea typeface="Unit Offc Light" pitchFamily="34" charset="0"/>
                        <a:cs typeface="Unit Offc Light" pitchFamily="34" charset="0"/>
                      </a:endParaRPr>
                    </a:p>
                    <a:p>
                      <a:pPr marL="171450" indent="-171450" algn="just">
                        <a:buFont typeface="Wingdings" pitchFamily="2" charset="2"/>
                        <a:buChar char="§"/>
                      </a:pPr>
                      <a:endParaRPr lang="en-US" sz="700" baseline="0" noProof="0" dirty="0" smtClean="0">
                        <a:solidFill>
                          <a:srgbClr val="3C3C3C"/>
                        </a:solidFill>
                        <a:latin typeface="Unit Offc Light" pitchFamily="34" charset="0"/>
                        <a:ea typeface="Unit Offc Light" pitchFamily="34" charset="0"/>
                        <a:cs typeface="Unit Offc Light" pitchFamily="34" charset="0"/>
                      </a:endParaRPr>
                    </a:p>
                    <a:p>
                      <a:pPr marL="171450" indent="-171450" algn="just">
                        <a:buFont typeface="Wingdings" pitchFamily="2" charset="2"/>
                        <a:buChar char="§"/>
                      </a:pPr>
                      <a:endParaRPr lang="en-US" sz="700" baseline="0" noProof="0" dirty="0" smtClean="0">
                        <a:solidFill>
                          <a:srgbClr val="3C3C3C"/>
                        </a:solidFill>
                        <a:latin typeface="Unit Offc Light" pitchFamily="34" charset="0"/>
                        <a:ea typeface="Unit Offc Light" pitchFamily="34" charset="0"/>
                        <a:cs typeface="Unit Offc Light" pitchFamily="34" charset="0"/>
                      </a:endParaRPr>
                    </a:p>
                    <a:p>
                      <a:pPr marL="171450" indent="-171450" algn="just">
                        <a:buFont typeface="Wingdings" pitchFamily="2" charset="2"/>
                        <a:buChar char="§"/>
                      </a:pPr>
                      <a:endParaRPr lang="en-US" sz="700" baseline="0" noProof="0" dirty="0" smtClean="0">
                        <a:solidFill>
                          <a:srgbClr val="3C3C3C"/>
                        </a:solidFill>
                        <a:latin typeface="Unit Offc Light" pitchFamily="34" charset="0"/>
                        <a:ea typeface="Unit Offc Light" pitchFamily="34" charset="0"/>
                        <a:cs typeface="Unit Offc Light" pitchFamily="34" charset="0"/>
                      </a:endParaRPr>
                    </a:p>
                    <a:p>
                      <a:pPr marL="171450" indent="-171450" algn="just">
                        <a:buFont typeface="Wingdings" pitchFamily="2" charset="2"/>
                        <a:buChar char="§"/>
                      </a:pPr>
                      <a:endParaRPr lang="en-US" sz="700" baseline="0" noProof="0" dirty="0" smtClean="0">
                        <a:solidFill>
                          <a:srgbClr val="3C3C3C"/>
                        </a:solidFill>
                        <a:latin typeface="Unit Offc Light" pitchFamily="34" charset="0"/>
                        <a:ea typeface="Unit Offc Light" pitchFamily="34" charset="0"/>
                        <a:cs typeface="Unit Offc Light" pitchFamily="34" charset="0"/>
                      </a:endParaRPr>
                    </a:p>
                    <a:p>
                      <a:pPr marL="171450" indent="-171450" algn="just">
                        <a:buFont typeface="Wingdings" pitchFamily="2" charset="2"/>
                        <a:buChar char="§"/>
                      </a:pPr>
                      <a:r>
                        <a:rPr lang="en-US" sz="700" u="sng" baseline="0" noProof="0" dirty="0" smtClean="0">
                          <a:solidFill>
                            <a:srgbClr val="3C3C3C"/>
                          </a:solidFill>
                          <a:latin typeface="Unit Offc Light" pitchFamily="34" charset="0"/>
                          <a:ea typeface="Unit Offc Light" pitchFamily="34" charset="0"/>
                          <a:cs typeface="Unit Offc Light" pitchFamily="34" charset="0"/>
                        </a:rPr>
                        <a:t>Biogenic emissions</a:t>
                      </a:r>
                      <a:r>
                        <a:rPr lang="en-US" sz="700" u="none" baseline="0" noProof="0" dirty="0" smtClean="0">
                          <a:solidFill>
                            <a:srgbClr val="3C3C3C"/>
                          </a:solidFill>
                          <a:latin typeface="Unit Offc Light" pitchFamily="34" charset="0"/>
                          <a:ea typeface="Unit Offc Light" pitchFamily="34" charset="0"/>
                          <a:cs typeface="Unit Offc Light" pitchFamily="34" charset="0"/>
                        </a:rPr>
                        <a:t> </a:t>
                      </a:r>
                      <a:r>
                        <a:rPr lang="en-US" sz="700" baseline="0" noProof="0" dirty="0" smtClean="0">
                          <a:solidFill>
                            <a:srgbClr val="3C3C3C"/>
                          </a:solidFill>
                          <a:latin typeface="Unit Offc Light" pitchFamily="34" charset="0"/>
                          <a:ea typeface="Unit Offc Light" pitchFamily="34" charset="0"/>
                          <a:cs typeface="Unit Offc Light" pitchFamily="34" charset="0"/>
                        </a:rPr>
                        <a:t>of hydrocarbon and nitrogen </a:t>
                      </a:r>
                      <a:r>
                        <a:rPr lang="en-US" sz="700" baseline="0" noProof="0" dirty="0" err="1" smtClean="0">
                          <a:solidFill>
                            <a:srgbClr val="3C3C3C"/>
                          </a:solidFill>
                          <a:latin typeface="Unit Offc Light" pitchFamily="34" charset="0"/>
                          <a:ea typeface="Unit Offc Light" pitchFamily="34" charset="0"/>
                          <a:cs typeface="Unit Offc Light" pitchFamily="34" charset="0"/>
                        </a:rPr>
                        <a:t>oxid</a:t>
                      </a:r>
                      <a:r>
                        <a:rPr lang="en-US" sz="700" baseline="0" noProof="0" dirty="0" smtClean="0">
                          <a:solidFill>
                            <a:srgbClr val="3C3C3C"/>
                          </a:solidFill>
                          <a:latin typeface="Unit Offc Light" pitchFamily="34" charset="0"/>
                          <a:ea typeface="Unit Offc Light" pitchFamily="34" charset="0"/>
                          <a:cs typeface="Unit Offc Light" pitchFamily="34" charset="0"/>
                        </a:rPr>
                        <a:t> are calculated by SMOKE (Sparse Matrix Kernel Emissions Modeling System, </a:t>
                      </a:r>
                      <a:r>
                        <a:rPr lang="en-US" sz="700" baseline="0" noProof="0" dirty="0" err="1" smtClean="0">
                          <a:solidFill>
                            <a:srgbClr val="3C3C3C"/>
                          </a:solidFill>
                          <a:latin typeface="Unit Offc Light" pitchFamily="34" charset="0"/>
                          <a:ea typeface="Unit Offc Light" pitchFamily="34" charset="0"/>
                          <a:cs typeface="Unit Offc Light" pitchFamily="34" charset="0"/>
                        </a:rPr>
                        <a:t>Houyoux</a:t>
                      </a:r>
                      <a:r>
                        <a:rPr lang="en-US" sz="700" baseline="0" noProof="0" dirty="0" smtClean="0">
                          <a:solidFill>
                            <a:srgbClr val="3C3C3C"/>
                          </a:solidFill>
                          <a:latin typeface="Unit Offc Light" pitchFamily="34" charset="0"/>
                          <a:ea typeface="Unit Offc Light" pitchFamily="34" charset="0"/>
                          <a:cs typeface="Unit Offc Light" pitchFamily="34" charset="0"/>
                        </a:rPr>
                        <a:t> and </a:t>
                      </a:r>
                      <a:r>
                        <a:rPr lang="en-US" sz="700" baseline="0" noProof="0" dirty="0" err="1" smtClean="0">
                          <a:solidFill>
                            <a:srgbClr val="3C3C3C"/>
                          </a:solidFill>
                          <a:latin typeface="Unit Offc Light" pitchFamily="34" charset="0"/>
                          <a:ea typeface="Unit Offc Light" pitchFamily="34" charset="0"/>
                          <a:cs typeface="Unit Offc Light" pitchFamily="34" charset="0"/>
                        </a:rPr>
                        <a:t>Vokovic</a:t>
                      </a:r>
                      <a:r>
                        <a:rPr lang="en-US" sz="700" baseline="0" noProof="0" dirty="0" smtClean="0">
                          <a:solidFill>
                            <a:srgbClr val="3C3C3C"/>
                          </a:solidFill>
                          <a:latin typeface="Unit Offc Light" pitchFamily="34" charset="0"/>
                          <a:ea typeface="Unit Offc Light" pitchFamily="34" charset="0"/>
                          <a:cs typeface="Unit Offc Light" pitchFamily="34" charset="0"/>
                        </a:rPr>
                        <a:t>, 1999) based on the actual meteorological data.</a:t>
                      </a:r>
                    </a:p>
                    <a:p>
                      <a:pPr marL="0" indent="0" algn="just">
                        <a:buFont typeface="Wingdings" pitchFamily="2" charset="2"/>
                        <a:buNone/>
                      </a:pPr>
                      <a:endParaRPr lang="en-US" sz="700" baseline="0" noProof="0" dirty="0" smtClean="0">
                        <a:solidFill>
                          <a:srgbClr val="3C3C3C"/>
                        </a:solidFill>
                        <a:latin typeface="Unit Offc Light" pitchFamily="34" charset="0"/>
                        <a:ea typeface="Unit Offc Light" pitchFamily="34" charset="0"/>
                        <a:cs typeface="Unit Offc Light" pitchFamily="34" charset="0"/>
                      </a:endParaRPr>
                    </a:p>
                    <a:p>
                      <a:pPr marL="0" indent="0" algn="just">
                        <a:buFontTx/>
                        <a:buNone/>
                      </a:pPr>
                      <a:r>
                        <a:rPr lang="en-US" sz="800" b="1" baseline="0" noProof="0" dirty="0" smtClean="0">
                          <a:solidFill>
                            <a:srgbClr val="3C3C3C"/>
                          </a:solidFill>
                          <a:latin typeface="Unit Offc Light" pitchFamily="34" charset="0"/>
                          <a:ea typeface="Unit Offc Light" pitchFamily="34" charset="0"/>
                          <a:cs typeface="Unit Offc Light" pitchFamily="34" charset="0"/>
                        </a:rPr>
                        <a:t>Chemical boundary conditions</a:t>
                      </a:r>
                    </a:p>
                    <a:p>
                      <a:pPr marL="0" indent="0" algn="just">
                        <a:buFont typeface="Wingdings" pitchFamily="2" charset="2"/>
                        <a:buNone/>
                      </a:pPr>
                      <a:r>
                        <a:rPr lang="en-US" sz="700" baseline="0" noProof="0" dirty="0" smtClean="0">
                          <a:solidFill>
                            <a:srgbClr val="3C3C3C"/>
                          </a:solidFill>
                          <a:latin typeface="Unit Offc Light" pitchFamily="34" charset="0"/>
                          <a:ea typeface="Unit Offc Light" pitchFamily="34" charset="0"/>
                          <a:cs typeface="Unit Offc Light" pitchFamily="34" charset="0"/>
                        </a:rPr>
                        <a:t>The dynamic boundary conditions from ECMWF, developed in the MACC-Project (Monitoring Atmospheric Composition and Climate, www.gmes-atmosphere.eu)  are used since 2013. Before 2013 the concentrations calculated in the framework of the EU-project CECILIA (Central and Eastern Europe Climate Change Impact and Vulnerability Assessment, www.cecilia-eu.org) are used.</a:t>
                      </a:r>
                    </a:p>
                    <a:p>
                      <a:pPr marL="171450" indent="-171450" algn="just">
                        <a:buFont typeface="Wingdings" pitchFamily="2" charset="2"/>
                        <a:buChar char="§"/>
                      </a:pPr>
                      <a:endParaRPr lang="en-US" sz="700" baseline="0" noProof="0" dirty="0" smtClean="0">
                        <a:solidFill>
                          <a:srgbClr val="3C3C3C"/>
                        </a:solidFill>
                        <a:latin typeface="Unit Offc Light" pitchFamily="34" charset="0"/>
                        <a:ea typeface="Unit Offc Light" pitchFamily="34" charset="0"/>
                        <a:cs typeface="Unit Offc Light" pitchFamily="34" charset="0"/>
                      </a:endParaRPr>
                    </a:p>
                    <a:p>
                      <a:pPr marL="171450" indent="-171450" algn="just">
                        <a:buFont typeface="Wingdings" pitchFamily="2" charset="2"/>
                        <a:buChar char="§"/>
                      </a:pPr>
                      <a:endParaRPr lang="en-US" sz="700" baseline="0" noProof="0" dirty="0" smtClean="0">
                        <a:solidFill>
                          <a:srgbClr val="3C3C3C"/>
                        </a:solidFill>
                        <a:latin typeface="Unit Offc Light" pitchFamily="34" charset="0"/>
                        <a:ea typeface="Unit Offc Light" pitchFamily="34" charset="0"/>
                        <a:cs typeface="Unit Offc Light" pitchFamily="34" charset="0"/>
                      </a:endParaRPr>
                    </a:p>
                    <a:p>
                      <a:pPr marL="171450" indent="-171450" algn="just">
                        <a:buFont typeface="Wingdings" pitchFamily="2" charset="2"/>
                        <a:buChar char="§"/>
                      </a:pPr>
                      <a:endParaRPr lang="en-US" sz="700" baseline="0" noProof="0" dirty="0" smtClean="0">
                        <a:solidFill>
                          <a:srgbClr val="3C3C3C"/>
                        </a:solidFill>
                        <a:latin typeface="Unit Offc Light" pitchFamily="34" charset="0"/>
                        <a:ea typeface="Unit Offc Light" pitchFamily="34" charset="0"/>
                        <a:cs typeface="Unit Offc Light" pitchFamily="34" charset="0"/>
                      </a:endParaRPr>
                    </a:p>
                    <a:p>
                      <a:pPr marL="171450" indent="-171450" algn="just">
                        <a:buFont typeface="Wingdings" pitchFamily="2" charset="2"/>
                        <a:buChar char="§"/>
                      </a:pPr>
                      <a:endParaRPr lang="en-US" sz="700" baseline="0" noProof="0" dirty="0" smtClean="0">
                        <a:solidFill>
                          <a:srgbClr val="3C3C3C"/>
                        </a:solidFill>
                        <a:latin typeface="Unit Offc Light" pitchFamily="34" charset="0"/>
                        <a:ea typeface="Unit Offc Light" pitchFamily="34" charset="0"/>
                        <a:cs typeface="Unit Offc Light" pitchFamily="34" charset="0"/>
                      </a:endParaRPr>
                    </a:p>
                    <a:p>
                      <a:pPr marL="171450" indent="-171450" algn="just">
                        <a:buFont typeface="Wingdings" pitchFamily="2" charset="2"/>
                        <a:buChar char="§"/>
                      </a:pPr>
                      <a:endParaRPr lang="en-US" sz="700" baseline="0" noProof="0" dirty="0" smtClean="0">
                        <a:solidFill>
                          <a:srgbClr val="3C3C3C"/>
                        </a:solidFill>
                        <a:latin typeface="Unit Offc Light" pitchFamily="34" charset="0"/>
                        <a:ea typeface="Unit Offc Light" pitchFamily="34" charset="0"/>
                        <a:cs typeface="Unit Offc Light" pitchFamily="34" charset="0"/>
                      </a:endParaRPr>
                    </a:p>
                    <a:p>
                      <a:pPr marL="171450" indent="-171450" algn="just">
                        <a:buFont typeface="Wingdings" pitchFamily="2" charset="2"/>
                        <a:buChar char="§"/>
                      </a:pPr>
                      <a:endParaRPr lang="en-US" sz="700" baseline="0" noProof="0" dirty="0" smtClean="0">
                        <a:solidFill>
                          <a:srgbClr val="3C3C3C"/>
                        </a:solidFill>
                        <a:latin typeface="Unit Offc Light" pitchFamily="34" charset="0"/>
                        <a:ea typeface="Unit Offc Light" pitchFamily="34" charset="0"/>
                        <a:cs typeface="Unit Offc Light" pitchFamily="34" charset="0"/>
                      </a:endParaRPr>
                    </a:p>
                    <a:p>
                      <a:pPr marL="171450" indent="-171450" algn="just">
                        <a:buFont typeface="Wingdings" pitchFamily="2" charset="2"/>
                        <a:buChar char="§"/>
                      </a:pPr>
                      <a:endParaRPr lang="en-US" sz="700" baseline="0" noProof="0" dirty="0" smtClean="0">
                        <a:solidFill>
                          <a:srgbClr val="3C3C3C"/>
                        </a:solidFill>
                        <a:latin typeface="Unit Offc Light" pitchFamily="34" charset="0"/>
                        <a:ea typeface="Unit Offc Light" pitchFamily="34" charset="0"/>
                        <a:cs typeface="Unit Offc Light" pitchFamily="34" charset="0"/>
                      </a:endParaRPr>
                    </a:p>
                    <a:p>
                      <a:pPr marL="171450" indent="-171450" algn="just">
                        <a:buFont typeface="Wingdings" pitchFamily="2" charset="2"/>
                        <a:buChar char="§"/>
                      </a:pPr>
                      <a:endParaRPr lang="en-US" sz="700" baseline="0" noProof="0" dirty="0" smtClean="0">
                        <a:solidFill>
                          <a:srgbClr val="3C3C3C"/>
                        </a:solidFill>
                        <a:latin typeface="Unit Offc Light" pitchFamily="34" charset="0"/>
                        <a:ea typeface="Unit Offc Light" pitchFamily="34" charset="0"/>
                        <a:cs typeface="Unit Offc Light" pitchFamily="34" charset="0"/>
                      </a:endParaRPr>
                    </a:p>
                    <a:p>
                      <a:pPr marL="171450" indent="-171450" algn="just">
                        <a:buFont typeface="Wingdings" pitchFamily="2" charset="2"/>
                        <a:buChar char="§"/>
                      </a:pPr>
                      <a:endParaRPr lang="en-US" sz="700" baseline="0" noProof="0" dirty="0" smtClean="0">
                        <a:solidFill>
                          <a:srgbClr val="3C3C3C"/>
                        </a:solidFill>
                        <a:latin typeface="Unit Offc Light" pitchFamily="34" charset="0"/>
                        <a:ea typeface="Unit Offc Light" pitchFamily="34" charset="0"/>
                        <a:cs typeface="Unit Offc Light" pitchFamily="34" charset="0"/>
                      </a:endParaRPr>
                    </a:p>
                    <a:p>
                      <a:pPr marL="171450" indent="-171450" algn="just">
                        <a:buFont typeface="Wingdings" pitchFamily="2" charset="2"/>
                        <a:buChar char="§"/>
                      </a:pPr>
                      <a:endParaRPr lang="en-US" sz="700" baseline="0" noProof="0" dirty="0" smtClean="0">
                        <a:solidFill>
                          <a:srgbClr val="3C3C3C"/>
                        </a:solidFill>
                        <a:latin typeface="Unit Offc Light" pitchFamily="34" charset="0"/>
                        <a:ea typeface="Unit Offc Light" pitchFamily="34" charset="0"/>
                        <a:cs typeface="Unit Offc Light" pitchFamily="34" charset="0"/>
                      </a:endParaRPr>
                    </a:p>
                    <a:p>
                      <a:pPr marL="171450" indent="-171450" algn="just">
                        <a:buFont typeface="Wingdings" pitchFamily="2" charset="2"/>
                        <a:buChar char="§"/>
                      </a:pPr>
                      <a:endParaRPr lang="en-US" sz="700" baseline="0" noProof="0" dirty="0" smtClean="0">
                        <a:solidFill>
                          <a:srgbClr val="3C3C3C"/>
                        </a:solidFill>
                        <a:latin typeface="Unit Offc Light" pitchFamily="34" charset="0"/>
                        <a:ea typeface="Unit Offc Light" pitchFamily="34" charset="0"/>
                        <a:cs typeface="Unit Offc Light" pitchFamily="34" charset="0"/>
                      </a:endParaRPr>
                    </a:p>
                    <a:p>
                      <a:pPr marL="0" indent="0" algn="just">
                        <a:buFont typeface="Wingdings" pitchFamily="2" charset="2"/>
                        <a:buNone/>
                      </a:pPr>
                      <a:r>
                        <a:rPr lang="en-US" sz="800" b="1" baseline="0" noProof="0" dirty="0" smtClean="0">
                          <a:solidFill>
                            <a:srgbClr val="3C3C3C"/>
                          </a:solidFill>
                          <a:latin typeface="Unit Offc Light" pitchFamily="34" charset="0"/>
                          <a:ea typeface="Unit Offc Light" pitchFamily="34" charset="0"/>
                          <a:cs typeface="Unit Offc Light" pitchFamily="34" charset="0"/>
                        </a:rPr>
                        <a:t>Data Assimilation</a:t>
                      </a:r>
                    </a:p>
                    <a:p>
                      <a:pPr marL="0" indent="0" algn="just">
                        <a:buFont typeface="Wingdings" pitchFamily="2" charset="2"/>
                        <a:buNone/>
                      </a:pPr>
                      <a:r>
                        <a:rPr lang="en-US" sz="700" baseline="0" noProof="0" dirty="0" smtClean="0">
                          <a:solidFill>
                            <a:srgbClr val="3C3C3C"/>
                          </a:solidFill>
                          <a:latin typeface="Unit Offc Light" pitchFamily="34" charset="0"/>
                          <a:ea typeface="Unit Offc Light" pitchFamily="34" charset="0"/>
                          <a:cs typeface="Unit Offc Light" pitchFamily="34" charset="0"/>
                        </a:rPr>
                        <a:t>Since 2013 the measurements of PM</a:t>
                      </a:r>
                      <a:r>
                        <a:rPr lang="en-US" sz="700" baseline="-25000" noProof="0" dirty="0" smtClean="0">
                          <a:solidFill>
                            <a:srgbClr val="3C3C3C"/>
                          </a:solidFill>
                          <a:latin typeface="Unit Offc Light" pitchFamily="34" charset="0"/>
                          <a:ea typeface="Unit Offc Light" pitchFamily="34" charset="0"/>
                          <a:cs typeface="Unit Offc Light" pitchFamily="34" charset="0"/>
                        </a:rPr>
                        <a:t>10</a:t>
                      </a:r>
                      <a:r>
                        <a:rPr lang="en-US" sz="700" baseline="0" noProof="0" dirty="0" smtClean="0">
                          <a:solidFill>
                            <a:srgbClr val="3C3C3C"/>
                          </a:solidFill>
                          <a:latin typeface="Unit Offc Light" pitchFamily="34" charset="0"/>
                          <a:ea typeface="Unit Offc Light" pitchFamily="34" charset="0"/>
                          <a:cs typeface="Unit Offc Light" pitchFamily="34" charset="0"/>
                        </a:rPr>
                        <a:t> and O</a:t>
                      </a:r>
                      <a:r>
                        <a:rPr lang="en-US" sz="700" baseline="-25000" noProof="0" dirty="0" smtClean="0">
                          <a:solidFill>
                            <a:srgbClr val="3C3C3C"/>
                          </a:solidFill>
                          <a:latin typeface="Unit Offc Light" pitchFamily="34" charset="0"/>
                          <a:ea typeface="Unit Offc Light" pitchFamily="34" charset="0"/>
                          <a:cs typeface="Unit Offc Light" pitchFamily="34" charset="0"/>
                        </a:rPr>
                        <a:t>3</a:t>
                      </a:r>
                      <a:r>
                        <a:rPr lang="en-US" sz="700" baseline="0" noProof="0" dirty="0" smtClean="0">
                          <a:solidFill>
                            <a:srgbClr val="3C3C3C"/>
                          </a:solidFill>
                          <a:latin typeface="Unit Offc Light" pitchFamily="34" charset="0"/>
                          <a:ea typeface="Unit Offc Light" pitchFamily="34" charset="0"/>
                          <a:cs typeface="Unit Offc Light" pitchFamily="34" charset="0"/>
                        </a:rPr>
                        <a:t> of all Austrian Air-Quality stations are used to optimize the initial conditions for the Air-Quality model. The optimum interpolation technique (Daley, 1991) is used for data assimilation.</a:t>
                      </a:r>
                    </a:p>
                  </a:txBody>
                  <a:tcPr marL="132080" marR="132080" marT="31652" marB="31652">
                    <a:lnL w="6350" cap="flat" cmpd="sng" algn="ctr">
                      <a:solidFill>
                        <a:srgbClr val="376092"/>
                      </a:solidFill>
                      <a:prstDash val="solid"/>
                      <a:round/>
                      <a:headEnd type="none" w="med" len="med"/>
                      <a:tailEnd type="none" w="med" len="med"/>
                    </a:lnL>
                    <a:lnR w="6350" cap="flat" cmpd="sng" algn="ctr">
                      <a:solidFill>
                        <a:srgbClr val="376092"/>
                      </a:solidFill>
                      <a:prstDash val="solid"/>
                      <a:round/>
                      <a:headEnd type="none" w="med" len="med"/>
                      <a:tailEnd type="none" w="med" len="med"/>
                    </a:lnR>
                    <a:lnT w="12700" cap="flat" cmpd="sng" algn="ctr">
                      <a:solidFill>
                        <a:srgbClr val="376092"/>
                      </a:solidFill>
                      <a:prstDash val="solid"/>
                      <a:round/>
                      <a:headEnd type="none" w="med" len="med"/>
                      <a:tailEnd type="none" w="med" len="med"/>
                    </a:lnT>
                    <a:lnB w="6350" cap="flat" cmpd="sng" algn="ctr">
                      <a:solidFill>
                        <a:srgbClr val="376092"/>
                      </a:solidFill>
                      <a:prstDash val="solid"/>
                      <a:round/>
                      <a:headEnd type="none" w="med" len="med"/>
                      <a:tailEnd type="none" w="med" len="med"/>
                    </a:lnB>
                  </a:tcPr>
                </a:tc>
              </a:tr>
            </a:tbl>
          </a:graphicData>
        </a:graphic>
      </p:graphicFrame>
      <p:graphicFrame>
        <p:nvGraphicFramePr>
          <p:cNvPr id="18" name="Tabelle 17"/>
          <p:cNvGraphicFramePr>
            <a:graphicFrameLocks noGrp="1"/>
          </p:cNvGraphicFramePr>
          <p:nvPr>
            <p:extLst>
              <p:ext uri="{D42A27DB-BD31-4B8C-83A1-F6EECF244321}">
                <p14:modId xmlns:p14="http://schemas.microsoft.com/office/powerpoint/2010/main" val="4250988063"/>
              </p:ext>
            </p:extLst>
          </p:nvPr>
        </p:nvGraphicFramePr>
        <p:xfrm>
          <a:off x="6666000" y="1218852"/>
          <a:ext cx="3240000" cy="4137026"/>
        </p:xfrm>
        <a:graphic>
          <a:graphicData uri="http://schemas.openxmlformats.org/drawingml/2006/table">
            <a:tbl>
              <a:tblPr firstRow="1" bandRow="1">
                <a:tableStyleId>{2D5ABB26-0587-4C30-8999-92F81FD0307C}</a:tableStyleId>
              </a:tblPr>
              <a:tblGrid>
                <a:gridCol w="3240000"/>
              </a:tblGrid>
              <a:tr h="252000">
                <a:tc>
                  <a:txBody>
                    <a:bodyPr/>
                    <a:lstStyle/>
                    <a:p>
                      <a:pPr algn="l"/>
                      <a:r>
                        <a:rPr lang="de-DE" sz="1200" b="1" dirty="0" smtClean="0">
                          <a:solidFill>
                            <a:schemeClr val="bg1"/>
                          </a:solidFill>
                          <a:latin typeface="Unit Offc Light" pitchFamily="34" charset="0"/>
                          <a:ea typeface="Unit Offc Light" pitchFamily="34" charset="0"/>
                          <a:cs typeface="Unit Offc Light" pitchFamily="34" charset="0"/>
                        </a:rPr>
                        <a:t>3. Evaluation </a:t>
                      </a:r>
                      <a:r>
                        <a:rPr lang="de-DE" sz="1200" b="1" dirty="0" err="1" smtClean="0">
                          <a:solidFill>
                            <a:schemeClr val="bg1"/>
                          </a:solidFill>
                          <a:latin typeface="Unit Offc Light" pitchFamily="34" charset="0"/>
                          <a:ea typeface="Unit Offc Light" pitchFamily="34" charset="0"/>
                          <a:cs typeface="Unit Offc Light" pitchFamily="34" charset="0"/>
                        </a:rPr>
                        <a:t>Results</a:t>
                      </a:r>
                      <a:r>
                        <a:rPr lang="de-DE" sz="1200" b="1" dirty="0" smtClean="0">
                          <a:solidFill>
                            <a:schemeClr val="bg1"/>
                          </a:solidFill>
                          <a:latin typeface="Unit Offc Light" pitchFamily="34" charset="0"/>
                          <a:ea typeface="Unit Offc Light" pitchFamily="34" charset="0"/>
                          <a:cs typeface="Unit Offc Light" pitchFamily="34" charset="0"/>
                        </a:rPr>
                        <a:t> </a:t>
                      </a:r>
                      <a:r>
                        <a:rPr lang="de-DE" sz="1200" b="1" dirty="0" err="1" smtClean="0">
                          <a:solidFill>
                            <a:schemeClr val="bg1"/>
                          </a:solidFill>
                          <a:latin typeface="Unit Offc Light" pitchFamily="34" charset="0"/>
                          <a:ea typeface="Unit Offc Light" pitchFamily="34" charset="0"/>
                          <a:cs typeface="Unit Offc Light" pitchFamily="34" charset="0"/>
                        </a:rPr>
                        <a:t>for</a:t>
                      </a:r>
                      <a:r>
                        <a:rPr lang="de-DE" sz="1200" b="1" dirty="0" smtClean="0">
                          <a:solidFill>
                            <a:schemeClr val="bg1"/>
                          </a:solidFill>
                          <a:latin typeface="Unit Offc Light" pitchFamily="34" charset="0"/>
                          <a:ea typeface="Unit Offc Light" pitchFamily="34" charset="0"/>
                          <a:cs typeface="Unit Offc Light" pitchFamily="34" charset="0"/>
                        </a:rPr>
                        <a:t> O</a:t>
                      </a:r>
                      <a:r>
                        <a:rPr lang="de-DE" sz="1200" b="1" baseline="-25000" dirty="0" smtClean="0">
                          <a:solidFill>
                            <a:schemeClr val="bg1"/>
                          </a:solidFill>
                          <a:latin typeface="Unit Offc Light" pitchFamily="34" charset="0"/>
                          <a:ea typeface="Unit Offc Light" pitchFamily="34" charset="0"/>
                          <a:cs typeface="Unit Offc Light" pitchFamily="34" charset="0"/>
                        </a:rPr>
                        <a:t>3</a:t>
                      </a:r>
                      <a:endParaRPr lang="de-DE" sz="1200" baseline="-25000" dirty="0">
                        <a:solidFill>
                          <a:schemeClr val="bg1"/>
                        </a:solidFill>
                        <a:latin typeface="Unit Offc Light" pitchFamily="34" charset="0"/>
                        <a:ea typeface="Unit Offc Light" pitchFamily="34" charset="0"/>
                        <a:cs typeface="Unit Offc Light" pitchFamily="34" charset="0"/>
                      </a:endParaRPr>
                    </a:p>
                  </a:txBody>
                  <a:tcPr marL="132080" marR="132080" marT="31652" marB="31652">
                    <a:lnL w="12700" cap="flat" cmpd="sng" algn="ctr">
                      <a:solidFill>
                        <a:srgbClr val="376092"/>
                      </a:solidFill>
                      <a:prstDash val="solid"/>
                      <a:round/>
                      <a:headEnd type="none" w="med" len="med"/>
                      <a:tailEnd type="none" w="med" len="med"/>
                    </a:lnL>
                    <a:lnR w="12700" cap="flat" cmpd="sng" algn="ctr">
                      <a:solidFill>
                        <a:srgbClr val="376092"/>
                      </a:solidFill>
                      <a:prstDash val="solid"/>
                      <a:round/>
                      <a:headEnd type="none" w="med" len="med"/>
                      <a:tailEnd type="none" w="med" len="med"/>
                    </a:lnR>
                    <a:lnT w="12700" cap="flat" cmpd="sng" algn="ctr">
                      <a:solidFill>
                        <a:srgbClr val="376092"/>
                      </a:solidFill>
                      <a:prstDash val="solid"/>
                      <a:round/>
                      <a:headEnd type="none" w="med" len="med"/>
                      <a:tailEnd type="none" w="med" len="med"/>
                    </a:lnT>
                    <a:lnB w="12700" cap="flat" cmpd="sng" algn="ctr">
                      <a:solidFill>
                        <a:srgbClr val="376092"/>
                      </a:solidFill>
                      <a:prstDash val="solid"/>
                      <a:round/>
                      <a:headEnd type="none" w="med" len="med"/>
                      <a:tailEnd type="none" w="med" len="med"/>
                    </a:lnB>
                    <a:solidFill>
                      <a:srgbClr val="376092"/>
                    </a:solidFill>
                  </a:tcPr>
                </a:tc>
              </a:tr>
              <a:tr h="3885026">
                <a:tc>
                  <a:txBody>
                    <a:bodyPr/>
                    <a:lstStyle/>
                    <a:p>
                      <a:pPr algn="just"/>
                      <a:r>
                        <a:rPr lang="en-US" sz="700" noProof="0" dirty="0" smtClean="0">
                          <a:solidFill>
                            <a:srgbClr val="3C3C3C"/>
                          </a:solidFill>
                          <a:latin typeface="Unit Offc Light" pitchFamily="34" charset="0"/>
                          <a:ea typeface="Unit Offc Light" pitchFamily="34" charset="0"/>
                          <a:cs typeface="Unit Offc Light" pitchFamily="34" charset="0"/>
                        </a:rPr>
                        <a:t>In summer of 2013, two heat waves occurred</a:t>
                      </a:r>
                      <a:r>
                        <a:rPr lang="en-US" sz="700" kern="1200" noProof="0" dirty="0" smtClean="0">
                          <a:solidFill>
                            <a:srgbClr val="3C3C3C"/>
                          </a:solidFill>
                          <a:latin typeface="Unit Offc Light" pitchFamily="34" charset="0"/>
                          <a:ea typeface="Unit Offc Light" pitchFamily="34" charset="0"/>
                          <a:cs typeface="Unit Offc Light" pitchFamily="34" charset="0"/>
                        </a:rPr>
                        <a:t>. The first short-time heat wave was in June 2013. Du</a:t>
                      </a:r>
                      <a:r>
                        <a:rPr lang="en-US" sz="700" noProof="0" dirty="0" smtClean="0">
                          <a:solidFill>
                            <a:srgbClr val="3C3C3C"/>
                          </a:solidFill>
                          <a:latin typeface="Unit Offc Light" pitchFamily="34" charset="0"/>
                          <a:ea typeface="Unit Offc Light" pitchFamily="34" charset="0"/>
                          <a:cs typeface="Unit Offc Light" pitchFamily="34" charset="0"/>
                        </a:rPr>
                        <a:t>ring this period one </a:t>
                      </a:r>
                      <a:r>
                        <a:rPr lang="en-US" sz="700" noProof="0" dirty="0" err="1" smtClean="0">
                          <a:solidFill>
                            <a:srgbClr val="3C3C3C"/>
                          </a:solidFill>
                          <a:latin typeface="Unit Offc Light" pitchFamily="34" charset="0"/>
                          <a:ea typeface="Unit Offc Light" pitchFamily="34" charset="0"/>
                          <a:cs typeface="Unit Offc Light" pitchFamily="34" charset="0"/>
                        </a:rPr>
                        <a:t>exceedance</a:t>
                      </a:r>
                      <a:r>
                        <a:rPr lang="en-US" sz="700" noProof="0" dirty="0" smtClean="0">
                          <a:solidFill>
                            <a:srgbClr val="3C3C3C"/>
                          </a:solidFill>
                          <a:latin typeface="Unit Offc Light" pitchFamily="34" charset="0"/>
                          <a:ea typeface="Unit Offc Light" pitchFamily="34" charset="0"/>
                          <a:cs typeface="Unit Offc Light" pitchFamily="34" charset="0"/>
                        </a:rPr>
                        <a:t> of the alert threshold value for ozone occurred. The second heat wave took place from the end of July to the mid of August. Due to very high temperatures (new temperature record for Austria measured in Bad Deutsch-Altenburg with 40.5°C) and long dryness episodes the information threshold value has been exceeded several times in the eastern regions of Austria. The alert threshold value has been exceeded one time in this period.</a:t>
                      </a:r>
                    </a:p>
                    <a:p>
                      <a:pPr algn="just"/>
                      <a:endParaRPr lang="en-US" sz="700" noProof="0" dirty="0" smtClean="0">
                        <a:solidFill>
                          <a:srgbClr val="3C3C3C"/>
                        </a:solidFill>
                        <a:latin typeface="Unit Offc Light" pitchFamily="34" charset="0"/>
                        <a:ea typeface="Unit Offc Light" pitchFamily="34" charset="0"/>
                        <a:cs typeface="Unit Offc Light" pitchFamily="34" charset="0"/>
                      </a:endParaRPr>
                    </a:p>
                    <a:p>
                      <a:pPr algn="just"/>
                      <a:endParaRPr lang="en-US" sz="700" noProof="0" dirty="0" smtClean="0">
                        <a:solidFill>
                          <a:srgbClr val="3C3C3C"/>
                        </a:solidFill>
                        <a:latin typeface="Unit Offc Light" pitchFamily="34" charset="0"/>
                        <a:ea typeface="Unit Offc Light" pitchFamily="34" charset="0"/>
                        <a:cs typeface="Unit Offc Light" pitchFamily="34" charset="0"/>
                      </a:endParaRPr>
                    </a:p>
                    <a:p>
                      <a:pPr algn="just"/>
                      <a:endParaRPr lang="en-US" sz="700" noProof="0" dirty="0" smtClean="0">
                        <a:solidFill>
                          <a:srgbClr val="3C3C3C"/>
                        </a:solidFill>
                        <a:latin typeface="Unit Offc Light" pitchFamily="34" charset="0"/>
                        <a:ea typeface="Unit Offc Light" pitchFamily="34" charset="0"/>
                        <a:cs typeface="Unit Offc Light" pitchFamily="34" charset="0"/>
                      </a:endParaRPr>
                    </a:p>
                    <a:p>
                      <a:pPr algn="just"/>
                      <a:endParaRPr lang="en-US" sz="700" noProof="0" dirty="0" smtClean="0">
                        <a:solidFill>
                          <a:srgbClr val="3C3C3C"/>
                        </a:solidFill>
                        <a:latin typeface="Unit Offc Light" pitchFamily="34" charset="0"/>
                        <a:ea typeface="Unit Offc Light" pitchFamily="34" charset="0"/>
                        <a:cs typeface="Unit Offc Light" pitchFamily="34" charset="0"/>
                      </a:endParaRPr>
                    </a:p>
                    <a:p>
                      <a:pPr algn="just"/>
                      <a:endParaRPr lang="en-US" sz="700" noProof="0" dirty="0" smtClean="0">
                        <a:solidFill>
                          <a:srgbClr val="3C3C3C"/>
                        </a:solidFill>
                        <a:latin typeface="Unit Offc Light" pitchFamily="34" charset="0"/>
                        <a:ea typeface="Unit Offc Light" pitchFamily="34" charset="0"/>
                        <a:cs typeface="Unit Offc Light" pitchFamily="34" charset="0"/>
                      </a:endParaRPr>
                    </a:p>
                    <a:p>
                      <a:pPr algn="just"/>
                      <a:endParaRPr lang="en-US" sz="700" noProof="0" dirty="0" smtClean="0">
                        <a:solidFill>
                          <a:srgbClr val="3C3C3C"/>
                        </a:solidFill>
                        <a:latin typeface="Unit Offc Light" pitchFamily="34" charset="0"/>
                        <a:ea typeface="Unit Offc Light" pitchFamily="34" charset="0"/>
                        <a:cs typeface="Unit Offc Light" pitchFamily="34" charset="0"/>
                      </a:endParaRPr>
                    </a:p>
                    <a:p>
                      <a:pPr algn="just"/>
                      <a:endParaRPr lang="en-US" sz="700" noProof="0" dirty="0" smtClean="0">
                        <a:solidFill>
                          <a:srgbClr val="3C3C3C"/>
                        </a:solidFill>
                        <a:latin typeface="Unit Offc Light" pitchFamily="34" charset="0"/>
                        <a:ea typeface="Unit Offc Light" pitchFamily="34" charset="0"/>
                        <a:cs typeface="Unit Offc Light" pitchFamily="34" charset="0"/>
                      </a:endParaRPr>
                    </a:p>
                    <a:p>
                      <a:pPr algn="just"/>
                      <a:endParaRPr lang="en-US" sz="700" noProof="0" dirty="0" smtClean="0">
                        <a:solidFill>
                          <a:srgbClr val="3C3C3C"/>
                        </a:solidFill>
                        <a:latin typeface="Unit Offc Light" pitchFamily="34" charset="0"/>
                        <a:ea typeface="Unit Offc Light" pitchFamily="34" charset="0"/>
                        <a:cs typeface="Unit Offc Light" pitchFamily="34" charset="0"/>
                      </a:endParaRPr>
                    </a:p>
                    <a:p>
                      <a:pPr algn="just"/>
                      <a:endParaRPr lang="en-US" sz="700" noProof="0" dirty="0" smtClean="0">
                        <a:solidFill>
                          <a:srgbClr val="3C3C3C"/>
                        </a:solidFill>
                        <a:latin typeface="Unit Offc Light" pitchFamily="34" charset="0"/>
                        <a:ea typeface="Unit Offc Light" pitchFamily="34" charset="0"/>
                        <a:cs typeface="Unit Offc Light" pitchFamily="34" charset="0"/>
                      </a:endParaRPr>
                    </a:p>
                    <a:p>
                      <a:pPr algn="just"/>
                      <a:endParaRPr lang="en-US" sz="700" noProof="0" dirty="0" smtClean="0">
                        <a:solidFill>
                          <a:srgbClr val="3C3C3C"/>
                        </a:solidFill>
                        <a:latin typeface="Unit Offc Light" pitchFamily="34" charset="0"/>
                        <a:ea typeface="Unit Offc Light" pitchFamily="34" charset="0"/>
                        <a:cs typeface="Unit Offc Light" pitchFamily="34" charset="0"/>
                      </a:endParaRPr>
                    </a:p>
                    <a:p>
                      <a:pPr algn="just"/>
                      <a:endParaRPr lang="en-US" sz="700" noProof="0" dirty="0" smtClean="0">
                        <a:solidFill>
                          <a:srgbClr val="3C3C3C"/>
                        </a:solidFill>
                        <a:latin typeface="Unit Offc Light" pitchFamily="34" charset="0"/>
                        <a:ea typeface="Unit Offc Light" pitchFamily="34" charset="0"/>
                        <a:cs typeface="Unit Offc Light" pitchFamily="34" charset="0"/>
                      </a:endParaRPr>
                    </a:p>
                    <a:p>
                      <a:pPr algn="just"/>
                      <a:r>
                        <a:rPr lang="en-US" sz="700" noProof="0" dirty="0" smtClean="0">
                          <a:solidFill>
                            <a:srgbClr val="3C3C3C"/>
                          </a:solidFill>
                          <a:latin typeface="Unit Offc Light" pitchFamily="34" charset="0"/>
                          <a:ea typeface="Unit Offc Light" pitchFamily="34" charset="0"/>
                          <a:cs typeface="Unit Offc Light" pitchFamily="34" charset="0"/>
                        </a:rPr>
                        <a:t>The </a:t>
                      </a:r>
                      <a:r>
                        <a:rPr lang="en-US" sz="700" noProof="0" dirty="0" err="1" smtClean="0">
                          <a:solidFill>
                            <a:srgbClr val="3C3C3C"/>
                          </a:solidFill>
                          <a:latin typeface="Unit Offc Light" pitchFamily="34" charset="0"/>
                          <a:ea typeface="Unit Offc Light" pitchFamily="34" charset="0"/>
                          <a:cs typeface="Unit Offc Light" pitchFamily="34" charset="0"/>
                        </a:rPr>
                        <a:t>exceedance</a:t>
                      </a:r>
                      <a:r>
                        <a:rPr lang="en-US" sz="700" noProof="0" dirty="0" smtClean="0">
                          <a:solidFill>
                            <a:srgbClr val="3C3C3C"/>
                          </a:solidFill>
                          <a:latin typeface="Unit Offc Light" pitchFamily="34" charset="0"/>
                          <a:ea typeface="Unit Offc Light" pitchFamily="34" charset="0"/>
                          <a:cs typeface="Unit Offc Light" pitchFamily="34" charset="0"/>
                        </a:rPr>
                        <a:t> of the alert</a:t>
                      </a:r>
                      <a:r>
                        <a:rPr lang="en-US" sz="700" baseline="0" noProof="0" dirty="0" smtClean="0">
                          <a:solidFill>
                            <a:srgbClr val="3C3C3C"/>
                          </a:solidFill>
                          <a:latin typeface="Unit Offc Light" pitchFamily="34" charset="0"/>
                          <a:ea typeface="Unit Offc Light" pitchFamily="34" charset="0"/>
                          <a:cs typeface="Unit Offc Light" pitchFamily="34" charset="0"/>
                        </a:rPr>
                        <a:t> threshold has been measured at the station “</a:t>
                      </a:r>
                      <a:r>
                        <a:rPr lang="en-US" sz="700" baseline="0" noProof="0" dirty="0" err="1" smtClean="0">
                          <a:solidFill>
                            <a:srgbClr val="3C3C3C"/>
                          </a:solidFill>
                          <a:latin typeface="Unit Offc Light" pitchFamily="34" charset="0"/>
                          <a:ea typeface="Unit Offc Light" pitchFamily="34" charset="0"/>
                          <a:cs typeface="Unit Offc Light" pitchFamily="34" charset="0"/>
                        </a:rPr>
                        <a:t>Schwechat</a:t>
                      </a:r>
                      <a:r>
                        <a:rPr lang="en-US" sz="700" baseline="0" noProof="0" dirty="0" smtClean="0">
                          <a:solidFill>
                            <a:srgbClr val="3C3C3C"/>
                          </a:solidFill>
                          <a:latin typeface="Unit Offc Light" pitchFamily="34" charset="0"/>
                          <a:ea typeface="Unit Offc Light" pitchFamily="34" charset="0"/>
                          <a:cs typeface="Unit Offc Light" pitchFamily="34" charset="0"/>
                        </a:rPr>
                        <a:t> </a:t>
                      </a:r>
                      <a:r>
                        <a:rPr lang="en-US" sz="700" baseline="0" noProof="0" dirty="0" err="1" smtClean="0">
                          <a:solidFill>
                            <a:srgbClr val="3C3C3C"/>
                          </a:solidFill>
                          <a:latin typeface="Unit Offc Light" pitchFamily="34" charset="0"/>
                          <a:ea typeface="Unit Offc Light" pitchFamily="34" charset="0"/>
                          <a:cs typeface="Unit Offc Light" pitchFamily="34" charset="0"/>
                        </a:rPr>
                        <a:t>Sportplatz</a:t>
                      </a:r>
                      <a:r>
                        <a:rPr lang="en-US" sz="700" baseline="0" noProof="0" dirty="0" smtClean="0">
                          <a:solidFill>
                            <a:srgbClr val="3C3C3C"/>
                          </a:solidFill>
                          <a:latin typeface="Unit Offc Light" pitchFamily="34" charset="0"/>
                          <a:ea typeface="Unit Offc Light" pitchFamily="34" charset="0"/>
                          <a:cs typeface="Unit Offc Light" pitchFamily="34" charset="0"/>
                        </a:rPr>
                        <a:t>”, which is located in the southeast of Vienna (3</a:t>
                      </a:r>
                      <a:r>
                        <a:rPr lang="en-US" sz="700" baseline="30000" noProof="0" dirty="0" smtClean="0">
                          <a:solidFill>
                            <a:srgbClr val="3C3C3C"/>
                          </a:solidFill>
                          <a:latin typeface="Unit Offc Light" pitchFamily="34" charset="0"/>
                          <a:ea typeface="Unit Offc Light" pitchFamily="34" charset="0"/>
                          <a:cs typeface="Unit Offc Light" pitchFamily="34" charset="0"/>
                        </a:rPr>
                        <a:t>rd</a:t>
                      </a:r>
                      <a:r>
                        <a:rPr lang="en-US" sz="700" baseline="0" noProof="0" dirty="0" smtClean="0">
                          <a:solidFill>
                            <a:srgbClr val="3C3C3C"/>
                          </a:solidFill>
                          <a:latin typeface="Unit Offc Light" pitchFamily="34" charset="0"/>
                          <a:ea typeface="Unit Offc Light" pitchFamily="34" charset="0"/>
                          <a:cs typeface="Unit Offc Light" pitchFamily="34" charset="0"/>
                        </a:rPr>
                        <a:t> August 2013,         13:00 UTC). The model was able to forecast this high O</a:t>
                      </a:r>
                      <a:r>
                        <a:rPr lang="en-US" sz="700" baseline="-25000" noProof="0" dirty="0" smtClean="0">
                          <a:solidFill>
                            <a:srgbClr val="3C3C3C"/>
                          </a:solidFill>
                          <a:latin typeface="Unit Offc Light" pitchFamily="34" charset="0"/>
                          <a:ea typeface="Unit Offc Light" pitchFamily="34" charset="0"/>
                          <a:cs typeface="Unit Offc Light" pitchFamily="34" charset="0"/>
                        </a:rPr>
                        <a:t>3</a:t>
                      </a:r>
                      <a:r>
                        <a:rPr lang="en-US" sz="700" baseline="0" noProof="0" dirty="0" smtClean="0">
                          <a:solidFill>
                            <a:srgbClr val="3C3C3C"/>
                          </a:solidFill>
                          <a:latin typeface="Unit Offc Light" pitchFamily="34" charset="0"/>
                          <a:ea typeface="Unit Offc Light" pitchFamily="34" charset="0"/>
                          <a:cs typeface="Unit Offc Light" pitchFamily="34" charset="0"/>
                        </a:rPr>
                        <a:t> concentration in time and nearly in the same intensity as the measurement, only the location of the maximum is slightly in the northwest of the station. </a:t>
                      </a:r>
                    </a:p>
                    <a:p>
                      <a:pPr algn="just"/>
                      <a:r>
                        <a:rPr lang="en-US" sz="700" baseline="0" noProof="0" dirty="0" smtClean="0">
                          <a:solidFill>
                            <a:srgbClr val="3C3C3C"/>
                          </a:solidFill>
                          <a:latin typeface="Unit Offc Light" pitchFamily="34" charset="0"/>
                          <a:ea typeface="Unit Offc Light" pitchFamily="34" charset="0"/>
                          <a:cs typeface="Unit Offc Light" pitchFamily="34" charset="0"/>
                        </a:rPr>
                        <a:t>The model shows a high hit rate in predicting events or non-events (95,6 %). Only 4,4 % of all daily maximum forecasts for O</a:t>
                      </a:r>
                      <a:r>
                        <a:rPr lang="en-US" sz="700" baseline="-25000" noProof="0" dirty="0" smtClean="0">
                          <a:solidFill>
                            <a:srgbClr val="3C3C3C"/>
                          </a:solidFill>
                          <a:latin typeface="Unit Offc Light" pitchFamily="34" charset="0"/>
                          <a:ea typeface="Unit Offc Light" pitchFamily="34" charset="0"/>
                          <a:cs typeface="Unit Offc Light" pitchFamily="34" charset="0"/>
                        </a:rPr>
                        <a:t>3</a:t>
                      </a:r>
                      <a:r>
                        <a:rPr lang="en-US" sz="700" baseline="0" noProof="0" dirty="0" smtClean="0">
                          <a:solidFill>
                            <a:srgbClr val="3C3C3C"/>
                          </a:solidFill>
                          <a:latin typeface="Unit Offc Light" pitchFamily="34" charset="0"/>
                          <a:ea typeface="Unit Offc Light" pitchFamily="34" charset="0"/>
                          <a:cs typeface="Unit Offc Light" pitchFamily="34" charset="0"/>
                        </a:rPr>
                        <a:t> predict an event when no event occurs respectively vice versa (Table 1). </a:t>
                      </a:r>
                      <a:endParaRPr lang="en-US" sz="700" noProof="0" dirty="0" smtClean="0">
                        <a:solidFill>
                          <a:srgbClr val="3C3C3C"/>
                        </a:solidFill>
                        <a:latin typeface="Unit Offc Light" pitchFamily="34" charset="0"/>
                        <a:ea typeface="Unit Offc Light" pitchFamily="34" charset="0"/>
                        <a:cs typeface="Unit Offc Light" pitchFamily="34" charset="0"/>
                      </a:endParaRPr>
                    </a:p>
                  </a:txBody>
                  <a:tcPr marL="132080" marR="132080" marT="31652" marB="31652">
                    <a:lnL w="6350" cap="flat" cmpd="sng" algn="ctr">
                      <a:solidFill>
                        <a:srgbClr val="376092"/>
                      </a:solidFill>
                      <a:prstDash val="solid"/>
                      <a:round/>
                      <a:headEnd type="none" w="med" len="med"/>
                      <a:tailEnd type="none" w="med" len="med"/>
                    </a:lnL>
                    <a:lnR w="6350" cap="flat" cmpd="sng" algn="ctr">
                      <a:solidFill>
                        <a:srgbClr val="376092"/>
                      </a:solidFill>
                      <a:prstDash val="solid"/>
                      <a:round/>
                      <a:headEnd type="none" w="med" len="med"/>
                      <a:tailEnd type="none" w="med" len="med"/>
                    </a:lnR>
                    <a:lnT w="12700" cap="flat" cmpd="sng" algn="ctr">
                      <a:solidFill>
                        <a:srgbClr val="376092"/>
                      </a:solidFill>
                      <a:prstDash val="solid"/>
                      <a:round/>
                      <a:headEnd type="none" w="med" len="med"/>
                      <a:tailEnd type="none" w="med" len="med"/>
                    </a:lnT>
                    <a:lnB w="6350" cap="flat" cmpd="sng" algn="ctr">
                      <a:solidFill>
                        <a:srgbClr val="376092"/>
                      </a:solidFill>
                      <a:prstDash val="solid"/>
                      <a:round/>
                      <a:headEnd type="none" w="med" len="med"/>
                      <a:tailEnd type="none" w="med" len="med"/>
                    </a:lnB>
                  </a:tcPr>
                </a:tc>
              </a:tr>
            </a:tbl>
          </a:graphicData>
        </a:graphic>
      </p:graphicFrame>
      <p:pic>
        <p:nvPicPr>
          <p:cNvPr id="1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560" y="4942174"/>
            <a:ext cx="1245954" cy="10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1151947" y="6011246"/>
            <a:ext cx="832279" cy="184666"/>
          </a:xfrm>
          <a:prstGeom prst="rect">
            <a:avLst/>
          </a:prstGeom>
          <a:noFill/>
        </p:spPr>
        <p:txBody>
          <a:bodyPr wrap="none" rtlCol="0">
            <a:spAutoFit/>
          </a:bodyPr>
          <a:lstStyle/>
          <a:p>
            <a:pPr algn="just"/>
            <a:r>
              <a:rPr lang="de-DE" sz="600" i="1" dirty="0" smtClean="0">
                <a:solidFill>
                  <a:srgbClr val="3C3C3C"/>
                </a:solidFill>
                <a:latin typeface="Unit Offc Light" pitchFamily="34" charset="0"/>
                <a:ea typeface="Unit Offc Light" pitchFamily="34" charset="0"/>
                <a:cs typeface="Unit Offc Light" pitchFamily="34" charset="0"/>
              </a:rPr>
              <a:t>Fig. 1: Model </a:t>
            </a:r>
            <a:r>
              <a:rPr lang="de-DE" sz="600" i="1" dirty="0" err="1" smtClean="0">
                <a:solidFill>
                  <a:srgbClr val="3C3C3C"/>
                </a:solidFill>
                <a:latin typeface="Unit Offc Light" pitchFamily="34" charset="0"/>
                <a:ea typeface="Unit Offc Light" pitchFamily="34" charset="0"/>
                <a:cs typeface="Unit Offc Light" pitchFamily="34" charset="0"/>
              </a:rPr>
              <a:t>domains</a:t>
            </a:r>
            <a:endParaRPr lang="de-DE" sz="600" i="1" dirty="0">
              <a:solidFill>
                <a:srgbClr val="3C3C3C"/>
              </a:solidFill>
              <a:latin typeface="Unit Offc Light" pitchFamily="34" charset="0"/>
              <a:ea typeface="Unit Offc Light" pitchFamily="34" charset="0"/>
              <a:cs typeface="Unit Offc Light" pitchFamily="34" charset="0"/>
            </a:endParaRPr>
          </a:p>
        </p:txBody>
      </p:sp>
      <p:pic>
        <p:nvPicPr>
          <p:cNvPr id="20"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54139" y="2142511"/>
            <a:ext cx="1300224" cy="7308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154931" y="2142511"/>
            <a:ext cx="1299440" cy="730359"/>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3654139" y="2826172"/>
            <a:ext cx="2839239" cy="184666"/>
          </a:xfrm>
          <a:prstGeom prst="rect">
            <a:avLst/>
          </a:prstGeom>
          <a:noFill/>
        </p:spPr>
        <p:txBody>
          <a:bodyPr wrap="none" rtlCol="0">
            <a:spAutoFit/>
          </a:bodyPr>
          <a:lstStyle/>
          <a:p>
            <a:pPr algn="just"/>
            <a:r>
              <a:rPr lang="de-DE" sz="600" i="1" dirty="0" smtClean="0">
                <a:solidFill>
                  <a:srgbClr val="3C3C3C"/>
                </a:solidFill>
                <a:latin typeface="Unit Offc Light" pitchFamily="34" charset="0"/>
                <a:ea typeface="Unit Offc Light" pitchFamily="34" charset="0"/>
                <a:cs typeface="Unit Offc Light" pitchFamily="34" charset="0"/>
              </a:rPr>
              <a:t>    Fig. 2: </a:t>
            </a:r>
            <a:r>
              <a:rPr lang="de-DE" sz="600" i="1" dirty="0" err="1" smtClean="0">
                <a:solidFill>
                  <a:srgbClr val="3C3C3C"/>
                </a:solidFill>
                <a:latin typeface="Unit Offc Light" pitchFamily="34" charset="0"/>
                <a:ea typeface="Unit Offc Light" pitchFamily="34" charset="0"/>
                <a:cs typeface="Unit Offc Light" pitchFamily="34" charset="0"/>
              </a:rPr>
              <a:t>Emissions</a:t>
            </a: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used</a:t>
            </a: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before</a:t>
            </a:r>
            <a:r>
              <a:rPr lang="de-DE" sz="600" i="1" dirty="0" smtClean="0">
                <a:solidFill>
                  <a:srgbClr val="3C3C3C"/>
                </a:solidFill>
                <a:latin typeface="Unit Offc Light" pitchFamily="34" charset="0"/>
                <a:ea typeface="Unit Offc Light" pitchFamily="34" charset="0"/>
                <a:cs typeface="Unit Offc Light" pitchFamily="34" charset="0"/>
              </a:rPr>
              <a:t> 2013                                   Fig. 3: </a:t>
            </a:r>
            <a:r>
              <a:rPr lang="de-DE" sz="600" i="1" dirty="0" err="1" smtClean="0">
                <a:solidFill>
                  <a:srgbClr val="3C3C3C"/>
                </a:solidFill>
                <a:latin typeface="Unit Offc Light" pitchFamily="34" charset="0"/>
                <a:ea typeface="Unit Offc Light" pitchFamily="34" charset="0"/>
                <a:cs typeface="Unit Offc Light" pitchFamily="34" charset="0"/>
              </a:rPr>
              <a:t>Emissions</a:t>
            </a: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used</a:t>
            </a: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since</a:t>
            </a:r>
            <a:r>
              <a:rPr lang="de-DE" sz="600" i="1" dirty="0" smtClean="0">
                <a:solidFill>
                  <a:srgbClr val="3C3C3C"/>
                </a:solidFill>
                <a:latin typeface="Unit Offc Light" pitchFamily="34" charset="0"/>
                <a:ea typeface="Unit Offc Light" pitchFamily="34" charset="0"/>
                <a:cs typeface="Unit Offc Light" pitchFamily="34" charset="0"/>
              </a:rPr>
              <a:t> 2013</a:t>
            </a:r>
            <a:endParaRPr lang="de-DE" sz="600" i="1" dirty="0">
              <a:solidFill>
                <a:srgbClr val="3C3C3C"/>
              </a:solidFill>
              <a:latin typeface="Unit Offc Light" pitchFamily="34" charset="0"/>
              <a:ea typeface="Unit Offc Light" pitchFamily="34" charset="0"/>
              <a:cs typeface="Unit Offc Light" pitchFamily="34" charset="0"/>
            </a:endParaRPr>
          </a:p>
        </p:txBody>
      </p:sp>
      <p:pic>
        <p:nvPicPr>
          <p:cNvPr id="2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73610" y="5692046"/>
            <a:ext cx="1234652" cy="62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31946" y="5694964"/>
            <a:ext cx="1282898" cy="64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3445967" y="6279516"/>
            <a:ext cx="2997937" cy="276999"/>
          </a:xfrm>
          <a:prstGeom prst="rect">
            <a:avLst/>
          </a:prstGeom>
          <a:noFill/>
        </p:spPr>
        <p:txBody>
          <a:bodyPr wrap="none" rtlCol="0">
            <a:spAutoFit/>
          </a:bodyPr>
          <a:lstStyle/>
          <a:p>
            <a:pPr algn="ctr"/>
            <a:r>
              <a:rPr lang="de-DE" sz="600" i="1" dirty="0" smtClean="0">
                <a:solidFill>
                  <a:srgbClr val="3C3C3C"/>
                </a:solidFill>
                <a:latin typeface="Unit Offc Light" pitchFamily="34" charset="0"/>
                <a:ea typeface="Unit Offc Light" pitchFamily="34" charset="0"/>
                <a:cs typeface="Unit Offc Light" pitchFamily="34" charset="0"/>
              </a:rPr>
              <a:t>Fig. 6: O</a:t>
            </a:r>
            <a:r>
              <a:rPr lang="de-DE" sz="600" i="1" baseline="-25000" dirty="0" smtClean="0">
                <a:solidFill>
                  <a:srgbClr val="3C3C3C"/>
                </a:solidFill>
                <a:latin typeface="Unit Offc Light" pitchFamily="34" charset="0"/>
                <a:ea typeface="Unit Offc Light" pitchFamily="34" charset="0"/>
                <a:cs typeface="Unit Offc Light" pitchFamily="34" charset="0"/>
              </a:rPr>
              <a:t>3</a:t>
            </a: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forecast</a:t>
            </a: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without</a:t>
            </a: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data</a:t>
            </a: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assimilation</a:t>
            </a:r>
            <a:r>
              <a:rPr lang="de-DE" sz="600" i="1" dirty="0" smtClean="0">
                <a:solidFill>
                  <a:srgbClr val="3C3C3C"/>
                </a:solidFill>
                <a:latin typeface="Unit Offc Light" pitchFamily="34" charset="0"/>
                <a:ea typeface="Unit Offc Light" pitchFamily="34" charset="0"/>
                <a:cs typeface="Unit Offc Light" pitchFamily="34" charset="0"/>
              </a:rPr>
              <a:t>                  Fig. 7: O</a:t>
            </a:r>
            <a:r>
              <a:rPr lang="de-DE" sz="600" i="1" baseline="-25000" dirty="0" smtClean="0">
                <a:solidFill>
                  <a:srgbClr val="3C3C3C"/>
                </a:solidFill>
                <a:latin typeface="Unit Offc Light" pitchFamily="34" charset="0"/>
                <a:ea typeface="Unit Offc Light" pitchFamily="34" charset="0"/>
                <a:cs typeface="Unit Offc Light" pitchFamily="34" charset="0"/>
              </a:rPr>
              <a:t>3</a:t>
            </a: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forecast</a:t>
            </a: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with</a:t>
            </a: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data</a:t>
            </a: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assimilation</a:t>
            </a:r>
            <a:endParaRPr lang="de-DE" sz="600" i="1" dirty="0">
              <a:solidFill>
                <a:srgbClr val="3C3C3C"/>
              </a:solidFill>
              <a:latin typeface="Unit Offc Light" pitchFamily="34" charset="0"/>
              <a:ea typeface="Unit Offc Light" pitchFamily="34" charset="0"/>
              <a:cs typeface="Unit Offc Light" pitchFamily="34" charset="0"/>
            </a:endParaRPr>
          </a:p>
          <a:p>
            <a:pPr algn="ct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measurement</a:t>
            </a: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stations</a:t>
            </a: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dots</a:t>
            </a:r>
            <a:r>
              <a:rPr lang="de-DE" sz="600" i="1" dirty="0" smtClean="0">
                <a:solidFill>
                  <a:srgbClr val="3C3C3C"/>
                </a:solidFill>
                <a:latin typeface="Unit Offc Light" pitchFamily="34" charset="0"/>
                <a:ea typeface="Unit Offc Light" pitchFamily="34" charset="0"/>
                <a:cs typeface="Unit Offc Light" pitchFamily="34" charset="0"/>
              </a:rPr>
              <a:t>)</a:t>
            </a:r>
            <a:endParaRPr lang="de-DE" sz="600" i="1" dirty="0">
              <a:solidFill>
                <a:srgbClr val="3C3C3C"/>
              </a:solidFill>
              <a:latin typeface="Unit Offc Light" pitchFamily="34" charset="0"/>
              <a:ea typeface="Unit Offc Light" pitchFamily="34" charset="0"/>
              <a:cs typeface="Unit Offc Light" pitchFamily="34" charset="0"/>
            </a:endParaRPr>
          </a:p>
        </p:txBody>
      </p:sp>
      <p:graphicFrame>
        <p:nvGraphicFramePr>
          <p:cNvPr id="26" name="Tabelle 25"/>
          <p:cNvGraphicFramePr>
            <a:graphicFrameLocks noGrp="1"/>
          </p:cNvGraphicFramePr>
          <p:nvPr>
            <p:extLst>
              <p:ext uri="{D42A27DB-BD31-4B8C-83A1-F6EECF244321}">
                <p14:modId xmlns:p14="http://schemas.microsoft.com/office/powerpoint/2010/main" val="42392656"/>
              </p:ext>
            </p:extLst>
          </p:nvPr>
        </p:nvGraphicFramePr>
        <p:xfrm>
          <a:off x="6666000" y="5445225"/>
          <a:ext cx="3240000" cy="1106410"/>
        </p:xfrm>
        <a:graphic>
          <a:graphicData uri="http://schemas.openxmlformats.org/drawingml/2006/table">
            <a:tbl>
              <a:tblPr firstRow="1" bandRow="1">
                <a:tableStyleId>{2D5ABB26-0587-4C30-8999-92F81FD0307C}</a:tableStyleId>
              </a:tblPr>
              <a:tblGrid>
                <a:gridCol w="3240000"/>
              </a:tblGrid>
              <a:tr h="1106410">
                <a:tc>
                  <a:txBody>
                    <a:bodyPr/>
                    <a:lstStyle/>
                    <a:p>
                      <a:pPr algn="just"/>
                      <a:r>
                        <a:rPr lang="en-US" sz="380" kern="1200" noProof="0" dirty="0" smtClean="0">
                          <a:solidFill>
                            <a:schemeClr val="tx1"/>
                          </a:solidFill>
                          <a:effectLst/>
                          <a:latin typeface="Unit Offc Light" pitchFamily="34" charset="0"/>
                          <a:ea typeface="Unit Offc Light" pitchFamily="34" charset="0"/>
                          <a:cs typeface="Unit Offc Light" pitchFamily="34" charset="0"/>
                        </a:rPr>
                        <a:t>References</a:t>
                      </a:r>
                    </a:p>
                    <a:p>
                      <a:pPr marL="36000" indent="-36000" algn="just">
                        <a:buFont typeface="Wingdings" pitchFamily="2" charset="2"/>
                        <a:buChar char="§"/>
                      </a:pPr>
                      <a:r>
                        <a:rPr lang="de-DE" sz="380" kern="1200" dirty="0" smtClean="0">
                          <a:solidFill>
                            <a:schemeClr val="tx1"/>
                          </a:solidFill>
                          <a:effectLst/>
                          <a:latin typeface="Unit Offc Light" pitchFamily="34" charset="0"/>
                          <a:ea typeface="Unit Offc Light" pitchFamily="34" charset="0"/>
                          <a:cs typeface="Unit Offc Light" pitchFamily="34" charset="0"/>
                        </a:rPr>
                        <a:t>Baumann-</a:t>
                      </a:r>
                      <a:r>
                        <a:rPr lang="de-DE" sz="380" kern="1200" dirty="0" err="1" smtClean="0">
                          <a:solidFill>
                            <a:schemeClr val="tx1"/>
                          </a:solidFill>
                          <a:effectLst/>
                          <a:latin typeface="Unit Offc Light" pitchFamily="34" charset="0"/>
                          <a:ea typeface="Unit Offc Light" pitchFamily="34" charset="0"/>
                          <a:cs typeface="Unit Offc Light" pitchFamily="34" charset="0"/>
                        </a:rPr>
                        <a:t>Stanzer</a:t>
                      </a:r>
                      <a:r>
                        <a:rPr lang="de-DE" sz="380" kern="1200" dirty="0" smtClean="0">
                          <a:solidFill>
                            <a:schemeClr val="tx1"/>
                          </a:solidFill>
                          <a:effectLst/>
                          <a:latin typeface="Unit Offc Light" pitchFamily="34" charset="0"/>
                          <a:ea typeface="Unit Offc Light" pitchFamily="34" charset="0"/>
                          <a:cs typeface="Unit Offc Light" pitchFamily="34" charset="0"/>
                        </a:rPr>
                        <a:t>, K., M. </a:t>
                      </a:r>
                      <a:r>
                        <a:rPr lang="de-DE" sz="380" kern="1200" dirty="0" err="1" smtClean="0">
                          <a:solidFill>
                            <a:schemeClr val="tx1"/>
                          </a:solidFill>
                          <a:effectLst/>
                          <a:latin typeface="Unit Offc Light" pitchFamily="34" charset="0"/>
                          <a:ea typeface="Unit Offc Light" pitchFamily="34" charset="0"/>
                          <a:cs typeface="Unit Offc Light" pitchFamily="34" charset="0"/>
                        </a:rPr>
                        <a:t>Hirtl</a:t>
                      </a:r>
                      <a:r>
                        <a:rPr lang="de-DE" sz="380" kern="1200" dirty="0" smtClean="0">
                          <a:solidFill>
                            <a:schemeClr val="tx1"/>
                          </a:solidFill>
                          <a:effectLst/>
                          <a:latin typeface="Unit Offc Light" pitchFamily="34" charset="0"/>
                          <a:ea typeface="Unit Offc Light" pitchFamily="34" charset="0"/>
                          <a:cs typeface="Unit Offc Light" pitchFamily="34" charset="0"/>
                        </a:rPr>
                        <a:t> und B. C. Krüger, 2005a: Pilotstudie zur Prognose von Sommersmog auf Basis operationeller regionaler Wettervorhersage in Österreich. Endbericht, Zentralanstalt für Meteorologie und Geodynamik und Institut für Meteorologie der Universität für Bodenkultur Wien, Mai 2005.</a:t>
                      </a:r>
                    </a:p>
                    <a:p>
                      <a:pPr marL="36000" indent="-36000" algn="just">
                        <a:buFont typeface="Wingdings" pitchFamily="2" charset="2"/>
                        <a:buChar char="§"/>
                      </a:pPr>
                      <a:r>
                        <a:rPr lang="de-DE" sz="380" kern="1200" dirty="0" smtClean="0">
                          <a:solidFill>
                            <a:schemeClr val="tx1"/>
                          </a:solidFill>
                          <a:effectLst/>
                          <a:latin typeface="Unit Offc Light" pitchFamily="34" charset="0"/>
                          <a:ea typeface="Unit Offc Light" pitchFamily="34" charset="0"/>
                          <a:cs typeface="Unit Offc Light" pitchFamily="34" charset="0"/>
                        </a:rPr>
                        <a:t>Baumann-</a:t>
                      </a:r>
                      <a:r>
                        <a:rPr lang="de-DE" sz="380" kern="1200" dirty="0" err="1" smtClean="0">
                          <a:solidFill>
                            <a:schemeClr val="tx1"/>
                          </a:solidFill>
                          <a:effectLst/>
                          <a:latin typeface="Unit Offc Light" pitchFamily="34" charset="0"/>
                          <a:ea typeface="Unit Offc Light" pitchFamily="34" charset="0"/>
                          <a:cs typeface="Unit Offc Light" pitchFamily="34" charset="0"/>
                        </a:rPr>
                        <a:t>Stanzer</a:t>
                      </a:r>
                      <a:r>
                        <a:rPr lang="de-DE" sz="380" kern="1200" dirty="0" smtClean="0">
                          <a:solidFill>
                            <a:schemeClr val="tx1"/>
                          </a:solidFill>
                          <a:effectLst/>
                          <a:latin typeface="Unit Offc Light" pitchFamily="34" charset="0"/>
                          <a:ea typeface="Unit Offc Light" pitchFamily="34" charset="0"/>
                          <a:cs typeface="Unit Offc Light" pitchFamily="34" charset="0"/>
                        </a:rPr>
                        <a:t>, K., M. </a:t>
                      </a:r>
                      <a:r>
                        <a:rPr lang="de-DE" sz="380" kern="1200" dirty="0" err="1" smtClean="0">
                          <a:solidFill>
                            <a:schemeClr val="tx1"/>
                          </a:solidFill>
                          <a:effectLst/>
                          <a:latin typeface="Unit Offc Light" pitchFamily="34" charset="0"/>
                          <a:ea typeface="Unit Offc Light" pitchFamily="34" charset="0"/>
                          <a:cs typeface="Unit Offc Light" pitchFamily="34" charset="0"/>
                        </a:rPr>
                        <a:t>Hirtl</a:t>
                      </a:r>
                      <a:r>
                        <a:rPr lang="de-DE" sz="380" kern="1200" dirty="0" smtClean="0">
                          <a:solidFill>
                            <a:schemeClr val="tx1"/>
                          </a:solidFill>
                          <a:effectLst/>
                          <a:latin typeface="Unit Offc Light" pitchFamily="34" charset="0"/>
                          <a:ea typeface="Unit Offc Light" pitchFamily="34" charset="0"/>
                          <a:cs typeface="Unit Offc Light" pitchFamily="34" charset="0"/>
                        </a:rPr>
                        <a:t> und B. C. Krüger, 2005b: Testbetrieb des Modellsystems zur Prognose von Sommersmog auf Basis operationeller regionaler Wettervorhersage. Zwischenbericht, Zentralanstalt für Meteorologie und Geodynamik und Institut für Meteorologie der Universität für Bodenkultur Wien, Nov. 2005.</a:t>
                      </a:r>
                      <a:endParaRPr lang="en-US" sz="380" kern="1200" dirty="0" smtClean="0">
                        <a:solidFill>
                          <a:schemeClr val="tx1"/>
                        </a:solidFill>
                        <a:effectLst/>
                        <a:latin typeface="Unit Offc Light" pitchFamily="34" charset="0"/>
                        <a:ea typeface="Unit Offc Light" pitchFamily="34" charset="0"/>
                        <a:cs typeface="Unit Offc Light" pitchFamily="34" charset="0"/>
                      </a:endParaRPr>
                    </a:p>
                    <a:p>
                      <a:pPr marL="36000" indent="-36000" algn="just">
                        <a:buFont typeface="Wingdings" pitchFamily="2" charset="2"/>
                        <a:buChar char="§"/>
                      </a:pPr>
                      <a:r>
                        <a:rPr lang="en-US" sz="380" kern="1200" dirty="0" smtClean="0">
                          <a:solidFill>
                            <a:schemeClr val="tx1"/>
                          </a:solidFill>
                          <a:effectLst/>
                          <a:latin typeface="Unit Offc Light" pitchFamily="34" charset="0"/>
                          <a:ea typeface="Unit Offc Light" pitchFamily="34" charset="0"/>
                          <a:cs typeface="Unit Offc Light" pitchFamily="34" charset="0"/>
                        </a:rPr>
                        <a:t>Carter, W.P.L. ,</a:t>
                      </a:r>
                      <a:r>
                        <a:rPr lang="en-US" sz="380" kern="1200" baseline="0" dirty="0" smtClean="0">
                          <a:solidFill>
                            <a:schemeClr val="tx1"/>
                          </a:solidFill>
                          <a:effectLst/>
                          <a:latin typeface="Unit Offc Light" pitchFamily="34" charset="0"/>
                          <a:ea typeface="Unit Offc Light" pitchFamily="34" charset="0"/>
                          <a:cs typeface="Unit Offc Light" pitchFamily="34" charset="0"/>
                        </a:rPr>
                        <a:t> </a:t>
                      </a:r>
                      <a:r>
                        <a:rPr lang="en-US" sz="380" kern="1200" dirty="0" smtClean="0">
                          <a:solidFill>
                            <a:schemeClr val="tx1"/>
                          </a:solidFill>
                          <a:effectLst/>
                          <a:latin typeface="Unit Offc Light" pitchFamily="34" charset="0"/>
                          <a:ea typeface="Unit Offc Light" pitchFamily="34" charset="0"/>
                          <a:cs typeface="Unit Offc Light" pitchFamily="34" charset="0"/>
                        </a:rPr>
                        <a:t>2000: Implementation of the SAPRC-99 Chemical Mechanism into the Model-3 Framework, Report to the United States Environmental Protection Agency, http://www. cert.ucr.edu/~carter/absts.htm#s99mod3</a:t>
                      </a:r>
                      <a:endParaRPr lang="de-DE" sz="380" kern="1200" dirty="0" smtClean="0">
                        <a:solidFill>
                          <a:schemeClr val="tx1"/>
                        </a:solidFill>
                        <a:effectLst/>
                        <a:latin typeface="Unit Offc Light" pitchFamily="34" charset="0"/>
                        <a:ea typeface="Unit Offc Light" pitchFamily="34" charset="0"/>
                        <a:cs typeface="Unit Offc Light" pitchFamily="34" charset="0"/>
                      </a:endParaRPr>
                    </a:p>
                    <a:p>
                      <a:pPr marL="36000" indent="-36000" algn="just" defTabSz="914400" rtl="0" eaLnBrk="1" latinLnBrk="0" hangingPunct="1">
                        <a:buFont typeface="Wingdings" pitchFamily="2" charset="2"/>
                        <a:buChar char="§"/>
                      </a:pPr>
                      <a:r>
                        <a:rPr lang="en-US" sz="380" kern="1200" dirty="0" smtClean="0">
                          <a:solidFill>
                            <a:schemeClr val="tx1"/>
                          </a:solidFill>
                          <a:effectLst/>
                          <a:latin typeface="Unit Offc Light" pitchFamily="34" charset="0"/>
                          <a:ea typeface="Unit Offc Light" pitchFamily="34" charset="0"/>
                          <a:cs typeface="Unit Offc Light" pitchFamily="34" charset="0"/>
                        </a:rPr>
                        <a:t>Daley, R., 1991: Atmospheric Data Analysis. Cambridge Atmospheric and Space Science Series, Cambridge University Press. ISBN 0-521-38215-7, 457 pages.</a:t>
                      </a:r>
                    </a:p>
                    <a:p>
                      <a:pPr marL="36000" indent="-36000" algn="just" defTabSz="914400" rtl="0" eaLnBrk="1" latinLnBrk="0" hangingPunct="1">
                        <a:buFont typeface="Wingdings" pitchFamily="2" charset="2"/>
                        <a:buChar char="§"/>
                      </a:pPr>
                      <a:r>
                        <a:rPr lang="de-DE" sz="380" kern="1200" dirty="0" err="1" smtClean="0">
                          <a:solidFill>
                            <a:schemeClr val="tx1"/>
                          </a:solidFill>
                          <a:effectLst/>
                          <a:latin typeface="Unit Offc Light" pitchFamily="34" charset="0"/>
                          <a:ea typeface="Unit Offc Light" pitchFamily="34" charset="0"/>
                          <a:cs typeface="Unit Offc Light" pitchFamily="34" charset="0"/>
                        </a:rPr>
                        <a:t>Houyoux</a:t>
                      </a:r>
                      <a:r>
                        <a:rPr lang="de-DE" sz="380" kern="1200" dirty="0" smtClean="0">
                          <a:solidFill>
                            <a:schemeClr val="tx1"/>
                          </a:solidFill>
                          <a:effectLst/>
                          <a:latin typeface="Unit Offc Light" pitchFamily="34" charset="0"/>
                          <a:ea typeface="Unit Offc Light" pitchFamily="34" charset="0"/>
                          <a:cs typeface="Unit Offc Light" pitchFamily="34" charset="0"/>
                        </a:rPr>
                        <a:t> MR </a:t>
                      </a:r>
                      <a:r>
                        <a:rPr lang="de-DE" sz="380" kern="1200" dirty="0" err="1" smtClean="0">
                          <a:solidFill>
                            <a:schemeClr val="tx1"/>
                          </a:solidFill>
                          <a:effectLst/>
                          <a:latin typeface="Unit Offc Light" pitchFamily="34" charset="0"/>
                          <a:ea typeface="Unit Offc Light" pitchFamily="34" charset="0"/>
                          <a:cs typeface="Unit Offc Light" pitchFamily="34" charset="0"/>
                        </a:rPr>
                        <a:t>and</a:t>
                      </a:r>
                      <a:r>
                        <a:rPr lang="de-DE" sz="380" kern="1200" dirty="0" smtClean="0">
                          <a:solidFill>
                            <a:schemeClr val="tx1"/>
                          </a:solidFill>
                          <a:effectLst/>
                          <a:latin typeface="Unit Offc Light" pitchFamily="34" charset="0"/>
                          <a:ea typeface="Unit Offc Light" pitchFamily="34" charset="0"/>
                          <a:cs typeface="Unit Offc Light" pitchFamily="34" charset="0"/>
                        </a:rPr>
                        <a:t> </a:t>
                      </a:r>
                      <a:r>
                        <a:rPr lang="de-DE" sz="380" kern="1200" dirty="0" err="1" smtClean="0">
                          <a:solidFill>
                            <a:schemeClr val="tx1"/>
                          </a:solidFill>
                          <a:effectLst/>
                          <a:latin typeface="Unit Offc Light" pitchFamily="34" charset="0"/>
                          <a:ea typeface="Unit Offc Light" pitchFamily="34" charset="0"/>
                          <a:cs typeface="Unit Offc Light" pitchFamily="34" charset="0"/>
                        </a:rPr>
                        <a:t>Vukovich</a:t>
                      </a:r>
                      <a:r>
                        <a:rPr lang="de-DE" sz="380" kern="1200" dirty="0" smtClean="0">
                          <a:solidFill>
                            <a:schemeClr val="tx1"/>
                          </a:solidFill>
                          <a:effectLst/>
                          <a:latin typeface="Unit Offc Light" pitchFamily="34" charset="0"/>
                          <a:ea typeface="Unit Offc Light" pitchFamily="34" charset="0"/>
                          <a:cs typeface="Unit Offc Light" pitchFamily="34" charset="0"/>
                        </a:rPr>
                        <a:t> JM,</a:t>
                      </a:r>
                      <a:r>
                        <a:rPr lang="de-DE" sz="380" kern="1200" baseline="0" dirty="0" smtClean="0">
                          <a:solidFill>
                            <a:schemeClr val="tx1"/>
                          </a:solidFill>
                          <a:effectLst/>
                          <a:latin typeface="Unit Offc Light" pitchFamily="34" charset="0"/>
                          <a:ea typeface="Unit Offc Light" pitchFamily="34" charset="0"/>
                          <a:cs typeface="Unit Offc Light" pitchFamily="34" charset="0"/>
                        </a:rPr>
                        <a:t> </a:t>
                      </a:r>
                      <a:r>
                        <a:rPr lang="de-DE" sz="380" kern="1200" dirty="0" smtClean="0">
                          <a:solidFill>
                            <a:schemeClr val="tx1"/>
                          </a:solidFill>
                          <a:effectLst/>
                          <a:latin typeface="Unit Offc Light" pitchFamily="34" charset="0"/>
                          <a:ea typeface="Unit Offc Light" pitchFamily="34" charset="0"/>
                          <a:cs typeface="Unit Offc Light" pitchFamily="34" charset="0"/>
                        </a:rPr>
                        <a:t>1999: Updates </a:t>
                      </a:r>
                      <a:r>
                        <a:rPr lang="de-DE" sz="380" kern="1200" dirty="0" err="1" smtClean="0">
                          <a:solidFill>
                            <a:schemeClr val="tx1"/>
                          </a:solidFill>
                          <a:effectLst/>
                          <a:latin typeface="Unit Offc Light" pitchFamily="34" charset="0"/>
                          <a:ea typeface="Unit Offc Light" pitchFamily="34" charset="0"/>
                          <a:cs typeface="Unit Offc Light" pitchFamily="34" charset="0"/>
                        </a:rPr>
                        <a:t>to</a:t>
                      </a:r>
                      <a:r>
                        <a:rPr lang="de-DE" sz="380" kern="1200" dirty="0" smtClean="0">
                          <a:solidFill>
                            <a:schemeClr val="tx1"/>
                          </a:solidFill>
                          <a:effectLst/>
                          <a:latin typeface="Unit Offc Light" pitchFamily="34" charset="0"/>
                          <a:ea typeface="Unit Offc Light" pitchFamily="34" charset="0"/>
                          <a:cs typeface="Unit Offc Light" pitchFamily="34" charset="0"/>
                        </a:rPr>
                        <a:t> </a:t>
                      </a:r>
                      <a:r>
                        <a:rPr lang="de-DE" sz="380" kern="1200" dirty="0" err="1" smtClean="0">
                          <a:solidFill>
                            <a:schemeClr val="tx1"/>
                          </a:solidFill>
                          <a:effectLst/>
                          <a:latin typeface="Unit Offc Light" pitchFamily="34" charset="0"/>
                          <a:ea typeface="Unit Offc Light" pitchFamily="34" charset="0"/>
                          <a:cs typeface="Unit Offc Light" pitchFamily="34" charset="0"/>
                        </a:rPr>
                        <a:t>the</a:t>
                      </a:r>
                      <a:r>
                        <a:rPr lang="de-DE" sz="380" kern="1200" dirty="0" smtClean="0">
                          <a:solidFill>
                            <a:schemeClr val="tx1"/>
                          </a:solidFill>
                          <a:effectLst/>
                          <a:latin typeface="Unit Offc Light" pitchFamily="34" charset="0"/>
                          <a:ea typeface="Unit Offc Light" pitchFamily="34" charset="0"/>
                          <a:cs typeface="Unit Offc Light" pitchFamily="34" charset="0"/>
                        </a:rPr>
                        <a:t> </a:t>
                      </a:r>
                      <a:r>
                        <a:rPr lang="de-DE" sz="380" kern="1200" dirty="0" err="1" smtClean="0">
                          <a:solidFill>
                            <a:schemeClr val="tx1"/>
                          </a:solidFill>
                          <a:effectLst/>
                          <a:latin typeface="Unit Offc Light" pitchFamily="34" charset="0"/>
                          <a:ea typeface="Unit Offc Light" pitchFamily="34" charset="0"/>
                          <a:cs typeface="Unit Offc Light" pitchFamily="34" charset="0"/>
                        </a:rPr>
                        <a:t>Sparse</a:t>
                      </a:r>
                      <a:r>
                        <a:rPr lang="de-DE" sz="380" kern="1200" dirty="0" smtClean="0">
                          <a:solidFill>
                            <a:schemeClr val="tx1"/>
                          </a:solidFill>
                          <a:effectLst/>
                          <a:latin typeface="Unit Offc Light" pitchFamily="34" charset="0"/>
                          <a:ea typeface="Unit Offc Light" pitchFamily="34" charset="0"/>
                          <a:cs typeface="Unit Offc Light" pitchFamily="34" charset="0"/>
                        </a:rPr>
                        <a:t> Matrix Operator Kernel Emission (SMOKE) </a:t>
                      </a:r>
                      <a:r>
                        <a:rPr lang="de-DE" sz="380" kern="1200" dirty="0" err="1" smtClean="0">
                          <a:solidFill>
                            <a:schemeClr val="tx1"/>
                          </a:solidFill>
                          <a:effectLst/>
                          <a:latin typeface="Unit Offc Light" pitchFamily="34" charset="0"/>
                          <a:ea typeface="Unit Offc Light" pitchFamily="34" charset="0"/>
                          <a:cs typeface="Unit Offc Light" pitchFamily="34" charset="0"/>
                        </a:rPr>
                        <a:t>modeling</a:t>
                      </a:r>
                      <a:r>
                        <a:rPr lang="de-DE" sz="380" kern="1200" dirty="0" smtClean="0">
                          <a:solidFill>
                            <a:schemeClr val="tx1"/>
                          </a:solidFill>
                          <a:effectLst/>
                          <a:latin typeface="Unit Offc Light" pitchFamily="34" charset="0"/>
                          <a:ea typeface="Unit Offc Light" pitchFamily="34" charset="0"/>
                          <a:cs typeface="Unit Offc Light" pitchFamily="34" charset="0"/>
                        </a:rPr>
                        <a:t> </a:t>
                      </a:r>
                      <a:r>
                        <a:rPr lang="de-DE" sz="380" kern="1200" dirty="0" err="1" smtClean="0">
                          <a:solidFill>
                            <a:schemeClr val="tx1"/>
                          </a:solidFill>
                          <a:effectLst/>
                          <a:latin typeface="Unit Offc Light" pitchFamily="34" charset="0"/>
                          <a:ea typeface="Unit Offc Light" pitchFamily="34" charset="0"/>
                          <a:cs typeface="Unit Offc Light" pitchFamily="34" charset="0"/>
                        </a:rPr>
                        <a:t>system</a:t>
                      </a:r>
                      <a:r>
                        <a:rPr lang="de-DE" sz="380" kern="1200" dirty="0" smtClean="0">
                          <a:solidFill>
                            <a:schemeClr val="tx1"/>
                          </a:solidFill>
                          <a:effectLst/>
                          <a:latin typeface="Unit Offc Light" pitchFamily="34" charset="0"/>
                          <a:ea typeface="Unit Offc Light" pitchFamily="34" charset="0"/>
                          <a:cs typeface="Unit Offc Light" pitchFamily="34" charset="0"/>
                        </a:rPr>
                        <a:t> </a:t>
                      </a:r>
                      <a:r>
                        <a:rPr lang="de-DE" sz="380" kern="1200" dirty="0" err="1" smtClean="0">
                          <a:solidFill>
                            <a:schemeClr val="tx1"/>
                          </a:solidFill>
                          <a:effectLst/>
                          <a:latin typeface="Unit Offc Light" pitchFamily="34" charset="0"/>
                          <a:ea typeface="Unit Offc Light" pitchFamily="34" charset="0"/>
                          <a:cs typeface="Unit Offc Light" pitchFamily="34" charset="0"/>
                        </a:rPr>
                        <a:t>and</a:t>
                      </a:r>
                      <a:r>
                        <a:rPr lang="de-DE" sz="380" kern="1200" dirty="0" smtClean="0">
                          <a:solidFill>
                            <a:schemeClr val="tx1"/>
                          </a:solidFill>
                          <a:effectLst/>
                          <a:latin typeface="Unit Offc Light" pitchFamily="34" charset="0"/>
                          <a:ea typeface="Unit Offc Light" pitchFamily="34" charset="0"/>
                          <a:cs typeface="Unit Offc Light" pitchFamily="34" charset="0"/>
                        </a:rPr>
                        <a:t> </a:t>
                      </a:r>
                      <a:r>
                        <a:rPr lang="de-DE" sz="380" kern="1200" dirty="0" err="1" smtClean="0">
                          <a:solidFill>
                            <a:schemeClr val="tx1"/>
                          </a:solidFill>
                          <a:effectLst/>
                          <a:latin typeface="Unit Offc Light" pitchFamily="34" charset="0"/>
                          <a:ea typeface="Unit Offc Light" pitchFamily="34" charset="0"/>
                          <a:cs typeface="Unit Offc Light" pitchFamily="34" charset="0"/>
                        </a:rPr>
                        <a:t>integration</a:t>
                      </a:r>
                      <a:r>
                        <a:rPr lang="de-DE" sz="380" kern="1200" dirty="0" smtClean="0">
                          <a:solidFill>
                            <a:schemeClr val="tx1"/>
                          </a:solidFill>
                          <a:effectLst/>
                          <a:latin typeface="Unit Offc Light" pitchFamily="34" charset="0"/>
                          <a:ea typeface="Unit Offc Light" pitchFamily="34" charset="0"/>
                          <a:cs typeface="Unit Offc Light" pitchFamily="34" charset="0"/>
                        </a:rPr>
                        <a:t> </a:t>
                      </a:r>
                      <a:r>
                        <a:rPr lang="de-DE" sz="380" kern="1200" dirty="0" err="1" smtClean="0">
                          <a:solidFill>
                            <a:schemeClr val="tx1"/>
                          </a:solidFill>
                          <a:effectLst/>
                          <a:latin typeface="Unit Offc Light" pitchFamily="34" charset="0"/>
                          <a:ea typeface="Unit Offc Light" pitchFamily="34" charset="0"/>
                          <a:cs typeface="Unit Offc Light" pitchFamily="34" charset="0"/>
                        </a:rPr>
                        <a:t>with</a:t>
                      </a:r>
                      <a:r>
                        <a:rPr lang="de-DE" sz="380" kern="1200" dirty="0" smtClean="0">
                          <a:solidFill>
                            <a:schemeClr val="tx1"/>
                          </a:solidFill>
                          <a:effectLst/>
                          <a:latin typeface="Unit Offc Light" pitchFamily="34" charset="0"/>
                          <a:ea typeface="Unit Offc Light" pitchFamily="34" charset="0"/>
                          <a:cs typeface="Unit Offc Light" pitchFamily="34" charset="0"/>
                        </a:rPr>
                        <a:t> Models-3, </a:t>
                      </a:r>
                      <a:r>
                        <a:rPr lang="de-DE" sz="380" kern="1200" dirty="0" err="1" smtClean="0">
                          <a:solidFill>
                            <a:schemeClr val="tx1"/>
                          </a:solidFill>
                          <a:effectLst/>
                          <a:latin typeface="Unit Offc Light" pitchFamily="34" charset="0"/>
                          <a:ea typeface="Unit Offc Light" pitchFamily="34" charset="0"/>
                          <a:cs typeface="Unit Offc Light" pitchFamily="34" charset="0"/>
                        </a:rPr>
                        <a:t>presented</a:t>
                      </a:r>
                      <a:r>
                        <a:rPr lang="de-DE" sz="380" kern="1200" dirty="0" smtClean="0">
                          <a:solidFill>
                            <a:schemeClr val="tx1"/>
                          </a:solidFill>
                          <a:effectLst/>
                          <a:latin typeface="Unit Offc Light" pitchFamily="34" charset="0"/>
                          <a:ea typeface="Unit Offc Light" pitchFamily="34" charset="0"/>
                          <a:cs typeface="Unit Offc Light" pitchFamily="34" charset="0"/>
                        </a:rPr>
                        <a:t> </a:t>
                      </a:r>
                      <a:r>
                        <a:rPr lang="de-DE" sz="380" kern="1200" dirty="0" err="1" smtClean="0">
                          <a:solidFill>
                            <a:schemeClr val="tx1"/>
                          </a:solidFill>
                          <a:effectLst/>
                          <a:latin typeface="Unit Offc Light" pitchFamily="34" charset="0"/>
                          <a:ea typeface="Unit Offc Light" pitchFamily="34" charset="0"/>
                          <a:cs typeface="Unit Offc Light" pitchFamily="34" charset="0"/>
                        </a:rPr>
                        <a:t>at</a:t>
                      </a:r>
                      <a:r>
                        <a:rPr lang="de-DE" sz="380" kern="1200" dirty="0" smtClean="0">
                          <a:solidFill>
                            <a:schemeClr val="tx1"/>
                          </a:solidFill>
                          <a:effectLst/>
                          <a:latin typeface="Unit Offc Light" pitchFamily="34" charset="0"/>
                          <a:ea typeface="Unit Offc Light" pitchFamily="34" charset="0"/>
                          <a:cs typeface="Unit Offc Light" pitchFamily="34" charset="0"/>
                        </a:rPr>
                        <a:t> </a:t>
                      </a:r>
                      <a:r>
                        <a:rPr lang="de-DE" sz="380" kern="1200" dirty="0" err="1" smtClean="0">
                          <a:solidFill>
                            <a:schemeClr val="tx1"/>
                          </a:solidFill>
                          <a:effectLst/>
                          <a:latin typeface="Unit Offc Light" pitchFamily="34" charset="0"/>
                          <a:ea typeface="Unit Offc Light" pitchFamily="34" charset="0"/>
                          <a:cs typeface="Unit Offc Light" pitchFamily="34" charset="0"/>
                        </a:rPr>
                        <a:t>the</a:t>
                      </a:r>
                      <a:r>
                        <a:rPr lang="de-DE" sz="380" kern="1200" dirty="0" smtClean="0">
                          <a:solidFill>
                            <a:schemeClr val="tx1"/>
                          </a:solidFill>
                          <a:effectLst/>
                          <a:latin typeface="Unit Offc Light" pitchFamily="34" charset="0"/>
                          <a:ea typeface="Unit Offc Light" pitchFamily="34" charset="0"/>
                          <a:cs typeface="Unit Offc Light" pitchFamily="34" charset="0"/>
                        </a:rPr>
                        <a:t> Emission </a:t>
                      </a:r>
                      <a:r>
                        <a:rPr lang="de-DE" sz="380" kern="1200" dirty="0" err="1" smtClean="0">
                          <a:solidFill>
                            <a:schemeClr val="tx1"/>
                          </a:solidFill>
                          <a:effectLst/>
                          <a:latin typeface="Unit Offc Light" pitchFamily="34" charset="0"/>
                          <a:ea typeface="Unit Offc Light" pitchFamily="34" charset="0"/>
                          <a:cs typeface="Unit Offc Light" pitchFamily="34" charset="0"/>
                        </a:rPr>
                        <a:t>Inventory</a:t>
                      </a:r>
                      <a:r>
                        <a:rPr lang="de-DE" sz="380" kern="1200" dirty="0" smtClean="0">
                          <a:solidFill>
                            <a:schemeClr val="tx1"/>
                          </a:solidFill>
                          <a:effectLst/>
                          <a:latin typeface="Unit Offc Light" pitchFamily="34" charset="0"/>
                          <a:ea typeface="Unit Offc Light" pitchFamily="34" charset="0"/>
                          <a:cs typeface="Unit Offc Light" pitchFamily="34" charset="0"/>
                        </a:rPr>
                        <a:t>: Regional </a:t>
                      </a:r>
                      <a:r>
                        <a:rPr lang="de-DE" sz="380" kern="1200" dirty="0" err="1" smtClean="0">
                          <a:solidFill>
                            <a:schemeClr val="tx1"/>
                          </a:solidFill>
                          <a:effectLst/>
                          <a:latin typeface="Unit Offc Light" pitchFamily="34" charset="0"/>
                          <a:ea typeface="Unit Offc Light" pitchFamily="34" charset="0"/>
                          <a:cs typeface="Unit Offc Light" pitchFamily="34" charset="0"/>
                        </a:rPr>
                        <a:t>Strategies</a:t>
                      </a:r>
                      <a:r>
                        <a:rPr lang="de-DE" sz="380" kern="1200" dirty="0" smtClean="0">
                          <a:solidFill>
                            <a:schemeClr val="tx1"/>
                          </a:solidFill>
                          <a:effectLst/>
                          <a:latin typeface="Unit Offc Light" pitchFamily="34" charset="0"/>
                          <a:ea typeface="Unit Offc Light" pitchFamily="34" charset="0"/>
                          <a:cs typeface="Unit Offc Light" pitchFamily="34" charset="0"/>
                        </a:rPr>
                        <a:t> </a:t>
                      </a:r>
                      <a:r>
                        <a:rPr lang="de-DE" sz="380" kern="1200" dirty="0" err="1" smtClean="0">
                          <a:solidFill>
                            <a:schemeClr val="tx1"/>
                          </a:solidFill>
                          <a:effectLst/>
                          <a:latin typeface="Unit Offc Light" pitchFamily="34" charset="0"/>
                          <a:ea typeface="Unit Offc Light" pitchFamily="34" charset="0"/>
                          <a:cs typeface="Unit Offc Light" pitchFamily="34" charset="0"/>
                        </a:rPr>
                        <a:t>for</a:t>
                      </a:r>
                      <a:r>
                        <a:rPr lang="de-DE" sz="380" kern="1200" dirty="0" smtClean="0">
                          <a:solidFill>
                            <a:schemeClr val="tx1"/>
                          </a:solidFill>
                          <a:effectLst/>
                          <a:latin typeface="Unit Offc Light" pitchFamily="34" charset="0"/>
                          <a:ea typeface="Unit Offc Light" pitchFamily="34" charset="0"/>
                          <a:cs typeface="Unit Offc Light" pitchFamily="34" charset="0"/>
                        </a:rPr>
                        <a:t> </a:t>
                      </a:r>
                      <a:r>
                        <a:rPr lang="de-DE" sz="380" kern="1200" dirty="0" err="1" smtClean="0">
                          <a:solidFill>
                            <a:schemeClr val="tx1"/>
                          </a:solidFill>
                          <a:effectLst/>
                          <a:latin typeface="Unit Offc Light" pitchFamily="34" charset="0"/>
                          <a:ea typeface="Unit Offc Light" pitchFamily="34" charset="0"/>
                          <a:cs typeface="Unit Offc Light" pitchFamily="34" charset="0"/>
                        </a:rPr>
                        <a:t>the</a:t>
                      </a:r>
                      <a:r>
                        <a:rPr lang="de-DE" sz="380" kern="1200" dirty="0" smtClean="0">
                          <a:solidFill>
                            <a:schemeClr val="tx1"/>
                          </a:solidFill>
                          <a:effectLst/>
                          <a:latin typeface="Unit Offc Light" pitchFamily="34" charset="0"/>
                          <a:ea typeface="Unit Offc Light" pitchFamily="34" charset="0"/>
                          <a:cs typeface="Unit Offc Light" pitchFamily="34" charset="0"/>
                        </a:rPr>
                        <a:t> Future, </a:t>
                      </a:r>
                      <a:r>
                        <a:rPr lang="de-DE" sz="380" kern="1200" dirty="0" err="1" smtClean="0">
                          <a:solidFill>
                            <a:schemeClr val="tx1"/>
                          </a:solidFill>
                          <a:effectLst/>
                          <a:latin typeface="Unit Offc Light" pitchFamily="34" charset="0"/>
                          <a:ea typeface="Unit Offc Light" pitchFamily="34" charset="0"/>
                          <a:cs typeface="Unit Offc Light" pitchFamily="34" charset="0"/>
                        </a:rPr>
                        <a:t>October</a:t>
                      </a:r>
                      <a:r>
                        <a:rPr lang="de-DE" sz="380" kern="1200" dirty="0" smtClean="0">
                          <a:solidFill>
                            <a:schemeClr val="tx1"/>
                          </a:solidFill>
                          <a:effectLst/>
                          <a:latin typeface="Unit Offc Light" pitchFamily="34" charset="0"/>
                          <a:ea typeface="Unit Offc Light" pitchFamily="34" charset="0"/>
                          <a:cs typeface="Unit Offc Light" pitchFamily="34" charset="0"/>
                        </a:rPr>
                        <a:t> 26-28, Raleigh, NC, Air </a:t>
                      </a:r>
                      <a:r>
                        <a:rPr lang="de-DE" sz="380" kern="1200" dirty="0" err="1" smtClean="0">
                          <a:solidFill>
                            <a:schemeClr val="tx1"/>
                          </a:solidFill>
                          <a:effectLst/>
                          <a:latin typeface="Unit Offc Light" pitchFamily="34" charset="0"/>
                          <a:ea typeface="Unit Offc Light" pitchFamily="34" charset="0"/>
                          <a:cs typeface="Unit Offc Light" pitchFamily="34" charset="0"/>
                        </a:rPr>
                        <a:t>and</a:t>
                      </a:r>
                      <a:r>
                        <a:rPr lang="de-DE" sz="380" kern="1200" dirty="0" smtClean="0">
                          <a:solidFill>
                            <a:schemeClr val="tx1"/>
                          </a:solidFill>
                          <a:effectLst/>
                          <a:latin typeface="Unit Offc Light" pitchFamily="34" charset="0"/>
                          <a:ea typeface="Unit Offc Light" pitchFamily="34" charset="0"/>
                          <a:cs typeface="Unit Offc Light" pitchFamily="34" charset="0"/>
                        </a:rPr>
                        <a:t> </a:t>
                      </a:r>
                      <a:r>
                        <a:rPr lang="de-DE" sz="380" kern="1200" dirty="0" err="1" smtClean="0">
                          <a:solidFill>
                            <a:schemeClr val="tx1"/>
                          </a:solidFill>
                          <a:effectLst/>
                          <a:latin typeface="Unit Offc Light" pitchFamily="34" charset="0"/>
                          <a:ea typeface="Unit Offc Light" pitchFamily="34" charset="0"/>
                          <a:cs typeface="Unit Offc Light" pitchFamily="34" charset="0"/>
                        </a:rPr>
                        <a:t>Waste</a:t>
                      </a:r>
                      <a:r>
                        <a:rPr lang="de-DE" sz="380" kern="1200" dirty="0" smtClean="0">
                          <a:solidFill>
                            <a:schemeClr val="tx1"/>
                          </a:solidFill>
                          <a:effectLst/>
                          <a:latin typeface="Unit Offc Light" pitchFamily="34" charset="0"/>
                          <a:ea typeface="Unit Offc Light" pitchFamily="34" charset="0"/>
                          <a:cs typeface="Unit Offc Light" pitchFamily="34" charset="0"/>
                        </a:rPr>
                        <a:t> Management </a:t>
                      </a:r>
                      <a:r>
                        <a:rPr lang="de-DE" sz="380" kern="1200" dirty="0" err="1" smtClean="0">
                          <a:solidFill>
                            <a:schemeClr val="tx1"/>
                          </a:solidFill>
                          <a:effectLst/>
                          <a:latin typeface="Unit Offc Light" pitchFamily="34" charset="0"/>
                          <a:ea typeface="Unit Offc Light" pitchFamily="34" charset="0"/>
                          <a:cs typeface="Unit Offc Light" pitchFamily="34" charset="0"/>
                        </a:rPr>
                        <a:t>Association</a:t>
                      </a:r>
                      <a:r>
                        <a:rPr lang="de-DE" sz="380" kern="1200" dirty="0" smtClean="0">
                          <a:solidFill>
                            <a:schemeClr val="tx1"/>
                          </a:solidFill>
                          <a:effectLst/>
                          <a:latin typeface="Unit Offc Light" pitchFamily="34" charset="0"/>
                          <a:ea typeface="Unit Offc Light" pitchFamily="34" charset="0"/>
                          <a:cs typeface="Unit Offc Light" pitchFamily="34" charset="0"/>
                        </a:rPr>
                        <a:t>.</a:t>
                      </a:r>
                    </a:p>
                    <a:p>
                      <a:pPr marL="36000" indent="-36000" algn="just" defTabSz="914400" rtl="0" eaLnBrk="1" latinLnBrk="0" hangingPunct="1">
                        <a:buFont typeface="Wingdings" pitchFamily="2" charset="2"/>
                        <a:buChar char="§"/>
                      </a:pPr>
                      <a:r>
                        <a:rPr lang="de-DE" sz="380" kern="1200" noProof="0" dirty="0" smtClean="0">
                          <a:solidFill>
                            <a:schemeClr val="tx1"/>
                          </a:solidFill>
                          <a:effectLst/>
                          <a:latin typeface="Unit Offc Light" pitchFamily="34" charset="0"/>
                          <a:ea typeface="Unit Offc Light" pitchFamily="34" charset="0"/>
                          <a:cs typeface="Unit Offc Light" pitchFamily="34" charset="0"/>
                        </a:rPr>
                        <a:t>Krüger, B. C., K. Baumann-</a:t>
                      </a:r>
                      <a:r>
                        <a:rPr lang="de-DE" sz="380" kern="1200" noProof="0" dirty="0" err="1" smtClean="0">
                          <a:solidFill>
                            <a:schemeClr val="tx1"/>
                          </a:solidFill>
                          <a:effectLst/>
                          <a:latin typeface="Unit Offc Light" pitchFamily="34" charset="0"/>
                          <a:ea typeface="Unit Offc Light" pitchFamily="34" charset="0"/>
                          <a:cs typeface="Unit Offc Light" pitchFamily="34" charset="0"/>
                        </a:rPr>
                        <a:t>Stanzer</a:t>
                      </a:r>
                      <a:r>
                        <a:rPr lang="de-DE" sz="380" kern="1200" noProof="0" dirty="0" smtClean="0">
                          <a:solidFill>
                            <a:schemeClr val="tx1"/>
                          </a:solidFill>
                          <a:effectLst/>
                          <a:latin typeface="Unit Offc Light" pitchFamily="34" charset="0"/>
                          <a:ea typeface="Unit Offc Light" pitchFamily="34" charset="0"/>
                          <a:cs typeface="Unit Offc Light" pitchFamily="34" charset="0"/>
                        </a:rPr>
                        <a:t>, und M. </a:t>
                      </a:r>
                      <a:r>
                        <a:rPr lang="de-DE" sz="380" kern="1200" noProof="0" dirty="0" err="1" smtClean="0">
                          <a:solidFill>
                            <a:schemeClr val="tx1"/>
                          </a:solidFill>
                          <a:effectLst/>
                          <a:latin typeface="Unit Offc Light" pitchFamily="34" charset="0"/>
                          <a:ea typeface="Unit Offc Light" pitchFamily="34" charset="0"/>
                          <a:cs typeface="Unit Offc Light" pitchFamily="34" charset="0"/>
                        </a:rPr>
                        <a:t>Hirtl</a:t>
                      </a:r>
                      <a:r>
                        <a:rPr lang="de-DE" sz="380" kern="1200" noProof="0" dirty="0" smtClean="0">
                          <a:solidFill>
                            <a:schemeClr val="tx1"/>
                          </a:solidFill>
                          <a:effectLst/>
                          <a:latin typeface="Unit Offc Light" pitchFamily="34" charset="0"/>
                          <a:ea typeface="Unit Offc Light" pitchFamily="34" charset="0"/>
                          <a:cs typeface="Unit Offc Light" pitchFamily="34" charset="0"/>
                        </a:rPr>
                        <a:t>, 2006a: Änderungen des Modellsystems zur Prognose von Sommersmog für Nordost-Österreich im Winter 2005/2006 - 2. Zwischenbericht -, Zentralanstalt für Meteorologie und Geodynamik und Institut für Meteorologie der Universität für Bodenkultur Wien, April 2006.</a:t>
                      </a:r>
                    </a:p>
                    <a:p>
                      <a:pPr marL="36000" indent="-36000" algn="just" defTabSz="914400" rtl="0" eaLnBrk="1" latinLnBrk="0" hangingPunct="1">
                        <a:buFont typeface="Wingdings" pitchFamily="2" charset="2"/>
                        <a:buChar char="§"/>
                      </a:pPr>
                      <a:r>
                        <a:rPr lang="de-DE" sz="380" kern="1200" noProof="0" dirty="0" smtClean="0">
                          <a:solidFill>
                            <a:schemeClr val="tx1"/>
                          </a:solidFill>
                          <a:effectLst/>
                          <a:latin typeface="Unit Offc Light" pitchFamily="34" charset="0"/>
                          <a:ea typeface="Unit Offc Light" pitchFamily="34" charset="0"/>
                          <a:cs typeface="Unit Offc Light" pitchFamily="34" charset="0"/>
                        </a:rPr>
                        <a:t>Krüger, B. C., K. Baumann-</a:t>
                      </a:r>
                      <a:r>
                        <a:rPr lang="de-DE" sz="380" kern="1200" noProof="0" dirty="0" err="1" smtClean="0">
                          <a:solidFill>
                            <a:schemeClr val="tx1"/>
                          </a:solidFill>
                          <a:effectLst/>
                          <a:latin typeface="Unit Offc Light" pitchFamily="34" charset="0"/>
                          <a:ea typeface="Unit Offc Light" pitchFamily="34" charset="0"/>
                          <a:cs typeface="Unit Offc Light" pitchFamily="34" charset="0"/>
                        </a:rPr>
                        <a:t>Stanzer</a:t>
                      </a:r>
                      <a:r>
                        <a:rPr lang="de-DE" sz="380" kern="1200" noProof="0" dirty="0" smtClean="0">
                          <a:solidFill>
                            <a:schemeClr val="tx1"/>
                          </a:solidFill>
                          <a:effectLst/>
                          <a:latin typeface="Unit Offc Light" pitchFamily="34" charset="0"/>
                          <a:ea typeface="Unit Offc Light" pitchFamily="34" charset="0"/>
                          <a:cs typeface="Unit Offc Light" pitchFamily="34" charset="0"/>
                        </a:rPr>
                        <a:t>, und M. </a:t>
                      </a:r>
                      <a:r>
                        <a:rPr lang="de-DE" sz="380" kern="1200" noProof="0" dirty="0" err="1" smtClean="0">
                          <a:solidFill>
                            <a:schemeClr val="tx1"/>
                          </a:solidFill>
                          <a:effectLst/>
                          <a:latin typeface="Unit Offc Light" pitchFamily="34" charset="0"/>
                          <a:ea typeface="Unit Offc Light" pitchFamily="34" charset="0"/>
                          <a:cs typeface="Unit Offc Light" pitchFamily="34" charset="0"/>
                        </a:rPr>
                        <a:t>Hirtl</a:t>
                      </a:r>
                      <a:r>
                        <a:rPr lang="de-DE" sz="380" kern="1200" noProof="0" dirty="0" smtClean="0">
                          <a:solidFill>
                            <a:schemeClr val="tx1"/>
                          </a:solidFill>
                          <a:effectLst/>
                          <a:latin typeface="Unit Offc Light" pitchFamily="34" charset="0"/>
                          <a:ea typeface="Unit Offc Light" pitchFamily="34" charset="0"/>
                          <a:cs typeface="Unit Offc Light" pitchFamily="34" charset="0"/>
                        </a:rPr>
                        <a:t>, 2006b: Testbetrieb 2006 des Modellsystems zur Prognose von Sommersmog auf Basis operationeller regionaler Wettervorhersage. Zentralanstalt für Meteorologie und Geodynamik und Institut für Meteorologie der Universität für Bodenkultur Wien, Dezember 2006.</a:t>
                      </a:r>
                    </a:p>
                  </a:txBody>
                  <a:tcPr marL="132080" marR="132080" marT="31652" marB="31652">
                    <a:lnL w="6350" cap="flat" cmpd="sng" algn="ctr">
                      <a:solidFill>
                        <a:srgbClr val="376092"/>
                      </a:solidFill>
                      <a:prstDash val="solid"/>
                      <a:round/>
                      <a:headEnd type="none" w="med" len="med"/>
                      <a:tailEnd type="none" w="med" len="med"/>
                    </a:lnL>
                    <a:lnR w="6350" cap="flat" cmpd="sng" algn="ctr">
                      <a:solidFill>
                        <a:srgbClr val="376092"/>
                      </a:solidFill>
                      <a:prstDash val="solid"/>
                      <a:round/>
                      <a:headEnd type="none" w="med" len="med"/>
                      <a:tailEnd type="none" w="med" len="med"/>
                    </a:lnR>
                    <a:lnT w="12700" cap="flat" cmpd="sng" algn="ctr">
                      <a:solidFill>
                        <a:srgbClr val="376092"/>
                      </a:solidFill>
                      <a:prstDash val="solid"/>
                      <a:round/>
                      <a:headEnd type="none" w="med" len="med"/>
                      <a:tailEnd type="none" w="med" len="med"/>
                    </a:lnT>
                    <a:lnB w="6350" cap="flat" cmpd="sng" algn="ctr">
                      <a:solidFill>
                        <a:srgbClr val="376092"/>
                      </a:solidFill>
                      <a:prstDash val="solid"/>
                      <a:round/>
                      <a:headEnd type="none" w="med" len="med"/>
                      <a:tailEnd type="none" w="med" len="med"/>
                    </a:lnB>
                  </a:tcPr>
                </a:tc>
              </a:tr>
            </a:tbl>
          </a:graphicData>
        </a:graphic>
      </p:graphicFrame>
      <p:sp>
        <p:nvSpPr>
          <p:cNvPr id="8" name="Textfeld 7"/>
          <p:cNvSpPr txBox="1"/>
          <p:nvPr/>
        </p:nvSpPr>
        <p:spPr>
          <a:xfrm>
            <a:off x="56456" y="6601704"/>
            <a:ext cx="3855543" cy="215444"/>
          </a:xfrm>
          <a:prstGeom prst="rect">
            <a:avLst/>
          </a:prstGeom>
          <a:noFill/>
        </p:spPr>
        <p:txBody>
          <a:bodyPr wrap="none" rtlCol="0">
            <a:spAutoFit/>
          </a:bodyPr>
          <a:lstStyle/>
          <a:p>
            <a:pPr algn="just"/>
            <a:r>
              <a:rPr lang="de-DE" sz="800" dirty="0" smtClean="0">
                <a:solidFill>
                  <a:srgbClr val="376092"/>
                </a:solidFill>
                <a:latin typeface="Unit Offc Light" pitchFamily="34" charset="0"/>
                <a:ea typeface="Unit Offc Light" pitchFamily="34" charset="0"/>
                <a:cs typeface="Unit Offc Light" pitchFamily="34" charset="0"/>
              </a:rPr>
              <a:t>European </a:t>
            </a:r>
            <a:r>
              <a:rPr lang="de-DE" sz="800" dirty="0" err="1" smtClean="0">
                <a:solidFill>
                  <a:srgbClr val="376092"/>
                </a:solidFill>
                <a:latin typeface="Unit Offc Light" pitchFamily="34" charset="0"/>
                <a:ea typeface="Unit Offc Light" pitchFamily="34" charset="0"/>
                <a:cs typeface="Unit Offc Light" pitchFamily="34" charset="0"/>
              </a:rPr>
              <a:t>Geoscience</a:t>
            </a:r>
            <a:r>
              <a:rPr lang="de-DE" sz="800" dirty="0" smtClean="0">
                <a:solidFill>
                  <a:srgbClr val="376092"/>
                </a:solidFill>
                <a:latin typeface="Unit Offc Light" pitchFamily="34" charset="0"/>
                <a:ea typeface="Unit Offc Light" pitchFamily="34" charset="0"/>
                <a:cs typeface="Unit Offc Light" pitchFamily="34" charset="0"/>
              </a:rPr>
              <a:t> Union, General </a:t>
            </a:r>
            <a:r>
              <a:rPr lang="de-DE" sz="800" dirty="0" err="1" smtClean="0">
                <a:solidFill>
                  <a:srgbClr val="376092"/>
                </a:solidFill>
                <a:latin typeface="Unit Offc Light" pitchFamily="34" charset="0"/>
                <a:ea typeface="Unit Offc Light" pitchFamily="34" charset="0"/>
                <a:cs typeface="Unit Offc Light" pitchFamily="34" charset="0"/>
              </a:rPr>
              <a:t>Assembly</a:t>
            </a:r>
            <a:r>
              <a:rPr lang="de-DE" sz="800" dirty="0" smtClean="0">
                <a:solidFill>
                  <a:srgbClr val="376092"/>
                </a:solidFill>
                <a:latin typeface="Unit Offc Light" pitchFamily="34" charset="0"/>
                <a:ea typeface="Unit Offc Light" pitchFamily="34" charset="0"/>
                <a:cs typeface="Unit Offc Light" pitchFamily="34" charset="0"/>
              </a:rPr>
              <a:t> 2014, Vienna, 27</a:t>
            </a:r>
            <a:r>
              <a:rPr lang="de-DE" sz="800" baseline="30000" dirty="0" smtClean="0">
                <a:solidFill>
                  <a:srgbClr val="376092"/>
                </a:solidFill>
                <a:latin typeface="Unit Offc Light" pitchFamily="34" charset="0"/>
                <a:ea typeface="Unit Offc Light" pitchFamily="34" charset="0"/>
                <a:cs typeface="Unit Offc Light" pitchFamily="34" charset="0"/>
              </a:rPr>
              <a:t>th</a:t>
            </a:r>
            <a:r>
              <a:rPr lang="de-DE" sz="800" dirty="0" smtClean="0">
                <a:solidFill>
                  <a:srgbClr val="376092"/>
                </a:solidFill>
                <a:latin typeface="Unit Offc Light" pitchFamily="34" charset="0"/>
                <a:ea typeface="Unit Offc Light" pitchFamily="34" charset="0"/>
                <a:cs typeface="Unit Offc Light" pitchFamily="34" charset="0"/>
              </a:rPr>
              <a:t> April – 2</a:t>
            </a:r>
            <a:r>
              <a:rPr lang="de-DE" sz="800" baseline="30000" dirty="0" smtClean="0">
                <a:solidFill>
                  <a:srgbClr val="376092"/>
                </a:solidFill>
                <a:latin typeface="Unit Offc Light" pitchFamily="34" charset="0"/>
                <a:ea typeface="Unit Offc Light" pitchFamily="34" charset="0"/>
                <a:cs typeface="Unit Offc Light" pitchFamily="34" charset="0"/>
              </a:rPr>
              <a:t>nd</a:t>
            </a:r>
            <a:r>
              <a:rPr lang="de-DE" sz="800" dirty="0" smtClean="0">
                <a:solidFill>
                  <a:srgbClr val="376092"/>
                </a:solidFill>
                <a:latin typeface="Unit Offc Light" pitchFamily="34" charset="0"/>
                <a:ea typeface="Unit Offc Light" pitchFamily="34" charset="0"/>
                <a:cs typeface="Unit Offc Light" pitchFamily="34" charset="0"/>
              </a:rPr>
              <a:t> May 2014</a:t>
            </a:r>
            <a:endParaRPr lang="de-DE" sz="800" dirty="0">
              <a:solidFill>
                <a:srgbClr val="376092"/>
              </a:solidFill>
              <a:latin typeface="Unit Offc Light" pitchFamily="34" charset="0"/>
              <a:ea typeface="Unit Offc Light" pitchFamily="34" charset="0"/>
              <a:cs typeface="Unit Offc Light" pitchFamily="34" charset="0"/>
            </a:endParaRPr>
          </a:p>
        </p:txBody>
      </p:sp>
      <p:pic>
        <p:nvPicPr>
          <p:cNvPr id="28"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50000"/>
          <a:stretch/>
        </p:blipFill>
        <p:spPr bwMode="auto">
          <a:xfrm>
            <a:off x="3497948" y="4077069"/>
            <a:ext cx="1338624" cy="865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p:cNvSpPr txBox="1"/>
          <p:nvPr/>
        </p:nvSpPr>
        <p:spPr>
          <a:xfrm>
            <a:off x="3512840" y="4891487"/>
            <a:ext cx="1356192" cy="276999"/>
          </a:xfrm>
          <a:prstGeom prst="rect">
            <a:avLst/>
          </a:prstGeom>
          <a:noFill/>
        </p:spPr>
        <p:txBody>
          <a:bodyPr wrap="square" rtlCol="0">
            <a:spAutoFit/>
          </a:bodyPr>
          <a:lstStyle/>
          <a:p>
            <a:pPr algn="ctr"/>
            <a:r>
              <a:rPr lang="de-DE" sz="600" i="1" dirty="0" smtClean="0">
                <a:solidFill>
                  <a:srgbClr val="3C3C3C"/>
                </a:solidFill>
                <a:latin typeface="Unit Offc Light" pitchFamily="34" charset="0"/>
                <a:ea typeface="Unit Offc Light" pitchFamily="34" charset="0"/>
                <a:cs typeface="Unit Offc Light" pitchFamily="34" charset="0"/>
              </a:rPr>
              <a:t>Fig. 4: </a:t>
            </a:r>
            <a:r>
              <a:rPr lang="de-DE" sz="600" i="1" dirty="0" err="1" smtClean="0">
                <a:solidFill>
                  <a:srgbClr val="3C3C3C"/>
                </a:solidFill>
                <a:latin typeface="Unit Offc Light" pitchFamily="34" charset="0"/>
                <a:ea typeface="Unit Offc Light" pitchFamily="34" charset="0"/>
                <a:cs typeface="Unit Offc Light" pitchFamily="34" charset="0"/>
              </a:rPr>
              <a:t>Example</a:t>
            </a: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for</a:t>
            </a:r>
            <a:r>
              <a:rPr lang="de-DE" sz="600" i="1" dirty="0" smtClean="0">
                <a:solidFill>
                  <a:srgbClr val="3C3C3C"/>
                </a:solidFill>
                <a:latin typeface="Unit Offc Light" pitchFamily="34" charset="0"/>
                <a:ea typeface="Unit Offc Light" pitchFamily="34" charset="0"/>
                <a:cs typeface="Unit Offc Light" pitchFamily="34" charset="0"/>
              </a:rPr>
              <a:t> MACC </a:t>
            </a:r>
            <a:r>
              <a:rPr lang="de-DE" sz="600" i="1" dirty="0" err="1" smtClean="0">
                <a:solidFill>
                  <a:srgbClr val="3C3C3C"/>
                </a:solidFill>
                <a:latin typeface="Unit Offc Light" pitchFamily="34" charset="0"/>
                <a:ea typeface="Unit Offc Light" pitchFamily="34" charset="0"/>
                <a:cs typeface="Unit Offc Light" pitchFamily="34" charset="0"/>
              </a:rPr>
              <a:t>boundary</a:t>
            </a: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conditions</a:t>
            </a: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for</a:t>
            </a:r>
            <a:r>
              <a:rPr lang="de-DE" sz="600" i="1" dirty="0" smtClean="0">
                <a:solidFill>
                  <a:srgbClr val="3C3C3C"/>
                </a:solidFill>
                <a:latin typeface="Unit Offc Light" pitchFamily="34" charset="0"/>
                <a:ea typeface="Unit Offc Light" pitchFamily="34" charset="0"/>
                <a:cs typeface="Unit Offc Light" pitchFamily="34" charset="0"/>
              </a:rPr>
              <a:t> O</a:t>
            </a:r>
            <a:r>
              <a:rPr lang="de-DE" sz="600" i="1" baseline="-25000" dirty="0" smtClean="0">
                <a:solidFill>
                  <a:srgbClr val="3C3C3C"/>
                </a:solidFill>
                <a:latin typeface="Unit Offc Light" pitchFamily="34" charset="0"/>
                <a:ea typeface="Unit Offc Light" pitchFamily="34" charset="0"/>
                <a:cs typeface="Unit Offc Light" pitchFamily="34" charset="0"/>
              </a:rPr>
              <a:t>3</a:t>
            </a:r>
            <a:r>
              <a:rPr lang="de-DE" sz="600" i="1" dirty="0" smtClean="0">
                <a:solidFill>
                  <a:srgbClr val="3C3C3C"/>
                </a:solidFill>
                <a:latin typeface="Unit Offc Light" pitchFamily="34" charset="0"/>
                <a:ea typeface="Unit Offc Light" pitchFamily="34" charset="0"/>
                <a:cs typeface="Unit Offc Light" pitchFamily="34" charset="0"/>
              </a:rPr>
              <a:t>        </a:t>
            </a:r>
            <a:endParaRPr lang="de-DE" sz="600" i="1" dirty="0">
              <a:solidFill>
                <a:srgbClr val="3C3C3C"/>
              </a:solidFill>
              <a:latin typeface="Unit Offc Light" pitchFamily="34" charset="0"/>
              <a:ea typeface="Unit Offc Light" pitchFamily="34" charset="0"/>
              <a:cs typeface="Unit Offc Light" pitchFamily="34" charset="0"/>
            </a:endParaRPr>
          </a:p>
        </p:txBody>
      </p:sp>
      <p:sp>
        <p:nvSpPr>
          <p:cNvPr id="10" name="Textfeld 9"/>
          <p:cNvSpPr txBox="1"/>
          <p:nvPr/>
        </p:nvSpPr>
        <p:spPr>
          <a:xfrm>
            <a:off x="5007801" y="4891487"/>
            <a:ext cx="1531189" cy="276999"/>
          </a:xfrm>
          <a:prstGeom prst="rect">
            <a:avLst/>
          </a:prstGeom>
          <a:noFill/>
        </p:spPr>
        <p:txBody>
          <a:bodyPr wrap="none" rtlCol="0">
            <a:spAutoFit/>
          </a:bodyPr>
          <a:lstStyle/>
          <a:p>
            <a:pPr algn="ctr"/>
            <a:r>
              <a:rPr lang="de-DE" sz="600" i="1" dirty="0" smtClean="0">
                <a:solidFill>
                  <a:srgbClr val="3C3C3C"/>
                </a:solidFill>
                <a:latin typeface="Unit Offc Light" pitchFamily="34" charset="0"/>
                <a:ea typeface="Unit Offc Light" pitchFamily="34" charset="0"/>
                <a:cs typeface="Unit Offc Light" pitchFamily="34" charset="0"/>
              </a:rPr>
              <a:t>Fig. 5: </a:t>
            </a:r>
            <a:r>
              <a:rPr lang="de-DE" sz="600" i="1" dirty="0" err="1" smtClean="0">
                <a:solidFill>
                  <a:srgbClr val="3C3C3C"/>
                </a:solidFill>
                <a:latin typeface="Unit Offc Light" pitchFamily="34" charset="0"/>
                <a:ea typeface="Unit Offc Light" pitchFamily="34" charset="0"/>
                <a:cs typeface="Unit Offc Light" pitchFamily="34" charset="0"/>
              </a:rPr>
              <a:t>Improvement</a:t>
            </a: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of</a:t>
            </a:r>
            <a:r>
              <a:rPr lang="de-DE" sz="600" i="1" dirty="0" smtClean="0">
                <a:solidFill>
                  <a:srgbClr val="3C3C3C"/>
                </a:solidFill>
                <a:latin typeface="Unit Offc Light" pitchFamily="34" charset="0"/>
                <a:ea typeface="Unit Offc Light" pitchFamily="34" charset="0"/>
                <a:cs typeface="Unit Offc Light" pitchFamily="34" charset="0"/>
              </a:rPr>
              <a:t> O</a:t>
            </a:r>
            <a:r>
              <a:rPr lang="de-DE" sz="600" i="1" baseline="-25000" dirty="0" smtClean="0">
                <a:solidFill>
                  <a:srgbClr val="3C3C3C"/>
                </a:solidFill>
                <a:latin typeface="Unit Offc Light" pitchFamily="34" charset="0"/>
                <a:ea typeface="Unit Offc Light" pitchFamily="34" charset="0"/>
                <a:cs typeface="Unit Offc Light" pitchFamily="34" charset="0"/>
              </a:rPr>
              <a:t>3</a:t>
            </a: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daily</a:t>
            </a: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max</a:t>
            </a: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forecasts</a:t>
            </a:r>
            <a:r>
              <a:rPr lang="de-DE" sz="600" i="1" dirty="0" smtClean="0">
                <a:solidFill>
                  <a:srgbClr val="3C3C3C"/>
                </a:solidFill>
                <a:latin typeface="Unit Offc Light" pitchFamily="34" charset="0"/>
                <a:ea typeface="Unit Offc Light" pitchFamily="34" charset="0"/>
                <a:cs typeface="Unit Offc Light" pitchFamily="34" charset="0"/>
              </a:rPr>
              <a:t> </a:t>
            </a:r>
          </a:p>
          <a:p>
            <a:pPr algn="ctr"/>
            <a:r>
              <a:rPr lang="de-DE" sz="600" i="1" dirty="0">
                <a:solidFill>
                  <a:srgbClr val="3C3C3C"/>
                </a:solidFill>
                <a:latin typeface="Unit Offc Light" pitchFamily="34" charset="0"/>
                <a:ea typeface="Unit Offc Light" pitchFamily="34" charset="0"/>
                <a:cs typeface="Unit Offc Light" pitchFamily="34" charset="0"/>
              </a:rPr>
              <a:t>d</a:t>
            </a:r>
            <a:r>
              <a:rPr lang="de-DE" sz="600" i="1" dirty="0" smtClean="0">
                <a:solidFill>
                  <a:srgbClr val="3C3C3C"/>
                </a:solidFill>
                <a:latin typeface="Unit Offc Light" pitchFamily="34" charset="0"/>
                <a:ea typeface="Unit Offc Light" pitchFamily="34" charset="0"/>
                <a:cs typeface="Unit Offc Light" pitchFamily="34" charset="0"/>
              </a:rPr>
              <a:t>ue </a:t>
            </a:r>
            <a:r>
              <a:rPr lang="de-DE" sz="600" i="1" dirty="0" err="1" smtClean="0">
                <a:solidFill>
                  <a:srgbClr val="3C3C3C"/>
                </a:solidFill>
                <a:latin typeface="Unit Offc Light" pitchFamily="34" charset="0"/>
                <a:ea typeface="Unit Offc Light" pitchFamily="34" charset="0"/>
                <a:cs typeface="Unit Offc Light" pitchFamily="34" charset="0"/>
              </a:rPr>
              <a:t>to</a:t>
            </a:r>
            <a:r>
              <a:rPr lang="de-DE" sz="600" i="1" dirty="0" smtClean="0">
                <a:solidFill>
                  <a:srgbClr val="3C3C3C"/>
                </a:solidFill>
                <a:latin typeface="Unit Offc Light" pitchFamily="34" charset="0"/>
                <a:ea typeface="Unit Offc Light" pitchFamily="34" charset="0"/>
                <a:cs typeface="Unit Offc Light" pitchFamily="34" charset="0"/>
              </a:rPr>
              <a:t> MACC </a:t>
            </a:r>
            <a:r>
              <a:rPr lang="de-DE" sz="600" i="1" dirty="0" err="1" smtClean="0">
                <a:solidFill>
                  <a:srgbClr val="3C3C3C"/>
                </a:solidFill>
                <a:latin typeface="Unit Offc Light" pitchFamily="34" charset="0"/>
                <a:ea typeface="Unit Offc Light" pitchFamily="34" charset="0"/>
                <a:cs typeface="Unit Offc Light" pitchFamily="34" charset="0"/>
              </a:rPr>
              <a:t>boundary</a:t>
            </a: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conditions</a:t>
            </a:r>
            <a:r>
              <a:rPr lang="de-DE" sz="600" i="1" dirty="0" smtClean="0">
                <a:solidFill>
                  <a:srgbClr val="3C3C3C"/>
                </a:solidFill>
                <a:latin typeface="Unit Offc Light" pitchFamily="34" charset="0"/>
                <a:ea typeface="Unit Offc Light" pitchFamily="34" charset="0"/>
                <a:cs typeface="Unit Offc Light" pitchFamily="34" charset="0"/>
              </a:rPr>
              <a:t> </a:t>
            </a:r>
            <a:endParaRPr lang="de-DE" sz="600" i="1" dirty="0">
              <a:solidFill>
                <a:srgbClr val="3C3C3C"/>
              </a:solidFill>
              <a:latin typeface="Unit Offc Light" pitchFamily="34" charset="0"/>
              <a:ea typeface="Unit Offc Light" pitchFamily="34" charset="0"/>
              <a:cs typeface="Unit Offc Light" pitchFamily="34" charset="0"/>
            </a:endParaRPr>
          </a:p>
        </p:txBody>
      </p:sp>
      <p:pic>
        <p:nvPicPr>
          <p:cNvPr id="25" name="Grafik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80510" y="4109043"/>
            <a:ext cx="1201362" cy="801159"/>
          </a:xfrm>
          <a:prstGeom prst="rect">
            <a:avLst/>
          </a:prstGeom>
        </p:spPr>
      </p:pic>
      <p:pic>
        <p:nvPicPr>
          <p:cNvPr id="27" name="Grafik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21025" y="2249934"/>
            <a:ext cx="1440160" cy="967811"/>
          </a:xfrm>
          <a:prstGeom prst="rect">
            <a:avLst/>
          </a:prstGeom>
        </p:spPr>
      </p:pic>
      <p:pic>
        <p:nvPicPr>
          <p:cNvPr id="102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21352" y="4442340"/>
            <a:ext cx="1607543" cy="50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Grafik 3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83792" y="4297838"/>
            <a:ext cx="1337560" cy="946323"/>
          </a:xfrm>
          <a:prstGeom prst="rect">
            <a:avLst/>
          </a:prstGeom>
        </p:spPr>
      </p:pic>
      <p:sp>
        <p:nvSpPr>
          <p:cNvPr id="35" name="Textfeld 34"/>
          <p:cNvSpPr txBox="1"/>
          <p:nvPr/>
        </p:nvSpPr>
        <p:spPr>
          <a:xfrm>
            <a:off x="6709392" y="3212976"/>
            <a:ext cx="3126713" cy="184666"/>
          </a:xfrm>
          <a:prstGeom prst="rect">
            <a:avLst/>
          </a:prstGeom>
          <a:noFill/>
        </p:spPr>
        <p:txBody>
          <a:bodyPr wrap="square" rtlCol="0">
            <a:spAutoFit/>
          </a:bodyPr>
          <a:lstStyle/>
          <a:p>
            <a:pPr algn="ctr"/>
            <a:r>
              <a:rPr lang="de-DE" sz="600" i="1" dirty="0" smtClean="0">
                <a:solidFill>
                  <a:srgbClr val="3C3C3C"/>
                </a:solidFill>
                <a:latin typeface="Unit Offc Light" pitchFamily="34" charset="0"/>
                <a:ea typeface="Unit Offc Light" pitchFamily="34" charset="0"/>
                <a:cs typeface="Unit Offc Light" pitchFamily="34" charset="0"/>
              </a:rPr>
              <a:t>Fig. 8: O</a:t>
            </a:r>
            <a:r>
              <a:rPr lang="de-DE" sz="600" i="1" baseline="-25000" dirty="0" smtClean="0">
                <a:solidFill>
                  <a:srgbClr val="3C3C3C"/>
                </a:solidFill>
                <a:latin typeface="Unit Offc Light" pitchFamily="34" charset="0"/>
                <a:ea typeface="Unit Offc Light" pitchFamily="34" charset="0"/>
                <a:cs typeface="Unit Offc Light" pitchFamily="34" charset="0"/>
              </a:rPr>
              <a:t>3</a:t>
            </a: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daily</a:t>
            </a: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max</a:t>
            </a: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during</a:t>
            </a: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the</a:t>
            </a: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second</a:t>
            </a: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heat</a:t>
            </a: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wave</a:t>
            </a:r>
            <a:r>
              <a:rPr lang="de-DE" sz="600" i="1" dirty="0" smtClean="0">
                <a:solidFill>
                  <a:srgbClr val="3C3C3C"/>
                </a:solidFill>
                <a:latin typeface="Unit Offc Light" pitchFamily="34" charset="0"/>
                <a:ea typeface="Unit Offc Light" pitchFamily="34" charset="0"/>
                <a:cs typeface="Unit Offc Light" pitchFamily="34" charset="0"/>
              </a:rPr>
              <a:t> in Austria (06 UTC </a:t>
            </a:r>
            <a:r>
              <a:rPr lang="de-DE" sz="600" i="1" dirty="0" err="1" smtClean="0">
                <a:solidFill>
                  <a:srgbClr val="3C3C3C"/>
                </a:solidFill>
                <a:latin typeface="Unit Offc Light" pitchFamily="34" charset="0"/>
                <a:ea typeface="Unit Offc Light" pitchFamily="34" charset="0"/>
                <a:cs typeface="Unit Offc Light" pitchFamily="34" charset="0"/>
              </a:rPr>
              <a:t>run</a:t>
            </a: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with</a:t>
            </a: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data</a:t>
            </a: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assimilation</a:t>
            </a:r>
            <a:r>
              <a:rPr lang="de-DE" sz="600" i="1" dirty="0" smtClean="0">
                <a:solidFill>
                  <a:srgbClr val="3C3C3C"/>
                </a:solidFill>
                <a:latin typeface="Unit Offc Light" pitchFamily="34" charset="0"/>
                <a:ea typeface="Unit Offc Light" pitchFamily="34" charset="0"/>
                <a:cs typeface="Unit Offc Light" pitchFamily="34" charset="0"/>
              </a:rPr>
              <a:t>)</a:t>
            </a:r>
            <a:endParaRPr lang="de-DE" sz="600" i="1" dirty="0">
              <a:solidFill>
                <a:srgbClr val="3C3C3C"/>
              </a:solidFill>
              <a:latin typeface="Unit Offc Light" pitchFamily="34" charset="0"/>
              <a:ea typeface="Unit Offc Light" pitchFamily="34" charset="0"/>
              <a:cs typeface="Unit Offc Light" pitchFamily="34" charset="0"/>
            </a:endParaRPr>
          </a:p>
        </p:txBody>
      </p:sp>
      <p:sp>
        <p:nvSpPr>
          <p:cNvPr id="40" name="Textfeld 39"/>
          <p:cNvSpPr txBox="1"/>
          <p:nvPr/>
        </p:nvSpPr>
        <p:spPr>
          <a:xfrm>
            <a:off x="8409384" y="5168486"/>
            <a:ext cx="1224136" cy="184666"/>
          </a:xfrm>
          <a:prstGeom prst="rect">
            <a:avLst/>
          </a:prstGeom>
          <a:noFill/>
        </p:spPr>
        <p:txBody>
          <a:bodyPr wrap="square" rtlCol="0">
            <a:spAutoFit/>
          </a:bodyPr>
          <a:lstStyle/>
          <a:p>
            <a:pPr algn="just"/>
            <a:r>
              <a:rPr lang="de-DE" sz="600" i="1" dirty="0" smtClean="0">
                <a:solidFill>
                  <a:srgbClr val="3C3C3C"/>
                </a:solidFill>
                <a:latin typeface="Unit Offc Light" pitchFamily="34" charset="0"/>
                <a:ea typeface="Unit Offc Light" pitchFamily="34" charset="0"/>
                <a:cs typeface="Unit Offc Light" pitchFamily="34" charset="0"/>
              </a:rPr>
              <a:t>Table 1: Hit rate </a:t>
            </a:r>
            <a:r>
              <a:rPr lang="de-DE" sz="600" i="1" dirty="0" err="1" smtClean="0">
                <a:solidFill>
                  <a:srgbClr val="3C3C3C"/>
                </a:solidFill>
                <a:latin typeface="Unit Offc Light" pitchFamily="34" charset="0"/>
                <a:ea typeface="Unit Offc Light" pitchFamily="34" charset="0"/>
                <a:cs typeface="Unit Offc Light" pitchFamily="34" charset="0"/>
              </a:rPr>
              <a:t>for</a:t>
            </a:r>
            <a:r>
              <a:rPr lang="de-DE" sz="600" i="1" dirty="0" smtClean="0">
                <a:solidFill>
                  <a:srgbClr val="3C3C3C"/>
                </a:solidFill>
                <a:latin typeface="Unit Offc Light" pitchFamily="34" charset="0"/>
                <a:ea typeface="Unit Offc Light" pitchFamily="34" charset="0"/>
                <a:cs typeface="Unit Offc Light" pitchFamily="34" charset="0"/>
              </a:rPr>
              <a:t> O</a:t>
            </a:r>
            <a:r>
              <a:rPr lang="de-DE" sz="600" i="1" baseline="-25000" dirty="0" smtClean="0">
                <a:solidFill>
                  <a:srgbClr val="3C3C3C"/>
                </a:solidFill>
                <a:latin typeface="Unit Offc Light" pitchFamily="34" charset="0"/>
                <a:ea typeface="Unit Offc Light" pitchFamily="34" charset="0"/>
                <a:cs typeface="Unit Offc Light" pitchFamily="34" charset="0"/>
              </a:rPr>
              <a:t>3</a:t>
            </a: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daily</a:t>
            </a: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max</a:t>
            </a:r>
            <a:endParaRPr lang="de-DE" sz="600" i="1" dirty="0">
              <a:solidFill>
                <a:srgbClr val="3C3C3C"/>
              </a:solidFill>
              <a:latin typeface="Unit Offc Light" pitchFamily="34" charset="0"/>
              <a:ea typeface="Unit Offc Light" pitchFamily="34" charset="0"/>
              <a:cs typeface="Unit Offc Light" pitchFamily="34" charset="0"/>
            </a:endParaRPr>
          </a:p>
        </p:txBody>
      </p:sp>
      <p:sp>
        <p:nvSpPr>
          <p:cNvPr id="41" name="Textfeld 40"/>
          <p:cNvSpPr txBox="1"/>
          <p:nvPr/>
        </p:nvSpPr>
        <p:spPr>
          <a:xfrm>
            <a:off x="6709392" y="5168486"/>
            <a:ext cx="1339952" cy="184666"/>
          </a:xfrm>
          <a:prstGeom prst="rect">
            <a:avLst/>
          </a:prstGeom>
          <a:noFill/>
        </p:spPr>
        <p:txBody>
          <a:bodyPr wrap="square" rtlCol="0">
            <a:spAutoFit/>
          </a:bodyPr>
          <a:lstStyle/>
          <a:p>
            <a:pPr algn="just"/>
            <a:r>
              <a:rPr lang="de-DE" sz="600" i="1" dirty="0" smtClean="0">
                <a:solidFill>
                  <a:srgbClr val="3C3C3C"/>
                </a:solidFill>
                <a:latin typeface="Unit Offc Light" pitchFamily="34" charset="0"/>
                <a:ea typeface="Unit Offc Light" pitchFamily="34" charset="0"/>
                <a:cs typeface="Unit Offc Light" pitchFamily="34" charset="0"/>
              </a:rPr>
              <a:t>Fig. 9: O</a:t>
            </a:r>
            <a:r>
              <a:rPr lang="de-DE" sz="600" i="1" baseline="-25000" dirty="0" smtClean="0">
                <a:solidFill>
                  <a:srgbClr val="3C3C3C"/>
                </a:solidFill>
                <a:latin typeface="Unit Offc Light" pitchFamily="34" charset="0"/>
                <a:ea typeface="Unit Offc Light" pitchFamily="34" charset="0"/>
                <a:cs typeface="Unit Offc Light" pitchFamily="34" charset="0"/>
              </a:rPr>
              <a:t>3</a:t>
            </a: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model</a:t>
            </a:r>
            <a:r>
              <a:rPr lang="de-DE" sz="600" i="1" dirty="0" smtClean="0">
                <a:solidFill>
                  <a:srgbClr val="3C3C3C"/>
                </a:solidFill>
                <a:latin typeface="Unit Offc Light" pitchFamily="34" charset="0"/>
                <a:ea typeface="Unit Offc Light" pitchFamily="34" charset="0"/>
                <a:cs typeface="Unit Offc Light" pitchFamily="34" charset="0"/>
              </a:rPr>
              <a:t> </a:t>
            </a:r>
            <a:r>
              <a:rPr lang="de-DE" sz="600" i="1" dirty="0" err="1" smtClean="0">
                <a:solidFill>
                  <a:srgbClr val="3C3C3C"/>
                </a:solidFill>
                <a:latin typeface="Unit Offc Light" pitchFamily="34" charset="0"/>
                <a:ea typeface="Unit Offc Light" pitchFamily="34" charset="0"/>
                <a:cs typeface="Unit Offc Light" pitchFamily="34" charset="0"/>
              </a:rPr>
              <a:t>forecast</a:t>
            </a:r>
            <a:r>
              <a:rPr lang="de-DE" sz="600" i="1" dirty="0" smtClean="0">
                <a:solidFill>
                  <a:srgbClr val="3C3C3C"/>
                </a:solidFill>
                <a:latin typeface="Unit Offc Light" pitchFamily="34" charset="0"/>
                <a:ea typeface="Unit Offc Light" pitchFamily="34" charset="0"/>
                <a:cs typeface="Unit Offc Light" pitchFamily="34" charset="0"/>
              </a:rPr>
              <a:t> (06 UTC </a:t>
            </a:r>
            <a:r>
              <a:rPr lang="de-DE" sz="600" i="1" dirty="0" err="1" smtClean="0">
                <a:solidFill>
                  <a:srgbClr val="3C3C3C"/>
                </a:solidFill>
                <a:latin typeface="Unit Offc Light" pitchFamily="34" charset="0"/>
                <a:ea typeface="Unit Offc Light" pitchFamily="34" charset="0"/>
                <a:cs typeface="Unit Offc Light" pitchFamily="34" charset="0"/>
              </a:rPr>
              <a:t>run</a:t>
            </a:r>
            <a:r>
              <a:rPr lang="de-DE" sz="600" i="1" dirty="0" smtClean="0">
                <a:solidFill>
                  <a:srgbClr val="3C3C3C"/>
                </a:solidFill>
                <a:latin typeface="Unit Offc Light" pitchFamily="34" charset="0"/>
                <a:ea typeface="Unit Offc Light" pitchFamily="34" charset="0"/>
                <a:cs typeface="Unit Offc Light" pitchFamily="34" charset="0"/>
              </a:rPr>
              <a:t>)</a:t>
            </a:r>
            <a:endParaRPr lang="de-DE" sz="600" i="1" dirty="0">
              <a:solidFill>
                <a:srgbClr val="3C3C3C"/>
              </a:solidFill>
              <a:latin typeface="Unit Offc Light" pitchFamily="34" charset="0"/>
              <a:ea typeface="Unit Offc Light" pitchFamily="34" charset="0"/>
              <a:cs typeface="Unit Offc Light" pitchFamily="34" charset="0"/>
            </a:endParaRPr>
          </a:p>
        </p:txBody>
      </p:sp>
      <p:pic>
        <p:nvPicPr>
          <p:cNvPr id="4" name="Picture 2" descr="http://meetingorganizer.copernicus.org/webfiles/img/CreativeCommons_Attribution_License.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990039" y="55590"/>
            <a:ext cx="826615" cy="289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623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just">
          <a:defRPr sz="800" dirty="0">
            <a:solidFill>
              <a:srgbClr val="3C3C3C"/>
            </a:solidFill>
            <a:latin typeface="Unit Offc Light" pitchFamily="34" charset="0"/>
            <a:ea typeface="Unit Offc Light" pitchFamily="34" charset="0"/>
            <a:cs typeface="Unit Offc Light"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1310</Words>
  <Application>Microsoft Office PowerPoint</Application>
  <PresentationFormat>A4-Papier (210x297 mm)</PresentationFormat>
  <Paragraphs>93</Paragraphs>
  <Slides>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Unit Offc Light</vt:lpstr>
      <vt:lpstr>Calibri</vt:lpstr>
      <vt:lpstr>Wingdings</vt:lpstr>
      <vt:lpstr>Larissa</vt:lpstr>
      <vt:lpstr>PowerPoint-Präsentation</vt:lpstr>
    </vt:vector>
  </TitlesOfParts>
  <Company>ZAMG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Köhler</dc:creator>
  <cp:lastModifiedBy>Flandorfer Claudia</cp:lastModifiedBy>
  <cp:revision>237</cp:revision>
  <cp:lastPrinted>2014-05-05T11:09:04Z</cp:lastPrinted>
  <dcterms:created xsi:type="dcterms:W3CDTF">2013-01-18T12:50:51Z</dcterms:created>
  <dcterms:modified xsi:type="dcterms:W3CDTF">2014-05-15T07:21:31Z</dcterms:modified>
</cp:coreProperties>
</file>