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84" r:id="rId2"/>
    <p:sldId id="258" r:id="rId3"/>
    <p:sldId id="259" r:id="rId4"/>
    <p:sldId id="260" r:id="rId5"/>
    <p:sldId id="262" r:id="rId6"/>
    <p:sldId id="264" r:id="rId7"/>
    <p:sldId id="266" r:id="rId8"/>
    <p:sldId id="267" r:id="rId9"/>
    <p:sldId id="268" r:id="rId10"/>
    <p:sldId id="269" r:id="rId11"/>
    <p:sldId id="271" r:id="rId12"/>
    <p:sldId id="273" r:id="rId13"/>
    <p:sldId id="275" r:id="rId14"/>
    <p:sldId id="276" r:id="rId15"/>
    <p:sldId id="277" r:id="rId16"/>
    <p:sldId id="278" r:id="rId17"/>
    <p:sldId id="283" r:id="rId18"/>
    <p:sldId id="285" r:id="rId19"/>
  </p:sldIdLst>
  <p:sldSz cx="9359900" cy="6832600"/>
  <p:notesSz cx="6858000" cy="9144000"/>
  <p:defaultTextStyle>
    <a:lvl1pPr>
      <a:defRPr sz="2400">
        <a:latin typeface="Arial Narrow Bold"/>
        <a:ea typeface="Arial Narrow Bold"/>
        <a:cs typeface="Arial Narrow Bold"/>
        <a:sym typeface="Arial Narrow Bold"/>
      </a:defRPr>
    </a:lvl1pPr>
    <a:lvl2pPr indent="457200">
      <a:defRPr sz="2400">
        <a:latin typeface="Arial Narrow Bold"/>
        <a:ea typeface="Arial Narrow Bold"/>
        <a:cs typeface="Arial Narrow Bold"/>
        <a:sym typeface="Arial Narrow Bold"/>
      </a:defRPr>
    </a:lvl2pPr>
    <a:lvl3pPr indent="914400">
      <a:defRPr sz="2400">
        <a:latin typeface="Arial Narrow Bold"/>
        <a:ea typeface="Arial Narrow Bold"/>
        <a:cs typeface="Arial Narrow Bold"/>
        <a:sym typeface="Arial Narrow Bold"/>
      </a:defRPr>
    </a:lvl3pPr>
    <a:lvl4pPr indent="1371600">
      <a:defRPr sz="2400">
        <a:latin typeface="Arial Narrow Bold"/>
        <a:ea typeface="Arial Narrow Bold"/>
        <a:cs typeface="Arial Narrow Bold"/>
        <a:sym typeface="Arial Narrow Bold"/>
      </a:defRPr>
    </a:lvl4pPr>
    <a:lvl5pPr indent="1828800">
      <a:defRPr sz="2400">
        <a:latin typeface="Arial Narrow Bold"/>
        <a:ea typeface="Arial Narrow Bold"/>
        <a:cs typeface="Arial Narrow Bold"/>
        <a:sym typeface="Arial Narrow Bold"/>
      </a:defRPr>
    </a:lvl5pPr>
    <a:lvl6pPr>
      <a:defRPr sz="2400">
        <a:latin typeface="Arial Narrow Bold"/>
        <a:ea typeface="Arial Narrow Bold"/>
        <a:cs typeface="Arial Narrow Bold"/>
        <a:sym typeface="Arial Narrow Bold"/>
      </a:defRPr>
    </a:lvl6pPr>
    <a:lvl7pPr>
      <a:defRPr sz="2400">
        <a:latin typeface="Arial Narrow Bold"/>
        <a:ea typeface="Arial Narrow Bold"/>
        <a:cs typeface="Arial Narrow Bold"/>
        <a:sym typeface="Arial Narrow Bold"/>
      </a:defRPr>
    </a:lvl7pPr>
    <a:lvl8pPr>
      <a:defRPr sz="2400">
        <a:latin typeface="Arial Narrow Bold"/>
        <a:ea typeface="Arial Narrow Bold"/>
        <a:cs typeface="Arial Narrow Bold"/>
        <a:sym typeface="Arial Narrow Bold"/>
      </a:defRPr>
    </a:lvl8pPr>
    <a:lvl9pPr>
      <a:defRPr sz="2400">
        <a:latin typeface="Arial Narrow Bold"/>
        <a:ea typeface="Arial Narrow Bold"/>
        <a:cs typeface="Arial Narrow Bold"/>
        <a:sym typeface="Arial Narrow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Narrow"/>
          <a:ea typeface="Arial Narrow"/>
          <a:cs typeface="Arial Narrow"/>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1F1F2"/>
          </a:solidFill>
        </a:fill>
      </a:tcStyle>
    </a:wholeTbl>
    <a:band2H>
      <a:tcTxStyle/>
      <a:tcStyle>
        <a:tcBdr/>
        <a:fill>
          <a:solidFill>
            <a:srgbClr val="F8F8F8"/>
          </a:solidFill>
        </a:fill>
      </a:tcStyle>
    </a:band2H>
    <a:firstCol>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ADC"/>
          </a:solidFill>
        </a:fill>
      </a:tcStyle>
    </a:firstCol>
    <a:la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ADC"/>
          </a:solidFill>
        </a:fill>
      </a:tcStyle>
    </a:lastRow>
    <a:fir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ADC"/>
          </a:solidFill>
        </a:fill>
      </a:tcStyle>
    </a:firstRow>
  </a:tblStyle>
  <a:tblStyle styleId="{C7B018BB-80A7-4F77-B60F-C8B233D01FF8}" styleName="">
    <a:tblBg/>
    <a:wholeTbl>
      <a:tcTxStyle b="on" i="on">
        <a:font>
          <a:latin typeface="Arial Narrow"/>
          <a:ea typeface="Arial Narrow"/>
          <a:cs typeface="Arial Narrow"/>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Narrow"/>
          <a:ea typeface="Arial Narrow"/>
          <a:cs typeface="Arial Narrow"/>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D8D6"/>
          </a:solidFill>
        </a:fill>
      </a:tcStyle>
    </a:wholeTbl>
    <a:band2H>
      <a:tcTxStyle/>
      <a:tcStyle>
        <a:tcBdr/>
        <a:fill>
          <a:solidFill>
            <a:srgbClr val="F4EDEB"/>
          </a:solidFill>
        </a:fill>
      </a:tcStyle>
    </a:band2H>
    <a:firstCol>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8679"/>
          </a:solidFill>
        </a:fill>
      </a:tcStyle>
    </a:firstCol>
    <a:la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8679"/>
          </a:solidFill>
        </a:fill>
      </a:tcStyle>
    </a:lastRow>
    <a:fir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8679"/>
          </a:solidFill>
        </a:fill>
      </a:tcStyle>
    </a:firstRow>
  </a:tblStyle>
  <a:tblStyle styleId="{CF821DB8-F4EB-4A41-A1BA-3FCAFE7338EE}" styleName="">
    <a:tblBg/>
    <a:wholeTbl>
      <a:tcTxStyle b="on" i="on">
        <a:font>
          <a:latin typeface="Arial Narrow"/>
          <a:ea typeface="Arial Narrow"/>
          <a:cs typeface="Arial Narrow"/>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Narrow"/>
          <a:ea typeface="Arial Narrow"/>
          <a:cs typeface="Arial Narrow"/>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BDADC"/>
          </a:solidFill>
        </a:fill>
      </a:tcStyle>
    </a:firstCol>
    <a:lastRow>
      <a:tcTxStyle b="on" i="on">
        <a:font>
          <a:latin typeface="Arial Narrow"/>
          <a:ea typeface="Arial Narrow"/>
          <a:cs typeface="Arial Narrow"/>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Narrow"/>
          <a:ea typeface="Arial Narrow"/>
          <a:cs typeface="Arial Narrow"/>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BDADC"/>
          </a:solidFill>
        </a:fill>
      </a:tcStyle>
    </a:firstRow>
  </a:tblStyle>
  <a:tblStyle styleId="{33BA23B1-9221-436E-865A-0063620EA4FD}" styleName="">
    <a:tblBg/>
    <a:wholeTbl>
      <a:tcTxStyle b="on" i="on">
        <a:font>
          <a:latin typeface="Arial Narrow"/>
          <a:ea typeface="Arial Narrow"/>
          <a:cs typeface="Arial Narrow"/>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Narrow"/>
          <a:ea typeface="Arial Narrow"/>
          <a:cs typeface="Arial Narrow"/>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Narrow"/>
          <a:ea typeface="Arial Narrow"/>
          <a:cs typeface="Arial Narrow"/>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Narrow"/>
          <a:ea typeface="Arial Narrow"/>
          <a:cs typeface="Arial Narrow"/>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Narrow"/>
          <a:ea typeface="Arial Narrow"/>
          <a:cs typeface="Arial Narrow"/>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29" autoAdjust="0"/>
  </p:normalViewPr>
  <p:slideViewPr>
    <p:cSldViewPr>
      <p:cViewPr varScale="1">
        <p:scale>
          <a:sx n="109" d="100"/>
          <a:sy n="109" d="100"/>
        </p:scale>
        <p:origin x="-1584" y="-144"/>
      </p:cViewPr>
      <p:guideLst>
        <p:guide orient="horz" pos="2152"/>
        <p:guide pos="29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591" cy="457513"/>
          </a:xfrm>
          <a:prstGeom prst="rect">
            <a:avLst/>
          </a:prstGeom>
        </p:spPr>
        <p:txBody>
          <a:bodyPr vert="horz" lIns="90443" tIns="45222" rIns="90443" bIns="45222" rtlCol="0"/>
          <a:lstStyle>
            <a:lvl1pPr algn="l">
              <a:defRPr sz="1200"/>
            </a:lvl1pPr>
          </a:lstStyle>
          <a:p>
            <a:endParaRPr lang="en-US"/>
          </a:p>
        </p:txBody>
      </p:sp>
      <p:sp>
        <p:nvSpPr>
          <p:cNvPr id="3" name="Date Placeholder 2"/>
          <p:cNvSpPr>
            <a:spLocks noGrp="1"/>
          </p:cNvSpPr>
          <p:nvPr>
            <p:ph type="dt" sz="quarter" idx="1"/>
          </p:nvPr>
        </p:nvSpPr>
        <p:spPr>
          <a:xfrm>
            <a:off x="3883827" y="0"/>
            <a:ext cx="2972590" cy="457513"/>
          </a:xfrm>
          <a:prstGeom prst="rect">
            <a:avLst/>
          </a:prstGeom>
        </p:spPr>
        <p:txBody>
          <a:bodyPr vert="horz" lIns="90443" tIns="45222" rIns="90443" bIns="45222" rtlCol="0"/>
          <a:lstStyle>
            <a:lvl1pPr algn="r">
              <a:defRPr sz="1200"/>
            </a:lvl1pPr>
          </a:lstStyle>
          <a:p>
            <a:fld id="{251E5156-5ADA-4C4D-B9EA-2BFB5ECCBCEF}" type="datetimeFigureOut">
              <a:rPr lang="en-US" smtClean="0"/>
              <a:t>4/25/2014</a:t>
            </a:fld>
            <a:endParaRPr lang="en-US"/>
          </a:p>
        </p:txBody>
      </p:sp>
      <p:sp>
        <p:nvSpPr>
          <p:cNvPr id="4" name="Footer Placeholder 3"/>
          <p:cNvSpPr>
            <a:spLocks noGrp="1"/>
          </p:cNvSpPr>
          <p:nvPr>
            <p:ph type="ftr" sz="quarter" idx="2"/>
          </p:nvPr>
        </p:nvSpPr>
        <p:spPr>
          <a:xfrm>
            <a:off x="1" y="8684926"/>
            <a:ext cx="2972591" cy="457513"/>
          </a:xfrm>
          <a:prstGeom prst="rect">
            <a:avLst/>
          </a:prstGeom>
        </p:spPr>
        <p:txBody>
          <a:bodyPr vert="horz" lIns="90443" tIns="45222" rIns="90443" bIns="45222" rtlCol="0" anchor="b"/>
          <a:lstStyle>
            <a:lvl1pPr algn="l">
              <a:defRPr sz="1200"/>
            </a:lvl1pPr>
          </a:lstStyle>
          <a:p>
            <a:endParaRPr lang="en-US"/>
          </a:p>
        </p:txBody>
      </p:sp>
      <p:sp>
        <p:nvSpPr>
          <p:cNvPr id="5" name="Slide Number Placeholder 4"/>
          <p:cNvSpPr>
            <a:spLocks noGrp="1"/>
          </p:cNvSpPr>
          <p:nvPr>
            <p:ph type="sldNum" sz="quarter" idx="3"/>
          </p:nvPr>
        </p:nvSpPr>
        <p:spPr>
          <a:xfrm>
            <a:off x="3883827" y="8684926"/>
            <a:ext cx="2972590" cy="457513"/>
          </a:xfrm>
          <a:prstGeom prst="rect">
            <a:avLst/>
          </a:prstGeom>
        </p:spPr>
        <p:txBody>
          <a:bodyPr vert="horz" lIns="90443" tIns="45222" rIns="90443" bIns="45222" rtlCol="0" anchor="b"/>
          <a:lstStyle>
            <a:lvl1pPr algn="r">
              <a:defRPr sz="1200"/>
            </a:lvl1pPr>
          </a:lstStyle>
          <a:p>
            <a:fld id="{BDB5C36E-C2A9-49D4-A7A1-2CEC4B6E560A}" type="slidenum">
              <a:rPr lang="en-US" smtClean="0"/>
              <a:t>‹#›</a:t>
            </a:fld>
            <a:endParaRPr lang="en-US"/>
          </a:p>
        </p:txBody>
      </p:sp>
    </p:spTree>
    <p:extLst>
      <p:ext uri="{BB962C8B-B14F-4D97-AF65-F5344CB8AC3E}">
        <p14:creationId xmlns:p14="http://schemas.microsoft.com/office/powerpoint/2010/main" val="4115718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hape 19"/>
          <p:cNvSpPr>
            <a:spLocks noGrp="1" noRot="1" noChangeAspect="1"/>
          </p:cNvSpPr>
          <p:nvPr>
            <p:ph type="sldImg"/>
          </p:nvPr>
        </p:nvSpPr>
        <p:spPr>
          <a:xfrm>
            <a:off x="1081088" y="685800"/>
            <a:ext cx="4697412" cy="3429000"/>
          </a:xfrm>
          <a:prstGeom prst="rect">
            <a:avLst/>
          </a:prstGeom>
        </p:spPr>
        <p:txBody>
          <a:bodyPr lIns="91438" tIns="45719" rIns="91438" bIns="45719"/>
          <a:lstStyle/>
          <a:p>
            <a:pPr lvl="0"/>
            <a:endParaRPr/>
          </a:p>
        </p:txBody>
      </p:sp>
      <p:sp>
        <p:nvSpPr>
          <p:cNvPr id="20" name="Shape 20"/>
          <p:cNvSpPr>
            <a:spLocks noGrp="1"/>
          </p:cNvSpPr>
          <p:nvPr>
            <p:ph type="body" sz="quarter" idx="1"/>
          </p:nvPr>
        </p:nvSpPr>
        <p:spPr>
          <a:xfrm>
            <a:off x="914400" y="4343400"/>
            <a:ext cx="5029200" cy="4114800"/>
          </a:xfrm>
          <a:prstGeom prst="rect">
            <a:avLst/>
          </a:prstGeom>
        </p:spPr>
        <p:txBody>
          <a:bodyPr lIns="91438" tIns="45719" rIns="91438" bIns="45719"/>
          <a:lstStyle/>
          <a:p>
            <a:pPr lvl="0"/>
            <a:endParaRPr/>
          </a:p>
        </p:txBody>
      </p:sp>
    </p:spTree>
    <p:extLst>
      <p:ext uri="{BB962C8B-B14F-4D97-AF65-F5344CB8AC3E}">
        <p14:creationId xmlns:p14="http://schemas.microsoft.com/office/powerpoint/2010/main" val="1906149933"/>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xfrm>
            <a:off x="1081088" y="685800"/>
            <a:ext cx="4695825" cy="3429000"/>
          </a:xfrm>
          <a:ln/>
        </p:spPr>
      </p:sp>
      <p:sp>
        <p:nvSpPr>
          <p:cNvPr id="276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27652" name="Foliennummernplatzhalter 3"/>
          <p:cNvSpPr>
            <a:spLocks noGrp="1"/>
          </p:cNvSpPr>
          <p:nvPr>
            <p:ph type="sldNum" sz="quarter" idx="5"/>
          </p:nvPr>
        </p:nvSpPr>
        <p:spPr>
          <a:xfrm>
            <a:off x="3884364" y="8684880"/>
            <a:ext cx="2972535" cy="4569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spcBef>
                <a:spcPct val="30000"/>
              </a:spcBef>
              <a:defRPr sz="1200">
                <a:solidFill>
                  <a:schemeClr val="tx1"/>
                </a:solidFill>
                <a:latin typeface="Times New Roman" pitchFamily="18" charset="0"/>
              </a:defRPr>
            </a:lvl1pPr>
            <a:lvl2pPr marL="742935" indent="-285744" eaLnBrk="0" hangingPunct="0">
              <a:spcBef>
                <a:spcPct val="30000"/>
              </a:spcBef>
              <a:defRPr sz="1200">
                <a:solidFill>
                  <a:schemeClr val="tx1"/>
                </a:solidFill>
                <a:latin typeface="Times New Roman" pitchFamily="18" charset="0"/>
              </a:defRPr>
            </a:lvl2pPr>
            <a:lvl3pPr marL="1142977" indent="-228596" eaLnBrk="0" hangingPunct="0">
              <a:spcBef>
                <a:spcPct val="30000"/>
              </a:spcBef>
              <a:defRPr sz="1200">
                <a:solidFill>
                  <a:schemeClr val="tx1"/>
                </a:solidFill>
                <a:latin typeface="Times New Roman" pitchFamily="18" charset="0"/>
              </a:defRPr>
            </a:lvl3pPr>
            <a:lvl4pPr marL="1600168" indent="-228596" eaLnBrk="0" hangingPunct="0">
              <a:spcBef>
                <a:spcPct val="30000"/>
              </a:spcBef>
              <a:defRPr sz="1200">
                <a:solidFill>
                  <a:schemeClr val="tx1"/>
                </a:solidFill>
                <a:latin typeface="Times New Roman" pitchFamily="18" charset="0"/>
              </a:defRPr>
            </a:lvl4pPr>
            <a:lvl5pPr marL="2057359" indent="-228596" eaLnBrk="0" hangingPunct="0">
              <a:spcBef>
                <a:spcPct val="30000"/>
              </a:spcBef>
              <a:defRPr sz="1200">
                <a:solidFill>
                  <a:schemeClr val="tx1"/>
                </a:solidFill>
                <a:latin typeface="Times New Roman" pitchFamily="18" charset="0"/>
              </a:defRPr>
            </a:lvl5pPr>
            <a:lvl6pPr marL="2514550" indent="-228596" eaLnBrk="0" fontAlgn="base" hangingPunct="0">
              <a:spcBef>
                <a:spcPct val="30000"/>
              </a:spcBef>
              <a:spcAft>
                <a:spcPct val="0"/>
              </a:spcAft>
              <a:defRPr sz="1200">
                <a:solidFill>
                  <a:schemeClr val="tx1"/>
                </a:solidFill>
                <a:latin typeface="Times New Roman" pitchFamily="18" charset="0"/>
              </a:defRPr>
            </a:lvl6pPr>
            <a:lvl7pPr marL="2971741" indent="-228596" eaLnBrk="0" fontAlgn="base" hangingPunct="0">
              <a:spcBef>
                <a:spcPct val="30000"/>
              </a:spcBef>
              <a:spcAft>
                <a:spcPct val="0"/>
              </a:spcAft>
              <a:defRPr sz="1200">
                <a:solidFill>
                  <a:schemeClr val="tx1"/>
                </a:solidFill>
                <a:latin typeface="Times New Roman" pitchFamily="18" charset="0"/>
              </a:defRPr>
            </a:lvl7pPr>
            <a:lvl8pPr marL="3428932" indent="-228596" eaLnBrk="0" fontAlgn="base" hangingPunct="0">
              <a:spcBef>
                <a:spcPct val="30000"/>
              </a:spcBef>
              <a:spcAft>
                <a:spcPct val="0"/>
              </a:spcAft>
              <a:defRPr sz="1200">
                <a:solidFill>
                  <a:schemeClr val="tx1"/>
                </a:solidFill>
                <a:latin typeface="Times New Roman" pitchFamily="18" charset="0"/>
              </a:defRPr>
            </a:lvl8pPr>
            <a:lvl9pPr marL="3886122" indent="-22859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98A2FE6-18A1-4A6A-B43F-201AA5C8F44E}" type="slidenum">
              <a:rPr lang="de-DE" altLang="en-US">
                <a:latin typeface="Arial Narrow" pitchFamily="34" charset="0"/>
              </a:rPr>
              <a:pPr eaLnBrk="1" hangingPunct="1">
                <a:spcBef>
                  <a:spcPct val="0"/>
                </a:spcBef>
              </a:pPr>
              <a:t>1</a:t>
            </a:fld>
            <a:endParaRPr lang="de-DE" altLang="en-US">
              <a:latin typeface="Arial Narrow"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81088" y="685800"/>
            <a:ext cx="4695825" cy="3429000"/>
          </a:xfrm>
        </p:spPr>
      </p:sp>
      <p:sp>
        <p:nvSpPr>
          <p:cNvPr id="3" name="Notizenplatzhalter 2"/>
          <p:cNvSpPr>
            <a:spLocks noGrp="1"/>
          </p:cNvSpPr>
          <p:nvPr>
            <p:ph type="body" idx="1"/>
          </p:nvPr>
        </p:nvSpPr>
        <p:spPr/>
        <p:txBody>
          <a:bodyPr/>
          <a:lstStyle/>
          <a:p>
            <a:pPr lvl="1" indent="0" algn="l" defTabSz="457191" rtl="0">
              <a:defRPr/>
            </a:pPr>
            <a:r>
              <a:rPr lang="en-GB" dirty="0" smtClean="0">
                <a:latin typeface="Arial Narrow" panose="020B0606020202030204" pitchFamily="34" charset="0"/>
              </a:rPr>
              <a:t>In my opinion I think it will be necessary to test soils from each site or experiment if pooling is suitable.</a:t>
            </a:r>
          </a:p>
          <a:p>
            <a:pPr lvl="1" indent="0" algn="l" defTabSz="457191" rtl="0">
              <a:defRPr/>
            </a:pPr>
            <a:r>
              <a:rPr lang="de-AT" dirty="0" err="1">
                <a:solidFill>
                  <a:srgbClr val="000000"/>
                </a:solidFill>
                <a:latin typeface="Arial Narrow" panose="020B0606020202030204" pitchFamily="34" charset="0"/>
                <a:sym typeface="Arial Narrow Bold"/>
              </a:rPr>
              <a:t>And</a:t>
            </a:r>
            <a:r>
              <a:rPr lang="de-AT" dirty="0">
                <a:solidFill>
                  <a:srgbClr val="000000"/>
                </a:solidFill>
                <a:latin typeface="Arial Narrow" panose="020B0606020202030204" pitchFamily="34" charset="0"/>
                <a:sym typeface="Arial Narrow Bold"/>
              </a:rPr>
              <a:t> </a:t>
            </a:r>
            <a:r>
              <a:rPr lang="en-GB" dirty="0" smtClean="0">
                <a:latin typeface="Arial Narrow" panose="020B0606020202030204" pitchFamily="34" charset="0"/>
              </a:rPr>
              <a:t>The application of pooling for extraction purposes strongly depends on the research questions and hypotheses,</a:t>
            </a:r>
            <a:r>
              <a:rPr lang="en-GB" baseline="0" dirty="0" smtClean="0">
                <a:latin typeface="Arial Narrow" panose="020B0606020202030204" pitchFamily="34" charset="0"/>
              </a:rPr>
              <a:t> </a:t>
            </a:r>
            <a:r>
              <a:rPr lang="en-GB" baseline="0" dirty="0" err="1" smtClean="0">
                <a:latin typeface="Arial Narrow" panose="020B0606020202030204" pitchFamily="34" charset="0"/>
              </a:rPr>
              <a:t>wheter</a:t>
            </a:r>
            <a:r>
              <a:rPr lang="en-GB" baseline="0" dirty="0" smtClean="0">
                <a:latin typeface="Arial Narrow" panose="020B0606020202030204" pitchFamily="34" charset="0"/>
              </a:rPr>
              <a:t> only the </a:t>
            </a:r>
            <a:r>
              <a:rPr lang="en-GB" baseline="0" dirty="0" err="1" smtClean="0">
                <a:latin typeface="Arial Narrow" panose="020B0606020202030204" pitchFamily="34" charset="0"/>
              </a:rPr>
              <a:t>abundat</a:t>
            </a:r>
            <a:r>
              <a:rPr lang="en-GB" baseline="0" dirty="0" smtClean="0">
                <a:latin typeface="Arial Narrow" panose="020B0606020202030204" pitchFamily="34" charset="0"/>
              </a:rPr>
              <a:t> MO are of importance or the hypotheses</a:t>
            </a:r>
          </a:p>
          <a:p>
            <a:pPr lvl="1" indent="0" algn="l" defTabSz="457191" rtl="0">
              <a:defRPr/>
            </a:pPr>
            <a:r>
              <a:rPr lang="de-AT" dirty="0">
                <a:solidFill>
                  <a:srgbClr val="000000"/>
                </a:solidFill>
                <a:latin typeface="Arial Narrow" panose="020B0606020202030204" pitchFamily="34" charset="0"/>
                <a:sym typeface="Arial Narrow Bold"/>
              </a:rPr>
              <a:t>Focus in individual </a:t>
            </a:r>
            <a:r>
              <a:rPr lang="de-AT" dirty="0" err="1">
                <a:solidFill>
                  <a:srgbClr val="000000"/>
                </a:solidFill>
                <a:latin typeface="Arial Narrow" panose="020B0606020202030204" pitchFamily="34" charset="0"/>
                <a:sym typeface="Arial Narrow Bold"/>
              </a:rPr>
              <a:t>mechansims</a:t>
            </a:r>
            <a:r>
              <a:rPr lang="de-AT" dirty="0">
                <a:solidFill>
                  <a:srgbClr val="000000"/>
                </a:solidFill>
                <a:latin typeface="Arial Narrow" panose="020B0606020202030204" pitchFamily="34" charset="0"/>
                <a:sym typeface="Arial Narrow Bold"/>
              </a:rPr>
              <a:t> </a:t>
            </a:r>
            <a:r>
              <a:rPr lang="de-AT" dirty="0" err="1">
                <a:solidFill>
                  <a:srgbClr val="000000"/>
                </a:solidFill>
                <a:latin typeface="Arial Narrow" panose="020B0606020202030204" pitchFamily="34" charset="0"/>
                <a:sym typeface="Arial Narrow Bold"/>
              </a:rPr>
              <a:t>or</a:t>
            </a:r>
            <a:r>
              <a:rPr lang="de-AT" dirty="0">
                <a:solidFill>
                  <a:srgbClr val="000000"/>
                </a:solidFill>
                <a:latin typeface="Arial Narrow" panose="020B0606020202030204" pitchFamily="34" charset="0"/>
                <a:sym typeface="Arial Narrow Bold"/>
              </a:rPr>
              <a:t> </a:t>
            </a:r>
            <a:r>
              <a:rPr lang="de-AT" dirty="0" err="1">
                <a:solidFill>
                  <a:srgbClr val="000000"/>
                </a:solidFill>
                <a:latin typeface="Arial Narrow" panose="020B0606020202030204" pitchFamily="34" charset="0"/>
                <a:sym typeface="Arial Narrow Bold"/>
              </a:rPr>
              <a:t>protein</a:t>
            </a:r>
            <a:r>
              <a:rPr lang="de-AT" dirty="0">
                <a:solidFill>
                  <a:srgbClr val="000000"/>
                </a:solidFill>
                <a:latin typeface="Arial Narrow" panose="020B0606020202030204" pitchFamily="34" charset="0"/>
                <a:sym typeface="Arial Narrow Bold"/>
              </a:rPr>
              <a:t> </a:t>
            </a:r>
            <a:r>
              <a:rPr lang="de-AT" dirty="0" err="1">
                <a:solidFill>
                  <a:srgbClr val="000000"/>
                </a:solidFill>
                <a:latin typeface="Arial Narrow" panose="020B0606020202030204" pitchFamily="34" charset="0"/>
                <a:sym typeface="Arial Narrow Bold"/>
              </a:rPr>
              <a:t>functions</a:t>
            </a:r>
            <a:r>
              <a:rPr lang="de-AT" dirty="0">
                <a:solidFill>
                  <a:srgbClr val="000000"/>
                </a:solidFill>
                <a:latin typeface="Arial Narrow" panose="020B0606020202030204" pitchFamily="34" charset="0"/>
                <a:sym typeface="Arial Narrow Bold"/>
              </a:rPr>
              <a:t>.</a:t>
            </a:r>
          </a:p>
          <a:p>
            <a:pPr lvl="1" indent="0" algn="l" rtl="0" latinLnBrk="1" hangingPunct="0"/>
            <a:r>
              <a:rPr lang="de-AT" dirty="0" err="1">
                <a:solidFill>
                  <a:srgbClr val="000000"/>
                </a:solidFill>
                <a:latin typeface="Arial Narrow" panose="020B0606020202030204" pitchFamily="34" charset="0"/>
                <a:sym typeface="Arial Narrow Bold"/>
              </a:rPr>
              <a:t>Finally</a:t>
            </a:r>
            <a:r>
              <a:rPr lang="de-AT" dirty="0">
                <a:solidFill>
                  <a:srgbClr val="000000"/>
                </a:solidFill>
                <a:latin typeface="Arial Narrow" panose="020B0606020202030204" pitchFamily="34" charset="0"/>
                <a:sym typeface="Arial Narrow Bold"/>
              </a:rPr>
              <a:t> </a:t>
            </a:r>
            <a:r>
              <a:rPr lang="de-AT" dirty="0" err="1">
                <a:solidFill>
                  <a:srgbClr val="000000"/>
                </a:solidFill>
                <a:latin typeface="Arial Narrow" panose="020B0606020202030204" pitchFamily="34" charset="0"/>
                <a:sym typeface="Arial Narrow Bold"/>
              </a:rPr>
              <a:t>from</a:t>
            </a:r>
            <a:r>
              <a:rPr lang="de-AT" dirty="0">
                <a:solidFill>
                  <a:srgbClr val="000000"/>
                </a:solidFill>
                <a:latin typeface="Arial Narrow" panose="020B0606020202030204" pitchFamily="34" charset="0"/>
                <a:sym typeface="Arial Narrow Bold"/>
              </a:rPr>
              <a:t> </a:t>
            </a:r>
            <a:r>
              <a:rPr lang="de-AT" dirty="0" err="1">
                <a:solidFill>
                  <a:srgbClr val="000000"/>
                </a:solidFill>
                <a:latin typeface="Arial Narrow" panose="020B0606020202030204" pitchFamily="34" charset="0"/>
                <a:sym typeface="Arial Narrow Bold"/>
              </a:rPr>
              <a:t>our</a:t>
            </a:r>
            <a:r>
              <a:rPr lang="de-AT" dirty="0">
                <a:solidFill>
                  <a:srgbClr val="000000"/>
                </a:solidFill>
                <a:latin typeface="Arial Narrow" panose="020B0606020202030204" pitchFamily="34" charset="0"/>
                <a:sym typeface="Arial Narrow Bold"/>
              </a:rPr>
              <a:t> </a:t>
            </a:r>
            <a:r>
              <a:rPr lang="de-AT" dirty="0" err="1">
                <a:solidFill>
                  <a:srgbClr val="000000"/>
                </a:solidFill>
                <a:latin typeface="Arial Narrow" panose="020B0606020202030204" pitchFamily="34" charset="0"/>
                <a:sym typeface="Arial Narrow Bold"/>
              </a:rPr>
              <a:t>experiment</a:t>
            </a:r>
            <a:r>
              <a:rPr lang="de-AT" dirty="0">
                <a:solidFill>
                  <a:srgbClr val="000000"/>
                </a:solidFill>
                <a:latin typeface="Arial Narrow" panose="020B0606020202030204" pitchFamily="34" charset="0"/>
                <a:sym typeface="Arial Narrow Bold"/>
              </a:rPr>
              <a:t> </a:t>
            </a:r>
            <a:r>
              <a:rPr lang="de-AT" dirty="0" err="1">
                <a:solidFill>
                  <a:srgbClr val="000000"/>
                </a:solidFill>
                <a:latin typeface="Arial Narrow" panose="020B0606020202030204" pitchFamily="34" charset="0"/>
                <a:sym typeface="Arial Narrow Bold"/>
              </a:rPr>
              <a:t>we</a:t>
            </a:r>
            <a:r>
              <a:rPr lang="de-AT" dirty="0">
                <a:solidFill>
                  <a:srgbClr val="000000"/>
                </a:solidFill>
                <a:latin typeface="Arial Narrow" panose="020B0606020202030204" pitchFamily="34" charset="0"/>
                <a:sym typeface="Arial Narrow Bold"/>
              </a:rPr>
              <a:t> </a:t>
            </a:r>
            <a:r>
              <a:rPr lang="de-AT" dirty="0" err="1">
                <a:solidFill>
                  <a:srgbClr val="000000"/>
                </a:solidFill>
                <a:latin typeface="Arial Narrow" panose="020B0606020202030204" pitchFamily="34" charset="0"/>
                <a:sym typeface="Arial Narrow Bold"/>
              </a:rPr>
              <a:t>suggest</a:t>
            </a:r>
            <a:r>
              <a:rPr lang="de-AT" dirty="0">
                <a:solidFill>
                  <a:srgbClr val="000000"/>
                </a:solidFill>
                <a:latin typeface="Arial Narrow" panose="020B0606020202030204" pitchFamily="34" charset="0"/>
                <a:sym typeface="Arial Narrow Bold"/>
              </a:rPr>
              <a:t> </a:t>
            </a:r>
            <a:r>
              <a:rPr lang="de-AT" dirty="0" err="1">
                <a:solidFill>
                  <a:srgbClr val="000000"/>
                </a:solidFill>
                <a:latin typeface="Arial Narrow" panose="020B0606020202030204" pitchFamily="34" charset="0"/>
                <a:sym typeface="Arial Narrow Bold"/>
              </a:rPr>
              <a:t>that</a:t>
            </a:r>
            <a:r>
              <a:rPr lang="de-AT" dirty="0">
                <a:solidFill>
                  <a:srgbClr val="000000"/>
                </a:solidFill>
                <a:latin typeface="Arial Narrow" panose="020B0606020202030204" pitchFamily="34" charset="0"/>
                <a:sym typeface="Arial Narrow Bold"/>
              </a:rPr>
              <a:t> </a:t>
            </a:r>
            <a:r>
              <a:rPr lang="en-GB" dirty="0" smtClean="0">
                <a:latin typeface="Arial Narrow" panose="020B0606020202030204" pitchFamily="34" charset="0"/>
              </a:rPr>
              <a:t>Pooling is a defensible practice for metaproteome analysis from environmental samples recognizing the compromise between time and </a:t>
            </a:r>
          </a:p>
          <a:p>
            <a:pPr lvl="1" indent="0" algn="l" rtl="0" latinLnBrk="1" hangingPunct="0"/>
            <a:r>
              <a:rPr lang="en-GB" dirty="0" smtClean="0">
                <a:latin typeface="Arial Narrow" panose="020B0606020202030204" pitchFamily="34" charset="0"/>
              </a:rPr>
              <a:t>cost.</a:t>
            </a:r>
            <a:endParaRPr lang="en-GB" dirty="0">
              <a:solidFill>
                <a:srgbClr val="000000"/>
              </a:solidFill>
              <a:latin typeface="Arial Narrow" panose="020B0606020202030204" pitchFamily="34" charset="0"/>
              <a:sym typeface="Arial Narrow Bold"/>
            </a:endParaRPr>
          </a:p>
          <a:p>
            <a:pPr lvl="1" indent="0" algn="l" defTabSz="457191" rtl="0">
              <a:defRPr/>
            </a:pPr>
            <a:endParaRPr lang="en-GB" dirty="0">
              <a:solidFill>
                <a:srgbClr val="000000"/>
              </a:solidFill>
              <a:latin typeface="Arial Narrow" panose="020B0606020202030204" pitchFamily="34" charset="0"/>
              <a:sym typeface="Arial Narrow Bold"/>
            </a:endParaRPr>
          </a:p>
          <a:p>
            <a:pPr lvl="1" indent="0" algn="l" defTabSz="457191" rtl="0">
              <a:defRPr/>
            </a:pPr>
            <a:endParaRPr lang="en-GB" dirty="0">
              <a:solidFill>
                <a:srgbClr val="000000"/>
              </a:solidFill>
              <a:latin typeface="Arial Narrow" panose="020B0606020202030204" pitchFamily="34" charset="0"/>
              <a:sym typeface="Arial Narrow Bold"/>
            </a:endParaRPr>
          </a:p>
          <a:p>
            <a:endParaRPr lang="en-GB" dirty="0"/>
          </a:p>
        </p:txBody>
      </p:sp>
    </p:spTree>
    <p:extLst>
      <p:ext uri="{BB962C8B-B14F-4D97-AF65-F5344CB8AC3E}">
        <p14:creationId xmlns:p14="http://schemas.microsoft.com/office/powerpoint/2010/main" val="382258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418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081088" y="685800"/>
            <a:ext cx="4695825" cy="3429000"/>
          </a:xfrm>
          <a:prstGeom prst="rect">
            <a:avLst/>
          </a:prstGeom>
        </p:spPr>
        <p:txBody>
          <a:bodyPr/>
          <a:lstStyle/>
          <a:p>
            <a:pPr lvl="0"/>
            <a:endParaRPr/>
          </a:p>
        </p:txBody>
      </p:sp>
      <p:sp>
        <p:nvSpPr>
          <p:cNvPr id="119" name="Shape 119"/>
          <p:cNvSpPr>
            <a:spLocks noGrp="1"/>
          </p:cNvSpPr>
          <p:nvPr>
            <p:ph type="body" sz="quarter" idx="1"/>
          </p:nvPr>
        </p:nvSpPr>
        <p:spPr>
          <a:prstGeom prst="rect">
            <a:avLst/>
          </a:prstGeom>
        </p:spPr>
        <p:txBody>
          <a:bodyPr/>
          <a:lstStyle/>
          <a:p>
            <a:pPr defTabSz="914381">
              <a:lnSpc>
                <a:spcPct val="100000"/>
              </a:lnSpc>
              <a:spcBef>
                <a:spcPts val="400"/>
              </a:spcBef>
              <a:defRPr sz="1800"/>
            </a:pPr>
            <a:r>
              <a:rPr sz="1200" dirty="0">
                <a:latin typeface="Times New Roman"/>
                <a:ea typeface="Times New Roman"/>
                <a:cs typeface="Times New Roman"/>
                <a:sym typeface="Times New Roman"/>
              </a:rPr>
              <a:t>Now – what do we understand under metaproteomics, which is probably the „youngest“ and most exciting discipline with the meta – </a:t>
            </a:r>
            <a:r>
              <a:rPr sz="1200" dirty="0" err="1">
                <a:latin typeface="Times New Roman"/>
                <a:ea typeface="Times New Roman"/>
                <a:cs typeface="Times New Roman"/>
                <a:sym typeface="Times New Roman"/>
              </a:rPr>
              <a:t>omics</a:t>
            </a:r>
            <a:r>
              <a:rPr sz="1200" dirty="0">
                <a:latin typeface="Times New Roman"/>
                <a:ea typeface="Times New Roman"/>
                <a:cs typeface="Times New Roman"/>
                <a:sym typeface="Times New Roman"/>
              </a:rPr>
              <a:t> field. </a:t>
            </a:r>
          </a:p>
          <a:p>
            <a:pPr defTabSz="914381">
              <a:lnSpc>
                <a:spcPct val="100000"/>
              </a:lnSpc>
              <a:spcBef>
                <a:spcPts val="400"/>
              </a:spcBef>
              <a:defRPr sz="1800"/>
            </a:pPr>
            <a:r>
              <a:rPr sz="1200" dirty="0">
                <a:latin typeface="Times New Roman"/>
                <a:ea typeface="Times New Roman"/>
                <a:cs typeface="Times New Roman"/>
                <a:sym typeface="Times New Roman"/>
              </a:rPr>
              <a:t>This is also reflected by the fact that the number of review articles about metaproteomics is almost as high as the number of original research articles </a:t>
            </a:r>
          </a:p>
          <a:p>
            <a:pPr defTabSz="914381">
              <a:lnSpc>
                <a:spcPct val="100000"/>
              </a:lnSpc>
              <a:spcBef>
                <a:spcPts val="400"/>
              </a:spcBef>
              <a:defRPr sz="1800"/>
            </a:pPr>
            <a:endParaRPr sz="1200" dirty="0">
              <a:latin typeface="Times New Roman"/>
              <a:ea typeface="Times New Roman"/>
              <a:cs typeface="Times New Roman"/>
              <a:sym typeface="Times New Roman"/>
            </a:endParaRPr>
          </a:p>
          <a:p>
            <a:pPr defTabSz="914381">
              <a:lnSpc>
                <a:spcPct val="100000"/>
              </a:lnSpc>
              <a:spcBef>
                <a:spcPts val="400"/>
              </a:spcBef>
              <a:defRPr sz="1800"/>
            </a:pPr>
            <a:r>
              <a:rPr sz="1200" dirty="0">
                <a:latin typeface="Times New Roman"/>
                <a:ea typeface="Times New Roman"/>
                <a:cs typeface="Times New Roman"/>
                <a:sym typeface="Times New Roman"/>
              </a:rPr>
              <a:t>The term metaproteomics or </a:t>
            </a:r>
            <a:r>
              <a:rPr sz="1200" dirty="0" err="1">
                <a:latin typeface="Times New Roman"/>
                <a:ea typeface="Times New Roman"/>
                <a:cs typeface="Times New Roman"/>
                <a:sym typeface="Times New Roman"/>
              </a:rPr>
              <a:t>synomyms</a:t>
            </a:r>
            <a:r>
              <a:rPr sz="1200" dirty="0">
                <a:latin typeface="Times New Roman"/>
                <a:ea typeface="Times New Roman"/>
                <a:cs typeface="Times New Roman"/>
                <a:sym typeface="Times New Roman"/>
              </a:rPr>
              <a:t> such as community proteomics or environmental proteomics or community </a:t>
            </a:r>
            <a:r>
              <a:rPr sz="1200" dirty="0" err="1">
                <a:latin typeface="Times New Roman"/>
                <a:ea typeface="Times New Roman"/>
                <a:cs typeface="Times New Roman"/>
                <a:sym typeface="Times New Roman"/>
              </a:rPr>
              <a:t>proteogenomics</a:t>
            </a:r>
            <a:r>
              <a:rPr sz="1200" dirty="0">
                <a:latin typeface="Times New Roman"/>
                <a:ea typeface="Times New Roman"/>
                <a:cs typeface="Times New Roman"/>
                <a:sym typeface="Times New Roman"/>
              </a:rPr>
              <a:t> which means basically the same thing is defined as…….</a:t>
            </a:r>
          </a:p>
          <a:p>
            <a:pPr defTabSz="914381">
              <a:lnSpc>
                <a:spcPct val="100000"/>
              </a:lnSpc>
              <a:spcBef>
                <a:spcPts val="400"/>
              </a:spcBef>
              <a:defRPr sz="1800"/>
            </a:pPr>
            <a:endParaRPr sz="1200" dirty="0">
              <a:latin typeface="Times New Roman"/>
              <a:ea typeface="Times New Roman"/>
              <a:cs typeface="Times New Roman"/>
              <a:sym typeface="Times New Roman"/>
            </a:endParaRPr>
          </a:p>
          <a:p>
            <a:pPr defTabSz="914381">
              <a:lnSpc>
                <a:spcPct val="100000"/>
              </a:lnSpc>
              <a:spcBef>
                <a:spcPts val="400"/>
              </a:spcBef>
              <a:defRPr sz="1800"/>
            </a:pPr>
            <a:r>
              <a:rPr sz="1200" dirty="0">
                <a:latin typeface="Times New Roman"/>
                <a:ea typeface="Times New Roman"/>
                <a:cs typeface="Times New Roman"/>
                <a:sym typeface="Times New Roman"/>
              </a:rPr>
              <a:t>So far only a limited number of </a:t>
            </a:r>
            <a:r>
              <a:rPr lang="de-AT" sz="1200" dirty="0" err="1">
                <a:latin typeface="Times New Roman"/>
                <a:ea typeface="Times New Roman"/>
                <a:cs typeface="Times New Roman"/>
                <a:sym typeface="Times New Roman"/>
              </a:rPr>
              <a:t>terrestrial</a:t>
            </a:r>
            <a:r>
              <a:rPr lang="de-AT" sz="1200" dirty="0">
                <a:latin typeface="Times New Roman"/>
                <a:ea typeface="Times New Roman"/>
                <a:cs typeface="Times New Roman"/>
                <a:sym typeface="Times New Roman"/>
              </a:rPr>
              <a:t> </a:t>
            </a:r>
            <a:r>
              <a:rPr sz="1200" dirty="0">
                <a:latin typeface="Times New Roman"/>
                <a:ea typeface="Times New Roman"/>
                <a:cs typeface="Times New Roman"/>
                <a:sym typeface="Times New Roman"/>
              </a:rPr>
              <a:t>ecosystems </a:t>
            </a:r>
            <a:r>
              <a:rPr sz="1200" dirty="0">
                <a:latin typeface="Times New Roman"/>
                <a:ea typeface="Times New Roman"/>
                <a:cs typeface="Times New Roman"/>
                <a:sym typeface="Times New Roman"/>
              </a:rPr>
              <a:t>have </a:t>
            </a:r>
            <a:r>
              <a:rPr sz="1200" dirty="0" err="1">
                <a:latin typeface="Times New Roman"/>
                <a:ea typeface="Times New Roman"/>
                <a:cs typeface="Times New Roman"/>
                <a:sym typeface="Times New Roman"/>
              </a:rPr>
              <a:t>analysed</a:t>
            </a:r>
            <a:r>
              <a:rPr sz="1200" dirty="0">
                <a:latin typeface="Times New Roman"/>
                <a:ea typeface="Times New Roman"/>
                <a:cs typeface="Times New Roman"/>
                <a:sym typeface="Times New Roman"/>
              </a:rPr>
              <a:t> by metaproteomics among them </a:t>
            </a:r>
            <a:r>
              <a:rPr lang="de-AT" sz="1200" dirty="0" err="1">
                <a:latin typeface="Times New Roman"/>
                <a:ea typeface="Times New Roman"/>
                <a:cs typeface="Times New Roman"/>
                <a:sym typeface="Times New Roman"/>
              </a:rPr>
              <a:t>beech</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forest</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leaf</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litter</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decomposion</a:t>
            </a:r>
            <a:r>
              <a:rPr lang="de-AT" sz="1200" dirty="0">
                <a:latin typeface="Times New Roman"/>
                <a:ea typeface="Times New Roman"/>
                <a:cs typeface="Times New Roman"/>
                <a:sym typeface="Times New Roman"/>
              </a:rPr>
              <a:t>, SOIL </a:t>
            </a:r>
            <a:r>
              <a:rPr lang="de-AT" sz="1200" dirty="0" err="1">
                <a:latin typeface="Times New Roman"/>
                <a:ea typeface="Times New Roman"/>
                <a:cs typeface="Times New Roman"/>
                <a:sym typeface="Times New Roman"/>
              </a:rPr>
              <a:t>and</a:t>
            </a:r>
            <a:r>
              <a:rPr lang="de-AT" sz="1200" dirty="0">
                <a:latin typeface="Times New Roman"/>
                <a:ea typeface="Times New Roman"/>
                <a:cs typeface="Times New Roman"/>
                <a:sym typeface="Times New Roman"/>
              </a:rPr>
              <a:t> PHYLLOSPHERE (</a:t>
            </a:r>
            <a:r>
              <a:rPr lang="de-AT" sz="1200" dirty="0" err="1">
                <a:latin typeface="Times New Roman"/>
                <a:ea typeface="Times New Roman"/>
                <a:cs typeface="Times New Roman"/>
                <a:sym typeface="Times New Roman"/>
              </a:rPr>
              <a:t>Delmotte</a:t>
            </a:r>
            <a:r>
              <a:rPr lang="de-AT" sz="1200" dirty="0">
                <a:latin typeface="Times New Roman"/>
                <a:ea typeface="Times New Roman"/>
                <a:cs typeface="Times New Roman"/>
                <a:sym typeface="Times New Roman"/>
              </a:rPr>
              <a:t> et al, Verholt et al.).</a:t>
            </a:r>
          </a:p>
          <a:p>
            <a:pPr defTabSz="914381">
              <a:lnSpc>
                <a:spcPct val="100000"/>
              </a:lnSpc>
              <a:spcBef>
                <a:spcPts val="400"/>
              </a:spcBef>
              <a:defRPr sz="1800"/>
            </a:pPr>
            <a:r>
              <a:rPr lang="de-AT" sz="1200" dirty="0">
                <a:latin typeface="Times New Roman"/>
                <a:ea typeface="Times New Roman"/>
                <a:cs typeface="Times New Roman"/>
                <a:sym typeface="Times New Roman"/>
              </a:rPr>
              <a:t>These </a:t>
            </a:r>
            <a:r>
              <a:rPr lang="de-AT" sz="1200" dirty="0" err="1">
                <a:latin typeface="Times New Roman"/>
                <a:ea typeface="Times New Roman"/>
                <a:cs typeface="Times New Roman"/>
                <a:sym typeface="Times New Roman"/>
              </a:rPr>
              <a:t>are</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among</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the</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most</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complex</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samples</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for</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protein</a:t>
            </a:r>
            <a:r>
              <a:rPr lang="de-AT" sz="1200" dirty="0">
                <a:latin typeface="Times New Roman"/>
                <a:ea typeface="Times New Roman"/>
                <a:cs typeface="Times New Roman"/>
                <a:sym typeface="Times New Roman"/>
              </a:rPr>
              <a:t> </a:t>
            </a:r>
            <a:r>
              <a:rPr lang="de-AT" sz="1200" dirty="0" err="1">
                <a:latin typeface="Times New Roman"/>
                <a:ea typeface="Times New Roman"/>
                <a:cs typeface="Times New Roman"/>
                <a:sym typeface="Times New Roman"/>
              </a:rPr>
              <a:t>extraction</a:t>
            </a:r>
            <a:r>
              <a:rPr lang="de-AT" sz="1200" dirty="0">
                <a:latin typeface="Times New Roman"/>
                <a:ea typeface="Times New Roman"/>
                <a:cs typeface="Times New Roman"/>
                <a:sym typeface="Times New Roman"/>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81088" y="685800"/>
            <a:ext cx="4695825" cy="3429000"/>
          </a:xfrm>
        </p:spPr>
      </p:sp>
      <p:sp>
        <p:nvSpPr>
          <p:cNvPr id="3" name="Notizenplatzhalter 2"/>
          <p:cNvSpPr>
            <a:spLocks noGrp="1"/>
          </p:cNvSpPr>
          <p:nvPr>
            <p:ph type="body" idx="1"/>
          </p:nvPr>
        </p:nvSpPr>
        <p:spPr/>
        <p:txBody>
          <a:bodyPr/>
          <a:lstStyle/>
          <a:p>
            <a:pPr marL="342893" indent="-342893">
              <a:lnSpc>
                <a:spcPct val="150000"/>
              </a:lnSpc>
              <a:spcBef>
                <a:spcPts val="400"/>
              </a:spcBef>
              <a:buClr>
                <a:srgbClr val="009900"/>
              </a:buClr>
              <a:buSzPct val="110000"/>
              <a:buFont typeface="Arial"/>
              <a:buChar char="•"/>
              <a:defRPr sz="1800"/>
            </a:pPr>
            <a:r>
              <a:rPr lang="en-GB" u="sng" dirty="0">
                <a:latin typeface="Arial Narrow"/>
                <a:ea typeface="Arial Narrow"/>
                <a:cs typeface="Arial Narrow"/>
                <a:sym typeface="Arial Narrow"/>
              </a:rPr>
              <a:t>Novel approach </a:t>
            </a:r>
            <a:r>
              <a:rPr lang="en-GB" dirty="0">
                <a:latin typeface="Arial Narrow"/>
                <a:ea typeface="Arial Narrow"/>
                <a:cs typeface="Arial Narrow"/>
                <a:sym typeface="Arial Narrow"/>
              </a:rPr>
              <a:t>– soil community research</a:t>
            </a:r>
          </a:p>
          <a:p>
            <a:pPr marL="342893" indent="-342893">
              <a:lnSpc>
                <a:spcPct val="150000"/>
              </a:lnSpc>
              <a:spcBef>
                <a:spcPts val="400"/>
              </a:spcBef>
              <a:buClr>
                <a:srgbClr val="009900"/>
              </a:buClr>
              <a:buSzPct val="110000"/>
              <a:buFont typeface="Arial"/>
              <a:buChar char="•"/>
              <a:defRPr sz="1800"/>
            </a:pPr>
            <a:r>
              <a:rPr lang="en-GB" u="sng" dirty="0">
                <a:latin typeface="Arial Narrow"/>
                <a:ea typeface="Arial Narrow"/>
                <a:cs typeface="Arial Narrow"/>
                <a:sym typeface="Arial Narrow"/>
              </a:rPr>
              <a:t>Distribution &amp; Function </a:t>
            </a:r>
          </a:p>
          <a:p>
            <a:pPr marL="342893" indent="-342893">
              <a:lnSpc>
                <a:spcPct val="150000"/>
              </a:lnSpc>
              <a:spcBef>
                <a:spcPts val="400"/>
              </a:spcBef>
              <a:buClr>
                <a:srgbClr val="009900"/>
              </a:buClr>
              <a:buSzPct val="110000"/>
              <a:buFont typeface="Arial"/>
              <a:buChar char="•"/>
              <a:defRPr sz="1800"/>
            </a:pPr>
            <a:r>
              <a:rPr lang="en-GB" u="sng" dirty="0">
                <a:latin typeface="Arial Narrow"/>
                <a:ea typeface="Arial Narrow"/>
                <a:cs typeface="Arial Narrow"/>
                <a:sym typeface="Arial Narrow"/>
              </a:rPr>
              <a:t>Simultaneous mapping of peptides </a:t>
            </a:r>
            <a:r>
              <a:rPr lang="en-GB" dirty="0">
                <a:latin typeface="Arial Narrow"/>
                <a:ea typeface="Arial Narrow"/>
                <a:cs typeface="Arial Narrow"/>
                <a:sym typeface="Arial Narrow"/>
              </a:rPr>
              <a:t>to all known genomes and proteomes to get the identity of different organisms present in a sample</a:t>
            </a:r>
          </a:p>
          <a:p>
            <a:endParaRPr lang="en-GB" dirty="0"/>
          </a:p>
        </p:txBody>
      </p:sp>
    </p:spTree>
    <p:extLst>
      <p:ext uri="{BB962C8B-B14F-4D97-AF65-F5344CB8AC3E}">
        <p14:creationId xmlns:p14="http://schemas.microsoft.com/office/powerpoint/2010/main" val="279550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81088" y="685800"/>
            <a:ext cx="4695825" cy="3429000"/>
          </a:xfrm>
        </p:spPr>
      </p:sp>
      <p:sp>
        <p:nvSpPr>
          <p:cNvPr id="3" name="Notizenplatzhalter 2"/>
          <p:cNvSpPr>
            <a:spLocks noGrp="1"/>
          </p:cNvSpPr>
          <p:nvPr>
            <p:ph type="body" idx="1"/>
          </p:nvPr>
        </p:nvSpPr>
        <p:spPr/>
        <p:txBody>
          <a:bodyPr/>
          <a:lstStyle/>
          <a:p>
            <a:r>
              <a:rPr lang="de-AT" dirty="0" err="1" smtClean="0"/>
              <a:t>Explain</a:t>
            </a:r>
            <a:r>
              <a:rPr lang="de-AT" dirty="0" smtClean="0"/>
              <a:t> </a:t>
            </a:r>
            <a:r>
              <a:rPr lang="de-AT" dirty="0" err="1" smtClean="0"/>
              <a:t>shortly</a:t>
            </a:r>
            <a:r>
              <a:rPr lang="de-AT" dirty="0" smtClean="0"/>
              <a:t> </a:t>
            </a:r>
            <a:r>
              <a:rPr lang="de-AT" dirty="0" err="1" smtClean="0"/>
              <a:t>the</a:t>
            </a:r>
            <a:r>
              <a:rPr lang="de-AT" dirty="0" smtClean="0"/>
              <a:t> individual </a:t>
            </a:r>
            <a:r>
              <a:rPr lang="de-AT" dirty="0" err="1" smtClean="0"/>
              <a:t>steps</a:t>
            </a:r>
            <a:r>
              <a:rPr lang="de-AT" baseline="0" dirty="0" smtClean="0"/>
              <a:t> </a:t>
            </a:r>
            <a:r>
              <a:rPr lang="de-AT" baseline="0" dirty="0" err="1" smtClean="0"/>
              <a:t>and</a:t>
            </a:r>
            <a:r>
              <a:rPr lang="de-AT" baseline="0" dirty="0" smtClean="0"/>
              <a:t> </a:t>
            </a:r>
            <a:r>
              <a:rPr lang="de-AT" baseline="0" dirty="0" err="1" smtClean="0"/>
              <a:t>refer</a:t>
            </a:r>
            <a:r>
              <a:rPr lang="de-AT" baseline="0" dirty="0" smtClean="0"/>
              <a:t> </a:t>
            </a:r>
            <a:r>
              <a:rPr lang="de-AT" baseline="0" dirty="0" err="1" smtClean="0"/>
              <a:t>that</a:t>
            </a:r>
            <a:r>
              <a:rPr lang="de-AT" baseline="0" dirty="0" smtClean="0"/>
              <a:t> </a:t>
            </a:r>
            <a:r>
              <a:rPr lang="de-AT" baseline="0" dirty="0" err="1" smtClean="0"/>
              <a:t>you</a:t>
            </a:r>
            <a:r>
              <a:rPr lang="de-AT" baseline="0" dirty="0" smtClean="0"/>
              <a:t> will </a:t>
            </a:r>
            <a:r>
              <a:rPr lang="de-AT" baseline="0" dirty="0" err="1" smtClean="0"/>
              <a:t>explain</a:t>
            </a:r>
            <a:r>
              <a:rPr lang="de-AT" baseline="0" dirty="0" smtClean="0"/>
              <a:t> </a:t>
            </a:r>
            <a:r>
              <a:rPr lang="de-AT" baseline="0" dirty="0" err="1" smtClean="0"/>
              <a:t>it</a:t>
            </a:r>
            <a:r>
              <a:rPr lang="de-AT" baseline="0" dirty="0" smtClean="0"/>
              <a:t> </a:t>
            </a:r>
            <a:r>
              <a:rPr lang="de-AT" baseline="0" dirty="0" err="1" smtClean="0"/>
              <a:t>more</a:t>
            </a:r>
            <a:r>
              <a:rPr lang="de-AT" baseline="0" dirty="0" smtClean="0"/>
              <a:t> </a:t>
            </a:r>
            <a:r>
              <a:rPr lang="de-AT" baseline="0" dirty="0" err="1" smtClean="0"/>
              <a:t>detailed</a:t>
            </a:r>
            <a:r>
              <a:rPr lang="de-AT" baseline="0" dirty="0" smtClean="0"/>
              <a:t> </a:t>
            </a:r>
            <a:r>
              <a:rPr lang="de-AT" baseline="0" dirty="0" err="1" smtClean="0"/>
              <a:t>later</a:t>
            </a:r>
            <a:r>
              <a:rPr lang="de-AT" baseline="0" dirty="0" smtClean="0"/>
              <a:t> in </a:t>
            </a:r>
            <a:r>
              <a:rPr lang="de-AT" baseline="0" dirty="0" err="1" smtClean="0"/>
              <a:t>the</a:t>
            </a:r>
            <a:r>
              <a:rPr lang="de-AT" baseline="0" dirty="0" smtClean="0"/>
              <a:t> </a:t>
            </a:r>
            <a:r>
              <a:rPr lang="de-AT" baseline="0" dirty="0" err="1" smtClean="0"/>
              <a:t>talk</a:t>
            </a:r>
            <a:endParaRPr lang="en-GB" dirty="0"/>
          </a:p>
        </p:txBody>
      </p:sp>
    </p:spTree>
    <p:extLst>
      <p:ext uri="{BB962C8B-B14F-4D97-AF65-F5344CB8AC3E}">
        <p14:creationId xmlns:p14="http://schemas.microsoft.com/office/powerpoint/2010/main" val="52741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81088" y="685800"/>
            <a:ext cx="4695825" cy="3429000"/>
          </a:xfrm>
        </p:spPr>
      </p:sp>
      <p:sp>
        <p:nvSpPr>
          <p:cNvPr id="3" name="Notizenplatzhalter 2"/>
          <p:cNvSpPr>
            <a:spLocks noGrp="1"/>
          </p:cNvSpPr>
          <p:nvPr>
            <p:ph type="body" idx="1"/>
          </p:nvPr>
        </p:nvSpPr>
        <p:spPr/>
        <p:txBody>
          <a:bodyPr/>
          <a:lstStyle/>
          <a:p>
            <a:pPr marL="420679" lvl="1" indent="-420679" algn="l">
              <a:lnSpc>
                <a:spcPct val="150000"/>
              </a:lnSpc>
              <a:spcBef>
                <a:spcPts val="400"/>
              </a:spcBef>
              <a:buClr>
                <a:srgbClr val="009900"/>
              </a:buClr>
              <a:buSzPct val="110000"/>
              <a:buFont typeface="Wingdings"/>
              <a:buChar char="▪"/>
              <a:defRPr sz="1800"/>
            </a:pPr>
            <a:r>
              <a:rPr lang="en-GB" dirty="0" smtClean="0">
                <a:latin typeface="Arial Narrow Bold"/>
                <a:ea typeface="Arial Narrow Bold"/>
                <a:cs typeface="Arial Narrow Bold"/>
                <a:sym typeface="Arial Narrow Bold"/>
              </a:rPr>
              <a:t>H1:</a:t>
            </a:r>
            <a:r>
              <a:rPr lang="en-GB" sz="2000" dirty="0"/>
              <a:t>The most </a:t>
            </a:r>
            <a:r>
              <a:rPr lang="en-GB" sz="2000" u="sng" dirty="0"/>
              <a:t>abundant microorganisms </a:t>
            </a:r>
            <a:r>
              <a:rPr lang="en-GB" sz="2000" dirty="0"/>
              <a:t>will be present and found in the pooled sample, as it has been found for other molecular approaches (</a:t>
            </a:r>
            <a:r>
              <a:rPr lang="en-GB" sz="2000" dirty="0" err="1"/>
              <a:t>Andronov</a:t>
            </a:r>
            <a:r>
              <a:rPr lang="en-GB" sz="2000" dirty="0"/>
              <a:t> et al. 2012).</a:t>
            </a:r>
          </a:p>
          <a:p>
            <a:pPr marL="420679" lvl="1" indent="-420679" algn="l">
              <a:lnSpc>
                <a:spcPct val="150000"/>
              </a:lnSpc>
              <a:spcBef>
                <a:spcPts val="400"/>
              </a:spcBef>
              <a:buClr>
                <a:srgbClr val="009900"/>
              </a:buClr>
              <a:buSzPct val="110000"/>
              <a:buFont typeface="Wingdings"/>
              <a:buChar char="▪"/>
              <a:defRPr sz="1800"/>
            </a:pPr>
            <a:endParaRPr lang="en-GB" dirty="0" smtClean="0">
              <a:latin typeface="Arial Narrow Bold"/>
              <a:ea typeface="Arial Narrow Bold"/>
              <a:cs typeface="Arial Narrow Bold"/>
              <a:sym typeface="Arial Narrow Bold"/>
            </a:endParaRPr>
          </a:p>
          <a:p>
            <a:pPr marL="420679" lvl="1" indent="-420679" algn="l">
              <a:lnSpc>
                <a:spcPct val="150000"/>
              </a:lnSpc>
              <a:spcBef>
                <a:spcPts val="400"/>
              </a:spcBef>
              <a:buClr>
                <a:srgbClr val="009900"/>
              </a:buClr>
              <a:buSzPct val="110000"/>
              <a:buFont typeface="Wingdings"/>
              <a:buChar char="▪"/>
              <a:defRPr sz="1800"/>
            </a:pPr>
            <a:r>
              <a:rPr lang="en-GB" dirty="0" smtClean="0">
                <a:latin typeface="Arial Narrow Bold"/>
                <a:ea typeface="Arial Narrow Bold"/>
                <a:cs typeface="Arial Narrow Bold"/>
                <a:sym typeface="Arial Narrow Bold"/>
              </a:rPr>
              <a:t>H2:</a:t>
            </a:r>
            <a:r>
              <a:rPr lang="en-GB" sz="2000" dirty="0"/>
              <a:t>The </a:t>
            </a:r>
            <a:r>
              <a:rPr lang="en-GB" sz="2000" u="sng" dirty="0"/>
              <a:t>functional categorization </a:t>
            </a:r>
            <a:r>
              <a:rPr lang="en-GB" sz="2000" dirty="0"/>
              <a:t>of proteins within the pooled sample will be similar or almost equal to the individual samples, as the pooled sample is assumed to represent the soil at our experimental plot (mature beech stand).</a:t>
            </a:r>
          </a:p>
          <a:p>
            <a:endParaRPr lang="en-GB" dirty="0"/>
          </a:p>
        </p:txBody>
      </p:sp>
    </p:spTree>
    <p:extLst>
      <p:ext uri="{BB962C8B-B14F-4D97-AF65-F5344CB8AC3E}">
        <p14:creationId xmlns:p14="http://schemas.microsoft.com/office/powerpoint/2010/main" val="213295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81088" y="685800"/>
            <a:ext cx="4695825" cy="3429000"/>
          </a:xfrm>
        </p:spPr>
      </p:sp>
      <p:sp>
        <p:nvSpPr>
          <p:cNvPr id="3" name="Notizenplatzhalter 2"/>
          <p:cNvSpPr>
            <a:spLocks noGrp="1"/>
          </p:cNvSpPr>
          <p:nvPr>
            <p:ph type="body" idx="1"/>
          </p:nvPr>
        </p:nvSpPr>
        <p:spPr/>
        <p:txBody>
          <a:bodyPr/>
          <a:lstStyle/>
          <a:p>
            <a:r>
              <a:rPr lang="de-AT" dirty="0" err="1" smtClean="0"/>
              <a:t>For</a:t>
            </a:r>
            <a:r>
              <a:rPr lang="de-AT" baseline="0" dirty="0" smtClean="0"/>
              <a:t> </a:t>
            </a:r>
            <a:r>
              <a:rPr lang="de-AT" baseline="0" dirty="0" err="1" smtClean="0"/>
              <a:t>the</a:t>
            </a:r>
            <a:r>
              <a:rPr lang="de-AT" baseline="0" dirty="0" smtClean="0"/>
              <a:t> </a:t>
            </a:r>
            <a:r>
              <a:rPr lang="de-AT" baseline="0" dirty="0" err="1" smtClean="0"/>
              <a:t>pooling</a:t>
            </a:r>
            <a:r>
              <a:rPr lang="de-AT" baseline="0" dirty="0" smtClean="0"/>
              <a:t> </a:t>
            </a:r>
            <a:r>
              <a:rPr lang="de-AT" baseline="0" dirty="0" err="1" smtClean="0"/>
              <a:t>the</a:t>
            </a:r>
            <a:r>
              <a:rPr lang="de-AT" baseline="0" dirty="0" smtClean="0"/>
              <a:t> individual </a:t>
            </a:r>
            <a:r>
              <a:rPr lang="de-AT" baseline="0" dirty="0" err="1" smtClean="0"/>
              <a:t>samples</a:t>
            </a:r>
            <a:r>
              <a:rPr lang="de-AT" baseline="0" dirty="0" smtClean="0"/>
              <a:t> </a:t>
            </a:r>
            <a:r>
              <a:rPr lang="de-AT" baseline="0" dirty="0" err="1" smtClean="0"/>
              <a:t>were</a:t>
            </a:r>
            <a:r>
              <a:rPr lang="de-AT" baseline="0" dirty="0" smtClean="0"/>
              <a:t> </a:t>
            </a:r>
            <a:r>
              <a:rPr lang="de-AT" baseline="0" dirty="0" err="1" smtClean="0"/>
              <a:t>kept</a:t>
            </a:r>
            <a:r>
              <a:rPr lang="de-AT" baseline="0" dirty="0" smtClean="0"/>
              <a:t> </a:t>
            </a:r>
            <a:r>
              <a:rPr lang="de-AT" baseline="0" dirty="0" err="1" smtClean="0"/>
              <a:t>frozen</a:t>
            </a:r>
            <a:r>
              <a:rPr lang="de-AT" baseline="0" dirty="0" smtClean="0"/>
              <a:t> at -80°C </a:t>
            </a:r>
            <a:r>
              <a:rPr lang="de-AT" baseline="0" dirty="0" err="1" smtClean="0"/>
              <a:t>béfore</a:t>
            </a:r>
            <a:r>
              <a:rPr lang="de-AT" baseline="0" dirty="0" smtClean="0"/>
              <a:t> </a:t>
            </a:r>
            <a:r>
              <a:rPr lang="de-AT" baseline="0" dirty="0" err="1" smtClean="0"/>
              <a:t>processing</a:t>
            </a:r>
            <a:r>
              <a:rPr lang="de-AT" baseline="0" dirty="0" smtClean="0"/>
              <a:t>, </a:t>
            </a:r>
            <a:r>
              <a:rPr lang="de-AT" baseline="0" dirty="0" err="1" smtClean="0"/>
              <a:t>and</a:t>
            </a:r>
            <a:r>
              <a:rPr lang="de-AT" baseline="0" dirty="0" smtClean="0"/>
              <a:t> </a:t>
            </a:r>
            <a:r>
              <a:rPr lang="de-AT" baseline="0" dirty="0" err="1" smtClean="0"/>
              <a:t>only</a:t>
            </a:r>
            <a:r>
              <a:rPr lang="de-AT" baseline="0" dirty="0" smtClean="0"/>
              <a:t> </a:t>
            </a:r>
            <a:r>
              <a:rPr lang="de-AT" baseline="0" dirty="0" err="1" smtClean="0"/>
              <a:t>put</a:t>
            </a:r>
            <a:r>
              <a:rPr lang="de-AT" baseline="0" dirty="0" smtClean="0"/>
              <a:t> </a:t>
            </a:r>
            <a:r>
              <a:rPr lang="de-AT" baseline="0" dirty="0" err="1" smtClean="0"/>
              <a:t>togehter</a:t>
            </a:r>
            <a:r>
              <a:rPr lang="de-AT" baseline="0" dirty="0" smtClean="0"/>
              <a:t> at </a:t>
            </a:r>
            <a:r>
              <a:rPr lang="de-AT" baseline="0" dirty="0" err="1" smtClean="0"/>
              <a:t>the</a:t>
            </a:r>
            <a:r>
              <a:rPr lang="de-AT" baseline="0" dirty="0" smtClean="0"/>
              <a:t> </a:t>
            </a:r>
            <a:r>
              <a:rPr lang="de-AT" baseline="0" dirty="0" err="1" smtClean="0"/>
              <a:t>extraction</a:t>
            </a:r>
            <a:r>
              <a:rPr lang="de-AT" baseline="0" dirty="0" smtClean="0"/>
              <a:t> </a:t>
            </a:r>
            <a:r>
              <a:rPr lang="de-AT" baseline="0" dirty="0" err="1" smtClean="0"/>
              <a:t>step</a:t>
            </a:r>
            <a:r>
              <a:rPr lang="de-AT" baseline="0" dirty="0" smtClean="0"/>
              <a:t>.</a:t>
            </a:r>
          </a:p>
          <a:p>
            <a:endParaRPr lang="en-GB" dirty="0"/>
          </a:p>
        </p:txBody>
      </p:sp>
    </p:spTree>
    <p:extLst>
      <p:ext uri="{BB962C8B-B14F-4D97-AF65-F5344CB8AC3E}">
        <p14:creationId xmlns:p14="http://schemas.microsoft.com/office/powerpoint/2010/main" val="402580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81088" y="685800"/>
            <a:ext cx="4695825" cy="3429000"/>
          </a:xfrm>
        </p:spPr>
      </p:sp>
      <p:sp>
        <p:nvSpPr>
          <p:cNvPr id="3" name="Notizenplatzhalter 2"/>
          <p:cNvSpPr>
            <a:spLocks noGrp="1"/>
          </p:cNvSpPr>
          <p:nvPr>
            <p:ph type="body" idx="1"/>
          </p:nvPr>
        </p:nvSpPr>
        <p:spPr/>
        <p:txBody>
          <a:bodyPr/>
          <a:lstStyle/>
          <a:p>
            <a:pPr defTabSz="457191">
              <a:defRPr/>
            </a:pPr>
            <a:r>
              <a:rPr lang="de-AT" dirty="0" smtClean="0"/>
              <a:t>Data </a:t>
            </a:r>
            <a:r>
              <a:rPr lang="de-AT" dirty="0" err="1" smtClean="0"/>
              <a:t>analysis</a:t>
            </a:r>
            <a:r>
              <a:rPr lang="de-AT" baseline="0" dirty="0" smtClean="0"/>
              <a:t> </a:t>
            </a:r>
            <a:r>
              <a:rPr lang="de-AT" baseline="0" dirty="0" err="1" smtClean="0"/>
              <a:t>were</a:t>
            </a:r>
            <a:r>
              <a:rPr lang="de-AT" baseline="0" dirty="0" smtClean="0"/>
              <a:t> </a:t>
            </a:r>
            <a:r>
              <a:rPr lang="de-AT" baseline="0" dirty="0" err="1" smtClean="0"/>
              <a:t>done</a:t>
            </a:r>
            <a:r>
              <a:rPr lang="de-AT" baseline="0" dirty="0" smtClean="0"/>
              <a:t> </a:t>
            </a:r>
            <a:r>
              <a:rPr lang="de-AT" baseline="0" dirty="0" err="1" smtClean="0"/>
              <a:t>with</a:t>
            </a:r>
            <a:r>
              <a:rPr lang="de-AT" baseline="0" dirty="0" smtClean="0"/>
              <a:t> </a:t>
            </a:r>
            <a:r>
              <a:rPr lang="de-AT" baseline="0" dirty="0" err="1" smtClean="0"/>
              <a:t>proteome</a:t>
            </a:r>
            <a:r>
              <a:rPr lang="de-AT" baseline="0" dirty="0" smtClean="0"/>
              <a:t> </a:t>
            </a:r>
            <a:r>
              <a:rPr lang="de-AT" baseline="0" dirty="0" err="1" smtClean="0"/>
              <a:t>discoverer</a:t>
            </a:r>
            <a:r>
              <a:rPr lang="de-AT" baseline="0" dirty="0" smtClean="0"/>
              <a:t> </a:t>
            </a:r>
            <a:r>
              <a:rPr lang="de-AT" baseline="0" dirty="0" err="1" smtClean="0"/>
              <a:t>were</a:t>
            </a:r>
            <a:r>
              <a:rPr lang="de-AT" baseline="0" dirty="0" smtClean="0"/>
              <a:t> MS </a:t>
            </a:r>
            <a:r>
              <a:rPr lang="de-AT" baseline="0" dirty="0" err="1" smtClean="0"/>
              <a:t>data</a:t>
            </a:r>
            <a:r>
              <a:rPr lang="de-AT" baseline="0" dirty="0" smtClean="0"/>
              <a:t> </a:t>
            </a:r>
            <a:r>
              <a:rPr lang="de-AT" baseline="0" dirty="0" err="1" smtClean="0"/>
              <a:t>were</a:t>
            </a:r>
            <a:r>
              <a:rPr lang="de-AT" baseline="0" dirty="0" smtClean="0"/>
              <a:t> </a:t>
            </a:r>
            <a:r>
              <a:rPr lang="de-AT" baseline="0" dirty="0" err="1" smtClean="0"/>
              <a:t>searched</a:t>
            </a:r>
            <a:r>
              <a:rPr lang="de-AT" baseline="0" dirty="0" smtClean="0"/>
              <a:t> </a:t>
            </a:r>
            <a:r>
              <a:rPr lang="de-AT" baseline="0" dirty="0" err="1" smtClean="0"/>
              <a:t>against</a:t>
            </a:r>
            <a:r>
              <a:rPr lang="de-AT" baseline="0" dirty="0" smtClean="0"/>
              <a:t> </a:t>
            </a:r>
            <a:r>
              <a:rPr lang="de-AT" baseline="0" dirty="0" smtClean="0">
                <a:solidFill>
                  <a:srgbClr val="FF0000"/>
                </a:solidFill>
              </a:rPr>
              <a:t>XX() </a:t>
            </a:r>
            <a:r>
              <a:rPr lang="de-AT" baseline="0" dirty="0" err="1" smtClean="0"/>
              <a:t>databases</a:t>
            </a:r>
            <a:r>
              <a:rPr lang="de-AT" baseline="0" dirty="0" smtClean="0"/>
              <a:t> </a:t>
            </a:r>
            <a:r>
              <a:rPr lang="de-AT" baseline="0" dirty="0" err="1" smtClean="0"/>
              <a:t>and</a:t>
            </a:r>
            <a:r>
              <a:rPr lang="de-AT" baseline="0" dirty="0" smtClean="0"/>
              <a:t> </a:t>
            </a:r>
            <a:r>
              <a:rPr lang="de-AT" baseline="0" dirty="0" err="1" smtClean="0"/>
              <a:t>finally</a:t>
            </a:r>
            <a:r>
              <a:rPr lang="de-AT" baseline="0" dirty="0" smtClean="0"/>
              <a:t> </a:t>
            </a:r>
            <a:r>
              <a:rPr lang="de-AT" baseline="0" dirty="0" err="1" smtClean="0"/>
              <a:t>the</a:t>
            </a:r>
            <a:r>
              <a:rPr lang="de-AT" baseline="0" dirty="0" smtClean="0"/>
              <a:t> </a:t>
            </a:r>
            <a:r>
              <a:rPr lang="de-AT" baseline="0" dirty="0" err="1" smtClean="0"/>
              <a:t>data</a:t>
            </a:r>
            <a:r>
              <a:rPr lang="de-AT" baseline="0" dirty="0" smtClean="0"/>
              <a:t> </a:t>
            </a:r>
            <a:r>
              <a:rPr lang="de-AT" baseline="0" dirty="0" err="1" smtClean="0"/>
              <a:t>were</a:t>
            </a:r>
            <a:r>
              <a:rPr lang="de-AT" baseline="0" dirty="0" smtClean="0"/>
              <a:t> </a:t>
            </a:r>
            <a:r>
              <a:rPr lang="de-AT" baseline="0" dirty="0" err="1" smtClean="0"/>
              <a:t>then</a:t>
            </a:r>
            <a:r>
              <a:rPr lang="de-AT" baseline="0" dirty="0" smtClean="0"/>
              <a:t> </a:t>
            </a:r>
            <a:r>
              <a:rPr lang="de-AT" baseline="0" dirty="0" err="1" smtClean="0"/>
              <a:t>subjected</a:t>
            </a:r>
            <a:r>
              <a:rPr lang="de-AT" baseline="0" dirty="0" smtClean="0"/>
              <a:t> </a:t>
            </a:r>
            <a:r>
              <a:rPr lang="de-AT" baseline="0" dirty="0" err="1" smtClean="0"/>
              <a:t>to</a:t>
            </a:r>
            <a:r>
              <a:rPr lang="de-AT" baseline="0" dirty="0" smtClean="0"/>
              <a:t> a </a:t>
            </a:r>
            <a:r>
              <a:rPr lang="en-US" altLang="en-US" dirty="0"/>
              <a:t>very stringent data validation workflow </a:t>
            </a:r>
            <a:r>
              <a:rPr lang="de-AT" baseline="0" dirty="0" err="1" smtClean="0"/>
              <a:t>called</a:t>
            </a:r>
            <a:r>
              <a:rPr lang="de-AT" baseline="0" dirty="0" smtClean="0"/>
              <a:t> PROPHANE </a:t>
            </a:r>
            <a:r>
              <a:rPr lang="de-AT" baseline="0" dirty="0" err="1" smtClean="0"/>
              <a:t>which</a:t>
            </a:r>
            <a:r>
              <a:rPr lang="de-AT" baseline="0" dirty="0" smtClean="0"/>
              <a:t> </a:t>
            </a:r>
            <a:r>
              <a:rPr lang="de-AT" baseline="0" dirty="0" err="1" smtClean="0"/>
              <a:t>enabled</a:t>
            </a:r>
            <a:r>
              <a:rPr lang="de-AT" baseline="0" dirty="0" smtClean="0"/>
              <a:t> </a:t>
            </a:r>
            <a:r>
              <a:rPr lang="de-AT" baseline="0" dirty="0" err="1" smtClean="0"/>
              <a:t>us</a:t>
            </a:r>
            <a:r>
              <a:rPr lang="de-AT" baseline="0" dirty="0" smtClean="0"/>
              <a:t> </a:t>
            </a:r>
            <a:r>
              <a:rPr lang="de-AT" baseline="0" dirty="0" err="1" smtClean="0"/>
              <a:t>to</a:t>
            </a:r>
            <a:r>
              <a:rPr lang="de-AT" baseline="0" dirty="0" smtClean="0"/>
              <a:t> </a:t>
            </a:r>
            <a:r>
              <a:rPr lang="de-AT" baseline="0" dirty="0" err="1" smtClean="0"/>
              <a:t>sepatare</a:t>
            </a:r>
            <a:r>
              <a:rPr lang="de-AT" baseline="0" dirty="0" smtClean="0"/>
              <a:t> </a:t>
            </a:r>
            <a:r>
              <a:rPr lang="de-AT" baseline="0" dirty="0" err="1" smtClean="0"/>
              <a:t>the</a:t>
            </a:r>
            <a:r>
              <a:rPr lang="de-AT" baseline="0" dirty="0" smtClean="0"/>
              <a:t> </a:t>
            </a:r>
            <a:r>
              <a:rPr lang="de-AT" baseline="0" dirty="0" err="1" smtClean="0"/>
              <a:t>peptides</a:t>
            </a:r>
            <a:r>
              <a:rPr lang="de-AT" baseline="0" dirty="0" smtClean="0"/>
              <a:t> </a:t>
            </a:r>
            <a:r>
              <a:rPr lang="de-AT" baseline="0" dirty="0" err="1" smtClean="0"/>
              <a:t>to</a:t>
            </a:r>
            <a:r>
              <a:rPr lang="de-AT" baseline="0" dirty="0" smtClean="0"/>
              <a:t> individual </a:t>
            </a:r>
            <a:r>
              <a:rPr lang="de-AT" baseline="0" dirty="0" err="1" smtClean="0"/>
              <a:t>microbial</a:t>
            </a:r>
            <a:r>
              <a:rPr lang="de-AT" baseline="0" dirty="0" smtClean="0"/>
              <a:t> </a:t>
            </a:r>
            <a:r>
              <a:rPr lang="de-AT" baseline="0" dirty="0" err="1" smtClean="0"/>
              <a:t>phyla</a:t>
            </a:r>
            <a:r>
              <a:rPr lang="de-AT" baseline="0" dirty="0" smtClean="0"/>
              <a:t> </a:t>
            </a:r>
            <a:r>
              <a:rPr lang="de-AT" baseline="0" dirty="0" err="1" smtClean="0"/>
              <a:t>and</a:t>
            </a:r>
            <a:r>
              <a:rPr lang="de-AT" baseline="0" dirty="0" smtClean="0"/>
              <a:t> </a:t>
            </a:r>
            <a:r>
              <a:rPr lang="de-AT" baseline="0" dirty="0" err="1" smtClean="0"/>
              <a:t>to</a:t>
            </a:r>
            <a:r>
              <a:rPr lang="de-AT" baseline="0" dirty="0" smtClean="0"/>
              <a:t> </a:t>
            </a:r>
            <a:r>
              <a:rPr lang="de-AT" baseline="0" dirty="0" err="1" smtClean="0"/>
              <a:t>respective</a:t>
            </a:r>
            <a:r>
              <a:rPr lang="de-AT" baseline="0" dirty="0" smtClean="0"/>
              <a:t> </a:t>
            </a:r>
            <a:r>
              <a:rPr lang="de-AT" baseline="0" dirty="0" err="1" smtClean="0"/>
              <a:t>functions</a:t>
            </a:r>
            <a:r>
              <a:rPr lang="de-AT" baseline="0" dirty="0" smtClean="0"/>
              <a:t>…</a:t>
            </a:r>
          </a:p>
          <a:p>
            <a:r>
              <a:rPr lang="de-AT" baseline="0" dirty="0" smtClean="0"/>
              <a:t>Liquid </a:t>
            </a:r>
            <a:r>
              <a:rPr lang="de-AT" baseline="0" dirty="0" err="1" smtClean="0"/>
              <a:t>chromatography</a:t>
            </a:r>
            <a:r>
              <a:rPr lang="de-AT" baseline="0" dirty="0" smtClean="0"/>
              <a:t> </a:t>
            </a:r>
            <a:r>
              <a:rPr lang="de-AT" baseline="0" dirty="0" err="1" smtClean="0"/>
              <a:t>with</a:t>
            </a:r>
            <a:r>
              <a:rPr lang="de-AT" baseline="0" dirty="0" smtClean="0"/>
              <a:t> </a:t>
            </a:r>
            <a:r>
              <a:rPr lang="de-AT" baseline="0" dirty="0" err="1" smtClean="0"/>
              <a:t>tandem</a:t>
            </a:r>
            <a:r>
              <a:rPr lang="de-AT" baseline="0" dirty="0" smtClean="0"/>
              <a:t> </a:t>
            </a:r>
            <a:r>
              <a:rPr lang="de-AT" baseline="0" dirty="0" err="1" smtClean="0"/>
              <a:t>mass</a:t>
            </a:r>
            <a:r>
              <a:rPr lang="de-AT" baseline="0" dirty="0" smtClean="0"/>
              <a:t> </a:t>
            </a:r>
            <a:r>
              <a:rPr lang="de-AT" baseline="0" dirty="0" err="1" smtClean="0"/>
              <a:t>spectrometry</a:t>
            </a:r>
            <a:r>
              <a:rPr lang="de-AT" baseline="0" dirty="0" smtClean="0"/>
              <a:t> was </a:t>
            </a:r>
            <a:r>
              <a:rPr lang="de-AT" baseline="0" dirty="0" err="1" smtClean="0"/>
              <a:t>carried</a:t>
            </a:r>
            <a:r>
              <a:rPr lang="de-AT" baseline="0" dirty="0" smtClean="0"/>
              <a:t> out on </a:t>
            </a:r>
            <a:r>
              <a:rPr lang="en-US" altLang="en-US" dirty="0"/>
              <a:t>high sensitivity and mass-accuracy mass spectrometry (such as Thermo </a:t>
            </a:r>
            <a:r>
              <a:rPr lang="en-US" altLang="en-US" dirty="0" err="1"/>
              <a:t>Scinetific</a:t>
            </a:r>
            <a:r>
              <a:rPr lang="en-US" altLang="en-US" dirty="0"/>
              <a:t> </a:t>
            </a:r>
            <a:r>
              <a:rPr lang="en-US" altLang="en-US" dirty="0" err="1"/>
              <a:t>Velos</a:t>
            </a:r>
            <a:r>
              <a:rPr lang="en-US" altLang="en-US" dirty="0"/>
              <a:t> </a:t>
            </a:r>
            <a:r>
              <a:rPr lang="en-US" altLang="en-US" dirty="0" err="1"/>
              <a:t>Orbitrap</a:t>
            </a:r>
            <a:r>
              <a:rPr lang="en-US" altLang="en-US" dirty="0"/>
              <a:t> Elite /XL ), </a:t>
            </a:r>
          </a:p>
          <a:p>
            <a:pPr eaLnBrk="1" hangingPunct="1"/>
            <a:r>
              <a:rPr lang="en-US" altLang="en-US" dirty="0"/>
              <a:t>	, </a:t>
            </a:r>
            <a:endParaRPr lang="en-GB" dirty="0"/>
          </a:p>
        </p:txBody>
      </p:sp>
    </p:spTree>
    <p:extLst>
      <p:ext uri="{BB962C8B-B14F-4D97-AF65-F5344CB8AC3E}">
        <p14:creationId xmlns:p14="http://schemas.microsoft.com/office/powerpoint/2010/main" val="1773316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81088" y="685800"/>
            <a:ext cx="4695825" cy="3429000"/>
          </a:xfrm>
        </p:spPr>
      </p:sp>
      <p:sp>
        <p:nvSpPr>
          <p:cNvPr id="3" name="Notizenplatzhalter 2"/>
          <p:cNvSpPr>
            <a:spLocks noGrp="1"/>
          </p:cNvSpPr>
          <p:nvPr>
            <p:ph type="body" idx="1"/>
          </p:nvPr>
        </p:nvSpPr>
        <p:spPr/>
        <p:txBody>
          <a:bodyPr/>
          <a:lstStyle/>
          <a:p>
            <a:pPr defTabSz="457191">
              <a:defRPr/>
            </a:pPr>
            <a:endParaRPr lang="de-AT" dirty="0"/>
          </a:p>
          <a:p>
            <a:pPr defTabSz="457191">
              <a:defRPr/>
            </a:pPr>
            <a:endParaRPr lang="de-AT" dirty="0"/>
          </a:p>
          <a:p>
            <a:pPr defTabSz="457191">
              <a:defRPr/>
            </a:pPr>
            <a:r>
              <a:rPr lang="de-AT" dirty="0"/>
              <a:t>Change the order of C and D, then explain it with the order of Bacterial--</a:t>
            </a:r>
            <a:r>
              <a:rPr lang="de-AT" dirty="0">
                <a:sym typeface="Wingdings" panose="05000000000000000000" pitchFamily="2" charset="2"/>
              </a:rPr>
              <a:t> proteobacteria</a:t>
            </a:r>
            <a:r>
              <a:rPr lang="de-AT" dirty="0"/>
              <a:t/>
            </a:r>
            <a:br>
              <a:rPr lang="de-AT" dirty="0"/>
            </a:br>
            <a:endParaRPr lang="de-AT" dirty="0"/>
          </a:p>
          <a:p>
            <a:pPr defTabSz="457191">
              <a:defRPr/>
            </a:pPr>
            <a:r>
              <a:rPr lang="de-AT" dirty="0"/>
              <a:t>Explain Axis, and what is shown</a:t>
            </a:r>
          </a:p>
          <a:p>
            <a:pPr defTabSz="457191">
              <a:defRPr/>
            </a:pPr>
            <a:r>
              <a:rPr lang="de-AT" dirty="0" err="1"/>
              <a:t>And</a:t>
            </a:r>
            <a:r>
              <a:rPr lang="de-AT" dirty="0"/>
              <a:t> </a:t>
            </a:r>
            <a:r>
              <a:rPr lang="de-AT" dirty="0" err="1"/>
              <a:t>the</a:t>
            </a:r>
            <a:r>
              <a:rPr lang="de-AT" dirty="0"/>
              <a:t> individual </a:t>
            </a:r>
            <a:r>
              <a:rPr lang="de-AT" dirty="0" err="1"/>
              <a:t>figures</a:t>
            </a:r>
            <a:r>
              <a:rPr lang="de-AT" dirty="0"/>
              <a:t> A, B C </a:t>
            </a:r>
            <a:r>
              <a:rPr lang="de-AT" dirty="0" err="1"/>
              <a:t>and</a:t>
            </a:r>
            <a:r>
              <a:rPr lang="de-AT" dirty="0"/>
              <a:t> D</a:t>
            </a:r>
          </a:p>
          <a:p>
            <a:pPr defTabSz="457191">
              <a:defRPr/>
            </a:pPr>
            <a:r>
              <a:rPr lang="de-AT" dirty="0" err="1"/>
              <a:t>And</a:t>
            </a:r>
            <a:r>
              <a:rPr lang="de-AT" dirty="0"/>
              <a:t> </a:t>
            </a:r>
            <a:r>
              <a:rPr lang="de-AT" dirty="0" err="1"/>
              <a:t>probably</a:t>
            </a:r>
            <a:r>
              <a:rPr lang="de-AT" dirty="0"/>
              <a:t> </a:t>
            </a:r>
            <a:r>
              <a:rPr lang="de-AT" dirty="0" err="1"/>
              <a:t>some</a:t>
            </a:r>
            <a:r>
              <a:rPr lang="de-AT" dirty="0"/>
              <a:t> </a:t>
            </a:r>
            <a:r>
              <a:rPr lang="de-AT" dirty="0" err="1"/>
              <a:t>prelimniary</a:t>
            </a:r>
            <a:r>
              <a:rPr lang="de-AT" dirty="0"/>
              <a:t> </a:t>
            </a:r>
            <a:r>
              <a:rPr lang="de-AT" dirty="0" err="1"/>
              <a:t>assumptions</a:t>
            </a:r>
            <a:r>
              <a:rPr lang="de-AT" dirty="0"/>
              <a:t> </a:t>
            </a:r>
            <a:r>
              <a:rPr lang="de-AT" dirty="0" err="1"/>
              <a:t>from</a:t>
            </a:r>
            <a:r>
              <a:rPr lang="de-AT" dirty="0"/>
              <a:t> </a:t>
            </a:r>
            <a:r>
              <a:rPr lang="de-AT" dirty="0" err="1"/>
              <a:t>these</a:t>
            </a:r>
            <a:r>
              <a:rPr lang="de-AT" dirty="0"/>
              <a:t> </a:t>
            </a:r>
            <a:r>
              <a:rPr lang="de-AT" dirty="0" err="1"/>
              <a:t>results</a:t>
            </a:r>
            <a:endParaRPr lang="en-GB" dirty="0"/>
          </a:p>
          <a:p>
            <a:pPr defTabSz="457191">
              <a:defRPr/>
            </a:pPr>
            <a:r>
              <a:rPr lang="en-GB" dirty="0"/>
              <a:t>All based on NSAFs (normalized spectral abundance factors) for six soil samples (“mean” is the average values of the individual samples 1 to 5; “A” refers to the pooled sample).</a:t>
            </a:r>
          </a:p>
          <a:p>
            <a:pPr defTabSz="457191">
              <a:defRPr/>
            </a:pPr>
            <a:endParaRPr lang="de-AT" dirty="0"/>
          </a:p>
          <a:p>
            <a:pPr defTabSz="457191">
              <a:defRPr/>
            </a:pPr>
            <a:endParaRPr lang="de-AT" dirty="0"/>
          </a:p>
          <a:p>
            <a:pPr defTabSz="457191">
              <a:defRPr/>
            </a:pPr>
            <a:r>
              <a:rPr lang="de-AT" dirty="0"/>
              <a:t>In </a:t>
            </a:r>
            <a:r>
              <a:rPr lang="de-AT" dirty="0" err="1"/>
              <a:t>the</a:t>
            </a:r>
            <a:r>
              <a:rPr lang="de-AT" dirty="0"/>
              <a:t> ´bar </a:t>
            </a:r>
            <a:r>
              <a:rPr lang="de-AT" dirty="0" err="1"/>
              <a:t>chart</a:t>
            </a:r>
            <a:r>
              <a:rPr lang="de-AT" dirty="0"/>
              <a:t> </a:t>
            </a:r>
            <a:r>
              <a:rPr lang="de-AT" dirty="0" err="1"/>
              <a:t>mean</a:t>
            </a:r>
            <a:r>
              <a:rPr lang="de-AT" dirty="0"/>
              <a:t> </a:t>
            </a:r>
            <a:r>
              <a:rPr lang="de-AT" dirty="0" err="1"/>
              <a:t>values</a:t>
            </a:r>
            <a:r>
              <a:rPr lang="de-AT" dirty="0"/>
              <a:t> </a:t>
            </a:r>
            <a:r>
              <a:rPr lang="de-AT" dirty="0" err="1"/>
              <a:t>of</a:t>
            </a:r>
            <a:r>
              <a:rPr lang="de-AT" dirty="0"/>
              <a:t> </a:t>
            </a:r>
            <a:r>
              <a:rPr lang="de-AT" dirty="0" err="1"/>
              <a:t>the</a:t>
            </a:r>
            <a:r>
              <a:rPr lang="de-AT" dirty="0"/>
              <a:t> </a:t>
            </a:r>
            <a:r>
              <a:rPr lang="de-AT" dirty="0" err="1"/>
              <a:t>two</a:t>
            </a:r>
            <a:r>
              <a:rPr lang="de-AT" dirty="0"/>
              <a:t> </a:t>
            </a:r>
            <a:r>
              <a:rPr lang="de-AT" dirty="0" err="1"/>
              <a:t>replicates</a:t>
            </a:r>
            <a:r>
              <a:rPr lang="de-AT" dirty="0"/>
              <a:t> </a:t>
            </a:r>
            <a:r>
              <a:rPr lang="de-AT" dirty="0" err="1"/>
              <a:t>are</a:t>
            </a:r>
            <a:r>
              <a:rPr lang="de-AT" dirty="0"/>
              <a:t> </a:t>
            </a:r>
            <a:r>
              <a:rPr lang="de-AT" dirty="0" err="1"/>
              <a:t>given</a:t>
            </a:r>
            <a:r>
              <a:rPr lang="de-AT" dirty="0"/>
              <a:t>!</a:t>
            </a:r>
          </a:p>
          <a:p>
            <a:endParaRPr lang="en-GB" dirty="0"/>
          </a:p>
        </p:txBody>
      </p:sp>
    </p:spTree>
    <p:extLst>
      <p:ext uri="{BB962C8B-B14F-4D97-AF65-F5344CB8AC3E}">
        <p14:creationId xmlns:p14="http://schemas.microsoft.com/office/powerpoint/2010/main" val="228405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81088" y="685800"/>
            <a:ext cx="4695825" cy="3429000"/>
          </a:xfrm>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0623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 name="Shape 10"/>
          <p:cNvSpPr/>
          <p:nvPr/>
        </p:nvSpPr>
        <p:spPr>
          <a:xfrm>
            <a:off x="7200900" y="1633537"/>
            <a:ext cx="2376488" cy="556301"/>
          </a:xfrm>
          <a:prstGeom prst="rect">
            <a:avLst/>
          </a:prstGeom>
          <a:ln w="12700">
            <a:miter lim="400000"/>
          </a:ln>
          <a:extLst>
            <a:ext uri="{C572A759-6A51-4108-AA02-DFA0A04FC94B}">
              <ma14:wrappingTextBoxFlag xmlns="" xmlns:ma14="http://schemas.microsoft.com/office/mac/drawingml/2011/main" val="1"/>
            </a:ext>
          </a:extLst>
        </p:spPr>
        <p:txBody>
          <a:bodyPr lIns="52678" tIns="52678" rIns="52678" bIns="52678">
            <a:spAutoFit/>
          </a:bodyPr>
          <a:lstStyle/>
          <a:p>
            <a:pPr lvl="0" defTabSz="1054100">
              <a:lnSpc>
                <a:spcPts val="1200"/>
              </a:lnSpc>
              <a:defRPr sz="1800"/>
            </a:pPr>
            <a:r>
              <a:rPr sz="900">
                <a:latin typeface="Arial"/>
                <a:ea typeface="Arial"/>
                <a:cs typeface="Arial"/>
                <a:sym typeface="Arial"/>
              </a:rPr>
              <a:t>Universität für Bodenkultur Wien</a:t>
            </a:r>
          </a:p>
          <a:p>
            <a:pPr lvl="0" defTabSz="1054100">
              <a:lnSpc>
                <a:spcPts val="1200"/>
              </a:lnSpc>
              <a:defRPr sz="1800"/>
            </a:pPr>
            <a:r>
              <a:rPr sz="900">
                <a:latin typeface="Arial"/>
                <a:ea typeface="Arial"/>
                <a:cs typeface="Arial"/>
                <a:sym typeface="Arial"/>
              </a:rPr>
              <a:t>Department für Wald- und Boden-wissenschaften</a:t>
            </a:r>
          </a:p>
        </p:txBody>
      </p:sp>
      <p:sp>
        <p:nvSpPr>
          <p:cNvPr id="11" name="Shape 11"/>
          <p:cNvSpPr/>
          <p:nvPr/>
        </p:nvSpPr>
        <p:spPr>
          <a:xfrm>
            <a:off x="1800225" y="6229350"/>
            <a:ext cx="633730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tabLst>
                <a:tab pos="4483100" algn="l"/>
              </a:tabLst>
              <a:defRPr sz="900">
                <a:latin typeface="Arial"/>
                <a:ea typeface="Arial"/>
                <a:cs typeface="Arial"/>
                <a:sym typeface="Arial"/>
              </a:defRPr>
            </a:lvl1pPr>
          </a:lstStyle>
          <a:p>
            <a:pPr lvl="0">
              <a:defRPr sz="1800"/>
            </a:pPr>
            <a:r>
              <a:rPr lang="de-AT" sz="900" dirty="0" err="1" smtClean="0"/>
              <a:t>Msc</a:t>
            </a:r>
            <a:r>
              <a:rPr lang="de-AT" sz="900" dirty="0" smtClean="0"/>
              <a:t>. Dong Liu</a:t>
            </a:r>
            <a:r>
              <a:rPr sz="900" dirty="0" smtClean="0"/>
              <a:t>,</a:t>
            </a:r>
            <a:r>
              <a:rPr lang="de-AT" sz="900" dirty="0" smtClean="0"/>
              <a:t> </a:t>
            </a:r>
            <a:r>
              <a:rPr sz="900" dirty="0" smtClean="0"/>
              <a:t> </a:t>
            </a:r>
            <a:r>
              <a:rPr sz="900" dirty="0"/>
              <a:t>Institute of Soil Research, University of Natural Resources and Life Sciences, Vienna, Austria – </a:t>
            </a:r>
            <a:r>
              <a:rPr lang="de-AT" sz="900" dirty="0" smtClean="0"/>
              <a:t>ld19871015</a:t>
            </a:r>
            <a:r>
              <a:rPr sz="900" dirty="0" smtClean="0"/>
              <a:t>@</a:t>
            </a:r>
            <a:r>
              <a:rPr lang="de-AT" sz="900" dirty="0" smtClean="0"/>
              <a:t>hotmail.com</a:t>
            </a:r>
            <a:r>
              <a:rPr sz="900" dirty="0" smtClean="0"/>
              <a:t> </a:t>
            </a:r>
            <a:endParaRPr sz="900" dirty="0"/>
          </a:p>
        </p:txBody>
      </p:sp>
      <p:sp>
        <p:nvSpPr>
          <p:cNvPr id="12" name="Shape 12"/>
          <p:cNvSpPr/>
          <p:nvPr/>
        </p:nvSpPr>
        <p:spPr>
          <a:xfrm>
            <a:off x="431800" y="6156325"/>
            <a:ext cx="8569325" cy="0"/>
          </a:xfrm>
          <a:prstGeom prst="line">
            <a:avLst/>
          </a:prstGeom>
          <a:ln>
            <a:solidFill>
              <a:srgbClr val="6E9137"/>
            </a:solidFill>
            <a:round/>
          </a:ln>
        </p:spPr>
        <p:txBody>
          <a:bodyPr lIns="0" tIns="0" rIns="0" bIns="0"/>
          <a:lstStyle/>
          <a:p>
            <a:pPr lvl="0" defTabSz="457200">
              <a:defRPr sz="1200">
                <a:latin typeface="+mj-lt"/>
                <a:ea typeface="+mj-ea"/>
                <a:cs typeface="+mj-cs"/>
                <a:sym typeface="Helvetica"/>
              </a:defRPr>
            </a:pPr>
            <a:endParaRPr/>
          </a:p>
        </p:txBody>
      </p:sp>
      <p:pic>
        <p:nvPicPr>
          <p:cNvPr id="13" name="Dep_Wald Boden_A4.png" descr="Dep_Wald Boden_A4"/>
          <p:cNvPicPr/>
          <p:nvPr/>
        </p:nvPicPr>
        <p:blipFill>
          <a:blip r:embed="rId2">
            <a:extLst/>
          </a:blip>
          <a:stretch>
            <a:fillRect/>
          </a:stretch>
        </p:blipFill>
        <p:spPr>
          <a:xfrm>
            <a:off x="2524125" y="0"/>
            <a:ext cx="6837363" cy="1630363"/>
          </a:xfrm>
          <a:prstGeom prst="rect">
            <a:avLst/>
          </a:prstGeom>
          <a:ln w="12700">
            <a:miter lim="400000"/>
          </a:ln>
        </p:spPr>
      </p:pic>
      <p:sp>
        <p:nvSpPr>
          <p:cNvPr id="14" name="Shape 14"/>
          <p:cNvSpPr>
            <a:spLocks noGrp="1"/>
          </p:cNvSpPr>
          <p:nvPr>
            <p:ph type="sldNum" sz="quarter" idx="2"/>
          </p:nvPr>
        </p:nvSpPr>
        <p:spPr>
          <a:xfrm>
            <a:off x="8137525" y="6229350"/>
            <a:ext cx="906463" cy="214701"/>
          </a:xfrm>
          <a:prstGeom prst="rect">
            <a:avLst/>
          </a:prstGeom>
        </p:spPr>
        <p:txBody>
          <a:bodyPr lIns="45719" tIns="45719" rIns="45719" bIns="45719"/>
          <a:lstStyle>
            <a:lvl1pPr>
              <a:defRPr>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folie">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3200">
                <a:solidFill>
                  <a:srgbClr val="007E00"/>
                </a:solidFill>
              </a:rPr>
              <a:t>标题文本</a:t>
            </a:r>
          </a:p>
        </p:txBody>
      </p:sp>
      <p:sp>
        <p:nvSpPr>
          <p:cNvPr id="17" name="Shape 17"/>
          <p:cNvSpPr>
            <a:spLocks noGrp="1"/>
          </p:cNvSpPr>
          <p:nvPr>
            <p:ph type="body" idx="1"/>
          </p:nvPr>
        </p:nvSpPr>
        <p:spPr>
          <a:prstGeom prst="rect">
            <a:avLst/>
          </a:prstGeom>
        </p:spPr>
        <p:txBody>
          <a:bodyPr/>
          <a:lstStyle/>
          <a:p>
            <a:pPr lvl="0">
              <a:defRPr sz="1800"/>
            </a:pPr>
            <a:r>
              <a:rPr sz="2400"/>
              <a:t>正文级别 1</a:t>
            </a:r>
          </a:p>
          <a:p>
            <a:pPr lvl="1">
              <a:defRPr sz="1800"/>
            </a:pPr>
            <a:r>
              <a:rPr sz="2400"/>
              <a:t>正文级别 2</a:t>
            </a:r>
          </a:p>
          <a:p>
            <a:pPr lvl="2">
              <a:defRPr sz="1800"/>
            </a:pPr>
            <a:r>
              <a:rPr sz="2400"/>
              <a:t>正文级别 3</a:t>
            </a:r>
          </a:p>
          <a:p>
            <a:pPr lvl="3">
              <a:defRPr sz="1800"/>
            </a:pPr>
            <a:r>
              <a:rPr sz="2400"/>
              <a:t>正文级别 4</a:t>
            </a:r>
          </a:p>
          <a:p>
            <a:pPr lvl="4">
              <a:defRPr sz="1800"/>
            </a:pPr>
            <a:r>
              <a:rPr sz="2400"/>
              <a:t>正文级别 5</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7200900" y="1633538"/>
            <a:ext cx="2376489" cy="556300"/>
          </a:xfrm>
          <a:prstGeom prst="rect">
            <a:avLst/>
          </a:prstGeom>
          <a:ln w="12700">
            <a:miter lim="400000"/>
          </a:ln>
          <a:extLst>
            <a:ext uri="{C572A759-6A51-4108-AA02-DFA0A04FC94B}">
              <ma14:wrappingTextBoxFlag xmlns="" xmlns:ma14="http://schemas.microsoft.com/office/mac/drawingml/2011/main" val="1"/>
            </a:ext>
          </a:extLst>
        </p:spPr>
        <p:txBody>
          <a:bodyPr lIns="52678" tIns="52678" rIns="52678" bIns="52678">
            <a:spAutoFit/>
          </a:bodyPr>
          <a:lstStyle/>
          <a:p>
            <a:pPr lvl="0" defTabSz="1054100">
              <a:lnSpc>
                <a:spcPts val="1200"/>
              </a:lnSpc>
              <a:defRPr sz="1800"/>
            </a:pPr>
            <a:r>
              <a:rPr sz="900">
                <a:latin typeface="Arial Bold"/>
                <a:ea typeface="Arial Bold"/>
                <a:cs typeface="Arial Bold"/>
                <a:sym typeface="Arial Bold"/>
              </a:rPr>
              <a:t>Universität für Bodenkultur Wien</a:t>
            </a:r>
          </a:p>
          <a:p>
            <a:pPr lvl="0" defTabSz="1054100">
              <a:lnSpc>
                <a:spcPts val="1200"/>
              </a:lnSpc>
              <a:defRPr sz="1800"/>
            </a:pPr>
            <a:r>
              <a:rPr sz="900">
                <a:latin typeface="Arial"/>
                <a:ea typeface="Arial"/>
                <a:cs typeface="Arial"/>
                <a:sym typeface="Arial"/>
              </a:rPr>
              <a:t>Department für Wald- und Boden-wissenschaften</a:t>
            </a:r>
          </a:p>
        </p:txBody>
      </p:sp>
      <p:sp>
        <p:nvSpPr>
          <p:cNvPr id="3" name="Shape 3"/>
          <p:cNvSpPr/>
          <p:nvPr/>
        </p:nvSpPr>
        <p:spPr>
          <a:xfrm>
            <a:off x="1800225" y="6229350"/>
            <a:ext cx="6337300" cy="341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tabLst>
                <a:tab pos="4483100" algn="l"/>
              </a:tabLst>
              <a:defRPr sz="900">
                <a:latin typeface="Arial"/>
                <a:ea typeface="Arial"/>
                <a:cs typeface="Arial"/>
                <a:sym typeface="Arial"/>
              </a:defRPr>
            </a:lvl1pPr>
          </a:lstStyle>
          <a:p>
            <a:pPr lvl="0">
              <a:defRPr sz="1800"/>
            </a:pPr>
            <a:r>
              <a:rPr sz="900"/>
              <a:t>NAME, Institute of Soil Research, University of Natural Resources and Life Sciences, Vienna, Austria – E-MAIL@boku.ac.at </a:t>
            </a:r>
          </a:p>
        </p:txBody>
      </p:sp>
      <p:sp>
        <p:nvSpPr>
          <p:cNvPr id="4" name="Shape 4"/>
          <p:cNvSpPr/>
          <p:nvPr/>
        </p:nvSpPr>
        <p:spPr>
          <a:xfrm>
            <a:off x="431800" y="6156325"/>
            <a:ext cx="8569325" cy="0"/>
          </a:xfrm>
          <a:prstGeom prst="line">
            <a:avLst/>
          </a:prstGeom>
          <a:ln>
            <a:solidFill>
              <a:srgbClr val="6E9137"/>
            </a:solidFill>
            <a:round/>
          </a:ln>
        </p:spPr>
        <p:txBody>
          <a:bodyPr lIns="0" tIns="0" rIns="0" bIns="0"/>
          <a:lstStyle/>
          <a:p>
            <a:pPr lvl="0" defTabSz="457200">
              <a:defRPr sz="1200">
                <a:latin typeface="+mj-lt"/>
                <a:ea typeface="+mj-ea"/>
                <a:cs typeface="+mj-cs"/>
                <a:sym typeface="Helvetica"/>
              </a:defRPr>
            </a:pPr>
            <a:endParaRPr/>
          </a:p>
        </p:txBody>
      </p:sp>
      <p:pic>
        <p:nvPicPr>
          <p:cNvPr id="5" name="Dep_Wald Boden_A4.png" descr="Dep_Wald Boden_A4"/>
          <p:cNvPicPr/>
          <p:nvPr/>
        </p:nvPicPr>
        <p:blipFill>
          <a:blip r:embed="rId4">
            <a:extLst/>
          </a:blip>
          <a:stretch>
            <a:fillRect/>
          </a:stretch>
        </p:blipFill>
        <p:spPr>
          <a:xfrm>
            <a:off x="2524125" y="0"/>
            <a:ext cx="6837364" cy="1630364"/>
          </a:xfrm>
          <a:prstGeom prst="rect">
            <a:avLst/>
          </a:prstGeom>
          <a:ln w="12700">
            <a:miter lim="400000"/>
          </a:ln>
        </p:spPr>
      </p:pic>
      <p:sp>
        <p:nvSpPr>
          <p:cNvPr id="6" name="Shape 6"/>
          <p:cNvSpPr>
            <a:spLocks noGrp="1"/>
          </p:cNvSpPr>
          <p:nvPr>
            <p:ph type="title"/>
          </p:nvPr>
        </p:nvSpPr>
        <p:spPr>
          <a:xfrm>
            <a:off x="701675" y="2125663"/>
            <a:ext cx="7958139" cy="175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defRPr sz="1800">
                <a:solidFill>
                  <a:srgbClr val="000000"/>
                </a:solidFill>
              </a:defRPr>
            </a:pPr>
            <a:r>
              <a:rPr sz="3200">
                <a:solidFill>
                  <a:srgbClr val="007E00"/>
                </a:solidFill>
              </a:rPr>
              <a:t>标题文本</a:t>
            </a:r>
          </a:p>
        </p:txBody>
      </p:sp>
      <p:sp>
        <p:nvSpPr>
          <p:cNvPr id="7" name="Shape 7"/>
          <p:cNvSpPr>
            <a:spLocks noGrp="1"/>
          </p:cNvSpPr>
          <p:nvPr>
            <p:ph type="body" idx="1"/>
          </p:nvPr>
        </p:nvSpPr>
        <p:spPr>
          <a:xfrm>
            <a:off x="1404937" y="3876675"/>
            <a:ext cx="6551613" cy="29559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defRPr sz="1800"/>
            </a:pPr>
            <a:r>
              <a:rPr sz="2400"/>
              <a:t>正文级别 1</a:t>
            </a:r>
          </a:p>
          <a:p>
            <a:pPr lvl="1">
              <a:defRPr sz="1800"/>
            </a:pPr>
            <a:r>
              <a:rPr sz="2400"/>
              <a:t>正文级别 2</a:t>
            </a:r>
          </a:p>
          <a:p>
            <a:pPr lvl="2">
              <a:defRPr sz="1800"/>
            </a:pPr>
            <a:r>
              <a:rPr sz="2400"/>
              <a:t>正文级别 3</a:t>
            </a:r>
          </a:p>
          <a:p>
            <a:pPr lvl="3">
              <a:defRPr sz="1800"/>
            </a:pPr>
            <a:r>
              <a:rPr sz="2400"/>
              <a:t>正文级别 4</a:t>
            </a:r>
          </a:p>
          <a:p>
            <a:pPr lvl="4">
              <a:defRPr sz="1800"/>
            </a:pPr>
            <a:r>
              <a:rPr sz="2400"/>
              <a:t>正文级别 5</a:t>
            </a:r>
          </a:p>
        </p:txBody>
      </p:sp>
      <p:sp>
        <p:nvSpPr>
          <p:cNvPr id="8" name="Shape 8"/>
          <p:cNvSpPr>
            <a:spLocks noGrp="1"/>
          </p:cNvSpPr>
          <p:nvPr>
            <p:ph type="sldNum" sz="quarter" idx="2"/>
          </p:nvPr>
        </p:nvSpPr>
        <p:spPr>
          <a:xfrm>
            <a:off x="8137525" y="6229350"/>
            <a:ext cx="906463" cy="214701"/>
          </a:xfrm>
          <a:prstGeom prst="rect">
            <a:avLst/>
          </a:prstGeom>
          <a:ln w="12700">
            <a:miter lim="400000"/>
          </a:ln>
        </p:spPr>
        <p:txBody>
          <a:bodyPr lIns="0" tIns="0" rIns="0" bIns="0">
            <a:spAutoFit/>
          </a:bodyPr>
          <a:lstStyle>
            <a:lvl1pPr algn="r">
              <a:defRPr sz="900">
                <a:latin typeface="Arial Bold"/>
                <a:ea typeface="Arial Bold"/>
                <a:cs typeface="Arial Bold"/>
                <a:sym typeface="Arial Bold"/>
              </a:defRPr>
            </a:lvl1pPr>
          </a:lstStyle>
          <a:p>
            <a:pPr lvl="0"/>
            <a:fld id="{86CB4B4D-7CA3-9044-876B-883B54F8677D}" type="slidenum">
              <a:t>‹#›</a:t>
            </a:fld>
            <a:endParaRPr/>
          </a:p>
        </p:txBody>
      </p:sp>
      <p:sp>
        <p:nvSpPr>
          <p:cNvPr id="9" name="Datumsplatzhalter 8"/>
          <p:cNvSpPr>
            <a:spLocks noGrp="1"/>
          </p:cNvSpPr>
          <p:nvPr>
            <p:ph type="dt" sz="half" idx="2"/>
          </p:nvPr>
        </p:nvSpPr>
        <p:spPr>
          <a:xfrm>
            <a:off x="468313" y="6332538"/>
            <a:ext cx="2184400" cy="363537"/>
          </a:xfrm>
          <a:prstGeom prst="rect">
            <a:avLst/>
          </a:prstGeom>
        </p:spPr>
        <p:txBody>
          <a:bodyPr vert="horz" lIns="91440" tIns="45720" rIns="91440" bIns="45720" rtlCol="0" anchor="ctr"/>
          <a:lstStyle>
            <a:lvl1pPr algn="l">
              <a:defRPr sz="1200">
                <a:solidFill>
                  <a:schemeClr val="tx1">
                    <a:tint val="75000"/>
                  </a:schemeClr>
                </a:solidFill>
              </a:defRPr>
            </a:lvl1pPr>
          </a:lstStyle>
          <a:p>
            <a:fld id="{7A484D33-7290-43EB-8CB7-81C42815631C}" type="datetimeFigureOut">
              <a:rPr lang="en-GB" smtClean="0"/>
              <a:t>25/04/2014</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iming>
    <p:tnLst>
      <p:par>
        <p:cTn id="1" dur="indefinite" restart="never" nodeType="tmRoot"/>
      </p:par>
    </p:tnLst>
  </p:timing>
  <p:txStyles>
    <p:titleStyle>
      <a:lvl1pPr>
        <a:defRPr sz="3200">
          <a:solidFill>
            <a:srgbClr val="007E00"/>
          </a:solidFill>
          <a:latin typeface="Arial Narrow Bold"/>
          <a:ea typeface="Arial Narrow Bold"/>
          <a:cs typeface="Arial Narrow Bold"/>
          <a:sym typeface="Arial Narrow Bold"/>
        </a:defRPr>
      </a:lvl1pPr>
      <a:lvl2pPr>
        <a:defRPr sz="3200">
          <a:solidFill>
            <a:srgbClr val="007E00"/>
          </a:solidFill>
          <a:latin typeface="Arial Narrow Bold"/>
          <a:ea typeface="Arial Narrow Bold"/>
          <a:cs typeface="Arial Narrow Bold"/>
          <a:sym typeface="Arial Narrow Bold"/>
        </a:defRPr>
      </a:lvl2pPr>
      <a:lvl3pPr>
        <a:defRPr sz="3200">
          <a:solidFill>
            <a:srgbClr val="007E00"/>
          </a:solidFill>
          <a:latin typeface="Arial Narrow Bold"/>
          <a:ea typeface="Arial Narrow Bold"/>
          <a:cs typeface="Arial Narrow Bold"/>
          <a:sym typeface="Arial Narrow Bold"/>
        </a:defRPr>
      </a:lvl3pPr>
      <a:lvl4pPr>
        <a:defRPr sz="3200">
          <a:solidFill>
            <a:srgbClr val="007E00"/>
          </a:solidFill>
          <a:latin typeface="Arial Narrow Bold"/>
          <a:ea typeface="Arial Narrow Bold"/>
          <a:cs typeface="Arial Narrow Bold"/>
          <a:sym typeface="Arial Narrow Bold"/>
        </a:defRPr>
      </a:lvl4pPr>
      <a:lvl5pPr>
        <a:defRPr sz="3200">
          <a:solidFill>
            <a:srgbClr val="007E00"/>
          </a:solidFill>
          <a:latin typeface="Arial Narrow Bold"/>
          <a:ea typeface="Arial Narrow Bold"/>
          <a:cs typeface="Arial Narrow Bold"/>
          <a:sym typeface="Arial Narrow Bold"/>
        </a:defRPr>
      </a:lvl5pPr>
      <a:lvl6pPr indent="457200">
        <a:defRPr sz="3200">
          <a:solidFill>
            <a:srgbClr val="007E00"/>
          </a:solidFill>
          <a:latin typeface="Arial Narrow Bold"/>
          <a:ea typeface="Arial Narrow Bold"/>
          <a:cs typeface="Arial Narrow Bold"/>
          <a:sym typeface="Arial Narrow Bold"/>
        </a:defRPr>
      </a:lvl6pPr>
      <a:lvl7pPr indent="914400">
        <a:defRPr sz="3200">
          <a:solidFill>
            <a:srgbClr val="007E00"/>
          </a:solidFill>
          <a:latin typeface="Arial Narrow Bold"/>
          <a:ea typeface="Arial Narrow Bold"/>
          <a:cs typeface="Arial Narrow Bold"/>
          <a:sym typeface="Arial Narrow Bold"/>
        </a:defRPr>
      </a:lvl7pPr>
      <a:lvl8pPr indent="1371600">
        <a:defRPr sz="3200">
          <a:solidFill>
            <a:srgbClr val="007E00"/>
          </a:solidFill>
          <a:latin typeface="Arial Narrow Bold"/>
          <a:ea typeface="Arial Narrow Bold"/>
          <a:cs typeface="Arial Narrow Bold"/>
          <a:sym typeface="Arial Narrow Bold"/>
        </a:defRPr>
      </a:lvl8pPr>
      <a:lvl9pPr indent="1828800">
        <a:defRPr sz="3200">
          <a:solidFill>
            <a:srgbClr val="007E00"/>
          </a:solidFill>
          <a:latin typeface="Arial Narrow Bold"/>
          <a:ea typeface="Arial Narrow Bold"/>
          <a:cs typeface="Arial Narrow Bold"/>
          <a:sym typeface="Arial Narrow Bold"/>
        </a:defRPr>
      </a:lvl9pPr>
    </p:titleStyle>
    <p:bodyStyle>
      <a:lvl1pPr algn="ctr">
        <a:spcBef>
          <a:spcPts val="500"/>
        </a:spcBef>
        <a:defRPr sz="2400">
          <a:latin typeface="Arial Narrow"/>
          <a:ea typeface="Arial Narrow"/>
          <a:cs typeface="Arial Narrow"/>
          <a:sym typeface="Arial Narrow"/>
        </a:defRPr>
      </a:lvl1pPr>
      <a:lvl2pPr indent="457200" algn="ctr">
        <a:spcBef>
          <a:spcPts val="500"/>
        </a:spcBef>
        <a:defRPr sz="2400">
          <a:latin typeface="Arial Narrow"/>
          <a:ea typeface="Arial Narrow"/>
          <a:cs typeface="Arial Narrow"/>
          <a:sym typeface="Arial Narrow"/>
        </a:defRPr>
      </a:lvl2pPr>
      <a:lvl3pPr indent="914400" algn="ctr">
        <a:spcBef>
          <a:spcPts val="500"/>
        </a:spcBef>
        <a:defRPr sz="2400">
          <a:latin typeface="Arial Narrow"/>
          <a:ea typeface="Arial Narrow"/>
          <a:cs typeface="Arial Narrow"/>
          <a:sym typeface="Arial Narrow"/>
        </a:defRPr>
      </a:lvl3pPr>
      <a:lvl4pPr indent="1371600" algn="ctr">
        <a:spcBef>
          <a:spcPts val="500"/>
        </a:spcBef>
        <a:defRPr sz="2400">
          <a:latin typeface="Arial Narrow"/>
          <a:ea typeface="Arial Narrow"/>
          <a:cs typeface="Arial Narrow"/>
          <a:sym typeface="Arial Narrow"/>
        </a:defRPr>
      </a:lvl4pPr>
      <a:lvl5pPr indent="1828800" algn="ctr">
        <a:spcBef>
          <a:spcPts val="500"/>
        </a:spcBef>
        <a:defRPr sz="2400">
          <a:latin typeface="Arial Narrow"/>
          <a:ea typeface="Arial Narrow"/>
          <a:cs typeface="Arial Narrow"/>
          <a:sym typeface="Arial Narrow"/>
        </a:defRPr>
      </a:lvl5pPr>
      <a:lvl6pPr indent="2286000" algn="ctr">
        <a:spcBef>
          <a:spcPts val="500"/>
        </a:spcBef>
        <a:defRPr sz="2400">
          <a:latin typeface="Arial Narrow"/>
          <a:ea typeface="Arial Narrow"/>
          <a:cs typeface="Arial Narrow"/>
          <a:sym typeface="Arial Narrow"/>
        </a:defRPr>
      </a:lvl6pPr>
      <a:lvl7pPr indent="2743200" algn="ctr">
        <a:spcBef>
          <a:spcPts val="500"/>
        </a:spcBef>
        <a:defRPr sz="2400">
          <a:latin typeface="Arial Narrow"/>
          <a:ea typeface="Arial Narrow"/>
          <a:cs typeface="Arial Narrow"/>
          <a:sym typeface="Arial Narrow"/>
        </a:defRPr>
      </a:lvl7pPr>
      <a:lvl8pPr indent="3200400" algn="ctr">
        <a:spcBef>
          <a:spcPts val="500"/>
        </a:spcBef>
        <a:defRPr sz="2400">
          <a:latin typeface="Arial Narrow"/>
          <a:ea typeface="Arial Narrow"/>
          <a:cs typeface="Arial Narrow"/>
          <a:sym typeface="Arial Narrow"/>
        </a:defRPr>
      </a:lvl8pPr>
      <a:lvl9pPr indent="3657600" algn="ctr">
        <a:spcBef>
          <a:spcPts val="500"/>
        </a:spcBef>
        <a:defRPr sz="2400">
          <a:latin typeface="Arial Narrow"/>
          <a:ea typeface="Arial Narrow"/>
          <a:cs typeface="Arial Narrow"/>
          <a:sym typeface="Arial Narrow"/>
        </a:defRPr>
      </a:lvl9pPr>
    </p:bodyStyle>
    <p:otherStyle>
      <a:lvl1pPr algn="r">
        <a:defRPr sz="900">
          <a:solidFill>
            <a:schemeClr val="tx1"/>
          </a:solidFill>
          <a:latin typeface="+mn-lt"/>
          <a:ea typeface="+mn-ea"/>
          <a:cs typeface="+mn-cs"/>
          <a:sym typeface="Arial Bold"/>
        </a:defRPr>
      </a:lvl1pPr>
      <a:lvl2pPr indent="457200" algn="r">
        <a:defRPr sz="900">
          <a:solidFill>
            <a:schemeClr val="tx1"/>
          </a:solidFill>
          <a:latin typeface="+mn-lt"/>
          <a:ea typeface="+mn-ea"/>
          <a:cs typeface="+mn-cs"/>
          <a:sym typeface="Arial Bold"/>
        </a:defRPr>
      </a:lvl2pPr>
      <a:lvl3pPr indent="914400" algn="r">
        <a:defRPr sz="900">
          <a:solidFill>
            <a:schemeClr val="tx1"/>
          </a:solidFill>
          <a:latin typeface="+mn-lt"/>
          <a:ea typeface="+mn-ea"/>
          <a:cs typeface="+mn-cs"/>
          <a:sym typeface="Arial Bold"/>
        </a:defRPr>
      </a:lvl3pPr>
      <a:lvl4pPr indent="1371600" algn="r">
        <a:defRPr sz="900">
          <a:solidFill>
            <a:schemeClr val="tx1"/>
          </a:solidFill>
          <a:latin typeface="+mn-lt"/>
          <a:ea typeface="+mn-ea"/>
          <a:cs typeface="+mn-cs"/>
          <a:sym typeface="Arial Bold"/>
        </a:defRPr>
      </a:lvl4pPr>
      <a:lvl5pPr indent="1828800" algn="r">
        <a:defRPr sz="900">
          <a:solidFill>
            <a:schemeClr val="tx1"/>
          </a:solidFill>
          <a:latin typeface="+mn-lt"/>
          <a:ea typeface="+mn-ea"/>
          <a:cs typeface="+mn-cs"/>
          <a:sym typeface="Arial Bold"/>
        </a:defRPr>
      </a:lvl5pPr>
      <a:lvl6pPr indent="2286000" algn="r">
        <a:defRPr sz="900">
          <a:solidFill>
            <a:schemeClr val="tx1"/>
          </a:solidFill>
          <a:latin typeface="+mn-lt"/>
          <a:ea typeface="+mn-ea"/>
          <a:cs typeface="+mn-cs"/>
          <a:sym typeface="Arial Bold"/>
        </a:defRPr>
      </a:lvl6pPr>
      <a:lvl7pPr indent="2743200" algn="r">
        <a:defRPr sz="900">
          <a:solidFill>
            <a:schemeClr val="tx1"/>
          </a:solidFill>
          <a:latin typeface="+mn-lt"/>
          <a:ea typeface="+mn-ea"/>
          <a:cs typeface="+mn-cs"/>
          <a:sym typeface="Arial Bold"/>
        </a:defRPr>
      </a:lvl7pPr>
      <a:lvl8pPr indent="3200400" algn="r">
        <a:defRPr sz="900">
          <a:solidFill>
            <a:schemeClr val="tx1"/>
          </a:solidFill>
          <a:latin typeface="+mn-lt"/>
          <a:ea typeface="+mn-ea"/>
          <a:cs typeface="+mn-cs"/>
          <a:sym typeface="Arial Bold"/>
        </a:defRPr>
      </a:lvl8pPr>
      <a:lvl9pPr indent="3657600" algn="r">
        <a:defRPr sz="900">
          <a:solidFill>
            <a:schemeClr val="tx1"/>
          </a:solidFill>
          <a:latin typeface="+mn-lt"/>
          <a:ea typeface="+mn-ea"/>
          <a:cs typeface="+mn-cs"/>
          <a:sym typeface="Arial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umsplatzhalter 3"/>
          <p:cNvSpPr>
            <a:spLocks noGrp="1"/>
          </p:cNvSpPr>
          <p:nvPr>
            <p:ph type="dt" sz="quarter" idx="4294967295"/>
          </p:nvPr>
        </p:nvSpPr>
        <p:spPr>
          <a:xfrm>
            <a:off x="431727" y="6222122"/>
            <a:ext cx="1080905" cy="4550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lstStyle>
            <a:lvl1pPr eaLnBrk="0" hangingPunct="0">
              <a:defRPr sz="2400" b="1">
                <a:solidFill>
                  <a:schemeClr val="tx1"/>
                </a:solidFill>
                <a:latin typeface="Arial Narrow" pitchFamily="34" charset="0"/>
              </a:defRPr>
            </a:lvl1pPr>
            <a:lvl2pPr marL="742504" indent="-285579" eaLnBrk="0" hangingPunct="0">
              <a:defRPr sz="2400" b="1">
                <a:solidFill>
                  <a:schemeClr val="tx1"/>
                </a:solidFill>
                <a:latin typeface="Arial Narrow" pitchFamily="34" charset="0"/>
              </a:defRPr>
            </a:lvl2pPr>
            <a:lvl3pPr marL="1142314" indent="-228463" eaLnBrk="0" hangingPunct="0">
              <a:defRPr sz="2400" b="1">
                <a:solidFill>
                  <a:schemeClr val="tx1"/>
                </a:solidFill>
                <a:latin typeface="Arial Narrow" pitchFamily="34" charset="0"/>
              </a:defRPr>
            </a:lvl3pPr>
            <a:lvl4pPr marL="1599240" indent="-228463" eaLnBrk="0" hangingPunct="0">
              <a:defRPr sz="2400" b="1">
                <a:solidFill>
                  <a:schemeClr val="tx1"/>
                </a:solidFill>
                <a:latin typeface="Arial Narrow" pitchFamily="34" charset="0"/>
              </a:defRPr>
            </a:lvl4pPr>
            <a:lvl5pPr marL="2056166" indent="-228463" eaLnBrk="0" hangingPunct="0">
              <a:defRPr sz="2400" b="1">
                <a:solidFill>
                  <a:schemeClr val="tx1"/>
                </a:solidFill>
                <a:latin typeface="Arial Narrow" pitchFamily="34" charset="0"/>
              </a:defRPr>
            </a:lvl5pPr>
            <a:lvl6pPr marL="2513091" indent="-228463" eaLnBrk="0" fontAlgn="base" hangingPunct="0">
              <a:spcBef>
                <a:spcPct val="0"/>
              </a:spcBef>
              <a:spcAft>
                <a:spcPct val="0"/>
              </a:spcAft>
              <a:defRPr sz="2400" b="1">
                <a:solidFill>
                  <a:schemeClr val="tx1"/>
                </a:solidFill>
                <a:latin typeface="Arial Narrow" pitchFamily="34" charset="0"/>
              </a:defRPr>
            </a:lvl6pPr>
            <a:lvl7pPr marL="2970017" indent="-228463" eaLnBrk="0" fontAlgn="base" hangingPunct="0">
              <a:spcBef>
                <a:spcPct val="0"/>
              </a:spcBef>
              <a:spcAft>
                <a:spcPct val="0"/>
              </a:spcAft>
              <a:defRPr sz="2400" b="1">
                <a:solidFill>
                  <a:schemeClr val="tx1"/>
                </a:solidFill>
                <a:latin typeface="Arial Narrow" pitchFamily="34" charset="0"/>
              </a:defRPr>
            </a:lvl7pPr>
            <a:lvl8pPr marL="3426943" indent="-228463" eaLnBrk="0" fontAlgn="base" hangingPunct="0">
              <a:spcBef>
                <a:spcPct val="0"/>
              </a:spcBef>
              <a:spcAft>
                <a:spcPct val="0"/>
              </a:spcAft>
              <a:defRPr sz="2400" b="1">
                <a:solidFill>
                  <a:schemeClr val="tx1"/>
                </a:solidFill>
                <a:latin typeface="Arial Narrow" pitchFamily="34" charset="0"/>
              </a:defRPr>
            </a:lvl8pPr>
            <a:lvl9pPr marL="3883868" indent="-228463" eaLnBrk="0" fontAlgn="base" hangingPunct="0">
              <a:spcBef>
                <a:spcPct val="0"/>
              </a:spcBef>
              <a:spcAft>
                <a:spcPct val="0"/>
              </a:spcAft>
              <a:defRPr sz="2400" b="1">
                <a:solidFill>
                  <a:schemeClr val="tx1"/>
                </a:solidFill>
                <a:latin typeface="Arial Narrow" pitchFamily="34" charset="0"/>
              </a:defRPr>
            </a:lvl9pPr>
          </a:lstStyle>
          <a:p>
            <a:pPr eaLnBrk="1" hangingPunct="1"/>
            <a:fld id="{2EE20CA2-CAEE-4A09-A4B9-12B0C82C3329}" type="datetime1">
              <a:rPr lang="de-DE" altLang="en-US" sz="900">
                <a:latin typeface="Arial" charset="0"/>
              </a:rPr>
              <a:pPr eaLnBrk="1" hangingPunct="1"/>
              <a:t>25.04.2014</a:t>
            </a:fld>
            <a:endParaRPr lang="de-DE" altLang="en-US" sz="900">
              <a:latin typeface="Arial" charset="0"/>
            </a:endParaRPr>
          </a:p>
        </p:txBody>
      </p:sp>
      <p:sp>
        <p:nvSpPr>
          <p:cNvPr id="2051" name="Foliennummernplatzhalter 4"/>
          <p:cNvSpPr>
            <a:spLocks noGrp="1"/>
          </p:cNvSpPr>
          <p:nvPr>
            <p:ph type="sldNum" sz="quarter" idx="4294967295"/>
          </p:nvPr>
        </p:nvSpPr>
        <p:spPr>
          <a:xfrm>
            <a:off x="8136145" y="6222122"/>
            <a:ext cx="906309" cy="3599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lstStyle>
            <a:lvl1pPr eaLnBrk="0" hangingPunct="0">
              <a:defRPr sz="2400" b="1">
                <a:solidFill>
                  <a:schemeClr val="tx1"/>
                </a:solidFill>
                <a:latin typeface="Arial Narrow" pitchFamily="34" charset="0"/>
              </a:defRPr>
            </a:lvl1pPr>
            <a:lvl2pPr marL="742504" indent="-285579" eaLnBrk="0" hangingPunct="0">
              <a:defRPr sz="2400" b="1">
                <a:solidFill>
                  <a:schemeClr val="tx1"/>
                </a:solidFill>
                <a:latin typeface="Arial Narrow" pitchFamily="34" charset="0"/>
              </a:defRPr>
            </a:lvl2pPr>
            <a:lvl3pPr marL="1142314" indent="-228463" eaLnBrk="0" hangingPunct="0">
              <a:defRPr sz="2400" b="1">
                <a:solidFill>
                  <a:schemeClr val="tx1"/>
                </a:solidFill>
                <a:latin typeface="Arial Narrow" pitchFamily="34" charset="0"/>
              </a:defRPr>
            </a:lvl3pPr>
            <a:lvl4pPr marL="1599240" indent="-228463" eaLnBrk="0" hangingPunct="0">
              <a:defRPr sz="2400" b="1">
                <a:solidFill>
                  <a:schemeClr val="tx1"/>
                </a:solidFill>
                <a:latin typeface="Arial Narrow" pitchFamily="34" charset="0"/>
              </a:defRPr>
            </a:lvl4pPr>
            <a:lvl5pPr marL="2056166" indent="-228463" eaLnBrk="0" hangingPunct="0">
              <a:defRPr sz="2400" b="1">
                <a:solidFill>
                  <a:schemeClr val="tx1"/>
                </a:solidFill>
                <a:latin typeface="Arial Narrow" pitchFamily="34" charset="0"/>
              </a:defRPr>
            </a:lvl5pPr>
            <a:lvl6pPr marL="2513091" indent="-228463" eaLnBrk="0" fontAlgn="base" hangingPunct="0">
              <a:spcBef>
                <a:spcPct val="0"/>
              </a:spcBef>
              <a:spcAft>
                <a:spcPct val="0"/>
              </a:spcAft>
              <a:defRPr sz="2400" b="1">
                <a:solidFill>
                  <a:schemeClr val="tx1"/>
                </a:solidFill>
                <a:latin typeface="Arial Narrow" pitchFamily="34" charset="0"/>
              </a:defRPr>
            </a:lvl6pPr>
            <a:lvl7pPr marL="2970017" indent="-228463" eaLnBrk="0" fontAlgn="base" hangingPunct="0">
              <a:spcBef>
                <a:spcPct val="0"/>
              </a:spcBef>
              <a:spcAft>
                <a:spcPct val="0"/>
              </a:spcAft>
              <a:defRPr sz="2400" b="1">
                <a:solidFill>
                  <a:schemeClr val="tx1"/>
                </a:solidFill>
                <a:latin typeface="Arial Narrow" pitchFamily="34" charset="0"/>
              </a:defRPr>
            </a:lvl7pPr>
            <a:lvl8pPr marL="3426943" indent="-228463" eaLnBrk="0" fontAlgn="base" hangingPunct="0">
              <a:spcBef>
                <a:spcPct val="0"/>
              </a:spcBef>
              <a:spcAft>
                <a:spcPct val="0"/>
              </a:spcAft>
              <a:defRPr sz="2400" b="1">
                <a:solidFill>
                  <a:schemeClr val="tx1"/>
                </a:solidFill>
                <a:latin typeface="Arial Narrow" pitchFamily="34" charset="0"/>
              </a:defRPr>
            </a:lvl8pPr>
            <a:lvl9pPr marL="3883868" indent="-228463" eaLnBrk="0" fontAlgn="base" hangingPunct="0">
              <a:spcBef>
                <a:spcPct val="0"/>
              </a:spcBef>
              <a:spcAft>
                <a:spcPct val="0"/>
              </a:spcAft>
              <a:defRPr sz="2400" b="1">
                <a:solidFill>
                  <a:schemeClr val="tx1"/>
                </a:solidFill>
                <a:latin typeface="Arial Narrow" pitchFamily="34" charset="0"/>
              </a:defRPr>
            </a:lvl9pPr>
          </a:lstStyle>
          <a:p>
            <a:pPr eaLnBrk="1" hangingPunct="1"/>
            <a:fld id="{A3A72F3D-FDFC-4CBD-AD5F-8BBFE8E91931}" type="slidenum">
              <a:rPr lang="de-DE" altLang="en-US" sz="900">
                <a:latin typeface="Arial" charset="0"/>
              </a:rPr>
              <a:pPr eaLnBrk="1" hangingPunct="1"/>
              <a:t>1</a:t>
            </a:fld>
            <a:endParaRPr lang="de-DE" altLang="en-US" sz="900">
              <a:latin typeface="Arial" charset="0"/>
            </a:endParaRPr>
          </a:p>
        </p:txBody>
      </p:sp>
      <p:pic>
        <p:nvPicPr>
          <p:cNvPr id="2052" name="Picture 22" descr="Wald_Bo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6" y="3140487"/>
            <a:ext cx="9359900" cy="37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Grp="1" noChangeArrowheads="1"/>
          </p:cNvSpPr>
          <p:nvPr>
            <p:ph type="ctrTitle"/>
          </p:nvPr>
        </p:nvSpPr>
        <p:spPr bwMode="auto">
          <a:xfrm>
            <a:off x="-153406" y="424018"/>
            <a:ext cx="7728085" cy="5887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5" tIns="45693" rIns="91385" bIns="45693" numCol="1" anchor="t" anchorCtr="0" compatLnSpc="1">
            <a:prstTxWarp prst="textNoShape">
              <a:avLst/>
            </a:prstTxWarp>
          </a:bodyPr>
          <a:lstStyle/>
          <a:p>
            <a:pPr algn="ctr"/>
            <a:r>
              <a:rPr lang="en-GB" altLang="en-US" sz="4000" dirty="0"/>
              <a:t> </a:t>
            </a:r>
            <a:r>
              <a:rPr lang="de-DE" altLang="en-US" sz="3600" dirty="0"/>
              <a:t/>
            </a:r>
            <a:br>
              <a:rPr lang="de-DE" altLang="en-US" sz="3600" dirty="0"/>
            </a:br>
            <a:r>
              <a:rPr lang="en-US" altLang="en-US" sz="4400" dirty="0" smtClean="0">
                <a:solidFill>
                  <a:srgbClr val="6E9137"/>
                </a:solidFill>
              </a:rPr>
              <a:t>Comparative </a:t>
            </a:r>
            <a:r>
              <a:rPr lang="en-US" altLang="en-US" sz="4400" dirty="0">
                <a:solidFill>
                  <a:srgbClr val="6E9137"/>
                </a:solidFill>
              </a:rPr>
              <a:t>evaluation of </a:t>
            </a:r>
            <a:br>
              <a:rPr lang="en-US" altLang="en-US" sz="4400" dirty="0">
                <a:solidFill>
                  <a:srgbClr val="6E9137"/>
                </a:solidFill>
              </a:rPr>
            </a:br>
            <a:r>
              <a:rPr lang="en-US" altLang="en-US" sz="4400" dirty="0">
                <a:solidFill>
                  <a:srgbClr val="6E9137"/>
                </a:solidFill>
              </a:rPr>
              <a:t>pooling strategy</a:t>
            </a:r>
            <a:br>
              <a:rPr lang="en-US" altLang="en-US" sz="4400" dirty="0">
                <a:solidFill>
                  <a:srgbClr val="6E9137"/>
                </a:solidFill>
              </a:rPr>
            </a:br>
            <a:r>
              <a:rPr lang="en-US" altLang="en-US" sz="4400" dirty="0">
                <a:solidFill>
                  <a:srgbClr val="6E9137"/>
                </a:solidFill>
              </a:rPr>
              <a:t> in soil </a:t>
            </a:r>
            <a:r>
              <a:rPr lang="en-US" altLang="en-US" sz="4400" dirty="0" err="1">
                <a:solidFill>
                  <a:srgbClr val="6E9137"/>
                </a:solidFill>
              </a:rPr>
              <a:t>metaproteomics</a:t>
            </a:r>
            <a:r>
              <a:rPr lang="en-US" altLang="en-US" sz="4400" dirty="0">
                <a:solidFill>
                  <a:srgbClr val="6E9137"/>
                </a:solidFill>
              </a:rPr>
              <a:t/>
            </a:r>
            <a:br>
              <a:rPr lang="en-US" altLang="en-US" sz="4400" dirty="0">
                <a:solidFill>
                  <a:srgbClr val="6E9137"/>
                </a:solidFill>
              </a:rPr>
            </a:br>
            <a:r>
              <a:rPr lang="en-US" altLang="en-US" sz="3600" dirty="0"/>
              <a:t/>
            </a:r>
            <a:br>
              <a:rPr lang="en-US" altLang="en-US" sz="3600" dirty="0"/>
            </a:br>
            <a:r>
              <a:rPr lang="en-US" altLang="en-US" sz="3600" dirty="0" smtClean="0"/>
              <a:t/>
            </a:r>
            <a:br>
              <a:rPr lang="en-US" altLang="en-US" sz="3600" dirty="0" smtClean="0"/>
            </a:br>
            <a:r>
              <a:rPr lang="en-US" altLang="en-US" sz="3600" dirty="0"/>
              <a:t/>
            </a:r>
            <a:br>
              <a:rPr lang="en-US" altLang="en-US" sz="3600" dirty="0"/>
            </a:br>
            <a:r>
              <a:rPr lang="en-US" altLang="en-US" sz="4000" dirty="0" smtClean="0"/>
              <a:t>      </a:t>
            </a:r>
            <a:r>
              <a:rPr lang="de-AT" sz="1800" dirty="0" smtClean="0">
                <a:solidFill>
                  <a:schemeClr val="accent4">
                    <a:lumMod val="50000"/>
                  </a:schemeClr>
                </a:solidFill>
              </a:rPr>
              <a:t>Dong </a:t>
            </a:r>
            <a:r>
              <a:rPr lang="de-AT" sz="1800" dirty="0">
                <a:solidFill>
                  <a:schemeClr val="accent4">
                    <a:lumMod val="50000"/>
                  </a:schemeClr>
                </a:solidFill>
              </a:rPr>
              <a:t>Liu</a:t>
            </a:r>
            <a:r>
              <a:rPr lang="de-AT" sz="1800" baseline="30000" dirty="0">
                <a:solidFill>
                  <a:schemeClr val="accent4">
                    <a:lumMod val="50000"/>
                  </a:schemeClr>
                </a:solidFill>
              </a:rPr>
              <a:t>1</a:t>
            </a:r>
            <a:r>
              <a:rPr lang="de-AT" sz="1800" dirty="0">
                <a:solidFill>
                  <a:schemeClr val="accent4">
                    <a:lumMod val="50000"/>
                  </a:schemeClr>
                </a:solidFill>
              </a:rPr>
              <a:t>,  Katharina M. Keiblinger</a:t>
            </a:r>
            <a:r>
              <a:rPr lang="de-AT" sz="1800" baseline="30000" dirty="0">
                <a:solidFill>
                  <a:schemeClr val="accent4">
                    <a:lumMod val="50000"/>
                  </a:schemeClr>
                </a:solidFill>
              </a:rPr>
              <a:t>1</a:t>
            </a:r>
            <a:r>
              <a:rPr lang="de-AT" sz="1800" dirty="0">
                <a:solidFill>
                  <a:schemeClr val="accent4">
                    <a:lumMod val="50000"/>
                  </a:schemeClr>
                </a:solidFill>
              </a:rPr>
              <a:t>, Stephan Fuchs</a:t>
            </a:r>
            <a:r>
              <a:rPr lang="de-AT" sz="1800" baseline="30000" dirty="0">
                <a:solidFill>
                  <a:schemeClr val="accent4">
                    <a:lumMod val="50000"/>
                  </a:schemeClr>
                </a:solidFill>
              </a:rPr>
              <a:t>2</a:t>
            </a:r>
            <a:r>
              <a:rPr lang="de-AT" sz="1800" dirty="0">
                <a:solidFill>
                  <a:schemeClr val="accent4">
                    <a:lumMod val="50000"/>
                  </a:schemeClr>
                </a:solidFill>
              </a:rPr>
              <a:t>, </a:t>
            </a:r>
            <a:r>
              <a:rPr lang="de-AT" sz="1800" dirty="0" smtClean="0">
                <a:solidFill>
                  <a:schemeClr val="accent4">
                    <a:lumMod val="50000"/>
                  </a:schemeClr>
                </a:solidFill>
              </a:rPr>
              <a:t>   </a:t>
            </a:r>
            <a:br>
              <a:rPr lang="de-AT" sz="1800" dirty="0" smtClean="0">
                <a:solidFill>
                  <a:schemeClr val="accent4">
                    <a:lumMod val="50000"/>
                  </a:schemeClr>
                </a:solidFill>
              </a:rPr>
            </a:br>
            <a:r>
              <a:rPr lang="de-AT" sz="1800" dirty="0" smtClean="0">
                <a:solidFill>
                  <a:schemeClr val="accent4">
                    <a:lumMod val="50000"/>
                  </a:schemeClr>
                </a:solidFill>
              </a:rPr>
              <a:t>  Uwe Wegner</a:t>
            </a:r>
            <a:r>
              <a:rPr lang="de-AT" sz="1800" baseline="30000" dirty="0" smtClean="0">
                <a:solidFill>
                  <a:schemeClr val="accent4">
                    <a:lumMod val="50000"/>
                  </a:schemeClr>
                </a:solidFill>
              </a:rPr>
              <a:t>2</a:t>
            </a:r>
            <a:r>
              <a:rPr lang="de-AT" sz="1800" dirty="0">
                <a:solidFill>
                  <a:schemeClr val="accent4">
                    <a:lumMod val="50000"/>
                  </a:schemeClr>
                </a:solidFill>
              </a:rPr>
              <a:t>, Christian Hentschker </a:t>
            </a:r>
            <a:r>
              <a:rPr lang="de-AT" sz="1800" baseline="30000" dirty="0">
                <a:solidFill>
                  <a:schemeClr val="accent4">
                    <a:lumMod val="50000"/>
                  </a:schemeClr>
                </a:solidFill>
              </a:rPr>
              <a:t>2</a:t>
            </a:r>
            <a:r>
              <a:rPr lang="de-AT" sz="1800" dirty="0">
                <a:solidFill>
                  <a:schemeClr val="accent4">
                    <a:lumMod val="50000"/>
                  </a:schemeClr>
                </a:solidFill>
              </a:rPr>
              <a:t>, Kathrin Riedel</a:t>
            </a:r>
            <a:r>
              <a:rPr lang="de-AT" sz="1800" baseline="30000" dirty="0">
                <a:solidFill>
                  <a:schemeClr val="accent4">
                    <a:lumMod val="50000"/>
                  </a:schemeClr>
                </a:solidFill>
              </a:rPr>
              <a:t>2</a:t>
            </a:r>
            <a:r>
              <a:rPr lang="de-AT" sz="1800" dirty="0">
                <a:solidFill>
                  <a:schemeClr val="accent4">
                    <a:lumMod val="50000"/>
                  </a:schemeClr>
                </a:solidFill>
              </a:rPr>
              <a:t>, Dörthe Becher</a:t>
            </a:r>
            <a:r>
              <a:rPr lang="de-AT" sz="1800" baseline="30000" dirty="0">
                <a:solidFill>
                  <a:schemeClr val="accent4">
                    <a:lumMod val="50000"/>
                  </a:schemeClr>
                </a:solidFill>
              </a:rPr>
              <a:t>2</a:t>
            </a:r>
            <a:r>
              <a:rPr lang="de-AT" sz="1800" dirty="0">
                <a:solidFill>
                  <a:schemeClr val="accent4">
                    <a:lumMod val="50000"/>
                  </a:schemeClr>
                </a:solidFill>
              </a:rPr>
              <a:t>,  Sophie Zechmeister-Boltenstern</a:t>
            </a:r>
            <a:r>
              <a:rPr lang="de-AT" sz="1800" baseline="30000" dirty="0">
                <a:solidFill>
                  <a:schemeClr val="accent4">
                    <a:lumMod val="50000"/>
                  </a:schemeClr>
                </a:solidFill>
              </a:rPr>
              <a:t>1</a:t>
            </a:r>
            <a:r>
              <a:rPr lang="en-US" b="1" dirty="0">
                <a:solidFill>
                  <a:schemeClr val="accent4">
                    <a:lumMod val="50000"/>
                  </a:schemeClr>
                </a:solidFill>
              </a:rPr>
              <a:t/>
            </a:r>
            <a:br>
              <a:rPr lang="en-US" b="1" dirty="0">
                <a:solidFill>
                  <a:schemeClr val="accent4">
                    <a:lumMod val="50000"/>
                  </a:schemeClr>
                </a:solidFill>
              </a:rPr>
            </a:br>
            <a:r>
              <a:rPr lang="de-DE" altLang="en-US" b="1" dirty="0" smtClean="0">
                <a:solidFill>
                  <a:schemeClr val="tx1"/>
                </a:solidFill>
                <a:latin typeface="Arial" charset="0"/>
              </a:rPr>
              <a:t/>
            </a:r>
            <a:br>
              <a:rPr lang="de-DE" altLang="en-US" b="1" dirty="0" smtClean="0">
                <a:solidFill>
                  <a:schemeClr val="tx1"/>
                </a:solidFill>
                <a:latin typeface="Arial" charset="0"/>
              </a:rPr>
            </a:br>
            <a:r>
              <a:rPr lang="en-GB" altLang="en-US" sz="1800" dirty="0"/>
              <a:t/>
            </a:r>
            <a:br>
              <a:rPr lang="en-GB" altLang="en-US" sz="1800" dirty="0"/>
            </a:br>
            <a:r>
              <a:rPr lang="en-GB" altLang="en-US" sz="2000" dirty="0"/>
              <a:t/>
            </a:r>
            <a:br>
              <a:rPr lang="en-GB" altLang="en-US" sz="2000" dirty="0"/>
            </a:br>
            <a:r>
              <a:rPr lang="en-GB" altLang="en-US" sz="2000" dirty="0"/>
              <a:t> </a:t>
            </a:r>
            <a:endParaRPr lang="de-DE" altLang="en-US" sz="2000" dirty="0">
              <a:solidFill>
                <a:schemeClr val="tx1"/>
              </a:solidFill>
              <a:latin typeface="Arial" charset="0"/>
            </a:endParaRPr>
          </a:p>
        </p:txBody>
      </p:sp>
      <p:sp>
        <p:nvSpPr>
          <p:cNvPr id="2054" name="Text Box 9"/>
          <p:cNvSpPr txBox="1">
            <a:spLocks noChangeArrowheads="1"/>
          </p:cNvSpPr>
          <p:nvPr/>
        </p:nvSpPr>
        <p:spPr bwMode="auto">
          <a:xfrm>
            <a:off x="987257" y="4798201"/>
            <a:ext cx="184619" cy="4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5" tIns="45693" rIns="91385" bIns="45693">
            <a:spAutoFit/>
          </a:bodyPr>
          <a:lstStyle>
            <a:lvl1pPr eaLnBrk="0" hangingPunct="0">
              <a:defRPr sz="2400" b="1">
                <a:solidFill>
                  <a:schemeClr val="tx1"/>
                </a:solidFill>
                <a:latin typeface="Arial Narrow" pitchFamily="34" charset="0"/>
              </a:defRPr>
            </a:lvl1pPr>
            <a:lvl2pPr marL="742950" indent="-285750" eaLnBrk="0" hangingPunct="0">
              <a:defRPr sz="2400" b="1">
                <a:solidFill>
                  <a:schemeClr val="tx1"/>
                </a:solidFill>
                <a:latin typeface="Arial Narrow" pitchFamily="34" charset="0"/>
              </a:defRPr>
            </a:lvl2pPr>
            <a:lvl3pPr marL="1143000" indent="-228600" eaLnBrk="0" hangingPunct="0">
              <a:defRPr sz="2400" b="1">
                <a:solidFill>
                  <a:schemeClr val="tx1"/>
                </a:solidFill>
                <a:latin typeface="Arial Narrow" pitchFamily="34" charset="0"/>
              </a:defRPr>
            </a:lvl3pPr>
            <a:lvl4pPr marL="1600200" indent="-228600" eaLnBrk="0" hangingPunct="0">
              <a:defRPr sz="2400" b="1">
                <a:solidFill>
                  <a:schemeClr val="tx1"/>
                </a:solidFill>
                <a:latin typeface="Arial Narrow" pitchFamily="34" charset="0"/>
              </a:defRPr>
            </a:lvl4pPr>
            <a:lvl5pPr marL="2057400" indent="-228600" eaLnBrk="0" hangingPunct="0">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eaLnBrk="1" hangingPunct="1"/>
            <a:endParaRPr lang="de-DE" altLang="en-US" b="0"/>
          </a:p>
        </p:txBody>
      </p:sp>
      <p:grpSp>
        <p:nvGrpSpPr>
          <p:cNvPr id="7" name="Group 6"/>
          <p:cNvGrpSpPr/>
          <p:nvPr/>
        </p:nvGrpSpPr>
        <p:grpSpPr>
          <a:xfrm>
            <a:off x="6999963" y="2214192"/>
            <a:ext cx="2159001" cy="1347762"/>
            <a:chOff x="6977063" y="5224462"/>
            <a:chExt cx="2159001" cy="1347762"/>
          </a:xfrm>
        </p:grpSpPr>
        <p:sp>
          <p:nvSpPr>
            <p:cNvPr id="8" name="Shape 51"/>
            <p:cNvSpPr/>
            <p:nvPr/>
          </p:nvSpPr>
          <p:spPr>
            <a:xfrm>
              <a:off x="7264400" y="6027737"/>
              <a:ext cx="1871664" cy="5444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spcBef>
                  <a:spcPts val="300"/>
                </a:spcBef>
                <a:defRPr sz="1800"/>
              </a:pPr>
              <a:r>
                <a:rPr sz="1000" dirty="0">
                  <a:latin typeface="Arial Bold"/>
                  <a:ea typeface="Arial Bold"/>
                  <a:cs typeface="Arial Bold"/>
                  <a:sym typeface="Arial Bold"/>
                </a:rPr>
                <a:t>University Greifswald</a:t>
              </a:r>
            </a:p>
            <a:p>
              <a:pPr lvl="0">
                <a:spcBef>
                  <a:spcPts val="300"/>
                </a:spcBef>
                <a:defRPr sz="1800"/>
              </a:pPr>
              <a:r>
                <a:rPr sz="1000" baseline="30000" dirty="0">
                  <a:latin typeface="Arial"/>
                  <a:ea typeface="Arial"/>
                  <a:cs typeface="Arial"/>
                  <a:sym typeface="Arial"/>
                </a:rPr>
                <a:t> </a:t>
              </a:r>
              <a:r>
                <a:rPr sz="1000" dirty="0">
                  <a:latin typeface="Arial"/>
                  <a:ea typeface="Arial"/>
                  <a:cs typeface="Arial"/>
                  <a:sym typeface="Arial"/>
                </a:rPr>
                <a:t>Institute of Microbiology, Germany</a:t>
              </a:r>
            </a:p>
          </p:txBody>
        </p:sp>
        <p:sp>
          <p:nvSpPr>
            <p:cNvPr id="9" name="Shape 52"/>
            <p:cNvSpPr/>
            <p:nvPr/>
          </p:nvSpPr>
          <p:spPr>
            <a:xfrm>
              <a:off x="6977063" y="5235575"/>
              <a:ext cx="288926"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defRPr sz="1800"/>
              </a:pPr>
              <a:r>
                <a:rPr lang="en-US" sz="2400" dirty="0" smtClean="0"/>
                <a:t>2</a:t>
              </a:r>
              <a:endParaRPr sz="2400" dirty="0"/>
            </a:p>
          </p:txBody>
        </p:sp>
        <p:pic>
          <p:nvPicPr>
            <p:cNvPr id="10" name="image8.png"/>
            <p:cNvPicPr/>
            <p:nvPr/>
          </p:nvPicPr>
          <p:blipFill>
            <a:blip r:embed="rId4">
              <a:extLst/>
            </a:blip>
            <a:srcRect l="14595" t="6139" r="70479" b="5514"/>
            <a:stretch>
              <a:fillRect/>
            </a:stretch>
          </p:blipFill>
          <p:spPr>
            <a:xfrm>
              <a:off x="7350125" y="5224462"/>
              <a:ext cx="706439" cy="684213"/>
            </a:xfrm>
            <a:prstGeom prst="rect">
              <a:avLst/>
            </a:prstGeom>
            <a:ln w="12700">
              <a:miter lim="400000"/>
            </a:ln>
          </p:spPr>
        </p:pic>
      </p:grpSp>
      <p:sp>
        <p:nvSpPr>
          <p:cNvPr id="15" name="Shape 46"/>
          <p:cNvSpPr/>
          <p:nvPr/>
        </p:nvSpPr>
        <p:spPr>
          <a:xfrm>
            <a:off x="6913563" y="611187"/>
            <a:ext cx="287338" cy="4343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defRPr sz="1800"/>
            </a:pPr>
            <a:r>
              <a:rPr sz="2400" dirty="0"/>
              <a:t>1</a:t>
            </a:r>
          </a:p>
        </p:txBody>
      </p:sp>
    </p:spTree>
    <p:extLst>
      <p:ext uri="{BB962C8B-B14F-4D97-AF65-F5344CB8AC3E}">
        <p14:creationId xmlns:p14="http://schemas.microsoft.com/office/powerpoint/2010/main" val="16491503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image.jpg"/>
          <p:cNvPicPr/>
          <p:nvPr/>
        </p:nvPicPr>
        <p:blipFill>
          <a:blip r:embed="rId3">
            <a:extLst/>
          </a:blip>
          <a:srcRect/>
          <a:stretch>
            <a:fillRect/>
          </a:stretch>
        </p:blipFill>
        <p:spPr>
          <a:xfrm>
            <a:off x="764055" y="914400"/>
            <a:ext cx="6480176" cy="4657725"/>
          </a:xfrm>
          <a:prstGeom prst="rect">
            <a:avLst/>
          </a:prstGeom>
          <a:ln w="12700">
            <a:miter lim="400000"/>
          </a:ln>
        </p:spPr>
      </p:pic>
      <p:sp>
        <p:nvSpPr>
          <p:cNvPr id="319" name="Shape 319"/>
          <p:cNvSpPr/>
          <p:nvPr/>
        </p:nvSpPr>
        <p:spPr>
          <a:xfrm>
            <a:off x="8137525" y="6229350"/>
            <a:ext cx="906463" cy="2147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latin typeface="Arial"/>
                <a:ea typeface="Arial"/>
                <a:cs typeface="Arial"/>
                <a:sym typeface="Arial"/>
              </a:defRPr>
            </a:lvl1pPr>
          </a:lstStyle>
          <a:p>
            <a:pPr lvl="0">
              <a:defRPr sz="1800"/>
            </a:pPr>
            <a:r>
              <a:rPr sz="900"/>
              <a:t>12</a:t>
            </a:r>
          </a:p>
        </p:txBody>
      </p:sp>
      <p:sp>
        <p:nvSpPr>
          <p:cNvPr id="320" name="Shape 320"/>
          <p:cNvSpPr/>
          <p:nvPr/>
        </p:nvSpPr>
        <p:spPr>
          <a:xfrm>
            <a:off x="431800" y="5805487"/>
            <a:ext cx="3960813" cy="294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i="1">
                <a:latin typeface="Arial Narrow"/>
                <a:ea typeface="Arial Narrow"/>
                <a:cs typeface="Arial Narrow"/>
                <a:sym typeface="Arial Narrow"/>
              </a:defRPr>
            </a:lvl1pPr>
          </a:lstStyle>
          <a:p>
            <a:pPr lvl="0">
              <a:defRPr sz="1800" i="0"/>
            </a:pPr>
            <a:r>
              <a:rPr sz="1400" i="1" dirty="0"/>
              <a:t>Keiblinger </a:t>
            </a:r>
            <a:r>
              <a:rPr sz="1400" i="1" dirty="0" err="1"/>
              <a:t>kathi</a:t>
            </a:r>
            <a:r>
              <a:rPr sz="1400" i="1" dirty="0"/>
              <a:t> , Dong Liu et al.   In preparation</a:t>
            </a:r>
          </a:p>
        </p:txBody>
      </p:sp>
      <p:sp>
        <p:nvSpPr>
          <p:cNvPr id="321" name="Shape 321"/>
          <p:cNvSpPr/>
          <p:nvPr/>
        </p:nvSpPr>
        <p:spPr>
          <a:xfrm>
            <a:off x="2217786" y="1033913"/>
            <a:ext cx="1052002" cy="497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defRPr sz="1800"/>
            </a:pPr>
            <a:r>
              <a:rPr sz="1400"/>
              <a:t>unpooled 1-5</a:t>
            </a:r>
          </a:p>
          <a:p>
            <a:pPr lvl="0">
              <a:defRPr sz="1800"/>
            </a:pPr>
            <a:r>
              <a:rPr sz="1400"/>
              <a:t>pooled A</a:t>
            </a:r>
          </a:p>
        </p:txBody>
      </p:sp>
      <p:sp>
        <p:nvSpPr>
          <p:cNvPr id="322" name="Shape 322"/>
          <p:cNvSpPr/>
          <p:nvPr/>
        </p:nvSpPr>
        <p:spPr>
          <a:xfrm>
            <a:off x="950370" y="1183424"/>
            <a:ext cx="1206400" cy="38747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300">
                <a:solidFill>
                  <a:srgbClr val="FFFFFF"/>
                </a:solidFill>
              </a:defRPr>
            </a:lvl1pPr>
          </a:lstStyle>
          <a:p>
            <a:pPr lvl="0">
              <a:defRPr sz="1800">
                <a:solidFill>
                  <a:srgbClr val="000000"/>
                </a:solidFill>
              </a:defRPr>
            </a:pPr>
            <a:r>
              <a:rPr sz="2300">
                <a:solidFill>
                  <a:srgbClr val="FFFFFF"/>
                </a:solidFill>
              </a:rPr>
              <a:t>复古风</a:t>
            </a:r>
          </a:p>
        </p:txBody>
      </p:sp>
      <p:sp>
        <p:nvSpPr>
          <p:cNvPr id="323" name="Shape 323"/>
          <p:cNvSpPr/>
          <p:nvPr/>
        </p:nvSpPr>
        <p:spPr>
          <a:xfrm>
            <a:off x="208708" y="1346880"/>
            <a:ext cx="980441" cy="387478"/>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300">
                <a:solidFill>
                  <a:srgbClr val="FFFFFF"/>
                </a:solidFill>
              </a:defRPr>
            </a:lvl1pPr>
          </a:lstStyle>
          <a:p>
            <a:pPr lvl="0">
              <a:defRPr sz="1800">
                <a:solidFill>
                  <a:srgbClr val="000000"/>
                </a:solidFill>
              </a:defRPr>
            </a:pPr>
            <a:r>
              <a:rPr sz="2300">
                <a:solidFill>
                  <a:srgbClr val="FFFFFF"/>
                </a:solidFill>
              </a:rPr>
              <a:t>复古风</a:t>
            </a:r>
          </a:p>
        </p:txBody>
      </p:sp>
      <p:sp>
        <p:nvSpPr>
          <p:cNvPr id="10" name="Shape 437"/>
          <p:cNvSpPr/>
          <p:nvPr/>
        </p:nvSpPr>
        <p:spPr>
          <a:xfrm>
            <a:off x="0" y="0"/>
            <a:ext cx="9361488" cy="430887"/>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3.1 METHODS – POOLING APPROACH</a:t>
            </a:r>
            <a:endParaRPr lang="en-US"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image.jpg"/>
          <p:cNvPicPr/>
          <p:nvPr/>
        </p:nvPicPr>
        <p:blipFill rotWithShape="1">
          <a:blip r:embed="rId3">
            <a:extLst/>
          </a:blip>
          <a:srcRect t="9640"/>
          <a:stretch/>
        </p:blipFill>
        <p:spPr>
          <a:xfrm>
            <a:off x="-35517" y="651510"/>
            <a:ext cx="9361488" cy="6181090"/>
          </a:xfrm>
          <a:prstGeom prst="rect">
            <a:avLst/>
          </a:prstGeom>
          <a:ln w="12700">
            <a:miter lim="400000"/>
          </a:ln>
        </p:spPr>
      </p:pic>
      <p:sp>
        <p:nvSpPr>
          <p:cNvPr id="334" name="Shape 334"/>
          <p:cNvSpPr/>
          <p:nvPr/>
        </p:nvSpPr>
        <p:spPr>
          <a:xfrm>
            <a:off x="4016952" y="1103024"/>
            <a:ext cx="3329998" cy="152605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nSpc>
                <a:spcPts val="2300"/>
              </a:lnSpc>
              <a:tabLst>
                <a:tab pos="254000" algn="l"/>
              </a:tabLst>
              <a:defRPr sz="1800"/>
            </a:pPr>
            <a:r>
              <a:rPr dirty="0" smtClean="0">
                <a:solidFill>
                  <a:srgbClr val="7F7F7F"/>
                </a:solidFill>
                <a:latin typeface="Arial Unicode MS"/>
                <a:ea typeface="Arial Unicode MS"/>
                <a:cs typeface="Arial Unicode MS"/>
                <a:sym typeface="Arial Unicode MS"/>
              </a:rPr>
              <a:t>grinding</a:t>
            </a:r>
            <a:r>
              <a:rPr dirty="0" smtClean="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in</a:t>
            </a:r>
            <a:r>
              <a:rPr dirty="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liquid</a:t>
            </a:r>
            <a:r>
              <a:rPr dirty="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nitrogen</a:t>
            </a:r>
          </a:p>
          <a:p>
            <a:pPr lvl="0">
              <a:lnSpc>
                <a:spcPts val="3200"/>
              </a:lnSpc>
              <a:tabLst>
                <a:tab pos="254000" algn="l"/>
              </a:tabLst>
              <a:defRPr sz="1800"/>
            </a:pPr>
            <a:r>
              <a:rPr lang="de-AT" dirty="0" smtClean="0">
                <a:solidFill>
                  <a:srgbClr val="7F7F7F"/>
                </a:solidFill>
                <a:latin typeface="Arial Unicode MS"/>
                <a:ea typeface="Arial Unicode MS"/>
                <a:cs typeface="Arial Unicode MS"/>
                <a:sym typeface="Arial Unicode MS"/>
              </a:rPr>
              <a:t>in situ / w</a:t>
            </a:r>
            <a:r>
              <a:rPr dirty="0" smtClean="0">
                <a:solidFill>
                  <a:srgbClr val="7F7F7F"/>
                </a:solidFill>
                <a:latin typeface="Arial Unicode MS"/>
                <a:ea typeface="Arial Unicode MS"/>
                <a:cs typeface="Arial Unicode MS"/>
                <a:sym typeface="Arial Unicode MS"/>
              </a:rPr>
              <a:t>hole-cell</a:t>
            </a:r>
            <a:r>
              <a:rPr dirty="0" smtClean="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protein</a:t>
            </a:r>
            <a:r>
              <a:rPr dirty="0">
                <a:latin typeface="Times New Roman"/>
                <a:ea typeface="Times New Roman"/>
                <a:cs typeface="Times New Roman"/>
                <a:sym typeface="Times New Roman"/>
              </a:rPr>
              <a:t> </a:t>
            </a:r>
            <a:endParaRPr lang="de-AT" dirty="0" smtClean="0">
              <a:latin typeface="Times New Roman"/>
              <a:ea typeface="Times New Roman"/>
              <a:cs typeface="Times New Roman"/>
              <a:sym typeface="Times New Roman"/>
            </a:endParaRPr>
          </a:p>
          <a:p>
            <a:pPr lvl="0">
              <a:lnSpc>
                <a:spcPts val="3200"/>
              </a:lnSpc>
              <a:tabLst>
                <a:tab pos="254000" algn="l"/>
              </a:tabLst>
              <a:defRPr sz="1800"/>
            </a:pPr>
            <a:r>
              <a:rPr lang="en-GB" dirty="0" smtClean="0">
                <a:solidFill>
                  <a:srgbClr val="7F7F7F"/>
                </a:solidFill>
                <a:latin typeface="Arial Unicode MS"/>
                <a:ea typeface="Arial Unicode MS"/>
                <a:cs typeface="Arial Unicode MS"/>
                <a:sym typeface="Arial Unicode MS"/>
              </a:rPr>
              <a:t>e</a:t>
            </a:r>
            <a:r>
              <a:rPr dirty="0" err="1" smtClean="0">
                <a:solidFill>
                  <a:srgbClr val="7F7F7F"/>
                </a:solidFill>
                <a:latin typeface="Arial Unicode MS"/>
                <a:ea typeface="Arial Unicode MS"/>
                <a:cs typeface="Arial Unicode MS"/>
                <a:sym typeface="Arial Unicode MS"/>
              </a:rPr>
              <a:t>xtraction</a:t>
            </a:r>
            <a:r>
              <a:rPr lang="de-AT" dirty="0" smtClean="0">
                <a:solidFill>
                  <a:srgbClr val="7F7F7F"/>
                </a:solidFill>
                <a:latin typeface="Arial Unicode MS"/>
                <a:ea typeface="Arial Unicode MS"/>
                <a:cs typeface="Arial Unicode MS"/>
                <a:sym typeface="Arial Unicode MS"/>
              </a:rPr>
              <a:t> (</a:t>
            </a:r>
            <a:r>
              <a:rPr dirty="0" smtClean="0">
                <a:solidFill>
                  <a:srgbClr val="7F7F7F"/>
                </a:solidFill>
                <a:latin typeface="Arial Unicode MS"/>
                <a:ea typeface="Arial Unicode MS"/>
                <a:cs typeface="Arial Unicode MS"/>
                <a:sym typeface="Arial Unicode MS"/>
              </a:rPr>
              <a:t>SDS</a:t>
            </a:r>
            <a:r>
              <a:rPr lang="de-AT" dirty="0" smtClean="0">
                <a:solidFill>
                  <a:srgbClr val="7F7F7F"/>
                </a:solidFill>
                <a:latin typeface="Arial Unicode MS"/>
                <a:ea typeface="Arial Unicode MS"/>
                <a:cs typeface="Arial Unicode MS"/>
                <a:sym typeface="Arial Unicode MS"/>
              </a:rPr>
              <a:t> </a:t>
            </a:r>
            <a:r>
              <a:rPr lang="de-AT" dirty="0" err="1" smtClean="0">
                <a:solidFill>
                  <a:srgbClr val="7F7F7F"/>
                </a:solidFill>
                <a:latin typeface="Arial Unicode MS"/>
                <a:ea typeface="Arial Unicode MS"/>
                <a:cs typeface="Arial Unicode MS"/>
                <a:sym typeface="Arial Unicode MS"/>
              </a:rPr>
              <a:t>Tris</a:t>
            </a:r>
            <a:r>
              <a:rPr lang="de-AT" dirty="0" err="1">
                <a:solidFill>
                  <a:srgbClr val="7F7F7F"/>
                </a:solidFill>
                <a:latin typeface="Arial Unicode MS"/>
                <a:ea typeface="Arial Unicode MS"/>
                <a:cs typeface="Arial Unicode MS"/>
                <a:sym typeface="Arial Unicode MS"/>
              </a:rPr>
              <a:t>-</a:t>
            </a:r>
            <a:r>
              <a:rPr lang="de-AT" dirty="0" err="1" smtClean="0">
                <a:solidFill>
                  <a:srgbClr val="7F7F7F"/>
                </a:solidFill>
                <a:latin typeface="Arial Unicode MS"/>
                <a:ea typeface="Arial Unicode MS"/>
                <a:cs typeface="Arial Unicode MS"/>
                <a:sym typeface="Arial Unicode MS"/>
              </a:rPr>
              <a:t>buffer</a:t>
            </a:r>
            <a:r>
              <a:rPr dirty="0" smtClean="0">
                <a:solidFill>
                  <a:srgbClr val="7F7F7F"/>
                </a:solidFill>
                <a:latin typeface="Arial Unicode MS"/>
                <a:ea typeface="Arial Unicode MS"/>
                <a:cs typeface="Arial Unicode MS"/>
                <a:sym typeface="Arial Unicode MS"/>
              </a:rPr>
              <a:t>)</a:t>
            </a:r>
            <a:endParaRPr dirty="0">
              <a:solidFill>
                <a:srgbClr val="7F7F7F"/>
              </a:solidFill>
              <a:latin typeface="Arial Unicode MS"/>
              <a:ea typeface="Arial Unicode MS"/>
              <a:cs typeface="Arial Unicode MS"/>
              <a:sym typeface="Arial Unicode MS"/>
            </a:endParaRPr>
          </a:p>
          <a:p>
            <a:pPr lvl="0">
              <a:lnSpc>
                <a:spcPts val="3200"/>
              </a:lnSpc>
              <a:tabLst>
                <a:tab pos="254000" algn="l"/>
              </a:tabLst>
              <a:defRPr sz="1800"/>
            </a:pPr>
            <a:r>
              <a:rPr dirty="0" smtClean="0">
                <a:solidFill>
                  <a:srgbClr val="7F7F7F"/>
                </a:solidFill>
                <a:latin typeface="Arial Unicode MS"/>
                <a:ea typeface="Arial Unicode MS"/>
                <a:cs typeface="Arial Unicode MS"/>
                <a:sym typeface="Arial Unicode MS"/>
              </a:rPr>
              <a:t>centrifugation</a:t>
            </a:r>
            <a:r>
              <a:rPr dirty="0" smtClean="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&amp;</a:t>
            </a:r>
            <a:r>
              <a:rPr dirty="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concentration</a:t>
            </a:r>
          </a:p>
        </p:txBody>
      </p:sp>
      <p:sp>
        <p:nvSpPr>
          <p:cNvPr id="335" name="Shape 335"/>
          <p:cNvSpPr/>
          <p:nvPr/>
        </p:nvSpPr>
        <p:spPr>
          <a:xfrm>
            <a:off x="7457986" y="1639776"/>
            <a:ext cx="1980249" cy="58990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ts val="2300"/>
              </a:lnSpc>
              <a:tabLst>
                <a:tab pos="165100" algn="l"/>
                <a:tab pos="292100" algn="l"/>
              </a:tabLst>
              <a:defRPr sz="1800"/>
            </a:pPr>
            <a:r>
              <a:rPr u="sng" dirty="0" smtClean="0">
                <a:solidFill>
                  <a:srgbClr val="7F7F7F"/>
                </a:solidFill>
                <a:latin typeface="Arial Unicode MS"/>
                <a:ea typeface="Arial Unicode MS"/>
                <a:cs typeface="Arial Unicode MS"/>
                <a:sym typeface="Arial Unicode MS"/>
              </a:rPr>
              <a:t>proteins</a:t>
            </a:r>
            <a:r>
              <a:rPr dirty="0" smtClean="0">
                <a:latin typeface="Times New Roman"/>
                <a:ea typeface="Times New Roman"/>
                <a:cs typeface="Times New Roman"/>
                <a:sym typeface="Times New Roman"/>
              </a:rPr>
              <a:t> </a:t>
            </a:r>
            <a:r>
              <a:rPr dirty="0" smtClean="0">
                <a:solidFill>
                  <a:srgbClr val="7F7F7F"/>
                </a:solidFill>
                <a:latin typeface="Arial Unicode MS"/>
                <a:ea typeface="Arial Unicode MS"/>
                <a:cs typeface="Arial Unicode MS"/>
                <a:sym typeface="Arial Unicode MS"/>
              </a:rPr>
              <a:t>of</a:t>
            </a:r>
            <a:r>
              <a:rPr lang="en-US" dirty="0" smtClean="0">
                <a:solidFill>
                  <a:srgbClr val="7F7F7F"/>
                </a:solidFill>
                <a:latin typeface="Arial Unicode MS"/>
                <a:ea typeface="Arial Unicode MS"/>
                <a:cs typeface="Arial Unicode MS"/>
                <a:sym typeface="Arial Unicode MS"/>
              </a:rPr>
              <a:t> soil      microorganisms</a:t>
            </a:r>
            <a:endParaRPr dirty="0">
              <a:solidFill>
                <a:srgbClr val="7F7F7F"/>
              </a:solidFill>
              <a:latin typeface="Arial Unicode MS"/>
              <a:ea typeface="Arial Unicode MS"/>
              <a:cs typeface="Arial Unicode MS"/>
              <a:sym typeface="Arial Unicode MS"/>
            </a:endParaRPr>
          </a:p>
        </p:txBody>
      </p:sp>
      <p:sp>
        <p:nvSpPr>
          <p:cNvPr id="336" name="Shape 336"/>
          <p:cNvSpPr/>
          <p:nvPr/>
        </p:nvSpPr>
        <p:spPr>
          <a:xfrm>
            <a:off x="3028950" y="5637212"/>
            <a:ext cx="1976004" cy="83411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nSpc>
                <a:spcPts val="2300"/>
              </a:lnSpc>
              <a:tabLst>
                <a:tab pos="254000" algn="l"/>
                <a:tab pos="901700" algn="l"/>
              </a:tabLst>
              <a:defRPr sz="1800"/>
            </a:pPr>
            <a:r>
              <a:rPr>
                <a:latin typeface="Arial Narrow"/>
                <a:ea typeface="Arial Narrow"/>
                <a:cs typeface="Arial Narrow"/>
                <a:sym typeface="Arial Narrow"/>
              </a:rPr>
              <a:t>	</a:t>
            </a:r>
            <a:r>
              <a:rPr>
                <a:solidFill>
                  <a:srgbClr val="7F7F7F"/>
                </a:solidFill>
                <a:latin typeface="Arial Unicode MS"/>
                <a:ea typeface="Arial Unicode MS"/>
                <a:cs typeface="Arial Unicode MS"/>
                <a:sym typeface="Arial Unicode MS"/>
              </a:rPr>
              <a:t>Data</a:t>
            </a:r>
            <a:r>
              <a:rPr>
                <a:latin typeface="Times New Roman"/>
                <a:ea typeface="Times New Roman"/>
                <a:cs typeface="Times New Roman"/>
                <a:sym typeface="Times New Roman"/>
              </a:rPr>
              <a:t> </a:t>
            </a:r>
            <a:r>
              <a:rPr>
                <a:solidFill>
                  <a:srgbClr val="7F7F7F"/>
                </a:solidFill>
                <a:latin typeface="Arial Unicode MS"/>
                <a:ea typeface="Arial Unicode MS"/>
                <a:cs typeface="Arial Unicode MS"/>
                <a:sym typeface="Arial Unicode MS"/>
              </a:rPr>
              <a:t>analyses</a:t>
            </a:r>
          </a:p>
          <a:p>
            <a:pPr lvl="0">
              <a:lnSpc>
                <a:spcPts val="2100"/>
              </a:lnSpc>
              <a:tabLst>
                <a:tab pos="254000" algn="l"/>
                <a:tab pos="901700" algn="l"/>
              </a:tabLst>
              <a:defRPr sz="1800"/>
            </a:pPr>
            <a:r>
              <a:rPr>
                <a:latin typeface="Arial Narrow"/>
                <a:ea typeface="Arial Narrow"/>
                <a:cs typeface="Arial Narrow"/>
                <a:sym typeface="Arial Narrow"/>
              </a:rPr>
              <a:t>		</a:t>
            </a:r>
            <a:r>
              <a:rPr>
                <a:solidFill>
                  <a:srgbClr val="7F7F7F"/>
                </a:solidFill>
                <a:latin typeface="Arial Unicode MS"/>
                <a:ea typeface="Arial Unicode MS"/>
                <a:cs typeface="Arial Unicode MS"/>
                <a:sym typeface="Arial Unicode MS"/>
              </a:rPr>
              <a:t>&amp;</a:t>
            </a:r>
          </a:p>
          <a:p>
            <a:pPr lvl="0">
              <a:lnSpc>
                <a:spcPts val="2100"/>
              </a:lnSpc>
              <a:tabLst>
                <a:tab pos="254000" algn="l"/>
                <a:tab pos="901700" algn="l"/>
              </a:tabLst>
              <a:defRPr sz="1800"/>
            </a:pPr>
            <a:r>
              <a:rPr>
                <a:solidFill>
                  <a:srgbClr val="7F7F7F"/>
                </a:solidFill>
                <a:latin typeface="Arial Unicode MS"/>
                <a:ea typeface="Arial Unicode MS"/>
                <a:cs typeface="Arial Unicode MS"/>
                <a:sym typeface="Arial Unicode MS"/>
              </a:rPr>
              <a:t>Database</a:t>
            </a:r>
            <a:r>
              <a:rPr>
                <a:latin typeface="Times New Roman"/>
                <a:ea typeface="Times New Roman"/>
                <a:cs typeface="Times New Roman"/>
                <a:sym typeface="Times New Roman"/>
              </a:rPr>
              <a:t> </a:t>
            </a:r>
            <a:r>
              <a:rPr>
                <a:solidFill>
                  <a:srgbClr val="7F7F7F"/>
                </a:solidFill>
                <a:latin typeface="Arial Unicode MS"/>
                <a:ea typeface="Arial Unicode MS"/>
                <a:cs typeface="Arial Unicode MS"/>
                <a:sym typeface="Arial Unicode MS"/>
              </a:rPr>
              <a:t>searches</a:t>
            </a:r>
          </a:p>
        </p:txBody>
      </p:sp>
      <p:sp>
        <p:nvSpPr>
          <p:cNvPr id="337" name="Shape 337"/>
          <p:cNvSpPr/>
          <p:nvPr/>
        </p:nvSpPr>
        <p:spPr>
          <a:xfrm>
            <a:off x="330200" y="2756849"/>
            <a:ext cx="1904367" cy="377026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nSpc>
                <a:spcPts val="2300"/>
              </a:lnSpc>
              <a:tabLst>
                <a:tab pos="38100" algn="l"/>
              </a:tabLst>
              <a:defRPr sz="1800"/>
            </a:pPr>
            <a:endParaRPr dirty="0">
              <a:latin typeface="Arial Narrow"/>
              <a:ea typeface="Arial Narrow"/>
              <a:cs typeface="Arial Narrow"/>
              <a:sym typeface="Arial Narrow"/>
            </a:endParaRPr>
          </a:p>
          <a:p>
            <a:pPr lvl="0">
              <a:lnSpc>
                <a:spcPts val="2300"/>
              </a:lnSpc>
              <a:tabLst>
                <a:tab pos="38100" algn="l"/>
              </a:tabLst>
              <a:defRPr sz="1800"/>
            </a:pPr>
            <a:endParaRPr dirty="0">
              <a:solidFill>
                <a:srgbClr val="C00000"/>
              </a:solidFill>
              <a:latin typeface="宋体"/>
              <a:ea typeface="宋体"/>
              <a:cs typeface="宋体"/>
              <a:sym typeface="宋体"/>
            </a:endParaRPr>
          </a:p>
          <a:p>
            <a:pPr lvl="0">
              <a:lnSpc>
                <a:spcPts val="2300"/>
              </a:lnSpc>
              <a:tabLst>
                <a:tab pos="38100" algn="l"/>
              </a:tabLst>
              <a:defRPr sz="1800"/>
            </a:pPr>
            <a:r>
              <a:rPr sz="1800" b="1" u="sng" dirty="0">
                <a:solidFill>
                  <a:srgbClr val="C00000"/>
                </a:solidFill>
                <a:latin typeface="Times New Roman"/>
                <a:ea typeface="Times New Roman"/>
                <a:cs typeface="Times New Roman"/>
                <a:sym typeface="Arial Unicode MS"/>
              </a:rPr>
              <a:t>Protein</a:t>
            </a:r>
            <a:r>
              <a:rPr sz="1800" b="1" u="sng" dirty="0">
                <a:solidFill>
                  <a:srgbClr val="C00000"/>
                </a:solidFill>
                <a:latin typeface="Times New Roman"/>
                <a:ea typeface="Times New Roman"/>
                <a:cs typeface="Times New Roman"/>
                <a:sym typeface="Times New Roman"/>
              </a:rPr>
              <a:t> </a:t>
            </a:r>
            <a:r>
              <a:rPr dirty="0">
                <a:solidFill>
                  <a:srgbClr val="C00000"/>
                </a:solidFill>
                <a:latin typeface="Arial Unicode MS"/>
                <a:ea typeface="Arial Unicode MS"/>
                <a:cs typeface="Arial Unicode MS"/>
                <a:sym typeface="Arial Unicode MS"/>
              </a:rPr>
              <a:t>Separation</a:t>
            </a:r>
          </a:p>
          <a:p>
            <a:pPr lvl="0">
              <a:lnSpc>
                <a:spcPts val="1000"/>
              </a:lnSpc>
              <a:tabLst>
                <a:tab pos="38100" algn="l"/>
              </a:tabLst>
              <a:defRPr sz="1800"/>
            </a:pPr>
            <a:endParaRPr dirty="0">
              <a:latin typeface="Arial Narrow"/>
              <a:ea typeface="Arial Narrow"/>
              <a:cs typeface="Arial Narrow"/>
              <a:sym typeface="Arial Narrow"/>
            </a:endParaRPr>
          </a:p>
          <a:p>
            <a:pPr lvl="0">
              <a:lnSpc>
                <a:spcPts val="1000"/>
              </a:lnSpc>
              <a:tabLst>
                <a:tab pos="38100" algn="l"/>
              </a:tabLst>
              <a:defRPr sz="1800"/>
            </a:pPr>
            <a:endParaRPr dirty="0">
              <a:latin typeface="Arial Narrow"/>
              <a:ea typeface="Arial Narrow"/>
              <a:cs typeface="Arial Narrow"/>
              <a:sym typeface="Arial Narrow"/>
            </a:endParaRPr>
          </a:p>
          <a:p>
            <a:pPr lvl="0">
              <a:lnSpc>
                <a:spcPts val="1000"/>
              </a:lnSpc>
              <a:tabLst>
                <a:tab pos="38100" algn="l"/>
              </a:tabLst>
              <a:defRPr sz="1800"/>
            </a:pPr>
            <a:endParaRPr dirty="0">
              <a:latin typeface="Arial Narrow"/>
              <a:ea typeface="Arial Narrow"/>
              <a:cs typeface="Arial Narrow"/>
              <a:sym typeface="Arial Narrow"/>
            </a:endParaRPr>
          </a:p>
          <a:p>
            <a:pPr lvl="0">
              <a:lnSpc>
                <a:spcPts val="1000"/>
              </a:lnSpc>
              <a:tabLst>
                <a:tab pos="38100" algn="l"/>
              </a:tabLst>
              <a:defRPr sz="1800"/>
            </a:pPr>
            <a:endParaRPr dirty="0">
              <a:latin typeface="Arial Narrow"/>
              <a:ea typeface="Arial Narrow"/>
              <a:cs typeface="Arial Narrow"/>
              <a:sym typeface="Arial Narrow"/>
            </a:endParaRPr>
          </a:p>
          <a:p>
            <a:pPr lvl="0">
              <a:lnSpc>
                <a:spcPts val="1000"/>
              </a:lnSpc>
              <a:tabLst>
                <a:tab pos="38100" algn="l"/>
              </a:tabLst>
              <a:defRPr sz="1800"/>
            </a:pPr>
            <a:endParaRPr dirty="0">
              <a:latin typeface="Arial Narrow"/>
              <a:ea typeface="Arial Narrow"/>
              <a:cs typeface="Arial Narrow"/>
              <a:sym typeface="Arial Narrow"/>
            </a:endParaRPr>
          </a:p>
          <a:p>
            <a:pPr lvl="0">
              <a:lnSpc>
                <a:spcPts val="1000"/>
              </a:lnSpc>
              <a:tabLst>
                <a:tab pos="38100" algn="l"/>
              </a:tabLst>
              <a:defRPr sz="1800"/>
            </a:pPr>
            <a:endParaRPr dirty="0">
              <a:latin typeface="Arial Narrow"/>
              <a:ea typeface="Arial Narrow"/>
              <a:cs typeface="Arial Narrow"/>
              <a:sym typeface="Arial Narrow"/>
            </a:endParaRPr>
          </a:p>
          <a:p>
            <a:pPr lvl="0">
              <a:lnSpc>
                <a:spcPts val="1000"/>
              </a:lnSpc>
              <a:tabLst>
                <a:tab pos="38100" algn="l"/>
              </a:tabLst>
              <a:defRPr sz="1800"/>
            </a:pPr>
            <a:endParaRPr dirty="0">
              <a:latin typeface="Arial Narrow"/>
              <a:ea typeface="Arial Narrow"/>
              <a:cs typeface="Arial Narrow"/>
              <a:sym typeface="Arial Narrow"/>
            </a:endParaRPr>
          </a:p>
          <a:p>
            <a:pPr lvl="0">
              <a:lnSpc>
                <a:spcPts val="1000"/>
              </a:lnSpc>
              <a:tabLst>
                <a:tab pos="38100" algn="l"/>
              </a:tabLst>
              <a:defRPr sz="1800"/>
            </a:pPr>
            <a:endParaRPr dirty="0">
              <a:latin typeface="Arial Narrow"/>
              <a:ea typeface="Arial Narrow"/>
              <a:cs typeface="Arial Narrow"/>
              <a:sym typeface="Arial Narrow"/>
            </a:endParaRPr>
          </a:p>
          <a:p>
            <a:pPr lvl="0">
              <a:lnSpc>
                <a:spcPts val="1000"/>
              </a:lnSpc>
              <a:tabLst>
                <a:tab pos="38100" algn="l"/>
              </a:tabLst>
              <a:defRPr sz="1800"/>
            </a:pPr>
            <a:endParaRPr dirty="0">
              <a:latin typeface="Arial Narrow"/>
              <a:ea typeface="Arial Narrow"/>
              <a:cs typeface="Arial Narrow"/>
              <a:sym typeface="Arial Narrow"/>
            </a:endParaRPr>
          </a:p>
          <a:p>
            <a:pPr lvl="0">
              <a:lnSpc>
                <a:spcPts val="1000"/>
              </a:lnSpc>
              <a:tabLst>
                <a:tab pos="38100" algn="l"/>
              </a:tabLst>
              <a:defRPr sz="1800"/>
            </a:pPr>
            <a:endParaRPr lang="en-US" dirty="0" smtClean="0">
              <a:latin typeface="Arial Narrow"/>
              <a:ea typeface="Arial Narrow"/>
              <a:cs typeface="Arial Narrow"/>
              <a:sym typeface="Arial Narrow"/>
            </a:endParaRPr>
          </a:p>
          <a:p>
            <a:pPr lvl="0">
              <a:lnSpc>
                <a:spcPts val="1000"/>
              </a:lnSpc>
              <a:tabLst>
                <a:tab pos="38100" algn="l"/>
              </a:tabLst>
              <a:defRPr sz="1800"/>
            </a:pPr>
            <a:endParaRPr lang="en-US" dirty="0">
              <a:latin typeface="Arial Narrow"/>
              <a:ea typeface="Arial Narrow"/>
              <a:cs typeface="Arial Narrow"/>
              <a:sym typeface="Arial Narrow"/>
            </a:endParaRPr>
          </a:p>
          <a:p>
            <a:pPr lvl="0">
              <a:lnSpc>
                <a:spcPts val="1000"/>
              </a:lnSpc>
              <a:tabLst>
                <a:tab pos="38100" algn="l"/>
              </a:tabLst>
              <a:defRPr sz="1800"/>
            </a:pPr>
            <a:endParaRPr lang="en-US" dirty="0" smtClean="0">
              <a:latin typeface="Arial Narrow"/>
              <a:ea typeface="Arial Narrow"/>
              <a:cs typeface="Arial Narrow"/>
              <a:sym typeface="Arial Narrow"/>
            </a:endParaRPr>
          </a:p>
          <a:p>
            <a:pPr lvl="0">
              <a:lnSpc>
                <a:spcPts val="1000"/>
              </a:lnSpc>
              <a:tabLst>
                <a:tab pos="38100" algn="l"/>
              </a:tabLst>
              <a:defRPr sz="1800"/>
            </a:pPr>
            <a:endParaRPr lang="en-US" dirty="0">
              <a:latin typeface="Arial Narrow"/>
              <a:ea typeface="Arial Narrow"/>
              <a:cs typeface="Arial Narrow"/>
              <a:sym typeface="Arial Narrow"/>
            </a:endParaRPr>
          </a:p>
          <a:p>
            <a:pPr lvl="0">
              <a:lnSpc>
                <a:spcPts val="1000"/>
              </a:lnSpc>
              <a:tabLst>
                <a:tab pos="38100" algn="l"/>
              </a:tabLst>
              <a:defRPr sz="1800"/>
            </a:pPr>
            <a:endParaRPr lang="en-US" dirty="0" smtClean="0">
              <a:latin typeface="Arial Narrow"/>
              <a:ea typeface="Arial Narrow"/>
              <a:cs typeface="Arial Narrow"/>
              <a:sym typeface="Arial Narrow"/>
            </a:endParaRPr>
          </a:p>
          <a:p>
            <a:pPr lvl="0">
              <a:lnSpc>
                <a:spcPts val="1000"/>
              </a:lnSpc>
              <a:tabLst>
                <a:tab pos="38100" algn="l"/>
              </a:tabLst>
              <a:defRPr sz="1800"/>
            </a:pPr>
            <a:endParaRPr lang="en-US" dirty="0" smtClean="0">
              <a:latin typeface="Arial Narrow"/>
              <a:ea typeface="Arial Narrow"/>
              <a:cs typeface="Arial Narrow"/>
              <a:sym typeface="Arial Narrow"/>
            </a:endParaRPr>
          </a:p>
          <a:p>
            <a:pPr lvl="0">
              <a:lnSpc>
                <a:spcPts val="1000"/>
              </a:lnSpc>
              <a:tabLst>
                <a:tab pos="38100" algn="l"/>
              </a:tabLst>
              <a:defRPr sz="1800"/>
            </a:pPr>
            <a:endParaRPr dirty="0">
              <a:latin typeface="Arial Narrow"/>
              <a:ea typeface="Arial Narrow"/>
              <a:cs typeface="Arial Narrow"/>
              <a:sym typeface="Arial Narrow"/>
            </a:endParaRPr>
          </a:p>
          <a:p>
            <a:pPr lvl="0">
              <a:lnSpc>
                <a:spcPts val="2300"/>
              </a:lnSpc>
              <a:tabLst>
                <a:tab pos="38100" algn="l"/>
              </a:tabLst>
              <a:defRPr sz="1800"/>
            </a:pPr>
            <a:r>
              <a:rPr b="1" u="sng" dirty="0">
                <a:solidFill>
                  <a:srgbClr val="C00000"/>
                </a:solidFill>
                <a:latin typeface="Times New Roman"/>
                <a:ea typeface="Times New Roman"/>
                <a:cs typeface="Times New Roman"/>
                <a:sym typeface="Times New Roman"/>
              </a:rPr>
              <a:t>Protein</a:t>
            </a:r>
            <a:r>
              <a:rPr b="1" u="sng" dirty="0">
                <a:latin typeface="Times New Roman"/>
                <a:ea typeface="Times New Roman"/>
                <a:cs typeface="Times New Roman"/>
                <a:sym typeface="Times New Roman"/>
              </a:rPr>
              <a:t> </a:t>
            </a:r>
            <a:r>
              <a:rPr b="1" u="sng" dirty="0">
                <a:solidFill>
                  <a:srgbClr val="C00000"/>
                </a:solidFill>
                <a:latin typeface="Times New Roman"/>
                <a:ea typeface="Times New Roman"/>
                <a:cs typeface="Times New Roman"/>
                <a:sym typeface="Times New Roman"/>
              </a:rPr>
              <a:t>assignment</a:t>
            </a:r>
          </a:p>
          <a:p>
            <a:pPr lvl="0">
              <a:lnSpc>
                <a:spcPts val="2100"/>
              </a:lnSpc>
              <a:tabLst>
                <a:tab pos="38100" algn="l"/>
              </a:tabLst>
              <a:defRPr sz="1800"/>
            </a:pPr>
            <a:r>
              <a:rPr dirty="0">
                <a:solidFill>
                  <a:srgbClr val="C00000"/>
                </a:solidFill>
                <a:latin typeface="Times New Roman"/>
                <a:ea typeface="Times New Roman"/>
                <a:cs typeface="Times New Roman"/>
                <a:sym typeface="Times New Roman"/>
              </a:rPr>
              <a:t>to</a:t>
            </a:r>
            <a:r>
              <a:rPr dirty="0">
                <a:latin typeface="Times New Roman"/>
                <a:ea typeface="Times New Roman"/>
                <a:cs typeface="Times New Roman"/>
                <a:sym typeface="Times New Roman"/>
              </a:rPr>
              <a:t> </a:t>
            </a:r>
            <a:r>
              <a:rPr dirty="0">
                <a:solidFill>
                  <a:srgbClr val="C00000"/>
                </a:solidFill>
                <a:latin typeface="Times New Roman"/>
                <a:ea typeface="Times New Roman"/>
                <a:cs typeface="Times New Roman"/>
                <a:sym typeface="Times New Roman"/>
              </a:rPr>
              <a:t>phylogenetic</a:t>
            </a:r>
            <a:r>
              <a:rPr dirty="0">
                <a:latin typeface="Times New Roman"/>
                <a:ea typeface="Times New Roman"/>
                <a:cs typeface="Times New Roman"/>
                <a:sym typeface="Times New Roman"/>
              </a:rPr>
              <a:t> </a:t>
            </a:r>
            <a:r>
              <a:rPr dirty="0">
                <a:solidFill>
                  <a:srgbClr val="C00000"/>
                </a:solidFill>
                <a:latin typeface="Times New Roman"/>
                <a:ea typeface="Times New Roman"/>
                <a:cs typeface="Times New Roman"/>
                <a:sym typeface="Times New Roman"/>
              </a:rPr>
              <a:t>&amp;</a:t>
            </a:r>
          </a:p>
          <a:p>
            <a:pPr lvl="0">
              <a:lnSpc>
                <a:spcPts val="2100"/>
              </a:lnSpc>
              <a:tabLst>
                <a:tab pos="38100" algn="l"/>
              </a:tabLst>
              <a:defRPr sz="1800"/>
            </a:pPr>
            <a:r>
              <a:rPr dirty="0">
                <a:solidFill>
                  <a:srgbClr val="C00000"/>
                </a:solidFill>
                <a:latin typeface="Times New Roman"/>
                <a:ea typeface="Times New Roman"/>
                <a:cs typeface="Times New Roman"/>
                <a:sym typeface="Times New Roman"/>
              </a:rPr>
              <a:t>functional</a:t>
            </a:r>
            <a:r>
              <a:rPr dirty="0">
                <a:latin typeface="Times New Roman"/>
                <a:ea typeface="Times New Roman"/>
                <a:cs typeface="Times New Roman"/>
                <a:sym typeface="Times New Roman"/>
              </a:rPr>
              <a:t> </a:t>
            </a:r>
            <a:r>
              <a:rPr dirty="0">
                <a:solidFill>
                  <a:srgbClr val="C00000"/>
                </a:solidFill>
                <a:latin typeface="Times New Roman"/>
                <a:ea typeface="Times New Roman"/>
                <a:cs typeface="Times New Roman"/>
                <a:sym typeface="Times New Roman"/>
              </a:rPr>
              <a:t>groups</a:t>
            </a:r>
          </a:p>
        </p:txBody>
      </p:sp>
      <p:sp>
        <p:nvSpPr>
          <p:cNvPr id="338" name="Shape 338"/>
          <p:cNvSpPr/>
          <p:nvPr/>
        </p:nvSpPr>
        <p:spPr>
          <a:xfrm>
            <a:off x="6248611" y="2811268"/>
            <a:ext cx="2468625" cy="4001095"/>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nSpc>
                <a:spcPts val="2300"/>
              </a:lnSpc>
              <a:tabLst>
                <a:tab pos="63500" algn="l"/>
                <a:tab pos="76200" algn="l"/>
                <a:tab pos="228600" algn="l"/>
                <a:tab pos="279400" algn="l"/>
                <a:tab pos="292100" algn="l"/>
                <a:tab pos="596900" algn="l"/>
                <a:tab pos="660400" algn="l"/>
              </a:tabLst>
              <a:defRPr sz="1800"/>
            </a:pPr>
            <a:r>
              <a:rPr dirty="0">
                <a:latin typeface="Arial Narrow"/>
                <a:ea typeface="Arial Narrow"/>
                <a:cs typeface="Arial Narrow"/>
                <a:sym typeface="Arial Narrow"/>
              </a:rPr>
              <a:t>		</a:t>
            </a:r>
            <a:r>
              <a:rPr lang="en-US" dirty="0" smtClean="0">
                <a:latin typeface="Arial Narrow"/>
                <a:ea typeface="Arial Narrow"/>
                <a:cs typeface="Arial Narrow"/>
                <a:sym typeface="Arial Narrow"/>
              </a:rPr>
              <a:t>  </a:t>
            </a:r>
            <a:r>
              <a:rPr dirty="0" smtClean="0">
                <a:solidFill>
                  <a:srgbClr val="7F7F7F"/>
                </a:solidFill>
                <a:latin typeface="Arial Unicode MS"/>
                <a:ea typeface="Arial Unicode MS"/>
                <a:cs typeface="Arial Unicode MS"/>
                <a:sym typeface="Arial Unicode MS"/>
              </a:rPr>
              <a:t>1D-SDS-PAGE</a:t>
            </a:r>
            <a:endParaRPr dirty="0">
              <a:solidFill>
                <a:srgbClr val="7F7F7F"/>
              </a:solidFill>
              <a:latin typeface="Arial Unicode MS"/>
              <a:ea typeface="Arial Unicode MS"/>
              <a:cs typeface="Arial Unicode MS"/>
              <a:sym typeface="Arial Unicode MS"/>
            </a:endParaRPr>
          </a:p>
          <a:p>
            <a:pPr lvl="0">
              <a:lnSpc>
                <a:spcPts val="1000"/>
              </a:lnSpc>
              <a:tabLst>
                <a:tab pos="63500" algn="l"/>
                <a:tab pos="76200" algn="l"/>
                <a:tab pos="228600" algn="l"/>
                <a:tab pos="279400" algn="l"/>
                <a:tab pos="292100" algn="l"/>
                <a:tab pos="596900" algn="l"/>
                <a:tab pos="660400" algn="l"/>
              </a:tabLst>
              <a:defRPr sz="1800"/>
            </a:pPr>
            <a:endParaRPr dirty="0">
              <a:latin typeface="Arial Narrow"/>
              <a:ea typeface="Arial Narrow"/>
              <a:cs typeface="Arial Narrow"/>
              <a:sym typeface="Arial Narrow"/>
            </a:endParaRPr>
          </a:p>
          <a:p>
            <a:pPr lvl="0">
              <a:lnSpc>
                <a:spcPts val="1000"/>
              </a:lnSpc>
              <a:tabLst>
                <a:tab pos="63500" algn="l"/>
                <a:tab pos="76200" algn="l"/>
                <a:tab pos="228600" algn="l"/>
                <a:tab pos="279400" algn="l"/>
                <a:tab pos="292100" algn="l"/>
                <a:tab pos="596900" algn="l"/>
                <a:tab pos="660400" algn="l"/>
              </a:tabLst>
              <a:defRPr sz="1800"/>
            </a:pPr>
            <a:endParaRPr dirty="0">
              <a:latin typeface="Arial Narrow"/>
              <a:ea typeface="Arial Narrow"/>
              <a:cs typeface="Arial Narrow"/>
              <a:sym typeface="Arial Narrow"/>
            </a:endParaRPr>
          </a:p>
          <a:p>
            <a:pPr lvl="0">
              <a:lnSpc>
                <a:spcPts val="2800"/>
              </a:lnSpc>
              <a:tabLst>
                <a:tab pos="63500" algn="l"/>
                <a:tab pos="76200" algn="l"/>
                <a:tab pos="228600" algn="l"/>
                <a:tab pos="279400" algn="l"/>
                <a:tab pos="292100" algn="l"/>
                <a:tab pos="596900" algn="l"/>
                <a:tab pos="660400" algn="l"/>
              </a:tabLst>
              <a:defRPr sz="1800"/>
            </a:pPr>
            <a:r>
              <a:rPr dirty="0">
                <a:latin typeface="Arial Narrow"/>
                <a:ea typeface="Arial Narrow"/>
                <a:cs typeface="Arial Narrow"/>
                <a:sym typeface="Arial Narrow"/>
              </a:rPr>
              <a:t>	</a:t>
            </a:r>
            <a:r>
              <a:rPr dirty="0">
                <a:solidFill>
                  <a:srgbClr val="7F7F7F"/>
                </a:solidFill>
                <a:latin typeface="Arial Unicode MS"/>
                <a:ea typeface="Arial Unicode MS"/>
                <a:cs typeface="Arial Unicode MS"/>
                <a:sym typeface="Arial Unicode MS"/>
              </a:rPr>
              <a:t>cutting</a:t>
            </a:r>
            <a:r>
              <a:rPr dirty="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gel</a:t>
            </a:r>
            <a:r>
              <a:rPr dirty="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into</a:t>
            </a:r>
            <a:r>
              <a:rPr dirty="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slices</a:t>
            </a:r>
          </a:p>
          <a:p>
            <a:pPr lvl="0">
              <a:lnSpc>
                <a:spcPts val="1000"/>
              </a:lnSpc>
              <a:tabLst>
                <a:tab pos="63500" algn="l"/>
                <a:tab pos="76200" algn="l"/>
                <a:tab pos="228600" algn="l"/>
                <a:tab pos="279400" algn="l"/>
                <a:tab pos="292100" algn="l"/>
                <a:tab pos="596900" algn="l"/>
                <a:tab pos="660400" algn="l"/>
              </a:tabLst>
              <a:defRPr sz="1800"/>
            </a:pPr>
            <a:endParaRPr dirty="0">
              <a:latin typeface="Arial Narrow"/>
              <a:ea typeface="Arial Narrow"/>
              <a:cs typeface="Arial Narrow"/>
              <a:sym typeface="Arial Narrow"/>
            </a:endParaRPr>
          </a:p>
          <a:p>
            <a:pPr lvl="0">
              <a:lnSpc>
                <a:spcPts val="1000"/>
              </a:lnSpc>
              <a:tabLst>
                <a:tab pos="63500" algn="l"/>
                <a:tab pos="76200" algn="l"/>
                <a:tab pos="228600" algn="l"/>
                <a:tab pos="279400" algn="l"/>
                <a:tab pos="292100" algn="l"/>
                <a:tab pos="596900" algn="l"/>
                <a:tab pos="660400" algn="l"/>
              </a:tabLst>
              <a:defRPr sz="1800"/>
            </a:pPr>
            <a:endParaRPr dirty="0">
              <a:latin typeface="Arial Narrow"/>
              <a:ea typeface="Arial Narrow"/>
              <a:cs typeface="Arial Narrow"/>
              <a:sym typeface="Arial Narrow"/>
            </a:endParaRPr>
          </a:p>
          <a:p>
            <a:pPr lvl="0">
              <a:lnSpc>
                <a:spcPts val="3100"/>
              </a:lnSpc>
              <a:tabLst>
                <a:tab pos="63500" algn="l"/>
                <a:tab pos="76200" algn="l"/>
                <a:tab pos="228600" algn="l"/>
                <a:tab pos="279400" algn="l"/>
                <a:tab pos="292100" algn="l"/>
                <a:tab pos="596900" algn="l"/>
                <a:tab pos="660400" algn="l"/>
              </a:tabLst>
              <a:defRPr sz="1800"/>
            </a:pPr>
            <a:r>
              <a:rPr dirty="0">
                <a:latin typeface="Arial Narrow"/>
                <a:ea typeface="Arial Narrow"/>
                <a:cs typeface="Arial Narrow"/>
                <a:sym typeface="Arial Narrow"/>
              </a:rPr>
              <a:t>					</a:t>
            </a:r>
            <a:r>
              <a:rPr dirty="0">
                <a:solidFill>
                  <a:srgbClr val="7F7F7F"/>
                </a:solidFill>
                <a:latin typeface="Arial Unicode MS"/>
                <a:ea typeface="Arial Unicode MS"/>
                <a:cs typeface="Arial Unicode MS"/>
                <a:sym typeface="Arial Unicode MS"/>
              </a:rPr>
              <a:t>trypsin</a:t>
            </a:r>
            <a:r>
              <a:rPr dirty="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digestion</a:t>
            </a:r>
          </a:p>
          <a:p>
            <a:pPr lvl="0">
              <a:lnSpc>
                <a:spcPts val="1000"/>
              </a:lnSpc>
              <a:tabLst>
                <a:tab pos="63500" algn="l"/>
                <a:tab pos="76200" algn="l"/>
                <a:tab pos="228600" algn="l"/>
                <a:tab pos="279400" algn="l"/>
                <a:tab pos="292100" algn="l"/>
                <a:tab pos="596900" algn="l"/>
                <a:tab pos="660400" algn="l"/>
              </a:tabLst>
              <a:defRPr sz="1800"/>
            </a:pPr>
            <a:endParaRPr dirty="0">
              <a:latin typeface="Arial Narrow"/>
              <a:ea typeface="Arial Narrow"/>
              <a:cs typeface="Arial Narrow"/>
              <a:sym typeface="Arial Narrow"/>
            </a:endParaRPr>
          </a:p>
          <a:p>
            <a:pPr lvl="0">
              <a:tabLst>
                <a:tab pos="63500" algn="l"/>
                <a:tab pos="76200" algn="l"/>
                <a:tab pos="228600" algn="l"/>
                <a:tab pos="279400" algn="l"/>
                <a:tab pos="292100" algn="l"/>
                <a:tab pos="596900" algn="l"/>
                <a:tab pos="660400" algn="l"/>
              </a:tabLst>
              <a:defRPr sz="1800"/>
            </a:pPr>
            <a:r>
              <a:rPr dirty="0">
                <a:solidFill>
                  <a:srgbClr val="7F7F7F"/>
                </a:solidFill>
                <a:latin typeface="Arial Unicode MS"/>
                <a:ea typeface="Arial Unicode MS"/>
                <a:cs typeface="Arial Unicode MS"/>
                <a:sym typeface="Arial Unicode MS"/>
              </a:rPr>
              <a:t>   </a:t>
            </a:r>
          </a:p>
          <a:p>
            <a:pPr lvl="0">
              <a:tabLst>
                <a:tab pos="63500" algn="l"/>
                <a:tab pos="76200" algn="l"/>
                <a:tab pos="228600" algn="l"/>
                <a:tab pos="279400" algn="l"/>
                <a:tab pos="292100" algn="l"/>
                <a:tab pos="596900" algn="l"/>
                <a:tab pos="660400" algn="l"/>
              </a:tabLst>
              <a:defRPr sz="1800"/>
            </a:pPr>
            <a:r>
              <a:rPr dirty="0">
                <a:solidFill>
                  <a:srgbClr val="7F7F7F"/>
                </a:solidFill>
                <a:latin typeface="Arial Unicode MS"/>
                <a:ea typeface="Arial Unicode MS"/>
                <a:cs typeface="Arial Unicode MS"/>
                <a:sym typeface="Arial Unicode MS"/>
              </a:rPr>
              <a:t>     </a:t>
            </a:r>
            <a:r>
              <a:rPr lang="en-US" dirty="0" smtClean="0">
                <a:solidFill>
                  <a:srgbClr val="7F7F7F"/>
                </a:solidFill>
                <a:latin typeface="Arial Unicode MS"/>
                <a:ea typeface="Arial Unicode MS"/>
                <a:cs typeface="Arial Unicode MS"/>
                <a:sym typeface="Arial Unicode MS"/>
              </a:rPr>
              <a:t> </a:t>
            </a:r>
            <a:r>
              <a:rPr dirty="0" smtClean="0">
                <a:solidFill>
                  <a:srgbClr val="7F7F7F"/>
                </a:solidFill>
                <a:latin typeface="Arial Unicode MS"/>
                <a:ea typeface="Arial Unicode MS"/>
                <a:cs typeface="Arial Unicode MS"/>
                <a:sym typeface="Arial Unicode MS"/>
              </a:rPr>
              <a:t> </a:t>
            </a:r>
            <a:r>
              <a:rPr lang="en-US" dirty="0" smtClean="0">
                <a:solidFill>
                  <a:srgbClr val="7F7F7F"/>
                </a:solidFill>
                <a:latin typeface="Arial Unicode MS"/>
                <a:ea typeface="Arial Unicode MS"/>
                <a:cs typeface="Arial Unicode MS"/>
                <a:sym typeface="Arial Unicode MS"/>
              </a:rPr>
              <a:t> </a:t>
            </a:r>
            <a:r>
              <a:rPr dirty="0" smtClean="0">
                <a:solidFill>
                  <a:srgbClr val="7F7F7F"/>
                </a:solidFill>
                <a:latin typeface="Arial Unicode MS"/>
                <a:ea typeface="Arial Unicode MS"/>
                <a:cs typeface="Arial Unicode MS"/>
                <a:sym typeface="Arial Unicode MS"/>
              </a:rPr>
              <a:t> </a:t>
            </a:r>
            <a:r>
              <a:rPr lang="en-US" dirty="0" smtClean="0">
                <a:solidFill>
                  <a:srgbClr val="7F7F7F"/>
                </a:solidFill>
                <a:latin typeface="Arial Unicode MS"/>
                <a:ea typeface="Arial Unicode MS"/>
                <a:cs typeface="Arial Unicode MS"/>
                <a:sym typeface="Arial Unicode MS"/>
              </a:rPr>
              <a:t> </a:t>
            </a:r>
            <a:r>
              <a:rPr u="sng" dirty="0" smtClean="0">
                <a:solidFill>
                  <a:srgbClr val="7F7F7F"/>
                </a:solidFill>
                <a:latin typeface="Arial Unicode MS"/>
                <a:ea typeface="Arial Unicode MS"/>
                <a:cs typeface="Arial Unicode MS"/>
                <a:sym typeface="Arial Unicode MS"/>
              </a:rPr>
              <a:t>peptides</a:t>
            </a:r>
            <a:r>
              <a:rPr dirty="0" smtClean="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of</a:t>
            </a:r>
            <a:r>
              <a:rPr dirty="0">
                <a:latin typeface="Times New Roman"/>
                <a:ea typeface="Times New Roman"/>
                <a:cs typeface="Times New Roman"/>
                <a:sym typeface="Times New Roman"/>
              </a:rPr>
              <a:t> </a:t>
            </a:r>
          </a:p>
          <a:p>
            <a:pPr lvl="0">
              <a:tabLst>
                <a:tab pos="63500" algn="l"/>
                <a:tab pos="76200" algn="l"/>
                <a:tab pos="228600" algn="l"/>
                <a:tab pos="279400" algn="l"/>
                <a:tab pos="292100" algn="l"/>
                <a:tab pos="596900" algn="l"/>
                <a:tab pos="660400" algn="l"/>
              </a:tabLst>
              <a:defRPr sz="1800"/>
            </a:pPr>
            <a:r>
              <a:rPr dirty="0">
                <a:solidFill>
                  <a:srgbClr val="7F7F7F"/>
                </a:solidFill>
                <a:latin typeface="Arial Unicode MS"/>
                <a:ea typeface="Arial Unicode MS"/>
                <a:cs typeface="Arial Unicode MS"/>
                <a:sym typeface="Arial Unicode MS"/>
              </a:rPr>
              <a:t> </a:t>
            </a:r>
            <a:r>
              <a:rPr lang="en-US" dirty="0" smtClean="0">
                <a:solidFill>
                  <a:srgbClr val="7F7F7F"/>
                </a:solidFill>
                <a:latin typeface="Arial Unicode MS"/>
                <a:ea typeface="Arial Unicode MS"/>
                <a:cs typeface="Arial Unicode MS"/>
                <a:sym typeface="Arial Unicode MS"/>
              </a:rPr>
              <a:t>  </a:t>
            </a:r>
            <a:r>
              <a:rPr dirty="0" smtClean="0">
                <a:solidFill>
                  <a:srgbClr val="7F7F7F"/>
                </a:solidFill>
                <a:latin typeface="Arial Unicode MS"/>
                <a:ea typeface="Arial Unicode MS"/>
                <a:cs typeface="Arial Unicode MS"/>
                <a:sym typeface="Arial Unicode MS"/>
              </a:rPr>
              <a:t> </a:t>
            </a:r>
            <a:r>
              <a:rPr lang="en-US" dirty="0" smtClean="0">
                <a:solidFill>
                  <a:srgbClr val="7F7F7F"/>
                </a:solidFill>
                <a:latin typeface="Arial Unicode MS"/>
                <a:ea typeface="Arial Unicode MS"/>
                <a:cs typeface="Arial Unicode MS"/>
                <a:sym typeface="Arial Unicode MS"/>
              </a:rPr>
              <a:t> </a:t>
            </a:r>
            <a:r>
              <a:rPr dirty="0" smtClean="0">
                <a:solidFill>
                  <a:srgbClr val="7F7F7F"/>
                </a:solidFill>
                <a:latin typeface="Arial Unicode MS"/>
                <a:ea typeface="Arial Unicode MS"/>
                <a:cs typeface="Arial Unicode MS"/>
                <a:sym typeface="Arial Unicode MS"/>
              </a:rPr>
              <a:t> </a:t>
            </a:r>
            <a:r>
              <a:rPr lang="en-US" dirty="0" smtClean="0">
                <a:solidFill>
                  <a:srgbClr val="7F7F7F"/>
                </a:solidFill>
                <a:latin typeface="Arial Unicode MS"/>
                <a:ea typeface="Arial Unicode MS"/>
                <a:cs typeface="Arial Unicode MS"/>
                <a:sym typeface="Arial Unicode MS"/>
              </a:rPr>
              <a:t>soil microorganisms</a:t>
            </a:r>
            <a:endParaRPr dirty="0">
              <a:solidFill>
                <a:srgbClr val="7F7F7F"/>
              </a:solidFill>
              <a:latin typeface="Arial Unicode MS"/>
              <a:ea typeface="Arial Unicode MS"/>
              <a:cs typeface="Arial Unicode MS"/>
              <a:sym typeface="Arial Unicode MS"/>
            </a:endParaRPr>
          </a:p>
          <a:p>
            <a:pPr lvl="0">
              <a:tabLst>
                <a:tab pos="63500" algn="l"/>
                <a:tab pos="76200" algn="l"/>
                <a:tab pos="228600" algn="l"/>
                <a:tab pos="279400" algn="l"/>
                <a:tab pos="292100" algn="l"/>
                <a:tab pos="596900" algn="l"/>
                <a:tab pos="660400" algn="l"/>
              </a:tabLst>
              <a:defRPr sz="1800"/>
            </a:pPr>
            <a:endParaRPr lang="en-US" dirty="0" smtClean="0">
              <a:latin typeface="Arial Narrow"/>
              <a:ea typeface="Arial Narrow"/>
              <a:cs typeface="Arial Narrow"/>
              <a:sym typeface="Arial Narrow"/>
            </a:endParaRPr>
          </a:p>
          <a:p>
            <a:pPr lvl="0">
              <a:tabLst>
                <a:tab pos="63500" algn="l"/>
                <a:tab pos="76200" algn="l"/>
                <a:tab pos="228600" algn="l"/>
                <a:tab pos="279400" algn="l"/>
                <a:tab pos="292100" algn="l"/>
                <a:tab pos="596900" algn="l"/>
                <a:tab pos="660400" algn="l"/>
              </a:tabLst>
              <a:defRPr sz="1800"/>
            </a:pPr>
            <a:endParaRPr dirty="0">
              <a:latin typeface="Arial Narrow"/>
              <a:ea typeface="Arial Narrow"/>
              <a:cs typeface="Arial Narrow"/>
              <a:sym typeface="Arial Narrow"/>
            </a:endParaRPr>
          </a:p>
          <a:p>
            <a:pPr lvl="0">
              <a:tabLst>
                <a:tab pos="63500" algn="l"/>
                <a:tab pos="76200" algn="l"/>
                <a:tab pos="228600" algn="l"/>
                <a:tab pos="279400" algn="l"/>
                <a:tab pos="292100" algn="l"/>
                <a:tab pos="596900" algn="l"/>
                <a:tab pos="660400" algn="l"/>
              </a:tabLst>
              <a:defRPr sz="1800"/>
            </a:pPr>
            <a:r>
              <a:rPr dirty="0">
                <a:latin typeface="Arial Narrow"/>
                <a:ea typeface="Arial Narrow"/>
                <a:cs typeface="Arial Narrow"/>
                <a:sym typeface="Arial Narrow"/>
              </a:rPr>
              <a:t>		</a:t>
            </a:r>
            <a:r>
              <a:rPr dirty="0">
                <a:solidFill>
                  <a:srgbClr val="7F7F7F"/>
                </a:solidFill>
                <a:latin typeface="Arial Unicode MS"/>
                <a:ea typeface="Arial Unicode MS"/>
                <a:cs typeface="Arial Unicode MS"/>
                <a:sym typeface="Arial Unicode MS"/>
              </a:rPr>
              <a:t>Liquid</a:t>
            </a:r>
            <a:r>
              <a:rPr dirty="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Chromatography</a:t>
            </a:r>
          </a:p>
          <a:p>
            <a:pPr lvl="0">
              <a:lnSpc>
                <a:spcPts val="2200"/>
              </a:lnSpc>
              <a:tabLst>
                <a:tab pos="63500" algn="l"/>
                <a:tab pos="76200" algn="l"/>
                <a:tab pos="228600" algn="l"/>
                <a:tab pos="279400" algn="l"/>
                <a:tab pos="292100" algn="l"/>
                <a:tab pos="596900" algn="l"/>
                <a:tab pos="660400" algn="l"/>
              </a:tabLst>
              <a:defRPr sz="1800"/>
            </a:pPr>
            <a:r>
              <a:rPr dirty="0">
                <a:latin typeface="Arial Narrow"/>
                <a:ea typeface="Arial Narrow"/>
                <a:cs typeface="Arial Narrow"/>
                <a:sym typeface="Arial Narrow"/>
              </a:rPr>
              <a:t>				</a:t>
            </a:r>
            <a:r>
              <a:rPr dirty="0">
                <a:solidFill>
                  <a:srgbClr val="7F7F7F"/>
                </a:solidFill>
                <a:latin typeface="Arial Unicode MS"/>
                <a:ea typeface="Arial Unicode MS"/>
                <a:cs typeface="Arial Unicode MS"/>
                <a:sym typeface="Arial Unicode MS"/>
              </a:rPr>
              <a:t>Mass</a:t>
            </a:r>
            <a:r>
              <a:rPr dirty="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Spectrometry</a:t>
            </a:r>
          </a:p>
          <a:p>
            <a:pPr lvl="0">
              <a:lnSpc>
                <a:spcPts val="2200"/>
              </a:lnSpc>
              <a:tabLst>
                <a:tab pos="63500" algn="l"/>
                <a:tab pos="76200" algn="l"/>
                <a:tab pos="228600" algn="l"/>
                <a:tab pos="279400" algn="l"/>
                <a:tab pos="292100" algn="l"/>
                <a:tab pos="596900" algn="l"/>
                <a:tab pos="660400" algn="l"/>
              </a:tabLst>
              <a:defRPr sz="1800"/>
            </a:pPr>
            <a:r>
              <a:rPr dirty="0">
                <a:latin typeface="Arial Narrow"/>
                <a:ea typeface="Arial Narrow"/>
                <a:cs typeface="Arial Narrow"/>
                <a:sym typeface="Arial Narrow"/>
              </a:rPr>
              <a:t>						</a:t>
            </a:r>
            <a:r>
              <a:rPr dirty="0">
                <a:solidFill>
                  <a:srgbClr val="7F7F7F"/>
                </a:solidFill>
                <a:latin typeface="Arial Unicode MS"/>
                <a:ea typeface="Arial Unicode MS"/>
                <a:cs typeface="Arial Unicode MS"/>
                <a:sym typeface="Arial Unicode MS"/>
              </a:rPr>
              <a:t>(LC-</a:t>
            </a:r>
            <a:r>
              <a:rPr dirty="0">
                <a:latin typeface="Times New Roman"/>
                <a:ea typeface="Times New Roman"/>
                <a:cs typeface="Times New Roman"/>
                <a:sym typeface="Times New Roman"/>
              </a:rPr>
              <a:t> </a:t>
            </a:r>
            <a:r>
              <a:rPr dirty="0">
                <a:solidFill>
                  <a:srgbClr val="7F7F7F"/>
                </a:solidFill>
                <a:latin typeface="Arial Unicode MS"/>
                <a:ea typeface="Arial Unicode MS"/>
                <a:cs typeface="Arial Unicode MS"/>
                <a:sym typeface="Arial Unicode MS"/>
              </a:rPr>
              <a:t>MS/MS)</a:t>
            </a:r>
          </a:p>
        </p:txBody>
      </p:sp>
      <p:sp>
        <p:nvSpPr>
          <p:cNvPr id="339" name="Shape 339"/>
          <p:cNvSpPr/>
          <p:nvPr/>
        </p:nvSpPr>
        <p:spPr>
          <a:xfrm>
            <a:off x="-576263" y="417512"/>
            <a:ext cx="2904641" cy="67967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nSpc>
                <a:spcPts val="1000"/>
              </a:lnSpc>
              <a:defRPr sz="1800"/>
            </a:pPr>
            <a:endParaRPr dirty="0">
              <a:latin typeface="Arial Narrow"/>
              <a:ea typeface="Arial Narrow"/>
              <a:cs typeface="Arial Narrow"/>
              <a:sym typeface="Arial Narrow"/>
            </a:endParaRPr>
          </a:p>
          <a:p>
            <a:pPr lvl="0">
              <a:lnSpc>
                <a:spcPts val="1000"/>
              </a:lnSpc>
              <a:defRPr sz="1800"/>
            </a:pPr>
            <a:endParaRPr dirty="0">
              <a:latin typeface="Arial Narrow"/>
              <a:ea typeface="Arial Narrow"/>
              <a:cs typeface="Arial Narrow"/>
              <a:sym typeface="Arial Narrow"/>
            </a:endParaRPr>
          </a:p>
          <a:p>
            <a:pPr lvl="0">
              <a:lnSpc>
                <a:spcPts val="1000"/>
              </a:lnSpc>
              <a:defRPr sz="1800"/>
            </a:pPr>
            <a:endParaRPr dirty="0">
              <a:latin typeface="Arial Narrow"/>
              <a:ea typeface="Arial Narrow"/>
              <a:cs typeface="Arial Narrow"/>
              <a:sym typeface="Arial Narrow"/>
            </a:endParaRPr>
          </a:p>
          <a:p>
            <a:pPr lvl="0">
              <a:lnSpc>
                <a:spcPts val="2300"/>
              </a:lnSpc>
              <a:defRPr sz="1800"/>
            </a:pPr>
            <a:r>
              <a:rPr dirty="0">
                <a:latin typeface="Arial Narrow"/>
                <a:ea typeface="Arial Narrow"/>
                <a:cs typeface="Arial Narrow"/>
                <a:sym typeface="Arial Narrow"/>
              </a:rPr>
              <a:t>	</a:t>
            </a:r>
            <a:r>
              <a:rPr lang="en-US" sz="1800" b="1" u="sng" dirty="0">
                <a:solidFill>
                  <a:srgbClr val="C00000"/>
                </a:solidFill>
                <a:latin typeface="Times New Roman"/>
                <a:ea typeface="Times New Roman"/>
                <a:cs typeface="Times New Roman"/>
                <a:sym typeface="Arial Narrow"/>
              </a:rPr>
              <a:t>S</a:t>
            </a:r>
            <a:r>
              <a:rPr lang="en-US" sz="1800" b="1" u="sng" dirty="0">
                <a:solidFill>
                  <a:srgbClr val="C00000"/>
                </a:solidFill>
                <a:latin typeface="Times New Roman"/>
                <a:ea typeface="Times New Roman"/>
                <a:cs typeface="Times New Roman"/>
                <a:sym typeface="Arial Unicode MS"/>
              </a:rPr>
              <a:t>ample</a:t>
            </a:r>
            <a:r>
              <a:rPr lang="en-US" sz="1800" b="1" u="sng" dirty="0" smtClean="0">
                <a:solidFill>
                  <a:srgbClr val="C00000"/>
                </a:solidFill>
                <a:latin typeface="Times New Roman"/>
                <a:ea typeface="Times New Roman"/>
                <a:cs typeface="Times New Roman"/>
                <a:sym typeface="Times New Roman"/>
              </a:rPr>
              <a:t> </a:t>
            </a:r>
            <a:r>
              <a:rPr dirty="0" smtClean="0">
                <a:solidFill>
                  <a:srgbClr val="C00000"/>
                </a:solidFill>
                <a:latin typeface="Arial Unicode MS"/>
                <a:ea typeface="Arial Unicode MS"/>
                <a:cs typeface="Arial Unicode MS"/>
                <a:sym typeface="Arial Unicode MS"/>
              </a:rPr>
              <a:t>Preparation</a:t>
            </a:r>
            <a:endParaRPr dirty="0">
              <a:solidFill>
                <a:srgbClr val="C00000"/>
              </a:solidFill>
              <a:latin typeface="Arial Unicode MS"/>
              <a:ea typeface="Arial Unicode MS"/>
              <a:cs typeface="Arial Unicode MS"/>
              <a:sym typeface="Arial Unicode MS"/>
            </a:endParaRPr>
          </a:p>
        </p:txBody>
      </p:sp>
      <p:pic>
        <p:nvPicPr>
          <p:cNvPr id="340" name="image.jpg"/>
          <p:cNvPicPr/>
          <p:nvPr/>
        </p:nvPicPr>
        <p:blipFill>
          <a:blip r:embed="rId4">
            <a:extLst/>
          </a:blip>
          <a:stretch>
            <a:fillRect/>
          </a:stretch>
        </p:blipFill>
        <p:spPr>
          <a:xfrm>
            <a:off x="273050" y="1190624"/>
            <a:ext cx="2091879" cy="1393825"/>
          </a:xfrm>
          <a:prstGeom prst="rect">
            <a:avLst/>
          </a:prstGeom>
          <a:ln w="12700">
            <a:miter lim="400000"/>
          </a:ln>
        </p:spPr>
      </p:pic>
      <p:sp>
        <p:nvSpPr>
          <p:cNvPr id="10" name="Shape 437"/>
          <p:cNvSpPr/>
          <p:nvPr/>
        </p:nvSpPr>
        <p:spPr>
          <a:xfrm>
            <a:off x="-8426" y="-13375"/>
            <a:ext cx="9368325" cy="430887"/>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defRPr sz="1800"/>
            </a:pPr>
            <a:r>
              <a:rPr lang="en-US" sz="2800" dirty="0">
                <a:solidFill>
                  <a:srgbClr val="F2F2F2"/>
                </a:solidFill>
                <a:effectLst>
                  <a:outerShdw blurRad="12700" dist="25400" dir="2700000" rotWithShape="0">
                    <a:srgbClr val="000000"/>
                  </a:outerShdw>
                </a:effectLst>
                <a:latin typeface="Arial Narrow"/>
                <a:ea typeface="Arial Narrow"/>
                <a:cs typeface="Arial Narrow"/>
                <a:sym typeface="Arial Narrow"/>
              </a:rPr>
              <a:t>3.2 </a:t>
            </a: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METHODS – WORK FLOW / EXTRACTION SCHEME</a:t>
            </a:r>
            <a:endParaRPr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pic>
        <p:nvPicPr>
          <p:cNvPr id="11" name="image.jpg"/>
          <p:cNvPicPr/>
          <p:nvPr/>
        </p:nvPicPr>
        <p:blipFill>
          <a:blip r:embed="rId5">
            <a:extLst/>
          </a:blip>
          <a:stretch>
            <a:fillRect/>
          </a:stretch>
        </p:blipFill>
        <p:spPr>
          <a:xfrm>
            <a:off x="2358725" y="1190625"/>
            <a:ext cx="1541807" cy="1393824"/>
          </a:xfrm>
          <a:prstGeom prst="rect">
            <a:avLst/>
          </a:prstGeom>
          <a:ln w="12700">
            <a:miter lim="400000"/>
          </a:ln>
        </p:spPr>
      </p:pic>
      <p:sp>
        <p:nvSpPr>
          <p:cNvPr id="2" name="Rechteck 1"/>
          <p:cNvSpPr/>
          <p:nvPr/>
        </p:nvSpPr>
        <p:spPr>
          <a:xfrm>
            <a:off x="-8425" y="-7938"/>
            <a:ext cx="45719" cy="45719"/>
          </a:xfrm>
          <a:prstGeom prst="rect">
            <a:avLst/>
          </a:prstGeom>
          <a:solidFill>
            <a:srgbClr val="FFFFFF"/>
          </a:solidFill>
          <a:ln w="25400" cap="flat">
            <a:solidFill>
              <a:srgbClr val="DBDAD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Narrow Bold"/>
              <a:ea typeface="Arial Narrow Bold"/>
              <a:cs typeface="Arial Narrow Bold"/>
              <a:sym typeface="Arial Narrow Bold"/>
            </a:endParaRPr>
          </a:p>
        </p:txBody>
      </p:sp>
      <p:sp>
        <p:nvSpPr>
          <p:cNvPr id="5" name="Rechteck 4"/>
          <p:cNvSpPr/>
          <p:nvPr/>
        </p:nvSpPr>
        <p:spPr>
          <a:xfrm>
            <a:off x="6813550" y="417512"/>
            <a:ext cx="1526805" cy="233998"/>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Narrow Bold"/>
              <a:ea typeface="Arial Narrow Bold"/>
              <a:cs typeface="Arial Narrow Bold"/>
              <a:sym typeface="Arial Narrow Bold"/>
            </a:endParaRPr>
          </a:p>
        </p:txBody>
      </p:sp>
      <p:pic>
        <p:nvPicPr>
          <p:cNvPr id="16" name="MAURIS.png" descr="http://www.yale.edu/gpwagner/images/MAURIS.jpg"/>
          <p:cNvPicPr/>
          <p:nvPr/>
        </p:nvPicPr>
        <p:blipFill>
          <a:blip r:embed="rId6">
            <a:extLst/>
          </a:blip>
          <a:stretch>
            <a:fillRect/>
          </a:stretch>
        </p:blipFill>
        <p:spPr>
          <a:xfrm>
            <a:off x="273050" y="3751126"/>
            <a:ext cx="1904367" cy="149397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6350" y="-6350"/>
            <a:ext cx="9361488" cy="6840538"/>
          </a:xfrm>
          <a:prstGeom prst="rect">
            <a:avLst/>
          </a:prstGeom>
          <a:solidFill>
            <a:srgbClr val="FFFFFF"/>
          </a:solidFill>
          <a:ln w="12700">
            <a:solidFill>
              <a:srgbClr val="000000">
                <a:alpha val="0"/>
              </a:srgbClr>
            </a:solidFill>
            <a:round/>
          </a:ln>
        </p:spPr>
        <p:txBody>
          <a:bodyPr lIns="0" tIns="0" rIns="0" bIns="0" anchor="ctr"/>
          <a:lstStyle/>
          <a:p>
            <a:pPr lvl="0"/>
            <a:endParaRPr/>
          </a:p>
        </p:txBody>
      </p:sp>
      <p:sp>
        <p:nvSpPr>
          <p:cNvPr id="441" name="Shape 441"/>
          <p:cNvSpPr/>
          <p:nvPr/>
        </p:nvSpPr>
        <p:spPr>
          <a:xfrm>
            <a:off x="0" y="0"/>
            <a:ext cx="9361488" cy="598488"/>
          </a:xfrm>
          <a:prstGeom prst="rect">
            <a:avLst/>
          </a:prstGeom>
          <a:solidFill/>
          <a:ln w="12700">
            <a:solidFill>
              <a:srgbClr val="000000">
                <a:alpha val="0"/>
              </a:srgbClr>
            </a:solidFill>
            <a:round/>
          </a:ln>
        </p:spPr>
        <p:txBody>
          <a:bodyPr lIns="0" tIns="0" rIns="0" bIns="0" anchor="ctr"/>
          <a:lstStyle/>
          <a:p>
            <a:pPr lvl="0"/>
            <a:endParaRPr/>
          </a:p>
        </p:txBody>
      </p:sp>
      <p:sp>
        <p:nvSpPr>
          <p:cNvPr id="442" name="Shape 442"/>
          <p:cNvSpPr/>
          <p:nvPr/>
        </p:nvSpPr>
        <p:spPr>
          <a:xfrm>
            <a:off x="150" y="-13"/>
            <a:ext cx="9361187" cy="598512"/>
          </a:xfrm>
          <a:prstGeom prst="rect">
            <a:avLst/>
          </a:prstGeom>
          <a:solidFill>
            <a:srgbClr val="000000">
              <a:alpha val="0"/>
            </a:srgbClr>
          </a:solidFill>
          <a:ln w="12700">
            <a:solidFill/>
            <a:round/>
          </a:ln>
        </p:spPr>
        <p:txBody>
          <a:bodyPr lIns="0" tIns="0" rIns="0" bIns="0" anchor="ctr"/>
          <a:lstStyle/>
          <a:p>
            <a:pPr lvl="0"/>
            <a:endParaRPr/>
          </a:p>
        </p:txBody>
      </p:sp>
      <p:sp>
        <p:nvSpPr>
          <p:cNvPr id="443" name="Shape 443"/>
          <p:cNvSpPr/>
          <p:nvPr/>
        </p:nvSpPr>
        <p:spPr>
          <a:xfrm>
            <a:off x="7558087" y="2062162"/>
            <a:ext cx="1639888" cy="204788"/>
          </a:xfrm>
          <a:prstGeom prst="rect">
            <a:avLst/>
          </a:prstGeom>
          <a:solidFill>
            <a:srgbClr val="FFFFFF"/>
          </a:solidFill>
          <a:ln w="12700">
            <a:solidFill>
              <a:srgbClr val="000000">
                <a:alpha val="0"/>
              </a:srgbClr>
            </a:solidFill>
            <a:round/>
          </a:ln>
        </p:spPr>
        <p:txBody>
          <a:bodyPr lIns="0" tIns="0" rIns="0" bIns="0" anchor="ctr"/>
          <a:lstStyle/>
          <a:p>
            <a:pPr lvl="0"/>
            <a:endParaRPr/>
          </a:p>
        </p:txBody>
      </p:sp>
      <p:pic>
        <p:nvPicPr>
          <p:cNvPr id="444" name="image.jpg"/>
          <p:cNvPicPr/>
          <p:nvPr/>
        </p:nvPicPr>
        <p:blipFill>
          <a:blip r:embed="rId2">
            <a:extLst/>
          </a:blip>
          <a:stretch>
            <a:fillRect/>
          </a:stretch>
        </p:blipFill>
        <p:spPr>
          <a:xfrm>
            <a:off x="3692525" y="190500"/>
            <a:ext cx="1989138" cy="290513"/>
          </a:xfrm>
          <a:prstGeom prst="rect">
            <a:avLst/>
          </a:prstGeom>
          <a:ln w="12700">
            <a:miter lim="400000"/>
          </a:ln>
        </p:spPr>
      </p:pic>
      <p:grpSp>
        <p:nvGrpSpPr>
          <p:cNvPr id="447" name="Group 447"/>
          <p:cNvGrpSpPr/>
          <p:nvPr/>
        </p:nvGrpSpPr>
        <p:grpSpPr>
          <a:xfrm>
            <a:off x="1800225" y="869950"/>
            <a:ext cx="4252268" cy="849884"/>
            <a:chOff x="0" y="0"/>
            <a:chExt cx="4252267" cy="849883"/>
          </a:xfrm>
        </p:grpSpPr>
        <p:sp>
          <p:nvSpPr>
            <p:cNvPr id="445" name="Shape 445"/>
            <p:cNvSpPr/>
            <p:nvPr/>
          </p:nvSpPr>
          <p:spPr>
            <a:xfrm>
              <a:off x="1722265" y="0"/>
              <a:ext cx="2382350" cy="465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Introduction</a:t>
              </a:r>
            </a:p>
          </p:txBody>
        </p:sp>
        <p:sp>
          <p:nvSpPr>
            <p:cNvPr id="446" name="Shape 446"/>
            <p:cNvSpPr/>
            <p:nvPr/>
          </p:nvSpPr>
          <p:spPr>
            <a:xfrm>
              <a:off x="0" y="476250"/>
              <a:ext cx="4252268" cy="3736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nSpc>
                  <a:spcPts val="3000"/>
                </a:lnSpc>
                <a:defRPr sz="1800"/>
              </a:pPr>
              <a:r>
                <a:rPr>
                  <a:latin typeface="Arial Unicode MS"/>
                  <a:ea typeface="Arial Unicode MS"/>
                  <a:cs typeface="Arial Unicode MS"/>
                  <a:sym typeface="Arial Unicode MS"/>
                </a:rPr>
                <a:t>(Metaproteomics</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t>
              </a:r>
              <a:r>
                <a:rPr>
                  <a:latin typeface="Times New Roman"/>
                  <a:ea typeface="Times New Roman"/>
                  <a:cs typeface="Times New Roman"/>
                  <a:sym typeface="Times New Roman"/>
                </a:rPr>
                <a:t> </a:t>
              </a:r>
              <a:r>
                <a:rPr>
                  <a:latin typeface="Arial Unicode MS"/>
                  <a:ea typeface="Arial Unicode MS"/>
                  <a:cs typeface="Arial Unicode MS"/>
                  <a:sym typeface="Arial Unicode MS"/>
                </a:rPr>
                <a:t>potential</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&amp;</a:t>
              </a:r>
              <a:r>
                <a:rPr>
                  <a:latin typeface="Times New Roman"/>
                  <a:ea typeface="Times New Roman"/>
                  <a:cs typeface="Times New Roman"/>
                  <a:sym typeface="Times New Roman"/>
                </a:rPr>
                <a:t> </a:t>
              </a:r>
              <a:r>
                <a:rPr>
                  <a:latin typeface="Arial Unicode MS"/>
                  <a:ea typeface="Arial Unicode MS"/>
                  <a:cs typeface="Arial Unicode MS"/>
                  <a:sym typeface="Arial Unicode MS"/>
                </a:rPr>
                <a:t>challenges</a:t>
              </a:r>
              <a:r>
                <a:rPr sz="2000">
                  <a:latin typeface="Arial Unicode MS"/>
                  <a:ea typeface="Arial Unicode MS"/>
                  <a:cs typeface="Arial Unicode MS"/>
                  <a:sym typeface="Arial Unicode MS"/>
                </a:rPr>
                <a:t>)</a:t>
              </a:r>
            </a:p>
          </p:txBody>
        </p:sp>
      </p:grpSp>
      <p:grpSp>
        <p:nvGrpSpPr>
          <p:cNvPr id="454" name="Group 454"/>
          <p:cNvGrpSpPr/>
          <p:nvPr/>
        </p:nvGrpSpPr>
        <p:grpSpPr>
          <a:xfrm>
            <a:off x="3220053" y="2224468"/>
            <a:ext cx="3399063" cy="2861500"/>
            <a:chOff x="0" y="0"/>
            <a:chExt cx="3399062" cy="2861499"/>
          </a:xfrm>
        </p:grpSpPr>
        <p:sp>
          <p:nvSpPr>
            <p:cNvPr id="448" name="Shape 448"/>
            <p:cNvSpPr/>
            <p:nvPr/>
          </p:nvSpPr>
          <p:spPr>
            <a:xfrm>
              <a:off x="19049" y="0"/>
              <a:ext cx="3302382"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449" name="Shape 449"/>
            <p:cNvSpPr/>
            <p:nvPr/>
          </p:nvSpPr>
          <p:spPr>
            <a:xfrm>
              <a:off x="796321" y="182181"/>
              <a:ext cx="1708951" cy="448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Hypothesis</a:t>
              </a:r>
            </a:p>
          </p:txBody>
        </p:sp>
        <p:sp>
          <p:nvSpPr>
            <p:cNvPr id="450" name="Shape 450"/>
            <p:cNvSpPr/>
            <p:nvPr/>
          </p:nvSpPr>
          <p:spPr>
            <a:xfrm>
              <a:off x="0" y="1004887"/>
              <a:ext cx="3302381"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451" name="Shape 451"/>
            <p:cNvSpPr/>
            <p:nvPr/>
          </p:nvSpPr>
          <p:spPr>
            <a:xfrm>
              <a:off x="240696" y="1217231"/>
              <a:ext cx="2795248" cy="448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Method &amp; Material</a:t>
              </a:r>
            </a:p>
          </p:txBody>
        </p:sp>
        <p:sp>
          <p:nvSpPr>
            <p:cNvPr id="452" name="Shape 452"/>
            <p:cNvSpPr/>
            <p:nvPr/>
          </p:nvSpPr>
          <p:spPr>
            <a:xfrm>
              <a:off x="156" y="1993899"/>
              <a:ext cx="3398907" cy="867601"/>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453" name="Shape 453"/>
            <p:cNvSpPr/>
            <p:nvPr/>
          </p:nvSpPr>
          <p:spPr>
            <a:xfrm>
              <a:off x="56546" y="2180843"/>
              <a:ext cx="3118726" cy="4485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dirty="0"/>
                <a:t>4.Preliminary results</a:t>
              </a:r>
            </a:p>
          </p:txBody>
        </p:sp>
      </p:grpSp>
      <p:grpSp>
        <p:nvGrpSpPr>
          <p:cNvPr id="457" name="Group 457"/>
          <p:cNvGrpSpPr/>
          <p:nvPr/>
        </p:nvGrpSpPr>
        <p:grpSpPr>
          <a:xfrm>
            <a:off x="92488" y="3240087"/>
            <a:ext cx="2208974" cy="914401"/>
            <a:chOff x="0" y="0"/>
            <a:chExt cx="2208972" cy="914400"/>
          </a:xfrm>
        </p:grpSpPr>
        <p:sp>
          <p:nvSpPr>
            <p:cNvPr id="455" name="Shape 455"/>
            <p:cNvSpPr/>
            <p:nvPr/>
          </p:nvSpPr>
          <p:spPr>
            <a:xfrm>
              <a:off x="0" y="6730"/>
              <a:ext cx="2208973" cy="845375"/>
            </a:xfrm>
            <a:prstGeom prst="rect">
              <a:avLst/>
            </a:prstGeom>
            <a:solidFill>
              <a:srgbClr val="000000">
                <a:alpha val="0"/>
              </a:srgbClr>
            </a:solidFill>
            <a:ln w="25400" cap="flat">
              <a:solidFill>
                <a:srgbClr val="333399"/>
              </a:solidFill>
              <a:prstDash val="solid"/>
              <a:round/>
            </a:ln>
            <a:effectLst/>
          </p:spPr>
          <p:txBody>
            <a:bodyPr wrap="square" lIns="0" tIns="0" rIns="0" bIns="0" numCol="1" anchor="ctr">
              <a:noAutofit/>
            </a:bodyPr>
            <a:lstStyle/>
            <a:p>
              <a:pPr lvl="0"/>
              <a:endParaRPr/>
            </a:p>
          </p:txBody>
        </p:sp>
        <p:sp>
          <p:nvSpPr>
            <p:cNvPr id="456" name="Shape 456"/>
            <p:cNvSpPr/>
            <p:nvPr/>
          </p:nvSpPr>
          <p:spPr>
            <a:xfrm>
              <a:off x="169449" y="0"/>
              <a:ext cx="1804220"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defRPr sz="1800"/>
              </a:pPr>
              <a:r>
                <a:rPr sz="2700">
                  <a:solidFill>
                    <a:srgbClr val="333399"/>
                  </a:solidFill>
                  <a:latin typeface="Arial Unicode MS"/>
                  <a:ea typeface="Arial Unicode MS"/>
                  <a:cs typeface="Arial Unicode MS"/>
                  <a:sym typeface="Arial Unicode MS"/>
                </a:rPr>
                <a:t>    Pooling</a:t>
              </a:r>
            </a:p>
            <a:p>
              <a:pPr lvl="0">
                <a:defRPr sz="1800"/>
              </a:pPr>
              <a:r>
                <a:rPr sz="2700">
                  <a:solidFill>
                    <a:srgbClr val="333399"/>
                  </a:solidFill>
                  <a:latin typeface="Arial Unicode MS"/>
                  <a:ea typeface="Arial Unicode MS"/>
                  <a:cs typeface="Arial Unicode MS"/>
                  <a:sym typeface="Arial Unicode MS"/>
                </a:rPr>
                <a:t>experiment </a:t>
              </a:r>
            </a:p>
          </p:txBody>
        </p:sp>
      </p:grpSp>
      <p:sp>
        <p:nvSpPr>
          <p:cNvPr id="458" name="Shape 458"/>
          <p:cNvSpPr/>
          <p:nvPr/>
        </p:nvSpPr>
        <p:spPr>
          <a:xfrm>
            <a:off x="201886" y="5296127"/>
            <a:ext cx="8962478" cy="736145"/>
          </a:xfrm>
          <a:prstGeom prst="rect">
            <a:avLst/>
          </a:prstGeom>
          <a:solidFill>
            <a:srgbClr val="000000">
              <a:alpha val="0"/>
            </a:srgbClr>
          </a:solidFill>
          <a:ln w="25400">
            <a:solidFill>
              <a:srgbClr val="C00000"/>
            </a:solidFill>
            <a:round/>
          </a:ln>
        </p:spPr>
        <p:txBody>
          <a:bodyPr lIns="0" tIns="0" rIns="0" bIns="0" anchor="ctr"/>
          <a:lstStyle/>
          <a:p>
            <a:pPr lvl="0"/>
            <a:endParaRPr/>
          </a:p>
        </p:txBody>
      </p:sp>
      <p:sp>
        <p:nvSpPr>
          <p:cNvPr id="459" name="Shape 459"/>
          <p:cNvSpPr/>
          <p:nvPr/>
        </p:nvSpPr>
        <p:spPr>
          <a:xfrm>
            <a:off x="2951162" y="5500687"/>
            <a:ext cx="3807620" cy="46573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Take home message</a:t>
            </a:r>
          </a:p>
        </p:txBody>
      </p:sp>
      <p:sp>
        <p:nvSpPr>
          <p:cNvPr id="460" name="Shape 460"/>
          <p:cNvSpPr/>
          <p:nvPr/>
        </p:nvSpPr>
        <p:spPr>
          <a:xfrm>
            <a:off x="186011" y="779414"/>
            <a:ext cx="8962478" cy="1074834"/>
          </a:xfrm>
          <a:prstGeom prst="rect">
            <a:avLst/>
          </a:prstGeom>
          <a:solidFill>
            <a:srgbClr val="000000">
              <a:alpha val="0"/>
            </a:srgbClr>
          </a:solidFill>
          <a:ln w="25400">
            <a:solidFill>
              <a:srgbClr val="C00000"/>
            </a:solidFill>
            <a:round/>
          </a:ln>
        </p:spPr>
        <p:txBody>
          <a:bodyPr lIns="0" tIns="0" rIns="0" bIns="0" anchor="ctr"/>
          <a:lstStyle/>
          <a:p>
            <a:pPr lvl="0"/>
            <a:endParaRPr/>
          </a:p>
        </p:txBody>
      </p:sp>
      <p:pic>
        <p:nvPicPr>
          <p:cNvPr id="461" name="image.png"/>
          <p:cNvPicPr/>
          <p:nvPr/>
        </p:nvPicPr>
        <p:blipFill>
          <a:blip r:embed="rId3">
            <a:extLst/>
          </a:blip>
          <a:stretch>
            <a:fillRect/>
          </a:stretch>
        </p:blipFill>
        <p:spPr>
          <a:xfrm>
            <a:off x="-133350" y="-133350"/>
            <a:ext cx="9618663" cy="2127250"/>
          </a:xfrm>
          <a:prstGeom prst="rect">
            <a:avLst/>
          </a:prstGeom>
          <a:ln w="12700">
            <a:miter lim="400000"/>
          </a:ln>
        </p:spPr>
      </p:pic>
      <p:pic>
        <p:nvPicPr>
          <p:cNvPr id="462" name="image.png"/>
          <p:cNvPicPr/>
          <p:nvPr/>
        </p:nvPicPr>
        <p:blipFill>
          <a:blip r:embed="rId4">
            <a:extLst/>
          </a:blip>
          <a:stretch>
            <a:fillRect/>
          </a:stretch>
        </p:blipFill>
        <p:spPr>
          <a:xfrm>
            <a:off x="36512" y="5132387"/>
            <a:ext cx="9345613" cy="1176338"/>
          </a:xfrm>
          <a:prstGeom prst="rect">
            <a:avLst/>
          </a:prstGeom>
          <a:ln w="12700">
            <a:miter lim="400000"/>
          </a:ln>
        </p:spPr>
      </p:pic>
      <p:pic>
        <p:nvPicPr>
          <p:cNvPr id="463" name="image.png"/>
          <p:cNvPicPr/>
          <p:nvPr/>
        </p:nvPicPr>
        <p:blipFill>
          <a:blip r:embed="rId5">
            <a:extLst/>
          </a:blip>
          <a:stretch>
            <a:fillRect/>
          </a:stretch>
        </p:blipFill>
        <p:spPr>
          <a:xfrm>
            <a:off x="2895600" y="2078037"/>
            <a:ext cx="4144963" cy="2195513"/>
          </a:xfrm>
          <a:prstGeom prst="rect">
            <a:avLst/>
          </a:prstGeom>
          <a:ln w="12700">
            <a:miter lim="400000"/>
          </a:ln>
        </p:spPr>
      </p:pic>
      <p:sp>
        <p:nvSpPr>
          <p:cNvPr id="464" name="Shape 464"/>
          <p:cNvSpPr/>
          <p:nvPr/>
        </p:nvSpPr>
        <p:spPr>
          <a:xfrm>
            <a:off x="2392362" y="3790950"/>
            <a:ext cx="796926" cy="882650"/>
          </a:xfrm>
          <a:prstGeom prst="line">
            <a:avLst/>
          </a:prstGeom>
          <a:ln w="22225">
            <a:solidFill/>
            <a:round/>
            <a:tailEnd type="triangle"/>
          </a:ln>
        </p:spPr>
        <p:txBody>
          <a:bodyPr lIns="0" tIns="0" rIns="0" bIns="0"/>
          <a:lstStyle/>
          <a:p>
            <a:pPr lvl="0" defTabSz="457200">
              <a:defRPr sz="1200">
                <a:latin typeface="+mj-lt"/>
                <a:ea typeface="+mj-ea"/>
                <a:cs typeface="+mj-cs"/>
                <a:sym typeface="Helvetica"/>
              </a:defRPr>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p:nvPr/>
        </p:nvSpPr>
        <p:spPr>
          <a:xfrm>
            <a:off x="431800" y="6229350"/>
            <a:ext cx="1081088" cy="2147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900">
                <a:latin typeface="Arial"/>
                <a:ea typeface="Arial"/>
                <a:cs typeface="Arial"/>
                <a:sym typeface="Arial"/>
              </a:defRPr>
            </a:lvl1pPr>
          </a:lstStyle>
          <a:p>
            <a:pPr lvl="0">
              <a:defRPr sz="1800"/>
            </a:pPr>
            <a:r>
              <a:rPr sz="900"/>
              <a:t>4/19/14</a:t>
            </a:r>
          </a:p>
        </p:txBody>
      </p:sp>
      <p:sp>
        <p:nvSpPr>
          <p:cNvPr id="478" name="Shape 478"/>
          <p:cNvSpPr/>
          <p:nvPr/>
        </p:nvSpPr>
        <p:spPr>
          <a:xfrm>
            <a:off x="8137525" y="6229350"/>
            <a:ext cx="906463" cy="2147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latin typeface="Arial"/>
                <a:ea typeface="Arial"/>
                <a:cs typeface="Arial"/>
                <a:sym typeface="Arial"/>
              </a:defRPr>
            </a:lvl1pPr>
          </a:lstStyle>
          <a:p>
            <a:pPr lvl="0">
              <a:defRPr sz="1800"/>
            </a:pPr>
            <a:r>
              <a:rPr sz="900"/>
              <a:t>18</a:t>
            </a:r>
          </a:p>
        </p:txBody>
      </p:sp>
      <p:sp>
        <p:nvSpPr>
          <p:cNvPr id="479" name="Shape 479"/>
          <p:cNvSpPr/>
          <p:nvPr/>
        </p:nvSpPr>
        <p:spPr>
          <a:xfrm>
            <a:off x="1535929" y="6229350"/>
            <a:ext cx="6480176" cy="460375"/>
          </a:xfrm>
          <a:prstGeom prst="rect">
            <a:avLst/>
          </a:prstGeom>
          <a:solidFill>
            <a:srgbClr val="FFFFFF"/>
          </a:solidFill>
          <a:ln w="12700">
            <a:miter lim="400000"/>
          </a:ln>
        </p:spPr>
        <p:txBody>
          <a:bodyPr lIns="0" tIns="0" rIns="0" bIns="0"/>
          <a:lstStyle/>
          <a:p>
            <a:pPr lvl="0">
              <a:defRPr sz="1800">
                <a:latin typeface="Arial Narrow"/>
                <a:ea typeface="Arial Narrow"/>
                <a:cs typeface="Arial Narrow"/>
                <a:sym typeface="Arial Narrow"/>
              </a:defRPr>
            </a:pPr>
            <a:endParaRPr/>
          </a:p>
        </p:txBody>
      </p:sp>
      <p:pic>
        <p:nvPicPr>
          <p:cNvPr id="481" name="image.png"/>
          <p:cNvPicPr/>
          <p:nvPr/>
        </p:nvPicPr>
        <p:blipFill>
          <a:blip r:embed="rId3">
            <a:extLst/>
          </a:blip>
          <a:stretch>
            <a:fillRect/>
          </a:stretch>
        </p:blipFill>
        <p:spPr>
          <a:xfrm>
            <a:off x="215900" y="755650"/>
            <a:ext cx="7054850" cy="5688402"/>
          </a:xfrm>
          <a:prstGeom prst="rect">
            <a:avLst/>
          </a:prstGeom>
          <a:ln w="12700">
            <a:miter lim="400000"/>
          </a:ln>
        </p:spPr>
      </p:pic>
      <p:sp>
        <p:nvSpPr>
          <p:cNvPr id="9" name="Shape 437"/>
          <p:cNvSpPr/>
          <p:nvPr/>
        </p:nvSpPr>
        <p:spPr>
          <a:xfrm>
            <a:off x="-1588" y="0"/>
            <a:ext cx="9361488" cy="430887"/>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sz="1800"/>
            </a:pP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4.1 RESULTS – MICROBIAL COMMUNITY DISTRIBUTION</a:t>
            </a:r>
            <a:endParaRPr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grpSp>
        <p:nvGrpSpPr>
          <p:cNvPr id="12" name="Group 11"/>
          <p:cNvGrpSpPr/>
          <p:nvPr/>
        </p:nvGrpSpPr>
        <p:grpSpPr>
          <a:xfrm>
            <a:off x="1537586" y="6064344"/>
            <a:ext cx="1611339" cy="645876"/>
            <a:chOff x="1367452" y="6090934"/>
            <a:chExt cx="1611339" cy="645876"/>
          </a:xfrm>
        </p:grpSpPr>
        <p:sp>
          <p:nvSpPr>
            <p:cNvPr id="4" name="Rechteck 3"/>
            <p:cNvSpPr/>
            <p:nvPr/>
          </p:nvSpPr>
          <p:spPr>
            <a:xfrm>
              <a:off x="1367452" y="6336700"/>
              <a:ext cx="1611339" cy="400110"/>
            </a:xfrm>
            <a:prstGeom prst="rect">
              <a:avLst/>
            </a:prstGeom>
          </p:spPr>
          <p:txBody>
            <a:bodyPr wrap="none">
              <a:spAutoFit/>
            </a:bodyPr>
            <a:lstStyle/>
            <a:p>
              <a:pPr lvl="0">
                <a:buSzPct val="100000"/>
                <a:defRPr sz="1800"/>
              </a:pPr>
              <a:r>
                <a:rPr lang="en-GB" sz="2000" dirty="0" err="1">
                  <a:solidFill>
                    <a:srgbClr val="FF0000"/>
                  </a:solidFill>
                  <a:latin typeface="Arial Narrow"/>
                  <a:ea typeface="Arial Narrow"/>
                  <a:cs typeface="Arial Narrow"/>
                  <a:sym typeface="Arial Narrow"/>
                </a:rPr>
                <a:t>Proteobacteria</a:t>
              </a:r>
              <a:r>
                <a:rPr lang="en-GB" sz="2000" dirty="0">
                  <a:solidFill>
                    <a:srgbClr val="FF0000"/>
                  </a:solidFill>
                  <a:latin typeface="Arial Narrow"/>
                  <a:ea typeface="Arial Narrow"/>
                  <a:cs typeface="Arial Narrow"/>
                  <a:sym typeface="Arial Narrow"/>
                </a:rPr>
                <a:t> </a:t>
              </a:r>
            </a:p>
          </p:txBody>
        </p:sp>
        <p:sp>
          <p:nvSpPr>
            <p:cNvPr id="8" name="Down Arrow 7"/>
            <p:cNvSpPr/>
            <p:nvPr/>
          </p:nvSpPr>
          <p:spPr>
            <a:xfrm rot="10800000">
              <a:off x="2173121" y="6090934"/>
              <a:ext cx="114300" cy="327600"/>
            </a:xfrm>
            <a:prstGeom prst="downArrow">
              <a:avLst/>
            </a:prstGeom>
            <a:solidFill>
              <a:srgbClr val="FFFFFF"/>
            </a:solidFill>
            <a:ln w="127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Narrow Bold"/>
                <a:ea typeface="Arial Narrow Bold"/>
                <a:cs typeface="Arial Narrow Bold"/>
                <a:sym typeface="Arial Narrow Bold"/>
              </a:endParaRPr>
            </a:p>
          </p:txBody>
        </p:sp>
      </p:grpSp>
      <p:grpSp>
        <p:nvGrpSpPr>
          <p:cNvPr id="10" name="Group 9"/>
          <p:cNvGrpSpPr/>
          <p:nvPr/>
        </p:nvGrpSpPr>
        <p:grpSpPr>
          <a:xfrm>
            <a:off x="4527550" y="450245"/>
            <a:ext cx="2017385" cy="414442"/>
            <a:chOff x="4527550" y="450245"/>
            <a:chExt cx="2017385" cy="414442"/>
          </a:xfrm>
        </p:grpSpPr>
        <p:sp>
          <p:nvSpPr>
            <p:cNvPr id="3" name="Rechteck 2"/>
            <p:cNvSpPr/>
            <p:nvPr/>
          </p:nvSpPr>
          <p:spPr>
            <a:xfrm>
              <a:off x="4527550" y="450245"/>
              <a:ext cx="1903085" cy="400110"/>
            </a:xfrm>
            <a:prstGeom prst="rect">
              <a:avLst/>
            </a:prstGeom>
          </p:spPr>
          <p:txBody>
            <a:bodyPr wrap="none">
              <a:spAutoFit/>
            </a:bodyPr>
            <a:lstStyle/>
            <a:p>
              <a:pPr lvl="0">
                <a:buSzPct val="100000"/>
                <a:defRPr sz="1800"/>
              </a:pPr>
              <a:r>
                <a:rPr lang="en-GB" sz="2000" dirty="0" smtClean="0">
                  <a:solidFill>
                    <a:srgbClr val="0070C0"/>
                  </a:solidFill>
                  <a:latin typeface="Arial Narrow"/>
                  <a:ea typeface="Arial Narrow"/>
                  <a:cs typeface="Arial Narrow"/>
                  <a:sym typeface="Arial Narrow"/>
                </a:rPr>
                <a:t>Bacterial </a:t>
              </a:r>
              <a:r>
                <a:rPr lang="en-GB" sz="2000" dirty="0">
                  <a:solidFill>
                    <a:srgbClr val="0070C0"/>
                  </a:solidFill>
                  <a:latin typeface="Arial Narrow"/>
                  <a:ea typeface="Arial Narrow"/>
                  <a:cs typeface="Arial Narrow"/>
                  <a:sym typeface="Arial Narrow"/>
                </a:rPr>
                <a:t>lineages </a:t>
              </a:r>
            </a:p>
          </p:txBody>
        </p:sp>
        <p:sp>
          <p:nvSpPr>
            <p:cNvPr id="14" name="Down Arrow 13"/>
            <p:cNvSpPr/>
            <p:nvPr/>
          </p:nvSpPr>
          <p:spPr>
            <a:xfrm>
              <a:off x="6316335" y="537087"/>
              <a:ext cx="228600" cy="327600"/>
            </a:xfrm>
            <a:prstGeom prst="downArrow">
              <a:avLst/>
            </a:prstGeom>
            <a:solidFill>
              <a:srgbClr val="FFFFFF"/>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Narrow Bold"/>
                <a:ea typeface="Arial Narrow Bold"/>
                <a:cs typeface="Arial Narrow Bold"/>
                <a:sym typeface="Arial Narrow Bold"/>
              </a:endParaRPr>
            </a:p>
          </p:txBody>
        </p:sp>
      </p:grpSp>
      <p:grpSp>
        <p:nvGrpSpPr>
          <p:cNvPr id="11" name="Group 10"/>
          <p:cNvGrpSpPr/>
          <p:nvPr/>
        </p:nvGrpSpPr>
        <p:grpSpPr>
          <a:xfrm>
            <a:off x="4694580" y="6090933"/>
            <a:ext cx="1133644" cy="635496"/>
            <a:chOff x="4694580" y="6090933"/>
            <a:chExt cx="1133644" cy="635496"/>
          </a:xfrm>
        </p:grpSpPr>
        <p:sp>
          <p:nvSpPr>
            <p:cNvPr id="5" name="Rechteck 4"/>
            <p:cNvSpPr/>
            <p:nvPr/>
          </p:nvSpPr>
          <p:spPr>
            <a:xfrm>
              <a:off x="4694580" y="6326319"/>
              <a:ext cx="1133644" cy="400110"/>
            </a:xfrm>
            <a:prstGeom prst="rect">
              <a:avLst/>
            </a:prstGeom>
          </p:spPr>
          <p:txBody>
            <a:bodyPr wrap="none">
              <a:spAutoFit/>
            </a:bodyPr>
            <a:lstStyle/>
            <a:p>
              <a:pPr lvl="0">
                <a:buSzPct val="100000"/>
                <a:defRPr sz="1800"/>
              </a:pPr>
              <a:r>
                <a:rPr lang="en-GB" sz="2000" dirty="0" err="1">
                  <a:solidFill>
                    <a:srgbClr val="C00000"/>
                  </a:solidFill>
                  <a:latin typeface="Arial Narrow"/>
                  <a:ea typeface="Arial Narrow"/>
                  <a:cs typeface="Arial Narrow"/>
                  <a:sym typeface="Arial Narrow"/>
                </a:rPr>
                <a:t>Eukaryota</a:t>
              </a:r>
              <a:endParaRPr lang="en-GB" sz="2000" dirty="0">
                <a:solidFill>
                  <a:srgbClr val="C00000"/>
                </a:solidFill>
                <a:latin typeface="Arial Narrow"/>
                <a:ea typeface="Arial Narrow"/>
                <a:cs typeface="Arial Narrow"/>
                <a:sym typeface="Arial Narrow"/>
              </a:endParaRPr>
            </a:p>
          </p:txBody>
        </p:sp>
        <p:sp>
          <p:nvSpPr>
            <p:cNvPr id="15" name="Down Arrow 14"/>
            <p:cNvSpPr/>
            <p:nvPr/>
          </p:nvSpPr>
          <p:spPr>
            <a:xfrm rot="10800000">
              <a:off x="5221512" y="6090933"/>
              <a:ext cx="114299" cy="327600"/>
            </a:xfrm>
            <a:prstGeom prst="downArrow">
              <a:avLst/>
            </a:prstGeom>
            <a:solidFill>
              <a:srgbClr val="FFFFFF"/>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Narrow Bold"/>
                <a:ea typeface="Arial Narrow Bold"/>
                <a:cs typeface="Arial Narrow Bold"/>
                <a:sym typeface="Arial Narrow Bold"/>
              </a:endParaRPr>
            </a:p>
          </p:txBody>
        </p:sp>
      </p:grpSp>
      <p:grpSp>
        <p:nvGrpSpPr>
          <p:cNvPr id="6" name="Group 5"/>
          <p:cNvGrpSpPr/>
          <p:nvPr/>
        </p:nvGrpSpPr>
        <p:grpSpPr>
          <a:xfrm>
            <a:off x="1418746" y="450245"/>
            <a:ext cx="1735257" cy="440568"/>
            <a:chOff x="1418746" y="450245"/>
            <a:chExt cx="1735257" cy="440568"/>
          </a:xfrm>
        </p:grpSpPr>
        <p:sp>
          <p:nvSpPr>
            <p:cNvPr id="2" name="Rechteck 1"/>
            <p:cNvSpPr/>
            <p:nvPr/>
          </p:nvSpPr>
          <p:spPr>
            <a:xfrm>
              <a:off x="1418746" y="450245"/>
              <a:ext cx="1620957" cy="400110"/>
            </a:xfrm>
            <a:prstGeom prst="rect">
              <a:avLst/>
            </a:prstGeom>
          </p:spPr>
          <p:txBody>
            <a:bodyPr wrap="none">
              <a:spAutoFit/>
            </a:bodyPr>
            <a:lstStyle/>
            <a:p>
              <a:pPr algn="ctr"/>
              <a:r>
                <a:rPr lang="en-GB" sz="2000" dirty="0" smtClean="0">
                  <a:solidFill>
                    <a:srgbClr val="00B050"/>
                  </a:solidFill>
                  <a:latin typeface="Arial Narrow"/>
                  <a:ea typeface="Arial Narrow"/>
                  <a:cs typeface="Arial Narrow"/>
                  <a:sym typeface="Arial Narrow"/>
                </a:rPr>
                <a:t>Major </a:t>
              </a:r>
              <a:r>
                <a:rPr lang="en-GB" sz="2000" dirty="0">
                  <a:solidFill>
                    <a:srgbClr val="00B050"/>
                  </a:solidFill>
                  <a:latin typeface="Arial Narrow"/>
                  <a:ea typeface="Arial Narrow"/>
                  <a:cs typeface="Arial Narrow"/>
                  <a:sym typeface="Arial Narrow"/>
                </a:rPr>
                <a:t>domains </a:t>
              </a:r>
              <a:endParaRPr lang="en-GB" sz="2000" dirty="0">
                <a:solidFill>
                  <a:srgbClr val="00B050"/>
                </a:solidFill>
              </a:endParaRPr>
            </a:p>
          </p:txBody>
        </p:sp>
        <p:sp>
          <p:nvSpPr>
            <p:cNvPr id="16" name="Down Arrow 15"/>
            <p:cNvSpPr/>
            <p:nvPr/>
          </p:nvSpPr>
          <p:spPr>
            <a:xfrm>
              <a:off x="2925403" y="563213"/>
              <a:ext cx="228600" cy="327600"/>
            </a:xfrm>
            <a:prstGeom prst="downArrow">
              <a:avLst/>
            </a:prstGeom>
            <a:solidFill>
              <a:srgbClr val="FFFFFF"/>
            </a:solidFill>
            <a:ln w="127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Narrow Bold"/>
                <a:ea typeface="Arial Narrow Bold"/>
                <a:cs typeface="Arial Narrow Bold"/>
                <a:sym typeface="Arial Narrow Bold"/>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p:nvPr/>
        </p:nvSpPr>
        <p:spPr>
          <a:xfrm>
            <a:off x="8137525" y="6229350"/>
            <a:ext cx="906463" cy="2147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latin typeface="Arial"/>
                <a:ea typeface="Arial"/>
                <a:cs typeface="Arial"/>
                <a:sym typeface="Arial"/>
              </a:defRPr>
            </a:lvl1pPr>
          </a:lstStyle>
          <a:p>
            <a:pPr lvl="0">
              <a:defRPr sz="1800"/>
            </a:pPr>
            <a:r>
              <a:rPr sz="900"/>
              <a:t>19</a:t>
            </a:r>
          </a:p>
        </p:txBody>
      </p:sp>
      <p:pic>
        <p:nvPicPr>
          <p:cNvPr id="488" name="image.png"/>
          <p:cNvPicPr/>
          <p:nvPr/>
        </p:nvPicPr>
        <p:blipFill>
          <a:blip r:embed="rId2">
            <a:extLst/>
          </a:blip>
          <a:stretch>
            <a:fillRect/>
          </a:stretch>
        </p:blipFill>
        <p:spPr>
          <a:xfrm>
            <a:off x="717550" y="963022"/>
            <a:ext cx="6284913" cy="4102101"/>
          </a:xfrm>
          <a:prstGeom prst="rect">
            <a:avLst/>
          </a:prstGeom>
          <a:ln w="12700">
            <a:miter lim="400000"/>
          </a:ln>
        </p:spPr>
      </p:pic>
      <p:sp>
        <p:nvSpPr>
          <p:cNvPr id="489" name="Shape 489"/>
          <p:cNvSpPr/>
          <p:nvPr/>
        </p:nvSpPr>
        <p:spPr>
          <a:xfrm>
            <a:off x="516981" y="5245100"/>
            <a:ext cx="7768432" cy="400110"/>
          </a:xfrm>
          <a:prstGeom prst="rect">
            <a:avLst/>
          </a:prstGeom>
          <a:gradFill>
            <a:gsLst>
              <a:gs pos="0">
                <a:srgbClr val="DDEBCF"/>
              </a:gs>
              <a:gs pos="100000">
                <a:srgbClr val="9CB86E"/>
              </a:gs>
              <a:gs pos="100000">
                <a:srgbClr val="156B13"/>
              </a:gs>
            </a:gsLst>
            <a:lin ang="5400000" scaled="0"/>
          </a:gra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defRPr sz="1800"/>
            </a:pPr>
            <a:r>
              <a:rPr sz="2000" dirty="0" smtClean="0">
                <a:latin typeface="Arial Narrow"/>
                <a:ea typeface="Arial Narrow"/>
                <a:cs typeface="Arial Narrow"/>
                <a:sym typeface="Arial Narrow"/>
              </a:rPr>
              <a:t>H</a:t>
            </a:r>
            <a:r>
              <a:rPr lang="en-US" sz="2000" dirty="0" smtClean="0">
                <a:latin typeface="Arial Narrow"/>
                <a:ea typeface="Arial Narrow"/>
                <a:cs typeface="Arial Narrow"/>
                <a:sym typeface="Arial Narrow"/>
              </a:rPr>
              <a:t>1</a:t>
            </a:r>
            <a:r>
              <a:rPr sz="2000" dirty="0" smtClean="0">
                <a:latin typeface="Arial Narrow"/>
                <a:ea typeface="Arial Narrow"/>
                <a:cs typeface="Arial Narrow"/>
                <a:sym typeface="Arial Narrow"/>
              </a:rPr>
              <a:t>: </a:t>
            </a:r>
            <a:r>
              <a:rPr sz="2000" dirty="0">
                <a:latin typeface="Arial Narrow"/>
                <a:ea typeface="Arial Narrow"/>
                <a:cs typeface="Arial Narrow"/>
                <a:sym typeface="Arial Narrow"/>
              </a:rPr>
              <a:t>The most abundant microorganisms </a:t>
            </a:r>
            <a:r>
              <a:rPr lang="de-AT" sz="2000" dirty="0" err="1" smtClean="0">
                <a:latin typeface="Arial Narrow"/>
                <a:ea typeface="Arial Narrow"/>
                <a:cs typeface="Arial Narrow"/>
                <a:sym typeface="Arial Narrow"/>
              </a:rPr>
              <a:t>were</a:t>
            </a:r>
            <a:r>
              <a:rPr sz="2000" dirty="0" smtClean="0">
                <a:latin typeface="Arial Narrow"/>
                <a:ea typeface="Arial Narrow"/>
                <a:cs typeface="Arial Narrow"/>
                <a:sym typeface="Arial Narrow"/>
              </a:rPr>
              <a:t> found  </a:t>
            </a:r>
            <a:r>
              <a:rPr sz="2000" dirty="0">
                <a:latin typeface="Arial Narrow"/>
                <a:ea typeface="Arial Narrow"/>
                <a:cs typeface="Arial Narrow"/>
                <a:sym typeface="Arial Narrow"/>
              </a:rPr>
              <a:t>in the pooled sample A.</a:t>
            </a:r>
          </a:p>
        </p:txBody>
      </p:sp>
      <p:sp>
        <p:nvSpPr>
          <p:cNvPr id="8" name="Shape 437"/>
          <p:cNvSpPr/>
          <p:nvPr/>
        </p:nvSpPr>
        <p:spPr>
          <a:xfrm>
            <a:off x="-1588" y="0"/>
            <a:ext cx="9361488" cy="430887"/>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sz="1800"/>
            </a:pP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4.2 RESULTS – DISTRIBUTION of PROTEOBACTERIA</a:t>
            </a:r>
            <a:endParaRPr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sp>
        <p:nvSpPr>
          <p:cNvPr id="3" name="TextBox 2"/>
          <p:cNvSpPr txBox="1"/>
          <p:nvPr/>
        </p:nvSpPr>
        <p:spPr>
          <a:xfrm>
            <a:off x="311909" y="1543231"/>
            <a:ext cx="400108" cy="20574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2000" dirty="0" smtClean="0">
                <a:solidFill>
                  <a:srgbClr val="000000"/>
                </a:solidFill>
                <a:latin typeface="Franklin Gothic Medium Cond" panose="020B0606030402020204" pitchFamily="34" charset="0"/>
              </a:rPr>
              <a:t>Relative abundance</a:t>
            </a:r>
            <a:endParaRPr kumimoji="0" lang="en-US" sz="2000" i="0" u="none" strike="noStrike" cap="none" spc="0" normalizeH="0" baseline="0" dirty="0">
              <a:ln>
                <a:noFill/>
              </a:ln>
              <a:solidFill>
                <a:srgbClr val="000000"/>
              </a:solidFill>
              <a:effectLst/>
              <a:uFillTx/>
              <a:latin typeface="Franklin Gothic Medium Cond" panose="020B0606030402020204" pitchFamily="34" charset="0"/>
              <a:sym typeface="Arial Narrow Bo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p:nvPr/>
        </p:nvSpPr>
        <p:spPr>
          <a:xfrm>
            <a:off x="8137525" y="6229350"/>
            <a:ext cx="906463" cy="2147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latin typeface="Arial"/>
                <a:ea typeface="Arial"/>
                <a:cs typeface="Arial"/>
                <a:sym typeface="Arial"/>
              </a:defRPr>
            </a:lvl1pPr>
          </a:lstStyle>
          <a:p>
            <a:pPr lvl="0">
              <a:defRPr sz="1800"/>
            </a:pPr>
            <a:r>
              <a:rPr sz="900"/>
              <a:t>20</a:t>
            </a:r>
          </a:p>
        </p:txBody>
      </p:sp>
      <p:sp>
        <p:nvSpPr>
          <p:cNvPr id="495" name="Shape 495"/>
          <p:cNvSpPr/>
          <p:nvPr/>
        </p:nvSpPr>
        <p:spPr>
          <a:xfrm>
            <a:off x="346075" y="5437187"/>
            <a:ext cx="8569325" cy="707886"/>
          </a:xfrm>
          <a:prstGeom prst="rect">
            <a:avLst/>
          </a:prstGeom>
          <a:gradFill>
            <a:gsLst>
              <a:gs pos="0">
                <a:srgbClr val="DDEBCF"/>
              </a:gs>
              <a:gs pos="100000">
                <a:srgbClr val="9CB86E"/>
              </a:gs>
              <a:gs pos="100000">
                <a:srgbClr val="156B13"/>
              </a:gs>
            </a:gsLst>
            <a:lin ang="5400000" scaled="0"/>
          </a:gradFill>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pPr>
            <a:r>
              <a:rPr sz="2000" dirty="0" smtClean="0">
                <a:latin typeface="Arial Narrow"/>
                <a:ea typeface="Arial Narrow"/>
                <a:cs typeface="Arial Narrow"/>
                <a:sym typeface="Arial Narrow"/>
              </a:rPr>
              <a:t>H</a:t>
            </a:r>
            <a:r>
              <a:rPr lang="en-US" sz="2000" dirty="0" smtClean="0">
                <a:latin typeface="Arial Narrow"/>
                <a:ea typeface="Arial Narrow"/>
                <a:cs typeface="Arial Narrow"/>
                <a:sym typeface="Arial Narrow"/>
              </a:rPr>
              <a:t>2</a:t>
            </a:r>
            <a:r>
              <a:rPr sz="2000" dirty="0" smtClean="0">
                <a:latin typeface="Arial Narrow"/>
                <a:ea typeface="Arial Narrow"/>
                <a:cs typeface="Arial Narrow"/>
                <a:sym typeface="Arial Narrow"/>
              </a:rPr>
              <a:t>:</a:t>
            </a:r>
            <a:r>
              <a:rPr lang="de-AT" sz="2000" dirty="0" smtClean="0">
                <a:latin typeface="Arial Narrow"/>
                <a:ea typeface="Arial Narrow"/>
                <a:cs typeface="Arial Narrow"/>
                <a:sym typeface="Arial Narrow"/>
              </a:rPr>
              <a:t> </a:t>
            </a:r>
            <a:r>
              <a:rPr sz="2000" dirty="0" smtClean="0">
                <a:latin typeface="Arial Narrow"/>
                <a:ea typeface="Arial Narrow"/>
                <a:cs typeface="Arial Narrow"/>
                <a:sym typeface="Arial Narrow"/>
              </a:rPr>
              <a:t>The </a:t>
            </a:r>
            <a:r>
              <a:rPr sz="2000" dirty="0">
                <a:latin typeface="Arial Narrow"/>
                <a:ea typeface="Arial Narrow"/>
                <a:cs typeface="Arial Narrow"/>
                <a:sym typeface="Arial Narrow"/>
              </a:rPr>
              <a:t>functional categorization of proteins within the pooled sample </a:t>
            </a:r>
            <a:r>
              <a:rPr lang="de-AT" sz="2000" dirty="0" smtClean="0">
                <a:latin typeface="Arial Narrow"/>
                <a:ea typeface="Arial Narrow"/>
                <a:cs typeface="Arial Narrow"/>
                <a:sym typeface="Arial Narrow"/>
              </a:rPr>
              <a:t>was </a:t>
            </a:r>
            <a:r>
              <a:rPr sz="2000" dirty="0" smtClean="0">
                <a:latin typeface="Arial Narrow"/>
                <a:ea typeface="Arial Narrow"/>
                <a:cs typeface="Arial Narrow"/>
                <a:sym typeface="Arial Narrow"/>
              </a:rPr>
              <a:t>similar to</a:t>
            </a:r>
            <a:endParaRPr lang="de-AT" sz="2000" dirty="0" smtClean="0">
              <a:latin typeface="Arial Narrow"/>
              <a:ea typeface="Arial Narrow"/>
              <a:cs typeface="Arial Narrow"/>
              <a:sym typeface="Arial Narrow"/>
            </a:endParaRPr>
          </a:p>
          <a:p>
            <a:pPr lvl="0">
              <a:defRPr sz="1800"/>
            </a:pPr>
            <a:r>
              <a:rPr lang="de-AT" sz="2000" dirty="0">
                <a:latin typeface="Arial Narrow"/>
                <a:ea typeface="Arial Narrow"/>
                <a:cs typeface="Arial Narrow"/>
                <a:sym typeface="Arial Narrow"/>
              </a:rPr>
              <a:t> </a:t>
            </a:r>
            <a:r>
              <a:rPr lang="de-AT" sz="2000" dirty="0" smtClean="0">
                <a:latin typeface="Arial Narrow"/>
                <a:ea typeface="Arial Narrow"/>
                <a:cs typeface="Arial Narrow"/>
                <a:sym typeface="Arial Narrow"/>
              </a:rPr>
              <a:t> </a:t>
            </a:r>
            <a:r>
              <a:rPr sz="2000" dirty="0" smtClean="0">
                <a:latin typeface="Arial Narrow"/>
                <a:ea typeface="Arial Narrow"/>
                <a:cs typeface="Arial Narrow"/>
                <a:sym typeface="Arial Narrow"/>
              </a:rPr>
              <a:t> </a:t>
            </a:r>
            <a:r>
              <a:rPr lang="de-AT" sz="2000" dirty="0" smtClean="0">
                <a:latin typeface="Arial Narrow"/>
                <a:ea typeface="Arial Narrow"/>
                <a:cs typeface="Arial Narrow"/>
                <a:sym typeface="Arial Narrow"/>
              </a:rPr>
              <a:t>    </a:t>
            </a:r>
            <a:r>
              <a:rPr sz="2000" dirty="0" smtClean="0">
                <a:latin typeface="Arial Narrow"/>
                <a:ea typeface="Arial Narrow"/>
                <a:cs typeface="Arial Narrow"/>
                <a:sym typeface="Arial Narrow"/>
              </a:rPr>
              <a:t>the </a:t>
            </a:r>
            <a:r>
              <a:rPr sz="2000" dirty="0">
                <a:latin typeface="Arial Narrow"/>
                <a:ea typeface="Arial Narrow"/>
                <a:cs typeface="Arial Narrow"/>
                <a:sym typeface="Arial Narrow"/>
              </a:rPr>
              <a:t>individual samples.</a:t>
            </a:r>
          </a:p>
        </p:txBody>
      </p:sp>
      <p:pic>
        <p:nvPicPr>
          <p:cNvPr id="496" name="image.png"/>
          <p:cNvPicPr/>
          <p:nvPr/>
        </p:nvPicPr>
        <p:blipFill>
          <a:blip r:embed="rId3">
            <a:extLst/>
          </a:blip>
          <a:stretch>
            <a:fillRect/>
          </a:stretch>
        </p:blipFill>
        <p:spPr>
          <a:xfrm>
            <a:off x="6335712" y="1204170"/>
            <a:ext cx="3024188" cy="4135438"/>
          </a:xfrm>
          <a:prstGeom prst="rect">
            <a:avLst/>
          </a:prstGeom>
          <a:ln w="12700">
            <a:miter lim="400000"/>
          </a:ln>
        </p:spPr>
      </p:pic>
      <p:pic>
        <p:nvPicPr>
          <p:cNvPr id="497" name="image.png"/>
          <p:cNvPicPr/>
          <p:nvPr/>
        </p:nvPicPr>
        <p:blipFill>
          <a:blip r:embed="rId4">
            <a:extLst/>
          </a:blip>
          <a:stretch>
            <a:fillRect/>
          </a:stretch>
        </p:blipFill>
        <p:spPr>
          <a:xfrm>
            <a:off x="346074" y="810412"/>
            <a:ext cx="6086476" cy="4535487"/>
          </a:xfrm>
          <a:prstGeom prst="rect">
            <a:avLst/>
          </a:prstGeom>
          <a:ln w="12700">
            <a:miter lim="400000"/>
          </a:ln>
        </p:spPr>
      </p:pic>
      <p:sp>
        <p:nvSpPr>
          <p:cNvPr id="9" name="Shape 437"/>
          <p:cNvSpPr/>
          <p:nvPr/>
        </p:nvSpPr>
        <p:spPr>
          <a:xfrm>
            <a:off x="-1588" y="-21034"/>
            <a:ext cx="9361488" cy="861774"/>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sz="1800"/>
            </a:pP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4.4 RESULTS – FUNCTIONAL CLASSIFICATION of </a:t>
            </a:r>
          </a:p>
          <a:p>
            <a:pPr algn="ctr">
              <a:defRPr sz="1800"/>
            </a:pP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PROCARYOTIC PROTEINS</a:t>
            </a:r>
            <a:endParaRPr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sp>
        <p:nvSpPr>
          <p:cNvPr id="2" name="Rechteck 1"/>
          <p:cNvSpPr/>
          <p:nvPr/>
        </p:nvSpPr>
        <p:spPr>
          <a:xfrm>
            <a:off x="7042150" y="840740"/>
            <a:ext cx="2001838" cy="36343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Narrow Bold"/>
              <a:ea typeface="Arial Narrow Bold"/>
              <a:cs typeface="Arial Narrow Bold"/>
              <a:sym typeface="Arial Narrow Bo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p:nvPr/>
        </p:nvSpPr>
        <p:spPr>
          <a:xfrm>
            <a:off x="-6350" y="-6350"/>
            <a:ext cx="9361488" cy="6840538"/>
          </a:xfrm>
          <a:prstGeom prst="rect">
            <a:avLst/>
          </a:prstGeom>
          <a:solidFill>
            <a:srgbClr val="FFFFFF"/>
          </a:solidFill>
          <a:ln w="12700">
            <a:solidFill>
              <a:srgbClr val="000000">
                <a:alpha val="0"/>
              </a:srgbClr>
            </a:solidFill>
            <a:round/>
          </a:ln>
        </p:spPr>
        <p:txBody>
          <a:bodyPr lIns="0" tIns="0" rIns="0" bIns="0" anchor="ctr"/>
          <a:lstStyle/>
          <a:p>
            <a:pPr lvl="0"/>
            <a:endParaRPr/>
          </a:p>
        </p:txBody>
      </p:sp>
      <p:sp>
        <p:nvSpPr>
          <p:cNvPr id="500" name="Shape 500"/>
          <p:cNvSpPr/>
          <p:nvPr/>
        </p:nvSpPr>
        <p:spPr>
          <a:xfrm>
            <a:off x="0" y="0"/>
            <a:ext cx="9361488" cy="598488"/>
          </a:xfrm>
          <a:prstGeom prst="rect">
            <a:avLst/>
          </a:prstGeom>
          <a:solidFill/>
          <a:ln w="12700">
            <a:solidFill>
              <a:srgbClr val="000000">
                <a:alpha val="0"/>
              </a:srgbClr>
            </a:solidFill>
            <a:round/>
          </a:ln>
        </p:spPr>
        <p:txBody>
          <a:bodyPr lIns="0" tIns="0" rIns="0" bIns="0" anchor="ctr"/>
          <a:lstStyle/>
          <a:p>
            <a:pPr lvl="0"/>
            <a:endParaRPr/>
          </a:p>
        </p:txBody>
      </p:sp>
      <p:sp>
        <p:nvSpPr>
          <p:cNvPr id="501" name="Shape 501"/>
          <p:cNvSpPr/>
          <p:nvPr/>
        </p:nvSpPr>
        <p:spPr>
          <a:xfrm>
            <a:off x="150" y="-13"/>
            <a:ext cx="9361187" cy="598512"/>
          </a:xfrm>
          <a:prstGeom prst="rect">
            <a:avLst/>
          </a:prstGeom>
          <a:solidFill>
            <a:srgbClr val="000000">
              <a:alpha val="0"/>
            </a:srgbClr>
          </a:solidFill>
          <a:ln w="12700">
            <a:solidFill/>
            <a:round/>
          </a:ln>
        </p:spPr>
        <p:txBody>
          <a:bodyPr lIns="0" tIns="0" rIns="0" bIns="0" anchor="ctr"/>
          <a:lstStyle/>
          <a:p>
            <a:pPr lvl="0"/>
            <a:endParaRPr/>
          </a:p>
        </p:txBody>
      </p:sp>
      <p:sp>
        <p:nvSpPr>
          <p:cNvPr id="502" name="Shape 502"/>
          <p:cNvSpPr/>
          <p:nvPr/>
        </p:nvSpPr>
        <p:spPr>
          <a:xfrm>
            <a:off x="7558087" y="2062162"/>
            <a:ext cx="1639888" cy="204788"/>
          </a:xfrm>
          <a:prstGeom prst="rect">
            <a:avLst/>
          </a:prstGeom>
          <a:solidFill>
            <a:srgbClr val="FFFFFF"/>
          </a:solidFill>
          <a:ln w="12700">
            <a:solidFill>
              <a:srgbClr val="000000">
                <a:alpha val="0"/>
              </a:srgbClr>
            </a:solidFill>
            <a:round/>
          </a:ln>
        </p:spPr>
        <p:txBody>
          <a:bodyPr lIns="0" tIns="0" rIns="0" bIns="0" anchor="ctr"/>
          <a:lstStyle/>
          <a:p>
            <a:pPr lvl="0"/>
            <a:endParaRPr/>
          </a:p>
        </p:txBody>
      </p:sp>
      <p:pic>
        <p:nvPicPr>
          <p:cNvPr id="503" name="image.jpg"/>
          <p:cNvPicPr/>
          <p:nvPr/>
        </p:nvPicPr>
        <p:blipFill>
          <a:blip r:embed="rId2">
            <a:extLst/>
          </a:blip>
          <a:stretch>
            <a:fillRect/>
          </a:stretch>
        </p:blipFill>
        <p:spPr>
          <a:xfrm>
            <a:off x="3692525" y="190500"/>
            <a:ext cx="1989138" cy="290513"/>
          </a:xfrm>
          <a:prstGeom prst="rect">
            <a:avLst/>
          </a:prstGeom>
          <a:ln w="12700">
            <a:miter lim="400000"/>
          </a:ln>
        </p:spPr>
      </p:pic>
      <p:grpSp>
        <p:nvGrpSpPr>
          <p:cNvPr id="506" name="Group 506"/>
          <p:cNvGrpSpPr/>
          <p:nvPr/>
        </p:nvGrpSpPr>
        <p:grpSpPr>
          <a:xfrm>
            <a:off x="1800225" y="869950"/>
            <a:ext cx="4252268" cy="849884"/>
            <a:chOff x="0" y="0"/>
            <a:chExt cx="4252267" cy="849883"/>
          </a:xfrm>
        </p:grpSpPr>
        <p:sp>
          <p:nvSpPr>
            <p:cNvPr id="504" name="Shape 504"/>
            <p:cNvSpPr/>
            <p:nvPr/>
          </p:nvSpPr>
          <p:spPr>
            <a:xfrm>
              <a:off x="1722265" y="0"/>
              <a:ext cx="2382350" cy="465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Introduction</a:t>
              </a:r>
            </a:p>
          </p:txBody>
        </p:sp>
        <p:sp>
          <p:nvSpPr>
            <p:cNvPr id="505" name="Shape 505"/>
            <p:cNvSpPr/>
            <p:nvPr/>
          </p:nvSpPr>
          <p:spPr>
            <a:xfrm>
              <a:off x="0" y="476250"/>
              <a:ext cx="4252268" cy="3736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nSpc>
                  <a:spcPts val="3000"/>
                </a:lnSpc>
                <a:defRPr sz="1800"/>
              </a:pPr>
              <a:r>
                <a:rPr>
                  <a:latin typeface="Arial Unicode MS"/>
                  <a:ea typeface="Arial Unicode MS"/>
                  <a:cs typeface="Arial Unicode MS"/>
                  <a:sym typeface="Arial Unicode MS"/>
                </a:rPr>
                <a:t>(Metaproteomics</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t>
              </a:r>
              <a:r>
                <a:rPr>
                  <a:latin typeface="Times New Roman"/>
                  <a:ea typeface="Times New Roman"/>
                  <a:cs typeface="Times New Roman"/>
                  <a:sym typeface="Times New Roman"/>
                </a:rPr>
                <a:t> </a:t>
              </a:r>
              <a:r>
                <a:rPr>
                  <a:latin typeface="Arial Unicode MS"/>
                  <a:ea typeface="Arial Unicode MS"/>
                  <a:cs typeface="Arial Unicode MS"/>
                  <a:sym typeface="Arial Unicode MS"/>
                </a:rPr>
                <a:t>potential</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&amp;</a:t>
              </a:r>
              <a:r>
                <a:rPr>
                  <a:latin typeface="Times New Roman"/>
                  <a:ea typeface="Times New Roman"/>
                  <a:cs typeface="Times New Roman"/>
                  <a:sym typeface="Times New Roman"/>
                </a:rPr>
                <a:t> </a:t>
              </a:r>
              <a:r>
                <a:rPr>
                  <a:latin typeface="Arial Unicode MS"/>
                  <a:ea typeface="Arial Unicode MS"/>
                  <a:cs typeface="Arial Unicode MS"/>
                  <a:sym typeface="Arial Unicode MS"/>
                </a:rPr>
                <a:t>challenges</a:t>
              </a:r>
              <a:r>
                <a:rPr sz="2000">
                  <a:latin typeface="Arial Unicode MS"/>
                  <a:ea typeface="Arial Unicode MS"/>
                  <a:cs typeface="Arial Unicode MS"/>
                  <a:sym typeface="Arial Unicode MS"/>
                </a:rPr>
                <a:t>)</a:t>
              </a:r>
            </a:p>
          </p:txBody>
        </p:sp>
      </p:grpSp>
      <p:grpSp>
        <p:nvGrpSpPr>
          <p:cNvPr id="513" name="Group 513"/>
          <p:cNvGrpSpPr/>
          <p:nvPr/>
        </p:nvGrpSpPr>
        <p:grpSpPr>
          <a:xfrm>
            <a:off x="3220052" y="2224468"/>
            <a:ext cx="3321433" cy="2861500"/>
            <a:chOff x="0" y="0"/>
            <a:chExt cx="3321431" cy="2861499"/>
          </a:xfrm>
        </p:grpSpPr>
        <p:sp>
          <p:nvSpPr>
            <p:cNvPr id="507" name="Shape 507"/>
            <p:cNvSpPr/>
            <p:nvPr/>
          </p:nvSpPr>
          <p:spPr>
            <a:xfrm>
              <a:off x="19050" y="0"/>
              <a:ext cx="3302382"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508" name="Shape 508"/>
            <p:cNvSpPr/>
            <p:nvPr/>
          </p:nvSpPr>
          <p:spPr>
            <a:xfrm>
              <a:off x="796322" y="182181"/>
              <a:ext cx="1708951" cy="448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Hypothesis</a:t>
              </a:r>
            </a:p>
          </p:txBody>
        </p:sp>
        <p:sp>
          <p:nvSpPr>
            <p:cNvPr id="509" name="Shape 509"/>
            <p:cNvSpPr/>
            <p:nvPr/>
          </p:nvSpPr>
          <p:spPr>
            <a:xfrm>
              <a:off x="0" y="1004887"/>
              <a:ext cx="3302382"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510" name="Shape 510"/>
            <p:cNvSpPr/>
            <p:nvPr/>
          </p:nvSpPr>
          <p:spPr>
            <a:xfrm>
              <a:off x="240696" y="1217231"/>
              <a:ext cx="2795248" cy="448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Method &amp; Material</a:t>
              </a:r>
            </a:p>
          </p:txBody>
        </p:sp>
        <p:sp>
          <p:nvSpPr>
            <p:cNvPr id="511" name="Shape 511"/>
            <p:cNvSpPr/>
            <p:nvPr/>
          </p:nvSpPr>
          <p:spPr>
            <a:xfrm>
              <a:off x="0" y="1993899"/>
              <a:ext cx="3302382" cy="867601"/>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512" name="Shape 512"/>
            <p:cNvSpPr/>
            <p:nvPr/>
          </p:nvSpPr>
          <p:spPr>
            <a:xfrm>
              <a:off x="215297" y="2161793"/>
              <a:ext cx="2832752" cy="4485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Preliminary results</a:t>
              </a:r>
            </a:p>
          </p:txBody>
        </p:sp>
      </p:grpSp>
      <p:grpSp>
        <p:nvGrpSpPr>
          <p:cNvPr id="523" name="Group 523"/>
          <p:cNvGrpSpPr/>
          <p:nvPr/>
        </p:nvGrpSpPr>
        <p:grpSpPr>
          <a:xfrm>
            <a:off x="207570" y="2238756"/>
            <a:ext cx="2691598" cy="2909508"/>
            <a:chOff x="0" y="0"/>
            <a:chExt cx="2691596" cy="2909506"/>
          </a:xfrm>
        </p:grpSpPr>
        <p:grpSp>
          <p:nvGrpSpPr>
            <p:cNvPr id="516" name="Group 516"/>
            <p:cNvGrpSpPr/>
            <p:nvPr/>
          </p:nvGrpSpPr>
          <p:grpSpPr>
            <a:xfrm>
              <a:off x="1588" y="0"/>
              <a:ext cx="2690009" cy="920369"/>
              <a:chOff x="0" y="0"/>
              <a:chExt cx="2690008" cy="920368"/>
            </a:xfrm>
          </p:grpSpPr>
          <p:sp>
            <p:nvSpPr>
              <p:cNvPr id="514" name="Shape 514"/>
              <p:cNvSpPr/>
              <p:nvPr/>
            </p:nvSpPr>
            <p:spPr>
              <a:xfrm>
                <a:off x="0" y="0"/>
                <a:ext cx="2690009" cy="845375"/>
              </a:xfrm>
              <a:prstGeom prst="rect">
                <a:avLst/>
              </a:prstGeom>
              <a:solidFill>
                <a:srgbClr val="000000">
                  <a:alpha val="0"/>
                </a:srgbClr>
              </a:solidFill>
              <a:ln w="25400" cap="flat">
                <a:solidFill>
                  <a:srgbClr val="333399"/>
                </a:solidFill>
                <a:prstDash val="solid"/>
                <a:round/>
              </a:ln>
              <a:effectLst/>
            </p:spPr>
            <p:txBody>
              <a:bodyPr wrap="square" lIns="0" tIns="0" rIns="0" bIns="0" numCol="1" anchor="ctr">
                <a:noAutofit/>
              </a:bodyPr>
              <a:lstStyle/>
              <a:p>
                <a:pPr lvl="0"/>
                <a:endParaRPr/>
              </a:p>
            </p:txBody>
          </p:sp>
          <p:sp>
            <p:nvSpPr>
              <p:cNvPr id="515" name="Shape 515"/>
              <p:cNvSpPr/>
              <p:nvPr/>
            </p:nvSpPr>
            <p:spPr>
              <a:xfrm>
                <a:off x="321066" y="5968"/>
                <a:ext cx="2128199" cy="914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defRPr sz="1800"/>
                </a:pPr>
                <a:r>
                  <a:rPr sz="2700">
                    <a:solidFill>
                      <a:srgbClr val="333399"/>
                    </a:solidFill>
                    <a:latin typeface="Arial Unicode MS"/>
                    <a:ea typeface="Arial Unicode MS"/>
                    <a:cs typeface="Arial Unicode MS"/>
                    <a:sym typeface="Arial Unicode MS"/>
                  </a:rPr>
                  <a:t>Experiment 1</a:t>
                </a:r>
              </a:p>
              <a:p>
                <a:pPr lvl="0">
                  <a:defRPr sz="1800"/>
                </a:pPr>
                <a:r>
                  <a:rPr sz="2000">
                    <a:solidFill>
                      <a:srgbClr val="333399"/>
                    </a:solidFill>
                    <a:latin typeface="Arial Unicode MS"/>
                    <a:ea typeface="Arial Unicode MS"/>
                    <a:cs typeface="Arial Unicode MS"/>
                    <a:sym typeface="Arial Unicode MS"/>
                  </a:rPr>
                  <a:t>        pooling</a:t>
                </a:r>
                <a:r>
                  <a:rPr sz="2700">
                    <a:solidFill>
                      <a:srgbClr val="333399"/>
                    </a:solidFill>
                    <a:latin typeface="Arial Unicode MS"/>
                    <a:ea typeface="Arial Unicode MS"/>
                    <a:cs typeface="Arial Unicode MS"/>
                    <a:sym typeface="Arial Unicode MS"/>
                  </a:rPr>
                  <a:t> </a:t>
                </a:r>
              </a:p>
            </p:txBody>
          </p:sp>
        </p:grpSp>
        <p:grpSp>
          <p:nvGrpSpPr>
            <p:cNvPr id="519" name="Group 519"/>
            <p:cNvGrpSpPr/>
            <p:nvPr/>
          </p:nvGrpSpPr>
          <p:grpSpPr>
            <a:xfrm>
              <a:off x="1588" y="1989137"/>
              <a:ext cx="2690009" cy="920370"/>
              <a:chOff x="0" y="0"/>
              <a:chExt cx="2690008" cy="920369"/>
            </a:xfrm>
          </p:grpSpPr>
          <p:sp>
            <p:nvSpPr>
              <p:cNvPr id="517" name="Shape 517"/>
              <p:cNvSpPr/>
              <p:nvPr/>
            </p:nvSpPr>
            <p:spPr>
              <a:xfrm>
                <a:off x="0" y="0"/>
                <a:ext cx="2690009" cy="845374"/>
              </a:xfrm>
              <a:prstGeom prst="rect">
                <a:avLst/>
              </a:prstGeom>
              <a:solidFill>
                <a:srgbClr val="000000">
                  <a:alpha val="0"/>
                </a:srgbClr>
              </a:solidFill>
              <a:ln w="25400" cap="flat">
                <a:solidFill>
                  <a:srgbClr val="333399"/>
                </a:solidFill>
                <a:prstDash val="solid"/>
                <a:round/>
              </a:ln>
              <a:effectLst/>
            </p:spPr>
            <p:txBody>
              <a:bodyPr wrap="square" lIns="0" tIns="0" rIns="0" bIns="0" numCol="1" anchor="ctr">
                <a:noAutofit/>
              </a:bodyPr>
              <a:lstStyle/>
              <a:p>
                <a:pPr lvl="0"/>
                <a:endParaRPr/>
              </a:p>
            </p:txBody>
          </p:sp>
          <p:sp>
            <p:nvSpPr>
              <p:cNvPr id="518" name="Shape 518"/>
              <p:cNvSpPr/>
              <p:nvPr/>
            </p:nvSpPr>
            <p:spPr>
              <a:xfrm>
                <a:off x="321066" y="5969"/>
                <a:ext cx="2128199" cy="914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defRPr sz="1800"/>
                </a:pPr>
                <a:r>
                  <a:rPr sz="2700">
                    <a:solidFill>
                      <a:srgbClr val="333399"/>
                    </a:solidFill>
                    <a:latin typeface="Arial Unicode MS"/>
                    <a:ea typeface="Arial Unicode MS"/>
                    <a:cs typeface="Arial Unicode MS"/>
                    <a:sym typeface="Arial Unicode MS"/>
                  </a:rPr>
                  <a:t>Experiment 1</a:t>
                </a:r>
              </a:p>
              <a:p>
                <a:pPr lvl="0">
                  <a:defRPr sz="1800"/>
                </a:pPr>
                <a:r>
                  <a:rPr sz="2000">
                    <a:solidFill>
                      <a:srgbClr val="333399"/>
                    </a:solidFill>
                    <a:latin typeface="Arial Unicode MS"/>
                    <a:ea typeface="Arial Unicode MS"/>
                    <a:cs typeface="Arial Unicode MS"/>
                    <a:sym typeface="Arial Unicode MS"/>
                  </a:rPr>
                  <a:t>        pooling</a:t>
                </a:r>
                <a:r>
                  <a:rPr sz="2700">
                    <a:solidFill>
                      <a:srgbClr val="333399"/>
                    </a:solidFill>
                    <a:latin typeface="Arial Unicode MS"/>
                    <a:ea typeface="Arial Unicode MS"/>
                    <a:cs typeface="Arial Unicode MS"/>
                    <a:sym typeface="Arial Unicode MS"/>
                  </a:rPr>
                  <a:t> </a:t>
                </a:r>
              </a:p>
            </p:txBody>
          </p:sp>
        </p:grpSp>
        <p:grpSp>
          <p:nvGrpSpPr>
            <p:cNvPr id="522" name="Group 522"/>
            <p:cNvGrpSpPr/>
            <p:nvPr/>
          </p:nvGrpSpPr>
          <p:grpSpPr>
            <a:xfrm>
              <a:off x="0" y="1008063"/>
              <a:ext cx="2690009" cy="920370"/>
              <a:chOff x="0" y="0"/>
              <a:chExt cx="2690008" cy="920369"/>
            </a:xfrm>
          </p:grpSpPr>
          <p:sp>
            <p:nvSpPr>
              <p:cNvPr id="520" name="Shape 520"/>
              <p:cNvSpPr/>
              <p:nvPr/>
            </p:nvSpPr>
            <p:spPr>
              <a:xfrm>
                <a:off x="0" y="0"/>
                <a:ext cx="2690009" cy="845374"/>
              </a:xfrm>
              <a:prstGeom prst="rect">
                <a:avLst/>
              </a:prstGeom>
              <a:solidFill>
                <a:srgbClr val="000000">
                  <a:alpha val="0"/>
                </a:srgbClr>
              </a:solidFill>
              <a:ln w="25400" cap="flat">
                <a:solidFill>
                  <a:srgbClr val="333399"/>
                </a:solidFill>
                <a:prstDash val="solid"/>
                <a:round/>
              </a:ln>
              <a:effectLst/>
            </p:spPr>
            <p:txBody>
              <a:bodyPr wrap="square" lIns="0" tIns="0" rIns="0" bIns="0" numCol="1" anchor="ctr">
                <a:noAutofit/>
              </a:bodyPr>
              <a:lstStyle/>
              <a:p>
                <a:pPr lvl="0"/>
                <a:endParaRPr/>
              </a:p>
            </p:txBody>
          </p:sp>
          <p:sp>
            <p:nvSpPr>
              <p:cNvPr id="521" name="Shape 521"/>
              <p:cNvSpPr/>
              <p:nvPr/>
            </p:nvSpPr>
            <p:spPr>
              <a:xfrm>
                <a:off x="321067" y="5969"/>
                <a:ext cx="2128199" cy="914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defRPr sz="1800"/>
                </a:pPr>
                <a:r>
                  <a:rPr sz="2700">
                    <a:solidFill>
                      <a:srgbClr val="333399"/>
                    </a:solidFill>
                    <a:latin typeface="Arial Unicode MS"/>
                    <a:ea typeface="Arial Unicode MS"/>
                    <a:cs typeface="Arial Unicode MS"/>
                    <a:sym typeface="Arial Unicode MS"/>
                  </a:rPr>
                  <a:t>Experiment 1</a:t>
                </a:r>
              </a:p>
              <a:p>
                <a:pPr lvl="0">
                  <a:defRPr sz="1800"/>
                </a:pPr>
                <a:r>
                  <a:rPr sz="2000">
                    <a:solidFill>
                      <a:srgbClr val="333399"/>
                    </a:solidFill>
                    <a:latin typeface="Arial Unicode MS"/>
                    <a:ea typeface="Arial Unicode MS"/>
                    <a:cs typeface="Arial Unicode MS"/>
                    <a:sym typeface="Arial Unicode MS"/>
                  </a:rPr>
                  <a:t>        pooling</a:t>
                </a:r>
                <a:r>
                  <a:rPr sz="2700">
                    <a:solidFill>
                      <a:srgbClr val="333399"/>
                    </a:solidFill>
                    <a:latin typeface="Arial Unicode MS"/>
                    <a:ea typeface="Arial Unicode MS"/>
                    <a:cs typeface="Arial Unicode MS"/>
                    <a:sym typeface="Arial Unicode MS"/>
                  </a:rPr>
                  <a:t> </a:t>
                </a:r>
              </a:p>
            </p:txBody>
          </p:sp>
        </p:grpSp>
      </p:grpSp>
      <p:grpSp>
        <p:nvGrpSpPr>
          <p:cNvPr id="528" name="Group 528"/>
          <p:cNvGrpSpPr/>
          <p:nvPr/>
        </p:nvGrpSpPr>
        <p:grpSpPr>
          <a:xfrm>
            <a:off x="6777727" y="2203450"/>
            <a:ext cx="2381459" cy="1881758"/>
            <a:chOff x="0" y="0"/>
            <a:chExt cx="2381458" cy="1881757"/>
          </a:xfrm>
        </p:grpSpPr>
        <p:sp>
          <p:nvSpPr>
            <p:cNvPr id="524" name="Shape 524"/>
            <p:cNvSpPr/>
            <p:nvPr/>
          </p:nvSpPr>
          <p:spPr>
            <a:xfrm>
              <a:off x="0" y="10479"/>
              <a:ext cx="2381459" cy="863279"/>
            </a:xfrm>
            <a:prstGeom prst="rect">
              <a:avLst/>
            </a:prstGeom>
            <a:solidFill>
              <a:srgbClr val="000000">
                <a:alpha val="0"/>
              </a:srgbClr>
            </a:solidFill>
            <a:ln w="25400" cap="flat">
              <a:solidFill>
                <a:srgbClr val="008000"/>
              </a:solidFill>
              <a:prstDash val="solid"/>
              <a:round/>
            </a:ln>
            <a:effectLst/>
          </p:spPr>
          <p:txBody>
            <a:bodyPr wrap="square" lIns="0" tIns="0" rIns="0" bIns="0" numCol="1" anchor="ctr">
              <a:noAutofit/>
            </a:bodyPr>
            <a:lstStyle/>
            <a:p>
              <a:pPr lvl="0"/>
              <a:endParaRPr/>
            </a:p>
          </p:txBody>
        </p:sp>
        <p:sp>
          <p:nvSpPr>
            <p:cNvPr id="525" name="Shape 525"/>
            <p:cNvSpPr/>
            <p:nvPr/>
          </p:nvSpPr>
          <p:spPr>
            <a:xfrm>
              <a:off x="165997" y="0"/>
              <a:ext cx="2128200" cy="8689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nSpc>
                  <a:spcPts val="3500"/>
                </a:lnSpc>
                <a:defRPr sz="1800"/>
              </a:pPr>
              <a:r>
                <a:rPr sz="2700">
                  <a:solidFill>
                    <a:srgbClr val="008000"/>
                  </a:solidFill>
                  <a:latin typeface="Arial Unicode MS"/>
                  <a:ea typeface="Arial Unicode MS"/>
                  <a:cs typeface="Arial Unicode MS"/>
                  <a:sym typeface="Arial Unicode MS"/>
                </a:rPr>
                <a:t>Experiment 2</a:t>
              </a:r>
            </a:p>
            <a:p>
              <a:pPr lvl="0">
                <a:lnSpc>
                  <a:spcPts val="3500"/>
                </a:lnSpc>
                <a:defRPr sz="1800"/>
              </a:pPr>
              <a:r>
                <a:rPr sz="2000">
                  <a:solidFill>
                    <a:srgbClr val="008000"/>
                  </a:solidFill>
                  <a:latin typeface="Arial Unicode MS"/>
                  <a:ea typeface="Arial Unicode MS"/>
                  <a:cs typeface="Arial Unicode MS"/>
                  <a:sym typeface="Arial Unicode MS"/>
                </a:rPr>
                <a:t>  drying rewetting</a:t>
              </a:r>
            </a:p>
          </p:txBody>
        </p:sp>
        <p:sp>
          <p:nvSpPr>
            <p:cNvPr id="526" name="Shape 526"/>
            <p:cNvSpPr/>
            <p:nvPr/>
          </p:nvSpPr>
          <p:spPr>
            <a:xfrm>
              <a:off x="0" y="1016954"/>
              <a:ext cx="2381459" cy="863279"/>
            </a:xfrm>
            <a:prstGeom prst="rect">
              <a:avLst/>
            </a:prstGeom>
            <a:solidFill>
              <a:srgbClr val="000000">
                <a:alpha val="0"/>
              </a:srgbClr>
            </a:solidFill>
            <a:ln w="25400" cap="flat">
              <a:solidFill>
                <a:srgbClr val="008000"/>
              </a:solidFill>
              <a:prstDash val="solid"/>
              <a:round/>
            </a:ln>
            <a:effectLst/>
          </p:spPr>
          <p:txBody>
            <a:bodyPr wrap="square" lIns="0" tIns="0" rIns="0" bIns="0" numCol="1" anchor="ctr">
              <a:noAutofit/>
            </a:bodyPr>
            <a:lstStyle/>
            <a:p>
              <a:pPr lvl="0"/>
              <a:endParaRPr/>
            </a:p>
          </p:txBody>
        </p:sp>
        <p:sp>
          <p:nvSpPr>
            <p:cNvPr id="527" name="Shape 527"/>
            <p:cNvSpPr/>
            <p:nvPr/>
          </p:nvSpPr>
          <p:spPr>
            <a:xfrm>
              <a:off x="169172" y="1012824"/>
              <a:ext cx="2128200" cy="8689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nSpc>
                  <a:spcPts val="3500"/>
                </a:lnSpc>
                <a:defRPr sz="1800"/>
              </a:pPr>
              <a:r>
                <a:rPr sz="2700">
                  <a:solidFill>
                    <a:srgbClr val="008000"/>
                  </a:solidFill>
                  <a:latin typeface="Arial Unicode MS"/>
                  <a:ea typeface="Arial Unicode MS"/>
                  <a:cs typeface="Arial Unicode MS"/>
                  <a:sym typeface="Arial Unicode MS"/>
                </a:rPr>
                <a:t>Experiment 2</a:t>
              </a:r>
            </a:p>
            <a:p>
              <a:pPr lvl="0">
                <a:lnSpc>
                  <a:spcPts val="3500"/>
                </a:lnSpc>
                <a:defRPr sz="1800"/>
              </a:pPr>
              <a:r>
                <a:rPr sz="2000">
                  <a:solidFill>
                    <a:srgbClr val="008000"/>
                  </a:solidFill>
                  <a:latin typeface="Arial Unicode MS"/>
                  <a:ea typeface="Arial Unicode MS"/>
                  <a:cs typeface="Arial Unicode MS"/>
                  <a:sym typeface="Arial Unicode MS"/>
                </a:rPr>
                <a:t>  drying rewetting</a:t>
              </a:r>
            </a:p>
          </p:txBody>
        </p:sp>
      </p:grpSp>
      <p:sp>
        <p:nvSpPr>
          <p:cNvPr id="529" name="Shape 529"/>
          <p:cNvSpPr/>
          <p:nvPr/>
        </p:nvSpPr>
        <p:spPr>
          <a:xfrm>
            <a:off x="201886" y="5296127"/>
            <a:ext cx="8962478" cy="736145"/>
          </a:xfrm>
          <a:prstGeom prst="rect">
            <a:avLst/>
          </a:prstGeom>
          <a:solidFill>
            <a:srgbClr val="000000">
              <a:alpha val="0"/>
            </a:srgbClr>
          </a:solidFill>
          <a:ln w="25400">
            <a:solidFill>
              <a:srgbClr val="C00000"/>
            </a:solidFill>
            <a:round/>
          </a:ln>
        </p:spPr>
        <p:txBody>
          <a:bodyPr lIns="0" tIns="0" rIns="0" bIns="0" anchor="ctr"/>
          <a:lstStyle/>
          <a:p>
            <a:pPr lvl="0"/>
            <a:endParaRPr/>
          </a:p>
        </p:txBody>
      </p:sp>
      <p:sp>
        <p:nvSpPr>
          <p:cNvPr id="530" name="Shape 530"/>
          <p:cNvSpPr/>
          <p:nvPr/>
        </p:nvSpPr>
        <p:spPr>
          <a:xfrm>
            <a:off x="1604962" y="5416550"/>
            <a:ext cx="5362787" cy="46573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nSpc>
                <a:spcPts val="3500"/>
              </a:lnSpc>
              <a:defRPr sz="1800"/>
            </a:pPr>
            <a:r>
              <a:rPr>
                <a:latin typeface="Arial Narrow"/>
                <a:ea typeface="Arial Narrow"/>
                <a:cs typeface="Arial Narrow"/>
                <a:sym typeface="Arial Narrow"/>
              </a:rPr>
              <a:t>                   </a:t>
            </a:r>
            <a:r>
              <a:rPr sz="3200">
                <a:latin typeface="Arial Unicode MS"/>
                <a:ea typeface="Arial Unicode MS"/>
                <a:cs typeface="Arial Unicode MS"/>
                <a:sym typeface="Arial Unicode MS"/>
              </a:rPr>
              <a:t>5. Take home message </a:t>
            </a:r>
          </a:p>
        </p:txBody>
      </p:sp>
      <p:sp>
        <p:nvSpPr>
          <p:cNvPr id="531" name="Shape 531"/>
          <p:cNvSpPr/>
          <p:nvPr/>
        </p:nvSpPr>
        <p:spPr>
          <a:xfrm>
            <a:off x="186011" y="779414"/>
            <a:ext cx="8962478" cy="1074834"/>
          </a:xfrm>
          <a:prstGeom prst="rect">
            <a:avLst/>
          </a:prstGeom>
          <a:solidFill>
            <a:srgbClr val="000000">
              <a:alpha val="0"/>
            </a:srgbClr>
          </a:solidFill>
          <a:ln w="25400">
            <a:solidFill>
              <a:srgbClr val="C00000"/>
            </a:solidFill>
            <a:round/>
          </a:ln>
        </p:spPr>
        <p:txBody>
          <a:bodyPr lIns="0" tIns="0" rIns="0" bIns="0" anchor="ctr"/>
          <a:lstStyle/>
          <a:p>
            <a:pPr lvl="0"/>
            <a:endParaRPr/>
          </a:p>
        </p:txBody>
      </p:sp>
      <p:pic>
        <p:nvPicPr>
          <p:cNvPr id="532" name="image.png"/>
          <p:cNvPicPr/>
          <p:nvPr/>
        </p:nvPicPr>
        <p:blipFill>
          <a:blip r:embed="rId3">
            <a:extLst/>
          </a:blip>
          <a:stretch>
            <a:fillRect/>
          </a:stretch>
        </p:blipFill>
        <p:spPr>
          <a:xfrm>
            <a:off x="-133350" y="-469900"/>
            <a:ext cx="9631363" cy="57372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p:nvPr/>
        </p:nvSpPr>
        <p:spPr>
          <a:xfrm>
            <a:off x="8137525" y="6229350"/>
            <a:ext cx="906463" cy="2147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latin typeface="Arial"/>
                <a:ea typeface="Arial"/>
                <a:cs typeface="Arial"/>
                <a:sym typeface="Arial"/>
              </a:defRPr>
            </a:lvl1pPr>
          </a:lstStyle>
          <a:p>
            <a:pPr lvl="0">
              <a:defRPr sz="1800"/>
            </a:pPr>
            <a:r>
              <a:rPr sz="900"/>
              <a:t>10</a:t>
            </a:r>
          </a:p>
        </p:txBody>
      </p:sp>
      <p:sp>
        <p:nvSpPr>
          <p:cNvPr id="6" name="Shape 437"/>
          <p:cNvSpPr/>
          <p:nvPr/>
        </p:nvSpPr>
        <p:spPr>
          <a:xfrm>
            <a:off x="-1588" y="0"/>
            <a:ext cx="9361488" cy="1354217"/>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defRPr sz="1800"/>
            </a:pPr>
            <a:endPar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endParaRPr>
          </a:p>
          <a:p>
            <a:pPr algn="ctr">
              <a:defRPr sz="1800"/>
            </a:pPr>
            <a:r>
              <a:rPr lang="en-US" sz="32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5.1 TAKE HOME MESSAGE</a:t>
            </a:r>
          </a:p>
          <a:p>
            <a:pPr algn="ctr">
              <a:defRPr sz="1800"/>
            </a:pPr>
            <a:endParaRPr lang="en-US"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sp>
        <p:nvSpPr>
          <p:cNvPr id="2" name="Textfeld 1"/>
          <p:cNvSpPr txBox="1"/>
          <p:nvPr/>
        </p:nvSpPr>
        <p:spPr>
          <a:xfrm>
            <a:off x="-1588" y="2014689"/>
            <a:ext cx="9367566" cy="954105"/>
          </a:xfrm>
          <a:prstGeom prst="rect">
            <a:avLst/>
          </a:prstGeom>
          <a:gradFill>
            <a:gsLst>
              <a:gs pos="0">
                <a:srgbClr val="DDEBCF"/>
              </a:gs>
              <a:gs pos="100000">
                <a:srgbClr val="9CB86E"/>
              </a:gs>
              <a:gs pos="100000">
                <a:srgbClr val="156B13"/>
              </a:gs>
            </a:gsLst>
            <a:lin ang="5400000" scaled="0"/>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indent="0" algn="l" rtl="0" latinLnBrk="1" hangingPunct="0"/>
            <a:r>
              <a:rPr lang="en-GB" sz="2800" dirty="0" smtClean="0">
                <a:latin typeface="Arial Narrow" panose="020B0606020202030204" pitchFamily="34" charset="0"/>
              </a:rPr>
              <a:t>1.  The </a:t>
            </a:r>
            <a:r>
              <a:rPr lang="en-GB" sz="2800" dirty="0">
                <a:latin typeface="Arial Narrow" panose="020B0606020202030204" pitchFamily="34" charset="0"/>
              </a:rPr>
              <a:t>application of pooling for extraction purposes strongly depends </a:t>
            </a:r>
            <a:endParaRPr lang="en-GB" sz="2800" dirty="0" smtClean="0">
              <a:latin typeface="Arial Narrow" panose="020B0606020202030204" pitchFamily="34" charset="0"/>
            </a:endParaRPr>
          </a:p>
          <a:p>
            <a:pPr lvl="1" indent="0" algn="l" rtl="0" latinLnBrk="1" hangingPunct="0"/>
            <a:r>
              <a:rPr lang="en-GB" sz="2800" dirty="0">
                <a:latin typeface="Arial Narrow" panose="020B0606020202030204" pitchFamily="34" charset="0"/>
              </a:rPr>
              <a:t> </a:t>
            </a:r>
            <a:r>
              <a:rPr lang="en-GB" sz="2800" dirty="0" smtClean="0">
                <a:latin typeface="Arial Narrow" panose="020B0606020202030204" pitchFamily="34" charset="0"/>
              </a:rPr>
              <a:t>    on </a:t>
            </a:r>
            <a:r>
              <a:rPr lang="en-GB" sz="2800" dirty="0">
                <a:latin typeface="Arial Narrow" panose="020B0606020202030204" pitchFamily="34" charset="0"/>
              </a:rPr>
              <a:t>the research questions and hypotheses</a:t>
            </a:r>
            <a:r>
              <a:rPr lang="en-GB" sz="2800" dirty="0" smtClean="0">
                <a:latin typeface="Arial Narrow" panose="020B0606020202030204" pitchFamily="34" charset="0"/>
              </a:rPr>
              <a:t>.</a:t>
            </a:r>
            <a:endParaRPr kumimoji="0" lang="en-GB" sz="2800" i="0" u="none" strike="noStrike" cap="none" spc="0" normalizeH="0" baseline="0" dirty="0">
              <a:ln>
                <a:noFill/>
              </a:ln>
              <a:solidFill>
                <a:srgbClr val="000000"/>
              </a:solidFill>
              <a:effectLst/>
              <a:uFillTx/>
              <a:latin typeface="Arial Narrow" panose="020B0606020202030204" pitchFamily="34" charset="0"/>
              <a:sym typeface="Arial Narrow Bold"/>
            </a:endParaRPr>
          </a:p>
        </p:txBody>
      </p:sp>
      <p:sp>
        <p:nvSpPr>
          <p:cNvPr id="11" name="Textfeld 10"/>
          <p:cNvSpPr txBox="1"/>
          <p:nvPr/>
        </p:nvSpPr>
        <p:spPr>
          <a:xfrm>
            <a:off x="-1588" y="3568700"/>
            <a:ext cx="9367566" cy="1384994"/>
          </a:xfrm>
          <a:prstGeom prst="rect">
            <a:avLst/>
          </a:prstGeom>
          <a:gradFill>
            <a:gsLst>
              <a:gs pos="0">
                <a:srgbClr val="DDEBCF"/>
              </a:gs>
              <a:gs pos="100000">
                <a:srgbClr val="9CB86E"/>
              </a:gs>
              <a:gs pos="100000">
                <a:srgbClr val="156B13"/>
              </a:gs>
            </a:gsLst>
            <a:lin ang="5400000" scaled="0"/>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indent="0" algn="l" rtl="0" latinLnBrk="1" hangingPunct="0"/>
            <a:r>
              <a:rPr lang="en-GB" sz="2800" dirty="0">
                <a:latin typeface="Arial Narrow" panose="020B0606020202030204" pitchFamily="34" charset="0"/>
              </a:rPr>
              <a:t>2. </a:t>
            </a:r>
            <a:r>
              <a:rPr lang="en-GB" sz="2800" dirty="0" smtClean="0">
                <a:latin typeface="Arial Narrow" panose="020B0606020202030204" pitchFamily="34" charset="0"/>
              </a:rPr>
              <a:t> Pooling </a:t>
            </a:r>
            <a:r>
              <a:rPr lang="en-GB" sz="2800" dirty="0">
                <a:latin typeface="Arial Narrow" panose="020B0606020202030204" pitchFamily="34" charset="0"/>
              </a:rPr>
              <a:t>is a defensible practice for metaproteome analysis from </a:t>
            </a:r>
            <a:endParaRPr lang="en-GB" sz="2800" dirty="0" smtClean="0">
              <a:latin typeface="Arial Narrow" panose="020B0606020202030204" pitchFamily="34" charset="0"/>
            </a:endParaRPr>
          </a:p>
          <a:p>
            <a:pPr lvl="1" indent="0" algn="l" rtl="0" latinLnBrk="1" hangingPunct="0"/>
            <a:r>
              <a:rPr lang="en-GB" sz="2800" dirty="0" smtClean="0">
                <a:latin typeface="Arial Narrow" panose="020B0606020202030204" pitchFamily="34" charset="0"/>
              </a:rPr>
              <a:t>     environmental </a:t>
            </a:r>
            <a:r>
              <a:rPr lang="en-GB" sz="2800" dirty="0">
                <a:latin typeface="Arial Narrow" panose="020B0606020202030204" pitchFamily="34" charset="0"/>
              </a:rPr>
              <a:t>samples recognizing the compromise between </a:t>
            </a:r>
            <a:r>
              <a:rPr lang="en-GB" sz="2800" dirty="0" smtClean="0">
                <a:latin typeface="Arial Narrow" panose="020B0606020202030204" pitchFamily="34" charset="0"/>
              </a:rPr>
              <a:t>time</a:t>
            </a:r>
          </a:p>
          <a:p>
            <a:pPr lvl="1" indent="0" algn="l" rtl="0" latinLnBrk="1" hangingPunct="0"/>
            <a:r>
              <a:rPr lang="en-GB" sz="2800" dirty="0">
                <a:latin typeface="Arial Narrow" panose="020B0606020202030204" pitchFamily="34" charset="0"/>
              </a:rPr>
              <a:t> </a:t>
            </a:r>
            <a:r>
              <a:rPr lang="en-GB" sz="2800" dirty="0" smtClean="0">
                <a:latin typeface="Arial Narrow" panose="020B0606020202030204" pitchFamily="34" charset="0"/>
              </a:rPr>
              <a:t>    </a:t>
            </a:r>
            <a:r>
              <a:rPr lang="en-GB" sz="2800" dirty="0">
                <a:latin typeface="Arial Narrow" panose="020B0606020202030204" pitchFamily="34" charset="0"/>
              </a:rPr>
              <a:t>and cost.</a:t>
            </a:r>
          </a:p>
        </p:txBody>
      </p:sp>
      <p:sp>
        <p:nvSpPr>
          <p:cNvPr id="4" name="Rectangle 3"/>
          <p:cNvSpPr/>
          <p:nvPr/>
        </p:nvSpPr>
        <p:spPr>
          <a:xfrm>
            <a:off x="6320563" y="1362926"/>
            <a:ext cx="3023190" cy="609600"/>
          </a:xfrm>
          <a:prstGeom prst="rect">
            <a:avLst/>
          </a:prstGeom>
          <a:solidFill>
            <a:schemeClr val="bg1"/>
          </a:solidFill>
          <a:ln w="25400" cap="flat">
            <a:solidFill>
              <a:schemeClr val="bg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Narrow Bold"/>
              <a:ea typeface="Arial Narrow Bold"/>
              <a:cs typeface="Arial Narrow Bold"/>
              <a:sym typeface="Arial Narrow Bold"/>
            </a:endParaRPr>
          </a:p>
        </p:txBody>
      </p:sp>
    </p:spTree>
    <p:extLst>
      <p:ext uri="{BB962C8B-B14F-4D97-AF65-F5344CB8AC3E}">
        <p14:creationId xmlns:p14="http://schemas.microsoft.com/office/powerpoint/2010/main" val="41837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5" name="image.png"/>
          <p:cNvPicPr/>
          <p:nvPr/>
        </p:nvPicPr>
        <p:blipFill>
          <a:blip r:embed="rId3">
            <a:extLst/>
          </a:blip>
          <a:stretch>
            <a:fillRect/>
          </a:stretch>
        </p:blipFill>
        <p:spPr>
          <a:xfrm>
            <a:off x="7801" y="2265223"/>
            <a:ext cx="9380538" cy="4208463"/>
          </a:xfrm>
          <a:prstGeom prst="rect">
            <a:avLst/>
          </a:prstGeom>
          <a:ln w="28575" cap="flat">
            <a:solidFill>
              <a:srgbClr val="FF0000"/>
            </a:solidFill>
            <a:prstDash val="solid"/>
            <a:round/>
          </a:ln>
          <a:effectLst/>
        </p:spPr>
      </p:pic>
      <p:pic>
        <p:nvPicPr>
          <p:cNvPr id="6" name="Fastenwandern auf Rügen.jpg" descr="Fastenwandern auf Rügen"/>
          <p:cNvPicPr/>
          <p:nvPr/>
        </p:nvPicPr>
        <p:blipFill>
          <a:blip r:embed="rId4">
            <a:extLst/>
          </a:blip>
          <a:stretch>
            <a:fillRect/>
          </a:stretch>
        </p:blipFill>
        <p:spPr>
          <a:xfrm>
            <a:off x="6379711" y="2273300"/>
            <a:ext cx="3008333" cy="2338486"/>
          </a:xfrm>
          <a:prstGeom prst="rect">
            <a:avLst/>
          </a:prstGeom>
          <a:ln w="12700" cap="flat">
            <a:noFill/>
            <a:miter lim="400000"/>
          </a:ln>
          <a:effectLst/>
        </p:spPr>
      </p:pic>
      <p:pic>
        <p:nvPicPr>
          <p:cNvPr id="7" name=" Strand,  baum,  haus.jpeg" descr="Ostseestrand wurde in Deutschland, Ahrenshoop aufgenommen und hat folgende Stichwörter: Strand,  baum,  haus."/>
          <p:cNvPicPr/>
          <p:nvPr/>
        </p:nvPicPr>
        <p:blipFill>
          <a:blip r:embed="rId5">
            <a:extLst/>
          </a:blip>
          <a:stretch>
            <a:fillRect/>
          </a:stretch>
        </p:blipFill>
        <p:spPr>
          <a:xfrm>
            <a:off x="6333119" y="4367999"/>
            <a:ext cx="3049672" cy="2097639"/>
          </a:xfrm>
          <a:prstGeom prst="rect">
            <a:avLst/>
          </a:prstGeom>
          <a:ln w="12700" cap="flat">
            <a:noFill/>
            <a:miter lim="400000"/>
          </a:ln>
          <a:effectLst/>
        </p:spPr>
      </p:pic>
      <p:pic>
        <p:nvPicPr>
          <p:cNvPr id="8" name="Picture 2" descr="http://mladiinfo.com/wp-content/uploads/2010/01/BOK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867" y="2260355"/>
            <a:ext cx="3250709" cy="20905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cache.marriott.com/propertyimages/v/viehw/phototour/viehw_phototour79.jpg?Log=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5868" y="4358955"/>
            <a:ext cx="3226080" cy="2089591"/>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437"/>
          <p:cNvSpPr/>
          <p:nvPr/>
        </p:nvSpPr>
        <p:spPr>
          <a:xfrm>
            <a:off x="-4841" y="7287"/>
            <a:ext cx="9390867" cy="1846659"/>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defRPr sz="1800"/>
            </a:pPr>
            <a:endPar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endParaRPr>
          </a:p>
          <a:p>
            <a:pPr algn="ctr">
              <a:defRPr sz="1800"/>
            </a:pPr>
            <a:r>
              <a:rPr lang="en-US" sz="32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THANK YOU </a:t>
            </a:r>
            <a:r>
              <a:rPr lang="en-US" sz="3200" dirty="0">
                <a:solidFill>
                  <a:srgbClr val="F2F2F2"/>
                </a:solidFill>
                <a:effectLst>
                  <a:outerShdw blurRad="12700" dist="25400" dir="2700000" rotWithShape="0">
                    <a:srgbClr val="000000"/>
                  </a:outerShdw>
                </a:effectLst>
                <a:latin typeface="Arial Narrow"/>
                <a:ea typeface="Arial Narrow"/>
                <a:cs typeface="Arial Narrow"/>
                <a:sym typeface="Arial Narrow"/>
              </a:rPr>
              <a:t/>
            </a:r>
            <a:br>
              <a:rPr lang="en-US" sz="3200" dirty="0">
                <a:solidFill>
                  <a:srgbClr val="F2F2F2"/>
                </a:solidFill>
                <a:effectLst>
                  <a:outerShdw blurRad="12700" dist="25400" dir="2700000" rotWithShape="0">
                    <a:srgbClr val="000000"/>
                  </a:outerShdw>
                </a:effectLst>
                <a:latin typeface="Arial Narrow"/>
                <a:ea typeface="Arial Narrow"/>
                <a:cs typeface="Arial Narrow"/>
                <a:sym typeface="Arial Narrow"/>
              </a:rPr>
            </a:br>
            <a:r>
              <a:rPr lang="en-US" sz="3200" dirty="0">
                <a:solidFill>
                  <a:srgbClr val="F2F2F2"/>
                </a:solidFill>
                <a:effectLst>
                  <a:outerShdw blurRad="12700" dist="25400" dir="2700000" rotWithShape="0">
                    <a:srgbClr val="000000"/>
                  </a:outerShdw>
                </a:effectLst>
                <a:latin typeface="Arial Narrow"/>
                <a:ea typeface="Arial Narrow"/>
                <a:cs typeface="Arial Narrow"/>
                <a:sym typeface="Arial Narrow"/>
              </a:rPr>
              <a:t>FOR YOUR </a:t>
            </a:r>
            <a:r>
              <a:rPr lang="en-US" sz="32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ATTENTION</a:t>
            </a:r>
          </a:p>
          <a:p>
            <a:pPr algn="ctr">
              <a:defRPr sz="1800"/>
            </a:pPr>
            <a:endParaRPr lang="en-US"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sp>
        <p:nvSpPr>
          <p:cNvPr id="11" name="Rectangle 10"/>
          <p:cNvSpPr/>
          <p:nvPr/>
        </p:nvSpPr>
        <p:spPr>
          <a:xfrm>
            <a:off x="6327859" y="1868369"/>
            <a:ext cx="2950218" cy="342646"/>
          </a:xfrm>
          <a:prstGeom prst="rect">
            <a:avLst/>
          </a:prstGeom>
          <a:solidFill>
            <a:schemeClr val="bg1"/>
          </a:solidFill>
          <a:ln w="25400" cap="flat">
            <a:solidFill>
              <a:schemeClr val="bg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Narrow Bold"/>
              <a:ea typeface="Arial Narrow Bold"/>
              <a:cs typeface="Arial Narrow Bold"/>
              <a:sym typeface="Arial Narrow Bold"/>
            </a:endParaRPr>
          </a:p>
        </p:txBody>
      </p:sp>
    </p:spTree>
    <p:extLst>
      <p:ext uri="{BB962C8B-B14F-4D97-AF65-F5344CB8AC3E}">
        <p14:creationId xmlns:p14="http://schemas.microsoft.com/office/powerpoint/2010/main" val="38461148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a:off x="1590675" y="-69850"/>
            <a:ext cx="7770813" cy="6840538"/>
          </a:xfrm>
          <a:prstGeom prst="rect">
            <a:avLst/>
          </a:prstGeom>
          <a:solidFill>
            <a:srgbClr val="FFFFFF"/>
          </a:solidFill>
          <a:ln w="12700">
            <a:solidFill>
              <a:srgbClr val="000000">
                <a:alpha val="0"/>
              </a:srgbClr>
            </a:solidFill>
            <a:round/>
          </a:ln>
        </p:spPr>
        <p:txBody>
          <a:bodyPr lIns="0" tIns="0" rIns="0" bIns="0" anchor="ctr"/>
          <a:lstStyle/>
          <a:p>
            <a:pPr lvl="0"/>
            <a:endParaRPr/>
          </a:p>
        </p:txBody>
      </p:sp>
      <p:sp>
        <p:nvSpPr>
          <p:cNvPr id="60" name="Shape 60"/>
          <p:cNvSpPr/>
          <p:nvPr/>
        </p:nvSpPr>
        <p:spPr>
          <a:xfrm>
            <a:off x="0" y="0"/>
            <a:ext cx="9361488" cy="598488"/>
          </a:xfrm>
          <a:prstGeom prst="rect">
            <a:avLst/>
          </a:prstGeom>
          <a:solidFill/>
          <a:ln w="12700">
            <a:solidFill>
              <a:srgbClr val="000000">
                <a:alpha val="0"/>
              </a:srgbClr>
            </a:solidFill>
            <a:round/>
          </a:ln>
        </p:spPr>
        <p:txBody>
          <a:bodyPr lIns="0" tIns="0" rIns="0" bIns="0" anchor="ctr"/>
          <a:lstStyle/>
          <a:p>
            <a:pPr lvl="0"/>
            <a:endParaRPr/>
          </a:p>
        </p:txBody>
      </p:sp>
      <p:sp>
        <p:nvSpPr>
          <p:cNvPr id="61" name="Shape 61"/>
          <p:cNvSpPr/>
          <p:nvPr/>
        </p:nvSpPr>
        <p:spPr>
          <a:xfrm>
            <a:off x="7516812" y="2062162"/>
            <a:ext cx="1639888" cy="204788"/>
          </a:xfrm>
          <a:prstGeom prst="rect">
            <a:avLst/>
          </a:prstGeom>
          <a:solidFill>
            <a:srgbClr val="FFFFFF"/>
          </a:solidFill>
          <a:ln w="12700">
            <a:solidFill>
              <a:srgbClr val="000000">
                <a:alpha val="0"/>
              </a:srgbClr>
            </a:solidFill>
            <a:round/>
          </a:ln>
        </p:spPr>
        <p:txBody>
          <a:bodyPr lIns="0" tIns="0" rIns="0" bIns="0" anchor="ctr"/>
          <a:lstStyle/>
          <a:p>
            <a:pPr lvl="0"/>
            <a:endParaRPr/>
          </a:p>
        </p:txBody>
      </p:sp>
      <p:grpSp>
        <p:nvGrpSpPr>
          <p:cNvPr id="64" name="Group 64"/>
          <p:cNvGrpSpPr/>
          <p:nvPr/>
        </p:nvGrpSpPr>
        <p:grpSpPr>
          <a:xfrm>
            <a:off x="150" y="-13"/>
            <a:ext cx="9361187" cy="598512"/>
            <a:chOff x="0" y="0"/>
            <a:chExt cx="9361185" cy="598511"/>
          </a:xfrm>
        </p:grpSpPr>
        <p:sp>
          <p:nvSpPr>
            <p:cNvPr id="62" name="Shape 62"/>
            <p:cNvSpPr/>
            <p:nvPr/>
          </p:nvSpPr>
          <p:spPr>
            <a:xfrm>
              <a:off x="0" y="0"/>
              <a:ext cx="9361186" cy="598512"/>
            </a:xfrm>
            <a:prstGeom prst="rect">
              <a:avLst/>
            </a:prstGeom>
            <a:solidFill>
              <a:srgbClr val="000000">
                <a:alpha val="0"/>
              </a:srgbClr>
            </a:solidFill>
            <a:ln w="12700" cap="flat">
              <a:solidFill>
                <a:srgbClr val="000000"/>
              </a:solidFill>
              <a:prstDash val="solid"/>
              <a:round/>
            </a:ln>
            <a:effectLst/>
          </p:spPr>
          <p:txBody>
            <a:bodyPr wrap="square" lIns="0" tIns="0" rIns="0" bIns="0" numCol="1" anchor="ctr">
              <a:noAutofit/>
            </a:bodyPr>
            <a:lstStyle/>
            <a:p>
              <a:pPr lvl="0"/>
              <a:endParaRPr/>
            </a:p>
          </p:txBody>
        </p:sp>
        <p:pic>
          <p:nvPicPr>
            <p:cNvPr id="63" name="image.jpg"/>
            <p:cNvPicPr/>
            <p:nvPr/>
          </p:nvPicPr>
          <p:blipFill>
            <a:blip r:embed="rId2">
              <a:extLst/>
            </a:blip>
            <a:stretch>
              <a:fillRect/>
            </a:stretch>
          </p:blipFill>
          <p:spPr>
            <a:xfrm>
              <a:off x="3692373" y="190512"/>
              <a:ext cx="1989139" cy="290514"/>
            </a:xfrm>
            <a:prstGeom prst="rect">
              <a:avLst/>
            </a:prstGeom>
            <a:ln w="12700" cap="flat">
              <a:noFill/>
              <a:miter lim="400000"/>
            </a:ln>
            <a:effectLst/>
          </p:spPr>
        </p:pic>
      </p:grpSp>
      <p:grpSp>
        <p:nvGrpSpPr>
          <p:cNvPr id="67" name="Group 67"/>
          <p:cNvGrpSpPr/>
          <p:nvPr/>
        </p:nvGrpSpPr>
        <p:grpSpPr>
          <a:xfrm>
            <a:off x="2689225" y="908050"/>
            <a:ext cx="4252268" cy="849884"/>
            <a:chOff x="939800" y="0"/>
            <a:chExt cx="4252267" cy="849883"/>
          </a:xfrm>
        </p:grpSpPr>
        <p:sp>
          <p:nvSpPr>
            <p:cNvPr id="65" name="Shape 65"/>
            <p:cNvSpPr/>
            <p:nvPr/>
          </p:nvSpPr>
          <p:spPr>
            <a:xfrm>
              <a:off x="1722265" y="0"/>
              <a:ext cx="2982193" cy="465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1.Introduction</a:t>
              </a:r>
            </a:p>
          </p:txBody>
        </p:sp>
        <p:sp>
          <p:nvSpPr>
            <p:cNvPr id="66" name="Shape 66"/>
            <p:cNvSpPr/>
            <p:nvPr/>
          </p:nvSpPr>
          <p:spPr>
            <a:xfrm>
              <a:off x="939800" y="476250"/>
              <a:ext cx="4252268" cy="3736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nSpc>
                  <a:spcPts val="3000"/>
                </a:lnSpc>
                <a:defRPr sz="1800"/>
              </a:pPr>
              <a:r>
                <a:rPr>
                  <a:latin typeface="Arial Unicode MS"/>
                  <a:ea typeface="Arial Unicode MS"/>
                  <a:cs typeface="Arial Unicode MS"/>
                  <a:sym typeface="Arial Unicode MS"/>
                </a:rPr>
                <a:t>(Metaproteomics</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t>
              </a:r>
              <a:r>
                <a:rPr>
                  <a:latin typeface="Times New Roman"/>
                  <a:ea typeface="Times New Roman"/>
                  <a:cs typeface="Times New Roman"/>
                  <a:sym typeface="Times New Roman"/>
                </a:rPr>
                <a:t> </a:t>
              </a:r>
              <a:r>
                <a:rPr>
                  <a:latin typeface="Arial Unicode MS"/>
                  <a:ea typeface="Arial Unicode MS"/>
                  <a:cs typeface="Arial Unicode MS"/>
                  <a:sym typeface="Arial Unicode MS"/>
                </a:rPr>
                <a:t>potential</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&amp;</a:t>
              </a:r>
              <a:r>
                <a:rPr>
                  <a:latin typeface="Times New Roman"/>
                  <a:ea typeface="Times New Roman"/>
                  <a:cs typeface="Times New Roman"/>
                  <a:sym typeface="Times New Roman"/>
                </a:rPr>
                <a:t> </a:t>
              </a:r>
              <a:r>
                <a:rPr>
                  <a:latin typeface="Arial Unicode MS"/>
                  <a:ea typeface="Arial Unicode MS"/>
                  <a:cs typeface="Arial Unicode MS"/>
                  <a:sym typeface="Arial Unicode MS"/>
                </a:rPr>
                <a:t>challenges</a:t>
              </a:r>
              <a:r>
                <a:rPr sz="2000">
                  <a:latin typeface="Arial Unicode MS"/>
                  <a:ea typeface="Arial Unicode MS"/>
                  <a:cs typeface="Arial Unicode MS"/>
                  <a:sym typeface="Arial Unicode MS"/>
                </a:rPr>
                <a:t>)</a:t>
              </a:r>
            </a:p>
          </p:txBody>
        </p:sp>
      </p:grpSp>
      <p:grpSp>
        <p:nvGrpSpPr>
          <p:cNvPr id="74" name="Group 74"/>
          <p:cNvGrpSpPr/>
          <p:nvPr/>
        </p:nvGrpSpPr>
        <p:grpSpPr>
          <a:xfrm>
            <a:off x="1730277" y="2041906"/>
            <a:ext cx="5810446" cy="2861500"/>
            <a:chOff x="0" y="0"/>
            <a:chExt cx="5810445" cy="2861499"/>
          </a:xfrm>
        </p:grpSpPr>
        <p:sp>
          <p:nvSpPr>
            <p:cNvPr id="68" name="Shape 68"/>
            <p:cNvSpPr/>
            <p:nvPr/>
          </p:nvSpPr>
          <p:spPr>
            <a:xfrm>
              <a:off x="7938" y="0"/>
              <a:ext cx="5802508" cy="867599"/>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69" name="Shape 69"/>
            <p:cNvSpPr/>
            <p:nvPr/>
          </p:nvSpPr>
          <p:spPr>
            <a:xfrm>
              <a:off x="1475328" y="222360"/>
              <a:ext cx="3491694" cy="4657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2. Hypothesis</a:t>
              </a:r>
            </a:p>
          </p:txBody>
        </p:sp>
        <p:sp>
          <p:nvSpPr>
            <p:cNvPr id="70" name="Shape 70"/>
            <p:cNvSpPr/>
            <p:nvPr/>
          </p:nvSpPr>
          <p:spPr>
            <a:xfrm>
              <a:off x="4763" y="1004886"/>
              <a:ext cx="5802507" cy="867601"/>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71" name="Shape 71"/>
            <p:cNvSpPr/>
            <p:nvPr/>
          </p:nvSpPr>
          <p:spPr>
            <a:xfrm>
              <a:off x="854172" y="1188656"/>
              <a:ext cx="4679951" cy="465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nSpc>
                  <a:spcPts val="3500"/>
                </a:lnSpc>
                <a:defRPr sz="1800"/>
              </a:pPr>
              <a:r>
                <a:rPr sz="2700">
                  <a:latin typeface="Arial Unicode MS"/>
                  <a:ea typeface="Arial Unicode MS"/>
                  <a:cs typeface="Arial Unicode MS"/>
                  <a:sym typeface="Arial Unicode MS"/>
                </a:rPr>
                <a:t>   </a:t>
              </a:r>
              <a:r>
                <a:rPr sz="3200">
                  <a:latin typeface="Arial Unicode MS"/>
                  <a:ea typeface="Arial Unicode MS"/>
                  <a:cs typeface="Arial Unicode MS"/>
                  <a:sym typeface="Arial Unicode MS"/>
                </a:rPr>
                <a:t>3. Method &amp; Material</a:t>
              </a:r>
            </a:p>
          </p:txBody>
        </p:sp>
        <p:sp>
          <p:nvSpPr>
            <p:cNvPr id="72" name="Shape 72"/>
            <p:cNvSpPr/>
            <p:nvPr/>
          </p:nvSpPr>
          <p:spPr>
            <a:xfrm>
              <a:off x="0" y="1993900"/>
              <a:ext cx="5802509"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73" name="Shape 73"/>
            <p:cNvSpPr/>
            <p:nvPr/>
          </p:nvSpPr>
          <p:spPr>
            <a:xfrm>
              <a:off x="1118839" y="2180194"/>
              <a:ext cx="3947501" cy="4657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4. Preliminary results</a:t>
              </a:r>
            </a:p>
          </p:txBody>
        </p:sp>
      </p:grpSp>
      <p:sp>
        <p:nvSpPr>
          <p:cNvPr id="75" name="Shape 75"/>
          <p:cNvSpPr/>
          <p:nvPr/>
        </p:nvSpPr>
        <p:spPr>
          <a:xfrm>
            <a:off x="1738214" y="5133363"/>
            <a:ext cx="5802509" cy="912449"/>
          </a:xfrm>
          <a:prstGeom prst="rect">
            <a:avLst/>
          </a:prstGeom>
          <a:solidFill>
            <a:srgbClr val="000000">
              <a:alpha val="0"/>
            </a:srgbClr>
          </a:solidFill>
          <a:ln w="25400">
            <a:solidFill>
              <a:srgbClr val="C00000"/>
            </a:solidFill>
            <a:round/>
          </a:ln>
        </p:spPr>
        <p:txBody>
          <a:bodyPr lIns="0" tIns="0" rIns="0" bIns="0" anchor="ctr"/>
          <a:lstStyle/>
          <a:p>
            <a:pPr lvl="0"/>
            <a:endParaRPr/>
          </a:p>
        </p:txBody>
      </p:sp>
      <p:sp>
        <p:nvSpPr>
          <p:cNvPr id="76" name="Shape 76"/>
          <p:cNvSpPr/>
          <p:nvPr/>
        </p:nvSpPr>
        <p:spPr>
          <a:xfrm>
            <a:off x="2726233" y="5394392"/>
            <a:ext cx="4485284" cy="91023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nSpc>
                <a:spcPts val="3500"/>
              </a:lnSpc>
              <a:defRPr sz="1800"/>
            </a:pPr>
            <a:r>
              <a:rPr sz="3200">
                <a:latin typeface="Arial Unicode MS"/>
                <a:ea typeface="Arial Unicode MS"/>
                <a:cs typeface="Arial Unicode MS"/>
                <a:sym typeface="Arial Unicode MS"/>
              </a:rPr>
              <a:t>5. Take home message </a:t>
            </a:r>
          </a:p>
          <a:p>
            <a:pPr lvl="0">
              <a:lnSpc>
                <a:spcPts val="3500"/>
              </a:lnSpc>
              <a:defRPr sz="1800"/>
            </a:pPr>
            <a:r>
              <a:rPr sz="3200">
                <a:latin typeface="Arial Unicode MS"/>
                <a:ea typeface="Arial Unicode MS"/>
                <a:cs typeface="Arial Unicode MS"/>
                <a:sym typeface="Arial Unicode MS"/>
              </a:rPr>
              <a:t>    </a:t>
            </a:r>
          </a:p>
        </p:txBody>
      </p:sp>
      <p:sp>
        <p:nvSpPr>
          <p:cNvPr id="77" name="Shape 77"/>
          <p:cNvSpPr/>
          <p:nvPr/>
        </p:nvSpPr>
        <p:spPr>
          <a:xfrm>
            <a:off x="1746085" y="807989"/>
            <a:ext cx="5761368" cy="1074834"/>
          </a:xfrm>
          <a:prstGeom prst="rect">
            <a:avLst/>
          </a:prstGeom>
          <a:solidFill>
            <a:srgbClr val="000000">
              <a:alpha val="0"/>
            </a:srgbClr>
          </a:solidFill>
          <a:ln w="25400">
            <a:solidFill>
              <a:srgbClr val="C00000"/>
            </a:solidFill>
            <a:round/>
          </a:ln>
        </p:spPr>
        <p:txBody>
          <a:bodyPr lIns="0" tIns="0" rIns="0" bIns="0" anchor="ctr"/>
          <a:lstStyle/>
          <a:p>
            <a:pPr lvl="0"/>
            <a:endParaRPr/>
          </a:p>
        </p:txBody>
      </p:sp>
      <p:pic>
        <p:nvPicPr>
          <p:cNvPr id="78" name="image.png"/>
          <p:cNvPicPr/>
          <p:nvPr/>
        </p:nvPicPr>
        <p:blipFill>
          <a:blip r:embed="rId3">
            <a:extLst/>
          </a:blip>
          <a:stretch>
            <a:fillRect/>
          </a:stretch>
        </p:blipFill>
        <p:spPr>
          <a:xfrm>
            <a:off x="-55563" y="5462587"/>
            <a:ext cx="1781176" cy="1335088"/>
          </a:xfrm>
          <a:prstGeom prst="rect">
            <a:avLst/>
          </a:prstGeom>
          <a:ln w="12700">
            <a:miter lim="400000"/>
          </a:ln>
        </p:spPr>
      </p:pic>
      <p:pic>
        <p:nvPicPr>
          <p:cNvPr id="79" name="image.png"/>
          <p:cNvPicPr/>
          <p:nvPr/>
        </p:nvPicPr>
        <p:blipFill>
          <a:blip r:embed="rId4">
            <a:extLst/>
          </a:blip>
          <a:stretch>
            <a:fillRect/>
          </a:stretch>
        </p:blipFill>
        <p:spPr>
          <a:xfrm>
            <a:off x="0" y="0"/>
            <a:ext cx="9504363" cy="6032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6350" y="-6350"/>
            <a:ext cx="9361488" cy="6840538"/>
          </a:xfrm>
          <a:prstGeom prst="rect">
            <a:avLst/>
          </a:prstGeom>
          <a:solidFill>
            <a:srgbClr val="FFFFFF"/>
          </a:solidFill>
          <a:ln w="12700">
            <a:solidFill>
              <a:srgbClr val="000000">
                <a:alpha val="0"/>
              </a:srgbClr>
            </a:solidFill>
            <a:round/>
          </a:ln>
        </p:spPr>
        <p:txBody>
          <a:bodyPr lIns="0" tIns="0" rIns="0" bIns="0" anchor="ctr"/>
          <a:lstStyle/>
          <a:p>
            <a:pPr lvl="0"/>
            <a:endParaRPr/>
          </a:p>
        </p:txBody>
      </p:sp>
      <p:sp>
        <p:nvSpPr>
          <p:cNvPr id="82" name="Shape 82"/>
          <p:cNvSpPr/>
          <p:nvPr/>
        </p:nvSpPr>
        <p:spPr>
          <a:xfrm>
            <a:off x="0" y="0"/>
            <a:ext cx="9361488" cy="598488"/>
          </a:xfrm>
          <a:prstGeom prst="rect">
            <a:avLst/>
          </a:prstGeom>
          <a:solidFill/>
          <a:ln w="12700">
            <a:solidFill>
              <a:srgbClr val="000000">
                <a:alpha val="0"/>
              </a:srgbClr>
            </a:solidFill>
            <a:round/>
          </a:ln>
        </p:spPr>
        <p:txBody>
          <a:bodyPr lIns="0" tIns="0" rIns="0" bIns="0" anchor="ctr"/>
          <a:lstStyle/>
          <a:p>
            <a:pPr lvl="0"/>
            <a:endParaRPr/>
          </a:p>
        </p:txBody>
      </p:sp>
      <p:sp>
        <p:nvSpPr>
          <p:cNvPr id="83" name="Shape 83"/>
          <p:cNvSpPr/>
          <p:nvPr/>
        </p:nvSpPr>
        <p:spPr>
          <a:xfrm>
            <a:off x="150" y="-13"/>
            <a:ext cx="9361187" cy="598512"/>
          </a:xfrm>
          <a:prstGeom prst="rect">
            <a:avLst/>
          </a:prstGeom>
          <a:solidFill>
            <a:srgbClr val="000000">
              <a:alpha val="0"/>
            </a:srgbClr>
          </a:solidFill>
          <a:ln w="12700">
            <a:solidFill/>
            <a:round/>
          </a:ln>
        </p:spPr>
        <p:txBody>
          <a:bodyPr lIns="0" tIns="0" rIns="0" bIns="0" anchor="ctr"/>
          <a:lstStyle/>
          <a:p>
            <a:pPr lvl="0"/>
            <a:endParaRPr/>
          </a:p>
        </p:txBody>
      </p:sp>
      <p:sp>
        <p:nvSpPr>
          <p:cNvPr id="84" name="Shape 84"/>
          <p:cNvSpPr/>
          <p:nvPr/>
        </p:nvSpPr>
        <p:spPr>
          <a:xfrm>
            <a:off x="7558087" y="2062162"/>
            <a:ext cx="1639888" cy="204788"/>
          </a:xfrm>
          <a:prstGeom prst="rect">
            <a:avLst/>
          </a:prstGeom>
          <a:solidFill>
            <a:srgbClr val="FFFFFF"/>
          </a:solidFill>
          <a:ln w="12700">
            <a:solidFill>
              <a:srgbClr val="000000">
                <a:alpha val="0"/>
              </a:srgbClr>
            </a:solidFill>
            <a:round/>
          </a:ln>
        </p:spPr>
        <p:txBody>
          <a:bodyPr lIns="0" tIns="0" rIns="0" bIns="0" anchor="ctr"/>
          <a:lstStyle/>
          <a:p>
            <a:pPr lvl="0"/>
            <a:endParaRPr/>
          </a:p>
        </p:txBody>
      </p:sp>
      <p:pic>
        <p:nvPicPr>
          <p:cNvPr id="85" name="image.jpg"/>
          <p:cNvPicPr/>
          <p:nvPr/>
        </p:nvPicPr>
        <p:blipFill>
          <a:blip r:embed="rId2">
            <a:extLst/>
          </a:blip>
          <a:stretch>
            <a:fillRect/>
          </a:stretch>
        </p:blipFill>
        <p:spPr>
          <a:xfrm>
            <a:off x="3692525" y="190500"/>
            <a:ext cx="1989138" cy="290513"/>
          </a:xfrm>
          <a:prstGeom prst="rect">
            <a:avLst/>
          </a:prstGeom>
          <a:ln w="12700">
            <a:miter lim="400000"/>
          </a:ln>
        </p:spPr>
      </p:pic>
      <p:grpSp>
        <p:nvGrpSpPr>
          <p:cNvPr id="88" name="Group 88"/>
          <p:cNvGrpSpPr/>
          <p:nvPr/>
        </p:nvGrpSpPr>
        <p:grpSpPr>
          <a:xfrm>
            <a:off x="1800225" y="869950"/>
            <a:ext cx="5190555" cy="849884"/>
            <a:chOff x="0" y="0"/>
            <a:chExt cx="5190554" cy="849883"/>
          </a:xfrm>
        </p:grpSpPr>
        <p:sp>
          <p:nvSpPr>
            <p:cNvPr id="86" name="Shape 86"/>
            <p:cNvSpPr/>
            <p:nvPr/>
          </p:nvSpPr>
          <p:spPr>
            <a:xfrm>
              <a:off x="1722265" y="0"/>
              <a:ext cx="2862435" cy="465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1.Introduction</a:t>
              </a:r>
            </a:p>
          </p:txBody>
        </p:sp>
        <p:sp>
          <p:nvSpPr>
            <p:cNvPr id="87" name="Shape 87"/>
            <p:cNvSpPr/>
            <p:nvPr/>
          </p:nvSpPr>
          <p:spPr>
            <a:xfrm>
              <a:off x="0" y="476250"/>
              <a:ext cx="5190555" cy="3736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nSpc>
                  <a:spcPts val="3000"/>
                </a:lnSpc>
                <a:defRPr sz="1800"/>
              </a:pPr>
              <a:r>
                <a:rPr>
                  <a:latin typeface="Arial Narrow"/>
                  <a:ea typeface="Arial Narrow"/>
                  <a:cs typeface="Arial Narrow"/>
                  <a:sym typeface="Arial Narrow"/>
                </a:rPr>
                <a:t>                  </a:t>
              </a:r>
              <a:r>
                <a:rPr>
                  <a:latin typeface="Arial Unicode MS"/>
                  <a:ea typeface="Arial Unicode MS"/>
                  <a:cs typeface="Arial Unicode MS"/>
                  <a:sym typeface="Arial Unicode MS"/>
                </a:rPr>
                <a:t>(Metaproteomics</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t>
              </a:r>
              <a:r>
                <a:rPr>
                  <a:latin typeface="Times New Roman"/>
                  <a:ea typeface="Times New Roman"/>
                  <a:cs typeface="Times New Roman"/>
                  <a:sym typeface="Times New Roman"/>
                </a:rPr>
                <a:t> </a:t>
              </a:r>
              <a:r>
                <a:rPr>
                  <a:latin typeface="Arial Unicode MS"/>
                  <a:ea typeface="Arial Unicode MS"/>
                  <a:cs typeface="Arial Unicode MS"/>
                  <a:sym typeface="Arial Unicode MS"/>
                </a:rPr>
                <a:t>potential</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&amp;</a:t>
              </a:r>
              <a:r>
                <a:rPr>
                  <a:latin typeface="Times New Roman"/>
                  <a:ea typeface="Times New Roman"/>
                  <a:cs typeface="Times New Roman"/>
                  <a:sym typeface="Times New Roman"/>
                </a:rPr>
                <a:t> </a:t>
              </a:r>
              <a:r>
                <a:rPr>
                  <a:latin typeface="Arial Unicode MS"/>
                  <a:ea typeface="Arial Unicode MS"/>
                  <a:cs typeface="Arial Unicode MS"/>
                  <a:sym typeface="Arial Unicode MS"/>
                </a:rPr>
                <a:t>challenges</a:t>
              </a:r>
              <a:r>
                <a:rPr sz="2000">
                  <a:latin typeface="Arial Unicode MS"/>
                  <a:ea typeface="Arial Unicode MS"/>
                  <a:cs typeface="Arial Unicode MS"/>
                  <a:sym typeface="Arial Unicode MS"/>
                </a:rPr>
                <a:t>)</a:t>
              </a:r>
            </a:p>
          </p:txBody>
        </p:sp>
      </p:grpSp>
      <p:grpSp>
        <p:nvGrpSpPr>
          <p:cNvPr id="95" name="Group 95"/>
          <p:cNvGrpSpPr/>
          <p:nvPr/>
        </p:nvGrpSpPr>
        <p:grpSpPr>
          <a:xfrm>
            <a:off x="3220052" y="2224468"/>
            <a:ext cx="3321433" cy="2861500"/>
            <a:chOff x="0" y="0"/>
            <a:chExt cx="3321431" cy="2861499"/>
          </a:xfrm>
        </p:grpSpPr>
        <p:sp>
          <p:nvSpPr>
            <p:cNvPr id="89" name="Shape 89"/>
            <p:cNvSpPr/>
            <p:nvPr/>
          </p:nvSpPr>
          <p:spPr>
            <a:xfrm>
              <a:off x="19050" y="0"/>
              <a:ext cx="3302382"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90" name="Shape 90"/>
            <p:cNvSpPr/>
            <p:nvPr/>
          </p:nvSpPr>
          <p:spPr>
            <a:xfrm>
              <a:off x="796322" y="182181"/>
              <a:ext cx="1708951" cy="448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Hypothesis</a:t>
              </a:r>
            </a:p>
          </p:txBody>
        </p:sp>
        <p:sp>
          <p:nvSpPr>
            <p:cNvPr id="91" name="Shape 91"/>
            <p:cNvSpPr/>
            <p:nvPr/>
          </p:nvSpPr>
          <p:spPr>
            <a:xfrm>
              <a:off x="0" y="1004887"/>
              <a:ext cx="3302382"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92" name="Shape 92"/>
            <p:cNvSpPr/>
            <p:nvPr/>
          </p:nvSpPr>
          <p:spPr>
            <a:xfrm>
              <a:off x="240696" y="1217231"/>
              <a:ext cx="2795248" cy="448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Method &amp; Material</a:t>
              </a:r>
            </a:p>
          </p:txBody>
        </p:sp>
        <p:sp>
          <p:nvSpPr>
            <p:cNvPr id="93" name="Shape 93"/>
            <p:cNvSpPr/>
            <p:nvPr/>
          </p:nvSpPr>
          <p:spPr>
            <a:xfrm>
              <a:off x="0" y="1993899"/>
              <a:ext cx="3302382" cy="867601"/>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94" name="Shape 94"/>
            <p:cNvSpPr/>
            <p:nvPr/>
          </p:nvSpPr>
          <p:spPr>
            <a:xfrm>
              <a:off x="215297" y="2161793"/>
              <a:ext cx="2832752" cy="4485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Preliminary results</a:t>
              </a:r>
            </a:p>
          </p:txBody>
        </p:sp>
      </p:grpSp>
      <p:sp>
        <p:nvSpPr>
          <p:cNvPr id="96" name="Shape 96"/>
          <p:cNvSpPr/>
          <p:nvPr/>
        </p:nvSpPr>
        <p:spPr>
          <a:xfrm>
            <a:off x="201886" y="5296127"/>
            <a:ext cx="8962478" cy="736145"/>
          </a:xfrm>
          <a:prstGeom prst="rect">
            <a:avLst/>
          </a:prstGeom>
          <a:solidFill>
            <a:srgbClr val="000000">
              <a:alpha val="0"/>
            </a:srgbClr>
          </a:solidFill>
          <a:ln w="25400">
            <a:solidFill>
              <a:srgbClr val="C00000"/>
            </a:solidFill>
            <a:round/>
          </a:ln>
        </p:spPr>
        <p:txBody>
          <a:bodyPr lIns="0" tIns="0" rIns="0" bIns="0" anchor="ctr"/>
          <a:lstStyle/>
          <a:p>
            <a:pPr lvl="0"/>
            <a:endParaRPr/>
          </a:p>
        </p:txBody>
      </p:sp>
      <p:sp>
        <p:nvSpPr>
          <p:cNvPr id="97" name="Shape 97"/>
          <p:cNvSpPr/>
          <p:nvPr/>
        </p:nvSpPr>
        <p:spPr>
          <a:xfrm>
            <a:off x="2951162" y="5500687"/>
            <a:ext cx="3807620" cy="46573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Take home message</a:t>
            </a:r>
          </a:p>
        </p:txBody>
      </p:sp>
      <p:sp>
        <p:nvSpPr>
          <p:cNvPr id="98" name="Shape 98"/>
          <p:cNvSpPr/>
          <p:nvPr/>
        </p:nvSpPr>
        <p:spPr>
          <a:xfrm>
            <a:off x="162199" y="827039"/>
            <a:ext cx="8962477" cy="1074834"/>
          </a:xfrm>
          <a:prstGeom prst="rect">
            <a:avLst/>
          </a:prstGeom>
          <a:solidFill>
            <a:srgbClr val="000000">
              <a:alpha val="0"/>
            </a:srgbClr>
          </a:solidFill>
          <a:ln w="25400">
            <a:solidFill>
              <a:srgbClr val="C00000"/>
            </a:solidFill>
            <a:round/>
          </a:ln>
        </p:spPr>
        <p:txBody>
          <a:bodyPr lIns="0" tIns="0" rIns="0" bIns="0" anchor="ctr"/>
          <a:lstStyle/>
          <a:p>
            <a:pPr lvl="0"/>
            <a:endParaRPr/>
          </a:p>
        </p:txBody>
      </p:sp>
      <p:pic>
        <p:nvPicPr>
          <p:cNvPr id="99" name="image.png"/>
          <p:cNvPicPr/>
          <p:nvPr/>
        </p:nvPicPr>
        <p:blipFill>
          <a:blip r:embed="rId3">
            <a:extLst/>
          </a:blip>
          <a:stretch>
            <a:fillRect/>
          </a:stretch>
        </p:blipFill>
        <p:spPr>
          <a:xfrm>
            <a:off x="-109538" y="1914525"/>
            <a:ext cx="9528176" cy="4389438"/>
          </a:xfrm>
          <a:prstGeom prst="rect">
            <a:avLst/>
          </a:prstGeom>
          <a:ln w="12700">
            <a:miter lim="400000"/>
          </a:ln>
        </p:spPr>
      </p:pic>
      <p:pic>
        <p:nvPicPr>
          <p:cNvPr id="100" name="image.png"/>
          <p:cNvPicPr/>
          <p:nvPr/>
        </p:nvPicPr>
        <p:blipFill>
          <a:blip r:embed="rId4">
            <a:extLst/>
          </a:blip>
          <a:stretch>
            <a:fillRect/>
          </a:stretch>
        </p:blipFill>
        <p:spPr>
          <a:xfrm>
            <a:off x="0" y="0"/>
            <a:ext cx="9504363" cy="6032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73025" y="5940425"/>
            <a:ext cx="9282113" cy="900113"/>
          </a:xfrm>
          <a:prstGeom prst="rect">
            <a:avLst/>
          </a:prstGeom>
          <a:solidFill>
            <a:srgbClr val="FFFFFF"/>
          </a:solidFill>
          <a:ln w="12700">
            <a:miter lim="400000"/>
          </a:ln>
        </p:spPr>
        <p:txBody>
          <a:bodyPr lIns="0" tIns="0" rIns="0" bIns="0"/>
          <a:lstStyle/>
          <a:p>
            <a:pPr lvl="0">
              <a:defRPr sz="1800">
                <a:latin typeface="Arial Narrow"/>
                <a:ea typeface="Arial Narrow"/>
                <a:cs typeface="Arial Narrow"/>
                <a:sym typeface="Arial Narrow"/>
              </a:defRPr>
            </a:pPr>
            <a:endParaRPr/>
          </a:p>
        </p:txBody>
      </p:sp>
      <p:sp>
        <p:nvSpPr>
          <p:cNvPr id="103" name="Shape 103"/>
          <p:cNvSpPr/>
          <p:nvPr/>
        </p:nvSpPr>
        <p:spPr>
          <a:xfrm>
            <a:off x="7129462" y="474662"/>
            <a:ext cx="2232026" cy="1362076"/>
          </a:xfrm>
          <a:prstGeom prst="rect">
            <a:avLst/>
          </a:prstGeom>
          <a:solidFill>
            <a:srgbClr val="FFFFFF"/>
          </a:solidFill>
          <a:ln w="12700">
            <a:miter lim="400000"/>
          </a:ln>
        </p:spPr>
        <p:txBody>
          <a:bodyPr lIns="0" tIns="0" rIns="0" bIns="0"/>
          <a:lstStyle/>
          <a:p>
            <a:pPr lvl="0">
              <a:defRPr sz="1800">
                <a:latin typeface="Arial Narrow"/>
                <a:ea typeface="Arial Narrow"/>
                <a:cs typeface="Arial Narrow"/>
                <a:sym typeface="Arial Narrow"/>
              </a:defRPr>
            </a:pPr>
            <a:endParaRPr/>
          </a:p>
        </p:txBody>
      </p:sp>
      <p:grpSp>
        <p:nvGrpSpPr>
          <p:cNvPr id="108" name="Group 108"/>
          <p:cNvGrpSpPr/>
          <p:nvPr/>
        </p:nvGrpSpPr>
        <p:grpSpPr>
          <a:xfrm>
            <a:off x="55108" y="660592"/>
            <a:ext cx="9247189" cy="3024189"/>
            <a:chOff x="24265" y="-1"/>
            <a:chExt cx="9247188" cy="3024188"/>
          </a:xfrm>
        </p:grpSpPr>
        <p:pic>
          <p:nvPicPr>
            <p:cNvPr id="105" name="image.png"/>
            <p:cNvPicPr/>
            <p:nvPr/>
          </p:nvPicPr>
          <p:blipFill>
            <a:blip r:embed="rId3">
              <a:extLst/>
            </a:blip>
            <a:stretch>
              <a:fillRect/>
            </a:stretch>
          </p:blipFill>
          <p:spPr>
            <a:xfrm>
              <a:off x="24265" y="-1"/>
              <a:ext cx="9247188" cy="3024188"/>
            </a:xfrm>
            <a:prstGeom prst="rect">
              <a:avLst/>
            </a:prstGeom>
            <a:ln w="12700" cap="flat">
              <a:noFill/>
              <a:miter lim="400000"/>
            </a:ln>
            <a:effectLst/>
          </p:spPr>
        </p:pic>
        <p:sp>
          <p:nvSpPr>
            <p:cNvPr id="106" name="Shape 106"/>
            <p:cNvSpPr/>
            <p:nvPr/>
          </p:nvSpPr>
          <p:spPr>
            <a:xfrm>
              <a:off x="341765" y="241107"/>
              <a:ext cx="8682945" cy="21698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gn="ctr">
                <a:defRPr sz="1800"/>
              </a:pPr>
              <a:endParaRPr sz="1800" dirty="0">
                <a:solidFill>
                  <a:srgbClr val="C00000"/>
                </a:solidFill>
                <a:latin typeface="Arial Narrow"/>
                <a:ea typeface="Arial Narrow"/>
                <a:cs typeface="Arial Narrow"/>
                <a:sym typeface="Arial Narrow"/>
              </a:endParaRPr>
            </a:p>
            <a:p>
              <a:pPr lvl="0" algn="ctr">
                <a:lnSpc>
                  <a:spcPct val="150000"/>
                </a:lnSpc>
                <a:defRPr sz="1800"/>
              </a:pPr>
              <a:r>
                <a:rPr sz="2000" dirty="0">
                  <a:solidFill>
                    <a:srgbClr val="C00000"/>
                  </a:solidFill>
                  <a:latin typeface="Times New Roman" panose="02020603050405020304" pitchFamily="18" charset="0"/>
                  <a:ea typeface="Arial Narrow"/>
                  <a:cs typeface="Times New Roman" panose="02020603050405020304" pitchFamily="18" charset="0"/>
                  <a:sym typeface="Arial Narrow"/>
                </a:rPr>
                <a:t>Community Proteomics</a:t>
              </a:r>
              <a:r>
                <a:rPr sz="2000" dirty="0">
                  <a:solidFill>
                    <a:srgbClr val="FF0000"/>
                  </a:solidFill>
                  <a:latin typeface="Times New Roman" panose="02020603050405020304" pitchFamily="18" charset="0"/>
                  <a:ea typeface="Arial Narrow"/>
                  <a:cs typeface="Times New Roman" panose="02020603050405020304" pitchFamily="18" charset="0"/>
                  <a:sym typeface="Arial Narrow"/>
                </a:rPr>
                <a:t> </a:t>
              </a:r>
              <a:r>
                <a:rPr sz="2000" dirty="0">
                  <a:solidFill>
                    <a:srgbClr val="808080"/>
                  </a:solidFill>
                  <a:latin typeface="Times New Roman" panose="02020603050405020304" pitchFamily="18" charset="0"/>
                  <a:ea typeface="Arial Narrow"/>
                  <a:cs typeface="Times New Roman" panose="02020603050405020304" pitchFamily="18" charset="0"/>
                  <a:sym typeface="Arial Narrow"/>
                </a:rPr>
                <a:t>or</a:t>
              </a:r>
              <a:r>
                <a:rPr sz="2000" dirty="0">
                  <a:solidFill>
                    <a:srgbClr val="FF0000"/>
                  </a:solidFill>
                  <a:latin typeface="Times New Roman" panose="02020603050405020304" pitchFamily="18" charset="0"/>
                  <a:ea typeface="Arial Narrow"/>
                  <a:cs typeface="Times New Roman" panose="02020603050405020304" pitchFamily="18" charset="0"/>
                  <a:sym typeface="Arial Narrow"/>
                </a:rPr>
                <a:t> </a:t>
              </a:r>
              <a:r>
                <a:rPr sz="2000" dirty="0">
                  <a:solidFill>
                    <a:srgbClr val="C00000"/>
                  </a:solidFill>
                  <a:latin typeface="Times New Roman" panose="02020603050405020304" pitchFamily="18" charset="0"/>
                  <a:ea typeface="Arial Narrow"/>
                  <a:cs typeface="Times New Roman" panose="02020603050405020304" pitchFamily="18" charset="0"/>
                  <a:sym typeface="Arial Narrow"/>
                </a:rPr>
                <a:t>Environmental Proteomics </a:t>
              </a:r>
            </a:p>
            <a:p>
              <a:pPr lvl="0" algn="ctr">
                <a:lnSpc>
                  <a:spcPct val="150000"/>
                </a:lnSpc>
                <a:defRPr sz="1800"/>
              </a:pPr>
              <a:r>
                <a:rPr sz="2000" dirty="0">
                  <a:solidFill>
                    <a:srgbClr val="808080"/>
                  </a:solidFill>
                  <a:latin typeface="Times New Roman" panose="02020603050405020304" pitchFamily="18" charset="0"/>
                  <a:ea typeface="Arial Narrow"/>
                  <a:cs typeface="Times New Roman" panose="02020603050405020304" pitchFamily="18" charset="0"/>
                  <a:sym typeface="Arial Narrow"/>
                </a:rPr>
                <a:t>defined as </a:t>
              </a:r>
              <a:r>
                <a:rPr sz="2000" u="sng" dirty="0">
                  <a:solidFill>
                    <a:srgbClr val="808080"/>
                  </a:solidFill>
                  <a:latin typeface="Times New Roman" panose="02020603050405020304" pitchFamily="18" charset="0"/>
                  <a:ea typeface="Arial Narrow"/>
                  <a:cs typeface="Times New Roman" panose="02020603050405020304" pitchFamily="18" charset="0"/>
                  <a:sym typeface="Arial Narrow"/>
                </a:rPr>
                <a:t>large-scale characterization </a:t>
              </a:r>
              <a:r>
                <a:rPr sz="2000" dirty="0">
                  <a:solidFill>
                    <a:srgbClr val="808080"/>
                  </a:solidFill>
                  <a:latin typeface="Times New Roman" panose="02020603050405020304" pitchFamily="18" charset="0"/>
                  <a:ea typeface="Arial Narrow"/>
                  <a:cs typeface="Times New Roman" panose="02020603050405020304" pitchFamily="18" charset="0"/>
                  <a:sym typeface="Arial Narrow"/>
                </a:rPr>
                <a:t>of </a:t>
              </a:r>
              <a:br>
                <a:rPr sz="2000" dirty="0">
                  <a:solidFill>
                    <a:srgbClr val="808080"/>
                  </a:solidFill>
                  <a:latin typeface="Times New Roman" panose="02020603050405020304" pitchFamily="18" charset="0"/>
                  <a:ea typeface="Arial Narrow"/>
                  <a:cs typeface="Times New Roman" panose="02020603050405020304" pitchFamily="18" charset="0"/>
                  <a:sym typeface="Arial Narrow"/>
                </a:rPr>
              </a:br>
              <a:r>
                <a:rPr sz="2000" dirty="0">
                  <a:solidFill>
                    <a:srgbClr val="808080"/>
                  </a:solidFill>
                  <a:latin typeface="Times New Roman" panose="02020603050405020304" pitchFamily="18" charset="0"/>
                  <a:ea typeface="Arial Narrow"/>
                  <a:cs typeface="Times New Roman" panose="02020603050405020304" pitchFamily="18" charset="0"/>
                  <a:sym typeface="Arial Narrow"/>
                </a:rPr>
                <a:t>the </a:t>
              </a:r>
              <a:r>
                <a:rPr sz="2000" u="sng" dirty="0">
                  <a:solidFill>
                    <a:srgbClr val="808080"/>
                  </a:solidFill>
                  <a:latin typeface="Times New Roman" panose="02020603050405020304" pitchFamily="18" charset="0"/>
                  <a:ea typeface="Arial Narrow"/>
                  <a:cs typeface="Times New Roman" panose="02020603050405020304" pitchFamily="18" charset="0"/>
                  <a:sym typeface="Arial Narrow"/>
                </a:rPr>
                <a:t>entire protein </a:t>
              </a:r>
              <a:r>
                <a:rPr sz="2000" dirty="0">
                  <a:solidFill>
                    <a:srgbClr val="808080"/>
                  </a:solidFill>
                  <a:latin typeface="Times New Roman" panose="02020603050405020304" pitchFamily="18" charset="0"/>
                  <a:ea typeface="Arial Narrow"/>
                  <a:cs typeface="Times New Roman" panose="02020603050405020304" pitchFamily="18" charset="0"/>
                  <a:sym typeface="Arial Narrow"/>
                </a:rPr>
                <a:t>complement directly recovered from environmental samples </a:t>
              </a:r>
            </a:p>
            <a:p>
              <a:pPr lvl="0" algn="ctr">
                <a:lnSpc>
                  <a:spcPct val="150000"/>
                </a:lnSpc>
                <a:defRPr sz="1800"/>
              </a:pPr>
              <a:r>
                <a:rPr dirty="0">
                  <a:solidFill>
                    <a:srgbClr val="4D4A4F"/>
                  </a:solidFill>
                  <a:latin typeface="Times New Roman" panose="02020603050405020304" pitchFamily="18" charset="0"/>
                  <a:ea typeface="Arial Narrow"/>
                  <a:cs typeface="Times New Roman" panose="02020603050405020304" pitchFamily="18" charset="0"/>
                  <a:sym typeface="Arial Narrow"/>
                </a:rPr>
                <a:t>(Schneider &amp; Riedel, Proteomics 2010) </a:t>
              </a:r>
            </a:p>
          </p:txBody>
        </p:sp>
      </p:grpSp>
      <p:grpSp>
        <p:nvGrpSpPr>
          <p:cNvPr id="117" name="Group 117"/>
          <p:cNvGrpSpPr/>
          <p:nvPr/>
        </p:nvGrpSpPr>
        <p:grpSpPr>
          <a:xfrm>
            <a:off x="77787" y="4160837"/>
            <a:ext cx="9144001" cy="2249488"/>
            <a:chOff x="0" y="0"/>
            <a:chExt cx="9143999" cy="2249487"/>
          </a:xfrm>
        </p:grpSpPr>
        <p:pic>
          <p:nvPicPr>
            <p:cNvPr id="109" name="image.jpg"/>
            <p:cNvPicPr/>
            <p:nvPr/>
          </p:nvPicPr>
          <p:blipFill>
            <a:blip r:embed="rId4">
              <a:extLst/>
            </a:blip>
            <a:stretch>
              <a:fillRect/>
            </a:stretch>
          </p:blipFill>
          <p:spPr>
            <a:xfrm>
              <a:off x="0" y="0"/>
              <a:ext cx="3112216" cy="2249488"/>
            </a:xfrm>
            <a:prstGeom prst="rect">
              <a:avLst/>
            </a:prstGeom>
            <a:ln w="12700" cap="flat">
              <a:noFill/>
              <a:miter lim="400000"/>
            </a:ln>
            <a:effectLst/>
          </p:spPr>
        </p:pic>
        <p:grpSp>
          <p:nvGrpSpPr>
            <p:cNvPr id="112" name="Group 112"/>
            <p:cNvGrpSpPr/>
            <p:nvPr/>
          </p:nvGrpSpPr>
          <p:grpSpPr>
            <a:xfrm>
              <a:off x="3303825" y="0"/>
              <a:ext cx="2586449" cy="2249488"/>
              <a:chOff x="0" y="0"/>
              <a:chExt cx="2586448" cy="2249487"/>
            </a:xfrm>
          </p:grpSpPr>
          <p:pic>
            <p:nvPicPr>
              <p:cNvPr id="110" name="P1020734.jpg" descr="P1020734"/>
              <p:cNvPicPr/>
              <p:nvPr/>
            </p:nvPicPr>
            <p:blipFill>
              <a:blip r:embed="rId5">
                <a:extLst/>
              </a:blip>
              <a:stretch>
                <a:fillRect/>
              </a:stretch>
            </p:blipFill>
            <p:spPr>
              <a:xfrm>
                <a:off x="0" y="0"/>
                <a:ext cx="2586449" cy="2249488"/>
              </a:xfrm>
              <a:prstGeom prst="rect">
                <a:avLst/>
              </a:prstGeom>
              <a:ln w="12700" cap="flat">
                <a:noFill/>
                <a:miter lim="400000"/>
              </a:ln>
              <a:effectLst/>
            </p:spPr>
          </p:pic>
          <p:sp>
            <p:nvSpPr>
              <p:cNvPr id="111" name="Shape 111"/>
              <p:cNvSpPr/>
              <p:nvPr/>
            </p:nvSpPr>
            <p:spPr>
              <a:xfrm>
                <a:off x="745602" y="111771"/>
                <a:ext cx="1054444" cy="294641"/>
              </a:xfrm>
              <a:prstGeom prst="rect">
                <a:avLst/>
              </a:prstGeom>
              <a:solidFill>
                <a:srgbClr val="FFFFFF">
                  <a:alpha val="81959"/>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1400">
                    <a:solidFill>
                      <a:srgbClr val="C00000"/>
                    </a:solidFill>
                    <a:latin typeface="Arial Narrow"/>
                    <a:ea typeface="Arial Narrow"/>
                    <a:cs typeface="Arial Narrow"/>
                    <a:sym typeface="Arial Narrow"/>
                  </a:defRPr>
                </a:lvl1pPr>
              </a:lstStyle>
              <a:p>
                <a:pPr lvl="0">
                  <a:defRPr sz="1800">
                    <a:solidFill>
                      <a:srgbClr val="000000"/>
                    </a:solidFill>
                  </a:defRPr>
                </a:pPr>
                <a:r>
                  <a:rPr sz="1400">
                    <a:solidFill>
                      <a:srgbClr val="C00000"/>
                    </a:solidFill>
                  </a:rPr>
                  <a:t>Litter        </a:t>
                </a:r>
              </a:p>
            </p:txBody>
          </p:sp>
        </p:grpSp>
        <p:grpSp>
          <p:nvGrpSpPr>
            <p:cNvPr id="115" name="Group 115"/>
            <p:cNvGrpSpPr/>
            <p:nvPr/>
          </p:nvGrpSpPr>
          <p:grpSpPr>
            <a:xfrm>
              <a:off x="6103442" y="0"/>
              <a:ext cx="3040558" cy="2243232"/>
              <a:chOff x="0" y="0"/>
              <a:chExt cx="3040557" cy="2243231"/>
            </a:xfrm>
          </p:grpSpPr>
          <p:pic>
            <p:nvPicPr>
              <p:cNvPr id="113" name="boden_imagelarge.jpeg" descr="http://www.bio-austria.at/var/plain/storage/images/media/images/ba_oberoesterreich_images/boden/125141-1-ger-DE/boden_imagelarge.jpg"/>
              <p:cNvPicPr/>
              <p:nvPr/>
            </p:nvPicPr>
            <p:blipFill>
              <a:blip r:embed="rId6">
                <a:extLst/>
              </a:blip>
              <a:stretch>
                <a:fillRect/>
              </a:stretch>
            </p:blipFill>
            <p:spPr>
              <a:xfrm>
                <a:off x="0" y="0"/>
                <a:ext cx="3040558" cy="2243232"/>
              </a:xfrm>
              <a:prstGeom prst="rect">
                <a:avLst/>
              </a:prstGeom>
              <a:ln w="12700" cap="flat">
                <a:noFill/>
                <a:miter lim="400000"/>
              </a:ln>
              <a:effectLst/>
            </p:spPr>
          </p:pic>
          <p:sp>
            <p:nvSpPr>
              <p:cNvPr id="114" name="Shape 114"/>
              <p:cNvSpPr/>
              <p:nvPr/>
            </p:nvSpPr>
            <p:spPr>
              <a:xfrm>
                <a:off x="1151230" y="111771"/>
                <a:ext cx="590487" cy="294641"/>
              </a:xfrm>
              <a:prstGeom prst="rect">
                <a:avLst/>
              </a:prstGeom>
              <a:solidFill>
                <a:srgbClr val="FFFFFF">
                  <a:alpha val="81959"/>
                </a:srgbClr>
              </a:solid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400">
                    <a:solidFill>
                      <a:srgbClr val="C00000"/>
                    </a:solidFill>
                    <a:latin typeface="Arial Narrow"/>
                    <a:ea typeface="Arial Narrow"/>
                    <a:cs typeface="Arial Narrow"/>
                    <a:sym typeface="Arial Narrow"/>
                  </a:defRPr>
                </a:lvl1pPr>
              </a:lstStyle>
              <a:p>
                <a:pPr lvl="0">
                  <a:defRPr sz="1800">
                    <a:solidFill>
                      <a:srgbClr val="000000"/>
                    </a:solidFill>
                  </a:defRPr>
                </a:pPr>
                <a:r>
                  <a:rPr sz="1400">
                    <a:solidFill>
                      <a:srgbClr val="C00000"/>
                    </a:solidFill>
                  </a:rPr>
                  <a:t>   Soil   </a:t>
                </a:r>
              </a:p>
            </p:txBody>
          </p:sp>
        </p:grpSp>
        <p:sp>
          <p:nvSpPr>
            <p:cNvPr id="116" name="Shape 116"/>
            <p:cNvSpPr/>
            <p:nvPr/>
          </p:nvSpPr>
          <p:spPr>
            <a:xfrm>
              <a:off x="805455" y="102134"/>
              <a:ext cx="1271561" cy="294641"/>
            </a:xfrm>
            <a:prstGeom prst="rect">
              <a:avLst/>
            </a:prstGeom>
            <a:solidFill>
              <a:srgbClr val="FFFFFF">
                <a:alpha val="81959"/>
              </a:srgbClr>
            </a:solid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400">
                  <a:solidFill>
                    <a:srgbClr val="C00000"/>
                  </a:solidFill>
                  <a:latin typeface="Arial Narrow"/>
                  <a:ea typeface="Arial Narrow"/>
                  <a:cs typeface="Arial Narrow"/>
                  <a:sym typeface="Arial Narrow"/>
                </a:defRPr>
              </a:lvl1pPr>
            </a:lstStyle>
            <a:p>
              <a:pPr lvl="0">
                <a:defRPr sz="1800">
                  <a:solidFill>
                    <a:srgbClr val="000000"/>
                  </a:solidFill>
                </a:defRPr>
              </a:pPr>
              <a:r>
                <a:rPr sz="1400">
                  <a:solidFill>
                    <a:srgbClr val="C00000"/>
                  </a:solidFill>
                </a:rPr>
                <a:t>    beech forest     </a:t>
              </a:r>
            </a:p>
          </p:txBody>
        </p:sp>
      </p:grpSp>
      <p:sp>
        <p:nvSpPr>
          <p:cNvPr id="18" name="Shape 437"/>
          <p:cNvSpPr/>
          <p:nvPr/>
        </p:nvSpPr>
        <p:spPr>
          <a:xfrm>
            <a:off x="-5906" y="0"/>
            <a:ext cx="9361488" cy="430887"/>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1.1 </a:t>
            </a:r>
            <a:r>
              <a:rPr lang="en-US" sz="2800" dirty="0">
                <a:solidFill>
                  <a:srgbClr val="F2F2F2"/>
                </a:solidFill>
                <a:effectLst>
                  <a:outerShdw blurRad="12700" dist="25400" dir="2700000" rotWithShape="0">
                    <a:srgbClr val="000000"/>
                  </a:outerShdw>
                </a:effectLst>
                <a:latin typeface="Arial Narrow"/>
                <a:ea typeface="Arial Narrow"/>
                <a:cs typeface="Arial Narrow"/>
                <a:sym typeface="Arial Narrow"/>
              </a:rPr>
              <a:t>METAPROTEOMICS - </a:t>
            </a: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DEFINITION</a:t>
            </a:r>
            <a:endParaRPr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jpeg"/>
          <p:cNvPicPr/>
          <p:nvPr/>
        </p:nvPicPr>
        <p:blipFill>
          <a:blip r:embed="rId3">
            <a:extLst/>
          </a:blip>
          <a:stretch>
            <a:fillRect/>
          </a:stretch>
        </p:blipFill>
        <p:spPr>
          <a:xfrm>
            <a:off x="0" y="0"/>
            <a:ext cx="9361488" cy="6840538"/>
          </a:xfrm>
          <a:prstGeom prst="rect">
            <a:avLst/>
          </a:prstGeom>
          <a:ln w="12700">
            <a:miter lim="400000"/>
          </a:ln>
        </p:spPr>
      </p:pic>
      <p:sp>
        <p:nvSpPr>
          <p:cNvPr id="128" name="Shape 128"/>
          <p:cNvSpPr/>
          <p:nvPr/>
        </p:nvSpPr>
        <p:spPr>
          <a:xfrm>
            <a:off x="-1" y="0"/>
            <a:ext cx="9361488" cy="6840537"/>
          </a:xfrm>
          <a:prstGeom prst="rect">
            <a:avLst/>
          </a:prstGeom>
          <a:solidFill>
            <a:srgbClr val="FFFFFF"/>
          </a:solidFill>
          <a:ln w="12700">
            <a:solidFill>
              <a:srgbClr val="000000">
                <a:alpha val="0"/>
              </a:srgbClr>
            </a:solidFill>
            <a:round/>
          </a:ln>
        </p:spPr>
        <p:txBody>
          <a:bodyPr lIns="0" tIns="0" rIns="0" bIns="0" anchor="ctr"/>
          <a:lstStyle/>
          <a:p>
            <a:pPr lvl="0"/>
            <a:endParaRPr/>
          </a:p>
        </p:txBody>
      </p:sp>
      <p:sp>
        <p:nvSpPr>
          <p:cNvPr id="129" name="Shape 129"/>
          <p:cNvSpPr/>
          <p:nvPr/>
        </p:nvSpPr>
        <p:spPr>
          <a:xfrm>
            <a:off x="312737" y="3052762"/>
            <a:ext cx="8802687" cy="1600200"/>
          </a:xfrm>
          <a:prstGeom prst="rect">
            <a:avLst/>
          </a:prstGeom>
          <a:solidFill>
            <a:srgbClr val="000000">
              <a:alpha val="0"/>
            </a:srgbClr>
          </a:solidFill>
          <a:ln w="25400">
            <a:solidFill>
              <a:srgbClr val="C00000"/>
            </a:solidFill>
            <a:round/>
          </a:ln>
        </p:spPr>
        <p:txBody>
          <a:bodyPr lIns="0" tIns="0" rIns="0" bIns="0" anchor="ctr"/>
          <a:lstStyle/>
          <a:p>
            <a:pPr lvl="0"/>
            <a:endParaRPr/>
          </a:p>
        </p:txBody>
      </p:sp>
      <p:sp>
        <p:nvSpPr>
          <p:cNvPr id="130" name="Shape 130"/>
          <p:cNvSpPr/>
          <p:nvPr/>
        </p:nvSpPr>
        <p:spPr>
          <a:xfrm>
            <a:off x="312737" y="971550"/>
            <a:ext cx="8805863" cy="1811337"/>
          </a:xfrm>
          <a:prstGeom prst="rect">
            <a:avLst/>
          </a:prstGeom>
          <a:solidFill>
            <a:srgbClr val="000000">
              <a:alpha val="0"/>
            </a:srgbClr>
          </a:solidFill>
          <a:ln w="25400">
            <a:solidFill>
              <a:srgbClr val="C00000"/>
            </a:solidFill>
            <a:round/>
          </a:ln>
        </p:spPr>
        <p:txBody>
          <a:bodyPr lIns="0" tIns="0" rIns="0" bIns="0" anchor="ctr"/>
          <a:lstStyle/>
          <a:p>
            <a:pPr lvl="0"/>
            <a:endParaRPr/>
          </a:p>
        </p:txBody>
      </p:sp>
      <p:pic>
        <p:nvPicPr>
          <p:cNvPr id="131" name="image.jpg"/>
          <p:cNvPicPr/>
          <p:nvPr/>
        </p:nvPicPr>
        <p:blipFill>
          <a:blip r:embed="rId4">
            <a:extLst/>
          </a:blip>
          <a:stretch>
            <a:fillRect/>
          </a:stretch>
        </p:blipFill>
        <p:spPr>
          <a:xfrm>
            <a:off x="161925" y="2916236"/>
            <a:ext cx="9037638" cy="1760538"/>
          </a:xfrm>
          <a:prstGeom prst="rect">
            <a:avLst/>
          </a:prstGeom>
          <a:ln w="12700">
            <a:miter lim="400000"/>
          </a:ln>
        </p:spPr>
      </p:pic>
      <p:pic>
        <p:nvPicPr>
          <p:cNvPr id="132" name="image.jpg"/>
          <p:cNvPicPr/>
          <p:nvPr/>
        </p:nvPicPr>
        <p:blipFill>
          <a:blip r:embed="rId5">
            <a:extLst/>
          </a:blip>
          <a:stretch>
            <a:fillRect/>
          </a:stretch>
        </p:blipFill>
        <p:spPr>
          <a:xfrm>
            <a:off x="273050" y="4851400"/>
            <a:ext cx="8958263" cy="1593850"/>
          </a:xfrm>
          <a:prstGeom prst="rect">
            <a:avLst/>
          </a:prstGeom>
          <a:ln w="12700">
            <a:miter lim="400000"/>
          </a:ln>
        </p:spPr>
      </p:pic>
      <p:sp>
        <p:nvSpPr>
          <p:cNvPr id="133" name="Shape 133"/>
          <p:cNvSpPr/>
          <p:nvPr/>
        </p:nvSpPr>
        <p:spPr>
          <a:xfrm>
            <a:off x="3373437" y="1308100"/>
            <a:ext cx="3071813" cy="9361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ts val="2500"/>
              </a:lnSpc>
              <a:tabLst>
                <a:tab pos="266700" algn="l"/>
              </a:tabLst>
              <a:defRPr sz="1800"/>
            </a:pPr>
            <a:r>
              <a:rPr dirty="0">
                <a:latin typeface="Arial Narrow"/>
                <a:ea typeface="Arial Narrow"/>
                <a:cs typeface="Arial Narrow"/>
                <a:sym typeface="Arial Narrow"/>
              </a:rPr>
              <a:t>	</a:t>
            </a:r>
            <a:r>
              <a:rPr sz="2000" dirty="0">
                <a:latin typeface="Arial Unicode MS"/>
                <a:ea typeface="Arial Unicode MS"/>
                <a:cs typeface="Arial Unicode MS"/>
                <a:sym typeface="Arial Unicode MS"/>
              </a:rPr>
              <a:t>ONE GENOME</a:t>
            </a:r>
          </a:p>
          <a:p>
            <a:pPr lvl="0">
              <a:lnSpc>
                <a:spcPts val="1000"/>
              </a:lnSpc>
              <a:tabLst>
                <a:tab pos="266700" algn="l"/>
              </a:tabLst>
              <a:defRPr sz="1800"/>
            </a:pPr>
            <a:endParaRPr sz="2000" dirty="0">
              <a:latin typeface="Arial Unicode MS"/>
              <a:ea typeface="Arial Unicode MS"/>
              <a:cs typeface="Arial Unicode MS"/>
              <a:sym typeface="Arial Unicode MS"/>
            </a:endParaRPr>
          </a:p>
          <a:p>
            <a:pPr lvl="0">
              <a:lnSpc>
                <a:spcPts val="1000"/>
              </a:lnSpc>
              <a:tabLst>
                <a:tab pos="266700" algn="l"/>
              </a:tabLst>
              <a:defRPr sz="1800"/>
            </a:pPr>
            <a:endParaRPr sz="2000" dirty="0">
              <a:latin typeface="Arial Unicode MS"/>
              <a:ea typeface="Arial Unicode MS"/>
              <a:cs typeface="Arial Unicode MS"/>
              <a:sym typeface="Arial Unicode MS"/>
            </a:endParaRPr>
          </a:p>
          <a:p>
            <a:pPr lvl="0">
              <a:lnSpc>
                <a:spcPts val="2800"/>
              </a:lnSpc>
              <a:tabLst>
                <a:tab pos="266700" algn="l"/>
              </a:tabLst>
              <a:defRPr sz="1800"/>
            </a:pPr>
            <a:r>
              <a:rPr sz="2000" dirty="0">
                <a:latin typeface="Arial Unicode MS"/>
                <a:ea typeface="Arial Unicode MS"/>
                <a:cs typeface="Arial Unicode MS"/>
                <a:sym typeface="Arial Unicode MS"/>
              </a:rPr>
              <a:t>TWO PROTEOMES</a:t>
            </a:r>
          </a:p>
        </p:txBody>
      </p:sp>
      <p:sp>
        <p:nvSpPr>
          <p:cNvPr id="134" name="Shape 134"/>
          <p:cNvSpPr/>
          <p:nvPr/>
        </p:nvSpPr>
        <p:spPr>
          <a:xfrm>
            <a:off x="753336" y="3279775"/>
            <a:ext cx="6981825" cy="2680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2200"/>
              </a:lnSpc>
              <a:tabLst>
                <a:tab pos="673100" algn="l"/>
                <a:tab pos="1143000" algn="l"/>
                <a:tab pos="1917700" algn="l"/>
              </a:tabLst>
              <a:defRPr sz="1800"/>
            </a:pPr>
            <a:r>
              <a:rPr dirty="0">
                <a:latin typeface="Arial Narrow"/>
                <a:ea typeface="Arial Narrow"/>
                <a:cs typeface="Arial Narrow"/>
                <a:sym typeface="Arial Narrow"/>
              </a:rPr>
              <a:t>	</a:t>
            </a:r>
            <a:r>
              <a:rPr lang="en-US" sz="2000" dirty="0" smtClean="0">
                <a:latin typeface="Arial Narrow"/>
                <a:ea typeface="Arial Narrow"/>
                <a:cs typeface="Arial Narrow"/>
                <a:sym typeface="Arial Narrow"/>
              </a:rPr>
              <a:t>     </a:t>
            </a:r>
            <a:r>
              <a:rPr lang="en-US" sz="2000" dirty="0" smtClean="0">
                <a:solidFill>
                  <a:schemeClr val="bg2"/>
                </a:solidFill>
                <a:latin typeface="Arial Narrow"/>
                <a:ea typeface="Arial Narrow"/>
                <a:cs typeface="Arial Narrow"/>
                <a:sym typeface="Arial Narrow"/>
              </a:rPr>
              <a:t> </a:t>
            </a:r>
            <a:r>
              <a:rPr sz="2000" dirty="0" smtClean="0">
                <a:solidFill>
                  <a:schemeClr val="tx1">
                    <a:lumMod val="95000"/>
                    <a:lumOff val="5000"/>
                  </a:schemeClr>
                </a:solidFill>
                <a:latin typeface="Arial Unicode MS"/>
                <a:ea typeface="Arial Unicode MS"/>
                <a:cs typeface="Arial Unicode MS"/>
                <a:sym typeface="Times New Roman"/>
              </a:rPr>
              <a:t>The </a:t>
            </a:r>
            <a:r>
              <a:rPr sz="2000" dirty="0" err="1">
                <a:solidFill>
                  <a:schemeClr val="tx1">
                    <a:lumMod val="95000"/>
                    <a:lumOff val="5000"/>
                  </a:schemeClr>
                </a:solidFill>
                <a:latin typeface="Arial Unicode MS"/>
                <a:ea typeface="Arial Unicode MS"/>
                <a:cs typeface="Arial Unicode MS"/>
                <a:sym typeface="Times New Roman"/>
              </a:rPr>
              <a:t>metagenome</a:t>
            </a:r>
            <a:r>
              <a:rPr sz="2000" dirty="0">
                <a:solidFill>
                  <a:schemeClr val="tx1">
                    <a:lumMod val="95000"/>
                    <a:lumOff val="5000"/>
                  </a:schemeClr>
                </a:solidFill>
                <a:latin typeface="Arial Unicode MS"/>
                <a:ea typeface="Arial Unicode MS"/>
                <a:cs typeface="Arial Unicode MS"/>
                <a:sym typeface="Times New Roman"/>
              </a:rPr>
              <a:t> tells us what </a:t>
            </a:r>
            <a:r>
              <a:rPr sz="2000" b="1" u="sng" dirty="0">
                <a:solidFill>
                  <a:schemeClr val="tx1">
                    <a:lumMod val="95000"/>
                    <a:lumOff val="5000"/>
                  </a:schemeClr>
                </a:solidFill>
                <a:latin typeface="Arial Unicode MS"/>
                <a:ea typeface="Arial Unicode MS"/>
                <a:cs typeface="Arial Unicode MS"/>
                <a:sym typeface="Times New Roman"/>
              </a:rPr>
              <a:t>potentially</a:t>
            </a:r>
          </a:p>
          <a:p>
            <a:pPr>
              <a:lnSpc>
                <a:spcPts val="1000"/>
              </a:lnSpc>
              <a:tabLst>
                <a:tab pos="673100" algn="l"/>
                <a:tab pos="1143000" algn="l"/>
                <a:tab pos="1917700" algn="l"/>
              </a:tabLst>
              <a:defRPr sz="1800"/>
            </a:pPr>
            <a:endParaRPr sz="2000" dirty="0">
              <a:solidFill>
                <a:schemeClr val="tx1">
                  <a:lumMod val="95000"/>
                  <a:lumOff val="5000"/>
                </a:schemeClr>
              </a:solidFill>
              <a:latin typeface="Arial Unicode MS"/>
              <a:ea typeface="Arial Unicode MS"/>
              <a:cs typeface="Arial Unicode MS"/>
              <a:sym typeface="Times New Roman"/>
            </a:endParaRPr>
          </a:p>
          <a:p>
            <a:pPr>
              <a:lnSpc>
                <a:spcPts val="2600"/>
              </a:lnSpc>
              <a:tabLst>
                <a:tab pos="673100" algn="l"/>
                <a:tab pos="1143000" algn="l"/>
                <a:tab pos="1917700" algn="l"/>
              </a:tabLst>
              <a:defRPr sz="1800"/>
            </a:pPr>
            <a:r>
              <a:rPr sz="2000" dirty="0">
                <a:solidFill>
                  <a:schemeClr val="tx1">
                    <a:lumMod val="95000"/>
                    <a:lumOff val="5000"/>
                  </a:schemeClr>
                </a:solidFill>
                <a:latin typeface="Arial Unicode MS"/>
                <a:ea typeface="Arial Unicode MS"/>
                <a:cs typeface="Arial Unicode MS"/>
                <a:sym typeface="Times New Roman"/>
              </a:rPr>
              <a:t>	can happen in an ecosystem, the </a:t>
            </a:r>
            <a:r>
              <a:rPr sz="2000" dirty="0" err="1">
                <a:solidFill>
                  <a:schemeClr val="tx1">
                    <a:lumMod val="95000"/>
                    <a:lumOff val="5000"/>
                  </a:schemeClr>
                </a:solidFill>
                <a:latin typeface="Arial Unicode MS"/>
                <a:ea typeface="Arial Unicode MS"/>
                <a:cs typeface="Arial Unicode MS"/>
                <a:sym typeface="Times New Roman"/>
              </a:rPr>
              <a:t>metaproteome</a:t>
            </a:r>
            <a:endParaRPr sz="2000" dirty="0">
              <a:solidFill>
                <a:schemeClr val="tx1">
                  <a:lumMod val="95000"/>
                  <a:lumOff val="5000"/>
                </a:schemeClr>
              </a:solidFill>
              <a:latin typeface="Arial Unicode MS"/>
              <a:ea typeface="Arial Unicode MS"/>
              <a:cs typeface="Arial Unicode MS"/>
              <a:sym typeface="Times New Roman"/>
            </a:endParaRPr>
          </a:p>
          <a:p>
            <a:pPr>
              <a:lnSpc>
                <a:spcPts val="1000"/>
              </a:lnSpc>
              <a:tabLst>
                <a:tab pos="673100" algn="l"/>
                <a:tab pos="1143000" algn="l"/>
                <a:tab pos="1917700" algn="l"/>
              </a:tabLst>
              <a:defRPr sz="1800"/>
            </a:pPr>
            <a:endParaRPr sz="2000" dirty="0">
              <a:solidFill>
                <a:schemeClr val="tx1">
                  <a:lumMod val="95000"/>
                  <a:lumOff val="5000"/>
                </a:schemeClr>
              </a:solidFill>
              <a:latin typeface="Arial Unicode MS"/>
              <a:ea typeface="Arial Unicode MS"/>
              <a:cs typeface="Arial Unicode MS"/>
              <a:sym typeface="Times New Roman"/>
            </a:endParaRPr>
          </a:p>
          <a:p>
            <a:pPr>
              <a:lnSpc>
                <a:spcPts val="2600"/>
              </a:lnSpc>
              <a:tabLst>
                <a:tab pos="673100" algn="l"/>
                <a:tab pos="1143000" algn="l"/>
                <a:tab pos="1917700" algn="l"/>
              </a:tabLst>
              <a:defRPr sz="1800"/>
            </a:pPr>
            <a:r>
              <a:rPr sz="2000" dirty="0">
                <a:solidFill>
                  <a:schemeClr val="tx1">
                    <a:lumMod val="95000"/>
                    <a:lumOff val="5000"/>
                  </a:schemeClr>
                </a:solidFill>
                <a:latin typeface="Arial Unicode MS"/>
                <a:ea typeface="Arial Unicode MS"/>
                <a:cs typeface="Arial Unicode MS"/>
                <a:sym typeface="Times New Roman"/>
              </a:rPr>
              <a:t>			tells us what </a:t>
            </a:r>
            <a:r>
              <a:rPr sz="2000" b="1" u="sng" dirty="0">
                <a:solidFill>
                  <a:schemeClr val="tx1">
                    <a:lumMod val="95000"/>
                    <a:lumOff val="5000"/>
                  </a:schemeClr>
                </a:solidFill>
                <a:latin typeface="Arial Unicode MS"/>
                <a:ea typeface="Arial Unicode MS"/>
                <a:cs typeface="Arial Unicode MS"/>
                <a:sym typeface="Times New Roman"/>
              </a:rPr>
              <a:t>actually</a:t>
            </a:r>
            <a:r>
              <a:rPr sz="2000" dirty="0">
                <a:solidFill>
                  <a:schemeClr val="tx1">
                    <a:lumMod val="95000"/>
                    <a:lumOff val="5000"/>
                  </a:schemeClr>
                </a:solidFill>
                <a:latin typeface="Arial Unicode MS"/>
                <a:ea typeface="Arial Unicode MS"/>
                <a:cs typeface="Arial Unicode MS"/>
                <a:sym typeface="Times New Roman"/>
              </a:rPr>
              <a:t> happens.</a:t>
            </a:r>
          </a:p>
          <a:p>
            <a:pPr lvl="0">
              <a:lnSpc>
                <a:spcPts val="1000"/>
              </a:lnSpc>
              <a:tabLst>
                <a:tab pos="673100" algn="l"/>
                <a:tab pos="1143000" algn="l"/>
                <a:tab pos="1917700" algn="l"/>
              </a:tabLst>
              <a:defRPr sz="1800"/>
            </a:pPr>
            <a:endParaRPr dirty="0">
              <a:solidFill>
                <a:srgbClr val="7F7F7F"/>
              </a:solidFill>
              <a:latin typeface="Times New Roman"/>
              <a:ea typeface="Times New Roman"/>
              <a:cs typeface="Times New Roman"/>
              <a:sym typeface="Times New Roman"/>
            </a:endParaRPr>
          </a:p>
          <a:p>
            <a:pPr lvl="0">
              <a:lnSpc>
                <a:spcPts val="1000"/>
              </a:lnSpc>
              <a:tabLst>
                <a:tab pos="673100" algn="l"/>
                <a:tab pos="1143000" algn="l"/>
                <a:tab pos="1917700" algn="l"/>
              </a:tabLst>
              <a:defRPr sz="1800"/>
            </a:pPr>
            <a:endParaRPr dirty="0">
              <a:solidFill>
                <a:srgbClr val="7F7F7F"/>
              </a:solidFill>
              <a:latin typeface="Times New Roman"/>
              <a:ea typeface="Times New Roman"/>
              <a:cs typeface="Times New Roman"/>
              <a:sym typeface="Times New Roman"/>
            </a:endParaRPr>
          </a:p>
          <a:p>
            <a:pPr lvl="0">
              <a:lnSpc>
                <a:spcPts val="1000"/>
              </a:lnSpc>
              <a:tabLst>
                <a:tab pos="673100" algn="l"/>
                <a:tab pos="1143000" algn="l"/>
                <a:tab pos="1917700" algn="l"/>
              </a:tabLst>
              <a:defRPr sz="1800"/>
            </a:pPr>
            <a:endParaRPr dirty="0">
              <a:solidFill>
                <a:srgbClr val="7F7F7F"/>
              </a:solidFill>
              <a:latin typeface="Times New Roman"/>
              <a:ea typeface="Times New Roman"/>
              <a:cs typeface="Times New Roman"/>
              <a:sym typeface="Times New Roman"/>
            </a:endParaRPr>
          </a:p>
          <a:p>
            <a:pPr lvl="0">
              <a:lnSpc>
                <a:spcPts val="1000"/>
              </a:lnSpc>
              <a:tabLst>
                <a:tab pos="673100" algn="l"/>
                <a:tab pos="1143000" algn="l"/>
                <a:tab pos="1917700" algn="l"/>
              </a:tabLst>
              <a:defRPr sz="1800"/>
            </a:pPr>
            <a:endParaRPr dirty="0">
              <a:solidFill>
                <a:srgbClr val="7F7F7F"/>
              </a:solidFill>
              <a:latin typeface="Times New Roman"/>
              <a:ea typeface="Times New Roman"/>
              <a:cs typeface="Times New Roman"/>
              <a:sym typeface="Times New Roman"/>
            </a:endParaRPr>
          </a:p>
          <a:p>
            <a:pPr lvl="0">
              <a:lnSpc>
                <a:spcPts val="1000"/>
              </a:lnSpc>
              <a:tabLst>
                <a:tab pos="673100" algn="l"/>
                <a:tab pos="1143000" algn="l"/>
                <a:tab pos="1917700" algn="l"/>
              </a:tabLst>
              <a:defRPr sz="1800"/>
            </a:pPr>
            <a:endParaRPr dirty="0">
              <a:solidFill>
                <a:srgbClr val="7F7F7F"/>
              </a:solidFill>
              <a:latin typeface="Times New Roman"/>
              <a:ea typeface="Times New Roman"/>
              <a:cs typeface="Times New Roman"/>
              <a:sym typeface="Times New Roman"/>
            </a:endParaRPr>
          </a:p>
          <a:p>
            <a:pPr lvl="0">
              <a:lnSpc>
                <a:spcPts val="2900"/>
              </a:lnSpc>
              <a:tabLst>
                <a:tab pos="673100" algn="l"/>
                <a:tab pos="1143000" algn="l"/>
                <a:tab pos="1917700" algn="l"/>
              </a:tabLst>
              <a:defRPr sz="1800"/>
            </a:pPr>
            <a:r>
              <a:rPr lang="en-US" sz="2000" dirty="0" smtClean="0">
                <a:solidFill>
                  <a:schemeClr val="tx1">
                    <a:lumMod val="95000"/>
                    <a:lumOff val="5000"/>
                  </a:schemeClr>
                </a:solidFill>
                <a:latin typeface="Arial Unicode MS"/>
                <a:ea typeface="Arial Unicode MS"/>
                <a:cs typeface="Arial Unicode MS"/>
                <a:sym typeface="Arial Unicode MS"/>
              </a:rPr>
              <a:t>    </a:t>
            </a:r>
            <a:r>
              <a:rPr sz="2000" dirty="0" smtClean="0">
                <a:solidFill>
                  <a:schemeClr val="tx1">
                    <a:lumMod val="95000"/>
                    <a:lumOff val="5000"/>
                  </a:schemeClr>
                </a:solidFill>
                <a:latin typeface="Arial Unicode MS"/>
                <a:ea typeface="Arial Unicode MS"/>
                <a:cs typeface="Arial Unicode MS"/>
                <a:sym typeface="Arial Unicode MS"/>
              </a:rPr>
              <a:t>Linking </a:t>
            </a:r>
            <a:r>
              <a:rPr sz="2000" dirty="0">
                <a:solidFill>
                  <a:schemeClr val="tx1">
                    <a:lumMod val="95000"/>
                    <a:lumOff val="5000"/>
                  </a:schemeClr>
                </a:solidFill>
                <a:latin typeface="Arial Unicode MS"/>
                <a:ea typeface="Arial Unicode MS"/>
                <a:cs typeface="Arial Unicode MS"/>
                <a:sym typeface="Arial Unicode MS"/>
              </a:rPr>
              <a:t>structure and function of microbial communities</a:t>
            </a:r>
          </a:p>
          <a:p>
            <a:pPr lvl="0">
              <a:lnSpc>
                <a:spcPts val="1000"/>
              </a:lnSpc>
              <a:tabLst>
                <a:tab pos="673100" algn="l"/>
                <a:tab pos="1143000" algn="l"/>
                <a:tab pos="1917700" algn="l"/>
              </a:tabLst>
              <a:defRPr sz="1800"/>
            </a:pPr>
            <a:endParaRPr sz="2000" dirty="0">
              <a:solidFill>
                <a:schemeClr val="tx1">
                  <a:lumMod val="95000"/>
                  <a:lumOff val="5000"/>
                </a:schemeClr>
              </a:solidFill>
              <a:latin typeface="Arial Unicode MS"/>
              <a:ea typeface="Arial Unicode MS"/>
              <a:cs typeface="Arial Unicode MS"/>
              <a:sym typeface="Arial Unicode MS"/>
            </a:endParaRPr>
          </a:p>
          <a:p>
            <a:pPr lvl="0">
              <a:lnSpc>
                <a:spcPts val="2600"/>
              </a:lnSpc>
              <a:tabLst>
                <a:tab pos="673100" algn="l"/>
                <a:tab pos="1143000" algn="l"/>
                <a:tab pos="1917700" algn="l"/>
              </a:tabLst>
              <a:defRPr sz="1800"/>
            </a:pPr>
            <a:r>
              <a:rPr lang="en-US" sz="2000" dirty="0" smtClean="0">
                <a:solidFill>
                  <a:schemeClr val="tx1">
                    <a:lumMod val="95000"/>
                    <a:lumOff val="5000"/>
                  </a:schemeClr>
                </a:solidFill>
                <a:latin typeface="Arial Unicode MS"/>
                <a:ea typeface="Arial Unicode MS"/>
                <a:cs typeface="Arial Unicode MS"/>
                <a:sym typeface="Arial Unicode MS"/>
              </a:rPr>
              <a:t>    </a:t>
            </a:r>
            <a:r>
              <a:rPr sz="2000" dirty="0" smtClean="0">
                <a:solidFill>
                  <a:schemeClr val="tx1">
                    <a:lumMod val="95000"/>
                    <a:lumOff val="5000"/>
                  </a:schemeClr>
                </a:solidFill>
                <a:latin typeface="Arial Unicode MS"/>
                <a:ea typeface="Arial Unicode MS"/>
                <a:cs typeface="Arial Unicode MS"/>
                <a:sym typeface="Arial Unicode MS"/>
              </a:rPr>
              <a:t>Linking </a:t>
            </a:r>
            <a:r>
              <a:rPr sz="2000" dirty="0">
                <a:solidFill>
                  <a:schemeClr val="tx1">
                    <a:lumMod val="95000"/>
                    <a:lumOff val="5000"/>
                  </a:schemeClr>
                </a:solidFill>
                <a:latin typeface="Arial Unicode MS"/>
                <a:ea typeface="Arial Unicode MS"/>
                <a:cs typeface="Arial Unicode MS"/>
                <a:sym typeface="Arial Unicode MS"/>
              </a:rPr>
              <a:t>diversity and environmental processes</a:t>
            </a:r>
          </a:p>
        </p:txBody>
      </p:sp>
      <p:pic>
        <p:nvPicPr>
          <p:cNvPr id="135" name="image.jpg"/>
          <p:cNvPicPr/>
          <p:nvPr/>
        </p:nvPicPr>
        <p:blipFill>
          <a:blip r:embed="rId6">
            <a:extLst/>
          </a:blip>
          <a:stretch>
            <a:fillRect/>
          </a:stretch>
        </p:blipFill>
        <p:spPr>
          <a:xfrm>
            <a:off x="348297" y="1159668"/>
            <a:ext cx="2357438" cy="1371600"/>
          </a:xfrm>
          <a:prstGeom prst="rect">
            <a:avLst/>
          </a:prstGeom>
          <a:ln w="12700">
            <a:miter lim="400000"/>
          </a:ln>
        </p:spPr>
      </p:pic>
      <p:pic>
        <p:nvPicPr>
          <p:cNvPr id="136" name="image.jpg"/>
          <p:cNvPicPr/>
          <p:nvPr/>
        </p:nvPicPr>
        <p:blipFill>
          <a:blip r:embed="rId7">
            <a:extLst/>
          </a:blip>
          <a:stretch>
            <a:fillRect/>
          </a:stretch>
        </p:blipFill>
        <p:spPr>
          <a:xfrm>
            <a:off x="7118350" y="1044575"/>
            <a:ext cx="1219200" cy="1677988"/>
          </a:xfrm>
          <a:prstGeom prst="rect">
            <a:avLst/>
          </a:prstGeom>
          <a:ln w="12700">
            <a:miter lim="400000"/>
          </a:ln>
        </p:spPr>
      </p:pic>
      <p:sp>
        <p:nvSpPr>
          <p:cNvPr id="14" name="Shape 437"/>
          <p:cNvSpPr/>
          <p:nvPr/>
        </p:nvSpPr>
        <p:spPr>
          <a:xfrm>
            <a:off x="0" y="0"/>
            <a:ext cx="9361488" cy="430887"/>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1.2 POTENTIAL </a:t>
            </a:r>
            <a:r>
              <a:rPr lang="en-US" sz="2800" dirty="0">
                <a:solidFill>
                  <a:srgbClr val="F2F2F2"/>
                </a:solidFill>
                <a:effectLst>
                  <a:outerShdw blurRad="12700" dist="25400" dir="2700000" rotWithShape="0">
                    <a:srgbClr val="000000"/>
                  </a:outerShdw>
                </a:effectLst>
                <a:latin typeface="Arial Narrow"/>
                <a:ea typeface="Arial Narrow"/>
                <a:cs typeface="Arial Narrow"/>
                <a:sym typeface="Arial Narrow"/>
              </a:rPr>
              <a:t>OF </a:t>
            </a: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METAPROTEOMICS</a:t>
            </a:r>
            <a:endParaRPr lang="en-US"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idx="4294967295"/>
          </p:nvPr>
        </p:nvSpPr>
        <p:spPr>
          <a:xfrm>
            <a:off x="412366" y="4655667"/>
            <a:ext cx="7200900" cy="1684555"/>
          </a:xfrm>
          <a:prstGeom prst="rect">
            <a:avLst/>
          </a:prstGeom>
        </p:spPr>
        <p:txBody>
          <a:bodyPr>
            <a:noAutofit/>
          </a:bodyPr>
          <a:lstStyle/>
          <a:p>
            <a:pPr lvl="1">
              <a:spcBef>
                <a:spcPts val="1200"/>
              </a:spcBef>
              <a:spcAft>
                <a:spcPts val="1200"/>
              </a:spcAft>
              <a:defRPr sz="1800"/>
            </a:pPr>
            <a:r>
              <a:rPr sz="2400" dirty="0">
                <a:solidFill>
                  <a:srgbClr val="007E00"/>
                </a:solidFill>
              </a:rPr>
              <a:t>Possible advantages of </a:t>
            </a:r>
            <a:r>
              <a:rPr sz="2400" dirty="0" smtClean="0">
                <a:solidFill>
                  <a:srgbClr val="007E00"/>
                </a:solidFill>
              </a:rPr>
              <a:t>pooling</a:t>
            </a:r>
            <a:r>
              <a:rPr lang="de-AT" sz="2400" dirty="0" smtClean="0">
                <a:solidFill>
                  <a:srgbClr val="007E00"/>
                </a:solidFill>
              </a:rPr>
              <a:t>:</a:t>
            </a:r>
            <a:r>
              <a:rPr lang="de-AT" sz="2000" dirty="0" smtClean="0">
                <a:solidFill>
                  <a:srgbClr val="007E00"/>
                </a:solidFill>
              </a:rPr>
              <a:t/>
            </a:r>
            <a:br>
              <a:rPr lang="de-AT" sz="2000" dirty="0" smtClean="0">
                <a:solidFill>
                  <a:srgbClr val="007E00"/>
                </a:solidFill>
              </a:rPr>
            </a:br>
            <a:r>
              <a:rPr lang="de-AT" sz="1050" dirty="0" err="1" smtClean="0">
                <a:solidFill>
                  <a:schemeClr val="bg1"/>
                </a:solidFill>
              </a:rPr>
              <a:t>kkk</a:t>
            </a:r>
            <a:r>
              <a:rPr lang="de-AT" sz="2000" dirty="0" smtClean="0">
                <a:solidFill>
                  <a:srgbClr val="007E00"/>
                </a:solidFill>
              </a:rPr>
              <a:t/>
            </a:r>
            <a:br>
              <a:rPr lang="de-AT" sz="2000" dirty="0" smtClean="0">
                <a:solidFill>
                  <a:srgbClr val="007E00"/>
                </a:solidFill>
              </a:rPr>
            </a:br>
            <a:r>
              <a:rPr sz="2000" i="1" dirty="0" smtClean="0">
                <a:solidFill>
                  <a:schemeClr val="tx1"/>
                </a:solidFill>
                <a:latin typeface="Arial Narrow"/>
                <a:ea typeface="Arial Narrow"/>
                <a:cs typeface="Arial Narrow"/>
                <a:sym typeface="Arial Narrow"/>
              </a:rPr>
              <a:t>Reduction </a:t>
            </a:r>
            <a:r>
              <a:rPr sz="2000" i="1" dirty="0">
                <a:solidFill>
                  <a:schemeClr val="tx1"/>
                </a:solidFill>
                <a:latin typeface="Arial Narrow"/>
                <a:ea typeface="Arial Narrow"/>
                <a:cs typeface="Arial Narrow"/>
                <a:sym typeface="Arial Narrow"/>
              </a:rPr>
              <a:t>and optimization of individual samples and data </a:t>
            </a:r>
            <a:r>
              <a:rPr sz="2000" i="1" dirty="0" smtClean="0">
                <a:solidFill>
                  <a:schemeClr val="tx1"/>
                </a:solidFill>
                <a:latin typeface="Arial Narrow"/>
                <a:ea typeface="Arial Narrow"/>
                <a:cs typeface="Arial Narrow"/>
                <a:sym typeface="Arial Narrow"/>
              </a:rPr>
              <a:t>evaluation</a:t>
            </a:r>
            <a:r>
              <a:rPr lang="de-AT" sz="2000" i="1" dirty="0" smtClean="0">
                <a:solidFill>
                  <a:schemeClr val="tx1"/>
                </a:solidFill>
                <a:latin typeface="Arial Narrow"/>
                <a:ea typeface="Arial Narrow"/>
                <a:cs typeface="Arial Narrow"/>
                <a:sym typeface="Arial Narrow"/>
              </a:rPr>
              <a:t> </a:t>
            </a:r>
            <a:r>
              <a:rPr lang="de-AT" sz="2000" i="1" dirty="0" smtClean="0">
                <a:solidFill>
                  <a:schemeClr val="tx1"/>
                </a:solidFill>
                <a:latin typeface="Arial Narrow"/>
                <a:ea typeface="Arial Narrow"/>
                <a:cs typeface="Arial Narrow"/>
                <a:sym typeface="Wingdings" panose="05000000000000000000" pitchFamily="2" charset="2"/>
              </a:rPr>
              <a:t></a:t>
            </a:r>
            <a:r>
              <a:rPr lang="de-AT" sz="2000" i="1" dirty="0" smtClean="0">
                <a:solidFill>
                  <a:schemeClr val="tx1"/>
                </a:solidFill>
                <a:latin typeface="Arial Narrow"/>
                <a:ea typeface="Arial Narrow"/>
                <a:cs typeface="Arial Narrow"/>
                <a:sym typeface="Arial Narrow"/>
              </a:rPr>
              <a:t/>
            </a:r>
            <a:br>
              <a:rPr lang="de-AT" sz="2000" i="1" dirty="0" smtClean="0">
                <a:solidFill>
                  <a:schemeClr val="tx1"/>
                </a:solidFill>
                <a:latin typeface="Arial Narrow"/>
                <a:ea typeface="Arial Narrow"/>
                <a:cs typeface="Arial Narrow"/>
                <a:sym typeface="Arial Narrow"/>
              </a:rPr>
            </a:br>
            <a:r>
              <a:rPr lang="de-AT" sz="2000" i="1" dirty="0" smtClean="0">
                <a:solidFill>
                  <a:schemeClr val="tx1"/>
                </a:solidFill>
                <a:latin typeface="Arial Narrow"/>
                <a:ea typeface="Arial Narrow"/>
                <a:cs typeface="Arial Narrow"/>
                <a:sym typeface="Arial Narrow"/>
              </a:rPr>
              <a:t>  </a:t>
            </a:r>
            <a:r>
              <a:rPr lang="de-AT" sz="2000" b="1" i="1" dirty="0" smtClean="0">
                <a:solidFill>
                  <a:schemeClr val="tx1"/>
                </a:solidFill>
                <a:latin typeface="Arial Narrow"/>
                <a:ea typeface="Arial Narrow"/>
                <a:cs typeface="Arial Narrow"/>
                <a:sym typeface="Arial Narrow"/>
              </a:rPr>
              <a:t>-</a:t>
            </a:r>
            <a:r>
              <a:rPr lang="de-AT" sz="2000" i="1" dirty="0" smtClean="0">
                <a:solidFill>
                  <a:schemeClr val="tx1"/>
                </a:solidFill>
                <a:latin typeface="Arial Narrow"/>
                <a:ea typeface="Arial Narrow"/>
                <a:cs typeface="Arial Narrow"/>
                <a:sym typeface="Arial Narrow"/>
              </a:rPr>
              <a:t> </a:t>
            </a:r>
            <a:r>
              <a:rPr lang="en-GB" sz="2000" dirty="0" smtClean="0">
                <a:solidFill>
                  <a:schemeClr val="tx1"/>
                </a:solidFill>
              </a:rPr>
              <a:t>shortening </a:t>
            </a:r>
            <a:r>
              <a:rPr lang="en-GB" sz="2000" dirty="0">
                <a:solidFill>
                  <a:schemeClr val="tx1"/>
                </a:solidFill>
              </a:rPr>
              <a:t>processing time ?</a:t>
            </a:r>
            <a:br>
              <a:rPr lang="en-GB" sz="2000" dirty="0">
                <a:solidFill>
                  <a:schemeClr val="tx1"/>
                </a:solidFill>
              </a:rPr>
            </a:br>
            <a:r>
              <a:rPr lang="en-GB" sz="2000" dirty="0" smtClean="0">
                <a:solidFill>
                  <a:schemeClr val="tx1"/>
                </a:solidFill>
              </a:rPr>
              <a:t>  - lowers </a:t>
            </a:r>
            <a:r>
              <a:rPr lang="en-GB" sz="2000" dirty="0">
                <a:solidFill>
                  <a:schemeClr val="tx1"/>
                </a:solidFill>
              </a:rPr>
              <a:t>high costs for chemicals and equipment ?</a:t>
            </a:r>
            <a:br>
              <a:rPr lang="en-GB" sz="2000" dirty="0">
                <a:solidFill>
                  <a:schemeClr val="tx1"/>
                </a:solidFill>
              </a:rPr>
            </a:br>
            <a:r>
              <a:rPr sz="2000" i="1" dirty="0">
                <a:latin typeface="Arial Narrow"/>
                <a:ea typeface="Arial Narrow"/>
                <a:cs typeface="Arial Narrow"/>
                <a:sym typeface="Arial Narrow"/>
              </a:rPr>
              <a:t/>
            </a:r>
            <a:br>
              <a:rPr sz="2000" i="1" dirty="0">
                <a:latin typeface="Arial Narrow"/>
                <a:ea typeface="Arial Narrow"/>
                <a:cs typeface="Arial Narrow"/>
                <a:sym typeface="Arial Narrow"/>
              </a:rPr>
            </a:br>
            <a:endParaRPr sz="2000" i="1" dirty="0">
              <a:latin typeface="Arial Narrow"/>
              <a:ea typeface="Arial Narrow"/>
              <a:cs typeface="Arial Narrow"/>
              <a:sym typeface="Arial Narrow"/>
            </a:endParaRPr>
          </a:p>
        </p:txBody>
      </p:sp>
      <p:sp>
        <p:nvSpPr>
          <p:cNvPr id="156" name="Shape 156"/>
          <p:cNvSpPr/>
          <p:nvPr/>
        </p:nvSpPr>
        <p:spPr>
          <a:xfrm>
            <a:off x="8137525" y="6229350"/>
            <a:ext cx="906463" cy="2147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latin typeface="Arial"/>
                <a:ea typeface="Arial"/>
                <a:cs typeface="Arial"/>
                <a:sym typeface="Arial"/>
              </a:defRPr>
            </a:lvl1pPr>
          </a:lstStyle>
          <a:p>
            <a:pPr lvl="0">
              <a:defRPr sz="1800"/>
            </a:pPr>
            <a:r>
              <a:rPr sz="900"/>
              <a:t>8</a:t>
            </a:r>
          </a:p>
        </p:txBody>
      </p:sp>
      <p:pic>
        <p:nvPicPr>
          <p:cNvPr id="158" name="思索.jpg" descr="C:\Users\leo\Desktop\soil &amp; global change\Pic.-Global change\思索.jpg"/>
          <p:cNvPicPr/>
          <p:nvPr/>
        </p:nvPicPr>
        <p:blipFill>
          <a:blip r:embed="rId3">
            <a:extLst/>
          </a:blip>
          <a:stretch>
            <a:fillRect/>
          </a:stretch>
        </p:blipFill>
        <p:spPr>
          <a:xfrm>
            <a:off x="7408488" y="4025900"/>
            <a:ext cx="1644390" cy="1890543"/>
          </a:xfrm>
          <a:prstGeom prst="rect">
            <a:avLst/>
          </a:prstGeom>
          <a:ln w="12700">
            <a:miter lim="400000"/>
          </a:ln>
        </p:spPr>
      </p:pic>
      <p:grpSp>
        <p:nvGrpSpPr>
          <p:cNvPr id="102" name="Group 101"/>
          <p:cNvGrpSpPr/>
          <p:nvPr/>
        </p:nvGrpSpPr>
        <p:grpSpPr>
          <a:xfrm>
            <a:off x="-75368" y="930009"/>
            <a:ext cx="7335228" cy="3657600"/>
            <a:chOff x="171978" y="1572767"/>
            <a:chExt cx="8392904" cy="3746857"/>
          </a:xfrm>
        </p:grpSpPr>
        <p:pic>
          <p:nvPicPr>
            <p:cNvPr id="103" name="MAURIS.png" descr="http://www.yale.edu/gpwagner/images/MAURIS.jpg"/>
            <p:cNvPicPr/>
            <p:nvPr/>
          </p:nvPicPr>
          <p:blipFill>
            <a:blip r:embed="rId4">
              <a:extLst/>
            </a:blip>
            <a:stretch>
              <a:fillRect/>
            </a:stretch>
          </p:blipFill>
          <p:spPr>
            <a:xfrm>
              <a:off x="171978" y="1637558"/>
              <a:ext cx="1706563" cy="1377951"/>
            </a:xfrm>
            <a:prstGeom prst="rect">
              <a:avLst/>
            </a:prstGeom>
            <a:ln w="12700">
              <a:miter lim="400000"/>
            </a:ln>
          </p:spPr>
        </p:pic>
        <p:grpSp>
          <p:nvGrpSpPr>
            <p:cNvPr id="104" name="Group 165"/>
            <p:cNvGrpSpPr/>
            <p:nvPr/>
          </p:nvGrpSpPr>
          <p:grpSpPr>
            <a:xfrm>
              <a:off x="1958975" y="1837108"/>
              <a:ext cx="2399253" cy="459688"/>
              <a:chOff x="0" y="-102815"/>
              <a:chExt cx="2399253" cy="459685"/>
            </a:xfrm>
          </p:grpSpPr>
          <p:sp>
            <p:nvSpPr>
              <p:cNvPr id="200" name="Shape 163"/>
              <p:cNvSpPr/>
              <p:nvPr/>
            </p:nvSpPr>
            <p:spPr>
              <a:xfrm>
                <a:off x="0" y="356869"/>
                <a:ext cx="879475" cy="1"/>
              </a:xfrm>
              <a:prstGeom prst="line">
                <a:avLst/>
              </a:prstGeom>
              <a:noFill/>
              <a:ln w="19050" cap="rnd">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1" name="Shape 164"/>
              <p:cNvSpPr/>
              <p:nvPr/>
            </p:nvSpPr>
            <p:spPr>
              <a:xfrm>
                <a:off x="1878207" y="-102815"/>
                <a:ext cx="521046" cy="3469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gn="ctr">
                  <a:lnSpc>
                    <a:spcPts val="1000"/>
                  </a:lnSpc>
                  <a:defRPr sz="1800"/>
                </a:pPr>
                <a:r>
                  <a:rPr sz="1000" dirty="0">
                    <a:latin typeface="Arial Narrow"/>
                    <a:ea typeface="Arial Narrow"/>
                    <a:cs typeface="Arial Narrow"/>
                    <a:sym typeface="Arial Narrow"/>
                  </a:rPr>
                  <a:t>enzyme</a:t>
                </a:r>
              </a:p>
              <a:p>
                <a:pPr lvl="0" algn="ctr">
                  <a:lnSpc>
                    <a:spcPts val="1000"/>
                  </a:lnSpc>
                  <a:defRPr sz="1800"/>
                </a:pPr>
                <a:r>
                  <a:rPr sz="1000" dirty="0">
                    <a:latin typeface="Arial Narrow"/>
                    <a:ea typeface="Arial Narrow"/>
                    <a:cs typeface="Arial Narrow"/>
                    <a:sym typeface="Arial Narrow"/>
                  </a:rPr>
                  <a:t>digestion</a:t>
                </a:r>
              </a:p>
            </p:txBody>
          </p:sp>
        </p:grpSp>
        <p:grpSp>
          <p:nvGrpSpPr>
            <p:cNvPr id="105" name="Group 174"/>
            <p:cNvGrpSpPr/>
            <p:nvPr/>
          </p:nvGrpSpPr>
          <p:grpSpPr>
            <a:xfrm>
              <a:off x="4697917" y="1637558"/>
              <a:ext cx="1383796" cy="1353313"/>
              <a:chOff x="1784027" y="16023"/>
              <a:chExt cx="1383795" cy="1353312"/>
            </a:xfrm>
          </p:grpSpPr>
          <p:pic>
            <p:nvPicPr>
              <p:cNvPr id="192" name="image.png"/>
              <p:cNvPicPr/>
              <p:nvPr/>
            </p:nvPicPr>
            <p:blipFill>
              <a:blip r:embed="rId5">
                <a:extLst/>
              </a:blip>
              <a:stretch>
                <a:fillRect/>
              </a:stretch>
            </p:blipFill>
            <p:spPr>
              <a:xfrm>
                <a:off x="1784027" y="16023"/>
                <a:ext cx="1383795" cy="1353312"/>
              </a:xfrm>
              <a:prstGeom prst="rect">
                <a:avLst/>
              </a:prstGeom>
              <a:ln w="12700" cap="flat">
                <a:noFill/>
                <a:miter lim="400000"/>
              </a:ln>
              <a:effectLst/>
            </p:spPr>
          </p:pic>
          <p:grpSp>
            <p:nvGrpSpPr>
              <p:cNvPr id="193" name="Group 173"/>
              <p:cNvGrpSpPr/>
              <p:nvPr/>
            </p:nvGrpSpPr>
            <p:grpSpPr>
              <a:xfrm>
                <a:off x="2024501" y="366162"/>
                <a:ext cx="893763" cy="717551"/>
                <a:chOff x="1784023" y="16023"/>
                <a:chExt cx="893761" cy="717549"/>
              </a:xfrm>
            </p:grpSpPr>
            <p:sp>
              <p:nvSpPr>
                <p:cNvPr id="194" name="Shape 167"/>
                <p:cNvSpPr/>
                <p:nvPr/>
              </p:nvSpPr>
              <p:spPr>
                <a:xfrm>
                  <a:off x="1812596" y="30311"/>
                  <a:ext cx="701676" cy="382587"/>
                </a:xfrm>
                <a:custGeom>
                  <a:avLst/>
                  <a:gdLst/>
                  <a:ahLst/>
                  <a:cxnLst>
                    <a:cxn ang="0">
                      <a:pos x="wd2" y="hd2"/>
                    </a:cxn>
                    <a:cxn ang="5400000">
                      <a:pos x="wd2" y="hd2"/>
                    </a:cxn>
                    <a:cxn ang="10800000">
                      <a:pos x="wd2" y="hd2"/>
                    </a:cxn>
                    <a:cxn ang="16200000">
                      <a:pos x="wd2" y="hd2"/>
                    </a:cxn>
                  </a:cxnLst>
                  <a:rect l="0" t="0" r="r" b="b"/>
                  <a:pathLst>
                    <a:path w="21600" h="20868" extrusionOk="0">
                      <a:moveTo>
                        <a:pt x="0" y="6353"/>
                      </a:moveTo>
                      <a:cubicBezTo>
                        <a:pt x="3183" y="2810"/>
                        <a:pt x="6367" y="-732"/>
                        <a:pt x="8000" y="132"/>
                      </a:cubicBezTo>
                      <a:cubicBezTo>
                        <a:pt x="9633" y="996"/>
                        <a:pt x="8067" y="9866"/>
                        <a:pt x="9800" y="11537"/>
                      </a:cubicBezTo>
                      <a:cubicBezTo>
                        <a:pt x="11533" y="13207"/>
                        <a:pt x="16433" y="8599"/>
                        <a:pt x="18400" y="10154"/>
                      </a:cubicBezTo>
                      <a:cubicBezTo>
                        <a:pt x="20367" y="11710"/>
                        <a:pt x="20983" y="16289"/>
                        <a:pt x="21600" y="20868"/>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95" name="Shape 168"/>
                <p:cNvSpPr/>
                <p:nvPr/>
              </p:nvSpPr>
              <p:spPr>
                <a:xfrm>
                  <a:off x="2155496" y="16023"/>
                  <a:ext cx="190502" cy="571501"/>
                </a:xfrm>
                <a:custGeom>
                  <a:avLst/>
                  <a:gdLst/>
                  <a:ahLst/>
                  <a:cxnLst>
                    <a:cxn ang="0">
                      <a:pos x="wd2" y="hd2"/>
                    </a:cxn>
                    <a:cxn ang="5400000">
                      <a:pos x="wd2" y="hd2"/>
                    </a:cxn>
                    <a:cxn ang="10800000">
                      <a:pos x="wd2" y="hd2"/>
                    </a:cxn>
                    <a:cxn ang="16200000">
                      <a:pos x="wd2" y="hd2"/>
                    </a:cxn>
                  </a:cxnLst>
                  <a:rect l="0" t="0" r="r" b="b"/>
                  <a:pathLst>
                    <a:path w="19351" h="21600" extrusionOk="0">
                      <a:moveTo>
                        <a:pt x="4824" y="21600"/>
                      </a:moveTo>
                      <a:cubicBezTo>
                        <a:pt x="12445" y="19680"/>
                        <a:pt x="20065" y="17760"/>
                        <a:pt x="19298" y="16080"/>
                      </a:cubicBezTo>
                      <a:cubicBezTo>
                        <a:pt x="18530" y="14400"/>
                        <a:pt x="1974" y="13480"/>
                        <a:pt x="219" y="11520"/>
                      </a:cubicBezTo>
                      <a:cubicBezTo>
                        <a:pt x="-1535" y="9560"/>
                        <a:pt x="7785" y="6240"/>
                        <a:pt x="8772" y="4320"/>
                      </a:cubicBezTo>
                      <a:cubicBezTo>
                        <a:pt x="9758" y="2400"/>
                        <a:pt x="7949" y="1200"/>
                        <a:pt x="6140" y="0"/>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96" name="Shape 169"/>
                <p:cNvSpPr/>
                <p:nvPr/>
              </p:nvSpPr>
              <p:spPr>
                <a:xfrm>
                  <a:off x="1871334" y="295422"/>
                  <a:ext cx="279401" cy="158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521" y="1440"/>
                        <a:pt x="9042" y="2880"/>
                        <a:pt x="11553" y="6048"/>
                      </a:cubicBezTo>
                      <a:cubicBezTo>
                        <a:pt x="14065" y="9216"/>
                        <a:pt x="13395" y="16416"/>
                        <a:pt x="15070" y="19008"/>
                      </a:cubicBezTo>
                      <a:cubicBezTo>
                        <a:pt x="16744" y="21600"/>
                        <a:pt x="19172" y="21600"/>
                        <a:pt x="21600" y="21600"/>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97" name="Shape 170"/>
                <p:cNvSpPr/>
                <p:nvPr/>
              </p:nvSpPr>
              <p:spPr>
                <a:xfrm>
                  <a:off x="2417433" y="66823"/>
                  <a:ext cx="260351" cy="539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085" y="20435"/>
                        <a:pt x="10170" y="19271"/>
                        <a:pt x="12420" y="16772"/>
                      </a:cubicBezTo>
                      <a:cubicBezTo>
                        <a:pt x="14670" y="14273"/>
                        <a:pt x="11970" y="9402"/>
                        <a:pt x="13500" y="6607"/>
                      </a:cubicBezTo>
                      <a:cubicBezTo>
                        <a:pt x="15030" y="3812"/>
                        <a:pt x="18315" y="1906"/>
                        <a:pt x="21600" y="0"/>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98" name="Shape 171"/>
                <p:cNvSpPr/>
                <p:nvPr/>
              </p:nvSpPr>
              <p:spPr>
                <a:xfrm>
                  <a:off x="1784023" y="612921"/>
                  <a:ext cx="565151" cy="120651"/>
                </a:xfrm>
                <a:custGeom>
                  <a:avLst/>
                  <a:gdLst/>
                  <a:ahLst/>
                  <a:cxnLst>
                    <a:cxn ang="0">
                      <a:pos x="wd2" y="hd2"/>
                    </a:cxn>
                    <a:cxn ang="5400000">
                      <a:pos x="wd2" y="hd2"/>
                    </a:cxn>
                    <a:cxn ang="10800000">
                      <a:pos x="wd2" y="hd2"/>
                    </a:cxn>
                    <a:cxn ang="16200000">
                      <a:pos x="wd2" y="hd2"/>
                    </a:cxn>
                  </a:cxnLst>
                  <a:rect l="0" t="0" r="r" b="b"/>
                  <a:pathLst>
                    <a:path w="21600" h="20591" extrusionOk="0">
                      <a:moveTo>
                        <a:pt x="0" y="988"/>
                      </a:moveTo>
                      <a:cubicBezTo>
                        <a:pt x="2731" y="-11"/>
                        <a:pt x="5462" y="-1009"/>
                        <a:pt x="7448" y="2077"/>
                      </a:cubicBezTo>
                      <a:cubicBezTo>
                        <a:pt x="9434" y="5163"/>
                        <a:pt x="10138" y="19139"/>
                        <a:pt x="11917" y="19502"/>
                      </a:cubicBezTo>
                      <a:cubicBezTo>
                        <a:pt x="13697" y="19865"/>
                        <a:pt x="16510" y="4073"/>
                        <a:pt x="18124" y="4255"/>
                      </a:cubicBezTo>
                      <a:cubicBezTo>
                        <a:pt x="19738" y="4436"/>
                        <a:pt x="20669" y="12514"/>
                        <a:pt x="21600" y="20591"/>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99" name="Shape 172"/>
                <p:cNvSpPr/>
                <p:nvPr/>
              </p:nvSpPr>
              <p:spPr>
                <a:xfrm>
                  <a:off x="2368220" y="16078"/>
                  <a:ext cx="98426" cy="120651"/>
                </a:xfrm>
                <a:custGeom>
                  <a:avLst/>
                  <a:gdLst/>
                  <a:ahLst/>
                  <a:cxnLst>
                    <a:cxn ang="0">
                      <a:pos x="wd2" y="hd2"/>
                    </a:cxn>
                    <a:cxn ang="5400000">
                      <a:pos x="wd2" y="hd2"/>
                    </a:cxn>
                    <a:cxn ang="10800000">
                      <a:pos x="wd2" y="hd2"/>
                    </a:cxn>
                    <a:cxn ang="16200000">
                      <a:pos x="wd2" y="hd2"/>
                    </a:cxn>
                  </a:cxnLst>
                  <a:rect l="0" t="0" r="r" b="b"/>
                  <a:pathLst>
                    <a:path w="20903" h="21600" extrusionOk="0">
                      <a:moveTo>
                        <a:pt x="0" y="0"/>
                      </a:moveTo>
                      <a:cubicBezTo>
                        <a:pt x="7316" y="1042"/>
                        <a:pt x="14632" y="2084"/>
                        <a:pt x="18116" y="5684"/>
                      </a:cubicBezTo>
                      <a:cubicBezTo>
                        <a:pt x="21600" y="9284"/>
                        <a:pt x="20206" y="18568"/>
                        <a:pt x="20903" y="21600"/>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grpSp>
        </p:grpSp>
        <p:grpSp>
          <p:nvGrpSpPr>
            <p:cNvPr id="106" name="Group 177"/>
            <p:cNvGrpSpPr/>
            <p:nvPr/>
          </p:nvGrpSpPr>
          <p:grpSpPr>
            <a:xfrm>
              <a:off x="1946526" y="1846324"/>
              <a:ext cx="2667195" cy="413015"/>
              <a:chOff x="-2496355" y="-69788"/>
              <a:chExt cx="2667189" cy="413013"/>
            </a:xfrm>
          </p:grpSpPr>
          <p:sp>
            <p:nvSpPr>
              <p:cNvPr id="190" name="Shape 175"/>
              <p:cNvSpPr/>
              <p:nvPr/>
            </p:nvSpPr>
            <p:spPr>
              <a:xfrm>
                <a:off x="-707054" y="343224"/>
                <a:ext cx="877888" cy="1"/>
              </a:xfrm>
              <a:prstGeom prst="line">
                <a:avLst/>
              </a:prstGeom>
              <a:noFill/>
              <a:ln w="19050" cap="rnd">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1" name="Shape 176"/>
              <p:cNvSpPr/>
              <p:nvPr/>
            </p:nvSpPr>
            <p:spPr>
              <a:xfrm>
                <a:off x="-2496355" y="-69788"/>
                <a:ext cx="856715" cy="3469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gn="ctr">
                  <a:lnSpc>
                    <a:spcPts val="1000"/>
                  </a:lnSpc>
                  <a:defRPr sz="1800"/>
                </a:pPr>
                <a:r>
                  <a:rPr sz="1000" dirty="0">
                    <a:latin typeface="Arial Narrow"/>
                    <a:ea typeface="Arial Narrow"/>
                    <a:cs typeface="Arial Narrow"/>
                    <a:sym typeface="Arial Narrow"/>
                  </a:rPr>
                  <a:t>1-dimensional</a:t>
                </a:r>
              </a:p>
              <a:p>
                <a:pPr lvl="0" algn="ctr">
                  <a:lnSpc>
                    <a:spcPts val="1000"/>
                  </a:lnSpc>
                  <a:defRPr sz="1800"/>
                </a:pPr>
                <a:r>
                  <a:rPr sz="1000" dirty="0">
                    <a:latin typeface="Arial Narrow"/>
                    <a:ea typeface="Arial Narrow"/>
                    <a:cs typeface="Arial Narrow"/>
                    <a:sym typeface="Arial Narrow"/>
                  </a:rPr>
                  <a:t>chromatography</a:t>
                </a:r>
              </a:p>
            </p:txBody>
          </p:sp>
        </p:grpSp>
        <p:pic>
          <p:nvPicPr>
            <p:cNvPr id="107" name="fphys-02-00083-g003.jpg" descr="http://c431376.r76.cf2.rackcdn.com/12965/fphys-02-00083-HTML/image_m/fphys-02-00083-g003.jpg"/>
            <p:cNvPicPr/>
            <p:nvPr/>
          </p:nvPicPr>
          <p:blipFill>
            <a:blip r:embed="rId6">
              <a:extLst/>
            </a:blip>
            <a:stretch>
              <a:fillRect/>
            </a:stretch>
          </p:blipFill>
          <p:spPr>
            <a:xfrm rot="900000">
              <a:off x="3129925" y="1600286"/>
              <a:ext cx="169863" cy="1373188"/>
            </a:xfrm>
            <a:prstGeom prst="rect">
              <a:avLst/>
            </a:prstGeom>
            <a:ln w="6350">
              <a:solidFill/>
              <a:round/>
            </a:ln>
          </p:spPr>
        </p:pic>
        <p:grpSp>
          <p:nvGrpSpPr>
            <p:cNvPr id="108" name="Group 181"/>
            <p:cNvGrpSpPr/>
            <p:nvPr/>
          </p:nvGrpSpPr>
          <p:grpSpPr>
            <a:xfrm>
              <a:off x="6081712" y="2055812"/>
              <a:ext cx="877888" cy="219954"/>
              <a:chOff x="0" y="0"/>
              <a:chExt cx="877887" cy="219953"/>
            </a:xfrm>
          </p:grpSpPr>
          <p:sp>
            <p:nvSpPr>
              <p:cNvPr id="188" name="Shape 179"/>
              <p:cNvSpPr/>
              <p:nvPr/>
            </p:nvSpPr>
            <p:spPr>
              <a:xfrm>
                <a:off x="0" y="212407"/>
                <a:ext cx="877888" cy="1"/>
              </a:xfrm>
              <a:prstGeom prst="line">
                <a:avLst/>
              </a:prstGeom>
              <a:noFill/>
              <a:ln w="19050" cap="rnd">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9" name="Shape 180"/>
              <p:cNvSpPr/>
              <p:nvPr/>
            </p:nvSpPr>
            <p:spPr>
              <a:xfrm>
                <a:off x="234003" y="0"/>
                <a:ext cx="318267" cy="2199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ts val="1000"/>
                  </a:lnSpc>
                  <a:defRPr sz="1000">
                    <a:latin typeface="Arial Narrow"/>
                    <a:ea typeface="Arial Narrow"/>
                    <a:cs typeface="Arial Narrow"/>
                    <a:sym typeface="Arial Narrow"/>
                  </a:defRPr>
                </a:lvl1pPr>
              </a:lstStyle>
              <a:p>
                <a:pPr lvl="0">
                  <a:defRPr sz="1800"/>
                </a:pPr>
                <a:r>
                  <a:rPr sz="1000"/>
                  <a:t>MS1</a:t>
                </a:r>
              </a:p>
            </p:txBody>
          </p:sp>
        </p:grpSp>
        <p:grpSp>
          <p:nvGrpSpPr>
            <p:cNvPr id="109" name="Group 198"/>
            <p:cNvGrpSpPr/>
            <p:nvPr/>
          </p:nvGrpSpPr>
          <p:grpSpPr>
            <a:xfrm>
              <a:off x="7181088" y="1572767"/>
              <a:ext cx="1383794" cy="1353314"/>
              <a:chOff x="0" y="0"/>
              <a:chExt cx="1383793" cy="1353312"/>
            </a:xfrm>
          </p:grpSpPr>
          <p:pic>
            <p:nvPicPr>
              <p:cNvPr id="172" name="image.png"/>
              <p:cNvPicPr/>
              <p:nvPr/>
            </p:nvPicPr>
            <p:blipFill>
              <a:blip r:embed="rId5">
                <a:extLst/>
              </a:blip>
              <a:stretch>
                <a:fillRect/>
              </a:stretch>
            </p:blipFill>
            <p:spPr>
              <a:xfrm>
                <a:off x="0" y="0"/>
                <a:ext cx="1383793" cy="1353312"/>
              </a:xfrm>
              <a:prstGeom prst="rect">
                <a:avLst/>
              </a:prstGeom>
              <a:ln w="12700" cap="flat">
                <a:noFill/>
                <a:miter lim="400000"/>
              </a:ln>
              <a:effectLst/>
            </p:spPr>
          </p:pic>
          <p:sp>
            <p:nvSpPr>
              <p:cNvPr id="173" name="Shape 183"/>
              <p:cNvSpPr/>
              <p:nvPr/>
            </p:nvSpPr>
            <p:spPr>
              <a:xfrm>
                <a:off x="281202" y="403092"/>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P</a:t>
                </a:r>
              </a:p>
            </p:txBody>
          </p:sp>
          <p:sp>
            <p:nvSpPr>
              <p:cNvPr id="174" name="Shape 184"/>
              <p:cNvSpPr/>
              <p:nvPr/>
            </p:nvSpPr>
            <p:spPr>
              <a:xfrm>
                <a:off x="426732" y="403092"/>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E</a:t>
                </a:r>
              </a:p>
            </p:txBody>
          </p:sp>
          <p:sp>
            <p:nvSpPr>
              <p:cNvPr id="175" name="Shape 185"/>
              <p:cNvSpPr/>
              <p:nvPr/>
            </p:nvSpPr>
            <p:spPr>
              <a:xfrm>
                <a:off x="572261" y="403092"/>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P</a:t>
                </a:r>
              </a:p>
            </p:txBody>
          </p:sp>
          <p:sp>
            <p:nvSpPr>
              <p:cNvPr id="176" name="Shape 186"/>
              <p:cNvSpPr/>
              <p:nvPr/>
            </p:nvSpPr>
            <p:spPr>
              <a:xfrm>
                <a:off x="717791" y="414985"/>
                <a:ext cx="167765"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T</a:t>
                </a:r>
              </a:p>
            </p:txBody>
          </p:sp>
          <p:sp>
            <p:nvSpPr>
              <p:cNvPr id="177" name="Shape 187"/>
              <p:cNvSpPr/>
              <p:nvPr/>
            </p:nvSpPr>
            <p:spPr>
              <a:xfrm>
                <a:off x="846017" y="477451"/>
                <a:ext cx="133100"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dirty="0"/>
                  <a:t>I</a:t>
                </a:r>
              </a:p>
            </p:txBody>
          </p:sp>
          <p:sp>
            <p:nvSpPr>
              <p:cNvPr id="178" name="Shape 188"/>
              <p:cNvSpPr/>
              <p:nvPr/>
            </p:nvSpPr>
            <p:spPr>
              <a:xfrm>
                <a:off x="932597" y="703281"/>
                <a:ext cx="179299"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dirty="0"/>
                  <a:t>D</a:t>
                </a:r>
              </a:p>
            </p:txBody>
          </p:sp>
          <p:sp>
            <p:nvSpPr>
              <p:cNvPr id="179" name="Shape 189"/>
              <p:cNvSpPr/>
              <p:nvPr/>
            </p:nvSpPr>
            <p:spPr>
              <a:xfrm>
                <a:off x="677462" y="934422"/>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dirty="0"/>
                  <a:t>E</a:t>
                </a:r>
              </a:p>
            </p:txBody>
          </p:sp>
          <p:sp>
            <p:nvSpPr>
              <p:cNvPr id="180" name="Shape 190"/>
              <p:cNvSpPr/>
              <p:nvPr/>
            </p:nvSpPr>
            <p:spPr>
              <a:xfrm>
                <a:off x="389700" y="621156"/>
                <a:ext cx="493713" cy="366715"/>
              </a:xfrm>
              <a:custGeom>
                <a:avLst/>
                <a:gdLst/>
                <a:ahLst/>
                <a:cxnLst>
                  <a:cxn ang="0">
                    <a:pos x="wd2" y="hd2"/>
                  </a:cxn>
                  <a:cxn ang="5400000">
                    <a:pos x="wd2" y="hd2"/>
                  </a:cxn>
                  <a:cxn ang="10800000">
                    <a:pos x="wd2" y="hd2"/>
                  </a:cxn>
                  <a:cxn ang="16200000">
                    <a:pos x="wd2" y="hd2"/>
                  </a:cxn>
                </a:cxnLst>
                <a:rect l="0" t="0" r="r" b="b"/>
                <a:pathLst>
                  <a:path w="21600" h="21482" extrusionOk="0">
                    <a:moveTo>
                      <a:pt x="21600" y="21482"/>
                    </a:moveTo>
                    <a:cubicBezTo>
                      <a:pt x="20414" y="19784"/>
                      <a:pt x="18071" y="16117"/>
                      <a:pt x="17792" y="13561"/>
                    </a:cubicBezTo>
                    <a:cubicBezTo>
                      <a:pt x="17514" y="11006"/>
                      <a:pt x="19690" y="8065"/>
                      <a:pt x="19928" y="6150"/>
                    </a:cubicBezTo>
                    <a:cubicBezTo>
                      <a:pt x="20165" y="4236"/>
                      <a:pt x="19833" y="3001"/>
                      <a:pt x="19216" y="2074"/>
                    </a:cubicBezTo>
                    <a:cubicBezTo>
                      <a:pt x="18599" y="1148"/>
                      <a:pt x="18006" y="932"/>
                      <a:pt x="16227" y="592"/>
                    </a:cubicBezTo>
                    <a:cubicBezTo>
                      <a:pt x="14447" y="253"/>
                      <a:pt x="11245" y="-118"/>
                      <a:pt x="8540" y="36"/>
                    </a:cubicBezTo>
                    <a:cubicBezTo>
                      <a:pt x="5836" y="191"/>
                      <a:pt x="2918" y="855"/>
                      <a:pt x="0" y="1519"/>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81" name="Shape 191"/>
              <p:cNvSpPr/>
              <p:nvPr/>
            </p:nvSpPr>
            <p:spPr>
              <a:xfrm>
                <a:off x="399857" y="608515"/>
                <a:ext cx="1912" cy="36464"/>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2" name="Shape 192"/>
              <p:cNvSpPr/>
              <p:nvPr/>
            </p:nvSpPr>
            <p:spPr>
              <a:xfrm>
                <a:off x="549123" y="589463"/>
                <a:ext cx="1829" cy="34879"/>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3" name="Shape 193"/>
              <p:cNvSpPr/>
              <p:nvPr/>
            </p:nvSpPr>
            <p:spPr>
              <a:xfrm>
                <a:off x="698307" y="584703"/>
                <a:ext cx="1912" cy="36463"/>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4" name="Shape 194"/>
              <p:cNvSpPr/>
              <p:nvPr/>
            </p:nvSpPr>
            <p:spPr>
              <a:xfrm flipH="1">
                <a:off x="825564" y="611296"/>
                <a:ext cx="14206" cy="31906"/>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5" name="Shape 195"/>
              <p:cNvSpPr/>
              <p:nvPr/>
            </p:nvSpPr>
            <p:spPr>
              <a:xfrm>
                <a:off x="852563" y="727520"/>
                <a:ext cx="35716" cy="7593"/>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6" name="Shape 196"/>
              <p:cNvSpPr/>
              <p:nvPr/>
            </p:nvSpPr>
            <p:spPr>
              <a:xfrm>
                <a:off x="799943" y="846893"/>
                <a:ext cx="36313" cy="3817"/>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7" name="Shape 197"/>
              <p:cNvSpPr/>
              <p:nvPr/>
            </p:nvSpPr>
            <p:spPr>
              <a:xfrm flipV="1">
                <a:off x="872229" y="967573"/>
                <a:ext cx="35099" cy="10066"/>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nvGrpSpPr>
            <p:cNvPr id="110" name="Group 239"/>
            <p:cNvGrpSpPr/>
            <p:nvPr/>
          </p:nvGrpSpPr>
          <p:grpSpPr>
            <a:xfrm>
              <a:off x="7170922" y="3848598"/>
              <a:ext cx="1389890" cy="1353313"/>
              <a:chOff x="-75968" y="-39338"/>
              <a:chExt cx="1389889" cy="1353312"/>
            </a:xfrm>
          </p:grpSpPr>
          <p:pic>
            <p:nvPicPr>
              <p:cNvPr id="126" name="image.png"/>
              <p:cNvPicPr/>
              <p:nvPr/>
            </p:nvPicPr>
            <p:blipFill>
              <a:blip r:embed="rId7">
                <a:extLst/>
              </a:blip>
              <a:stretch>
                <a:fillRect/>
              </a:stretch>
            </p:blipFill>
            <p:spPr>
              <a:xfrm>
                <a:off x="-75968" y="-39338"/>
                <a:ext cx="1389889" cy="1353312"/>
              </a:xfrm>
              <a:prstGeom prst="rect">
                <a:avLst/>
              </a:prstGeom>
              <a:ln w="12700" cap="flat">
                <a:noFill/>
                <a:miter lim="400000"/>
              </a:ln>
              <a:effectLst/>
            </p:spPr>
          </p:pic>
          <p:grpSp>
            <p:nvGrpSpPr>
              <p:cNvPr id="127" name="Group 209"/>
              <p:cNvGrpSpPr/>
              <p:nvPr/>
            </p:nvGrpSpPr>
            <p:grpSpPr>
              <a:xfrm>
                <a:off x="440435" y="303936"/>
                <a:ext cx="655032" cy="398496"/>
                <a:chOff x="0" y="0"/>
                <a:chExt cx="655030" cy="398495"/>
              </a:xfrm>
            </p:grpSpPr>
            <p:sp>
              <p:nvSpPr>
                <p:cNvPr id="163" name="Shape 200"/>
                <p:cNvSpPr/>
                <p:nvPr/>
              </p:nvSpPr>
              <p:spPr>
                <a:xfrm rot="20511680">
                  <a:off x="31665" y="146077"/>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P</a:t>
                  </a:r>
                </a:p>
              </p:txBody>
            </p:sp>
            <p:sp>
              <p:nvSpPr>
                <p:cNvPr id="164" name="Shape 201"/>
                <p:cNvSpPr/>
                <p:nvPr/>
              </p:nvSpPr>
              <p:spPr>
                <a:xfrm rot="20511680">
                  <a:off x="169963" y="100771"/>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dirty="0"/>
                    <a:t>E</a:t>
                  </a:r>
                </a:p>
              </p:txBody>
            </p:sp>
            <p:sp>
              <p:nvSpPr>
                <p:cNvPr id="165" name="Shape 202"/>
                <p:cNvSpPr/>
                <p:nvPr/>
              </p:nvSpPr>
              <p:spPr>
                <a:xfrm rot="20511680">
                  <a:off x="308260" y="55465"/>
                  <a:ext cx="173595"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P</a:t>
                  </a:r>
                </a:p>
              </p:txBody>
            </p:sp>
            <p:sp>
              <p:nvSpPr>
                <p:cNvPr id="166" name="Shape 203"/>
                <p:cNvSpPr/>
                <p:nvPr/>
              </p:nvSpPr>
              <p:spPr>
                <a:xfrm rot="20511680">
                  <a:off x="455456" y="20370"/>
                  <a:ext cx="167765"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dirty="0"/>
                    <a:t>T</a:t>
                  </a:r>
                </a:p>
              </p:txBody>
            </p:sp>
            <p:sp>
              <p:nvSpPr>
                <p:cNvPr id="167" name="Shape 204"/>
                <p:cNvSpPr/>
                <p:nvPr/>
              </p:nvSpPr>
              <p:spPr>
                <a:xfrm rot="20511680">
                  <a:off x="159448" y="278421"/>
                  <a:ext cx="439738" cy="36514"/>
                </a:xfrm>
                <a:custGeom>
                  <a:avLst/>
                  <a:gdLst/>
                  <a:ahLst/>
                  <a:cxnLst>
                    <a:cxn ang="0">
                      <a:pos x="wd2" y="hd2"/>
                    </a:cxn>
                    <a:cxn ang="5400000">
                      <a:pos x="wd2" y="hd2"/>
                    </a:cxn>
                    <a:cxn ang="10800000">
                      <a:pos x="wd2" y="hd2"/>
                    </a:cxn>
                    <a:cxn ang="16200000">
                      <a:pos x="wd2" y="hd2"/>
                    </a:cxn>
                  </a:cxnLst>
                  <a:rect l="0" t="0" r="r" b="b"/>
                  <a:pathLst>
                    <a:path w="21333" h="19732" extrusionOk="0">
                      <a:moveTo>
                        <a:pt x="21162" y="19732"/>
                      </a:moveTo>
                      <a:cubicBezTo>
                        <a:pt x="21195" y="18990"/>
                        <a:pt x="21600" y="20565"/>
                        <a:pt x="21033" y="18139"/>
                      </a:cubicBezTo>
                      <a:cubicBezTo>
                        <a:pt x="20466" y="15713"/>
                        <a:pt x="19709" y="8147"/>
                        <a:pt x="17761" y="5176"/>
                      </a:cubicBezTo>
                      <a:cubicBezTo>
                        <a:pt x="15814" y="2206"/>
                        <a:pt x="12308" y="-1035"/>
                        <a:pt x="9348" y="315"/>
                      </a:cubicBezTo>
                      <a:cubicBezTo>
                        <a:pt x="6388" y="1666"/>
                        <a:pt x="3194" y="7472"/>
                        <a:pt x="0" y="13278"/>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68" name="Shape 205"/>
                <p:cNvSpPr/>
                <p:nvPr/>
              </p:nvSpPr>
              <p:spPr>
                <a:xfrm>
                  <a:off x="171957" y="337029"/>
                  <a:ext cx="13168" cy="34056"/>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9" name="Shape 206"/>
                <p:cNvSpPr/>
                <p:nvPr/>
              </p:nvSpPr>
              <p:spPr>
                <a:xfrm>
                  <a:off x="305593" y="270301"/>
                  <a:ext cx="12596" cy="32576"/>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0" name="Shape 207"/>
                <p:cNvSpPr/>
                <p:nvPr/>
              </p:nvSpPr>
              <p:spPr>
                <a:xfrm>
                  <a:off x="448182" y="221142"/>
                  <a:ext cx="13169" cy="34057"/>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1" name="Shape 208"/>
                <p:cNvSpPr/>
                <p:nvPr/>
              </p:nvSpPr>
              <p:spPr>
                <a:xfrm flipH="1">
                  <a:off x="578355" y="200660"/>
                  <a:ext cx="3568" cy="34743"/>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nvGrpSpPr>
              <p:cNvPr id="128" name="Group 217"/>
              <p:cNvGrpSpPr/>
              <p:nvPr/>
            </p:nvGrpSpPr>
            <p:grpSpPr>
              <a:xfrm>
                <a:off x="809433" y="602068"/>
                <a:ext cx="409126" cy="365534"/>
                <a:chOff x="47185" y="72760"/>
                <a:chExt cx="409125" cy="365533"/>
              </a:xfrm>
            </p:grpSpPr>
            <p:sp>
              <p:nvSpPr>
                <p:cNvPr id="150" name="Shape 210"/>
                <p:cNvSpPr/>
                <p:nvPr/>
              </p:nvSpPr>
              <p:spPr>
                <a:xfrm rot="2265187">
                  <a:off x="52588" y="72760"/>
                  <a:ext cx="173594" cy="1435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dirty="0"/>
                    <a:t>P</a:t>
                  </a:r>
                </a:p>
              </p:txBody>
            </p:sp>
            <p:sp>
              <p:nvSpPr>
                <p:cNvPr id="151" name="Shape 211"/>
                <p:cNvSpPr/>
                <p:nvPr/>
              </p:nvSpPr>
              <p:spPr>
                <a:xfrm rot="2265187">
                  <a:off x="167652" y="118050"/>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E</a:t>
                  </a:r>
                </a:p>
              </p:txBody>
            </p:sp>
            <p:sp>
              <p:nvSpPr>
                <p:cNvPr id="152" name="Shape 212"/>
                <p:cNvSpPr/>
                <p:nvPr/>
              </p:nvSpPr>
              <p:spPr>
                <a:xfrm rot="2265187">
                  <a:off x="282716" y="207152"/>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P</a:t>
                  </a:r>
                </a:p>
              </p:txBody>
            </p:sp>
            <p:sp>
              <p:nvSpPr>
                <p:cNvPr id="159" name="Shape 213"/>
                <p:cNvSpPr/>
                <p:nvPr/>
              </p:nvSpPr>
              <p:spPr>
                <a:xfrm rot="2265187">
                  <a:off x="47185" y="349913"/>
                  <a:ext cx="369888" cy="25400"/>
                </a:xfrm>
                <a:custGeom>
                  <a:avLst/>
                  <a:gdLst/>
                  <a:ahLst/>
                  <a:cxnLst>
                    <a:cxn ang="0">
                      <a:pos x="wd2" y="hd2"/>
                    </a:cxn>
                    <a:cxn ang="5400000">
                      <a:pos x="wd2" y="hd2"/>
                    </a:cxn>
                    <a:cxn ang="10800000">
                      <a:pos x="wd2" y="hd2"/>
                    </a:cxn>
                    <a:cxn ang="16200000">
                      <a:pos x="wd2" y="hd2"/>
                    </a:cxn>
                  </a:cxnLst>
                  <a:rect l="0" t="0" r="r" b="b"/>
                  <a:pathLst>
                    <a:path w="21600" h="19882" extrusionOk="0">
                      <a:moveTo>
                        <a:pt x="21600" y="7656"/>
                      </a:moveTo>
                      <a:cubicBezTo>
                        <a:pt x="19742" y="6601"/>
                        <a:pt x="14968" y="-1718"/>
                        <a:pt x="11368" y="320"/>
                      </a:cubicBezTo>
                      <a:cubicBezTo>
                        <a:pt x="7768" y="2358"/>
                        <a:pt x="3884" y="11120"/>
                        <a:pt x="0" y="19882"/>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60" name="Shape 214"/>
                <p:cNvSpPr/>
                <p:nvPr/>
              </p:nvSpPr>
              <p:spPr>
                <a:xfrm flipH="1">
                  <a:off x="84517" y="219457"/>
                  <a:ext cx="20814" cy="30000"/>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1" name="Shape 215"/>
                <p:cNvSpPr/>
                <p:nvPr/>
              </p:nvSpPr>
              <p:spPr>
                <a:xfrm flipH="1">
                  <a:off x="211517" y="295656"/>
                  <a:ext cx="20814" cy="30001"/>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2" name="Shape 216"/>
                <p:cNvSpPr/>
                <p:nvPr/>
              </p:nvSpPr>
              <p:spPr>
                <a:xfrm flipH="1">
                  <a:off x="340556" y="398702"/>
                  <a:ext cx="19910" cy="28696"/>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nvGrpSpPr>
              <p:cNvPr id="129" name="Group 226"/>
              <p:cNvGrpSpPr/>
              <p:nvPr/>
            </p:nvGrpSpPr>
            <p:grpSpPr>
              <a:xfrm>
                <a:off x="139324" y="484661"/>
                <a:ext cx="314294" cy="500288"/>
                <a:chOff x="-133452" y="0"/>
                <a:chExt cx="314293" cy="500286"/>
              </a:xfrm>
            </p:grpSpPr>
            <p:sp>
              <p:nvSpPr>
                <p:cNvPr id="142" name="Shape 218"/>
                <p:cNvSpPr/>
                <p:nvPr/>
              </p:nvSpPr>
              <p:spPr>
                <a:xfrm>
                  <a:off x="47741" y="0"/>
                  <a:ext cx="133100" cy="2311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I</a:t>
                  </a:r>
                </a:p>
              </p:txBody>
            </p:sp>
            <p:grpSp>
              <p:nvGrpSpPr>
                <p:cNvPr id="143" name="Group 225"/>
                <p:cNvGrpSpPr/>
                <p:nvPr/>
              </p:nvGrpSpPr>
              <p:grpSpPr>
                <a:xfrm>
                  <a:off x="-133452" y="80923"/>
                  <a:ext cx="260943" cy="419363"/>
                  <a:chOff x="-133452" y="-15185"/>
                  <a:chExt cx="260942" cy="419361"/>
                </a:xfrm>
              </p:grpSpPr>
              <p:sp>
                <p:nvSpPr>
                  <p:cNvPr id="144" name="Shape 219"/>
                  <p:cNvSpPr/>
                  <p:nvPr/>
                </p:nvSpPr>
                <p:spPr>
                  <a:xfrm>
                    <a:off x="-133452" y="-15185"/>
                    <a:ext cx="179299" cy="2311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dirty="0"/>
                      <a:t>D</a:t>
                    </a:r>
                  </a:p>
                </p:txBody>
              </p:sp>
              <p:sp>
                <p:nvSpPr>
                  <p:cNvPr id="145" name="Shape 220"/>
                  <p:cNvSpPr/>
                  <p:nvPr/>
                </p:nvSpPr>
                <p:spPr>
                  <a:xfrm>
                    <a:off x="-115198" y="173035"/>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dirty="0"/>
                      <a:t>E</a:t>
                    </a:r>
                  </a:p>
                </p:txBody>
              </p:sp>
              <p:sp>
                <p:nvSpPr>
                  <p:cNvPr id="146" name="Shape 221"/>
                  <p:cNvSpPr/>
                  <p:nvPr/>
                </p:nvSpPr>
                <p:spPr>
                  <a:xfrm>
                    <a:off x="27069" y="0"/>
                    <a:ext cx="87315" cy="287338"/>
                  </a:xfrm>
                  <a:custGeom>
                    <a:avLst/>
                    <a:gdLst/>
                    <a:ahLst/>
                    <a:cxnLst>
                      <a:cxn ang="0">
                        <a:pos x="wd2" y="hd2"/>
                      </a:cxn>
                      <a:cxn ang="5400000">
                        <a:pos x="wd2" y="hd2"/>
                      </a:cxn>
                      <a:cxn ang="10800000">
                        <a:pos x="wd2" y="hd2"/>
                      </a:cxn>
                      <a:cxn ang="16200000">
                        <a:pos x="wd2" y="hd2"/>
                      </a:cxn>
                    </a:cxnLst>
                    <a:rect l="0" t="0" r="r" b="b"/>
                    <a:pathLst>
                      <a:path w="20264" h="20851" extrusionOk="0">
                        <a:moveTo>
                          <a:pt x="20264" y="20851"/>
                        </a:moveTo>
                        <a:cubicBezTo>
                          <a:pt x="13994" y="18642"/>
                          <a:pt x="1611" y="13874"/>
                          <a:pt x="138" y="10551"/>
                        </a:cubicBezTo>
                        <a:cubicBezTo>
                          <a:pt x="-1336" y="7228"/>
                          <a:pt x="9448" y="2576"/>
                          <a:pt x="11423" y="914"/>
                        </a:cubicBezTo>
                        <a:cubicBezTo>
                          <a:pt x="13399" y="-749"/>
                          <a:pt x="12054" y="314"/>
                          <a:pt x="11992" y="575"/>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47" name="Shape 222"/>
                  <p:cNvSpPr/>
                  <p:nvPr/>
                </p:nvSpPr>
                <p:spPr>
                  <a:xfrm flipH="1" flipV="1">
                    <a:off x="11300" y="43249"/>
                    <a:ext cx="69095" cy="72708"/>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8" name="Shape 223"/>
                  <p:cNvSpPr/>
                  <p:nvPr/>
                </p:nvSpPr>
                <p:spPr>
                  <a:xfrm>
                    <a:off x="30913" y="144772"/>
                    <a:ext cx="36314" cy="3818"/>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9" name="Shape 224"/>
                  <p:cNvSpPr/>
                  <p:nvPr/>
                </p:nvSpPr>
                <p:spPr>
                  <a:xfrm flipV="1">
                    <a:off x="92392" y="286509"/>
                    <a:ext cx="35098" cy="10065"/>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grpSp>
            <p:nvGrpSpPr>
              <p:cNvPr id="130" name="Group 232"/>
              <p:cNvGrpSpPr/>
              <p:nvPr/>
            </p:nvGrpSpPr>
            <p:grpSpPr>
              <a:xfrm>
                <a:off x="642747" y="860625"/>
                <a:ext cx="271015" cy="339860"/>
                <a:chOff x="-39022" y="0"/>
                <a:chExt cx="271012" cy="339858"/>
              </a:xfrm>
            </p:grpSpPr>
            <p:sp>
              <p:nvSpPr>
                <p:cNvPr id="137" name="Shape 227"/>
                <p:cNvSpPr/>
                <p:nvPr/>
              </p:nvSpPr>
              <p:spPr>
                <a:xfrm>
                  <a:off x="0" y="0"/>
                  <a:ext cx="179299" cy="2311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dirty="0"/>
                    <a:t>D</a:t>
                  </a:r>
                </a:p>
              </p:txBody>
            </p:sp>
            <p:sp>
              <p:nvSpPr>
                <p:cNvPr id="138" name="Shape 228"/>
                <p:cNvSpPr/>
                <p:nvPr/>
              </p:nvSpPr>
              <p:spPr>
                <a:xfrm>
                  <a:off x="58396" y="108717"/>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E</a:t>
                  </a:r>
                </a:p>
              </p:txBody>
            </p:sp>
            <p:sp>
              <p:nvSpPr>
                <p:cNvPr id="139" name="Shape 229"/>
                <p:cNvSpPr/>
                <p:nvPr/>
              </p:nvSpPr>
              <p:spPr>
                <a:xfrm>
                  <a:off x="-39022" y="96082"/>
                  <a:ext cx="93665" cy="155577"/>
                </a:xfrm>
                <a:custGeom>
                  <a:avLst/>
                  <a:gdLst/>
                  <a:ahLst/>
                  <a:cxnLst>
                    <a:cxn ang="0">
                      <a:pos x="wd2" y="hd2"/>
                    </a:cxn>
                    <a:cxn ang="5400000">
                      <a:pos x="wd2" y="hd2"/>
                    </a:cxn>
                    <a:cxn ang="10800000">
                      <a:pos x="wd2" y="hd2"/>
                    </a:cxn>
                    <a:cxn ang="16200000">
                      <a:pos x="wd2" y="hd2"/>
                    </a:cxn>
                  </a:cxnLst>
                  <a:rect l="0" t="0" r="r" b="b"/>
                  <a:pathLst>
                    <a:path w="19918" h="21035" extrusionOk="0">
                      <a:moveTo>
                        <a:pt x="19918" y="21035"/>
                      </a:moveTo>
                      <a:cubicBezTo>
                        <a:pt x="14152" y="17150"/>
                        <a:pt x="2763" y="8763"/>
                        <a:pt x="1408" y="2918"/>
                      </a:cubicBezTo>
                      <a:cubicBezTo>
                        <a:pt x="-1682" y="-565"/>
                        <a:pt x="1261" y="-42"/>
                        <a:pt x="1377" y="135"/>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40" name="Shape 230"/>
                <p:cNvSpPr/>
                <p:nvPr/>
              </p:nvSpPr>
              <p:spPr>
                <a:xfrm>
                  <a:off x="61087" y="67386"/>
                  <a:ext cx="36314" cy="3817"/>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1" name="Shape 231"/>
                <p:cNvSpPr/>
                <p:nvPr/>
              </p:nvSpPr>
              <p:spPr>
                <a:xfrm flipV="1">
                  <a:off x="103781" y="241185"/>
                  <a:ext cx="35099" cy="10066"/>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nvGrpSpPr>
              <p:cNvPr id="131" name="Group 238"/>
              <p:cNvGrpSpPr/>
              <p:nvPr/>
            </p:nvGrpSpPr>
            <p:grpSpPr>
              <a:xfrm>
                <a:off x="438771" y="66196"/>
                <a:ext cx="349584" cy="276950"/>
                <a:chOff x="0" y="0"/>
                <a:chExt cx="349583" cy="276948"/>
              </a:xfrm>
            </p:grpSpPr>
            <p:sp>
              <p:nvSpPr>
                <p:cNvPr id="132" name="Shape 233"/>
                <p:cNvSpPr/>
                <p:nvPr/>
              </p:nvSpPr>
              <p:spPr>
                <a:xfrm rot="506235">
                  <a:off x="16017" y="11484"/>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P</a:t>
                  </a:r>
                </a:p>
              </p:txBody>
            </p:sp>
            <p:sp>
              <p:nvSpPr>
                <p:cNvPr id="133" name="Shape 234"/>
                <p:cNvSpPr/>
                <p:nvPr/>
              </p:nvSpPr>
              <p:spPr>
                <a:xfrm rot="506235">
                  <a:off x="159972" y="32837"/>
                  <a:ext cx="173594" cy="231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000">
                      <a:latin typeface="Arial Narrow"/>
                      <a:ea typeface="Arial Narrow"/>
                      <a:cs typeface="Arial Narrow"/>
                      <a:sym typeface="Arial Narrow"/>
                    </a:defRPr>
                  </a:lvl1pPr>
                </a:lstStyle>
                <a:p>
                  <a:pPr lvl="0">
                    <a:defRPr sz="1800"/>
                  </a:pPr>
                  <a:r>
                    <a:rPr sz="1000"/>
                    <a:t>E</a:t>
                  </a:r>
                </a:p>
              </p:txBody>
            </p:sp>
            <p:sp>
              <p:nvSpPr>
                <p:cNvPr id="134" name="Shape 235"/>
                <p:cNvSpPr/>
                <p:nvPr/>
              </p:nvSpPr>
              <p:spPr>
                <a:xfrm rot="506235">
                  <a:off x="102375" y="239936"/>
                  <a:ext cx="203201" cy="22226"/>
                </a:xfrm>
                <a:custGeom>
                  <a:avLst/>
                  <a:gdLst/>
                  <a:ahLst/>
                  <a:cxnLst>
                    <a:cxn ang="0">
                      <a:pos x="wd2" y="hd2"/>
                    </a:cxn>
                    <a:cxn ang="5400000">
                      <a:pos x="wd2" y="hd2"/>
                    </a:cxn>
                    <a:cxn ang="10800000">
                      <a:pos x="wd2" y="hd2"/>
                    </a:cxn>
                    <a:cxn ang="16200000">
                      <a:pos x="wd2" y="hd2"/>
                    </a:cxn>
                  </a:cxnLst>
                  <a:rect l="0" t="0" r="r" b="b"/>
                  <a:pathLst>
                    <a:path w="19775" h="19850" extrusionOk="0">
                      <a:moveTo>
                        <a:pt x="19775" y="2937"/>
                      </a:moveTo>
                      <a:cubicBezTo>
                        <a:pt x="17029" y="1764"/>
                        <a:pt x="21600" y="-1750"/>
                        <a:pt x="18304" y="1069"/>
                      </a:cubicBezTo>
                      <a:cubicBezTo>
                        <a:pt x="12508" y="3025"/>
                        <a:pt x="6254" y="11438"/>
                        <a:pt x="0" y="19850"/>
                      </a:cubicBezTo>
                    </a:path>
                  </a:pathLst>
                </a:custGeom>
                <a:noFill/>
                <a:ln w="25400" cap="rnd">
                  <a:solidFill>
                    <a:srgbClr val="BD5C46"/>
                  </a:solidFill>
                  <a:prstDash val="solid"/>
                  <a:round/>
                </a:ln>
                <a:effectLst/>
              </p:spPr>
              <p:txBody>
                <a:bodyPr wrap="square" lIns="0" tIns="0" rIns="0" bIns="0" numCol="1" anchor="ctr">
                  <a:noAutofit/>
                </a:bodyPr>
                <a:lstStyle/>
                <a:p>
                  <a:pPr lvl="0"/>
                  <a:endParaRPr/>
                </a:p>
              </p:txBody>
            </p:sp>
            <p:sp>
              <p:nvSpPr>
                <p:cNvPr id="135" name="Shape 236"/>
                <p:cNvSpPr/>
                <p:nvPr/>
              </p:nvSpPr>
              <p:spPr>
                <a:xfrm flipH="1">
                  <a:off x="107073" y="208205"/>
                  <a:ext cx="3311" cy="34769"/>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6" name="Shape 237"/>
                <p:cNvSpPr/>
                <p:nvPr/>
              </p:nvSpPr>
              <p:spPr>
                <a:xfrm flipH="1">
                  <a:off x="256223" y="209796"/>
                  <a:ext cx="3461" cy="36350"/>
                </a:xfrm>
                <a:prstGeom prst="line">
                  <a:avLst/>
                </a:prstGeom>
                <a:noFill/>
                <a:ln w="19050" cap="flat">
                  <a:solidFill>
                    <a:srgbClr val="BD5C4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grpSp>
          <p:nvGrpSpPr>
            <p:cNvPr id="111" name="Group 242"/>
            <p:cNvGrpSpPr/>
            <p:nvPr/>
          </p:nvGrpSpPr>
          <p:grpSpPr>
            <a:xfrm>
              <a:off x="7135544" y="3067685"/>
              <a:ext cx="844185" cy="855664"/>
              <a:chOff x="-121280" y="0"/>
              <a:chExt cx="844184" cy="855663"/>
            </a:xfrm>
          </p:grpSpPr>
          <p:sp>
            <p:nvSpPr>
              <p:cNvPr id="124" name="Shape 240"/>
              <p:cNvSpPr/>
              <p:nvPr/>
            </p:nvSpPr>
            <p:spPr>
              <a:xfrm flipH="1">
                <a:off x="722903" y="0"/>
                <a:ext cx="1" cy="855663"/>
              </a:xfrm>
              <a:prstGeom prst="line">
                <a:avLst/>
              </a:prstGeom>
              <a:noFill/>
              <a:ln w="19050" cap="rnd">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5" name="Shape 241"/>
              <p:cNvSpPr/>
              <p:nvPr/>
            </p:nvSpPr>
            <p:spPr>
              <a:xfrm>
                <a:off x="-121280" y="254355"/>
                <a:ext cx="741002" cy="3469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gn="r">
                  <a:lnSpc>
                    <a:spcPts val="1000"/>
                  </a:lnSpc>
                  <a:defRPr sz="1800"/>
                </a:pPr>
                <a:r>
                  <a:rPr sz="1000" dirty="0">
                    <a:latin typeface="Arial Narrow"/>
                    <a:ea typeface="Arial Narrow"/>
                    <a:cs typeface="Arial Narrow"/>
                    <a:sym typeface="Arial Narrow"/>
                  </a:rPr>
                  <a:t>gas phase</a:t>
                </a:r>
              </a:p>
              <a:p>
                <a:pPr lvl="0" algn="r">
                  <a:lnSpc>
                    <a:spcPts val="1000"/>
                  </a:lnSpc>
                  <a:defRPr sz="1800"/>
                </a:pPr>
                <a:r>
                  <a:rPr sz="1000" dirty="0">
                    <a:latin typeface="Arial Narrow"/>
                    <a:ea typeface="Arial Narrow"/>
                    <a:cs typeface="Arial Narrow"/>
                    <a:sym typeface="Arial Narrow"/>
                  </a:rPr>
                  <a:t>fragmentation</a:t>
                </a:r>
              </a:p>
            </p:txBody>
          </p:sp>
        </p:grpSp>
        <p:grpSp>
          <p:nvGrpSpPr>
            <p:cNvPr id="112" name="Group 245"/>
            <p:cNvGrpSpPr/>
            <p:nvPr/>
          </p:nvGrpSpPr>
          <p:grpSpPr>
            <a:xfrm>
              <a:off x="6308725" y="4305299"/>
              <a:ext cx="877888" cy="219955"/>
              <a:chOff x="0" y="0"/>
              <a:chExt cx="877887" cy="219953"/>
            </a:xfrm>
          </p:grpSpPr>
          <p:sp>
            <p:nvSpPr>
              <p:cNvPr id="122" name="Shape 243"/>
              <p:cNvSpPr/>
              <p:nvPr/>
            </p:nvSpPr>
            <p:spPr>
              <a:xfrm flipH="1" flipV="1">
                <a:off x="0" y="212407"/>
                <a:ext cx="877888" cy="1"/>
              </a:xfrm>
              <a:prstGeom prst="line">
                <a:avLst/>
              </a:prstGeom>
              <a:noFill/>
              <a:ln w="19050" cap="rnd">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3" name="Shape 244"/>
              <p:cNvSpPr/>
              <p:nvPr/>
            </p:nvSpPr>
            <p:spPr>
              <a:xfrm>
                <a:off x="234003" y="0"/>
                <a:ext cx="318267" cy="2199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ts val="1000"/>
                  </a:lnSpc>
                  <a:defRPr sz="1000">
                    <a:latin typeface="Arial Narrow"/>
                    <a:ea typeface="Arial Narrow"/>
                    <a:cs typeface="Arial Narrow"/>
                    <a:sym typeface="Arial Narrow"/>
                  </a:defRPr>
                </a:lvl1pPr>
              </a:lstStyle>
              <a:p>
                <a:pPr lvl="0">
                  <a:defRPr sz="1800"/>
                </a:pPr>
                <a:r>
                  <a:rPr sz="1000"/>
                  <a:t>MS2</a:t>
                </a:r>
              </a:p>
            </p:txBody>
          </p:sp>
        </p:grpSp>
        <p:pic>
          <p:nvPicPr>
            <p:cNvPr id="113" name="Icon pc.png" descr="Datei:Icon pc.png"/>
            <p:cNvPicPr/>
            <p:nvPr/>
          </p:nvPicPr>
          <p:blipFill>
            <a:blip r:embed="rId8">
              <a:extLst/>
            </a:blip>
            <a:stretch>
              <a:fillRect/>
            </a:stretch>
          </p:blipFill>
          <p:spPr>
            <a:xfrm>
              <a:off x="1731962" y="3675062"/>
              <a:ext cx="1417638" cy="1381126"/>
            </a:xfrm>
            <a:prstGeom prst="rect">
              <a:avLst/>
            </a:prstGeom>
            <a:ln w="12700">
              <a:miter lim="400000"/>
            </a:ln>
          </p:spPr>
        </p:pic>
        <p:sp>
          <p:nvSpPr>
            <p:cNvPr id="114" name="Shape 247"/>
            <p:cNvSpPr/>
            <p:nvPr/>
          </p:nvSpPr>
          <p:spPr>
            <a:xfrm>
              <a:off x="2036707" y="5094287"/>
              <a:ext cx="924036" cy="22533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ctr">
                <a:lnSpc>
                  <a:spcPts val="1000"/>
                </a:lnSpc>
                <a:defRPr sz="1200">
                  <a:latin typeface="Arial Narrow"/>
                  <a:ea typeface="Arial Narrow"/>
                  <a:cs typeface="Arial Narrow"/>
                  <a:sym typeface="Arial Narrow"/>
                </a:defRPr>
              </a:lvl1pPr>
            </a:lstStyle>
            <a:p>
              <a:pPr lvl="0">
                <a:defRPr sz="1800"/>
              </a:pPr>
              <a:r>
                <a:rPr sz="1200"/>
                <a:t>search engine </a:t>
              </a:r>
            </a:p>
          </p:txBody>
        </p:sp>
        <p:grpSp>
          <p:nvGrpSpPr>
            <p:cNvPr id="115" name="Group 250"/>
            <p:cNvGrpSpPr/>
            <p:nvPr/>
          </p:nvGrpSpPr>
          <p:grpSpPr>
            <a:xfrm>
              <a:off x="3390900" y="4298949"/>
              <a:ext cx="877888" cy="219955"/>
              <a:chOff x="0" y="0"/>
              <a:chExt cx="877887" cy="219953"/>
            </a:xfrm>
          </p:grpSpPr>
          <p:sp>
            <p:nvSpPr>
              <p:cNvPr id="120" name="Shape 248"/>
              <p:cNvSpPr/>
              <p:nvPr/>
            </p:nvSpPr>
            <p:spPr>
              <a:xfrm flipH="1" flipV="1">
                <a:off x="0" y="212407"/>
                <a:ext cx="877888" cy="1"/>
              </a:xfrm>
              <a:prstGeom prst="line">
                <a:avLst/>
              </a:prstGeom>
              <a:noFill/>
              <a:ln w="19050" cap="rnd">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1" name="Shape 249"/>
              <p:cNvSpPr/>
              <p:nvPr/>
            </p:nvSpPr>
            <p:spPr>
              <a:xfrm>
                <a:off x="163135" y="0"/>
                <a:ext cx="683145" cy="2199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lnSpc>
                    <a:spcPts val="1000"/>
                  </a:lnSpc>
                  <a:defRPr sz="1000">
                    <a:latin typeface="Arial Narrow"/>
                    <a:ea typeface="Arial Narrow"/>
                    <a:cs typeface="Arial Narrow"/>
                    <a:sym typeface="Arial Narrow"/>
                  </a:defRPr>
                </a:lvl1pPr>
              </a:lstStyle>
              <a:p>
                <a:pPr lvl="0">
                  <a:defRPr sz="1800"/>
                </a:pPr>
                <a:r>
                  <a:rPr sz="1000"/>
                  <a:t>peak picking</a:t>
                </a:r>
              </a:p>
            </p:txBody>
          </p:sp>
        </p:grpSp>
        <p:pic>
          <p:nvPicPr>
            <p:cNvPr id="116" name="image.jpg"/>
            <p:cNvPicPr/>
            <p:nvPr/>
          </p:nvPicPr>
          <p:blipFill>
            <a:blip r:embed="rId9">
              <a:extLst/>
            </a:blip>
            <a:stretch>
              <a:fillRect/>
            </a:stretch>
          </p:blipFill>
          <p:spPr>
            <a:xfrm>
              <a:off x="4268789" y="3392011"/>
              <a:ext cx="2046926" cy="1927613"/>
            </a:xfrm>
            <a:prstGeom prst="rect">
              <a:avLst/>
            </a:prstGeom>
            <a:ln w="12700">
              <a:miter lim="400000"/>
            </a:ln>
          </p:spPr>
        </p:pic>
        <p:grpSp>
          <p:nvGrpSpPr>
            <p:cNvPr id="117" name="Group 254"/>
            <p:cNvGrpSpPr/>
            <p:nvPr/>
          </p:nvGrpSpPr>
          <p:grpSpPr>
            <a:xfrm>
              <a:off x="847724" y="3067049"/>
              <a:ext cx="736602" cy="1362718"/>
              <a:chOff x="0" y="0"/>
              <a:chExt cx="736600" cy="1362716"/>
            </a:xfrm>
          </p:grpSpPr>
          <p:sp>
            <p:nvSpPr>
              <p:cNvPr id="118" name="Shape 252"/>
              <p:cNvSpPr/>
              <p:nvPr/>
            </p:nvSpPr>
            <p:spPr>
              <a:xfrm rot="5400000" flipH="1">
                <a:off x="-313059" y="313058"/>
                <a:ext cx="1362718" cy="736601"/>
              </a:xfrm>
              <a:custGeom>
                <a:avLst/>
                <a:gdLst/>
                <a:ahLst/>
                <a:cxnLst>
                  <a:cxn ang="0">
                    <a:pos x="wd2" y="hd2"/>
                  </a:cxn>
                  <a:cxn ang="5400000">
                    <a:pos x="wd2" y="hd2"/>
                  </a:cxn>
                  <a:cxn ang="10800000">
                    <a:pos x="wd2" y="hd2"/>
                  </a:cxn>
                  <a:cxn ang="16200000">
                    <a:pos x="wd2" y="hd2"/>
                  </a:cxn>
                </a:cxnLst>
                <a:rect l="0" t="0" r="r" b="b"/>
                <a:pathLst>
                  <a:path w="21600" h="21600" extrusionOk="0">
                    <a:moveTo>
                      <a:pt x="86" y="0"/>
                    </a:moveTo>
                    <a:lnTo>
                      <a:pt x="0" y="0"/>
                    </a:lnTo>
                    <a:lnTo>
                      <a:pt x="0" y="21600"/>
                    </a:lnTo>
                    <a:lnTo>
                      <a:pt x="21600" y="21600"/>
                    </a:lnTo>
                  </a:path>
                </a:pathLst>
              </a:custGeom>
              <a:noFill/>
              <a:ln w="19050" cap="rnd">
                <a:solidFill>
                  <a:srgbClr val="000000"/>
                </a:solidFill>
                <a:prstDash val="solid"/>
                <a:round/>
                <a:tailEnd type="triangle" w="med" len="med"/>
              </a:ln>
              <a:effectLst/>
            </p:spPr>
            <p:txBody>
              <a:bodyPr wrap="square" lIns="0" tIns="0" rIns="0" bIns="0" numCol="1" anchor="t">
                <a:noAutofit/>
              </a:bodyPr>
              <a:lstStyle/>
              <a:p>
                <a:pPr lvl="0"/>
                <a:endParaRPr/>
              </a:p>
            </p:txBody>
          </p:sp>
          <p:sp>
            <p:nvSpPr>
              <p:cNvPr id="119" name="Shape 253"/>
              <p:cNvSpPr/>
              <p:nvPr/>
            </p:nvSpPr>
            <p:spPr>
              <a:xfrm>
                <a:off x="59498" y="379718"/>
                <a:ext cx="584794" cy="4739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gn="ctr">
                  <a:lnSpc>
                    <a:spcPts val="1000"/>
                  </a:lnSpc>
                  <a:defRPr sz="1800"/>
                </a:pPr>
                <a:r>
                  <a:rPr sz="1000">
                    <a:latin typeface="Arial Narrow"/>
                    <a:ea typeface="Arial Narrow"/>
                    <a:cs typeface="Arial Narrow"/>
                    <a:sym typeface="Arial Narrow"/>
                  </a:rPr>
                  <a:t>sequence</a:t>
                </a:r>
              </a:p>
              <a:p>
                <a:pPr lvl="0" algn="ctr">
                  <a:lnSpc>
                    <a:spcPts val="1000"/>
                  </a:lnSpc>
                  <a:defRPr sz="1800"/>
                </a:pPr>
                <a:r>
                  <a:rPr sz="1000">
                    <a:latin typeface="Arial Narrow"/>
                    <a:ea typeface="Arial Narrow"/>
                    <a:cs typeface="Arial Narrow"/>
                    <a:sym typeface="Arial Narrow"/>
                  </a:rPr>
                  <a:t>database</a:t>
                </a:r>
              </a:p>
              <a:p>
                <a:pPr lvl="0" algn="ctr">
                  <a:lnSpc>
                    <a:spcPts val="1000"/>
                  </a:lnSpc>
                  <a:defRPr sz="1800"/>
                </a:pPr>
                <a:r>
                  <a:rPr sz="1000">
                    <a:latin typeface="Arial Narrow"/>
                    <a:ea typeface="Arial Narrow"/>
                    <a:cs typeface="Arial Narrow"/>
                    <a:sym typeface="Arial Narrow"/>
                  </a:rPr>
                  <a:t>matching</a:t>
                </a:r>
              </a:p>
            </p:txBody>
          </p:sp>
        </p:grpSp>
      </p:grpSp>
      <p:sp>
        <p:nvSpPr>
          <p:cNvPr id="202" name="Shape 437"/>
          <p:cNvSpPr/>
          <p:nvPr/>
        </p:nvSpPr>
        <p:spPr>
          <a:xfrm>
            <a:off x="0" y="0"/>
            <a:ext cx="9361488" cy="430887"/>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1.3 METAPROTEOMIC APPROACH involves MANY STEPS</a:t>
            </a:r>
            <a:endParaRPr lang="en-US"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p:nvPr/>
        </p:nvSpPr>
        <p:spPr>
          <a:xfrm>
            <a:off x="-6350" y="-6350"/>
            <a:ext cx="9361488" cy="6840538"/>
          </a:xfrm>
          <a:prstGeom prst="rect">
            <a:avLst/>
          </a:prstGeom>
          <a:solidFill>
            <a:srgbClr val="FFFFFF"/>
          </a:solidFill>
          <a:ln w="12700">
            <a:solidFill>
              <a:srgbClr val="000000">
                <a:alpha val="0"/>
              </a:srgbClr>
            </a:solidFill>
            <a:round/>
          </a:ln>
        </p:spPr>
        <p:txBody>
          <a:bodyPr lIns="0" tIns="0" rIns="0" bIns="0" anchor="ctr"/>
          <a:lstStyle/>
          <a:p>
            <a:pPr lvl="0"/>
            <a:endParaRPr/>
          </a:p>
        </p:txBody>
      </p:sp>
      <p:sp>
        <p:nvSpPr>
          <p:cNvPr id="259" name="Shape 259"/>
          <p:cNvSpPr/>
          <p:nvPr/>
        </p:nvSpPr>
        <p:spPr>
          <a:xfrm>
            <a:off x="0" y="0"/>
            <a:ext cx="9361488" cy="598488"/>
          </a:xfrm>
          <a:prstGeom prst="rect">
            <a:avLst/>
          </a:prstGeom>
          <a:solidFill/>
          <a:ln w="12700">
            <a:solidFill>
              <a:srgbClr val="000000">
                <a:alpha val="0"/>
              </a:srgbClr>
            </a:solidFill>
            <a:round/>
          </a:ln>
        </p:spPr>
        <p:txBody>
          <a:bodyPr lIns="0" tIns="0" rIns="0" bIns="0" anchor="ctr"/>
          <a:lstStyle/>
          <a:p>
            <a:pPr lvl="0"/>
            <a:endParaRPr/>
          </a:p>
        </p:txBody>
      </p:sp>
      <p:sp>
        <p:nvSpPr>
          <p:cNvPr id="260" name="Shape 260"/>
          <p:cNvSpPr/>
          <p:nvPr/>
        </p:nvSpPr>
        <p:spPr>
          <a:xfrm>
            <a:off x="150" y="-13"/>
            <a:ext cx="9361187" cy="598512"/>
          </a:xfrm>
          <a:prstGeom prst="rect">
            <a:avLst/>
          </a:prstGeom>
          <a:solidFill>
            <a:srgbClr val="000000">
              <a:alpha val="0"/>
            </a:srgbClr>
          </a:solidFill>
          <a:ln w="12700">
            <a:solidFill/>
            <a:round/>
          </a:ln>
        </p:spPr>
        <p:txBody>
          <a:bodyPr lIns="0" tIns="0" rIns="0" bIns="0" anchor="ctr"/>
          <a:lstStyle/>
          <a:p>
            <a:pPr lvl="0"/>
            <a:endParaRPr/>
          </a:p>
        </p:txBody>
      </p:sp>
      <p:sp>
        <p:nvSpPr>
          <p:cNvPr id="261" name="Shape 261"/>
          <p:cNvSpPr/>
          <p:nvPr/>
        </p:nvSpPr>
        <p:spPr>
          <a:xfrm>
            <a:off x="7558087" y="2062162"/>
            <a:ext cx="1639888" cy="204788"/>
          </a:xfrm>
          <a:prstGeom prst="rect">
            <a:avLst/>
          </a:prstGeom>
          <a:solidFill>
            <a:srgbClr val="FFFFFF"/>
          </a:solidFill>
          <a:ln w="12700">
            <a:solidFill>
              <a:srgbClr val="000000">
                <a:alpha val="0"/>
              </a:srgbClr>
            </a:solidFill>
            <a:round/>
          </a:ln>
        </p:spPr>
        <p:txBody>
          <a:bodyPr lIns="0" tIns="0" rIns="0" bIns="0" anchor="ctr"/>
          <a:lstStyle/>
          <a:p>
            <a:pPr lvl="0"/>
            <a:endParaRPr/>
          </a:p>
        </p:txBody>
      </p:sp>
      <p:pic>
        <p:nvPicPr>
          <p:cNvPr id="262" name="image.jpg"/>
          <p:cNvPicPr/>
          <p:nvPr/>
        </p:nvPicPr>
        <p:blipFill>
          <a:blip r:embed="rId2">
            <a:extLst/>
          </a:blip>
          <a:stretch>
            <a:fillRect/>
          </a:stretch>
        </p:blipFill>
        <p:spPr>
          <a:xfrm>
            <a:off x="3692525" y="190500"/>
            <a:ext cx="1989138" cy="290513"/>
          </a:xfrm>
          <a:prstGeom prst="rect">
            <a:avLst/>
          </a:prstGeom>
          <a:ln w="12700">
            <a:miter lim="400000"/>
          </a:ln>
        </p:spPr>
      </p:pic>
      <p:grpSp>
        <p:nvGrpSpPr>
          <p:cNvPr id="265" name="Group 265"/>
          <p:cNvGrpSpPr/>
          <p:nvPr/>
        </p:nvGrpSpPr>
        <p:grpSpPr>
          <a:xfrm>
            <a:off x="1800225" y="869950"/>
            <a:ext cx="4252268" cy="849884"/>
            <a:chOff x="0" y="0"/>
            <a:chExt cx="4252267" cy="849883"/>
          </a:xfrm>
        </p:grpSpPr>
        <p:sp>
          <p:nvSpPr>
            <p:cNvPr id="263" name="Shape 263"/>
            <p:cNvSpPr/>
            <p:nvPr/>
          </p:nvSpPr>
          <p:spPr>
            <a:xfrm>
              <a:off x="1722265" y="0"/>
              <a:ext cx="2382350" cy="465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Introduction</a:t>
              </a:r>
            </a:p>
          </p:txBody>
        </p:sp>
        <p:sp>
          <p:nvSpPr>
            <p:cNvPr id="264" name="Shape 264"/>
            <p:cNvSpPr/>
            <p:nvPr/>
          </p:nvSpPr>
          <p:spPr>
            <a:xfrm>
              <a:off x="0" y="476250"/>
              <a:ext cx="4252268" cy="3736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nSpc>
                  <a:spcPts val="3000"/>
                </a:lnSpc>
                <a:defRPr sz="1800"/>
              </a:pPr>
              <a:r>
                <a:rPr>
                  <a:latin typeface="Arial Unicode MS"/>
                  <a:ea typeface="Arial Unicode MS"/>
                  <a:cs typeface="Arial Unicode MS"/>
                  <a:sym typeface="Arial Unicode MS"/>
                </a:rPr>
                <a:t>(Metaproteomics</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t>
              </a:r>
              <a:r>
                <a:rPr>
                  <a:latin typeface="Times New Roman"/>
                  <a:ea typeface="Times New Roman"/>
                  <a:cs typeface="Times New Roman"/>
                  <a:sym typeface="Times New Roman"/>
                </a:rPr>
                <a:t> </a:t>
              </a:r>
              <a:r>
                <a:rPr>
                  <a:latin typeface="Arial Unicode MS"/>
                  <a:ea typeface="Arial Unicode MS"/>
                  <a:cs typeface="Arial Unicode MS"/>
                  <a:sym typeface="Arial Unicode MS"/>
                </a:rPr>
                <a:t>potential</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&amp;</a:t>
              </a:r>
              <a:r>
                <a:rPr>
                  <a:latin typeface="Times New Roman"/>
                  <a:ea typeface="Times New Roman"/>
                  <a:cs typeface="Times New Roman"/>
                  <a:sym typeface="Times New Roman"/>
                </a:rPr>
                <a:t> </a:t>
              </a:r>
              <a:r>
                <a:rPr>
                  <a:latin typeface="Arial Unicode MS"/>
                  <a:ea typeface="Arial Unicode MS"/>
                  <a:cs typeface="Arial Unicode MS"/>
                  <a:sym typeface="Arial Unicode MS"/>
                </a:rPr>
                <a:t>challenges</a:t>
              </a:r>
              <a:r>
                <a:rPr sz="2000">
                  <a:latin typeface="Arial Unicode MS"/>
                  <a:ea typeface="Arial Unicode MS"/>
                  <a:cs typeface="Arial Unicode MS"/>
                  <a:sym typeface="Arial Unicode MS"/>
                </a:rPr>
                <a:t>)</a:t>
              </a:r>
            </a:p>
          </p:txBody>
        </p:sp>
      </p:grpSp>
      <p:grpSp>
        <p:nvGrpSpPr>
          <p:cNvPr id="272" name="Group 272"/>
          <p:cNvGrpSpPr/>
          <p:nvPr/>
        </p:nvGrpSpPr>
        <p:grpSpPr>
          <a:xfrm>
            <a:off x="3220052" y="2224468"/>
            <a:ext cx="3321433" cy="2861500"/>
            <a:chOff x="0" y="0"/>
            <a:chExt cx="3321431" cy="2861499"/>
          </a:xfrm>
        </p:grpSpPr>
        <p:sp>
          <p:nvSpPr>
            <p:cNvPr id="266" name="Shape 266"/>
            <p:cNvSpPr/>
            <p:nvPr/>
          </p:nvSpPr>
          <p:spPr>
            <a:xfrm>
              <a:off x="19050" y="0"/>
              <a:ext cx="3302382"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267" name="Shape 267"/>
            <p:cNvSpPr/>
            <p:nvPr/>
          </p:nvSpPr>
          <p:spPr>
            <a:xfrm>
              <a:off x="561371" y="182181"/>
              <a:ext cx="2090193" cy="448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2. Hypothesis</a:t>
              </a:r>
            </a:p>
          </p:txBody>
        </p:sp>
        <p:sp>
          <p:nvSpPr>
            <p:cNvPr id="268" name="Shape 268"/>
            <p:cNvSpPr/>
            <p:nvPr/>
          </p:nvSpPr>
          <p:spPr>
            <a:xfrm>
              <a:off x="0" y="1004887"/>
              <a:ext cx="3302382"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269" name="Shape 269"/>
            <p:cNvSpPr/>
            <p:nvPr/>
          </p:nvSpPr>
          <p:spPr>
            <a:xfrm>
              <a:off x="240696" y="1217231"/>
              <a:ext cx="2795248" cy="448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Method &amp; Material</a:t>
              </a:r>
            </a:p>
          </p:txBody>
        </p:sp>
        <p:sp>
          <p:nvSpPr>
            <p:cNvPr id="270" name="Shape 270"/>
            <p:cNvSpPr/>
            <p:nvPr/>
          </p:nvSpPr>
          <p:spPr>
            <a:xfrm>
              <a:off x="0" y="1993899"/>
              <a:ext cx="3302382" cy="867601"/>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271" name="Shape 271"/>
            <p:cNvSpPr/>
            <p:nvPr/>
          </p:nvSpPr>
          <p:spPr>
            <a:xfrm>
              <a:off x="215297" y="2161793"/>
              <a:ext cx="2832752" cy="4485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Preliminary results</a:t>
              </a:r>
            </a:p>
          </p:txBody>
        </p:sp>
      </p:grpSp>
      <p:grpSp>
        <p:nvGrpSpPr>
          <p:cNvPr id="275" name="Group 275"/>
          <p:cNvGrpSpPr/>
          <p:nvPr/>
        </p:nvGrpSpPr>
        <p:grpSpPr>
          <a:xfrm>
            <a:off x="292189" y="3236912"/>
            <a:ext cx="2009597" cy="914401"/>
            <a:chOff x="0" y="0"/>
            <a:chExt cx="2009595" cy="914400"/>
          </a:xfrm>
        </p:grpSpPr>
        <p:sp>
          <p:nvSpPr>
            <p:cNvPr id="273" name="Shape 273"/>
            <p:cNvSpPr/>
            <p:nvPr/>
          </p:nvSpPr>
          <p:spPr>
            <a:xfrm>
              <a:off x="0" y="9906"/>
              <a:ext cx="2009596" cy="845375"/>
            </a:xfrm>
            <a:prstGeom prst="rect">
              <a:avLst/>
            </a:prstGeom>
            <a:solidFill>
              <a:srgbClr val="000000">
                <a:alpha val="0"/>
              </a:srgbClr>
            </a:solidFill>
            <a:ln w="25400" cap="flat">
              <a:solidFill>
                <a:srgbClr val="333399"/>
              </a:solidFill>
              <a:prstDash val="solid"/>
              <a:round/>
            </a:ln>
            <a:effectLst/>
          </p:spPr>
          <p:txBody>
            <a:bodyPr wrap="square" lIns="0" tIns="0" rIns="0" bIns="0" numCol="1" anchor="ctr">
              <a:noAutofit/>
            </a:bodyPr>
            <a:lstStyle/>
            <a:p>
              <a:pPr lvl="0"/>
              <a:endParaRPr/>
            </a:p>
          </p:txBody>
        </p:sp>
        <p:sp>
          <p:nvSpPr>
            <p:cNvPr id="274" name="Shape 274"/>
            <p:cNvSpPr/>
            <p:nvPr/>
          </p:nvSpPr>
          <p:spPr>
            <a:xfrm>
              <a:off x="382498" y="0"/>
              <a:ext cx="1433512"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defRPr sz="1800"/>
              </a:pPr>
              <a:r>
                <a:rPr sz="2700">
                  <a:solidFill>
                    <a:srgbClr val="333399"/>
                  </a:solidFill>
                  <a:latin typeface="Arial Unicode MS"/>
                  <a:ea typeface="Arial Unicode MS"/>
                  <a:cs typeface="Arial Unicode MS"/>
                  <a:sym typeface="Arial Unicode MS"/>
                </a:rPr>
                <a:t>Pooling</a:t>
              </a:r>
            </a:p>
            <a:p>
              <a:pPr lvl="0">
                <a:defRPr sz="1800"/>
              </a:pPr>
              <a:r>
                <a:rPr sz="2000">
                  <a:solidFill>
                    <a:srgbClr val="333399"/>
                  </a:solidFill>
                  <a:latin typeface="Arial Unicode MS"/>
                  <a:ea typeface="Arial Unicode MS"/>
                  <a:cs typeface="Arial Unicode MS"/>
                  <a:sym typeface="Arial Unicode MS"/>
                </a:rPr>
                <a:t>experiment</a:t>
              </a:r>
              <a:r>
                <a:rPr sz="2700">
                  <a:solidFill>
                    <a:srgbClr val="333399"/>
                  </a:solidFill>
                  <a:latin typeface="Arial Unicode MS"/>
                  <a:ea typeface="Arial Unicode MS"/>
                  <a:cs typeface="Arial Unicode MS"/>
                  <a:sym typeface="Arial Unicode MS"/>
                </a:rPr>
                <a:t> </a:t>
              </a:r>
            </a:p>
          </p:txBody>
        </p:sp>
      </p:grpSp>
      <p:sp>
        <p:nvSpPr>
          <p:cNvPr id="276" name="Shape 276"/>
          <p:cNvSpPr/>
          <p:nvPr/>
        </p:nvSpPr>
        <p:spPr>
          <a:xfrm>
            <a:off x="201886" y="5296127"/>
            <a:ext cx="8962478" cy="736145"/>
          </a:xfrm>
          <a:prstGeom prst="rect">
            <a:avLst/>
          </a:prstGeom>
          <a:solidFill>
            <a:srgbClr val="000000">
              <a:alpha val="0"/>
            </a:srgbClr>
          </a:solidFill>
          <a:ln w="25400">
            <a:solidFill>
              <a:srgbClr val="C00000"/>
            </a:solidFill>
            <a:round/>
          </a:ln>
        </p:spPr>
        <p:txBody>
          <a:bodyPr lIns="0" tIns="0" rIns="0" bIns="0" anchor="ctr"/>
          <a:lstStyle/>
          <a:p>
            <a:pPr lvl="0"/>
            <a:endParaRPr/>
          </a:p>
        </p:txBody>
      </p:sp>
      <p:sp>
        <p:nvSpPr>
          <p:cNvPr id="277" name="Shape 277"/>
          <p:cNvSpPr/>
          <p:nvPr/>
        </p:nvSpPr>
        <p:spPr>
          <a:xfrm>
            <a:off x="2951162" y="5500687"/>
            <a:ext cx="3807620" cy="46573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Take home message</a:t>
            </a:r>
          </a:p>
        </p:txBody>
      </p:sp>
      <p:sp>
        <p:nvSpPr>
          <p:cNvPr id="278" name="Shape 278"/>
          <p:cNvSpPr/>
          <p:nvPr/>
        </p:nvSpPr>
        <p:spPr>
          <a:xfrm>
            <a:off x="186011" y="779414"/>
            <a:ext cx="8962478" cy="1074834"/>
          </a:xfrm>
          <a:prstGeom prst="rect">
            <a:avLst/>
          </a:prstGeom>
          <a:solidFill>
            <a:srgbClr val="000000">
              <a:alpha val="0"/>
            </a:srgbClr>
          </a:solidFill>
          <a:ln w="25400">
            <a:solidFill>
              <a:srgbClr val="C00000"/>
            </a:solidFill>
            <a:round/>
          </a:ln>
        </p:spPr>
        <p:txBody>
          <a:bodyPr lIns="0" tIns="0" rIns="0" bIns="0" anchor="ctr"/>
          <a:lstStyle/>
          <a:p>
            <a:pPr lvl="0"/>
            <a:endParaRPr/>
          </a:p>
        </p:txBody>
      </p:sp>
      <p:pic>
        <p:nvPicPr>
          <p:cNvPr id="279" name="image.png"/>
          <p:cNvPicPr/>
          <p:nvPr/>
        </p:nvPicPr>
        <p:blipFill>
          <a:blip r:embed="rId3">
            <a:extLst/>
          </a:blip>
          <a:stretch>
            <a:fillRect/>
          </a:stretch>
        </p:blipFill>
        <p:spPr>
          <a:xfrm>
            <a:off x="-133350" y="-133350"/>
            <a:ext cx="9618663" cy="2127250"/>
          </a:xfrm>
          <a:prstGeom prst="rect">
            <a:avLst/>
          </a:prstGeom>
          <a:ln w="12700">
            <a:miter lim="400000"/>
          </a:ln>
        </p:spPr>
      </p:pic>
      <p:pic>
        <p:nvPicPr>
          <p:cNvPr id="280" name="image.png"/>
          <p:cNvPicPr/>
          <p:nvPr/>
        </p:nvPicPr>
        <p:blipFill>
          <a:blip r:embed="rId4">
            <a:extLst/>
          </a:blip>
          <a:stretch>
            <a:fillRect/>
          </a:stretch>
        </p:blipFill>
        <p:spPr>
          <a:xfrm>
            <a:off x="36512" y="5132387"/>
            <a:ext cx="9345613" cy="1176338"/>
          </a:xfrm>
          <a:prstGeom prst="rect">
            <a:avLst/>
          </a:prstGeom>
          <a:ln w="12700">
            <a:miter lim="400000"/>
          </a:ln>
        </p:spPr>
      </p:pic>
      <p:pic>
        <p:nvPicPr>
          <p:cNvPr id="281" name="image.png"/>
          <p:cNvPicPr/>
          <p:nvPr/>
        </p:nvPicPr>
        <p:blipFill>
          <a:blip r:embed="rId5">
            <a:extLst/>
          </a:blip>
          <a:stretch>
            <a:fillRect/>
          </a:stretch>
        </p:blipFill>
        <p:spPr>
          <a:xfrm>
            <a:off x="2865437" y="3011487"/>
            <a:ext cx="4078288" cy="2584451"/>
          </a:xfrm>
          <a:prstGeom prst="rect">
            <a:avLst/>
          </a:prstGeom>
          <a:ln w="12700">
            <a:miter lim="400000"/>
          </a:ln>
        </p:spPr>
      </p:pic>
      <p:sp>
        <p:nvSpPr>
          <p:cNvPr id="282" name="Shape 282"/>
          <p:cNvSpPr/>
          <p:nvPr/>
        </p:nvSpPr>
        <p:spPr>
          <a:xfrm flipV="1">
            <a:off x="2392362" y="2484437"/>
            <a:ext cx="720726" cy="828676"/>
          </a:xfrm>
          <a:prstGeom prst="line">
            <a:avLst/>
          </a:prstGeom>
          <a:ln w="22225">
            <a:solidFill/>
            <a:round/>
            <a:tailEnd type="triangle"/>
          </a:ln>
        </p:spPr>
        <p:txBody>
          <a:bodyPr lIns="0" tIns="0" rIns="0" bIns="0"/>
          <a:lstStyle/>
          <a:p>
            <a:pPr lvl="0" defTabSz="457200">
              <a:defRPr sz="1200">
                <a:latin typeface="+mj-lt"/>
                <a:ea typeface="+mj-ea"/>
                <a:cs typeface="+mj-cs"/>
                <a:sym typeface="Helvetica"/>
              </a:defRPr>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body" idx="4294967295"/>
          </p:nvPr>
        </p:nvSpPr>
        <p:spPr>
          <a:xfrm>
            <a:off x="717550" y="1054100"/>
            <a:ext cx="7239000" cy="4514850"/>
          </a:xfrm>
          <a:prstGeom prst="rect">
            <a:avLst/>
          </a:prstGeom>
        </p:spPr>
        <p:txBody>
          <a:bodyPr>
            <a:normAutofit/>
          </a:bodyPr>
          <a:lstStyle/>
          <a:p>
            <a:pPr lvl="1" indent="0" algn="l">
              <a:lnSpc>
                <a:spcPct val="150000"/>
              </a:lnSpc>
              <a:spcBef>
                <a:spcPts val="400"/>
              </a:spcBef>
              <a:buClr>
                <a:srgbClr val="009900"/>
              </a:buClr>
              <a:buSzPct val="110000"/>
              <a:defRPr sz="1800"/>
            </a:pPr>
            <a:r>
              <a:rPr sz="2800" dirty="0" smtClean="0">
                <a:latin typeface="Arial Narrow Bold"/>
                <a:ea typeface="Arial Narrow Bold"/>
                <a:cs typeface="Arial Narrow Bold"/>
                <a:sym typeface="Arial Narrow Bold"/>
              </a:rPr>
              <a:t>H</a:t>
            </a:r>
            <a:r>
              <a:rPr lang="en-US" sz="2800" dirty="0" smtClean="0">
                <a:latin typeface="Arial Narrow Bold"/>
                <a:ea typeface="Arial Narrow Bold"/>
                <a:cs typeface="Arial Narrow Bold"/>
                <a:sym typeface="Arial Narrow Bold"/>
              </a:rPr>
              <a:t>1</a:t>
            </a:r>
            <a:r>
              <a:rPr sz="2800" dirty="0" smtClean="0">
                <a:latin typeface="Arial Narrow Bold"/>
                <a:ea typeface="Arial Narrow Bold"/>
                <a:cs typeface="Arial Narrow Bold"/>
                <a:sym typeface="Arial Narrow Bold"/>
              </a:rPr>
              <a:t>:</a:t>
            </a:r>
            <a:r>
              <a:rPr sz="2800" dirty="0" smtClean="0"/>
              <a:t>The </a:t>
            </a:r>
            <a:r>
              <a:rPr sz="2800" dirty="0"/>
              <a:t>most </a:t>
            </a:r>
            <a:r>
              <a:rPr sz="2800" u="sng" dirty="0"/>
              <a:t>abundant microorganisms </a:t>
            </a:r>
            <a:r>
              <a:rPr sz="2800" dirty="0"/>
              <a:t>will </a:t>
            </a:r>
            <a:r>
              <a:rPr sz="2800" dirty="0" smtClean="0"/>
              <a:t>be</a:t>
            </a:r>
            <a:endParaRPr lang="en-US" sz="2800" dirty="0" smtClean="0"/>
          </a:p>
          <a:p>
            <a:pPr lvl="1" indent="0" algn="l">
              <a:lnSpc>
                <a:spcPct val="150000"/>
              </a:lnSpc>
              <a:spcBef>
                <a:spcPts val="400"/>
              </a:spcBef>
              <a:buClr>
                <a:srgbClr val="009900"/>
              </a:buClr>
              <a:buSzPct val="110000"/>
              <a:defRPr sz="1800"/>
            </a:pPr>
            <a:r>
              <a:rPr sz="2800" dirty="0" smtClean="0"/>
              <a:t> </a:t>
            </a:r>
            <a:r>
              <a:rPr sz="2800" dirty="0"/>
              <a:t>present and found in the pooled </a:t>
            </a:r>
            <a:r>
              <a:rPr sz="2800" dirty="0" smtClean="0"/>
              <a:t>sample</a:t>
            </a:r>
            <a:r>
              <a:rPr lang="de-AT" sz="2800" dirty="0" smtClean="0"/>
              <a:t>.</a:t>
            </a:r>
          </a:p>
          <a:p>
            <a:pPr lvl="1" indent="0" algn="l">
              <a:lnSpc>
                <a:spcPct val="150000"/>
              </a:lnSpc>
              <a:spcBef>
                <a:spcPts val="400"/>
              </a:spcBef>
              <a:buClr>
                <a:srgbClr val="009900"/>
              </a:buClr>
              <a:buSzPct val="110000"/>
              <a:defRPr sz="1800"/>
            </a:pPr>
            <a:endParaRPr sz="2800" dirty="0">
              <a:latin typeface="Arial Narrow Bold"/>
              <a:ea typeface="Arial Narrow Bold"/>
              <a:cs typeface="Arial Narrow Bold"/>
              <a:sym typeface="Arial Narrow Bold"/>
            </a:endParaRPr>
          </a:p>
          <a:p>
            <a:pPr lvl="1" indent="0" algn="l">
              <a:lnSpc>
                <a:spcPct val="150000"/>
              </a:lnSpc>
              <a:spcBef>
                <a:spcPts val="400"/>
              </a:spcBef>
              <a:buClr>
                <a:srgbClr val="009900"/>
              </a:buClr>
              <a:buSzPct val="110000"/>
              <a:defRPr sz="1800"/>
            </a:pPr>
            <a:r>
              <a:rPr sz="2800" dirty="0" smtClean="0">
                <a:latin typeface="Arial Narrow Bold"/>
                <a:ea typeface="Arial Narrow Bold"/>
                <a:cs typeface="Arial Narrow Bold"/>
                <a:sym typeface="Arial Narrow Bold"/>
              </a:rPr>
              <a:t>H</a:t>
            </a:r>
            <a:r>
              <a:rPr lang="en-US" sz="2800" dirty="0" smtClean="0">
                <a:latin typeface="Arial Narrow Bold"/>
                <a:ea typeface="Arial Narrow Bold"/>
                <a:cs typeface="Arial Narrow Bold"/>
                <a:sym typeface="Arial Narrow Bold"/>
              </a:rPr>
              <a:t>2</a:t>
            </a:r>
            <a:r>
              <a:rPr sz="2800" dirty="0" smtClean="0">
                <a:latin typeface="Arial Narrow Bold"/>
                <a:ea typeface="Arial Narrow Bold"/>
                <a:cs typeface="Arial Narrow Bold"/>
                <a:sym typeface="Arial Narrow Bold"/>
              </a:rPr>
              <a:t>:</a:t>
            </a:r>
            <a:r>
              <a:rPr sz="2800" dirty="0" smtClean="0"/>
              <a:t>The </a:t>
            </a:r>
            <a:r>
              <a:rPr sz="2800" u="sng" dirty="0"/>
              <a:t>functional categorization </a:t>
            </a:r>
            <a:r>
              <a:rPr sz="2800" dirty="0"/>
              <a:t>of proteins within the pooled sample will be similar or almost equal to the individual </a:t>
            </a:r>
            <a:r>
              <a:rPr sz="2800" dirty="0" smtClean="0"/>
              <a:t>samples</a:t>
            </a:r>
            <a:r>
              <a:rPr lang="de-AT" sz="2800" dirty="0"/>
              <a:t>.</a:t>
            </a:r>
            <a:endParaRPr sz="2800" dirty="0"/>
          </a:p>
        </p:txBody>
      </p:sp>
      <p:sp>
        <p:nvSpPr>
          <p:cNvPr id="287" name="Shape 287"/>
          <p:cNvSpPr/>
          <p:nvPr/>
        </p:nvSpPr>
        <p:spPr>
          <a:xfrm>
            <a:off x="8137525" y="6229350"/>
            <a:ext cx="906463" cy="2147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latin typeface="Arial"/>
                <a:ea typeface="Arial"/>
                <a:cs typeface="Arial"/>
                <a:sym typeface="Arial"/>
              </a:defRPr>
            </a:lvl1pPr>
          </a:lstStyle>
          <a:p>
            <a:pPr lvl="0">
              <a:defRPr sz="1800"/>
            </a:pPr>
            <a:r>
              <a:rPr sz="900"/>
              <a:t>10</a:t>
            </a:r>
          </a:p>
        </p:txBody>
      </p:sp>
      <p:sp>
        <p:nvSpPr>
          <p:cNvPr id="6" name="Shape 437"/>
          <p:cNvSpPr/>
          <p:nvPr/>
        </p:nvSpPr>
        <p:spPr>
          <a:xfrm>
            <a:off x="0" y="0"/>
            <a:ext cx="9361488" cy="430887"/>
          </a:xfrm>
          <a:prstGeom prst="rect">
            <a:avLst/>
          </a:prstGeom>
          <a:solidFill>
            <a:srgbClr val="6E9137"/>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lang="en-US" sz="2800" dirty="0" smtClean="0">
                <a:solidFill>
                  <a:srgbClr val="F2F2F2"/>
                </a:solidFill>
                <a:effectLst>
                  <a:outerShdw blurRad="12700" dist="25400" dir="2700000" rotWithShape="0">
                    <a:srgbClr val="000000"/>
                  </a:outerShdw>
                </a:effectLst>
                <a:latin typeface="Arial Narrow"/>
                <a:ea typeface="Arial Narrow"/>
                <a:cs typeface="Arial Narrow"/>
                <a:sym typeface="Arial Narrow"/>
              </a:rPr>
              <a:t>2.2 POOLING EXPERIMENT - HYPOTHESES</a:t>
            </a:r>
            <a:endParaRPr lang="en-US" sz="2800" dirty="0">
              <a:solidFill>
                <a:srgbClr val="F2F2F2"/>
              </a:solidFill>
              <a:effectLst>
                <a:outerShdw blurRad="12700" dist="25400" dir="2700000" rotWithShape="0">
                  <a:srgbClr val="000000"/>
                </a:outerShdw>
              </a:effectLst>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p:nvPr/>
        </p:nvSpPr>
        <p:spPr>
          <a:xfrm>
            <a:off x="-6350" y="-6350"/>
            <a:ext cx="9361488" cy="6840538"/>
          </a:xfrm>
          <a:prstGeom prst="rect">
            <a:avLst/>
          </a:prstGeom>
          <a:solidFill>
            <a:srgbClr val="FFFFFF"/>
          </a:solidFill>
          <a:ln w="12700">
            <a:solidFill>
              <a:srgbClr val="000000">
                <a:alpha val="0"/>
              </a:srgbClr>
            </a:solidFill>
            <a:round/>
          </a:ln>
        </p:spPr>
        <p:txBody>
          <a:bodyPr lIns="0" tIns="0" rIns="0" bIns="0" anchor="ctr"/>
          <a:lstStyle/>
          <a:p>
            <a:pPr lvl="0"/>
            <a:endParaRPr/>
          </a:p>
        </p:txBody>
      </p:sp>
      <p:sp>
        <p:nvSpPr>
          <p:cNvPr id="290" name="Shape 290"/>
          <p:cNvSpPr/>
          <p:nvPr/>
        </p:nvSpPr>
        <p:spPr>
          <a:xfrm>
            <a:off x="0" y="0"/>
            <a:ext cx="9361488" cy="598488"/>
          </a:xfrm>
          <a:prstGeom prst="rect">
            <a:avLst/>
          </a:prstGeom>
          <a:solidFill/>
          <a:ln w="12700">
            <a:solidFill>
              <a:srgbClr val="000000">
                <a:alpha val="0"/>
              </a:srgbClr>
            </a:solidFill>
            <a:round/>
          </a:ln>
        </p:spPr>
        <p:txBody>
          <a:bodyPr lIns="0" tIns="0" rIns="0" bIns="0" anchor="ctr"/>
          <a:lstStyle/>
          <a:p>
            <a:pPr lvl="0"/>
            <a:endParaRPr/>
          </a:p>
        </p:txBody>
      </p:sp>
      <p:sp>
        <p:nvSpPr>
          <p:cNvPr id="291" name="Shape 291"/>
          <p:cNvSpPr/>
          <p:nvPr/>
        </p:nvSpPr>
        <p:spPr>
          <a:xfrm>
            <a:off x="150" y="-13"/>
            <a:ext cx="9361187" cy="598512"/>
          </a:xfrm>
          <a:prstGeom prst="rect">
            <a:avLst/>
          </a:prstGeom>
          <a:solidFill>
            <a:srgbClr val="000000">
              <a:alpha val="0"/>
            </a:srgbClr>
          </a:solidFill>
          <a:ln w="12700">
            <a:solidFill/>
            <a:round/>
          </a:ln>
        </p:spPr>
        <p:txBody>
          <a:bodyPr lIns="0" tIns="0" rIns="0" bIns="0" anchor="ctr"/>
          <a:lstStyle/>
          <a:p>
            <a:pPr lvl="0"/>
            <a:endParaRPr/>
          </a:p>
        </p:txBody>
      </p:sp>
      <p:sp>
        <p:nvSpPr>
          <p:cNvPr id="292" name="Shape 292"/>
          <p:cNvSpPr/>
          <p:nvPr/>
        </p:nvSpPr>
        <p:spPr>
          <a:xfrm>
            <a:off x="7558087" y="2062162"/>
            <a:ext cx="1639888" cy="204788"/>
          </a:xfrm>
          <a:prstGeom prst="rect">
            <a:avLst/>
          </a:prstGeom>
          <a:solidFill>
            <a:srgbClr val="FFFFFF"/>
          </a:solidFill>
          <a:ln w="12700">
            <a:solidFill>
              <a:srgbClr val="000000">
                <a:alpha val="0"/>
              </a:srgbClr>
            </a:solidFill>
            <a:round/>
          </a:ln>
        </p:spPr>
        <p:txBody>
          <a:bodyPr lIns="0" tIns="0" rIns="0" bIns="0" anchor="ctr"/>
          <a:lstStyle/>
          <a:p>
            <a:pPr lvl="0"/>
            <a:endParaRPr/>
          </a:p>
        </p:txBody>
      </p:sp>
      <p:pic>
        <p:nvPicPr>
          <p:cNvPr id="293" name="image.jpg"/>
          <p:cNvPicPr/>
          <p:nvPr/>
        </p:nvPicPr>
        <p:blipFill>
          <a:blip r:embed="rId2">
            <a:extLst/>
          </a:blip>
          <a:stretch>
            <a:fillRect/>
          </a:stretch>
        </p:blipFill>
        <p:spPr>
          <a:xfrm>
            <a:off x="3692525" y="190500"/>
            <a:ext cx="1989138" cy="290513"/>
          </a:xfrm>
          <a:prstGeom prst="rect">
            <a:avLst/>
          </a:prstGeom>
          <a:ln w="12700">
            <a:miter lim="400000"/>
          </a:ln>
        </p:spPr>
      </p:pic>
      <p:grpSp>
        <p:nvGrpSpPr>
          <p:cNvPr id="296" name="Group 296"/>
          <p:cNvGrpSpPr/>
          <p:nvPr/>
        </p:nvGrpSpPr>
        <p:grpSpPr>
          <a:xfrm>
            <a:off x="1800225" y="869950"/>
            <a:ext cx="4252268" cy="849884"/>
            <a:chOff x="0" y="0"/>
            <a:chExt cx="4252267" cy="849883"/>
          </a:xfrm>
        </p:grpSpPr>
        <p:sp>
          <p:nvSpPr>
            <p:cNvPr id="294" name="Shape 294"/>
            <p:cNvSpPr/>
            <p:nvPr/>
          </p:nvSpPr>
          <p:spPr>
            <a:xfrm>
              <a:off x="1722265" y="0"/>
              <a:ext cx="2382350" cy="465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Introduction</a:t>
              </a:r>
            </a:p>
          </p:txBody>
        </p:sp>
        <p:sp>
          <p:nvSpPr>
            <p:cNvPr id="295" name="Shape 295"/>
            <p:cNvSpPr/>
            <p:nvPr/>
          </p:nvSpPr>
          <p:spPr>
            <a:xfrm>
              <a:off x="0" y="476250"/>
              <a:ext cx="4252268" cy="3736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lnSpc>
                  <a:spcPts val="3000"/>
                </a:lnSpc>
                <a:defRPr sz="1800"/>
              </a:pPr>
              <a:r>
                <a:rPr>
                  <a:latin typeface="Arial Unicode MS"/>
                  <a:ea typeface="Arial Unicode MS"/>
                  <a:cs typeface="Arial Unicode MS"/>
                  <a:sym typeface="Arial Unicode MS"/>
                </a:rPr>
                <a:t>(Metaproteomics</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t>
              </a:r>
              <a:r>
                <a:rPr>
                  <a:latin typeface="Times New Roman"/>
                  <a:ea typeface="Times New Roman"/>
                  <a:cs typeface="Times New Roman"/>
                  <a:sym typeface="Times New Roman"/>
                </a:rPr>
                <a:t> </a:t>
              </a:r>
              <a:r>
                <a:rPr>
                  <a:latin typeface="Arial Unicode MS"/>
                  <a:ea typeface="Arial Unicode MS"/>
                  <a:cs typeface="Arial Unicode MS"/>
                  <a:sym typeface="Arial Unicode MS"/>
                </a:rPr>
                <a:t>potential</a:t>
              </a:r>
              <a:r>
                <a:rPr>
                  <a:latin typeface="Times New Roman"/>
                  <a:ea typeface="Times New Roman"/>
                  <a:cs typeface="Times New Roman"/>
                  <a:sym typeface="Times New Roman"/>
                </a:rPr>
                <a:t> </a:t>
              </a:r>
              <a:r>
                <a:rPr>
                  <a:latin typeface="Arial Unicode MS"/>
                  <a:ea typeface="Arial Unicode MS"/>
                  <a:cs typeface="Arial Unicode MS"/>
                  <a:sym typeface="Arial Unicode MS"/>
                </a:rPr>
                <a:t>&amp;</a:t>
              </a:r>
              <a:r>
                <a:rPr>
                  <a:latin typeface="Times New Roman"/>
                  <a:ea typeface="Times New Roman"/>
                  <a:cs typeface="Times New Roman"/>
                  <a:sym typeface="Times New Roman"/>
                </a:rPr>
                <a:t> </a:t>
              </a:r>
              <a:r>
                <a:rPr>
                  <a:latin typeface="Arial Unicode MS"/>
                  <a:ea typeface="Arial Unicode MS"/>
                  <a:cs typeface="Arial Unicode MS"/>
                  <a:sym typeface="Arial Unicode MS"/>
                </a:rPr>
                <a:t>challenges</a:t>
              </a:r>
              <a:r>
                <a:rPr sz="2000">
                  <a:latin typeface="Arial Unicode MS"/>
                  <a:ea typeface="Arial Unicode MS"/>
                  <a:cs typeface="Arial Unicode MS"/>
                  <a:sym typeface="Arial Unicode MS"/>
                </a:rPr>
                <a:t>)</a:t>
              </a:r>
            </a:p>
          </p:txBody>
        </p:sp>
      </p:grpSp>
      <p:grpSp>
        <p:nvGrpSpPr>
          <p:cNvPr id="303" name="Group 303"/>
          <p:cNvGrpSpPr/>
          <p:nvPr/>
        </p:nvGrpSpPr>
        <p:grpSpPr>
          <a:xfrm>
            <a:off x="3220052" y="2224468"/>
            <a:ext cx="3321433" cy="2861500"/>
            <a:chOff x="0" y="0"/>
            <a:chExt cx="3321431" cy="2861499"/>
          </a:xfrm>
        </p:grpSpPr>
        <p:sp>
          <p:nvSpPr>
            <p:cNvPr id="297" name="Shape 297"/>
            <p:cNvSpPr/>
            <p:nvPr/>
          </p:nvSpPr>
          <p:spPr>
            <a:xfrm>
              <a:off x="19050" y="0"/>
              <a:ext cx="3302382"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298" name="Shape 298"/>
            <p:cNvSpPr/>
            <p:nvPr/>
          </p:nvSpPr>
          <p:spPr>
            <a:xfrm>
              <a:off x="796322" y="182181"/>
              <a:ext cx="1708951" cy="448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Hypothesis</a:t>
              </a:r>
            </a:p>
          </p:txBody>
        </p:sp>
        <p:sp>
          <p:nvSpPr>
            <p:cNvPr id="299" name="Shape 299"/>
            <p:cNvSpPr/>
            <p:nvPr/>
          </p:nvSpPr>
          <p:spPr>
            <a:xfrm>
              <a:off x="0" y="1004887"/>
              <a:ext cx="3302382" cy="867600"/>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300" name="Shape 300"/>
            <p:cNvSpPr/>
            <p:nvPr/>
          </p:nvSpPr>
          <p:spPr>
            <a:xfrm>
              <a:off x="61309" y="1195006"/>
              <a:ext cx="3081220" cy="4485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3.Method &amp; Material</a:t>
              </a:r>
            </a:p>
          </p:txBody>
        </p:sp>
        <p:sp>
          <p:nvSpPr>
            <p:cNvPr id="301" name="Shape 301"/>
            <p:cNvSpPr/>
            <p:nvPr/>
          </p:nvSpPr>
          <p:spPr>
            <a:xfrm>
              <a:off x="0" y="1993899"/>
              <a:ext cx="3302382" cy="867601"/>
            </a:xfrm>
            <a:prstGeom prst="rect">
              <a:avLst/>
            </a:prstGeom>
            <a:solidFill>
              <a:srgbClr val="000000">
                <a:alpha val="0"/>
              </a:srgbClr>
            </a:solidFill>
            <a:ln w="25400" cap="flat">
              <a:solidFill>
                <a:srgbClr val="C00000"/>
              </a:solidFill>
              <a:prstDash val="solid"/>
              <a:round/>
            </a:ln>
            <a:effectLst/>
          </p:spPr>
          <p:txBody>
            <a:bodyPr wrap="square" lIns="0" tIns="0" rIns="0" bIns="0" numCol="1" anchor="ctr">
              <a:noAutofit/>
            </a:bodyPr>
            <a:lstStyle/>
            <a:p>
              <a:pPr lvl="0"/>
              <a:endParaRPr/>
            </a:p>
          </p:txBody>
        </p:sp>
        <p:sp>
          <p:nvSpPr>
            <p:cNvPr id="302" name="Shape 302"/>
            <p:cNvSpPr/>
            <p:nvPr/>
          </p:nvSpPr>
          <p:spPr>
            <a:xfrm>
              <a:off x="215297" y="2161793"/>
              <a:ext cx="2832752" cy="4485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nSpc>
                  <a:spcPts val="3500"/>
                </a:lnSpc>
                <a:defRPr sz="2700">
                  <a:latin typeface="Arial Unicode MS"/>
                  <a:ea typeface="Arial Unicode MS"/>
                  <a:cs typeface="Arial Unicode MS"/>
                  <a:sym typeface="Arial Unicode MS"/>
                </a:defRPr>
              </a:lvl1pPr>
            </a:lstStyle>
            <a:p>
              <a:pPr lvl="0">
                <a:defRPr sz="1800"/>
              </a:pPr>
              <a:r>
                <a:rPr sz="2700"/>
                <a:t>Preliminary results</a:t>
              </a:r>
            </a:p>
          </p:txBody>
        </p:sp>
      </p:grpSp>
      <p:grpSp>
        <p:nvGrpSpPr>
          <p:cNvPr id="306" name="Group 306"/>
          <p:cNvGrpSpPr/>
          <p:nvPr/>
        </p:nvGrpSpPr>
        <p:grpSpPr>
          <a:xfrm>
            <a:off x="92488" y="3240087"/>
            <a:ext cx="2208974" cy="914401"/>
            <a:chOff x="0" y="0"/>
            <a:chExt cx="2208972" cy="914400"/>
          </a:xfrm>
        </p:grpSpPr>
        <p:sp>
          <p:nvSpPr>
            <p:cNvPr id="304" name="Shape 304"/>
            <p:cNvSpPr/>
            <p:nvPr/>
          </p:nvSpPr>
          <p:spPr>
            <a:xfrm>
              <a:off x="0" y="6730"/>
              <a:ext cx="2208973" cy="845375"/>
            </a:xfrm>
            <a:prstGeom prst="rect">
              <a:avLst/>
            </a:prstGeom>
            <a:solidFill>
              <a:srgbClr val="000000">
                <a:alpha val="0"/>
              </a:srgbClr>
            </a:solidFill>
            <a:ln w="25400" cap="flat">
              <a:solidFill>
                <a:srgbClr val="333399"/>
              </a:solidFill>
              <a:prstDash val="solid"/>
              <a:round/>
            </a:ln>
            <a:effectLst/>
          </p:spPr>
          <p:txBody>
            <a:bodyPr wrap="square" lIns="0" tIns="0" rIns="0" bIns="0" numCol="1" anchor="ctr">
              <a:noAutofit/>
            </a:bodyPr>
            <a:lstStyle/>
            <a:p>
              <a:pPr lvl="0"/>
              <a:endParaRPr/>
            </a:p>
          </p:txBody>
        </p:sp>
        <p:sp>
          <p:nvSpPr>
            <p:cNvPr id="305" name="Shape 305"/>
            <p:cNvSpPr/>
            <p:nvPr/>
          </p:nvSpPr>
          <p:spPr>
            <a:xfrm>
              <a:off x="169449" y="0"/>
              <a:ext cx="1804220"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lvl="0">
                <a:defRPr sz="1800"/>
              </a:pPr>
              <a:r>
                <a:rPr sz="2700">
                  <a:solidFill>
                    <a:srgbClr val="333399"/>
                  </a:solidFill>
                  <a:latin typeface="Arial Unicode MS"/>
                  <a:ea typeface="Arial Unicode MS"/>
                  <a:cs typeface="Arial Unicode MS"/>
                  <a:sym typeface="Arial Unicode MS"/>
                </a:rPr>
                <a:t>    Pooling</a:t>
              </a:r>
            </a:p>
            <a:p>
              <a:pPr lvl="0">
                <a:defRPr sz="1800"/>
              </a:pPr>
              <a:r>
                <a:rPr sz="2700">
                  <a:solidFill>
                    <a:srgbClr val="333399"/>
                  </a:solidFill>
                  <a:latin typeface="Arial Unicode MS"/>
                  <a:ea typeface="Arial Unicode MS"/>
                  <a:cs typeface="Arial Unicode MS"/>
                  <a:sym typeface="Arial Unicode MS"/>
                </a:rPr>
                <a:t>experiment </a:t>
              </a:r>
            </a:p>
          </p:txBody>
        </p:sp>
      </p:grpSp>
      <p:sp>
        <p:nvSpPr>
          <p:cNvPr id="307" name="Shape 307"/>
          <p:cNvSpPr/>
          <p:nvPr/>
        </p:nvSpPr>
        <p:spPr>
          <a:xfrm>
            <a:off x="201886" y="5296127"/>
            <a:ext cx="8962478" cy="736145"/>
          </a:xfrm>
          <a:prstGeom prst="rect">
            <a:avLst/>
          </a:prstGeom>
          <a:solidFill>
            <a:srgbClr val="000000">
              <a:alpha val="0"/>
            </a:srgbClr>
          </a:solidFill>
          <a:ln w="25400">
            <a:solidFill>
              <a:srgbClr val="C00000"/>
            </a:solidFill>
            <a:round/>
          </a:ln>
        </p:spPr>
        <p:txBody>
          <a:bodyPr lIns="0" tIns="0" rIns="0" bIns="0" anchor="ctr"/>
          <a:lstStyle/>
          <a:p>
            <a:pPr lvl="0"/>
            <a:endParaRPr/>
          </a:p>
        </p:txBody>
      </p:sp>
      <p:sp>
        <p:nvSpPr>
          <p:cNvPr id="308" name="Shape 308"/>
          <p:cNvSpPr/>
          <p:nvPr/>
        </p:nvSpPr>
        <p:spPr>
          <a:xfrm>
            <a:off x="2951162" y="5500687"/>
            <a:ext cx="3807620" cy="46573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ts val="3500"/>
              </a:lnSpc>
              <a:defRPr sz="3200">
                <a:latin typeface="Arial Unicode MS"/>
                <a:ea typeface="Arial Unicode MS"/>
                <a:cs typeface="Arial Unicode MS"/>
                <a:sym typeface="Arial Unicode MS"/>
              </a:defRPr>
            </a:lvl1pPr>
          </a:lstStyle>
          <a:p>
            <a:pPr lvl="0">
              <a:defRPr sz="1800"/>
            </a:pPr>
            <a:r>
              <a:rPr sz="3200"/>
              <a:t>Take home message</a:t>
            </a:r>
          </a:p>
        </p:txBody>
      </p:sp>
      <p:sp>
        <p:nvSpPr>
          <p:cNvPr id="309" name="Shape 309"/>
          <p:cNvSpPr/>
          <p:nvPr/>
        </p:nvSpPr>
        <p:spPr>
          <a:xfrm>
            <a:off x="186011" y="779414"/>
            <a:ext cx="8962478" cy="1074834"/>
          </a:xfrm>
          <a:prstGeom prst="rect">
            <a:avLst/>
          </a:prstGeom>
          <a:solidFill>
            <a:srgbClr val="000000">
              <a:alpha val="0"/>
            </a:srgbClr>
          </a:solidFill>
          <a:ln w="25400">
            <a:solidFill>
              <a:srgbClr val="C00000"/>
            </a:solidFill>
            <a:round/>
          </a:ln>
        </p:spPr>
        <p:txBody>
          <a:bodyPr lIns="0" tIns="0" rIns="0" bIns="0" anchor="ctr"/>
          <a:lstStyle/>
          <a:p>
            <a:pPr lvl="0"/>
            <a:endParaRPr/>
          </a:p>
        </p:txBody>
      </p:sp>
      <p:pic>
        <p:nvPicPr>
          <p:cNvPr id="310" name="image.png"/>
          <p:cNvPicPr/>
          <p:nvPr/>
        </p:nvPicPr>
        <p:blipFill>
          <a:blip r:embed="rId3">
            <a:extLst/>
          </a:blip>
          <a:stretch>
            <a:fillRect/>
          </a:stretch>
        </p:blipFill>
        <p:spPr>
          <a:xfrm>
            <a:off x="-133350" y="-133350"/>
            <a:ext cx="9618663" cy="2127250"/>
          </a:xfrm>
          <a:prstGeom prst="rect">
            <a:avLst/>
          </a:prstGeom>
          <a:ln w="12700">
            <a:miter lim="400000"/>
          </a:ln>
        </p:spPr>
      </p:pic>
      <p:pic>
        <p:nvPicPr>
          <p:cNvPr id="311" name="image.png"/>
          <p:cNvPicPr/>
          <p:nvPr/>
        </p:nvPicPr>
        <p:blipFill>
          <a:blip r:embed="rId4">
            <a:extLst/>
          </a:blip>
          <a:stretch>
            <a:fillRect/>
          </a:stretch>
        </p:blipFill>
        <p:spPr>
          <a:xfrm>
            <a:off x="36512" y="5132387"/>
            <a:ext cx="9345613" cy="1176338"/>
          </a:xfrm>
          <a:prstGeom prst="rect">
            <a:avLst/>
          </a:prstGeom>
          <a:ln w="12700">
            <a:miter lim="400000"/>
          </a:ln>
        </p:spPr>
      </p:pic>
      <p:pic>
        <p:nvPicPr>
          <p:cNvPr id="312" name="image.png"/>
          <p:cNvPicPr/>
          <p:nvPr/>
        </p:nvPicPr>
        <p:blipFill>
          <a:blip r:embed="rId5">
            <a:extLst/>
          </a:blip>
          <a:stretch>
            <a:fillRect/>
          </a:stretch>
        </p:blipFill>
        <p:spPr>
          <a:xfrm>
            <a:off x="2962275" y="4078287"/>
            <a:ext cx="3956050" cy="1719263"/>
          </a:xfrm>
          <a:prstGeom prst="rect">
            <a:avLst/>
          </a:prstGeom>
          <a:ln w="12700">
            <a:miter lim="400000"/>
          </a:ln>
        </p:spPr>
      </p:pic>
      <p:sp>
        <p:nvSpPr>
          <p:cNvPr id="313" name="Shape 313"/>
          <p:cNvSpPr/>
          <p:nvPr/>
        </p:nvSpPr>
        <p:spPr>
          <a:xfrm>
            <a:off x="2392362" y="3690620"/>
            <a:ext cx="698501" cy="1"/>
          </a:xfrm>
          <a:prstGeom prst="line">
            <a:avLst/>
          </a:prstGeom>
          <a:ln w="22225">
            <a:solidFill/>
            <a:round/>
            <a:tailEnd type="triangle"/>
          </a:ln>
        </p:spPr>
        <p:txBody>
          <a:bodyPr lIns="0" tIns="0" rIns="0" bIns="0"/>
          <a:lstStyle/>
          <a:p>
            <a:pPr lvl="0" defTabSz="457200">
              <a:defRPr sz="1200">
                <a:latin typeface="+mj-lt"/>
                <a:ea typeface="+mj-ea"/>
                <a:cs typeface="+mj-cs"/>
                <a:sym typeface="Helvetica"/>
              </a:defRPr>
            </a:pPr>
            <a:endParaRPr/>
          </a:p>
        </p:txBody>
      </p:sp>
      <p:pic>
        <p:nvPicPr>
          <p:cNvPr id="314" name="image.png"/>
          <p:cNvPicPr/>
          <p:nvPr/>
        </p:nvPicPr>
        <p:blipFill>
          <a:blip r:embed="rId6">
            <a:extLst/>
          </a:blip>
          <a:stretch>
            <a:fillRect/>
          </a:stretch>
        </p:blipFill>
        <p:spPr>
          <a:xfrm>
            <a:off x="2609850" y="1536700"/>
            <a:ext cx="4430713" cy="17192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DBDADC"/>
      </a:accent1>
      <a:accent2>
        <a:srgbClr val="D49486"/>
      </a:accent2>
      <a:accent3>
        <a:srgbClr val="8F8F8F"/>
      </a:accent3>
      <a:accent4>
        <a:srgbClr val="707070"/>
      </a:accent4>
      <a:accent5>
        <a:srgbClr val="E9E8E9"/>
      </a:accent5>
      <a:accent6>
        <a:srgbClr val="C0867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BDADC"/>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Bold"/>
            <a:ea typeface="Arial Narrow Bold"/>
            <a:cs typeface="Arial Narrow Bold"/>
            <a:sym typeface="Arial Narrow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BDADC"/>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Bold"/>
            <a:ea typeface="Arial Narrow Bold"/>
            <a:cs typeface="Arial Narrow Bold"/>
            <a:sym typeface="Arial Narrow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BDADC"/>
      </a:accent1>
      <a:accent2>
        <a:srgbClr val="D49486"/>
      </a:accent2>
      <a:accent3>
        <a:srgbClr val="8F8F8F"/>
      </a:accent3>
      <a:accent4>
        <a:srgbClr val="707070"/>
      </a:accent4>
      <a:accent5>
        <a:srgbClr val="E9E8E9"/>
      </a:accent5>
      <a:accent6>
        <a:srgbClr val="C0867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BDADC"/>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Bold"/>
            <a:ea typeface="Arial Narrow Bold"/>
            <a:cs typeface="Arial Narrow Bold"/>
            <a:sym typeface="Arial Narrow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BDADC"/>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Bold"/>
            <a:ea typeface="Arial Narrow Bold"/>
            <a:cs typeface="Arial Narrow Bold"/>
            <a:sym typeface="Arial Narrow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899</Words>
  <Application>Microsoft Office PowerPoint</Application>
  <PresentationFormat>Custom</PresentationFormat>
  <Paragraphs>248</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vt:lpstr>
      <vt:lpstr>  Comparative evaluation of  pooling strategy  in soil metaproteomics          Dong Liu1,  Katharina M. Keiblinger1, Stephan Fuchs2,       Uwe Wegner2, Christian Hentschker 2, Kathrin Riedel2, Dörthe Becher2,  Sophie Zechmeister-Boltenstern1     </vt:lpstr>
      <vt:lpstr>PowerPoint Presentation</vt:lpstr>
      <vt:lpstr>PowerPoint Presentation</vt:lpstr>
      <vt:lpstr>PowerPoint Presentation</vt:lpstr>
      <vt:lpstr>PowerPoint Presentation</vt:lpstr>
      <vt:lpstr>Possible advantages of pooling: kkk Reduction and optimization of individual samples and data evaluation    - shortening processing time ?   - lowers high costs for chemicals and equipment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Comparative evaluation of  pooling strategy  in soil metaproteomics          Dong Liu1,  Katharina M. Keiblinger1, Stephan Fuchs2, Uwe Wegner2, Christian Hentschker 2, Kathrin Riedel2, Dörthe Becher2,  Sophie Zechmeister-Boltenstern1   </dc:title>
  <cp:lastModifiedBy>liu</cp:lastModifiedBy>
  <cp:revision>27</cp:revision>
  <cp:lastPrinted>2014-04-25T16:53:26Z</cp:lastPrinted>
  <dcterms:modified xsi:type="dcterms:W3CDTF">2014-04-25T17:27:48Z</dcterms:modified>
</cp:coreProperties>
</file>