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46799500" cy="34199513"/>
  <p:notesSz cx="6858000" cy="9144000"/>
  <p:defaultTextStyle>
    <a:defPPr>
      <a:defRPr lang="ko-KR"/>
    </a:defPPr>
    <a:lvl1pPr marL="0" algn="l" defTabSz="3887937" rtl="0" eaLnBrk="1" latinLnBrk="1" hangingPunct="1">
      <a:defRPr sz="7653" kern="1200">
        <a:solidFill>
          <a:schemeClr val="tx1"/>
        </a:solidFill>
        <a:latin typeface="+mn-lt"/>
        <a:ea typeface="+mn-ea"/>
        <a:cs typeface="+mn-cs"/>
      </a:defRPr>
    </a:lvl1pPr>
    <a:lvl2pPr marL="1943969" algn="l" defTabSz="3887937" rtl="0" eaLnBrk="1" latinLnBrk="1" hangingPunct="1">
      <a:defRPr sz="7653" kern="1200">
        <a:solidFill>
          <a:schemeClr val="tx1"/>
        </a:solidFill>
        <a:latin typeface="+mn-lt"/>
        <a:ea typeface="+mn-ea"/>
        <a:cs typeface="+mn-cs"/>
      </a:defRPr>
    </a:lvl2pPr>
    <a:lvl3pPr marL="3887937" algn="l" defTabSz="3887937" rtl="0" eaLnBrk="1" latinLnBrk="1" hangingPunct="1">
      <a:defRPr sz="7653" kern="1200">
        <a:solidFill>
          <a:schemeClr val="tx1"/>
        </a:solidFill>
        <a:latin typeface="+mn-lt"/>
        <a:ea typeface="+mn-ea"/>
        <a:cs typeface="+mn-cs"/>
      </a:defRPr>
    </a:lvl3pPr>
    <a:lvl4pPr marL="5831906" algn="l" defTabSz="3887937" rtl="0" eaLnBrk="1" latinLnBrk="1" hangingPunct="1">
      <a:defRPr sz="7653" kern="1200">
        <a:solidFill>
          <a:schemeClr val="tx1"/>
        </a:solidFill>
        <a:latin typeface="+mn-lt"/>
        <a:ea typeface="+mn-ea"/>
        <a:cs typeface="+mn-cs"/>
      </a:defRPr>
    </a:lvl4pPr>
    <a:lvl5pPr marL="7775875" algn="l" defTabSz="3887937" rtl="0" eaLnBrk="1" latinLnBrk="1" hangingPunct="1">
      <a:defRPr sz="7653" kern="1200">
        <a:solidFill>
          <a:schemeClr val="tx1"/>
        </a:solidFill>
        <a:latin typeface="+mn-lt"/>
        <a:ea typeface="+mn-ea"/>
        <a:cs typeface="+mn-cs"/>
      </a:defRPr>
    </a:lvl5pPr>
    <a:lvl6pPr marL="9719843" algn="l" defTabSz="3887937" rtl="0" eaLnBrk="1" latinLnBrk="1" hangingPunct="1">
      <a:defRPr sz="7653" kern="1200">
        <a:solidFill>
          <a:schemeClr val="tx1"/>
        </a:solidFill>
        <a:latin typeface="+mn-lt"/>
        <a:ea typeface="+mn-ea"/>
        <a:cs typeface="+mn-cs"/>
      </a:defRPr>
    </a:lvl6pPr>
    <a:lvl7pPr marL="11663812" algn="l" defTabSz="3887937" rtl="0" eaLnBrk="1" latinLnBrk="1" hangingPunct="1">
      <a:defRPr sz="7653" kern="1200">
        <a:solidFill>
          <a:schemeClr val="tx1"/>
        </a:solidFill>
        <a:latin typeface="+mn-lt"/>
        <a:ea typeface="+mn-ea"/>
        <a:cs typeface="+mn-cs"/>
      </a:defRPr>
    </a:lvl7pPr>
    <a:lvl8pPr marL="13607781" algn="l" defTabSz="3887937" rtl="0" eaLnBrk="1" latinLnBrk="1" hangingPunct="1">
      <a:defRPr sz="7653" kern="1200">
        <a:solidFill>
          <a:schemeClr val="tx1"/>
        </a:solidFill>
        <a:latin typeface="+mn-lt"/>
        <a:ea typeface="+mn-ea"/>
        <a:cs typeface="+mn-cs"/>
      </a:defRPr>
    </a:lvl8pPr>
    <a:lvl9pPr marL="15551749" algn="l" defTabSz="3887937" rtl="0" eaLnBrk="1" latinLnBrk="1" hangingPunct="1">
      <a:defRPr sz="76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22" autoAdjust="0"/>
    <p:restoredTop sz="94598" autoAdjust="0"/>
  </p:normalViewPr>
  <p:slideViewPr>
    <p:cSldViewPr snapToGrid="0">
      <p:cViewPr>
        <p:scale>
          <a:sx n="33" d="100"/>
          <a:sy n="33" d="100"/>
        </p:scale>
        <p:origin x="102"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3FD87-E155-44F3-9411-6158D98B738C}" type="datetimeFigureOut">
              <a:rPr lang="ko-KR" altLang="en-US" smtClean="0"/>
              <a:t>2014-05-27</a:t>
            </a:fld>
            <a:endParaRPr lang="ko-KR" altLang="en-US"/>
          </a:p>
        </p:txBody>
      </p:sp>
      <p:sp>
        <p:nvSpPr>
          <p:cNvPr id="4" name="슬라이드 이미지 개체 틀 3"/>
          <p:cNvSpPr>
            <a:spLocks noGrp="1" noRot="1" noChangeAspect="1"/>
          </p:cNvSpPr>
          <p:nvPr>
            <p:ph type="sldImg" idx="2"/>
          </p:nvPr>
        </p:nvSpPr>
        <p:spPr>
          <a:xfrm>
            <a:off x="1317625" y="1143000"/>
            <a:ext cx="422275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385FE-A345-4D99-B7AF-EFC76DD1F8E1}" type="slidenum">
              <a:rPr lang="ko-KR" altLang="en-US" smtClean="0"/>
              <a:t>‹#›</a:t>
            </a:fld>
            <a:endParaRPr lang="ko-KR" altLang="en-US"/>
          </a:p>
        </p:txBody>
      </p:sp>
    </p:spTree>
    <p:extLst>
      <p:ext uri="{BB962C8B-B14F-4D97-AF65-F5344CB8AC3E}">
        <p14:creationId xmlns:p14="http://schemas.microsoft.com/office/powerpoint/2010/main" val="2352290672"/>
      </p:ext>
    </p:extLst>
  </p:cSld>
  <p:clrMap bg1="lt1" tx1="dk1" bg2="lt2" tx2="dk2" accent1="accent1" accent2="accent2" accent3="accent3" accent4="accent4" accent5="accent5" accent6="accent6" hlink="hlink" folHlink="folHlink"/>
  <p:notesStyle>
    <a:lvl1pPr marL="0" algn="l" defTabSz="3887937" rtl="0" eaLnBrk="1" latinLnBrk="1" hangingPunct="1">
      <a:defRPr sz="5102" kern="1200">
        <a:solidFill>
          <a:schemeClr val="tx1"/>
        </a:solidFill>
        <a:latin typeface="+mn-lt"/>
        <a:ea typeface="+mn-ea"/>
        <a:cs typeface="+mn-cs"/>
      </a:defRPr>
    </a:lvl1pPr>
    <a:lvl2pPr marL="1943969" algn="l" defTabSz="3887937" rtl="0" eaLnBrk="1" latinLnBrk="1" hangingPunct="1">
      <a:defRPr sz="5102" kern="1200">
        <a:solidFill>
          <a:schemeClr val="tx1"/>
        </a:solidFill>
        <a:latin typeface="+mn-lt"/>
        <a:ea typeface="+mn-ea"/>
        <a:cs typeface="+mn-cs"/>
      </a:defRPr>
    </a:lvl2pPr>
    <a:lvl3pPr marL="3887937" algn="l" defTabSz="3887937" rtl="0" eaLnBrk="1" latinLnBrk="1" hangingPunct="1">
      <a:defRPr sz="5102" kern="1200">
        <a:solidFill>
          <a:schemeClr val="tx1"/>
        </a:solidFill>
        <a:latin typeface="+mn-lt"/>
        <a:ea typeface="+mn-ea"/>
        <a:cs typeface="+mn-cs"/>
      </a:defRPr>
    </a:lvl3pPr>
    <a:lvl4pPr marL="5831906" algn="l" defTabSz="3887937" rtl="0" eaLnBrk="1" latinLnBrk="1" hangingPunct="1">
      <a:defRPr sz="5102" kern="1200">
        <a:solidFill>
          <a:schemeClr val="tx1"/>
        </a:solidFill>
        <a:latin typeface="+mn-lt"/>
        <a:ea typeface="+mn-ea"/>
        <a:cs typeface="+mn-cs"/>
      </a:defRPr>
    </a:lvl4pPr>
    <a:lvl5pPr marL="7775875" algn="l" defTabSz="3887937" rtl="0" eaLnBrk="1" latinLnBrk="1" hangingPunct="1">
      <a:defRPr sz="5102" kern="1200">
        <a:solidFill>
          <a:schemeClr val="tx1"/>
        </a:solidFill>
        <a:latin typeface="+mn-lt"/>
        <a:ea typeface="+mn-ea"/>
        <a:cs typeface="+mn-cs"/>
      </a:defRPr>
    </a:lvl5pPr>
    <a:lvl6pPr marL="9719843" algn="l" defTabSz="3887937" rtl="0" eaLnBrk="1" latinLnBrk="1" hangingPunct="1">
      <a:defRPr sz="5102" kern="1200">
        <a:solidFill>
          <a:schemeClr val="tx1"/>
        </a:solidFill>
        <a:latin typeface="+mn-lt"/>
        <a:ea typeface="+mn-ea"/>
        <a:cs typeface="+mn-cs"/>
      </a:defRPr>
    </a:lvl6pPr>
    <a:lvl7pPr marL="11663812" algn="l" defTabSz="3887937" rtl="0" eaLnBrk="1" latinLnBrk="1" hangingPunct="1">
      <a:defRPr sz="5102" kern="1200">
        <a:solidFill>
          <a:schemeClr val="tx1"/>
        </a:solidFill>
        <a:latin typeface="+mn-lt"/>
        <a:ea typeface="+mn-ea"/>
        <a:cs typeface="+mn-cs"/>
      </a:defRPr>
    </a:lvl7pPr>
    <a:lvl8pPr marL="13607781" algn="l" defTabSz="3887937" rtl="0" eaLnBrk="1" latinLnBrk="1" hangingPunct="1">
      <a:defRPr sz="5102" kern="1200">
        <a:solidFill>
          <a:schemeClr val="tx1"/>
        </a:solidFill>
        <a:latin typeface="+mn-lt"/>
        <a:ea typeface="+mn-ea"/>
        <a:cs typeface="+mn-cs"/>
      </a:defRPr>
    </a:lvl8pPr>
    <a:lvl9pPr marL="15551749" algn="l" defTabSz="3887937" rtl="0" eaLnBrk="1" latinLnBrk="1" hangingPunct="1">
      <a:defRPr sz="51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52385FE-A345-4D99-B7AF-EFC76DD1F8E1}" type="slidenum">
              <a:rPr lang="ko-KR" altLang="en-US" smtClean="0"/>
              <a:t>1</a:t>
            </a:fld>
            <a:endParaRPr lang="ko-KR" altLang="en-US"/>
          </a:p>
        </p:txBody>
      </p:sp>
    </p:spTree>
    <p:extLst>
      <p:ext uri="{BB962C8B-B14F-4D97-AF65-F5344CB8AC3E}">
        <p14:creationId xmlns:p14="http://schemas.microsoft.com/office/powerpoint/2010/main" val="75596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3509963" y="5597006"/>
            <a:ext cx="39779575" cy="11906497"/>
          </a:xfrm>
        </p:spPr>
        <p:txBody>
          <a:bodyPr anchor="b"/>
          <a:lstStyle>
            <a:lvl1pPr algn="ctr">
              <a:defRPr sz="29921"/>
            </a:lvl1pPr>
          </a:lstStyle>
          <a:p>
            <a:r>
              <a:rPr lang="ko-KR" altLang="en-US" smtClean="0"/>
              <a:t>마스터 제목 스타일 편집</a:t>
            </a:r>
            <a:endParaRPr lang="en-US" dirty="0"/>
          </a:p>
        </p:txBody>
      </p:sp>
      <p:sp>
        <p:nvSpPr>
          <p:cNvPr id="3" name="Subtitle 2"/>
          <p:cNvSpPr>
            <a:spLocks noGrp="1"/>
          </p:cNvSpPr>
          <p:nvPr>
            <p:ph type="subTitle" idx="1"/>
          </p:nvPr>
        </p:nvSpPr>
        <p:spPr>
          <a:xfrm>
            <a:off x="5849938" y="17962664"/>
            <a:ext cx="35099625" cy="8256963"/>
          </a:xfrm>
        </p:spPr>
        <p:txBody>
          <a:bodyPr/>
          <a:lstStyle>
            <a:lvl1pPr marL="0" indent="0" algn="ctr">
              <a:buNone/>
              <a:defRPr sz="11968"/>
            </a:lvl1pPr>
            <a:lvl2pPr marL="2279965" indent="0" algn="ctr">
              <a:buNone/>
              <a:defRPr sz="9974"/>
            </a:lvl2pPr>
            <a:lvl3pPr marL="4559930" indent="0" algn="ctr">
              <a:buNone/>
              <a:defRPr sz="8976"/>
            </a:lvl3pPr>
            <a:lvl4pPr marL="6839895" indent="0" algn="ctr">
              <a:buNone/>
              <a:defRPr sz="7979"/>
            </a:lvl4pPr>
            <a:lvl5pPr marL="9119860" indent="0" algn="ctr">
              <a:buNone/>
              <a:defRPr sz="7979"/>
            </a:lvl5pPr>
            <a:lvl6pPr marL="11399825" indent="0" algn="ctr">
              <a:buNone/>
              <a:defRPr sz="7979"/>
            </a:lvl6pPr>
            <a:lvl7pPr marL="13679790" indent="0" algn="ctr">
              <a:buNone/>
              <a:defRPr sz="7979"/>
            </a:lvl7pPr>
            <a:lvl8pPr marL="15959755" indent="0" algn="ctr">
              <a:buNone/>
              <a:defRPr sz="7979"/>
            </a:lvl8pPr>
            <a:lvl9pPr marL="18239720" indent="0" algn="ctr">
              <a:buNone/>
              <a:defRPr sz="7979"/>
            </a:lvl9pPr>
          </a:lstStyle>
          <a:p>
            <a:r>
              <a:rPr lang="ko-KR" altLang="en-US" smtClean="0"/>
              <a:t>마스터 부제목 스타일 편집</a:t>
            </a:r>
            <a:endParaRPr lang="en-US" dirty="0"/>
          </a:p>
        </p:txBody>
      </p:sp>
      <p:sp>
        <p:nvSpPr>
          <p:cNvPr id="4" name="Date Placeholder 3"/>
          <p:cNvSpPr>
            <a:spLocks noGrp="1"/>
          </p:cNvSpPr>
          <p:nvPr>
            <p:ph type="dt" sz="half" idx="10"/>
          </p:nvPr>
        </p:nvSpPr>
        <p:spPr/>
        <p:txBody>
          <a:bodyPr/>
          <a:lstStyle/>
          <a:p>
            <a:fld id="{50851BCA-680B-4F3D-AAD5-E9935D2BB214}" type="datetimeFigureOut">
              <a:rPr lang="ko-KR" altLang="en-US" smtClean="0"/>
              <a:t>2014-05-27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DAEBB0A-D95B-4950-A0AC-A75A99AB52F5}" type="slidenum">
              <a:rPr lang="ko-KR" altLang="en-US" smtClean="0"/>
              <a:t>‹#›</a:t>
            </a:fld>
            <a:endParaRPr lang="ko-KR" altLang="en-US"/>
          </a:p>
        </p:txBody>
      </p:sp>
    </p:spTree>
    <p:extLst>
      <p:ext uri="{BB962C8B-B14F-4D97-AF65-F5344CB8AC3E}">
        <p14:creationId xmlns:p14="http://schemas.microsoft.com/office/powerpoint/2010/main" val="285876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50851BCA-680B-4F3D-AAD5-E9935D2BB214}" type="datetimeFigureOut">
              <a:rPr lang="ko-KR" altLang="en-US" smtClean="0"/>
              <a:t>2014-05-27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DAEBB0A-D95B-4950-A0AC-A75A99AB52F5}" type="slidenum">
              <a:rPr lang="ko-KR" altLang="en-US" smtClean="0"/>
              <a:t>‹#›</a:t>
            </a:fld>
            <a:endParaRPr lang="ko-KR" altLang="en-US"/>
          </a:p>
        </p:txBody>
      </p:sp>
    </p:spTree>
    <p:extLst>
      <p:ext uri="{BB962C8B-B14F-4D97-AF65-F5344CB8AC3E}">
        <p14:creationId xmlns:p14="http://schemas.microsoft.com/office/powerpoint/2010/main" val="141586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490895" y="1820808"/>
            <a:ext cx="10091142" cy="28982506"/>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3217468" y="1820808"/>
            <a:ext cx="29688433" cy="28982506"/>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50851BCA-680B-4F3D-AAD5-E9935D2BB214}" type="datetimeFigureOut">
              <a:rPr lang="ko-KR" altLang="en-US" smtClean="0"/>
              <a:t>2014-05-27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DAEBB0A-D95B-4950-A0AC-A75A99AB52F5}" type="slidenum">
              <a:rPr lang="ko-KR" altLang="en-US" smtClean="0"/>
              <a:t>‹#›</a:t>
            </a:fld>
            <a:endParaRPr lang="ko-KR" altLang="en-US"/>
          </a:p>
        </p:txBody>
      </p:sp>
    </p:spTree>
    <p:extLst>
      <p:ext uri="{BB962C8B-B14F-4D97-AF65-F5344CB8AC3E}">
        <p14:creationId xmlns:p14="http://schemas.microsoft.com/office/powerpoint/2010/main" val="36853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50851BCA-680B-4F3D-AAD5-E9935D2BB214}" type="datetimeFigureOut">
              <a:rPr lang="ko-KR" altLang="en-US" smtClean="0"/>
              <a:t>2014-05-27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DAEBB0A-D95B-4950-A0AC-A75A99AB52F5}" type="slidenum">
              <a:rPr lang="ko-KR" altLang="en-US" smtClean="0"/>
              <a:t>‹#›</a:t>
            </a:fld>
            <a:endParaRPr lang="ko-KR" altLang="en-US"/>
          </a:p>
        </p:txBody>
      </p:sp>
    </p:spTree>
    <p:extLst>
      <p:ext uri="{BB962C8B-B14F-4D97-AF65-F5344CB8AC3E}">
        <p14:creationId xmlns:p14="http://schemas.microsoft.com/office/powerpoint/2010/main" val="403349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3193093" y="8526139"/>
            <a:ext cx="40364569" cy="14226045"/>
          </a:xfrm>
        </p:spPr>
        <p:txBody>
          <a:bodyPr anchor="b"/>
          <a:lstStyle>
            <a:lvl1pPr>
              <a:defRPr sz="29921"/>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3193093" y="22886767"/>
            <a:ext cx="40364569" cy="7481141"/>
          </a:xfrm>
        </p:spPr>
        <p:txBody>
          <a:bodyPr/>
          <a:lstStyle>
            <a:lvl1pPr marL="0" indent="0">
              <a:buNone/>
              <a:defRPr sz="11968">
                <a:solidFill>
                  <a:schemeClr val="tx1"/>
                </a:solidFill>
              </a:defRPr>
            </a:lvl1pPr>
            <a:lvl2pPr marL="2279965" indent="0">
              <a:buNone/>
              <a:defRPr sz="9974">
                <a:solidFill>
                  <a:schemeClr val="tx1">
                    <a:tint val="75000"/>
                  </a:schemeClr>
                </a:solidFill>
              </a:defRPr>
            </a:lvl2pPr>
            <a:lvl3pPr marL="4559930" indent="0">
              <a:buNone/>
              <a:defRPr sz="8976">
                <a:solidFill>
                  <a:schemeClr val="tx1">
                    <a:tint val="75000"/>
                  </a:schemeClr>
                </a:solidFill>
              </a:defRPr>
            </a:lvl3pPr>
            <a:lvl4pPr marL="6839895" indent="0">
              <a:buNone/>
              <a:defRPr sz="7979">
                <a:solidFill>
                  <a:schemeClr val="tx1">
                    <a:tint val="75000"/>
                  </a:schemeClr>
                </a:solidFill>
              </a:defRPr>
            </a:lvl4pPr>
            <a:lvl5pPr marL="9119860" indent="0">
              <a:buNone/>
              <a:defRPr sz="7979">
                <a:solidFill>
                  <a:schemeClr val="tx1">
                    <a:tint val="75000"/>
                  </a:schemeClr>
                </a:solidFill>
              </a:defRPr>
            </a:lvl5pPr>
            <a:lvl6pPr marL="11399825" indent="0">
              <a:buNone/>
              <a:defRPr sz="7979">
                <a:solidFill>
                  <a:schemeClr val="tx1">
                    <a:tint val="75000"/>
                  </a:schemeClr>
                </a:solidFill>
              </a:defRPr>
            </a:lvl6pPr>
            <a:lvl7pPr marL="13679790" indent="0">
              <a:buNone/>
              <a:defRPr sz="7979">
                <a:solidFill>
                  <a:schemeClr val="tx1">
                    <a:tint val="75000"/>
                  </a:schemeClr>
                </a:solidFill>
              </a:defRPr>
            </a:lvl7pPr>
            <a:lvl8pPr marL="15959755" indent="0">
              <a:buNone/>
              <a:defRPr sz="7979">
                <a:solidFill>
                  <a:schemeClr val="tx1">
                    <a:tint val="75000"/>
                  </a:schemeClr>
                </a:solidFill>
              </a:defRPr>
            </a:lvl8pPr>
            <a:lvl9pPr marL="18239720" indent="0">
              <a:buNone/>
              <a:defRPr sz="7979">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50851BCA-680B-4F3D-AAD5-E9935D2BB214}" type="datetimeFigureOut">
              <a:rPr lang="ko-KR" altLang="en-US" smtClean="0"/>
              <a:t>2014-05-27</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DAEBB0A-D95B-4950-A0AC-A75A99AB52F5}" type="slidenum">
              <a:rPr lang="ko-KR" altLang="en-US" smtClean="0"/>
              <a:t>‹#›</a:t>
            </a:fld>
            <a:endParaRPr lang="ko-KR" altLang="en-US"/>
          </a:p>
        </p:txBody>
      </p:sp>
    </p:spTree>
    <p:extLst>
      <p:ext uri="{BB962C8B-B14F-4D97-AF65-F5344CB8AC3E}">
        <p14:creationId xmlns:p14="http://schemas.microsoft.com/office/powerpoint/2010/main" val="400901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3217465" y="9104037"/>
            <a:ext cx="19889788" cy="2169927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23692247" y="9104037"/>
            <a:ext cx="19889788" cy="2169927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50851BCA-680B-4F3D-AAD5-E9935D2BB214}" type="datetimeFigureOut">
              <a:rPr lang="ko-KR" altLang="en-US" smtClean="0"/>
              <a:t>2014-05-27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DAEBB0A-D95B-4950-A0AC-A75A99AB52F5}" type="slidenum">
              <a:rPr lang="ko-KR" altLang="en-US" smtClean="0"/>
              <a:t>‹#›</a:t>
            </a:fld>
            <a:endParaRPr lang="ko-KR" altLang="en-US"/>
          </a:p>
        </p:txBody>
      </p:sp>
    </p:spTree>
    <p:extLst>
      <p:ext uri="{BB962C8B-B14F-4D97-AF65-F5344CB8AC3E}">
        <p14:creationId xmlns:p14="http://schemas.microsoft.com/office/powerpoint/2010/main" val="163483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3223561" y="1820815"/>
            <a:ext cx="40364569" cy="6610325"/>
          </a:xfrm>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3223566" y="8383633"/>
            <a:ext cx="19798379" cy="4108689"/>
          </a:xfrm>
        </p:spPr>
        <p:txBody>
          <a:bodyPr anchor="b"/>
          <a:lstStyle>
            <a:lvl1pPr marL="0" indent="0">
              <a:buNone/>
              <a:defRPr sz="11968" b="1"/>
            </a:lvl1pPr>
            <a:lvl2pPr marL="2279965" indent="0">
              <a:buNone/>
              <a:defRPr sz="9974" b="1"/>
            </a:lvl2pPr>
            <a:lvl3pPr marL="4559930" indent="0">
              <a:buNone/>
              <a:defRPr sz="8976" b="1"/>
            </a:lvl3pPr>
            <a:lvl4pPr marL="6839895" indent="0">
              <a:buNone/>
              <a:defRPr sz="7979" b="1"/>
            </a:lvl4pPr>
            <a:lvl5pPr marL="9119860" indent="0">
              <a:buNone/>
              <a:defRPr sz="7979" b="1"/>
            </a:lvl5pPr>
            <a:lvl6pPr marL="11399825" indent="0">
              <a:buNone/>
              <a:defRPr sz="7979" b="1"/>
            </a:lvl6pPr>
            <a:lvl7pPr marL="13679790" indent="0">
              <a:buNone/>
              <a:defRPr sz="7979" b="1"/>
            </a:lvl7pPr>
            <a:lvl8pPr marL="15959755" indent="0">
              <a:buNone/>
              <a:defRPr sz="7979" b="1"/>
            </a:lvl8pPr>
            <a:lvl9pPr marL="18239720" indent="0">
              <a:buNone/>
              <a:defRPr sz="7979"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3223566" y="12492322"/>
            <a:ext cx="19798379" cy="18374324"/>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23692249" y="8383633"/>
            <a:ext cx="19895883" cy="4108689"/>
          </a:xfrm>
        </p:spPr>
        <p:txBody>
          <a:bodyPr anchor="b"/>
          <a:lstStyle>
            <a:lvl1pPr marL="0" indent="0">
              <a:buNone/>
              <a:defRPr sz="11968" b="1"/>
            </a:lvl1pPr>
            <a:lvl2pPr marL="2279965" indent="0">
              <a:buNone/>
              <a:defRPr sz="9974" b="1"/>
            </a:lvl2pPr>
            <a:lvl3pPr marL="4559930" indent="0">
              <a:buNone/>
              <a:defRPr sz="8976" b="1"/>
            </a:lvl3pPr>
            <a:lvl4pPr marL="6839895" indent="0">
              <a:buNone/>
              <a:defRPr sz="7979" b="1"/>
            </a:lvl4pPr>
            <a:lvl5pPr marL="9119860" indent="0">
              <a:buNone/>
              <a:defRPr sz="7979" b="1"/>
            </a:lvl5pPr>
            <a:lvl6pPr marL="11399825" indent="0">
              <a:buNone/>
              <a:defRPr sz="7979" b="1"/>
            </a:lvl6pPr>
            <a:lvl7pPr marL="13679790" indent="0">
              <a:buNone/>
              <a:defRPr sz="7979" b="1"/>
            </a:lvl7pPr>
            <a:lvl8pPr marL="15959755" indent="0">
              <a:buNone/>
              <a:defRPr sz="7979" b="1"/>
            </a:lvl8pPr>
            <a:lvl9pPr marL="18239720" indent="0">
              <a:buNone/>
              <a:defRPr sz="7979"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23692249" y="12492322"/>
            <a:ext cx="19895883" cy="18374324"/>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50851BCA-680B-4F3D-AAD5-E9935D2BB214}" type="datetimeFigureOut">
              <a:rPr lang="ko-KR" altLang="en-US" smtClean="0"/>
              <a:t>2014-05-27</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4DAEBB0A-D95B-4950-A0AC-A75A99AB52F5}" type="slidenum">
              <a:rPr lang="ko-KR" altLang="en-US" smtClean="0"/>
              <a:t>‹#›</a:t>
            </a:fld>
            <a:endParaRPr lang="ko-KR" altLang="en-US"/>
          </a:p>
        </p:txBody>
      </p:sp>
    </p:spTree>
    <p:extLst>
      <p:ext uri="{BB962C8B-B14F-4D97-AF65-F5344CB8AC3E}">
        <p14:creationId xmlns:p14="http://schemas.microsoft.com/office/powerpoint/2010/main" val="216245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50851BCA-680B-4F3D-AAD5-E9935D2BB214}" type="datetimeFigureOut">
              <a:rPr lang="ko-KR" altLang="en-US" smtClean="0"/>
              <a:t>2014-05-27</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4DAEBB0A-D95B-4950-A0AC-A75A99AB52F5}" type="slidenum">
              <a:rPr lang="ko-KR" altLang="en-US" smtClean="0"/>
              <a:t>‹#›</a:t>
            </a:fld>
            <a:endParaRPr lang="ko-KR" altLang="en-US"/>
          </a:p>
        </p:txBody>
      </p:sp>
    </p:spTree>
    <p:extLst>
      <p:ext uri="{BB962C8B-B14F-4D97-AF65-F5344CB8AC3E}">
        <p14:creationId xmlns:p14="http://schemas.microsoft.com/office/powerpoint/2010/main" val="74700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51BCA-680B-4F3D-AAD5-E9935D2BB214}" type="datetimeFigureOut">
              <a:rPr lang="ko-KR" altLang="en-US" smtClean="0"/>
              <a:t>2014-05-27</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4DAEBB0A-D95B-4950-A0AC-A75A99AB52F5}" type="slidenum">
              <a:rPr lang="ko-KR" altLang="en-US" smtClean="0"/>
              <a:t>‹#›</a:t>
            </a:fld>
            <a:endParaRPr lang="ko-KR" altLang="en-US"/>
          </a:p>
        </p:txBody>
      </p:sp>
    </p:spTree>
    <p:extLst>
      <p:ext uri="{BB962C8B-B14F-4D97-AF65-F5344CB8AC3E}">
        <p14:creationId xmlns:p14="http://schemas.microsoft.com/office/powerpoint/2010/main" val="381791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3223561" y="2279968"/>
            <a:ext cx="15094057" cy="7979886"/>
          </a:xfrm>
        </p:spPr>
        <p:txBody>
          <a:bodyPr anchor="b"/>
          <a:lstStyle>
            <a:lvl1pPr>
              <a:defRPr sz="15958"/>
            </a:lvl1pPr>
          </a:lstStyle>
          <a:p>
            <a:r>
              <a:rPr lang="ko-KR" altLang="en-US" smtClean="0"/>
              <a:t>마스터 제목 스타일 편집</a:t>
            </a:r>
            <a:endParaRPr lang="en-US" dirty="0"/>
          </a:p>
        </p:txBody>
      </p:sp>
      <p:sp>
        <p:nvSpPr>
          <p:cNvPr id="3" name="Content Placeholder 2"/>
          <p:cNvSpPr>
            <a:spLocks noGrp="1"/>
          </p:cNvSpPr>
          <p:nvPr>
            <p:ph idx="1"/>
          </p:nvPr>
        </p:nvSpPr>
        <p:spPr>
          <a:xfrm>
            <a:off x="19895883" y="4924104"/>
            <a:ext cx="23692247" cy="24303821"/>
          </a:xfrm>
        </p:spPr>
        <p:txBody>
          <a:bodyPr/>
          <a:lstStyle>
            <a:lvl1pPr>
              <a:defRPr sz="15958"/>
            </a:lvl1pPr>
            <a:lvl2pPr>
              <a:defRPr sz="13963"/>
            </a:lvl2pPr>
            <a:lvl3pPr>
              <a:defRPr sz="11968"/>
            </a:lvl3pPr>
            <a:lvl4pPr>
              <a:defRPr sz="9974"/>
            </a:lvl4pPr>
            <a:lvl5pPr>
              <a:defRPr sz="9974"/>
            </a:lvl5pPr>
            <a:lvl6pPr>
              <a:defRPr sz="9974"/>
            </a:lvl6pPr>
            <a:lvl7pPr>
              <a:defRPr sz="9974"/>
            </a:lvl7pPr>
            <a:lvl8pPr>
              <a:defRPr sz="9974"/>
            </a:lvl8pPr>
            <a:lvl9pPr>
              <a:defRPr sz="9974"/>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3223561" y="10259854"/>
            <a:ext cx="15094057" cy="19007648"/>
          </a:xfrm>
        </p:spPr>
        <p:txBody>
          <a:bodyPr/>
          <a:lstStyle>
            <a:lvl1pPr marL="0" indent="0">
              <a:buNone/>
              <a:defRPr sz="7979"/>
            </a:lvl1pPr>
            <a:lvl2pPr marL="2279965" indent="0">
              <a:buNone/>
              <a:defRPr sz="6982"/>
            </a:lvl2pPr>
            <a:lvl3pPr marL="4559930" indent="0">
              <a:buNone/>
              <a:defRPr sz="5984"/>
            </a:lvl3pPr>
            <a:lvl4pPr marL="6839895" indent="0">
              <a:buNone/>
              <a:defRPr sz="4987"/>
            </a:lvl4pPr>
            <a:lvl5pPr marL="9119860" indent="0">
              <a:buNone/>
              <a:defRPr sz="4987"/>
            </a:lvl5pPr>
            <a:lvl6pPr marL="11399825" indent="0">
              <a:buNone/>
              <a:defRPr sz="4987"/>
            </a:lvl6pPr>
            <a:lvl7pPr marL="13679790" indent="0">
              <a:buNone/>
              <a:defRPr sz="4987"/>
            </a:lvl7pPr>
            <a:lvl8pPr marL="15959755" indent="0">
              <a:buNone/>
              <a:defRPr sz="4987"/>
            </a:lvl8pPr>
            <a:lvl9pPr marL="18239720" indent="0">
              <a:buNone/>
              <a:defRPr sz="4987"/>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50851BCA-680B-4F3D-AAD5-E9935D2BB214}" type="datetimeFigureOut">
              <a:rPr lang="ko-KR" altLang="en-US" smtClean="0"/>
              <a:t>2014-05-27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DAEBB0A-D95B-4950-A0AC-A75A99AB52F5}" type="slidenum">
              <a:rPr lang="ko-KR" altLang="en-US" smtClean="0"/>
              <a:t>‹#›</a:t>
            </a:fld>
            <a:endParaRPr lang="ko-KR" altLang="en-US"/>
          </a:p>
        </p:txBody>
      </p:sp>
    </p:spTree>
    <p:extLst>
      <p:ext uri="{BB962C8B-B14F-4D97-AF65-F5344CB8AC3E}">
        <p14:creationId xmlns:p14="http://schemas.microsoft.com/office/powerpoint/2010/main" val="246470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3223561" y="2279968"/>
            <a:ext cx="15094057" cy="7979886"/>
          </a:xfrm>
        </p:spPr>
        <p:txBody>
          <a:bodyPr anchor="b"/>
          <a:lstStyle>
            <a:lvl1pPr>
              <a:defRPr sz="15958"/>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19895883" y="4924104"/>
            <a:ext cx="23692247" cy="24303821"/>
          </a:xfrm>
        </p:spPr>
        <p:txBody>
          <a:bodyPr anchor="t"/>
          <a:lstStyle>
            <a:lvl1pPr marL="0" indent="0">
              <a:buNone/>
              <a:defRPr sz="15958"/>
            </a:lvl1pPr>
            <a:lvl2pPr marL="2279965" indent="0">
              <a:buNone/>
              <a:defRPr sz="13963"/>
            </a:lvl2pPr>
            <a:lvl3pPr marL="4559930" indent="0">
              <a:buNone/>
              <a:defRPr sz="11968"/>
            </a:lvl3pPr>
            <a:lvl4pPr marL="6839895" indent="0">
              <a:buNone/>
              <a:defRPr sz="9974"/>
            </a:lvl4pPr>
            <a:lvl5pPr marL="9119860" indent="0">
              <a:buNone/>
              <a:defRPr sz="9974"/>
            </a:lvl5pPr>
            <a:lvl6pPr marL="11399825" indent="0">
              <a:buNone/>
              <a:defRPr sz="9974"/>
            </a:lvl6pPr>
            <a:lvl7pPr marL="13679790" indent="0">
              <a:buNone/>
              <a:defRPr sz="9974"/>
            </a:lvl7pPr>
            <a:lvl8pPr marL="15959755" indent="0">
              <a:buNone/>
              <a:defRPr sz="9974"/>
            </a:lvl8pPr>
            <a:lvl9pPr marL="18239720" indent="0">
              <a:buNone/>
              <a:defRPr sz="9974"/>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3223561" y="10259854"/>
            <a:ext cx="15094057" cy="19007648"/>
          </a:xfrm>
        </p:spPr>
        <p:txBody>
          <a:bodyPr/>
          <a:lstStyle>
            <a:lvl1pPr marL="0" indent="0">
              <a:buNone/>
              <a:defRPr sz="7979"/>
            </a:lvl1pPr>
            <a:lvl2pPr marL="2279965" indent="0">
              <a:buNone/>
              <a:defRPr sz="6982"/>
            </a:lvl2pPr>
            <a:lvl3pPr marL="4559930" indent="0">
              <a:buNone/>
              <a:defRPr sz="5984"/>
            </a:lvl3pPr>
            <a:lvl4pPr marL="6839895" indent="0">
              <a:buNone/>
              <a:defRPr sz="4987"/>
            </a:lvl4pPr>
            <a:lvl5pPr marL="9119860" indent="0">
              <a:buNone/>
              <a:defRPr sz="4987"/>
            </a:lvl5pPr>
            <a:lvl6pPr marL="11399825" indent="0">
              <a:buNone/>
              <a:defRPr sz="4987"/>
            </a:lvl6pPr>
            <a:lvl7pPr marL="13679790" indent="0">
              <a:buNone/>
              <a:defRPr sz="4987"/>
            </a:lvl7pPr>
            <a:lvl8pPr marL="15959755" indent="0">
              <a:buNone/>
              <a:defRPr sz="4987"/>
            </a:lvl8pPr>
            <a:lvl9pPr marL="18239720" indent="0">
              <a:buNone/>
              <a:defRPr sz="4987"/>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50851BCA-680B-4F3D-AAD5-E9935D2BB214}" type="datetimeFigureOut">
              <a:rPr lang="ko-KR" altLang="en-US" smtClean="0"/>
              <a:t>2014-05-27</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DAEBB0A-D95B-4950-A0AC-A75A99AB52F5}" type="slidenum">
              <a:rPr lang="ko-KR" altLang="en-US" smtClean="0"/>
              <a:t>‹#›</a:t>
            </a:fld>
            <a:endParaRPr lang="ko-KR" altLang="en-US"/>
          </a:p>
        </p:txBody>
      </p:sp>
    </p:spTree>
    <p:extLst>
      <p:ext uri="{BB962C8B-B14F-4D97-AF65-F5344CB8AC3E}">
        <p14:creationId xmlns:p14="http://schemas.microsoft.com/office/powerpoint/2010/main" val="245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7466" y="1820815"/>
            <a:ext cx="40364569" cy="6610325"/>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3217466" y="9104037"/>
            <a:ext cx="40364569" cy="21699277"/>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3217465" y="31697890"/>
            <a:ext cx="10529888" cy="1820807"/>
          </a:xfrm>
          <a:prstGeom prst="rect">
            <a:avLst/>
          </a:prstGeom>
        </p:spPr>
        <p:txBody>
          <a:bodyPr vert="horz" lIns="91440" tIns="45720" rIns="91440" bIns="45720" rtlCol="0" anchor="ctr"/>
          <a:lstStyle>
            <a:lvl1pPr algn="l">
              <a:defRPr sz="5984">
                <a:solidFill>
                  <a:schemeClr val="tx1">
                    <a:tint val="75000"/>
                  </a:schemeClr>
                </a:solidFill>
              </a:defRPr>
            </a:lvl1pPr>
          </a:lstStyle>
          <a:p>
            <a:fld id="{50851BCA-680B-4F3D-AAD5-E9935D2BB214}" type="datetimeFigureOut">
              <a:rPr lang="ko-KR" altLang="en-US" smtClean="0"/>
              <a:t>2014-05-27</a:t>
            </a:fld>
            <a:endParaRPr lang="ko-KR" altLang="en-US"/>
          </a:p>
        </p:txBody>
      </p:sp>
      <p:sp>
        <p:nvSpPr>
          <p:cNvPr id="5" name="Footer Placeholder 4"/>
          <p:cNvSpPr>
            <a:spLocks noGrp="1"/>
          </p:cNvSpPr>
          <p:nvPr>
            <p:ph type="ftr" sz="quarter" idx="3"/>
          </p:nvPr>
        </p:nvSpPr>
        <p:spPr>
          <a:xfrm>
            <a:off x="15502335" y="31697890"/>
            <a:ext cx="15794831" cy="1820807"/>
          </a:xfrm>
          <a:prstGeom prst="rect">
            <a:avLst/>
          </a:prstGeom>
        </p:spPr>
        <p:txBody>
          <a:bodyPr vert="horz" lIns="91440" tIns="45720" rIns="91440" bIns="45720" rtlCol="0" anchor="ctr"/>
          <a:lstStyle>
            <a:lvl1pPr algn="ctr">
              <a:defRPr sz="5984">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33052147" y="31697890"/>
            <a:ext cx="10529888" cy="1820807"/>
          </a:xfrm>
          <a:prstGeom prst="rect">
            <a:avLst/>
          </a:prstGeom>
        </p:spPr>
        <p:txBody>
          <a:bodyPr vert="horz" lIns="91440" tIns="45720" rIns="91440" bIns="45720" rtlCol="0" anchor="ctr"/>
          <a:lstStyle>
            <a:lvl1pPr algn="r">
              <a:defRPr sz="5984">
                <a:solidFill>
                  <a:schemeClr val="tx1">
                    <a:tint val="75000"/>
                  </a:schemeClr>
                </a:solidFill>
              </a:defRPr>
            </a:lvl1pPr>
          </a:lstStyle>
          <a:p>
            <a:fld id="{4DAEBB0A-D95B-4950-A0AC-A75A99AB52F5}" type="slidenum">
              <a:rPr lang="ko-KR" altLang="en-US" smtClean="0"/>
              <a:t>‹#›</a:t>
            </a:fld>
            <a:endParaRPr lang="ko-KR" altLang="en-US"/>
          </a:p>
        </p:txBody>
      </p:sp>
    </p:spTree>
    <p:extLst>
      <p:ext uri="{BB962C8B-B14F-4D97-AF65-F5344CB8AC3E}">
        <p14:creationId xmlns:p14="http://schemas.microsoft.com/office/powerpoint/2010/main" val="1482551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59930" rtl="0" eaLnBrk="1" latinLnBrk="1" hangingPunct="1">
        <a:lnSpc>
          <a:spcPct val="90000"/>
        </a:lnSpc>
        <a:spcBef>
          <a:spcPct val="0"/>
        </a:spcBef>
        <a:buNone/>
        <a:defRPr sz="21942" kern="1200">
          <a:solidFill>
            <a:schemeClr val="tx1"/>
          </a:solidFill>
          <a:latin typeface="+mj-lt"/>
          <a:ea typeface="+mj-ea"/>
          <a:cs typeface="+mj-cs"/>
        </a:defRPr>
      </a:lvl1pPr>
    </p:titleStyle>
    <p:bodyStyle>
      <a:lvl1pPr marL="1139982" indent="-1139982" algn="l" defTabSz="4559930" rtl="0" eaLnBrk="1" latinLnBrk="1" hangingPunct="1">
        <a:lnSpc>
          <a:spcPct val="90000"/>
        </a:lnSpc>
        <a:spcBef>
          <a:spcPts val="4987"/>
        </a:spcBef>
        <a:buFont typeface="Arial" panose="020B0604020202020204" pitchFamily="34" charset="0"/>
        <a:buChar char="•"/>
        <a:defRPr sz="13963" kern="1200">
          <a:solidFill>
            <a:schemeClr val="tx1"/>
          </a:solidFill>
          <a:latin typeface="+mn-lt"/>
          <a:ea typeface="+mn-ea"/>
          <a:cs typeface="+mn-cs"/>
        </a:defRPr>
      </a:lvl1pPr>
      <a:lvl2pPr marL="3419947" indent="-1139982" algn="l" defTabSz="4559930" rtl="0" eaLnBrk="1" latinLnBrk="1" hangingPunct="1">
        <a:lnSpc>
          <a:spcPct val="90000"/>
        </a:lnSpc>
        <a:spcBef>
          <a:spcPts val="2493"/>
        </a:spcBef>
        <a:buFont typeface="Arial" panose="020B0604020202020204" pitchFamily="34" charset="0"/>
        <a:buChar char="•"/>
        <a:defRPr sz="11968" kern="1200">
          <a:solidFill>
            <a:schemeClr val="tx1"/>
          </a:solidFill>
          <a:latin typeface="+mn-lt"/>
          <a:ea typeface="+mn-ea"/>
          <a:cs typeface="+mn-cs"/>
        </a:defRPr>
      </a:lvl2pPr>
      <a:lvl3pPr marL="5699912" indent="-1139982" algn="l" defTabSz="4559930" rtl="0" eaLnBrk="1" latinLnBrk="1" hangingPunct="1">
        <a:lnSpc>
          <a:spcPct val="90000"/>
        </a:lnSpc>
        <a:spcBef>
          <a:spcPts val="2493"/>
        </a:spcBef>
        <a:buFont typeface="Arial" panose="020B0604020202020204" pitchFamily="34" charset="0"/>
        <a:buChar char="•"/>
        <a:defRPr sz="9974" kern="1200">
          <a:solidFill>
            <a:schemeClr val="tx1"/>
          </a:solidFill>
          <a:latin typeface="+mn-lt"/>
          <a:ea typeface="+mn-ea"/>
          <a:cs typeface="+mn-cs"/>
        </a:defRPr>
      </a:lvl3pPr>
      <a:lvl4pPr marL="7979877" indent="-1139982" algn="l" defTabSz="4559930" rtl="0" eaLnBrk="1" latinLnBrk="1" hangingPunct="1">
        <a:lnSpc>
          <a:spcPct val="90000"/>
        </a:lnSpc>
        <a:spcBef>
          <a:spcPts val="2493"/>
        </a:spcBef>
        <a:buFont typeface="Arial" panose="020B0604020202020204" pitchFamily="34" charset="0"/>
        <a:buChar char="•"/>
        <a:defRPr sz="8976" kern="1200">
          <a:solidFill>
            <a:schemeClr val="tx1"/>
          </a:solidFill>
          <a:latin typeface="+mn-lt"/>
          <a:ea typeface="+mn-ea"/>
          <a:cs typeface="+mn-cs"/>
        </a:defRPr>
      </a:lvl4pPr>
      <a:lvl5pPr marL="10259842" indent="-1139982" algn="l" defTabSz="4559930" rtl="0" eaLnBrk="1" latinLnBrk="1" hangingPunct="1">
        <a:lnSpc>
          <a:spcPct val="90000"/>
        </a:lnSpc>
        <a:spcBef>
          <a:spcPts val="2493"/>
        </a:spcBef>
        <a:buFont typeface="Arial" panose="020B0604020202020204" pitchFamily="34" charset="0"/>
        <a:buChar char="•"/>
        <a:defRPr sz="8976" kern="1200">
          <a:solidFill>
            <a:schemeClr val="tx1"/>
          </a:solidFill>
          <a:latin typeface="+mn-lt"/>
          <a:ea typeface="+mn-ea"/>
          <a:cs typeface="+mn-cs"/>
        </a:defRPr>
      </a:lvl5pPr>
      <a:lvl6pPr marL="12539807" indent="-1139982" algn="l" defTabSz="4559930" rtl="0" eaLnBrk="1" latinLnBrk="1" hangingPunct="1">
        <a:lnSpc>
          <a:spcPct val="90000"/>
        </a:lnSpc>
        <a:spcBef>
          <a:spcPts val="2493"/>
        </a:spcBef>
        <a:buFont typeface="Arial" panose="020B0604020202020204" pitchFamily="34" charset="0"/>
        <a:buChar char="•"/>
        <a:defRPr sz="8976" kern="1200">
          <a:solidFill>
            <a:schemeClr val="tx1"/>
          </a:solidFill>
          <a:latin typeface="+mn-lt"/>
          <a:ea typeface="+mn-ea"/>
          <a:cs typeface="+mn-cs"/>
        </a:defRPr>
      </a:lvl6pPr>
      <a:lvl7pPr marL="14819772" indent="-1139982" algn="l" defTabSz="4559930" rtl="0" eaLnBrk="1" latinLnBrk="1" hangingPunct="1">
        <a:lnSpc>
          <a:spcPct val="90000"/>
        </a:lnSpc>
        <a:spcBef>
          <a:spcPts val="2493"/>
        </a:spcBef>
        <a:buFont typeface="Arial" panose="020B0604020202020204" pitchFamily="34" charset="0"/>
        <a:buChar char="•"/>
        <a:defRPr sz="8976" kern="1200">
          <a:solidFill>
            <a:schemeClr val="tx1"/>
          </a:solidFill>
          <a:latin typeface="+mn-lt"/>
          <a:ea typeface="+mn-ea"/>
          <a:cs typeface="+mn-cs"/>
        </a:defRPr>
      </a:lvl7pPr>
      <a:lvl8pPr marL="17099737" indent="-1139982" algn="l" defTabSz="4559930" rtl="0" eaLnBrk="1" latinLnBrk="1" hangingPunct="1">
        <a:lnSpc>
          <a:spcPct val="90000"/>
        </a:lnSpc>
        <a:spcBef>
          <a:spcPts val="2493"/>
        </a:spcBef>
        <a:buFont typeface="Arial" panose="020B0604020202020204" pitchFamily="34" charset="0"/>
        <a:buChar char="•"/>
        <a:defRPr sz="8976" kern="1200">
          <a:solidFill>
            <a:schemeClr val="tx1"/>
          </a:solidFill>
          <a:latin typeface="+mn-lt"/>
          <a:ea typeface="+mn-ea"/>
          <a:cs typeface="+mn-cs"/>
        </a:defRPr>
      </a:lvl8pPr>
      <a:lvl9pPr marL="19379702" indent="-1139982" algn="l" defTabSz="4559930" rtl="0" eaLnBrk="1" latinLnBrk="1" hangingPunct="1">
        <a:lnSpc>
          <a:spcPct val="90000"/>
        </a:lnSpc>
        <a:spcBef>
          <a:spcPts val="2493"/>
        </a:spcBef>
        <a:buFont typeface="Arial" panose="020B0604020202020204" pitchFamily="34" charset="0"/>
        <a:buChar char="•"/>
        <a:defRPr sz="8976" kern="1200">
          <a:solidFill>
            <a:schemeClr val="tx1"/>
          </a:solidFill>
          <a:latin typeface="+mn-lt"/>
          <a:ea typeface="+mn-ea"/>
          <a:cs typeface="+mn-cs"/>
        </a:defRPr>
      </a:lvl9pPr>
    </p:bodyStyle>
    <p:otherStyle>
      <a:defPPr>
        <a:defRPr lang="en-US"/>
      </a:defPPr>
      <a:lvl1pPr marL="0" algn="l" defTabSz="4559930" rtl="0" eaLnBrk="1" latinLnBrk="1" hangingPunct="1">
        <a:defRPr sz="8976" kern="1200">
          <a:solidFill>
            <a:schemeClr val="tx1"/>
          </a:solidFill>
          <a:latin typeface="+mn-lt"/>
          <a:ea typeface="+mn-ea"/>
          <a:cs typeface="+mn-cs"/>
        </a:defRPr>
      </a:lvl1pPr>
      <a:lvl2pPr marL="2279965" algn="l" defTabSz="4559930" rtl="0" eaLnBrk="1" latinLnBrk="1" hangingPunct="1">
        <a:defRPr sz="8976" kern="1200">
          <a:solidFill>
            <a:schemeClr val="tx1"/>
          </a:solidFill>
          <a:latin typeface="+mn-lt"/>
          <a:ea typeface="+mn-ea"/>
          <a:cs typeface="+mn-cs"/>
        </a:defRPr>
      </a:lvl2pPr>
      <a:lvl3pPr marL="4559930" algn="l" defTabSz="4559930" rtl="0" eaLnBrk="1" latinLnBrk="1" hangingPunct="1">
        <a:defRPr sz="8976" kern="1200">
          <a:solidFill>
            <a:schemeClr val="tx1"/>
          </a:solidFill>
          <a:latin typeface="+mn-lt"/>
          <a:ea typeface="+mn-ea"/>
          <a:cs typeface="+mn-cs"/>
        </a:defRPr>
      </a:lvl3pPr>
      <a:lvl4pPr marL="6839895" algn="l" defTabSz="4559930" rtl="0" eaLnBrk="1" latinLnBrk="1" hangingPunct="1">
        <a:defRPr sz="8976" kern="1200">
          <a:solidFill>
            <a:schemeClr val="tx1"/>
          </a:solidFill>
          <a:latin typeface="+mn-lt"/>
          <a:ea typeface="+mn-ea"/>
          <a:cs typeface="+mn-cs"/>
        </a:defRPr>
      </a:lvl4pPr>
      <a:lvl5pPr marL="9119860" algn="l" defTabSz="4559930" rtl="0" eaLnBrk="1" latinLnBrk="1" hangingPunct="1">
        <a:defRPr sz="8976" kern="1200">
          <a:solidFill>
            <a:schemeClr val="tx1"/>
          </a:solidFill>
          <a:latin typeface="+mn-lt"/>
          <a:ea typeface="+mn-ea"/>
          <a:cs typeface="+mn-cs"/>
        </a:defRPr>
      </a:lvl5pPr>
      <a:lvl6pPr marL="11399825" algn="l" defTabSz="4559930" rtl="0" eaLnBrk="1" latinLnBrk="1" hangingPunct="1">
        <a:defRPr sz="8976" kern="1200">
          <a:solidFill>
            <a:schemeClr val="tx1"/>
          </a:solidFill>
          <a:latin typeface="+mn-lt"/>
          <a:ea typeface="+mn-ea"/>
          <a:cs typeface="+mn-cs"/>
        </a:defRPr>
      </a:lvl6pPr>
      <a:lvl7pPr marL="13679790" algn="l" defTabSz="4559930" rtl="0" eaLnBrk="1" latinLnBrk="1" hangingPunct="1">
        <a:defRPr sz="8976" kern="1200">
          <a:solidFill>
            <a:schemeClr val="tx1"/>
          </a:solidFill>
          <a:latin typeface="+mn-lt"/>
          <a:ea typeface="+mn-ea"/>
          <a:cs typeface="+mn-cs"/>
        </a:defRPr>
      </a:lvl7pPr>
      <a:lvl8pPr marL="15959755" algn="l" defTabSz="4559930" rtl="0" eaLnBrk="1" latinLnBrk="1" hangingPunct="1">
        <a:defRPr sz="8976" kern="1200">
          <a:solidFill>
            <a:schemeClr val="tx1"/>
          </a:solidFill>
          <a:latin typeface="+mn-lt"/>
          <a:ea typeface="+mn-ea"/>
          <a:cs typeface="+mn-cs"/>
        </a:defRPr>
      </a:lvl8pPr>
      <a:lvl9pPr marL="18239720" algn="l" defTabSz="4559930" rtl="0" eaLnBrk="1" latinLnBrk="1" hangingPunct="1">
        <a:defRPr sz="89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oleObject" Target="../embeddings/oleObject1.bin"/><Relationship Id="rId26" Type="http://schemas.openxmlformats.org/officeDocument/2006/relationships/image" Target="../media/image22.emf"/><Relationship Id="rId3" Type="http://schemas.openxmlformats.org/officeDocument/2006/relationships/notesSlide" Target="../notesSlides/notesSlide1.xml"/><Relationship Id="rId21" Type="http://schemas.openxmlformats.org/officeDocument/2006/relationships/image" Target="../media/image17.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emf"/><Relationship Id="rId25" Type="http://schemas.openxmlformats.org/officeDocument/2006/relationships/image" Target="../media/image21.emf"/><Relationship Id="rId33" Type="http://schemas.openxmlformats.org/officeDocument/2006/relationships/image" Target="../media/image28.png"/><Relationship Id="rId2" Type="http://schemas.openxmlformats.org/officeDocument/2006/relationships/slideLayout" Target="../slideLayouts/slideLayout1.xml"/><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0.emf"/><Relationship Id="rId32" Type="http://schemas.openxmlformats.org/officeDocument/2006/relationships/image" Target="../media/image27.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19.emf"/><Relationship Id="rId28" Type="http://schemas.openxmlformats.org/officeDocument/2006/relationships/image" Target="../media/image24.png"/><Relationship Id="rId10" Type="http://schemas.openxmlformats.org/officeDocument/2006/relationships/image" Target="../media/image8.png"/><Relationship Id="rId19" Type="http://schemas.openxmlformats.org/officeDocument/2006/relationships/image" Target="../media/image1.wmf"/><Relationship Id="rId31" Type="http://schemas.openxmlformats.org/officeDocument/2006/relationships/image" Target="../media/image26.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8.emf"/><Relationship Id="rId27" Type="http://schemas.openxmlformats.org/officeDocument/2006/relationships/image" Target="../media/image23.emf"/><Relationship Id="rId30" Type="http://schemas.openxmlformats.org/officeDocument/2006/relationships/hyperlink" Target="http://hrg.snu.ac.kr/" TargetMode="External"/><Relationship Id="rId8"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직사각형 338"/>
          <p:cNvSpPr>
            <a:spLocks noChangeArrowheads="1"/>
          </p:cNvSpPr>
          <p:nvPr/>
        </p:nvSpPr>
        <p:spPr bwMode="auto">
          <a:xfrm>
            <a:off x="16200000" y="25966813"/>
            <a:ext cx="14400000" cy="7774501"/>
          </a:xfrm>
          <a:prstGeom prst="rect">
            <a:avLst/>
          </a:prstGeom>
          <a:solidFill>
            <a:sysClr val="window" lastClr="FFFFFF"/>
          </a:solidFill>
          <a:ln w="53975" algn="ctr">
            <a:solidFill>
              <a:sysClr val="windowText" lastClr="000000"/>
            </a:solidFill>
            <a:miter lim="800000"/>
            <a:headEnd/>
            <a:tailEnd/>
          </a:ln>
        </p:spPr>
        <p:txBody>
          <a:bodyPr lIns="85201" tIns="42600" rIns="85201" bIns="42600"/>
          <a:lstStyle/>
          <a:p>
            <a:pPr marL="0" marR="0" lvl="0" indent="0" defTabSz="4025670" eaLnBrk="1" fontAlgn="auto" latinLnBrk="0" hangingPunct="1">
              <a:lnSpc>
                <a:spcPct val="100000"/>
              </a:lnSpc>
              <a:spcBef>
                <a:spcPts val="0"/>
              </a:spcBef>
              <a:spcAft>
                <a:spcPts val="0"/>
              </a:spcAft>
              <a:buClrTx/>
              <a:buSzTx/>
              <a:buFontTx/>
              <a:buBlip>
                <a:blip r:embed="rId4"/>
              </a:buBlip>
              <a:tabLst/>
              <a:defRPr/>
            </a:pPr>
            <a:endParaRPr kumimoji="0" lang="en-US" sz="32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a:p>
            <a:pPr marL="0" marR="0" lvl="0" indent="0" defTabSz="4025670" eaLnBrk="1" fontAlgn="auto" latinLnBrk="0" hangingPunct="1">
              <a:lnSpc>
                <a:spcPct val="100000"/>
              </a:lnSpc>
              <a:spcBef>
                <a:spcPts val="0"/>
              </a:spcBef>
              <a:spcAft>
                <a:spcPts val="0"/>
              </a:spcAft>
              <a:buClrTx/>
              <a:buSzTx/>
              <a:buFontTx/>
              <a:buBlip>
                <a:blip r:embed="rId4"/>
              </a:buBlip>
              <a:tabLst/>
              <a:defRPr/>
            </a:pPr>
            <a:endParaRPr kumimoji="0" lang="en-US" sz="32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a:p>
            <a:pPr marL="454119" marR="0" lvl="0" indent="-454119" defTabSz="4025670" eaLnBrk="1" fontAlgn="auto" latinLnBrk="0" hangingPunct="1">
              <a:lnSpc>
                <a:spcPct val="120000"/>
              </a:lnSpc>
              <a:spcBef>
                <a:spcPts val="0"/>
              </a:spcBef>
              <a:spcAft>
                <a:spcPts val="0"/>
              </a:spcAft>
              <a:buClrTx/>
              <a:buSzTx/>
              <a:buFontTx/>
              <a:buNone/>
              <a:tabLst/>
              <a:defRPr/>
            </a:pPr>
            <a:r>
              <a:rPr kumimoji="0" lang="ko-KR" altLang="en-US" sz="30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 </a:t>
            </a:r>
            <a:endParaRPr kumimoji="0" lang="en-US" sz="30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grpSp>
        <p:nvGrpSpPr>
          <p:cNvPr id="205" name="그룹 204"/>
          <p:cNvGrpSpPr/>
          <p:nvPr/>
        </p:nvGrpSpPr>
        <p:grpSpPr>
          <a:xfrm>
            <a:off x="900000" y="3459994"/>
            <a:ext cx="14778804" cy="10256622"/>
            <a:chOff x="2334610" y="3459994"/>
            <a:chExt cx="14778804" cy="10256622"/>
          </a:xfrm>
        </p:grpSpPr>
        <p:sp>
          <p:nvSpPr>
            <p:cNvPr id="47" name="직사각형 46"/>
            <p:cNvSpPr>
              <a:spLocks noChangeArrowheads="1"/>
            </p:cNvSpPr>
            <p:nvPr/>
          </p:nvSpPr>
          <p:spPr bwMode="auto">
            <a:xfrm>
              <a:off x="2334610" y="3849417"/>
              <a:ext cx="14400000" cy="9867199"/>
            </a:xfrm>
            <a:prstGeom prst="rect">
              <a:avLst/>
            </a:prstGeom>
            <a:solidFill>
              <a:sysClr val="window" lastClr="FFFFFF"/>
            </a:solidFill>
            <a:ln w="53975" algn="ctr">
              <a:solidFill>
                <a:sysClr val="windowText" lastClr="000000"/>
              </a:solidFill>
              <a:miter lim="800000"/>
              <a:headEnd/>
              <a:tailEnd/>
            </a:ln>
          </p:spPr>
          <p:txBody>
            <a:bodyPr lIns="85201" tIns="42600" rIns="85201" bIns="42600"/>
            <a:lstStyle/>
            <a:p>
              <a:pPr marL="0" marR="0" lvl="0" indent="0" defTabSz="4025670" eaLnBrk="1" fontAlgn="auto" latinLnBrk="0" hangingPunct="1">
                <a:lnSpc>
                  <a:spcPct val="100000"/>
                </a:lnSpc>
                <a:spcBef>
                  <a:spcPts val="0"/>
                </a:spcBef>
                <a:spcAft>
                  <a:spcPts val="0"/>
                </a:spcAft>
                <a:buClrTx/>
                <a:buSzTx/>
                <a:buFontTx/>
                <a:buBlip>
                  <a:blip r:embed="rId4"/>
                </a:buBlip>
                <a:tabLst/>
                <a:defRPr/>
              </a:pPr>
              <a:endParaRPr kumimoji="0" lang="en-US" sz="32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a:p>
              <a:pPr marL="0" marR="0" lvl="0" indent="0" defTabSz="4025670" eaLnBrk="1" fontAlgn="auto" latinLnBrk="0" hangingPunct="1">
                <a:lnSpc>
                  <a:spcPct val="100000"/>
                </a:lnSpc>
                <a:spcBef>
                  <a:spcPts val="0"/>
                </a:spcBef>
                <a:spcAft>
                  <a:spcPts val="0"/>
                </a:spcAft>
                <a:buClrTx/>
                <a:buSzTx/>
                <a:buFontTx/>
                <a:buBlip>
                  <a:blip r:embed="rId4"/>
                </a:buBlip>
                <a:tabLst/>
                <a:defRPr/>
              </a:pPr>
              <a:endParaRPr kumimoji="0" lang="en-US" sz="32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a:p>
              <a:pPr marL="454119" marR="0" lvl="0" indent="-454119" defTabSz="4025670" eaLnBrk="1" fontAlgn="auto" latinLnBrk="0" hangingPunct="1">
                <a:lnSpc>
                  <a:spcPct val="120000"/>
                </a:lnSpc>
                <a:spcBef>
                  <a:spcPts val="0"/>
                </a:spcBef>
                <a:spcAft>
                  <a:spcPts val="0"/>
                </a:spcAft>
                <a:buClrTx/>
                <a:buSzTx/>
                <a:buFontTx/>
                <a:buNone/>
                <a:tabLst/>
                <a:defRPr/>
              </a:pPr>
              <a:r>
                <a:rPr kumimoji="0" lang="ko-KR" altLang="en-US" sz="30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 </a:t>
              </a:r>
              <a:endParaRPr kumimoji="0" lang="en-US" sz="30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grpSp>
          <p:nvGrpSpPr>
            <p:cNvPr id="48" name="그룹 47"/>
            <p:cNvGrpSpPr/>
            <p:nvPr/>
          </p:nvGrpSpPr>
          <p:grpSpPr>
            <a:xfrm>
              <a:off x="2657715" y="3459994"/>
              <a:ext cx="5822968" cy="857254"/>
              <a:chOff x="1110269" y="7568007"/>
              <a:chExt cx="5822968" cy="857254"/>
            </a:xfrm>
          </p:grpSpPr>
          <p:grpSp>
            <p:nvGrpSpPr>
              <p:cNvPr id="49" name="그룹 48"/>
              <p:cNvGrpSpPr/>
              <p:nvPr/>
            </p:nvGrpSpPr>
            <p:grpSpPr>
              <a:xfrm>
                <a:off x="1110269" y="7677695"/>
                <a:ext cx="3839950" cy="615700"/>
                <a:chOff x="587303" y="8190591"/>
                <a:chExt cx="5256212" cy="194341"/>
              </a:xfrm>
            </p:grpSpPr>
            <p:sp>
              <p:nvSpPr>
                <p:cNvPr id="51" name="Rectangle 48"/>
                <p:cNvSpPr>
                  <a:spLocks noChangeArrowheads="1"/>
                </p:cNvSpPr>
                <p:nvPr/>
              </p:nvSpPr>
              <p:spPr bwMode="auto">
                <a:xfrm>
                  <a:off x="587303" y="8262832"/>
                  <a:ext cx="5256212" cy="23812"/>
                </a:xfrm>
                <a:prstGeom prst="rect">
                  <a:avLst/>
                </a:prstGeom>
                <a:solidFill>
                  <a:sysClr val="windowText" lastClr="000000">
                    <a:lumMod val="85000"/>
                    <a:lumOff val="15000"/>
                  </a:sysClr>
                </a:solidFill>
                <a:ln w="9525" algn="ctr">
                  <a:solidFill>
                    <a:sysClr val="windowText" lastClr="000000">
                      <a:lumMod val="75000"/>
                      <a:lumOff val="25000"/>
                    </a:sysClr>
                  </a:solidFill>
                  <a:miter lim="800000"/>
                  <a:headEnd/>
                  <a:tailEnd/>
                </a:ln>
                <a:effectLst/>
              </p:spPr>
              <p:txBody>
                <a:bodyPr wrap="none" anchor="ctr"/>
                <a:lstStyle/>
                <a:p>
                  <a:pPr marL="0" marR="0" lvl="0" indent="0" defTabSz="4526280" eaLnBrk="1" fontAlgn="auto" latinLnBrk="0" hangingPunct="1">
                    <a:lnSpc>
                      <a:spcPct val="100000"/>
                    </a:lnSpc>
                    <a:spcBef>
                      <a:spcPts val="0"/>
                    </a:spcBef>
                    <a:spcAft>
                      <a:spcPts val="0"/>
                    </a:spcAft>
                    <a:buClrTx/>
                    <a:buSzTx/>
                    <a:buFontTx/>
                    <a:buNone/>
                    <a:tabLst/>
                    <a:defRPr/>
                  </a:pPr>
                  <a:endParaRPr kumimoji="0" lang="en-US" altLang="ko-KR" sz="1300" b="0" i="0" u="none" strike="noStrike" kern="0" cap="none" spc="0" normalizeH="0" baseline="0" noProof="0" dirty="0">
                    <a:ln>
                      <a:noFill/>
                    </a:ln>
                    <a:solidFill>
                      <a:srgbClr val="000000"/>
                    </a:solidFill>
                    <a:effectLst/>
                    <a:uLnTx/>
                    <a:uFillTx/>
                    <a:latin typeface="Arial Unicode MS" pitchFamily="50" charset="-127"/>
                    <a:ea typeface="Arial Unicode MS" pitchFamily="50" charset="-127"/>
                    <a:cs typeface="Arial Unicode MS" pitchFamily="50" charset="-127"/>
                  </a:endParaRPr>
                </a:p>
              </p:txBody>
            </p:sp>
            <p:sp>
              <p:nvSpPr>
                <p:cNvPr id="52" name="Rectangle 46"/>
                <p:cNvSpPr>
                  <a:spLocks noChangeArrowheads="1"/>
                </p:cNvSpPr>
                <p:nvPr/>
              </p:nvSpPr>
              <p:spPr bwMode="auto">
                <a:xfrm flipH="1">
                  <a:off x="2351015" y="8239019"/>
                  <a:ext cx="539750" cy="90488"/>
                </a:xfrm>
                <a:prstGeom prst="rect">
                  <a:avLst/>
                </a:prstGeom>
                <a:solidFill>
                  <a:srgbClr val="C6ACD4"/>
                </a:solidFill>
                <a:ln w="9525" algn="ctr">
                  <a:noFill/>
                  <a:miter lim="800000"/>
                  <a:headEnd/>
                  <a:tailEnd/>
                </a:ln>
              </p:spPr>
              <p:txBody>
                <a:bodyPr wrap="none" lIns="90000" tIns="46800" rIns="90000" bIns="46800" anchor="ctr"/>
                <a:lstStyle/>
                <a:p>
                  <a:pPr marL="0" marR="0" lvl="0" indent="0" defTabSz="4526280" eaLnBrk="1" fontAlgn="auto" latinLnBrk="0" hangingPunct="1">
                    <a:lnSpc>
                      <a:spcPct val="100000"/>
                    </a:lnSpc>
                    <a:spcBef>
                      <a:spcPts val="0"/>
                    </a:spcBef>
                    <a:spcAft>
                      <a:spcPts val="0"/>
                    </a:spcAft>
                    <a:buClrTx/>
                    <a:buSzTx/>
                    <a:buFontTx/>
                    <a:buNone/>
                    <a:tabLst/>
                    <a:defRPr/>
                  </a:pPr>
                  <a:endParaRPr kumimoji="0" lang="en-US" altLang="ko-KR" sz="19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53" name="Rectangle 47"/>
                <p:cNvSpPr>
                  <a:spLocks noChangeArrowheads="1"/>
                </p:cNvSpPr>
                <p:nvPr/>
              </p:nvSpPr>
              <p:spPr bwMode="auto">
                <a:xfrm flipH="1">
                  <a:off x="1763640" y="8239019"/>
                  <a:ext cx="539750" cy="90488"/>
                </a:xfrm>
                <a:prstGeom prst="rect">
                  <a:avLst/>
                </a:prstGeom>
                <a:solidFill>
                  <a:srgbClr val="AC85C1"/>
                </a:solidFill>
                <a:ln w="9525" algn="ctr">
                  <a:noFill/>
                  <a:miter lim="800000"/>
                  <a:headEnd/>
                  <a:tailEnd/>
                </a:ln>
              </p:spPr>
              <p:txBody>
                <a:bodyPr wrap="none" lIns="90000" tIns="46800" rIns="90000" bIns="46800" anchor="ctr"/>
                <a:lstStyle/>
                <a:p>
                  <a:pPr marL="0" marR="0" lvl="0" indent="0" defTabSz="4526280" eaLnBrk="1" fontAlgn="auto" latinLnBrk="0" hangingPunct="1">
                    <a:lnSpc>
                      <a:spcPct val="100000"/>
                    </a:lnSpc>
                    <a:spcBef>
                      <a:spcPts val="0"/>
                    </a:spcBef>
                    <a:spcAft>
                      <a:spcPts val="0"/>
                    </a:spcAft>
                    <a:buClrTx/>
                    <a:buSzTx/>
                    <a:buFontTx/>
                    <a:buNone/>
                    <a:tabLst/>
                    <a:defRPr/>
                  </a:pPr>
                  <a:endParaRPr kumimoji="0" lang="en-US" altLang="ko-KR" sz="19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54" name="Rectangle 48"/>
                <p:cNvSpPr>
                  <a:spLocks noChangeArrowheads="1"/>
                </p:cNvSpPr>
                <p:nvPr/>
              </p:nvSpPr>
              <p:spPr bwMode="auto">
                <a:xfrm flipH="1">
                  <a:off x="1181028" y="8239019"/>
                  <a:ext cx="539750" cy="90488"/>
                </a:xfrm>
                <a:prstGeom prst="rect">
                  <a:avLst/>
                </a:prstGeom>
                <a:solidFill>
                  <a:srgbClr val="8E5AAA"/>
                </a:solidFill>
                <a:ln w="9525" algn="ctr">
                  <a:noFill/>
                  <a:miter lim="800000"/>
                  <a:headEnd/>
                  <a:tailEnd/>
                </a:ln>
              </p:spPr>
              <p:txBody>
                <a:bodyPr wrap="none" lIns="90000" tIns="46800" rIns="90000" bIns="46800" anchor="ctr"/>
                <a:lstStyle/>
                <a:p>
                  <a:pPr marL="0" marR="0" lvl="0" indent="0" defTabSz="4526280" eaLnBrk="1" fontAlgn="auto" latinLnBrk="0" hangingPunct="1">
                    <a:lnSpc>
                      <a:spcPct val="100000"/>
                    </a:lnSpc>
                    <a:spcBef>
                      <a:spcPts val="0"/>
                    </a:spcBef>
                    <a:spcAft>
                      <a:spcPts val="0"/>
                    </a:spcAft>
                    <a:buClrTx/>
                    <a:buSzTx/>
                    <a:buFontTx/>
                    <a:buNone/>
                    <a:tabLst/>
                    <a:defRPr/>
                  </a:pPr>
                  <a:endParaRPr kumimoji="0" lang="en-US" altLang="ko-KR" sz="1900" b="0" i="0" u="none" strike="noStrike" kern="0" cap="none" spc="0" normalizeH="0" baseline="0" noProof="0" dirty="0">
                    <a:ln>
                      <a:noFill/>
                    </a:ln>
                    <a:solidFill>
                      <a:srgbClr val="FFFFFF"/>
                    </a:solidFill>
                    <a:effectLst/>
                    <a:uLnTx/>
                    <a:uFillTx/>
                    <a:latin typeface="Arial Unicode MS" pitchFamily="50" charset="-127"/>
                    <a:ea typeface="Arial Unicode MS" pitchFamily="50" charset="-127"/>
                    <a:cs typeface="Arial Unicode MS" pitchFamily="50" charset="-127"/>
                  </a:endParaRPr>
                </a:p>
              </p:txBody>
            </p:sp>
            <p:sp>
              <p:nvSpPr>
                <p:cNvPr id="55" name="Rectangle 49"/>
                <p:cNvSpPr>
                  <a:spLocks noChangeArrowheads="1"/>
                </p:cNvSpPr>
                <p:nvPr/>
              </p:nvSpPr>
              <p:spPr bwMode="auto">
                <a:xfrm flipH="1">
                  <a:off x="587303" y="8190591"/>
                  <a:ext cx="539750" cy="194341"/>
                </a:xfrm>
                <a:prstGeom prst="rect">
                  <a:avLst/>
                </a:prstGeom>
                <a:solidFill>
                  <a:srgbClr val="69417F"/>
                </a:solidFill>
                <a:ln w="9525" algn="ctr">
                  <a:noFill/>
                  <a:miter lim="800000"/>
                  <a:headEnd/>
                  <a:tailEnd/>
                </a:ln>
              </p:spPr>
              <p:txBody>
                <a:bodyPr wrap="none" lIns="90000" tIns="46800" rIns="90000" bIns="46800" anchor="ctr"/>
                <a:lstStyle/>
                <a:p>
                  <a:pPr marL="0" marR="0" lvl="0" indent="0" algn="ctr" defTabSz="4526280" eaLnBrk="1" fontAlgn="auto" latinLnBrk="0" hangingPunct="1">
                    <a:lnSpc>
                      <a:spcPct val="100000"/>
                    </a:lnSpc>
                    <a:spcBef>
                      <a:spcPts val="0"/>
                    </a:spcBef>
                    <a:spcAft>
                      <a:spcPts val="0"/>
                    </a:spcAft>
                    <a:buClrTx/>
                    <a:buSzTx/>
                    <a:buFontTx/>
                    <a:buNone/>
                    <a:tabLst/>
                    <a:defRPr/>
                  </a:pPr>
                  <a:r>
                    <a:rPr kumimoji="0" lang="en-US" altLang="ko-KR" sz="3400" b="1" i="0" u="none" strike="noStrike" kern="0" cap="none" spc="0" normalizeH="0" baseline="0" noProof="0" dirty="0" smtClean="0">
                      <a:ln>
                        <a:noFill/>
                      </a:ln>
                      <a:solidFill>
                        <a:srgbClr val="FFFFFF"/>
                      </a:solidFill>
                      <a:effectLst/>
                      <a:uLnTx/>
                      <a:uFillTx/>
                      <a:latin typeface="Arial Unicode MS" pitchFamily="50" charset="-127"/>
                      <a:ea typeface="Arial Unicode MS" pitchFamily="50" charset="-127"/>
                      <a:cs typeface="Arial Unicode MS" pitchFamily="50" charset="-127"/>
                    </a:rPr>
                    <a:t>1</a:t>
                  </a:r>
                  <a:endParaRPr kumimoji="0" lang="en-US" altLang="ko-KR" sz="3400" b="1" i="0" u="none" strike="noStrike" kern="0" cap="none" spc="0" normalizeH="0" baseline="0" noProof="0" dirty="0">
                    <a:ln>
                      <a:noFill/>
                    </a:ln>
                    <a:solidFill>
                      <a:srgbClr val="FFFFFF"/>
                    </a:solidFill>
                    <a:effectLst/>
                    <a:uLnTx/>
                    <a:uFillTx/>
                    <a:latin typeface="Arial Unicode MS" pitchFamily="50" charset="-127"/>
                    <a:ea typeface="Arial Unicode MS" pitchFamily="50" charset="-127"/>
                    <a:cs typeface="Arial Unicode MS" pitchFamily="50" charset="-127"/>
                  </a:endParaRPr>
                </a:p>
              </p:txBody>
            </p:sp>
          </p:grpSp>
          <p:sp>
            <p:nvSpPr>
              <p:cNvPr id="50" name="모서리가 둥근 직사각형 49"/>
              <p:cNvSpPr/>
              <p:nvPr/>
            </p:nvSpPr>
            <p:spPr>
              <a:xfrm>
                <a:off x="2952553" y="7568007"/>
                <a:ext cx="3980684" cy="857254"/>
              </a:xfrm>
              <a:prstGeom prst="roundRect">
                <a:avLst/>
              </a:prstGeom>
              <a:solidFill>
                <a:srgbClr val="8064A2">
                  <a:lumMod val="50000"/>
                </a:srgbClr>
              </a:solidFill>
              <a:ln w="25400" cap="flat" cmpd="sng" algn="ctr">
                <a:solidFill>
                  <a:sysClr val="windowText" lastClr="000000"/>
                </a:solidFill>
                <a:prstDash val="solid"/>
              </a:ln>
              <a:effectLst/>
            </p:spPr>
            <p:txBody>
              <a:bodyPr lIns="85201" tIns="42600" rIns="85201" bIns="42600" rtlCol="0" anchor="ctr"/>
              <a:lstStyle/>
              <a:p>
                <a:pPr marL="0" marR="0" lvl="0" indent="0" algn="ctr" defTabSz="4526280" eaLnBrk="1" fontAlgn="auto" latinLnBrk="0" hangingPunct="1">
                  <a:lnSpc>
                    <a:spcPct val="100000"/>
                  </a:lnSpc>
                  <a:spcBef>
                    <a:spcPts val="0"/>
                  </a:spcBef>
                  <a:spcAft>
                    <a:spcPts val="0"/>
                  </a:spcAft>
                  <a:buClrTx/>
                  <a:buSzTx/>
                  <a:buFontTx/>
                  <a:buNone/>
                  <a:tabLst/>
                  <a:defRPr/>
                </a:pPr>
                <a:r>
                  <a:rPr kumimoji="0" lang="en-US" altLang="ko-KR" sz="4500" b="0" i="0" u="none" strike="noStrike" kern="0" cap="none" spc="0" normalizeH="0" baseline="0" noProof="0" dirty="0" smtClean="0">
                    <a:ln>
                      <a:noFill/>
                    </a:ln>
                    <a:solidFill>
                      <a:prstClr val="white"/>
                    </a:solidFill>
                    <a:effectLst/>
                    <a:uLnTx/>
                    <a:uFillTx/>
                    <a:latin typeface="Arial Unicode MS" pitchFamily="50" charset="-127"/>
                    <a:ea typeface="Arial Unicode MS" pitchFamily="50" charset="-127"/>
                    <a:cs typeface="Arial Unicode MS" pitchFamily="50" charset="-127"/>
                  </a:rPr>
                  <a:t>Introduction</a:t>
                </a:r>
                <a:endParaRPr kumimoji="0" lang="ko-KR" altLang="en-US" sz="4500" b="0" i="0" u="none" strike="noStrike" kern="0" cap="none" spc="0" normalizeH="0" baseline="0" noProof="0" dirty="0">
                  <a:ln>
                    <a:noFill/>
                  </a:ln>
                  <a:solidFill>
                    <a:prstClr val="white"/>
                  </a:solidFill>
                  <a:effectLst/>
                  <a:uLnTx/>
                  <a:uFillTx/>
                  <a:latin typeface="Arial Unicode MS" pitchFamily="50" charset="-127"/>
                  <a:ea typeface="Arial Unicode MS" pitchFamily="50" charset="-127"/>
                  <a:cs typeface="Arial Unicode MS" pitchFamily="50" charset="-127"/>
                </a:endParaRPr>
              </a:p>
            </p:txBody>
          </p:sp>
        </p:grpSp>
        <p:grpSp>
          <p:nvGrpSpPr>
            <p:cNvPr id="56" name="그룹 55"/>
            <p:cNvGrpSpPr/>
            <p:nvPr/>
          </p:nvGrpSpPr>
          <p:grpSpPr>
            <a:xfrm>
              <a:off x="2555783" y="4804820"/>
              <a:ext cx="404815" cy="329712"/>
              <a:chOff x="842855" y="18616579"/>
              <a:chExt cx="428628" cy="357190"/>
            </a:xfrm>
            <a:effectLst>
              <a:outerShdw blurRad="50800" dist="38100" dir="2700000" sx="90000" sy="90000" algn="tl" rotWithShape="0">
                <a:prstClr val="black">
                  <a:alpha val="40000"/>
                </a:prstClr>
              </a:outerShdw>
            </a:effectLst>
          </p:grpSpPr>
          <p:sp>
            <p:nvSpPr>
              <p:cNvPr id="57" name="직사각형 56"/>
              <p:cNvSpPr/>
              <p:nvPr/>
            </p:nvSpPr>
            <p:spPr>
              <a:xfrm>
                <a:off x="842855" y="18616579"/>
                <a:ext cx="214314" cy="357190"/>
              </a:xfrm>
              <a:prstGeom prst="rect">
                <a:avLst/>
              </a:prstGeom>
              <a:solidFill>
                <a:srgbClr val="8064A2">
                  <a:lumMod val="50000"/>
                </a:srgbClr>
              </a:solidFill>
              <a:ln w="25400" cap="flat" cmpd="sng" algn="ctr">
                <a:noFill/>
                <a:prstDash val="solid"/>
              </a:ln>
              <a:effectLst>
                <a:outerShdw blurRad="50800" dist="63500" dir="2700000" sx="125000" sy="125000" algn="tl" rotWithShape="0">
                  <a:prstClr val="black">
                    <a:alpha val="40000"/>
                  </a:prstClr>
                </a:outerShdw>
              </a:effectLst>
            </p:spPr>
            <p:txBody>
              <a:bodyPr rtlCol="0" anchor="ctr"/>
              <a:lstStyle/>
              <a:p>
                <a:pPr marL="0" marR="0" lvl="0" indent="0" algn="ctr" defTabSz="4526280" eaLnBrk="1" fontAlgn="auto" latinLnBrk="0" hangingPunct="1">
                  <a:lnSpc>
                    <a:spcPct val="100000"/>
                  </a:lnSpc>
                  <a:spcBef>
                    <a:spcPts val="0"/>
                  </a:spcBef>
                  <a:spcAft>
                    <a:spcPts val="0"/>
                  </a:spcAft>
                  <a:buClrTx/>
                  <a:buSzTx/>
                  <a:buFontTx/>
                  <a:buNone/>
                  <a:tabLst/>
                  <a:defRPr/>
                </a:pPr>
                <a:endParaRPr kumimoji="0" lang="ko-KR" altLang="en-US" sz="8900" b="0" i="0" u="none" strike="noStrike" kern="0" cap="none" spc="0" normalizeH="0" baseline="0" noProof="0">
                  <a:ln>
                    <a:noFill/>
                  </a:ln>
                  <a:solidFill>
                    <a:prstClr val="white"/>
                  </a:solidFill>
                  <a:effectLst/>
                  <a:uLnTx/>
                  <a:uFillTx/>
                  <a:latin typeface="Arial Unicode MS" pitchFamily="50" charset="-127"/>
                  <a:ea typeface="Arial Unicode MS" pitchFamily="50" charset="-127"/>
                  <a:cs typeface="Arial Unicode MS" pitchFamily="50" charset="-127"/>
                </a:endParaRPr>
              </a:p>
            </p:txBody>
          </p:sp>
          <p:sp>
            <p:nvSpPr>
              <p:cNvPr id="58" name="직각 삼각형 57"/>
              <p:cNvSpPr/>
              <p:nvPr/>
            </p:nvSpPr>
            <p:spPr>
              <a:xfrm>
                <a:off x="1128607" y="18616579"/>
                <a:ext cx="142876" cy="357190"/>
              </a:xfrm>
              <a:prstGeom prst="rtTriangle">
                <a:avLst/>
              </a:prstGeom>
              <a:solidFill>
                <a:srgbClr val="8064A2">
                  <a:lumMod val="50000"/>
                </a:srgbClr>
              </a:solidFill>
              <a:ln w="25400" cap="flat" cmpd="sng" algn="ctr">
                <a:noFill/>
                <a:prstDash val="solid"/>
              </a:ln>
              <a:effectLst>
                <a:outerShdw blurRad="50800" dist="63500" dir="2700000" sx="125000" sy="125000" algn="tl" rotWithShape="0">
                  <a:prstClr val="black">
                    <a:alpha val="40000"/>
                  </a:prstClr>
                </a:outerShdw>
              </a:effectLst>
            </p:spPr>
            <p:txBody>
              <a:bodyPr rtlCol="0" anchor="ctr"/>
              <a:lstStyle/>
              <a:p>
                <a:pPr marL="0" marR="0" lvl="0" indent="0" algn="ctr" defTabSz="4526280" eaLnBrk="1" fontAlgn="auto" latinLnBrk="0" hangingPunct="1">
                  <a:lnSpc>
                    <a:spcPct val="100000"/>
                  </a:lnSpc>
                  <a:spcBef>
                    <a:spcPts val="0"/>
                  </a:spcBef>
                  <a:spcAft>
                    <a:spcPts val="0"/>
                  </a:spcAft>
                  <a:buClrTx/>
                  <a:buSzTx/>
                  <a:buFontTx/>
                  <a:buNone/>
                  <a:tabLst/>
                  <a:defRPr/>
                </a:pPr>
                <a:endParaRPr kumimoji="0" lang="ko-KR" altLang="en-US" sz="8900" b="0" i="0" u="none" strike="noStrike" kern="0" cap="none" spc="0" normalizeH="0" baseline="0" noProof="0">
                  <a:ln>
                    <a:noFill/>
                  </a:ln>
                  <a:solidFill>
                    <a:prstClr val="white"/>
                  </a:solidFill>
                  <a:effectLst/>
                  <a:uLnTx/>
                  <a:uFillTx/>
                  <a:latin typeface="Arial Unicode MS" pitchFamily="50" charset="-127"/>
                  <a:ea typeface="Arial Unicode MS" pitchFamily="50" charset="-127"/>
                  <a:cs typeface="Arial Unicode MS" pitchFamily="50" charset="-127"/>
                </a:endParaRPr>
              </a:p>
            </p:txBody>
          </p:sp>
        </p:grpSp>
        <p:sp>
          <p:nvSpPr>
            <p:cNvPr id="59" name="TextBox 58"/>
            <p:cNvSpPr txBox="1"/>
            <p:nvPr/>
          </p:nvSpPr>
          <p:spPr>
            <a:xfrm>
              <a:off x="3347871" y="4677288"/>
              <a:ext cx="13693535" cy="584775"/>
            </a:xfrm>
            <a:prstGeom prst="rect">
              <a:avLst/>
            </a:prstGeom>
            <a:noFill/>
          </p:spPr>
          <p:txBody>
            <a:bodyPr wrap="square" rtlCol="0">
              <a:spAutoFit/>
            </a:bodyPr>
            <a:lstStyle/>
            <a:p>
              <a:pPr defTabSz="4526280"/>
              <a:r>
                <a:rPr lang="en-US" altLang="ko-KR" sz="3200" b="1" dirty="0">
                  <a:solidFill>
                    <a:prstClr val="black"/>
                  </a:solidFill>
                  <a:latin typeface="Arial Unicode MS" pitchFamily="50" charset="-127"/>
                  <a:ea typeface="Arial Unicode MS" pitchFamily="50" charset="-127"/>
                  <a:cs typeface="Arial Unicode MS" pitchFamily="50" charset="-127"/>
                </a:rPr>
                <a:t> Background</a:t>
              </a:r>
              <a:endParaRPr lang="ko-KR" altLang="en-US" sz="3200" b="1" dirty="0">
                <a:solidFill>
                  <a:prstClr val="black"/>
                </a:solidFill>
                <a:latin typeface="Arial Unicode MS" pitchFamily="50" charset="-127"/>
                <a:ea typeface="Arial Unicode MS" pitchFamily="50" charset="-127"/>
                <a:cs typeface="Arial Unicode MS" pitchFamily="50" charset="-127"/>
              </a:endParaRPr>
            </a:p>
          </p:txBody>
        </p:sp>
        <p:grpSp>
          <p:nvGrpSpPr>
            <p:cNvPr id="60" name="그룹 59"/>
            <p:cNvGrpSpPr/>
            <p:nvPr/>
          </p:nvGrpSpPr>
          <p:grpSpPr>
            <a:xfrm>
              <a:off x="2555783" y="10772773"/>
              <a:ext cx="404815" cy="329712"/>
              <a:chOff x="842855" y="18616579"/>
              <a:chExt cx="428628" cy="357190"/>
            </a:xfrm>
            <a:effectLst>
              <a:outerShdw blurRad="50800" dist="38100" dir="2700000" sx="90000" sy="90000" algn="tl" rotWithShape="0">
                <a:prstClr val="black">
                  <a:alpha val="40000"/>
                </a:prstClr>
              </a:outerShdw>
            </a:effectLst>
          </p:grpSpPr>
          <p:sp>
            <p:nvSpPr>
              <p:cNvPr id="61" name="직사각형 60"/>
              <p:cNvSpPr/>
              <p:nvPr/>
            </p:nvSpPr>
            <p:spPr>
              <a:xfrm>
                <a:off x="842855" y="18616579"/>
                <a:ext cx="214314" cy="357190"/>
              </a:xfrm>
              <a:prstGeom prst="rect">
                <a:avLst/>
              </a:prstGeom>
              <a:solidFill>
                <a:srgbClr val="8064A2">
                  <a:lumMod val="50000"/>
                </a:srgbClr>
              </a:solidFill>
              <a:ln w="25400" cap="flat" cmpd="sng" algn="ctr">
                <a:noFill/>
                <a:prstDash val="solid"/>
              </a:ln>
              <a:effectLst>
                <a:outerShdw blurRad="50800" dist="63500" dir="2700000" sx="125000" sy="125000" algn="tl" rotWithShape="0">
                  <a:prstClr val="black">
                    <a:alpha val="40000"/>
                  </a:prstClr>
                </a:outerShdw>
              </a:effectLst>
            </p:spPr>
            <p:txBody>
              <a:bodyPr rtlCol="0" anchor="ctr"/>
              <a:lstStyle/>
              <a:p>
                <a:pPr marL="0" marR="0" lvl="0" indent="0" algn="ctr" defTabSz="4526280" eaLnBrk="1" fontAlgn="auto" latinLnBrk="0" hangingPunct="1">
                  <a:lnSpc>
                    <a:spcPct val="100000"/>
                  </a:lnSpc>
                  <a:spcBef>
                    <a:spcPts val="0"/>
                  </a:spcBef>
                  <a:spcAft>
                    <a:spcPts val="0"/>
                  </a:spcAft>
                  <a:buClrTx/>
                  <a:buSzTx/>
                  <a:buFontTx/>
                  <a:buNone/>
                  <a:tabLst/>
                  <a:defRPr/>
                </a:pPr>
                <a:endParaRPr kumimoji="0" lang="ko-KR" altLang="en-US" sz="8900" b="0" i="0" u="none" strike="noStrike" kern="0" cap="none" spc="0" normalizeH="0" baseline="0" noProof="0">
                  <a:ln>
                    <a:noFill/>
                  </a:ln>
                  <a:solidFill>
                    <a:prstClr val="white"/>
                  </a:solidFill>
                  <a:effectLst/>
                  <a:uLnTx/>
                  <a:uFillTx/>
                  <a:latin typeface="Arial Unicode MS" pitchFamily="50" charset="-127"/>
                  <a:ea typeface="Arial Unicode MS" pitchFamily="50" charset="-127"/>
                  <a:cs typeface="Arial Unicode MS" pitchFamily="50" charset="-127"/>
                </a:endParaRPr>
              </a:p>
            </p:txBody>
          </p:sp>
          <p:sp>
            <p:nvSpPr>
              <p:cNvPr id="62" name="직각 삼각형 61"/>
              <p:cNvSpPr/>
              <p:nvPr/>
            </p:nvSpPr>
            <p:spPr>
              <a:xfrm>
                <a:off x="1128607" y="18616579"/>
                <a:ext cx="142876" cy="357190"/>
              </a:xfrm>
              <a:prstGeom prst="rtTriangle">
                <a:avLst/>
              </a:prstGeom>
              <a:solidFill>
                <a:srgbClr val="8064A2">
                  <a:lumMod val="50000"/>
                </a:srgbClr>
              </a:solidFill>
              <a:ln w="25400" cap="flat" cmpd="sng" algn="ctr">
                <a:noFill/>
                <a:prstDash val="solid"/>
              </a:ln>
              <a:effectLst>
                <a:outerShdw blurRad="50800" dist="63500" dir="2700000" sx="125000" sy="125000" algn="tl" rotWithShape="0">
                  <a:prstClr val="black">
                    <a:alpha val="40000"/>
                  </a:prstClr>
                </a:outerShdw>
              </a:effectLst>
            </p:spPr>
            <p:txBody>
              <a:bodyPr rtlCol="0" anchor="ctr"/>
              <a:lstStyle/>
              <a:p>
                <a:pPr marL="0" marR="0" lvl="0" indent="0" algn="ctr" defTabSz="4526280" eaLnBrk="1" fontAlgn="auto" latinLnBrk="0" hangingPunct="1">
                  <a:lnSpc>
                    <a:spcPct val="100000"/>
                  </a:lnSpc>
                  <a:spcBef>
                    <a:spcPts val="0"/>
                  </a:spcBef>
                  <a:spcAft>
                    <a:spcPts val="0"/>
                  </a:spcAft>
                  <a:buClrTx/>
                  <a:buSzTx/>
                  <a:buFontTx/>
                  <a:buNone/>
                  <a:tabLst/>
                  <a:defRPr/>
                </a:pPr>
                <a:endParaRPr kumimoji="0" lang="ko-KR" altLang="en-US" sz="8900" b="0" i="0" u="none" strike="noStrike" kern="0" cap="none" spc="0" normalizeH="0" baseline="0" noProof="0">
                  <a:ln>
                    <a:noFill/>
                  </a:ln>
                  <a:solidFill>
                    <a:prstClr val="white"/>
                  </a:solidFill>
                  <a:effectLst/>
                  <a:uLnTx/>
                  <a:uFillTx/>
                  <a:latin typeface="Arial Unicode MS" pitchFamily="50" charset="-127"/>
                  <a:ea typeface="Arial Unicode MS" pitchFamily="50" charset="-127"/>
                  <a:cs typeface="Arial Unicode MS" pitchFamily="50" charset="-127"/>
                </a:endParaRPr>
              </a:p>
            </p:txBody>
          </p:sp>
        </p:grpSp>
        <p:sp>
          <p:nvSpPr>
            <p:cNvPr id="63" name="TextBox 62"/>
            <p:cNvSpPr txBox="1"/>
            <p:nvPr/>
          </p:nvSpPr>
          <p:spPr>
            <a:xfrm>
              <a:off x="3419879" y="10645241"/>
              <a:ext cx="13693535" cy="584775"/>
            </a:xfrm>
            <a:prstGeom prst="rect">
              <a:avLst/>
            </a:prstGeom>
            <a:noFill/>
          </p:spPr>
          <p:txBody>
            <a:bodyPr wrap="square" rtlCol="0">
              <a:spAutoFit/>
            </a:bodyPr>
            <a:lstStyle/>
            <a:p>
              <a:pPr defTabSz="4526280"/>
              <a:r>
                <a:rPr lang="en-US" altLang="ko-KR" sz="3200" b="1" dirty="0">
                  <a:solidFill>
                    <a:prstClr val="black"/>
                  </a:solidFill>
                  <a:latin typeface="Arial Unicode MS" pitchFamily="50" charset="-127"/>
                  <a:ea typeface="Arial Unicode MS" pitchFamily="50" charset="-127"/>
                  <a:cs typeface="Arial Unicode MS" pitchFamily="50" charset="-127"/>
                </a:rPr>
                <a:t>Objectives</a:t>
              </a:r>
              <a:endParaRPr lang="ko-KR" altLang="en-US" sz="3200" b="1" dirty="0">
                <a:solidFill>
                  <a:prstClr val="black"/>
                </a:solidFill>
                <a:latin typeface="Arial Unicode MS" pitchFamily="50" charset="-127"/>
                <a:ea typeface="Arial Unicode MS" pitchFamily="50" charset="-127"/>
                <a:cs typeface="Arial Unicode MS" pitchFamily="50" charset="-127"/>
              </a:endParaRPr>
            </a:p>
          </p:txBody>
        </p:sp>
        <p:sp>
          <p:nvSpPr>
            <p:cNvPr id="64" name="TextBox 63"/>
            <p:cNvSpPr txBox="1"/>
            <p:nvPr/>
          </p:nvSpPr>
          <p:spPr>
            <a:xfrm>
              <a:off x="2666485" y="5457322"/>
              <a:ext cx="13693535" cy="4893647"/>
            </a:xfrm>
            <a:prstGeom prst="rect">
              <a:avLst/>
            </a:prstGeom>
            <a:noFill/>
          </p:spPr>
          <p:txBody>
            <a:bodyPr wrap="square" rtlCol="0">
              <a:spAutoFit/>
            </a:bodyPr>
            <a:lstStyle/>
            <a:p>
              <a:pPr marL="342900" indent="-342900" algn="just" defTabSz="4526280">
                <a:buFont typeface="Wingdings" panose="05000000000000000000" pitchFamily="2" charset="2"/>
                <a:buChar char="§"/>
              </a:pPr>
              <a:r>
                <a:rPr lang="en-US" altLang="ko-KR" sz="2400" dirty="0">
                  <a:solidFill>
                    <a:prstClr val="black"/>
                  </a:solidFill>
                  <a:latin typeface="Arial Unicode MS" pitchFamily="50" charset="-127"/>
                  <a:ea typeface="Arial Unicode MS" pitchFamily="50" charset="-127"/>
                  <a:cs typeface="Arial Unicode MS" pitchFamily="50" charset="-127"/>
                </a:rPr>
                <a:t>ESP(Ensemble </a:t>
              </a:r>
              <a:r>
                <a:rPr lang="en-US" altLang="ko-KR" sz="2400" dirty="0" err="1">
                  <a:solidFill>
                    <a:prstClr val="black"/>
                  </a:solidFill>
                  <a:latin typeface="Arial Unicode MS" pitchFamily="50" charset="-127"/>
                  <a:ea typeface="Arial Unicode MS" pitchFamily="50" charset="-127"/>
                  <a:cs typeface="Arial Unicode MS" pitchFamily="50" charset="-127"/>
                </a:rPr>
                <a:t>Streamflow</a:t>
              </a:r>
              <a:r>
                <a:rPr lang="en-US" altLang="ko-KR" sz="2400" dirty="0">
                  <a:solidFill>
                    <a:prstClr val="black"/>
                  </a:solidFill>
                  <a:latin typeface="Arial Unicode MS" pitchFamily="50" charset="-127"/>
                  <a:ea typeface="Arial Unicode MS" pitchFamily="50" charset="-127"/>
                  <a:cs typeface="Arial Unicode MS" pitchFamily="50" charset="-127"/>
                </a:rPr>
                <a:t> Prediction) is a numerical prediction method that is used to generate a sample set of possible future state for </a:t>
              </a:r>
              <a:r>
                <a:rPr lang="en-US" altLang="ko-KR" sz="2400" dirty="0" err="1">
                  <a:solidFill>
                    <a:prstClr val="black"/>
                  </a:solidFill>
                  <a:latin typeface="Arial Unicode MS" pitchFamily="50" charset="-127"/>
                  <a:ea typeface="Arial Unicode MS" pitchFamily="50" charset="-127"/>
                  <a:cs typeface="Arial Unicode MS" pitchFamily="50" charset="-127"/>
                </a:rPr>
                <a:t>streamflow</a:t>
              </a:r>
              <a:r>
                <a:rPr lang="en-US" altLang="ko-KR" sz="2400" dirty="0">
                  <a:solidFill>
                    <a:prstClr val="black"/>
                  </a:solidFill>
                  <a:latin typeface="Arial Unicode MS" pitchFamily="50" charset="-127"/>
                  <a:ea typeface="Arial Unicode MS" pitchFamily="50" charset="-127"/>
                  <a:cs typeface="Arial Unicode MS" pitchFamily="50" charset="-127"/>
                </a:rPr>
                <a:t> prediction  and to analyze uncertainties.</a:t>
              </a:r>
            </a:p>
            <a:p>
              <a:pPr marL="342900" indent="-342900" algn="just" defTabSz="4526280">
                <a:buFont typeface="Wingdings" panose="05000000000000000000" pitchFamily="2" charset="2"/>
                <a:buChar char="§"/>
              </a:pPr>
              <a:endParaRPr lang="en-US" altLang="ko-KR" sz="2400" dirty="0">
                <a:solidFill>
                  <a:prstClr val="black"/>
                </a:solidFill>
                <a:latin typeface="Arial Unicode MS" pitchFamily="50" charset="-127"/>
                <a:ea typeface="Arial Unicode MS" pitchFamily="50" charset="-127"/>
                <a:cs typeface="Arial Unicode MS" pitchFamily="50" charset="-127"/>
              </a:endParaRPr>
            </a:p>
            <a:p>
              <a:pPr marL="342900" indent="-342900" algn="just" defTabSz="4526280">
                <a:buFont typeface="Wingdings" panose="05000000000000000000" pitchFamily="2" charset="2"/>
                <a:buChar char="§"/>
              </a:pPr>
              <a:r>
                <a:rPr lang="en-US" altLang="ko-KR" sz="2400" dirty="0">
                  <a:solidFill>
                    <a:prstClr val="black"/>
                  </a:solidFill>
                  <a:latin typeface="맑은 고딕"/>
                </a:rPr>
                <a:t> </a:t>
              </a:r>
              <a:r>
                <a:rPr lang="en-US" altLang="ko-KR" sz="2400" dirty="0">
                  <a:solidFill>
                    <a:prstClr val="black"/>
                  </a:solidFill>
                  <a:latin typeface="Arial Unicode MS" pitchFamily="50" charset="-127"/>
                  <a:ea typeface="Arial Unicode MS" pitchFamily="50" charset="-127"/>
                  <a:cs typeface="Arial Unicode MS" pitchFamily="50" charset="-127"/>
                </a:rPr>
                <a:t>Since 1970s, ESP has been effectively used to deal with uncertainties of hydrologic forecasts and is still an active research area for both of short- and long-range predictions. </a:t>
              </a:r>
            </a:p>
            <a:p>
              <a:pPr marL="342900" indent="-342900" algn="just" defTabSz="4526280">
                <a:buFont typeface="Wingdings" panose="05000000000000000000" pitchFamily="2" charset="2"/>
                <a:buChar char="§"/>
              </a:pPr>
              <a:endParaRPr lang="en-US" altLang="ko-KR" sz="2400" dirty="0">
                <a:solidFill>
                  <a:prstClr val="black"/>
                </a:solidFill>
                <a:latin typeface="Arial Unicode MS" pitchFamily="50" charset="-127"/>
                <a:ea typeface="Arial Unicode MS" pitchFamily="50" charset="-127"/>
                <a:cs typeface="Arial Unicode MS" pitchFamily="50" charset="-127"/>
              </a:endParaRPr>
            </a:p>
            <a:p>
              <a:pPr marL="342900" indent="-342900" algn="just" defTabSz="4526280">
                <a:buFont typeface="Wingdings" panose="05000000000000000000" pitchFamily="2" charset="2"/>
                <a:buChar char="§"/>
              </a:pPr>
              <a:r>
                <a:rPr lang="en-US" altLang="ko-KR" sz="2400" dirty="0">
                  <a:solidFill>
                    <a:prstClr val="black"/>
                  </a:solidFill>
                  <a:latin typeface="Arial Unicode MS" pitchFamily="50" charset="-127"/>
                  <a:ea typeface="Arial Unicode MS" pitchFamily="50" charset="-127"/>
                  <a:cs typeface="Arial Unicode MS" pitchFamily="50" charset="-127"/>
                </a:rPr>
                <a:t>‘Many ESP are designed to comprise of equally likely (</a:t>
              </a:r>
              <a:r>
                <a:rPr lang="en-US" altLang="ko-KR" sz="2400" dirty="0" err="1">
                  <a:solidFill>
                    <a:prstClr val="black"/>
                  </a:solidFill>
                  <a:latin typeface="Arial Unicode MS" pitchFamily="50" charset="-127"/>
                  <a:ea typeface="Arial Unicode MS" pitchFamily="50" charset="-127"/>
                  <a:cs typeface="Arial Unicode MS" pitchFamily="50" charset="-127"/>
                </a:rPr>
                <a:t>equiprobable</a:t>
              </a:r>
              <a:r>
                <a:rPr lang="en-US" altLang="ko-KR" sz="2400" dirty="0">
                  <a:solidFill>
                    <a:prstClr val="black"/>
                  </a:solidFill>
                  <a:latin typeface="Arial Unicode MS" pitchFamily="50" charset="-127"/>
                  <a:ea typeface="Arial Unicode MS" pitchFamily="50" charset="-127"/>
                  <a:cs typeface="Arial Unicode MS" pitchFamily="50" charset="-127"/>
                </a:rPr>
                <a:t>) ensemble members, and to have an adequate number of ensemble members in order to describe the full range of input probabilities(</a:t>
              </a:r>
              <a:r>
                <a:rPr lang="en-US" altLang="ko-KR" sz="2400" dirty="0" err="1">
                  <a:solidFill>
                    <a:prstClr val="black"/>
                  </a:solidFill>
                  <a:latin typeface="Arial Unicode MS" pitchFamily="50" charset="-127"/>
                  <a:ea typeface="Arial Unicode MS" pitchFamily="50" charset="-127"/>
                  <a:cs typeface="Arial Unicode MS" pitchFamily="50" charset="-127"/>
                </a:rPr>
                <a:t>Cloke</a:t>
              </a:r>
              <a:r>
                <a:rPr lang="en-US" altLang="ko-KR" sz="2400" dirty="0">
                  <a:solidFill>
                    <a:prstClr val="black"/>
                  </a:solidFill>
                  <a:latin typeface="Arial Unicode MS" pitchFamily="50" charset="-127"/>
                  <a:ea typeface="Arial Unicode MS" pitchFamily="50" charset="-127"/>
                  <a:cs typeface="Arial Unicode MS" pitchFamily="50" charset="-127"/>
                </a:rPr>
                <a:t> and </a:t>
              </a:r>
              <a:r>
                <a:rPr lang="en-US" altLang="ko-KR" sz="2400" dirty="0" err="1">
                  <a:solidFill>
                    <a:prstClr val="black"/>
                  </a:solidFill>
                  <a:latin typeface="Arial Unicode MS" pitchFamily="50" charset="-127"/>
                  <a:ea typeface="Arial Unicode MS" pitchFamily="50" charset="-127"/>
                  <a:cs typeface="Arial Unicode MS" pitchFamily="50" charset="-127"/>
                </a:rPr>
                <a:t>Pappenberger</a:t>
              </a:r>
              <a:r>
                <a:rPr lang="en-US" altLang="ko-KR" sz="2400" dirty="0">
                  <a:solidFill>
                    <a:prstClr val="black"/>
                  </a:solidFill>
                  <a:latin typeface="Arial Unicode MS" pitchFamily="50" charset="-127"/>
                  <a:ea typeface="Arial Unicode MS" pitchFamily="50" charset="-127"/>
                  <a:cs typeface="Arial Unicode MS" pitchFamily="50" charset="-127"/>
                </a:rPr>
                <a:t>, 2009).’ </a:t>
              </a:r>
            </a:p>
            <a:p>
              <a:pPr marL="342900" indent="-342900" algn="just" defTabSz="4526280">
                <a:buFont typeface="Wingdings" panose="05000000000000000000" pitchFamily="2" charset="2"/>
                <a:buChar char="§"/>
              </a:pPr>
              <a:endParaRPr lang="en-US" altLang="ko-KR" sz="2400" dirty="0">
                <a:solidFill>
                  <a:prstClr val="black"/>
                </a:solidFill>
                <a:latin typeface="Arial Unicode MS" pitchFamily="50" charset="-127"/>
                <a:ea typeface="Arial Unicode MS" pitchFamily="50" charset="-127"/>
                <a:cs typeface="Arial Unicode MS" pitchFamily="50" charset="-127"/>
              </a:endParaRPr>
            </a:p>
            <a:p>
              <a:pPr marL="342900" indent="-342900" algn="just" defTabSz="4526280">
                <a:buFont typeface="Wingdings" panose="05000000000000000000" pitchFamily="2" charset="2"/>
                <a:buChar char="§"/>
              </a:pPr>
              <a:r>
                <a:rPr lang="en-US" altLang="ko-KR" sz="2400" dirty="0">
                  <a:solidFill>
                    <a:prstClr val="black"/>
                  </a:solidFill>
                  <a:latin typeface="Arial Unicode MS" pitchFamily="50" charset="-127"/>
                  <a:ea typeface="Arial Unicode MS" pitchFamily="50" charset="-127"/>
                  <a:cs typeface="Arial Unicode MS" pitchFamily="50" charset="-127"/>
                </a:rPr>
                <a:t>However, When there is a correlation between scenarios, the structure of ESP can be distorted. In addition, it is needed to study the effective number of ensemble which implies the minimum number that can maintain acceptable accuracy level of ESP in operational hydrology.</a:t>
              </a:r>
            </a:p>
          </p:txBody>
        </p:sp>
        <p:sp>
          <p:nvSpPr>
            <p:cNvPr id="65" name="TextBox 64"/>
            <p:cNvSpPr txBox="1"/>
            <p:nvPr/>
          </p:nvSpPr>
          <p:spPr>
            <a:xfrm>
              <a:off x="2586097" y="11623736"/>
              <a:ext cx="14320065" cy="954107"/>
            </a:xfrm>
            <a:prstGeom prst="rect">
              <a:avLst/>
            </a:prstGeom>
            <a:noFill/>
          </p:spPr>
          <p:txBody>
            <a:bodyPr wrap="square" rtlCol="0">
              <a:spAutoFit/>
            </a:bodyPr>
            <a:lstStyle/>
            <a:p>
              <a:pPr marL="457200" indent="-457200" defTabSz="4526280">
                <a:buFont typeface="Wingdings" panose="05000000000000000000" pitchFamily="2" charset="2"/>
                <a:buChar char="§"/>
              </a:pPr>
              <a:r>
                <a:rPr lang="en-US" altLang="ko-KR" sz="2800" dirty="0">
                  <a:solidFill>
                    <a:prstClr val="black"/>
                  </a:solidFill>
                  <a:latin typeface="맑은 고딕"/>
                </a:rPr>
                <a:t>Analyze the effects of cross-correlation </a:t>
              </a:r>
              <a:r>
                <a:rPr lang="en-US" altLang="ko-KR" sz="2800" dirty="0" smtClean="0">
                  <a:solidFill>
                    <a:prstClr val="black"/>
                  </a:solidFill>
                  <a:latin typeface="맑은 고딕"/>
                </a:rPr>
                <a:t>between ensemble members on the accuracy of ESP as well as the number of ensemble members</a:t>
              </a:r>
              <a:endParaRPr lang="ko-KR" altLang="en-US" sz="2800" dirty="0">
                <a:solidFill>
                  <a:prstClr val="black"/>
                </a:solidFill>
                <a:latin typeface="Arial Unicode MS" pitchFamily="50" charset="-127"/>
                <a:ea typeface="Arial Unicode MS" pitchFamily="50" charset="-127"/>
                <a:cs typeface="Arial Unicode MS" pitchFamily="50" charset="-127"/>
              </a:endParaRPr>
            </a:p>
          </p:txBody>
        </p:sp>
        <p:sp>
          <p:nvSpPr>
            <p:cNvPr id="66" name="TextBox 65"/>
            <p:cNvSpPr txBox="1"/>
            <p:nvPr/>
          </p:nvSpPr>
          <p:spPr>
            <a:xfrm>
              <a:off x="2586097" y="12727212"/>
              <a:ext cx="13693535" cy="523220"/>
            </a:xfrm>
            <a:prstGeom prst="rect">
              <a:avLst/>
            </a:prstGeom>
            <a:noFill/>
          </p:spPr>
          <p:txBody>
            <a:bodyPr wrap="square" rtlCol="0">
              <a:spAutoFit/>
            </a:bodyPr>
            <a:lstStyle/>
            <a:p>
              <a:pPr marL="457200" indent="-457200" defTabSz="4526280">
                <a:buFont typeface="Wingdings" panose="05000000000000000000" pitchFamily="2" charset="2"/>
                <a:buChar char="§"/>
              </a:pPr>
              <a:r>
                <a:rPr lang="en-US" altLang="ko-KR" sz="2800" dirty="0">
                  <a:solidFill>
                    <a:prstClr val="black"/>
                  </a:solidFill>
                  <a:latin typeface="Arial Unicode MS" pitchFamily="50" charset="-127"/>
                  <a:ea typeface="Arial Unicode MS" pitchFamily="50" charset="-127"/>
                  <a:cs typeface="Arial Unicode MS" pitchFamily="50" charset="-127"/>
                </a:rPr>
                <a:t>Determine the effective number of scenarios of ensemble</a:t>
              </a:r>
              <a:endParaRPr lang="ko-KR" altLang="en-US" sz="2800" dirty="0">
                <a:solidFill>
                  <a:prstClr val="black"/>
                </a:solidFill>
                <a:latin typeface="Arial Unicode MS" pitchFamily="50" charset="-127"/>
                <a:ea typeface="Arial Unicode MS" pitchFamily="50" charset="-127"/>
                <a:cs typeface="Arial Unicode MS" pitchFamily="50" charset="-127"/>
              </a:endParaRPr>
            </a:p>
          </p:txBody>
        </p:sp>
      </p:grpSp>
      <p:sp>
        <p:nvSpPr>
          <p:cNvPr id="116" name="직사각형 115"/>
          <p:cNvSpPr>
            <a:spLocks noChangeArrowheads="1"/>
          </p:cNvSpPr>
          <p:nvPr/>
        </p:nvSpPr>
        <p:spPr bwMode="auto">
          <a:xfrm>
            <a:off x="900000" y="14412225"/>
            <a:ext cx="14400000" cy="19329089"/>
          </a:xfrm>
          <a:prstGeom prst="rect">
            <a:avLst/>
          </a:prstGeom>
          <a:solidFill>
            <a:sysClr val="window" lastClr="FFFFFF"/>
          </a:solidFill>
          <a:ln w="53975" algn="ctr">
            <a:solidFill>
              <a:sysClr val="windowText" lastClr="000000"/>
            </a:solidFill>
            <a:miter lim="800000"/>
            <a:headEnd/>
            <a:tailEnd/>
          </a:ln>
        </p:spPr>
        <p:txBody>
          <a:bodyPr lIns="85201" tIns="42600" rIns="85201" bIns="42600"/>
          <a:lstStyle/>
          <a:p>
            <a:pPr marL="0" marR="0" lvl="0" indent="0" defTabSz="4025670" eaLnBrk="1" fontAlgn="auto" latinLnBrk="0" hangingPunct="1">
              <a:lnSpc>
                <a:spcPct val="100000"/>
              </a:lnSpc>
              <a:spcBef>
                <a:spcPts val="0"/>
              </a:spcBef>
              <a:spcAft>
                <a:spcPts val="0"/>
              </a:spcAft>
              <a:buClrTx/>
              <a:buSzTx/>
              <a:buFontTx/>
              <a:buBlip>
                <a:blip r:embed="rId4"/>
              </a:buBlip>
              <a:tabLst/>
              <a:defRPr/>
            </a:pPr>
            <a:endParaRPr kumimoji="0" lang="en-US" sz="32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a:p>
            <a:pPr marL="0" marR="0" lvl="0" indent="0" defTabSz="4025670" eaLnBrk="1" fontAlgn="auto" latinLnBrk="0" hangingPunct="1">
              <a:lnSpc>
                <a:spcPct val="100000"/>
              </a:lnSpc>
              <a:spcBef>
                <a:spcPts val="0"/>
              </a:spcBef>
              <a:spcAft>
                <a:spcPts val="0"/>
              </a:spcAft>
              <a:buClrTx/>
              <a:buSzTx/>
              <a:buFontTx/>
              <a:buBlip>
                <a:blip r:embed="rId4"/>
              </a:buBlip>
              <a:tabLst/>
              <a:defRPr/>
            </a:pPr>
            <a:endParaRPr kumimoji="0" lang="en-US" sz="32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a:p>
            <a:pPr marL="454119" marR="0" lvl="0" indent="-454119" defTabSz="4025670" eaLnBrk="1" fontAlgn="auto" latinLnBrk="0" hangingPunct="1">
              <a:lnSpc>
                <a:spcPct val="120000"/>
              </a:lnSpc>
              <a:spcBef>
                <a:spcPts val="0"/>
              </a:spcBef>
              <a:spcAft>
                <a:spcPts val="0"/>
              </a:spcAft>
              <a:buClrTx/>
              <a:buSzTx/>
              <a:buFontTx/>
              <a:buNone/>
              <a:tabLst/>
              <a:defRPr/>
            </a:pPr>
            <a:r>
              <a:rPr kumimoji="0" lang="ko-KR" altLang="en-US" sz="30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 </a:t>
            </a:r>
            <a:endParaRPr kumimoji="0" lang="en-US" sz="30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grpSp>
        <p:nvGrpSpPr>
          <p:cNvPr id="117" name="그룹 116"/>
          <p:cNvGrpSpPr/>
          <p:nvPr/>
        </p:nvGrpSpPr>
        <p:grpSpPr>
          <a:xfrm>
            <a:off x="1158121" y="14031289"/>
            <a:ext cx="6210824" cy="856800"/>
            <a:chOff x="1108800" y="18578389"/>
            <a:chExt cx="6210824" cy="856800"/>
          </a:xfrm>
        </p:grpSpPr>
        <p:grpSp>
          <p:nvGrpSpPr>
            <p:cNvPr id="118" name="그룹 117"/>
            <p:cNvGrpSpPr/>
            <p:nvPr/>
          </p:nvGrpSpPr>
          <p:grpSpPr>
            <a:xfrm>
              <a:off x="1108800" y="18644349"/>
              <a:ext cx="2769599" cy="669560"/>
              <a:chOff x="587303" y="8176576"/>
              <a:chExt cx="5256212" cy="215374"/>
            </a:xfrm>
          </p:grpSpPr>
          <p:sp>
            <p:nvSpPr>
              <p:cNvPr id="120" name="Rectangle 48"/>
              <p:cNvSpPr>
                <a:spLocks noChangeArrowheads="1"/>
              </p:cNvSpPr>
              <p:nvPr/>
            </p:nvSpPr>
            <p:spPr bwMode="auto">
              <a:xfrm>
                <a:off x="587303" y="8262832"/>
                <a:ext cx="5256212" cy="23812"/>
              </a:xfrm>
              <a:prstGeom prst="rect">
                <a:avLst/>
              </a:prstGeom>
              <a:solidFill>
                <a:sysClr val="windowText" lastClr="000000">
                  <a:lumMod val="85000"/>
                  <a:lumOff val="15000"/>
                </a:sysClr>
              </a:solidFill>
              <a:ln w="9525" algn="ctr">
                <a:solidFill>
                  <a:sysClr val="windowText" lastClr="000000">
                    <a:lumMod val="75000"/>
                    <a:lumOff val="25000"/>
                  </a:sysClr>
                </a:solidFill>
                <a:miter lim="800000"/>
                <a:headEnd/>
                <a:tailEnd/>
              </a:ln>
              <a:effectLst/>
            </p:spPr>
            <p:txBody>
              <a:bodyPr wrap="none" anchor="ctr"/>
              <a:lstStyle/>
              <a:p>
                <a:pPr marL="0" marR="0" lvl="0" indent="0" defTabSz="4526280" eaLnBrk="1" fontAlgn="auto" latinLnBrk="0" hangingPunct="1">
                  <a:lnSpc>
                    <a:spcPct val="100000"/>
                  </a:lnSpc>
                  <a:spcBef>
                    <a:spcPts val="0"/>
                  </a:spcBef>
                  <a:spcAft>
                    <a:spcPts val="0"/>
                  </a:spcAft>
                  <a:buClrTx/>
                  <a:buSzTx/>
                  <a:buFontTx/>
                  <a:buNone/>
                  <a:tabLst/>
                  <a:defRPr/>
                </a:pPr>
                <a:endParaRPr kumimoji="0" lang="en-US" altLang="ko-KR" sz="1300" b="0" i="0" u="none" strike="noStrike" kern="0" cap="none" spc="0" normalizeH="0" baseline="0" noProof="0" dirty="0">
                  <a:ln>
                    <a:noFill/>
                  </a:ln>
                  <a:solidFill>
                    <a:srgbClr val="000000"/>
                  </a:solidFill>
                  <a:effectLst/>
                  <a:uLnTx/>
                  <a:uFillTx/>
                  <a:latin typeface="Arial Unicode MS" pitchFamily="50" charset="-127"/>
                  <a:ea typeface="Arial Unicode MS" pitchFamily="50" charset="-127"/>
                  <a:cs typeface="Arial Unicode MS" pitchFamily="50" charset="-127"/>
                </a:endParaRPr>
              </a:p>
            </p:txBody>
          </p:sp>
          <p:sp>
            <p:nvSpPr>
              <p:cNvPr id="121" name="Rectangle 46"/>
              <p:cNvSpPr>
                <a:spLocks noChangeArrowheads="1"/>
              </p:cNvSpPr>
              <p:nvPr/>
            </p:nvSpPr>
            <p:spPr bwMode="auto">
              <a:xfrm flipH="1">
                <a:off x="2351015" y="8239019"/>
                <a:ext cx="539750" cy="90488"/>
              </a:xfrm>
              <a:prstGeom prst="rect">
                <a:avLst/>
              </a:prstGeom>
              <a:solidFill>
                <a:srgbClr val="C6ACD4"/>
              </a:solidFill>
              <a:ln w="9525" algn="ctr">
                <a:noFill/>
                <a:miter lim="800000"/>
                <a:headEnd/>
                <a:tailEnd/>
              </a:ln>
            </p:spPr>
            <p:txBody>
              <a:bodyPr wrap="none" lIns="90000" tIns="46800" rIns="90000" bIns="46800" anchor="ctr"/>
              <a:lstStyle/>
              <a:p>
                <a:pPr marL="0" marR="0" lvl="0" indent="0" defTabSz="4526280" eaLnBrk="1" fontAlgn="auto" latinLnBrk="0" hangingPunct="1">
                  <a:lnSpc>
                    <a:spcPct val="100000"/>
                  </a:lnSpc>
                  <a:spcBef>
                    <a:spcPts val="0"/>
                  </a:spcBef>
                  <a:spcAft>
                    <a:spcPts val="0"/>
                  </a:spcAft>
                  <a:buClrTx/>
                  <a:buSzTx/>
                  <a:buFontTx/>
                  <a:buNone/>
                  <a:tabLst/>
                  <a:defRPr/>
                </a:pPr>
                <a:endParaRPr kumimoji="0" lang="en-US" altLang="ko-KR" sz="19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22" name="Rectangle 47"/>
              <p:cNvSpPr>
                <a:spLocks noChangeArrowheads="1"/>
              </p:cNvSpPr>
              <p:nvPr/>
            </p:nvSpPr>
            <p:spPr bwMode="auto">
              <a:xfrm flipH="1">
                <a:off x="1763640" y="8239019"/>
                <a:ext cx="539750" cy="90488"/>
              </a:xfrm>
              <a:prstGeom prst="rect">
                <a:avLst/>
              </a:prstGeom>
              <a:solidFill>
                <a:srgbClr val="AC85C1"/>
              </a:solidFill>
              <a:ln w="9525" algn="ctr">
                <a:noFill/>
                <a:miter lim="800000"/>
                <a:headEnd/>
                <a:tailEnd/>
              </a:ln>
            </p:spPr>
            <p:txBody>
              <a:bodyPr wrap="none" lIns="90000" tIns="46800" rIns="90000" bIns="46800" anchor="ctr"/>
              <a:lstStyle/>
              <a:p>
                <a:pPr marL="0" marR="0" lvl="0" indent="0" defTabSz="4526280" eaLnBrk="1" fontAlgn="auto" latinLnBrk="0" hangingPunct="1">
                  <a:lnSpc>
                    <a:spcPct val="100000"/>
                  </a:lnSpc>
                  <a:spcBef>
                    <a:spcPts val="0"/>
                  </a:spcBef>
                  <a:spcAft>
                    <a:spcPts val="0"/>
                  </a:spcAft>
                  <a:buClrTx/>
                  <a:buSzTx/>
                  <a:buFontTx/>
                  <a:buNone/>
                  <a:tabLst/>
                  <a:defRPr/>
                </a:pPr>
                <a:endParaRPr kumimoji="0" lang="en-US" altLang="ko-KR" sz="19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23" name="Rectangle 48"/>
              <p:cNvSpPr>
                <a:spLocks noChangeArrowheads="1"/>
              </p:cNvSpPr>
              <p:nvPr/>
            </p:nvSpPr>
            <p:spPr bwMode="auto">
              <a:xfrm flipH="1">
                <a:off x="1181028" y="8176576"/>
                <a:ext cx="539750" cy="215374"/>
              </a:xfrm>
              <a:prstGeom prst="rect">
                <a:avLst/>
              </a:prstGeom>
              <a:solidFill>
                <a:srgbClr val="8E5AAA"/>
              </a:solidFill>
              <a:ln w="9525" algn="ctr">
                <a:noFill/>
                <a:miter lim="800000"/>
                <a:headEnd/>
                <a:tailEnd/>
              </a:ln>
            </p:spPr>
            <p:txBody>
              <a:bodyPr wrap="none" lIns="90000" tIns="46800" rIns="90000" bIns="46800" anchor="ctr"/>
              <a:lstStyle/>
              <a:p>
                <a:pPr marL="0" marR="0" lvl="0" indent="0" algn="ctr" defTabSz="4526280" eaLnBrk="1" fontAlgn="auto" latinLnBrk="0" hangingPunct="1">
                  <a:lnSpc>
                    <a:spcPct val="100000"/>
                  </a:lnSpc>
                  <a:spcBef>
                    <a:spcPts val="0"/>
                  </a:spcBef>
                  <a:spcAft>
                    <a:spcPts val="0"/>
                  </a:spcAft>
                  <a:buClrTx/>
                  <a:buSzTx/>
                  <a:buFontTx/>
                  <a:buNone/>
                  <a:tabLst/>
                  <a:defRPr/>
                </a:pPr>
                <a:r>
                  <a:rPr kumimoji="0" lang="en-US" altLang="ko-KR" sz="3400" b="1" i="0" u="none" strike="noStrike" kern="0" cap="none" spc="0" normalizeH="0" baseline="0" noProof="0" dirty="0" smtClean="0">
                    <a:ln>
                      <a:noFill/>
                    </a:ln>
                    <a:solidFill>
                      <a:srgbClr val="FFFFFF"/>
                    </a:solidFill>
                    <a:effectLst/>
                    <a:uLnTx/>
                    <a:uFillTx/>
                    <a:latin typeface="Arial Unicode MS" pitchFamily="50" charset="-127"/>
                    <a:ea typeface="Arial Unicode MS" pitchFamily="50" charset="-127"/>
                    <a:cs typeface="Arial Unicode MS" pitchFamily="50" charset="-127"/>
                  </a:rPr>
                  <a:t>2</a:t>
                </a:r>
                <a:endParaRPr kumimoji="0" lang="en-US" altLang="ko-KR" sz="3400" b="1" i="0" u="none" strike="noStrike" kern="0" cap="none" spc="0" normalizeH="0" baseline="0" noProof="0" dirty="0">
                  <a:ln>
                    <a:noFill/>
                  </a:ln>
                  <a:solidFill>
                    <a:srgbClr val="FFFFFF"/>
                  </a:solidFill>
                  <a:effectLst/>
                  <a:uLnTx/>
                  <a:uFillTx/>
                  <a:latin typeface="Arial Unicode MS" pitchFamily="50" charset="-127"/>
                  <a:ea typeface="Arial Unicode MS" pitchFamily="50" charset="-127"/>
                  <a:cs typeface="Arial Unicode MS" pitchFamily="50" charset="-127"/>
                </a:endParaRPr>
              </a:p>
            </p:txBody>
          </p:sp>
          <p:sp>
            <p:nvSpPr>
              <p:cNvPr id="124" name="Rectangle 49"/>
              <p:cNvSpPr>
                <a:spLocks noChangeArrowheads="1"/>
              </p:cNvSpPr>
              <p:nvPr/>
            </p:nvSpPr>
            <p:spPr bwMode="auto">
              <a:xfrm flipH="1">
                <a:off x="587303" y="8239019"/>
                <a:ext cx="539750" cy="90488"/>
              </a:xfrm>
              <a:prstGeom prst="rect">
                <a:avLst/>
              </a:prstGeom>
              <a:solidFill>
                <a:srgbClr val="69417F"/>
              </a:solidFill>
              <a:ln w="9525" algn="ctr">
                <a:noFill/>
                <a:miter lim="800000"/>
                <a:headEnd/>
                <a:tailEnd/>
              </a:ln>
            </p:spPr>
            <p:txBody>
              <a:bodyPr wrap="none" lIns="90000" tIns="46800" rIns="90000" bIns="46800" anchor="ctr"/>
              <a:lstStyle/>
              <a:p>
                <a:pPr marL="0" marR="0" lvl="0" indent="0" defTabSz="4526280" eaLnBrk="1" fontAlgn="auto" latinLnBrk="0" hangingPunct="1">
                  <a:lnSpc>
                    <a:spcPct val="100000"/>
                  </a:lnSpc>
                  <a:spcBef>
                    <a:spcPts val="0"/>
                  </a:spcBef>
                  <a:spcAft>
                    <a:spcPts val="0"/>
                  </a:spcAft>
                  <a:buClrTx/>
                  <a:buSzTx/>
                  <a:buFontTx/>
                  <a:buNone/>
                  <a:tabLst/>
                  <a:defRPr/>
                </a:pPr>
                <a:endParaRPr kumimoji="0" lang="en-US" altLang="ko-KR" sz="1900" b="0" i="0" u="none" strike="noStrike" kern="0" cap="none" spc="0" normalizeH="0" baseline="0" noProof="0" dirty="0">
                  <a:ln>
                    <a:noFill/>
                  </a:ln>
                  <a:solidFill>
                    <a:srgbClr val="FFFFFF"/>
                  </a:solidFill>
                  <a:effectLst/>
                  <a:uLnTx/>
                  <a:uFillTx/>
                  <a:latin typeface="Arial Unicode MS" pitchFamily="50" charset="-127"/>
                  <a:ea typeface="Arial Unicode MS" pitchFamily="50" charset="-127"/>
                  <a:cs typeface="Arial Unicode MS" pitchFamily="50" charset="-127"/>
                </a:endParaRPr>
              </a:p>
            </p:txBody>
          </p:sp>
        </p:grpSp>
        <p:sp>
          <p:nvSpPr>
            <p:cNvPr id="119" name="모서리가 둥근 직사각형 118"/>
            <p:cNvSpPr/>
            <p:nvPr/>
          </p:nvSpPr>
          <p:spPr>
            <a:xfrm>
              <a:off x="2448497" y="18578389"/>
              <a:ext cx="4871127" cy="856800"/>
            </a:xfrm>
            <a:prstGeom prst="roundRect">
              <a:avLst/>
            </a:prstGeom>
            <a:solidFill>
              <a:srgbClr val="8064A2">
                <a:lumMod val="50000"/>
              </a:srgbClr>
            </a:solidFill>
            <a:ln w="25400" cap="flat" cmpd="sng" algn="ctr">
              <a:solidFill>
                <a:sysClr val="windowText" lastClr="000000"/>
              </a:solidFill>
              <a:prstDash val="solid"/>
            </a:ln>
            <a:effectLst/>
          </p:spPr>
          <p:txBody>
            <a:bodyPr lIns="85201" tIns="42600" rIns="85201" bIns="42600" rtlCol="0" anchor="ctr"/>
            <a:lstStyle/>
            <a:p>
              <a:pPr marL="0" marR="0" lvl="0" indent="0" algn="ctr" defTabSz="4526280" eaLnBrk="1" fontAlgn="auto" latinLnBrk="0" hangingPunct="1">
                <a:lnSpc>
                  <a:spcPct val="100000"/>
                </a:lnSpc>
                <a:spcBef>
                  <a:spcPts val="0"/>
                </a:spcBef>
                <a:spcAft>
                  <a:spcPts val="0"/>
                </a:spcAft>
                <a:buClrTx/>
                <a:buSzTx/>
                <a:buFontTx/>
                <a:buNone/>
                <a:tabLst/>
                <a:defRPr/>
              </a:pPr>
              <a:r>
                <a:rPr kumimoji="0" lang="en-US" altLang="ko-KR" sz="4500" b="0" i="0" u="none" strike="noStrike" kern="0" cap="none" spc="0" normalizeH="0" baseline="0" noProof="0" dirty="0" smtClean="0">
                  <a:ln>
                    <a:noFill/>
                  </a:ln>
                  <a:solidFill>
                    <a:prstClr val="white"/>
                  </a:solidFill>
                  <a:effectLst/>
                  <a:uLnTx/>
                  <a:uFillTx/>
                  <a:latin typeface="Arial Unicode MS" pitchFamily="50" charset="-127"/>
                  <a:ea typeface="Arial Unicode MS" pitchFamily="50" charset="-127"/>
                  <a:cs typeface="Arial Unicode MS" pitchFamily="50" charset="-127"/>
                </a:rPr>
                <a:t>Methodology</a:t>
              </a:r>
              <a:endParaRPr kumimoji="0" lang="ko-KR" altLang="en-US" sz="4500" b="0" i="0" u="none" strike="noStrike" kern="0" cap="none" spc="0" normalizeH="0" baseline="0" noProof="0" dirty="0">
                <a:ln>
                  <a:noFill/>
                </a:ln>
                <a:solidFill>
                  <a:prstClr val="white"/>
                </a:solidFill>
                <a:effectLst/>
                <a:uLnTx/>
                <a:uFillTx/>
                <a:latin typeface="Arial Unicode MS" pitchFamily="50" charset="-127"/>
                <a:ea typeface="Arial Unicode MS" pitchFamily="50" charset="-127"/>
                <a:cs typeface="Arial Unicode MS" pitchFamily="50" charset="-127"/>
              </a:endParaRPr>
            </a:p>
          </p:txBody>
        </p:sp>
      </p:grpSp>
      <p:sp>
        <p:nvSpPr>
          <p:cNvPr id="125" name="직사각형 124"/>
          <p:cNvSpPr/>
          <p:nvPr/>
        </p:nvSpPr>
        <p:spPr>
          <a:xfrm>
            <a:off x="12451316" y="16301962"/>
            <a:ext cx="125643" cy="786742"/>
          </a:xfrm>
          <a:prstGeom prst="rect">
            <a:avLst/>
          </a:prstGeom>
          <a:noFill/>
        </p:spPr>
        <p:txBody>
          <a:bodyPr wrap="square" lIns="85201" tIns="42600" rIns="85201" bIns="42600">
            <a:spAutoFit/>
          </a:bodyPr>
          <a:lstStyle/>
          <a:p>
            <a:pPr algn="ctr" defTabSz="4526280"/>
            <a:endParaRPr lang="en-US" altLang="ko-KR" sz="5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Unicode MS" pitchFamily="50" charset="-127"/>
              <a:ea typeface="Arial Unicode MS" pitchFamily="50" charset="-127"/>
              <a:cs typeface="Arial Unicode MS" pitchFamily="50" charset="-127"/>
            </a:endParaRPr>
          </a:p>
        </p:txBody>
      </p:sp>
      <p:grpSp>
        <p:nvGrpSpPr>
          <p:cNvPr id="126" name="그룹 125"/>
          <p:cNvGrpSpPr/>
          <p:nvPr/>
        </p:nvGrpSpPr>
        <p:grpSpPr>
          <a:xfrm>
            <a:off x="1645470" y="15667731"/>
            <a:ext cx="404815" cy="329712"/>
            <a:chOff x="842855" y="18616579"/>
            <a:chExt cx="428628" cy="357190"/>
          </a:xfrm>
          <a:effectLst>
            <a:outerShdw blurRad="50800" dist="38100" dir="2700000" sx="90000" sy="90000" algn="tl" rotWithShape="0">
              <a:prstClr val="black">
                <a:alpha val="40000"/>
              </a:prstClr>
            </a:outerShdw>
          </a:effectLst>
        </p:grpSpPr>
        <p:sp>
          <p:nvSpPr>
            <p:cNvPr id="127" name="직사각형 126"/>
            <p:cNvSpPr/>
            <p:nvPr/>
          </p:nvSpPr>
          <p:spPr>
            <a:xfrm>
              <a:off x="842855" y="18616579"/>
              <a:ext cx="214314" cy="357190"/>
            </a:xfrm>
            <a:prstGeom prst="rect">
              <a:avLst/>
            </a:prstGeom>
            <a:solidFill>
              <a:srgbClr val="8064A2">
                <a:lumMod val="50000"/>
              </a:srgbClr>
            </a:solidFill>
            <a:ln w="25400" cap="flat" cmpd="sng" algn="ctr">
              <a:noFill/>
              <a:prstDash val="solid"/>
            </a:ln>
            <a:effectLst>
              <a:outerShdw blurRad="50800" dist="63500" dir="2700000" sx="125000" sy="125000" algn="tl" rotWithShape="0">
                <a:prstClr val="black">
                  <a:alpha val="40000"/>
                </a:prstClr>
              </a:outerShdw>
            </a:effectLst>
          </p:spPr>
          <p:txBody>
            <a:bodyPr rtlCol="0" anchor="ctr"/>
            <a:lstStyle/>
            <a:p>
              <a:pPr marL="0" marR="0" lvl="0" indent="0" algn="ctr" defTabSz="4526280" eaLnBrk="1" fontAlgn="auto" latinLnBrk="0" hangingPunct="1">
                <a:lnSpc>
                  <a:spcPct val="100000"/>
                </a:lnSpc>
                <a:spcBef>
                  <a:spcPts val="0"/>
                </a:spcBef>
                <a:spcAft>
                  <a:spcPts val="0"/>
                </a:spcAft>
                <a:buClrTx/>
                <a:buSzTx/>
                <a:buFontTx/>
                <a:buNone/>
                <a:tabLst/>
                <a:defRPr/>
              </a:pPr>
              <a:endParaRPr kumimoji="0" lang="ko-KR" altLang="en-US" sz="8900" b="0" i="0" u="none" strike="noStrike" kern="0" cap="none" spc="0" normalizeH="0" baseline="0" noProof="0">
                <a:ln>
                  <a:noFill/>
                </a:ln>
                <a:solidFill>
                  <a:prstClr val="white"/>
                </a:solidFill>
                <a:effectLst/>
                <a:uLnTx/>
                <a:uFillTx/>
                <a:latin typeface="Arial Unicode MS" pitchFamily="50" charset="-127"/>
                <a:ea typeface="Arial Unicode MS" pitchFamily="50" charset="-127"/>
                <a:cs typeface="Arial Unicode MS" pitchFamily="50" charset="-127"/>
              </a:endParaRPr>
            </a:p>
          </p:txBody>
        </p:sp>
        <p:sp>
          <p:nvSpPr>
            <p:cNvPr id="128" name="직각 삼각형 127"/>
            <p:cNvSpPr/>
            <p:nvPr/>
          </p:nvSpPr>
          <p:spPr>
            <a:xfrm>
              <a:off x="1128607" y="18616579"/>
              <a:ext cx="142876" cy="357190"/>
            </a:xfrm>
            <a:prstGeom prst="rtTriangle">
              <a:avLst/>
            </a:prstGeom>
            <a:solidFill>
              <a:srgbClr val="8064A2">
                <a:lumMod val="50000"/>
              </a:srgbClr>
            </a:solidFill>
            <a:ln w="25400" cap="flat" cmpd="sng" algn="ctr">
              <a:noFill/>
              <a:prstDash val="solid"/>
            </a:ln>
            <a:effectLst>
              <a:outerShdw blurRad="50800" dist="63500" dir="2700000" sx="125000" sy="125000" algn="tl" rotWithShape="0">
                <a:prstClr val="black">
                  <a:alpha val="40000"/>
                </a:prstClr>
              </a:outerShdw>
            </a:effectLst>
          </p:spPr>
          <p:txBody>
            <a:bodyPr rtlCol="0" anchor="ctr"/>
            <a:lstStyle/>
            <a:p>
              <a:pPr marL="0" marR="0" lvl="0" indent="0" algn="ctr" defTabSz="4526280" eaLnBrk="1" fontAlgn="auto" latinLnBrk="0" hangingPunct="1">
                <a:lnSpc>
                  <a:spcPct val="100000"/>
                </a:lnSpc>
                <a:spcBef>
                  <a:spcPts val="0"/>
                </a:spcBef>
                <a:spcAft>
                  <a:spcPts val="0"/>
                </a:spcAft>
                <a:buClrTx/>
                <a:buSzTx/>
                <a:buFontTx/>
                <a:buNone/>
                <a:tabLst/>
                <a:defRPr/>
              </a:pPr>
              <a:endParaRPr kumimoji="0" lang="ko-KR" altLang="en-US" sz="8900" b="0" i="0" u="none" strike="noStrike" kern="0" cap="none" spc="0" normalizeH="0" baseline="0" noProof="0">
                <a:ln>
                  <a:noFill/>
                </a:ln>
                <a:solidFill>
                  <a:prstClr val="white"/>
                </a:solidFill>
                <a:effectLst/>
                <a:uLnTx/>
                <a:uFillTx/>
                <a:latin typeface="Arial Unicode MS" pitchFamily="50" charset="-127"/>
                <a:ea typeface="Arial Unicode MS" pitchFamily="50" charset="-127"/>
                <a:cs typeface="Arial Unicode MS" pitchFamily="50" charset="-127"/>
              </a:endParaRPr>
            </a:p>
          </p:txBody>
        </p:sp>
      </p:grpSp>
      <p:sp>
        <p:nvSpPr>
          <p:cNvPr id="129" name="TextBox 128"/>
          <p:cNvSpPr txBox="1"/>
          <p:nvPr/>
        </p:nvSpPr>
        <p:spPr>
          <a:xfrm>
            <a:off x="2382325" y="15540199"/>
            <a:ext cx="13693535" cy="584775"/>
          </a:xfrm>
          <a:prstGeom prst="rect">
            <a:avLst/>
          </a:prstGeom>
          <a:noFill/>
        </p:spPr>
        <p:txBody>
          <a:bodyPr wrap="square" rtlCol="0">
            <a:spAutoFit/>
          </a:bodyPr>
          <a:lstStyle/>
          <a:p>
            <a:pPr defTabSz="4526280"/>
            <a:r>
              <a:rPr lang="en-US" altLang="ko-KR" sz="3200" b="1" dirty="0">
                <a:solidFill>
                  <a:prstClr val="black"/>
                </a:solidFill>
                <a:latin typeface="Arial Unicode MS" pitchFamily="50" charset="-127"/>
                <a:ea typeface="Arial Unicode MS" pitchFamily="50" charset="-127"/>
                <a:cs typeface="Arial Unicode MS" pitchFamily="50" charset="-127"/>
              </a:rPr>
              <a:t>Overview</a:t>
            </a:r>
            <a:endParaRPr lang="ko-KR" altLang="en-US" sz="3200" b="1" dirty="0">
              <a:solidFill>
                <a:prstClr val="black"/>
              </a:solidFill>
              <a:latin typeface="Arial Unicode MS" pitchFamily="50" charset="-127"/>
              <a:ea typeface="Arial Unicode MS" pitchFamily="50" charset="-127"/>
              <a:cs typeface="Arial Unicode MS" pitchFamily="50" charset="-127"/>
            </a:endParaRPr>
          </a:p>
        </p:txBody>
      </p:sp>
      <p:sp>
        <p:nvSpPr>
          <p:cNvPr id="130" name="TextBox 129"/>
          <p:cNvSpPr txBox="1"/>
          <p:nvPr/>
        </p:nvSpPr>
        <p:spPr>
          <a:xfrm>
            <a:off x="2397333" y="23474074"/>
            <a:ext cx="13693535" cy="584775"/>
          </a:xfrm>
          <a:prstGeom prst="rect">
            <a:avLst/>
          </a:prstGeom>
          <a:noFill/>
        </p:spPr>
        <p:txBody>
          <a:bodyPr wrap="square" rtlCol="0">
            <a:spAutoFit/>
          </a:bodyPr>
          <a:lstStyle/>
          <a:p>
            <a:pPr defTabSz="4526280"/>
            <a:r>
              <a:rPr lang="en-US" altLang="ko-KR" sz="3200" b="1" dirty="0">
                <a:solidFill>
                  <a:prstClr val="black"/>
                </a:solidFill>
                <a:latin typeface="Arial Unicode MS" pitchFamily="50" charset="-127"/>
                <a:ea typeface="Arial Unicode MS" pitchFamily="50" charset="-127"/>
                <a:cs typeface="Arial Unicode MS" pitchFamily="50" charset="-127"/>
              </a:rPr>
              <a:t>Generation of Correlated Ensemble Scenarios </a:t>
            </a:r>
            <a:endParaRPr lang="ko-KR" altLang="en-US" sz="3200" b="1" dirty="0">
              <a:solidFill>
                <a:prstClr val="black"/>
              </a:solidFill>
              <a:latin typeface="Arial Unicode MS" pitchFamily="50" charset="-127"/>
              <a:ea typeface="Arial Unicode MS" pitchFamily="50" charset="-127"/>
              <a:cs typeface="Arial Unicode MS" pitchFamily="50" charset="-127"/>
            </a:endParaRPr>
          </a:p>
        </p:txBody>
      </p:sp>
      <p:grpSp>
        <p:nvGrpSpPr>
          <p:cNvPr id="146" name="그룹 145"/>
          <p:cNvGrpSpPr/>
          <p:nvPr/>
        </p:nvGrpSpPr>
        <p:grpSpPr>
          <a:xfrm>
            <a:off x="1660477" y="23601606"/>
            <a:ext cx="435632" cy="354812"/>
            <a:chOff x="842855" y="18616579"/>
            <a:chExt cx="428628" cy="357190"/>
          </a:xfrm>
          <a:effectLst>
            <a:outerShdw blurRad="50800" dist="38100" dir="2700000" sx="90000" sy="90000" algn="tl" rotWithShape="0">
              <a:prstClr val="black">
                <a:alpha val="40000"/>
              </a:prstClr>
            </a:outerShdw>
          </a:effectLst>
        </p:grpSpPr>
        <p:sp>
          <p:nvSpPr>
            <p:cNvPr id="147" name="직사각형 146"/>
            <p:cNvSpPr/>
            <p:nvPr/>
          </p:nvSpPr>
          <p:spPr>
            <a:xfrm>
              <a:off x="842855" y="18616579"/>
              <a:ext cx="214314" cy="357190"/>
            </a:xfrm>
            <a:prstGeom prst="rect">
              <a:avLst/>
            </a:prstGeom>
            <a:solidFill>
              <a:srgbClr val="8064A2">
                <a:lumMod val="50000"/>
              </a:srgbClr>
            </a:solidFill>
            <a:ln w="25400" cap="flat" cmpd="sng" algn="ctr">
              <a:noFill/>
              <a:prstDash val="solid"/>
            </a:ln>
            <a:effectLst>
              <a:outerShdw blurRad="50800" dist="63500" dir="2700000" sx="125000" sy="125000" algn="tl" rotWithShape="0">
                <a:prstClr val="black">
                  <a:alpha val="40000"/>
                </a:prstClr>
              </a:outerShdw>
            </a:effectLst>
          </p:spPr>
          <p:txBody>
            <a:bodyPr rtlCol="0" anchor="ctr"/>
            <a:lstStyle/>
            <a:p>
              <a:pPr marL="0" marR="0" lvl="0" indent="0" algn="ctr" defTabSz="4526280" eaLnBrk="1" fontAlgn="auto" latinLnBrk="0" hangingPunct="1">
                <a:lnSpc>
                  <a:spcPct val="100000"/>
                </a:lnSpc>
                <a:spcBef>
                  <a:spcPts val="0"/>
                </a:spcBef>
                <a:spcAft>
                  <a:spcPts val="0"/>
                </a:spcAft>
                <a:buClrTx/>
                <a:buSzTx/>
                <a:buFontTx/>
                <a:buNone/>
                <a:tabLst/>
                <a:defRPr/>
              </a:pPr>
              <a:endParaRPr kumimoji="0" lang="ko-KR" altLang="en-US" sz="8900" b="0" i="0" u="none" strike="noStrike" kern="0" cap="none" spc="0" normalizeH="0" baseline="0" noProof="0">
                <a:ln>
                  <a:noFill/>
                </a:ln>
                <a:solidFill>
                  <a:prstClr val="white"/>
                </a:solidFill>
                <a:effectLst/>
                <a:uLnTx/>
                <a:uFillTx/>
                <a:latin typeface="Arial Unicode MS" pitchFamily="50" charset="-127"/>
                <a:ea typeface="Arial Unicode MS" pitchFamily="50" charset="-127"/>
                <a:cs typeface="Arial Unicode MS" pitchFamily="50" charset="-127"/>
              </a:endParaRPr>
            </a:p>
          </p:txBody>
        </p:sp>
        <p:sp>
          <p:nvSpPr>
            <p:cNvPr id="148" name="직각 삼각형 147"/>
            <p:cNvSpPr/>
            <p:nvPr/>
          </p:nvSpPr>
          <p:spPr>
            <a:xfrm>
              <a:off x="1128607" y="18616579"/>
              <a:ext cx="142876" cy="357190"/>
            </a:xfrm>
            <a:prstGeom prst="rtTriangle">
              <a:avLst/>
            </a:prstGeom>
            <a:solidFill>
              <a:srgbClr val="8064A2">
                <a:lumMod val="50000"/>
              </a:srgbClr>
            </a:solidFill>
            <a:ln w="25400" cap="flat" cmpd="sng" algn="ctr">
              <a:noFill/>
              <a:prstDash val="solid"/>
            </a:ln>
            <a:effectLst>
              <a:outerShdw blurRad="50800" dist="63500" dir="2700000" sx="125000" sy="125000" algn="tl" rotWithShape="0">
                <a:prstClr val="black">
                  <a:alpha val="40000"/>
                </a:prstClr>
              </a:outerShdw>
            </a:effectLst>
          </p:spPr>
          <p:txBody>
            <a:bodyPr rtlCol="0" anchor="ctr"/>
            <a:lstStyle/>
            <a:p>
              <a:pPr marL="0" marR="0" lvl="0" indent="0" algn="ctr" defTabSz="4526280" eaLnBrk="1" fontAlgn="auto" latinLnBrk="0" hangingPunct="1">
                <a:lnSpc>
                  <a:spcPct val="100000"/>
                </a:lnSpc>
                <a:spcBef>
                  <a:spcPts val="0"/>
                </a:spcBef>
                <a:spcAft>
                  <a:spcPts val="0"/>
                </a:spcAft>
                <a:buClrTx/>
                <a:buSzTx/>
                <a:buFontTx/>
                <a:buNone/>
                <a:tabLst/>
                <a:defRPr/>
              </a:pPr>
              <a:endParaRPr kumimoji="0" lang="ko-KR" altLang="en-US" sz="8900" b="0" i="0" u="none" strike="noStrike" kern="0" cap="none" spc="0" normalizeH="0" baseline="0" noProof="0">
                <a:ln>
                  <a:noFill/>
                </a:ln>
                <a:solidFill>
                  <a:prstClr val="white"/>
                </a:solidFill>
                <a:effectLst/>
                <a:uLnTx/>
                <a:uFillTx/>
                <a:latin typeface="Arial Unicode MS" pitchFamily="50" charset="-127"/>
                <a:ea typeface="Arial Unicode MS" pitchFamily="50" charset="-127"/>
                <a:cs typeface="Arial Unicode MS" pitchFamily="50" charset="-127"/>
              </a:endParaRPr>
            </a:p>
          </p:txBody>
        </p:sp>
      </p:grpSp>
      <p:grpSp>
        <p:nvGrpSpPr>
          <p:cNvPr id="152" name="그룹 151"/>
          <p:cNvGrpSpPr/>
          <p:nvPr/>
        </p:nvGrpSpPr>
        <p:grpSpPr>
          <a:xfrm>
            <a:off x="1425972" y="28809586"/>
            <a:ext cx="5761760" cy="4176464"/>
            <a:chOff x="1503166" y="29667621"/>
            <a:chExt cx="4924851" cy="3569823"/>
          </a:xfrm>
        </p:grpSpPr>
        <p:sp>
          <p:nvSpPr>
            <p:cNvPr id="153" name="TextBox 152"/>
            <p:cNvSpPr txBox="1"/>
            <p:nvPr/>
          </p:nvSpPr>
          <p:spPr>
            <a:xfrm>
              <a:off x="1503166" y="29667621"/>
              <a:ext cx="3380878" cy="341993"/>
            </a:xfrm>
            <a:prstGeom prst="rect">
              <a:avLst/>
            </a:prstGeom>
            <a:noFill/>
          </p:spPr>
          <p:txBody>
            <a:bodyPr wrap="square" rtlCol="0">
              <a:spAutoFit/>
            </a:bodyPr>
            <a:lstStyle/>
            <a:p>
              <a:pPr marL="342900" indent="-342900" defTabSz="4526280">
                <a:buFont typeface="+mj-ea"/>
                <a:buAutoNum type="circleNumDbPlain" startAt="2"/>
              </a:pPr>
              <a:r>
                <a:rPr lang="en-US" altLang="ko-KR" sz="2000" b="1" dirty="0" err="1">
                  <a:solidFill>
                    <a:prstClr val="black"/>
                  </a:solidFill>
                  <a:latin typeface="맑은 고딕"/>
                </a:rPr>
                <a:t>Cholesky</a:t>
              </a:r>
              <a:r>
                <a:rPr lang="en-US" altLang="ko-KR" sz="2000" b="1" dirty="0">
                  <a:solidFill>
                    <a:prstClr val="black"/>
                  </a:solidFill>
                  <a:latin typeface="맑은 고딕"/>
                </a:rPr>
                <a:t> decomposition</a:t>
              </a:r>
              <a:endParaRPr lang="ko-KR" altLang="en-US" sz="2000" b="1" dirty="0">
                <a:solidFill>
                  <a:prstClr val="black"/>
                </a:solidFill>
                <a:latin typeface="맑은 고딕"/>
              </a:endParaRPr>
            </a:p>
          </p:txBody>
        </p:sp>
        <p:pic>
          <p:nvPicPr>
            <p:cNvPr id="154"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2787" y="30406334"/>
              <a:ext cx="4515230" cy="283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5" name="그룹 154"/>
          <p:cNvGrpSpPr/>
          <p:nvPr/>
        </p:nvGrpSpPr>
        <p:grpSpPr>
          <a:xfrm>
            <a:off x="7429067" y="24554824"/>
            <a:ext cx="7200219" cy="5309169"/>
            <a:chOff x="8702436" y="26211237"/>
            <a:chExt cx="6385317" cy="4708291"/>
          </a:xfrm>
        </p:grpSpPr>
        <p:pic>
          <p:nvPicPr>
            <p:cNvPr id="156"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8945" y="26650821"/>
              <a:ext cx="6258808" cy="426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 name="TextBox 156"/>
            <p:cNvSpPr txBox="1"/>
            <p:nvPr/>
          </p:nvSpPr>
          <p:spPr>
            <a:xfrm>
              <a:off x="8702436" y="26211237"/>
              <a:ext cx="6087520" cy="354827"/>
            </a:xfrm>
            <a:prstGeom prst="rect">
              <a:avLst/>
            </a:prstGeom>
            <a:noFill/>
          </p:spPr>
          <p:txBody>
            <a:bodyPr wrap="square" rtlCol="0">
              <a:spAutoFit/>
            </a:bodyPr>
            <a:lstStyle/>
            <a:p>
              <a:pPr marL="342900" indent="-342900" defTabSz="4526280">
                <a:buFont typeface="+mj-ea"/>
                <a:buAutoNum type="circleNumDbPlain" startAt="3"/>
              </a:pPr>
              <a:r>
                <a:rPr lang="en-US" altLang="ko-KR" sz="2000" b="1" dirty="0">
                  <a:solidFill>
                    <a:prstClr val="black"/>
                  </a:solidFill>
                  <a:latin typeface="맑은 고딕"/>
                </a:rPr>
                <a:t>Correlated</a:t>
              </a:r>
              <a:r>
                <a:rPr lang="en-US" altLang="ko-KR" sz="1600" b="1" dirty="0">
                  <a:solidFill>
                    <a:prstClr val="black"/>
                  </a:solidFill>
                  <a:latin typeface="맑은 고딕"/>
                </a:rPr>
                <a:t> </a:t>
              </a:r>
              <a:r>
                <a:rPr lang="en-US" altLang="ko-KR" sz="2000" b="1" dirty="0">
                  <a:solidFill>
                    <a:prstClr val="black"/>
                  </a:solidFill>
                  <a:latin typeface="맑은 고딕"/>
                </a:rPr>
                <a:t>ensemble matrix, </a:t>
              </a:r>
              <a:r>
                <a:rPr lang="en-US" altLang="ko-KR" sz="2000" b="1" i="1" dirty="0">
                  <a:solidFill>
                    <a:prstClr val="black"/>
                  </a:solidFill>
                  <a:latin typeface="맑은 고딕"/>
                </a:rPr>
                <a:t>Y</a:t>
              </a:r>
              <a:endParaRPr lang="ko-KR" altLang="en-US" sz="2000" b="1" i="1" dirty="0">
                <a:solidFill>
                  <a:prstClr val="black"/>
                </a:solidFill>
                <a:latin typeface="맑은 고딕"/>
              </a:endParaRPr>
            </a:p>
          </p:txBody>
        </p:sp>
      </p:grpSp>
      <p:grpSp>
        <p:nvGrpSpPr>
          <p:cNvPr id="158" name="그룹 157"/>
          <p:cNvGrpSpPr/>
          <p:nvPr/>
        </p:nvGrpSpPr>
        <p:grpSpPr>
          <a:xfrm>
            <a:off x="7429067" y="30003508"/>
            <a:ext cx="7593584" cy="3091988"/>
            <a:chOff x="8521471" y="31035773"/>
            <a:chExt cx="6178834" cy="2515924"/>
          </a:xfrm>
        </p:grpSpPr>
        <p:pic>
          <p:nvPicPr>
            <p:cNvPr id="159"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36095" y="31455182"/>
              <a:ext cx="5964210" cy="209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TextBox 159"/>
            <p:cNvSpPr txBox="1"/>
            <p:nvPr/>
          </p:nvSpPr>
          <p:spPr>
            <a:xfrm>
              <a:off x="8521471" y="31035773"/>
              <a:ext cx="6087520" cy="325566"/>
            </a:xfrm>
            <a:prstGeom prst="rect">
              <a:avLst/>
            </a:prstGeom>
            <a:noFill/>
          </p:spPr>
          <p:txBody>
            <a:bodyPr wrap="square" rtlCol="0">
              <a:spAutoFit/>
            </a:bodyPr>
            <a:lstStyle/>
            <a:p>
              <a:pPr marL="342900" indent="-342900" defTabSz="4526280">
                <a:buFont typeface="+mj-ea"/>
                <a:buAutoNum type="circleNumDbPlain" startAt="4"/>
              </a:pPr>
              <a:r>
                <a:rPr lang="en-US" altLang="ko-KR" sz="2000" b="1" dirty="0">
                  <a:solidFill>
                    <a:prstClr val="black"/>
                  </a:solidFill>
                  <a:latin typeface="맑은 고딕"/>
                </a:rPr>
                <a:t>Generating observation according to </a:t>
              </a:r>
              <a:r>
                <a:rPr lang="en-US" altLang="ko-KR" sz="2000" b="1" dirty="0" smtClean="0">
                  <a:solidFill>
                    <a:prstClr val="black"/>
                  </a:solidFill>
                  <a:latin typeface="맑은 고딕"/>
                </a:rPr>
                <a:t>‘Nominal’ accuracy</a:t>
              </a:r>
              <a:endParaRPr lang="ko-KR" altLang="en-US" sz="2000" b="1" i="1" dirty="0">
                <a:solidFill>
                  <a:prstClr val="black"/>
                </a:solidFill>
                <a:latin typeface="맑은 고딕"/>
              </a:endParaRPr>
            </a:p>
          </p:txBody>
        </p:sp>
      </p:grpSp>
      <p:sp>
        <p:nvSpPr>
          <p:cNvPr id="165" name="직사각형 164"/>
          <p:cNvSpPr>
            <a:spLocks noChangeArrowheads="1"/>
          </p:cNvSpPr>
          <p:nvPr/>
        </p:nvSpPr>
        <p:spPr bwMode="auto">
          <a:xfrm>
            <a:off x="16200000" y="3849417"/>
            <a:ext cx="14400000" cy="21364065"/>
          </a:xfrm>
          <a:prstGeom prst="rect">
            <a:avLst/>
          </a:prstGeom>
          <a:solidFill>
            <a:sysClr val="window" lastClr="FFFFFF"/>
          </a:solidFill>
          <a:ln w="53975" algn="ctr">
            <a:solidFill>
              <a:sysClr val="windowText" lastClr="000000"/>
            </a:solidFill>
            <a:miter lim="800000"/>
            <a:headEnd/>
            <a:tailEnd/>
          </a:ln>
        </p:spPr>
        <p:txBody>
          <a:bodyPr lIns="85201" tIns="42600" rIns="85201" bIns="42600"/>
          <a:lstStyle/>
          <a:p>
            <a:pPr marL="0" marR="0" lvl="0" indent="0" defTabSz="4025670" eaLnBrk="1" fontAlgn="auto" latinLnBrk="0" hangingPunct="1">
              <a:lnSpc>
                <a:spcPct val="100000"/>
              </a:lnSpc>
              <a:spcBef>
                <a:spcPts val="0"/>
              </a:spcBef>
              <a:spcAft>
                <a:spcPts val="0"/>
              </a:spcAft>
              <a:buClrTx/>
              <a:buSzTx/>
              <a:buFontTx/>
              <a:buBlip>
                <a:blip r:embed="rId4"/>
              </a:buBlip>
              <a:tabLst/>
              <a:defRPr/>
            </a:pPr>
            <a:endParaRPr kumimoji="0" lang="en-US" sz="32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a:p>
            <a:pPr marL="0" marR="0" lvl="0" indent="0" defTabSz="4025670" eaLnBrk="1" fontAlgn="auto" latinLnBrk="0" hangingPunct="1">
              <a:lnSpc>
                <a:spcPct val="100000"/>
              </a:lnSpc>
              <a:spcBef>
                <a:spcPts val="0"/>
              </a:spcBef>
              <a:spcAft>
                <a:spcPts val="0"/>
              </a:spcAft>
              <a:buClrTx/>
              <a:buSzTx/>
              <a:buFontTx/>
              <a:buBlip>
                <a:blip r:embed="rId4"/>
              </a:buBlip>
              <a:tabLst/>
              <a:defRPr/>
            </a:pPr>
            <a:endParaRPr kumimoji="0" lang="en-US" sz="32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a:p>
            <a:pPr marL="454119" marR="0" lvl="0" indent="-454119" defTabSz="4025670" eaLnBrk="1" fontAlgn="auto" latinLnBrk="0" hangingPunct="1">
              <a:lnSpc>
                <a:spcPct val="120000"/>
              </a:lnSpc>
              <a:spcBef>
                <a:spcPts val="0"/>
              </a:spcBef>
              <a:spcAft>
                <a:spcPts val="0"/>
              </a:spcAft>
              <a:buClrTx/>
              <a:buSzTx/>
              <a:buFontTx/>
              <a:buNone/>
              <a:tabLst/>
              <a:defRPr/>
            </a:pPr>
            <a:r>
              <a:rPr kumimoji="0" lang="ko-KR" altLang="en-US" sz="30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 </a:t>
            </a:r>
            <a:endParaRPr kumimoji="0" lang="en-US" sz="30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85" name="직사각형 184"/>
          <p:cNvSpPr>
            <a:spLocks noChangeArrowheads="1"/>
          </p:cNvSpPr>
          <p:nvPr/>
        </p:nvSpPr>
        <p:spPr bwMode="auto">
          <a:xfrm>
            <a:off x="31500000" y="3849418"/>
            <a:ext cx="14400000" cy="21669615"/>
          </a:xfrm>
          <a:prstGeom prst="rect">
            <a:avLst/>
          </a:prstGeom>
          <a:solidFill>
            <a:sysClr val="window" lastClr="FFFFFF"/>
          </a:solidFill>
          <a:ln w="53975" algn="ctr">
            <a:solidFill>
              <a:sysClr val="windowText" lastClr="000000"/>
            </a:solidFill>
            <a:miter lim="800000"/>
            <a:headEnd/>
            <a:tailEnd/>
          </a:ln>
        </p:spPr>
        <p:txBody>
          <a:bodyPr lIns="85201" tIns="42600" rIns="85201" bIns="42600"/>
          <a:lstStyle/>
          <a:p>
            <a:pPr marL="0" marR="0" lvl="0" indent="0" defTabSz="4025670" eaLnBrk="1" fontAlgn="auto" latinLnBrk="0" hangingPunct="1">
              <a:lnSpc>
                <a:spcPct val="100000"/>
              </a:lnSpc>
              <a:spcBef>
                <a:spcPts val="0"/>
              </a:spcBef>
              <a:spcAft>
                <a:spcPts val="0"/>
              </a:spcAft>
              <a:buClrTx/>
              <a:buSzTx/>
              <a:buFontTx/>
              <a:buBlip>
                <a:blip r:embed="rId4"/>
              </a:buBlip>
              <a:tabLst/>
              <a:defRPr/>
            </a:pPr>
            <a:endParaRPr kumimoji="0" lang="en-US" sz="3200" b="1" i="0" u="none" strike="noStrike" kern="0" cap="none" spc="0" normalizeH="0" baseline="0" noProof="0" smtClean="0">
              <a:ln>
                <a:noFill/>
              </a:ln>
              <a:solidFill>
                <a:prstClr val="black"/>
              </a:solidFill>
              <a:effectLst/>
              <a:uLnTx/>
              <a:uFillTx/>
              <a:latin typeface="Arial Unicode MS" pitchFamily="50" charset="-127"/>
              <a:ea typeface="Arial Unicode MS" pitchFamily="50" charset="-127"/>
              <a:cs typeface="Arial Unicode MS" pitchFamily="50" charset="-127"/>
            </a:endParaRPr>
          </a:p>
          <a:p>
            <a:pPr marL="0" marR="0" lvl="0" indent="0" defTabSz="4025670" eaLnBrk="1" fontAlgn="auto" latinLnBrk="0" hangingPunct="1">
              <a:lnSpc>
                <a:spcPct val="100000"/>
              </a:lnSpc>
              <a:spcBef>
                <a:spcPts val="0"/>
              </a:spcBef>
              <a:spcAft>
                <a:spcPts val="0"/>
              </a:spcAft>
              <a:buClrTx/>
              <a:buSzTx/>
              <a:buFontTx/>
              <a:buBlip>
                <a:blip r:embed="rId4"/>
              </a:buBlip>
              <a:tabLst/>
              <a:defRPr/>
            </a:pPr>
            <a:endParaRPr kumimoji="0" lang="en-US" sz="3200" b="1" i="0" u="none" strike="noStrike" kern="0" cap="none" spc="0" normalizeH="0" baseline="0" noProof="0" smtClean="0">
              <a:ln>
                <a:noFill/>
              </a:ln>
              <a:solidFill>
                <a:prstClr val="black"/>
              </a:solidFill>
              <a:effectLst/>
              <a:uLnTx/>
              <a:uFillTx/>
              <a:latin typeface="Arial Unicode MS" pitchFamily="50" charset="-127"/>
              <a:ea typeface="Arial Unicode MS" pitchFamily="50" charset="-127"/>
              <a:cs typeface="Arial Unicode MS" pitchFamily="50" charset="-127"/>
            </a:endParaRPr>
          </a:p>
          <a:p>
            <a:pPr marL="454119" marR="0" lvl="0" indent="-454119" defTabSz="4025670" eaLnBrk="1" fontAlgn="auto" latinLnBrk="0" hangingPunct="1">
              <a:lnSpc>
                <a:spcPct val="120000"/>
              </a:lnSpc>
              <a:spcBef>
                <a:spcPts val="0"/>
              </a:spcBef>
              <a:spcAft>
                <a:spcPts val="0"/>
              </a:spcAft>
              <a:buClrTx/>
              <a:buSzTx/>
              <a:buFontTx/>
              <a:buNone/>
              <a:tabLst/>
              <a:defRPr/>
            </a:pPr>
            <a:r>
              <a:rPr kumimoji="0" lang="ko-KR" altLang="en-US" sz="3000" b="1" i="0" u="none" strike="noStrike" kern="0" cap="none" spc="0" normalizeH="0" baseline="0" noProof="0" smtClean="0">
                <a:ln>
                  <a:noFill/>
                </a:ln>
                <a:solidFill>
                  <a:prstClr val="black"/>
                </a:solidFill>
                <a:effectLst/>
                <a:uLnTx/>
                <a:uFillTx/>
                <a:latin typeface="Arial Unicode MS" pitchFamily="50" charset="-127"/>
                <a:ea typeface="Arial Unicode MS" pitchFamily="50" charset="-127"/>
                <a:cs typeface="Arial Unicode MS" pitchFamily="50" charset="-127"/>
              </a:rPr>
              <a:t> </a:t>
            </a:r>
            <a:endParaRPr kumimoji="0" lang="en-US" sz="30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208" name="직사각형 207"/>
          <p:cNvSpPr/>
          <p:nvPr/>
        </p:nvSpPr>
        <p:spPr>
          <a:xfrm>
            <a:off x="3713104" y="220934"/>
            <a:ext cx="39294278" cy="1163250"/>
          </a:xfrm>
          <a:prstGeom prst="rect">
            <a:avLst/>
          </a:prstGeom>
          <a:noFill/>
        </p:spPr>
        <p:txBody>
          <a:bodyPr wrap="square" lIns="85201" tIns="42600" rIns="85201" bIns="42600">
            <a:spAutoFit/>
          </a:bodyPr>
          <a:lstStyle/>
          <a:p>
            <a:pPr algn="ctr"/>
            <a:r>
              <a:rPr lang="en-US" altLang="ko-KR" sz="7000" b="1" dirty="0" smtClean="0">
                <a:ln w="17780" cmpd="sng">
                  <a:solidFill>
                    <a:srgbClr val="FFFFFF"/>
                  </a:solidFill>
                  <a:prstDash val="solid"/>
                  <a:miter lim="800000"/>
                </a:ln>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Effects of Cross-Correlation between Ensemble Members on Forecasting Accuracy</a:t>
            </a:r>
            <a:endParaRPr lang="ko-KR" altLang="en-US" sz="7000" b="1" dirty="0">
              <a:ln w="17780" cmpd="sng">
                <a:solidFill>
                  <a:srgbClr val="FFFFFF"/>
                </a:solidFill>
                <a:prstDash val="solid"/>
                <a:miter lim="800000"/>
              </a:ln>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endParaRPr>
          </a:p>
        </p:txBody>
      </p:sp>
      <p:sp>
        <p:nvSpPr>
          <p:cNvPr id="209" name="Text Box 7"/>
          <p:cNvSpPr txBox="1">
            <a:spLocks noChangeArrowheads="1"/>
          </p:cNvSpPr>
          <p:nvPr/>
        </p:nvSpPr>
        <p:spPr bwMode="auto">
          <a:xfrm>
            <a:off x="10429965" y="1282129"/>
            <a:ext cx="25860556" cy="2886799"/>
          </a:xfrm>
          <a:prstGeom prst="rect">
            <a:avLst/>
          </a:prstGeom>
          <a:noFill/>
          <a:ln w="9525" algn="ctr">
            <a:noFill/>
            <a:miter lim="800000"/>
            <a:headEnd/>
            <a:tailEnd/>
          </a:ln>
        </p:spPr>
        <p:txBody>
          <a:bodyPr wrap="square" lIns="85201" tIns="42600" rIns="85201" bIns="42600">
            <a:spAutoFit/>
          </a:bodyPr>
          <a:lstStyle/>
          <a:p>
            <a:pPr algn="ctr">
              <a:spcBef>
                <a:spcPct val="50000"/>
              </a:spcBef>
              <a:defRPr/>
            </a:pPr>
            <a:r>
              <a:rPr lang="en-US" altLang="ko-KR" sz="3000" b="1" dirty="0">
                <a:solidFill>
                  <a:schemeClr val="accent1">
                    <a:lumMod val="50000"/>
                  </a:schemeClr>
                </a:solidFill>
                <a:latin typeface="Arial Unicode MS" pitchFamily="50" charset="-127"/>
                <a:ea typeface="Arial Unicode MS" pitchFamily="50" charset="-127"/>
                <a:cs typeface="Arial Unicode MS" pitchFamily="50" charset="-127"/>
              </a:rPr>
              <a:t>Kim, </a:t>
            </a:r>
            <a:r>
              <a:rPr lang="en-US" altLang="ko-KR" sz="3000" b="1" dirty="0" smtClean="0">
                <a:solidFill>
                  <a:schemeClr val="accent1">
                    <a:lumMod val="50000"/>
                  </a:schemeClr>
                </a:solidFill>
                <a:latin typeface="Arial Unicode MS" pitchFamily="50" charset="-127"/>
                <a:ea typeface="Arial Unicode MS" pitchFamily="50" charset="-127"/>
                <a:cs typeface="Arial Unicode MS" pitchFamily="50" charset="-127"/>
              </a:rPr>
              <a:t>Young-Oh</a:t>
            </a:r>
            <a:r>
              <a:rPr lang="en-US" altLang="ko-KR" sz="3000" b="1" baseline="30000" dirty="0">
                <a:solidFill>
                  <a:schemeClr val="accent1">
                    <a:lumMod val="50000"/>
                  </a:schemeClr>
                </a:solidFill>
                <a:latin typeface="Arial Unicode MS" pitchFamily="50" charset="-127"/>
                <a:ea typeface="Arial Unicode MS" pitchFamily="50" charset="-127"/>
                <a:cs typeface="Arial Unicode MS" pitchFamily="50" charset="-127"/>
              </a:rPr>
              <a:t>1</a:t>
            </a:r>
            <a:r>
              <a:rPr lang="en-US" altLang="ko-KR" sz="3200" b="1" baseline="30000" dirty="0" smtClean="0">
                <a:solidFill>
                  <a:schemeClr val="accent1">
                    <a:lumMod val="50000"/>
                  </a:schemeClr>
                </a:solidFill>
                <a:latin typeface="Arial Unicode MS" pitchFamily="50" charset="-127"/>
                <a:ea typeface="Arial Unicode MS" pitchFamily="50" charset="-127"/>
                <a:cs typeface="Arial Unicode MS" pitchFamily="50" charset="-127"/>
              </a:rPr>
              <a:t>) </a:t>
            </a:r>
            <a:r>
              <a:rPr lang="en-US" altLang="ko-KR" sz="3000" b="1" dirty="0" smtClean="0">
                <a:solidFill>
                  <a:schemeClr val="accent1">
                    <a:lumMod val="50000"/>
                  </a:schemeClr>
                </a:solidFill>
                <a:latin typeface="Arial Unicode MS" pitchFamily="50" charset="-127"/>
                <a:ea typeface="Arial Unicode MS" pitchFamily="50" charset="-127"/>
                <a:cs typeface="Arial Unicode MS" pitchFamily="50" charset="-127"/>
              </a:rPr>
              <a:t> / </a:t>
            </a:r>
            <a:r>
              <a:rPr lang="en-US" altLang="ko-KR" sz="3000" b="1" dirty="0" err="1" smtClean="0">
                <a:solidFill>
                  <a:schemeClr val="accent1">
                    <a:lumMod val="50000"/>
                  </a:schemeClr>
                </a:solidFill>
                <a:latin typeface="Arial Unicode MS" pitchFamily="50" charset="-127"/>
                <a:ea typeface="Arial Unicode MS" pitchFamily="50" charset="-127"/>
                <a:cs typeface="Arial Unicode MS" pitchFamily="50" charset="-127"/>
              </a:rPr>
              <a:t>Seo</a:t>
            </a:r>
            <a:r>
              <a:rPr lang="en-US" altLang="ko-KR" sz="3000" b="1" dirty="0" smtClean="0">
                <a:solidFill>
                  <a:schemeClr val="accent1">
                    <a:lumMod val="50000"/>
                  </a:schemeClr>
                </a:solidFill>
                <a:latin typeface="Arial Unicode MS" pitchFamily="50" charset="-127"/>
                <a:ea typeface="Arial Unicode MS" pitchFamily="50" charset="-127"/>
                <a:cs typeface="Arial Unicode MS" pitchFamily="50" charset="-127"/>
              </a:rPr>
              <a:t>, Young-Ho</a:t>
            </a:r>
            <a:r>
              <a:rPr lang="en-US" altLang="ko-KR" sz="3000" b="1" baseline="30000" dirty="0">
                <a:solidFill>
                  <a:schemeClr val="accent1">
                    <a:lumMod val="50000"/>
                  </a:schemeClr>
                </a:solidFill>
                <a:latin typeface="Arial Unicode MS" pitchFamily="50" charset="-127"/>
                <a:ea typeface="Arial Unicode MS" pitchFamily="50" charset="-127"/>
                <a:cs typeface="Arial Unicode MS" pitchFamily="50" charset="-127"/>
              </a:rPr>
              <a:t>2</a:t>
            </a:r>
            <a:r>
              <a:rPr lang="en-US" altLang="ko-KR" sz="3000" b="1" baseline="30000" dirty="0" smtClean="0">
                <a:solidFill>
                  <a:schemeClr val="accent1">
                    <a:lumMod val="50000"/>
                  </a:schemeClr>
                </a:solidFill>
                <a:latin typeface="Arial Unicode MS" pitchFamily="50" charset="-127"/>
                <a:ea typeface="Arial Unicode MS" pitchFamily="50" charset="-127"/>
                <a:cs typeface="Arial Unicode MS" pitchFamily="50" charset="-127"/>
              </a:rPr>
              <a:t>)   </a:t>
            </a:r>
            <a:r>
              <a:rPr lang="en-US" altLang="ko-KR" sz="3000" b="1" dirty="0" smtClean="0">
                <a:solidFill>
                  <a:schemeClr val="accent1">
                    <a:lumMod val="50000"/>
                  </a:schemeClr>
                </a:solidFill>
                <a:latin typeface="Arial Unicode MS" pitchFamily="50" charset="-127"/>
                <a:ea typeface="Arial Unicode MS" pitchFamily="50" charset="-127"/>
                <a:cs typeface="Arial Unicode MS" pitchFamily="50" charset="-127"/>
              </a:rPr>
              <a:t>/ Park, Dong Kwan</a:t>
            </a:r>
            <a:r>
              <a:rPr lang="en-US" altLang="ko-KR" sz="3200" b="1" baseline="30000" dirty="0" smtClean="0">
                <a:solidFill>
                  <a:schemeClr val="accent1">
                    <a:lumMod val="50000"/>
                  </a:schemeClr>
                </a:solidFill>
                <a:latin typeface="Arial Unicode MS" pitchFamily="50" charset="-127"/>
                <a:ea typeface="Arial Unicode MS" pitchFamily="50" charset="-127"/>
                <a:cs typeface="Arial Unicode MS" pitchFamily="50" charset="-127"/>
              </a:rPr>
              <a:t>3)</a:t>
            </a:r>
            <a:endParaRPr lang="en-US" altLang="ko-KR" sz="3200" b="1" dirty="0" smtClean="0">
              <a:solidFill>
                <a:schemeClr val="accent1">
                  <a:lumMod val="50000"/>
                </a:schemeClr>
              </a:solidFill>
              <a:latin typeface="Arial Unicode MS" pitchFamily="50" charset="-127"/>
              <a:ea typeface="Arial Unicode MS" pitchFamily="50" charset="-127"/>
              <a:cs typeface="Arial Unicode MS" pitchFamily="50" charset="-127"/>
            </a:endParaRPr>
          </a:p>
          <a:p>
            <a:pPr algn="ctr">
              <a:lnSpc>
                <a:spcPct val="70000"/>
              </a:lnSpc>
              <a:spcBef>
                <a:spcPct val="50000"/>
              </a:spcBef>
              <a:defRPr/>
            </a:pPr>
            <a:r>
              <a:rPr lang="en-US" altLang="ko-KR" sz="2500" b="1" dirty="0" smtClean="0">
                <a:latin typeface="Arial Unicode MS" pitchFamily="50" charset="-127"/>
                <a:ea typeface="Arial Unicode MS" pitchFamily="50" charset="-127"/>
                <a:cs typeface="Arial Unicode MS" pitchFamily="50" charset="-127"/>
              </a:rPr>
              <a:t>1)Professor, Department of Civil &amp; Environmental Engineering, Seoul National University, Seoul, Korea   ( yokim05@snu.ac.kr )</a:t>
            </a:r>
          </a:p>
          <a:p>
            <a:pPr algn="ctr">
              <a:lnSpc>
                <a:spcPct val="70000"/>
              </a:lnSpc>
              <a:spcBef>
                <a:spcPct val="50000"/>
              </a:spcBef>
              <a:defRPr/>
            </a:pPr>
            <a:r>
              <a:rPr lang="en-US" altLang="ko-KR" sz="2500" b="1" dirty="0" smtClean="0">
                <a:latin typeface="Arial Unicode MS" pitchFamily="50" charset="-127"/>
                <a:ea typeface="Arial Unicode MS" pitchFamily="50" charset="-127"/>
                <a:cs typeface="Arial Unicode MS" pitchFamily="50" charset="-127"/>
              </a:rPr>
              <a:t>2)Master </a:t>
            </a:r>
            <a:r>
              <a:rPr lang="en-US" altLang="ko-KR" sz="2500" b="1" dirty="0">
                <a:latin typeface="Arial Unicode MS" pitchFamily="50" charset="-127"/>
                <a:ea typeface="Arial Unicode MS" pitchFamily="50" charset="-127"/>
                <a:cs typeface="Arial Unicode MS" pitchFamily="50" charset="-127"/>
              </a:rPr>
              <a:t>Student, Department of Civil &amp; Environmental Engineering, Seoul National University, Seoul, Korea  ( </a:t>
            </a:r>
            <a:r>
              <a:rPr lang="en-US" altLang="ko-KR" sz="2500" b="1" dirty="0" smtClean="0">
                <a:latin typeface="Arial Unicode MS" pitchFamily="50" charset="-127"/>
                <a:ea typeface="Arial Unicode MS" pitchFamily="50" charset="-127"/>
                <a:cs typeface="Arial Unicode MS" pitchFamily="50" charset="-127"/>
              </a:rPr>
              <a:t>west0ho@snu.ac.kr )</a:t>
            </a:r>
          </a:p>
          <a:p>
            <a:pPr algn="ctr">
              <a:lnSpc>
                <a:spcPct val="70000"/>
              </a:lnSpc>
              <a:spcBef>
                <a:spcPct val="50000"/>
              </a:spcBef>
              <a:defRPr/>
            </a:pPr>
            <a:r>
              <a:rPr lang="en-US" altLang="ko-KR" sz="2500" b="1" dirty="0" smtClean="0">
                <a:latin typeface="Arial Unicode MS" pitchFamily="50" charset="-127"/>
                <a:ea typeface="Arial Unicode MS" pitchFamily="50" charset="-127"/>
                <a:cs typeface="Arial Unicode MS" pitchFamily="50" charset="-127"/>
              </a:rPr>
              <a:t>3)Master </a:t>
            </a:r>
            <a:r>
              <a:rPr lang="en-US" altLang="ko-KR" sz="2500" b="1" dirty="0">
                <a:latin typeface="Arial Unicode MS" pitchFamily="50" charset="-127"/>
                <a:ea typeface="Arial Unicode MS" pitchFamily="50" charset="-127"/>
                <a:cs typeface="Arial Unicode MS" pitchFamily="50" charset="-127"/>
              </a:rPr>
              <a:t>Student, Department of Civil &amp; Environmental Engineering, Seoul National University, Seoul, Korea  ( </a:t>
            </a:r>
            <a:r>
              <a:rPr lang="en-US" altLang="ko-KR" sz="2500" b="1" dirty="0" smtClean="0">
                <a:latin typeface="Arial Unicode MS" pitchFamily="50" charset="-127"/>
                <a:ea typeface="Arial Unicode MS" pitchFamily="50" charset="-127"/>
                <a:cs typeface="Arial Unicode MS" pitchFamily="50" charset="-127"/>
              </a:rPr>
              <a:t>donpark@snu.ac.kr </a:t>
            </a:r>
            <a:r>
              <a:rPr lang="en-US" altLang="ko-KR" sz="2500" b="1" dirty="0">
                <a:latin typeface="Arial Unicode MS" pitchFamily="50" charset="-127"/>
                <a:ea typeface="Arial Unicode MS" pitchFamily="50" charset="-127"/>
                <a:cs typeface="Arial Unicode MS" pitchFamily="50" charset="-127"/>
              </a:rPr>
              <a:t>)</a:t>
            </a:r>
          </a:p>
          <a:p>
            <a:pPr algn="ctr">
              <a:lnSpc>
                <a:spcPct val="70000"/>
              </a:lnSpc>
              <a:spcBef>
                <a:spcPct val="50000"/>
              </a:spcBef>
              <a:defRPr/>
            </a:pPr>
            <a:endParaRPr lang="en-US" altLang="ko-KR" sz="2500" b="1" dirty="0">
              <a:latin typeface="Arial Unicode MS" pitchFamily="50" charset="-127"/>
              <a:ea typeface="Arial Unicode MS" pitchFamily="50" charset="-127"/>
              <a:cs typeface="Arial Unicode MS" pitchFamily="50" charset="-127"/>
            </a:endParaRPr>
          </a:p>
          <a:p>
            <a:pPr algn="ctr">
              <a:lnSpc>
                <a:spcPct val="70000"/>
              </a:lnSpc>
              <a:spcBef>
                <a:spcPct val="50000"/>
              </a:spcBef>
              <a:defRPr/>
            </a:pPr>
            <a:endParaRPr lang="en-US" altLang="ko-KR" sz="2500" b="1" dirty="0" smtClean="0">
              <a:latin typeface="Arial Unicode MS" pitchFamily="50" charset="-127"/>
              <a:ea typeface="Arial Unicode MS" pitchFamily="50" charset="-127"/>
              <a:cs typeface="Arial Unicode MS" pitchFamily="50" charset="-127"/>
            </a:endParaRPr>
          </a:p>
        </p:txBody>
      </p:sp>
      <p:pic>
        <p:nvPicPr>
          <p:cNvPr id="1026" name="Picture 2" descr="http://www.research.lancs.ac.uk/portal/files/43346451/egu_general_assembly_2014_cmy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0467" y="204702"/>
            <a:ext cx="2926551" cy="2926551"/>
          </a:xfrm>
          <a:prstGeom prst="rect">
            <a:avLst/>
          </a:prstGeom>
          <a:noFill/>
          <a:extLst>
            <a:ext uri="{909E8E84-426E-40DD-AFC4-6F175D3DCCD1}">
              <a14:hiddenFill xmlns:a14="http://schemas.microsoft.com/office/drawing/2010/main">
                <a:solidFill>
                  <a:srgbClr val="FFFFFF"/>
                </a:solidFill>
              </a14:hiddenFill>
            </a:ext>
          </a:extLst>
        </p:spPr>
      </p:pic>
      <p:sp>
        <p:nvSpPr>
          <p:cNvPr id="211" name="TextBox 210"/>
          <p:cNvSpPr txBox="1"/>
          <p:nvPr/>
        </p:nvSpPr>
        <p:spPr>
          <a:xfrm>
            <a:off x="19620000" y="32400000"/>
            <a:ext cx="792088" cy="477054"/>
          </a:xfrm>
          <a:prstGeom prst="rect">
            <a:avLst/>
          </a:prstGeom>
          <a:noFill/>
        </p:spPr>
        <p:txBody>
          <a:bodyPr wrap="square" rtlCol="0">
            <a:spAutoFit/>
          </a:bodyPr>
          <a:lstStyle/>
          <a:p>
            <a:r>
              <a:rPr lang="en-US" altLang="ko-KR" sz="2400" b="1" dirty="0" smtClean="0"/>
              <a:t>(a)</a:t>
            </a:r>
            <a:endParaRPr lang="ko-KR" altLang="en-US" sz="2400" b="1" dirty="0"/>
          </a:p>
        </p:txBody>
      </p:sp>
      <p:sp>
        <p:nvSpPr>
          <p:cNvPr id="212" name="TextBox 211"/>
          <p:cNvSpPr txBox="1"/>
          <p:nvPr/>
        </p:nvSpPr>
        <p:spPr>
          <a:xfrm>
            <a:off x="26460000" y="32400000"/>
            <a:ext cx="792088" cy="461665"/>
          </a:xfrm>
          <a:prstGeom prst="rect">
            <a:avLst/>
          </a:prstGeom>
          <a:noFill/>
        </p:spPr>
        <p:txBody>
          <a:bodyPr wrap="square" rtlCol="0">
            <a:spAutoFit/>
          </a:bodyPr>
          <a:lstStyle/>
          <a:p>
            <a:r>
              <a:rPr lang="en-US" altLang="ko-KR" sz="2400" b="1" dirty="0" smtClean="0"/>
              <a:t>(b)</a:t>
            </a:r>
            <a:endParaRPr lang="ko-KR" altLang="en-US" sz="2400" b="1" dirty="0"/>
          </a:p>
        </p:txBody>
      </p:sp>
      <p:sp>
        <p:nvSpPr>
          <p:cNvPr id="213" name="TextBox 212"/>
          <p:cNvSpPr txBox="1"/>
          <p:nvPr/>
        </p:nvSpPr>
        <p:spPr>
          <a:xfrm>
            <a:off x="34920000" y="9294680"/>
            <a:ext cx="792088" cy="461665"/>
          </a:xfrm>
          <a:prstGeom prst="rect">
            <a:avLst/>
          </a:prstGeom>
          <a:noFill/>
        </p:spPr>
        <p:txBody>
          <a:bodyPr wrap="square" rtlCol="0">
            <a:spAutoFit/>
          </a:bodyPr>
          <a:lstStyle/>
          <a:p>
            <a:r>
              <a:rPr lang="en-US" altLang="ko-KR" sz="2400" b="1" dirty="0" smtClean="0"/>
              <a:t>(c)</a:t>
            </a:r>
            <a:endParaRPr lang="ko-KR" altLang="en-US" sz="2400" b="1" dirty="0"/>
          </a:p>
        </p:txBody>
      </p:sp>
      <p:sp>
        <p:nvSpPr>
          <p:cNvPr id="214" name="TextBox 213"/>
          <p:cNvSpPr txBox="1"/>
          <p:nvPr/>
        </p:nvSpPr>
        <p:spPr>
          <a:xfrm>
            <a:off x="41760000" y="9295899"/>
            <a:ext cx="792088" cy="461665"/>
          </a:xfrm>
          <a:prstGeom prst="rect">
            <a:avLst/>
          </a:prstGeom>
          <a:noFill/>
        </p:spPr>
        <p:txBody>
          <a:bodyPr wrap="square" rtlCol="0">
            <a:spAutoFit/>
          </a:bodyPr>
          <a:lstStyle/>
          <a:p>
            <a:r>
              <a:rPr lang="en-US" altLang="ko-KR" sz="2400" b="1" dirty="0" smtClean="0"/>
              <a:t>(d)</a:t>
            </a:r>
            <a:endParaRPr lang="ko-KR" altLang="en-US" sz="2400" b="1" dirty="0"/>
          </a:p>
        </p:txBody>
      </p:sp>
      <p:sp>
        <p:nvSpPr>
          <p:cNvPr id="215" name="TextBox 214"/>
          <p:cNvSpPr txBox="1"/>
          <p:nvPr/>
        </p:nvSpPr>
        <p:spPr>
          <a:xfrm>
            <a:off x="34920000" y="15440079"/>
            <a:ext cx="792088" cy="461665"/>
          </a:xfrm>
          <a:prstGeom prst="rect">
            <a:avLst/>
          </a:prstGeom>
          <a:noFill/>
        </p:spPr>
        <p:txBody>
          <a:bodyPr wrap="square" rtlCol="0">
            <a:spAutoFit/>
          </a:bodyPr>
          <a:lstStyle/>
          <a:p>
            <a:r>
              <a:rPr lang="en-US" altLang="ko-KR" sz="2400" b="1" dirty="0" smtClean="0"/>
              <a:t>(e)</a:t>
            </a:r>
            <a:endParaRPr lang="ko-KR" altLang="en-US" sz="2400" b="1" dirty="0"/>
          </a:p>
        </p:txBody>
      </p:sp>
      <p:sp>
        <p:nvSpPr>
          <p:cNvPr id="216" name="TextBox 215"/>
          <p:cNvSpPr txBox="1"/>
          <p:nvPr/>
        </p:nvSpPr>
        <p:spPr>
          <a:xfrm>
            <a:off x="32888162" y="15944135"/>
            <a:ext cx="12518390" cy="1015663"/>
          </a:xfrm>
          <a:prstGeom prst="rect">
            <a:avLst/>
          </a:prstGeom>
          <a:noFill/>
        </p:spPr>
        <p:txBody>
          <a:bodyPr wrap="square" rtlCol="0">
            <a:spAutoFit/>
          </a:bodyPr>
          <a:lstStyle/>
          <a:p>
            <a:pPr algn="just"/>
            <a:r>
              <a:rPr lang="en-US" altLang="ko-KR" sz="2000" b="1" dirty="0"/>
              <a:t>Figure 1 </a:t>
            </a:r>
            <a:r>
              <a:rPr lang="en-US" altLang="ko-KR" sz="2000" b="1" dirty="0" smtClean="0"/>
              <a:t>Behaviors of the Brier score of the generated ensemble forecasts as a function of the ensemble cross-correlation and the number of ensemble members: (a) for the nominal accuracy,      = 0.1; (b) 0.3; (c) 0.5; (d) 0.7; (e) 0.9; and (f) integrated results </a:t>
            </a:r>
            <a:endParaRPr lang="ko-KR" altLang="en-US" sz="2000" b="1" dirty="0"/>
          </a:p>
        </p:txBody>
      </p:sp>
      <p:sp>
        <p:nvSpPr>
          <p:cNvPr id="217" name="TextBox 216"/>
          <p:cNvSpPr txBox="1"/>
          <p:nvPr/>
        </p:nvSpPr>
        <p:spPr>
          <a:xfrm>
            <a:off x="41760000" y="15541779"/>
            <a:ext cx="792088" cy="461665"/>
          </a:xfrm>
          <a:prstGeom prst="rect">
            <a:avLst/>
          </a:prstGeom>
          <a:noFill/>
        </p:spPr>
        <p:txBody>
          <a:bodyPr wrap="square" rtlCol="0">
            <a:spAutoFit/>
          </a:bodyPr>
          <a:lstStyle/>
          <a:p>
            <a:r>
              <a:rPr lang="en-US" altLang="ko-KR" sz="2400" b="1" dirty="0" smtClean="0"/>
              <a:t>(f)</a:t>
            </a:r>
            <a:endParaRPr lang="ko-KR" altLang="en-US" sz="2400" b="1" dirty="0"/>
          </a:p>
        </p:txBody>
      </p:sp>
      <p:grpSp>
        <p:nvGrpSpPr>
          <p:cNvPr id="227" name="그룹 226"/>
          <p:cNvGrpSpPr/>
          <p:nvPr/>
        </p:nvGrpSpPr>
        <p:grpSpPr>
          <a:xfrm>
            <a:off x="1456285" y="24591814"/>
            <a:ext cx="4563851" cy="4025694"/>
            <a:chOff x="1151487" y="23273738"/>
            <a:chExt cx="4068478" cy="3606059"/>
          </a:xfrm>
        </p:grpSpPr>
        <p:sp>
          <p:nvSpPr>
            <p:cNvPr id="151" name="TextBox 150"/>
            <p:cNvSpPr txBox="1"/>
            <p:nvPr/>
          </p:nvSpPr>
          <p:spPr>
            <a:xfrm>
              <a:off x="1151487" y="23273738"/>
              <a:ext cx="3548411" cy="400110"/>
            </a:xfrm>
            <a:prstGeom prst="rect">
              <a:avLst/>
            </a:prstGeom>
            <a:noFill/>
          </p:spPr>
          <p:txBody>
            <a:bodyPr wrap="square" rtlCol="0">
              <a:spAutoFit/>
            </a:bodyPr>
            <a:lstStyle/>
            <a:p>
              <a:pPr marL="342900" indent="-342900" defTabSz="4526280">
                <a:buFont typeface="+mj-ea"/>
                <a:buAutoNum type="circleNumDbPlain"/>
              </a:pPr>
              <a:r>
                <a:rPr lang="en-US" altLang="ko-KR" sz="2000" b="1" dirty="0">
                  <a:solidFill>
                    <a:prstClr val="black"/>
                  </a:solidFill>
                  <a:latin typeface="맑은 고딕"/>
                </a:rPr>
                <a:t>Ensemble data matrix, </a:t>
              </a:r>
              <a:r>
                <a:rPr lang="en-US" altLang="ko-KR" sz="2000" b="1" i="1" dirty="0">
                  <a:solidFill>
                    <a:prstClr val="black"/>
                  </a:solidFill>
                  <a:latin typeface="맑은 고딕"/>
                </a:rPr>
                <a:t>X</a:t>
              </a:r>
              <a:endParaRPr lang="ko-KR" altLang="en-US" sz="2000" b="1" i="1" dirty="0">
                <a:solidFill>
                  <a:prstClr val="black"/>
                </a:solidFill>
                <a:latin typeface="맑은 고딕"/>
              </a:endParaRPr>
            </a:p>
          </p:txBody>
        </p:sp>
        <p:pic>
          <p:nvPicPr>
            <p:cNvPr id="225" name="그림 224"/>
            <p:cNvPicPr>
              <a:picLocks noChangeAspect="1"/>
            </p:cNvPicPr>
            <p:nvPr/>
          </p:nvPicPr>
          <p:blipFill>
            <a:blip r:embed="rId9"/>
            <a:stretch>
              <a:fillRect/>
            </a:stretch>
          </p:blipFill>
          <p:spPr>
            <a:xfrm>
              <a:off x="1625420" y="23803125"/>
              <a:ext cx="3594545" cy="2178952"/>
            </a:xfrm>
            <a:prstGeom prst="rect">
              <a:avLst/>
            </a:prstGeom>
          </p:spPr>
        </p:pic>
        <p:pic>
          <p:nvPicPr>
            <p:cNvPr id="226" name="그림 225"/>
            <p:cNvPicPr>
              <a:picLocks noChangeAspect="1"/>
            </p:cNvPicPr>
            <p:nvPr/>
          </p:nvPicPr>
          <p:blipFill>
            <a:blip r:embed="rId10"/>
            <a:stretch>
              <a:fillRect/>
            </a:stretch>
          </p:blipFill>
          <p:spPr>
            <a:xfrm>
              <a:off x="2211554" y="25973872"/>
              <a:ext cx="2907250" cy="905925"/>
            </a:xfrm>
            <a:prstGeom prst="rect">
              <a:avLst/>
            </a:prstGeom>
          </p:spPr>
        </p:pic>
      </p:grpSp>
      <p:grpSp>
        <p:nvGrpSpPr>
          <p:cNvPr id="229" name="그룹 228"/>
          <p:cNvGrpSpPr/>
          <p:nvPr/>
        </p:nvGrpSpPr>
        <p:grpSpPr>
          <a:xfrm>
            <a:off x="16385269" y="4188984"/>
            <a:ext cx="404815" cy="329712"/>
            <a:chOff x="842855" y="18616579"/>
            <a:chExt cx="428628" cy="357190"/>
          </a:xfrm>
          <a:effectLst>
            <a:outerShdw blurRad="50800" dist="38100" dir="2700000" sx="90000" sy="90000" algn="tl" rotWithShape="0">
              <a:prstClr val="black">
                <a:alpha val="40000"/>
              </a:prstClr>
            </a:outerShdw>
          </a:effectLst>
        </p:grpSpPr>
        <p:sp>
          <p:nvSpPr>
            <p:cNvPr id="230" name="직사각형 229"/>
            <p:cNvSpPr/>
            <p:nvPr/>
          </p:nvSpPr>
          <p:spPr>
            <a:xfrm>
              <a:off x="842855" y="18616579"/>
              <a:ext cx="214314" cy="357190"/>
            </a:xfrm>
            <a:prstGeom prst="rect">
              <a:avLst/>
            </a:prstGeom>
            <a:solidFill>
              <a:srgbClr val="8064A2">
                <a:lumMod val="50000"/>
              </a:srgbClr>
            </a:solidFill>
            <a:ln w="25400" cap="flat" cmpd="sng" algn="ctr">
              <a:noFill/>
              <a:prstDash val="solid"/>
            </a:ln>
            <a:effectLst>
              <a:outerShdw blurRad="50800" dist="63500" dir="2700000" sx="125000" sy="125000" algn="tl" rotWithShape="0">
                <a:prstClr val="black">
                  <a:alpha val="40000"/>
                </a:prstClr>
              </a:outerShdw>
            </a:effectLst>
          </p:spPr>
          <p:txBody>
            <a:bodyPr rtlCol="0" anchor="ctr"/>
            <a:lstStyle/>
            <a:p>
              <a:pPr marL="0" marR="0" lvl="0" indent="0" algn="ctr" defTabSz="4526280" eaLnBrk="1" fontAlgn="auto" latinLnBrk="0" hangingPunct="1">
                <a:lnSpc>
                  <a:spcPct val="100000"/>
                </a:lnSpc>
                <a:spcBef>
                  <a:spcPts val="0"/>
                </a:spcBef>
                <a:spcAft>
                  <a:spcPts val="0"/>
                </a:spcAft>
                <a:buClrTx/>
                <a:buSzTx/>
                <a:buFontTx/>
                <a:buNone/>
                <a:tabLst/>
                <a:defRPr/>
              </a:pPr>
              <a:endParaRPr kumimoji="0" lang="ko-KR" altLang="en-US" sz="8900" b="0" i="0" u="none" strike="noStrike" kern="0" cap="none" spc="0" normalizeH="0" baseline="0" noProof="0">
                <a:ln>
                  <a:noFill/>
                </a:ln>
                <a:solidFill>
                  <a:prstClr val="white"/>
                </a:solidFill>
                <a:effectLst/>
                <a:uLnTx/>
                <a:uFillTx/>
                <a:latin typeface="Arial Unicode MS" pitchFamily="50" charset="-127"/>
                <a:ea typeface="Arial Unicode MS" pitchFamily="50" charset="-127"/>
                <a:cs typeface="Arial Unicode MS" pitchFamily="50" charset="-127"/>
              </a:endParaRPr>
            </a:p>
          </p:txBody>
        </p:sp>
        <p:sp>
          <p:nvSpPr>
            <p:cNvPr id="231" name="직각 삼각형 230"/>
            <p:cNvSpPr/>
            <p:nvPr/>
          </p:nvSpPr>
          <p:spPr>
            <a:xfrm>
              <a:off x="1128607" y="18616579"/>
              <a:ext cx="142876" cy="357190"/>
            </a:xfrm>
            <a:prstGeom prst="rtTriangle">
              <a:avLst/>
            </a:prstGeom>
            <a:solidFill>
              <a:srgbClr val="8064A2">
                <a:lumMod val="50000"/>
              </a:srgbClr>
            </a:solidFill>
            <a:ln w="25400" cap="flat" cmpd="sng" algn="ctr">
              <a:noFill/>
              <a:prstDash val="solid"/>
            </a:ln>
            <a:effectLst>
              <a:outerShdw blurRad="50800" dist="63500" dir="2700000" sx="125000" sy="125000" algn="tl" rotWithShape="0">
                <a:prstClr val="black">
                  <a:alpha val="40000"/>
                </a:prstClr>
              </a:outerShdw>
            </a:effectLst>
          </p:spPr>
          <p:txBody>
            <a:bodyPr rtlCol="0" anchor="ctr"/>
            <a:lstStyle/>
            <a:p>
              <a:pPr marL="0" marR="0" lvl="0" indent="0" algn="ctr" defTabSz="4526280" eaLnBrk="1" fontAlgn="auto" latinLnBrk="0" hangingPunct="1">
                <a:lnSpc>
                  <a:spcPct val="100000"/>
                </a:lnSpc>
                <a:spcBef>
                  <a:spcPts val="0"/>
                </a:spcBef>
                <a:spcAft>
                  <a:spcPts val="0"/>
                </a:spcAft>
                <a:buClrTx/>
                <a:buSzTx/>
                <a:buFontTx/>
                <a:buNone/>
                <a:tabLst/>
                <a:defRPr/>
              </a:pPr>
              <a:endParaRPr kumimoji="0" lang="ko-KR" altLang="en-US" sz="8900" b="0" i="0" u="none" strike="noStrike" kern="0" cap="none" spc="0" normalizeH="0" baseline="0" noProof="0">
                <a:ln>
                  <a:noFill/>
                </a:ln>
                <a:solidFill>
                  <a:prstClr val="white"/>
                </a:solidFill>
                <a:effectLst/>
                <a:uLnTx/>
                <a:uFillTx/>
                <a:latin typeface="Arial Unicode MS" pitchFamily="50" charset="-127"/>
                <a:ea typeface="Arial Unicode MS" pitchFamily="50" charset="-127"/>
                <a:cs typeface="Arial Unicode MS" pitchFamily="50" charset="-127"/>
              </a:endParaRPr>
            </a:p>
          </p:txBody>
        </p:sp>
      </p:grpSp>
      <p:sp>
        <p:nvSpPr>
          <p:cNvPr id="232" name="TextBox 231"/>
          <p:cNvSpPr txBox="1"/>
          <p:nvPr/>
        </p:nvSpPr>
        <p:spPr>
          <a:xfrm>
            <a:off x="17122124" y="4061452"/>
            <a:ext cx="13693535" cy="584775"/>
          </a:xfrm>
          <a:prstGeom prst="rect">
            <a:avLst/>
          </a:prstGeom>
          <a:noFill/>
        </p:spPr>
        <p:txBody>
          <a:bodyPr wrap="square" rtlCol="0">
            <a:spAutoFit/>
          </a:bodyPr>
          <a:lstStyle/>
          <a:p>
            <a:pPr defTabSz="4526280"/>
            <a:r>
              <a:rPr lang="en-US" altLang="ko-KR" sz="3200" b="1" dirty="0">
                <a:solidFill>
                  <a:prstClr val="black"/>
                </a:solidFill>
                <a:latin typeface="Arial Unicode MS" pitchFamily="50" charset="-127"/>
                <a:ea typeface="Arial Unicode MS" pitchFamily="50" charset="-127"/>
                <a:cs typeface="Arial Unicode MS" pitchFamily="50" charset="-127"/>
              </a:rPr>
              <a:t>Evaluation &amp; Analysis</a:t>
            </a:r>
            <a:endParaRPr lang="ko-KR" altLang="en-US" sz="3200" b="1" dirty="0">
              <a:solidFill>
                <a:prstClr val="black"/>
              </a:solidFill>
              <a:latin typeface="Arial Unicode MS" pitchFamily="50" charset="-127"/>
              <a:ea typeface="Arial Unicode MS" pitchFamily="50" charset="-127"/>
              <a:cs typeface="Arial Unicode MS" pitchFamily="50" charset="-127"/>
            </a:endParaRPr>
          </a:p>
        </p:txBody>
      </p:sp>
      <p:sp>
        <p:nvSpPr>
          <p:cNvPr id="233" name="TextBox 232"/>
          <p:cNvSpPr txBox="1"/>
          <p:nvPr/>
        </p:nvSpPr>
        <p:spPr>
          <a:xfrm>
            <a:off x="16859523" y="5078275"/>
            <a:ext cx="8136904" cy="477054"/>
          </a:xfrm>
          <a:prstGeom prst="rect">
            <a:avLst/>
          </a:prstGeom>
          <a:noFill/>
        </p:spPr>
        <p:txBody>
          <a:bodyPr wrap="square" rtlCol="0">
            <a:spAutoFit/>
          </a:bodyPr>
          <a:lstStyle/>
          <a:p>
            <a:pPr marL="342900" indent="-342900" defTabSz="1280160" latinLnBrk="0">
              <a:buFont typeface="Wingdings" panose="05000000000000000000" pitchFamily="2" charset="2"/>
              <a:buChar char="§"/>
              <a:defRPr/>
            </a:pPr>
            <a:r>
              <a:rPr lang="en-US" altLang="ko-KR" sz="2500" b="1" kern="0" dirty="0">
                <a:solidFill>
                  <a:prstClr val="black"/>
                </a:solidFill>
                <a:latin typeface="맑은 고딕"/>
              </a:rPr>
              <a:t>Brier score </a:t>
            </a:r>
            <a:r>
              <a:rPr lang="en-US" altLang="ko-KR" sz="2500" kern="0" dirty="0">
                <a:solidFill>
                  <a:prstClr val="black"/>
                </a:solidFill>
                <a:latin typeface="맑은 고딕"/>
              </a:rPr>
              <a:t>(originally introduced by Brier)</a:t>
            </a:r>
            <a:endParaRPr lang="ko-KR" altLang="en-US" sz="2500" kern="0" dirty="0">
              <a:solidFill>
                <a:prstClr val="black"/>
              </a:solidFill>
              <a:latin typeface="맑은 고딕"/>
            </a:endParaRPr>
          </a:p>
        </p:txBody>
      </p:sp>
      <p:pic>
        <p:nvPicPr>
          <p:cNvPr id="23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346091" y="5726347"/>
            <a:ext cx="7167909" cy="247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5" name="그룹 234"/>
          <p:cNvGrpSpPr/>
          <p:nvPr/>
        </p:nvGrpSpPr>
        <p:grpSpPr>
          <a:xfrm>
            <a:off x="24537445" y="5172742"/>
            <a:ext cx="5390146" cy="3063792"/>
            <a:chOff x="2224336" y="5304656"/>
            <a:chExt cx="6924624" cy="3935999"/>
          </a:xfrm>
        </p:grpSpPr>
        <p:pic>
          <p:nvPicPr>
            <p:cNvPr id="236"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24336" y="5304656"/>
              <a:ext cx="6924624" cy="393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7" name="직선 연결선 236"/>
            <p:cNvCxnSpPr/>
            <p:nvPr/>
          </p:nvCxnSpPr>
          <p:spPr>
            <a:xfrm flipV="1">
              <a:off x="5243128" y="6168752"/>
              <a:ext cx="10611" cy="2880320"/>
            </a:xfrm>
            <a:prstGeom prst="line">
              <a:avLst/>
            </a:prstGeom>
            <a:noFill/>
            <a:ln w="9525" cap="flat" cmpd="sng" algn="ctr">
              <a:solidFill>
                <a:srgbClr val="FF0000"/>
              </a:solidFill>
              <a:prstDash val="dashDot"/>
            </a:ln>
            <a:effectLst/>
          </p:spPr>
        </p:cxnSp>
        <p:cxnSp>
          <p:nvCxnSpPr>
            <p:cNvPr id="238" name="직선 연결선 237"/>
            <p:cNvCxnSpPr/>
            <p:nvPr/>
          </p:nvCxnSpPr>
          <p:spPr>
            <a:xfrm flipV="1">
              <a:off x="6390189" y="6168752"/>
              <a:ext cx="10611" cy="2880320"/>
            </a:xfrm>
            <a:prstGeom prst="line">
              <a:avLst/>
            </a:prstGeom>
            <a:noFill/>
            <a:ln w="9525" cap="flat" cmpd="sng" algn="ctr">
              <a:solidFill>
                <a:srgbClr val="FF0000"/>
              </a:solidFill>
              <a:prstDash val="dashDot"/>
            </a:ln>
            <a:effectLst/>
          </p:spPr>
        </p:cxnSp>
        <p:sp>
          <p:nvSpPr>
            <p:cNvPr id="239" name="TextBox 238"/>
            <p:cNvSpPr txBox="1"/>
            <p:nvPr/>
          </p:nvSpPr>
          <p:spPr>
            <a:xfrm>
              <a:off x="4021433" y="8236040"/>
              <a:ext cx="1382756" cy="514014"/>
            </a:xfrm>
            <a:prstGeom prst="rect">
              <a:avLst/>
            </a:prstGeom>
            <a:noFill/>
          </p:spPr>
          <p:txBody>
            <a:bodyPr wrap="square" rtlCol="0">
              <a:spAutoFit/>
            </a:bodyPr>
            <a:lstStyle/>
            <a:p>
              <a:pPr defTabSz="1280160" latinLnBrk="0">
                <a:defRPr/>
              </a:pPr>
              <a:r>
                <a:rPr lang="en-US" altLang="ko-KR" sz="2000" kern="0" dirty="0">
                  <a:solidFill>
                    <a:prstClr val="black"/>
                  </a:solidFill>
                  <a:latin typeface="맑은 고딕"/>
                </a:rPr>
                <a:t>33.3 %</a:t>
              </a:r>
              <a:endParaRPr lang="ko-KR" altLang="en-US" sz="2000" kern="0" dirty="0">
                <a:solidFill>
                  <a:prstClr val="black"/>
                </a:solidFill>
                <a:latin typeface="맑은 고딕"/>
              </a:endParaRPr>
            </a:p>
          </p:txBody>
        </p:sp>
        <p:sp>
          <p:nvSpPr>
            <p:cNvPr id="240" name="TextBox 239"/>
            <p:cNvSpPr txBox="1"/>
            <p:nvPr/>
          </p:nvSpPr>
          <p:spPr>
            <a:xfrm>
              <a:off x="5284675" y="8203904"/>
              <a:ext cx="1322109" cy="514014"/>
            </a:xfrm>
            <a:prstGeom prst="rect">
              <a:avLst/>
            </a:prstGeom>
            <a:noFill/>
          </p:spPr>
          <p:txBody>
            <a:bodyPr wrap="square" rtlCol="0">
              <a:spAutoFit/>
            </a:bodyPr>
            <a:lstStyle/>
            <a:p>
              <a:pPr defTabSz="1280160" latinLnBrk="0">
                <a:defRPr/>
              </a:pPr>
              <a:r>
                <a:rPr lang="en-US" altLang="ko-KR" sz="2000" kern="0" dirty="0">
                  <a:solidFill>
                    <a:prstClr val="black"/>
                  </a:solidFill>
                  <a:latin typeface="맑은 고딕"/>
                </a:rPr>
                <a:t>33.3%</a:t>
              </a:r>
              <a:endParaRPr lang="ko-KR" altLang="en-US" sz="2000" kern="0" dirty="0">
                <a:solidFill>
                  <a:prstClr val="black"/>
                </a:solidFill>
                <a:latin typeface="맑은 고딕"/>
              </a:endParaRPr>
            </a:p>
          </p:txBody>
        </p:sp>
        <p:sp>
          <p:nvSpPr>
            <p:cNvPr id="241" name="TextBox 240"/>
            <p:cNvSpPr txBox="1"/>
            <p:nvPr/>
          </p:nvSpPr>
          <p:spPr>
            <a:xfrm>
              <a:off x="6514277" y="8202642"/>
              <a:ext cx="1439070" cy="514014"/>
            </a:xfrm>
            <a:prstGeom prst="rect">
              <a:avLst/>
            </a:prstGeom>
            <a:noFill/>
          </p:spPr>
          <p:txBody>
            <a:bodyPr wrap="square" rtlCol="0">
              <a:spAutoFit/>
            </a:bodyPr>
            <a:lstStyle/>
            <a:p>
              <a:pPr defTabSz="1280160" latinLnBrk="0">
                <a:defRPr/>
              </a:pPr>
              <a:r>
                <a:rPr lang="en-US" altLang="ko-KR" sz="2000" kern="0" dirty="0">
                  <a:solidFill>
                    <a:prstClr val="black"/>
                  </a:solidFill>
                  <a:latin typeface="맑은 고딕"/>
                </a:rPr>
                <a:t>33.3%</a:t>
              </a:r>
              <a:endParaRPr lang="ko-KR" altLang="en-US" sz="2000" kern="0" dirty="0">
                <a:solidFill>
                  <a:prstClr val="black"/>
                </a:solidFill>
                <a:latin typeface="맑은 고딕"/>
              </a:endParaRPr>
            </a:p>
          </p:txBody>
        </p:sp>
      </p:grpSp>
      <p:sp>
        <p:nvSpPr>
          <p:cNvPr id="242" name="TextBox 241"/>
          <p:cNvSpPr txBox="1"/>
          <p:nvPr/>
        </p:nvSpPr>
        <p:spPr>
          <a:xfrm>
            <a:off x="21329947" y="5926402"/>
            <a:ext cx="1564028" cy="400110"/>
          </a:xfrm>
          <a:prstGeom prst="rect">
            <a:avLst/>
          </a:prstGeom>
          <a:noFill/>
        </p:spPr>
        <p:txBody>
          <a:bodyPr wrap="square" rtlCol="0">
            <a:spAutoFit/>
          </a:bodyPr>
          <a:lstStyle/>
          <a:p>
            <a:pPr defTabSz="1280160" latinLnBrk="0">
              <a:defRPr/>
            </a:pPr>
            <a:r>
              <a:rPr lang="en-US" altLang="ko-KR" sz="2000" kern="0" dirty="0">
                <a:solidFill>
                  <a:prstClr val="black"/>
                </a:solidFill>
                <a:latin typeface="맑은 고딕"/>
              </a:rPr>
              <a:t>0 ≤ </a:t>
            </a:r>
            <a:r>
              <a:rPr lang="en-US" altLang="ko-KR" sz="2000" i="1" kern="0" dirty="0">
                <a:solidFill>
                  <a:prstClr val="black"/>
                </a:solidFill>
                <a:latin typeface="맑은 고딕"/>
              </a:rPr>
              <a:t>BS </a:t>
            </a:r>
            <a:r>
              <a:rPr lang="en-US" altLang="ko-KR" sz="2000" kern="0" dirty="0">
                <a:solidFill>
                  <a:prstClr val="black"/>
                </a:solidFill>
                <a:latin typeface="맑은 고딕"/>
              </a:rPr>
              <a:t>≤ 2</a:t>
            </a:r>
            <a:endParaRPr lang="ko-KR" altLang="en-US" sz="2000" i="1" kern="0" dirty="0">
              <a:solidFill>
                <a:prstClr val="black"/>
              </a:solidFill>
              <a:latin typeface="맑은 고딕"/>
            </a:endParaRPr>
          </a:p>
        </p:txBody>
      </p:sp>
      <p:sp>
        <p:nvSpPr>
          <p:cNvPr id="243" name="TextBox 242"/>
          <p:cNvSpPr txBox="1"/>
          <p:nvPr/>
        </p:nvSpPr>
        <p:spPr>
          <a:xfrm>
            <a:off x="16859523" y="9269400"/>
            <a:ext cx="8136904" cy="477054"/>
          </a:xfrm>
          <a:prstGeom prst="rect">
            <a:avLst/>
          </a:prstGeom>
          <a:noFill/>
        </p:spPr>
        <p:txBody>
          <a:bodyPr wrap="square" rtlCol="0">
            <a:spAutoFit/>
          </a:bodyPr>
          <a:lstStyle/>
          <a:p>
            <a:pPr marL="342900" indent="-342900" defTabSz="1280160" latinLnBrk="0">
              <a:buFont typeface="Wingdings" panose="05000000000000000000" pitchFamily="2" charset="2"/>
              <a:buChar char="§"/>
              <a:defRPr/>
            </a:pPr>
            <a:r>
              <a:rPr lang="en-US" altLang="ko-KR" sz="2500" b="1" kern="0" dirty="0">
                <a:solidFill>
                  <a:prstClr val="black"/>
                </a:solidFill>
                <a:latin typeface="맑은 고딕"/>
              </a:rPr>
              <a:t>Estimate the effective number of scenarios</a:t>
            </a:r>
            <a:endParaRPr lang="ko-KR" altLang="en-US" sz="2500" kern="0" dirty="0">
              <a:solidFill>
                <a:prstClr val="black"/>
              </a:solidFill>
              <a:latin typeface="맑은 고딕"/>
            </a:endParaRPr>
          </a:p>
        </p:txBody>
      </p:sp>
      <p:sp>
        <p:nvSpPr>
          <p:cNvPr id="244" name="TextBox 243"/>
          <p:cNvSpPr txBox="1"/>
          <p:nvPr/>
        </p:nvSpPr>
        <p:spPr>
          <a:xfrm>
            <a:off x="17180319" y="9991802"/>
            <a:ext cx="12370993" cy="861774"/>
          </a:xfrm>
          <a:prstGeom prst="rect">
            <a:avLst/>
          </a:prstGeom>
          <a:noFill/>
        </p:spPr>
        <p:txBody>
          <a:bodyPr wrap="square" rtlCol="0">
            <a:spAutoFit/>
          </a:bodyPr>
          <a:lstStyle/>
          <a:p>
            <a:pPr marL="342900" indent="-342900" algn="just" defTabSz="4526280">
              <a:buFont typeface="Wingdings" panose="05000000000000000000" pitchFamily="2" charset="2"/>
              <a:buChar char="ü"/>
            </a:pPr>
            <a:r>
              <a:rPr lang="en-US" altLang="ko-KR" sz="2500" dirty="0">
                <a:solidFill>
                  <a:prstClr val="black"/>
                </a:solidFill>
                <a:latin typeface="맑은 고딕"/>
              </a:rPr>
              <a:t>This study tried to identify the number of ensemble members to effectively improve the EPS using Brier score</a:t>
            </a:r>
            <a:endParaRPr lang="ko-KR" altLang="en-US" sz="2500" dirty="0">
              <a:solidFill>
                <a:prstClr val="black"/>
              </a:solidFill>
              <a:latin typeface="Arial Unicode MS" pitchFamily="50" charset="-127"/>
              <a:ea typeface="Arial Unicode MS" pitchFamily="50" charset="-127"/>
              <a:cs typeface="Arial Unicode MS" pitchFamily="50" charset="-127"/>
            </a:endParaRPr>
          </a:p>
        </p:txBody>
      </p:sp>
      <p:sp>
        <p:nvSpPr>
          <p:cNvPr id="245" name="TextBox 244"/>
          <p:cNvSpPr txBox="1"/>
          <p:nvPr/>
        </p:nvSpPr>
        <p:spPr>
          <a:xfrm>
            <a:off x="17507595" y="11160193"/>
            <a:ext cx="12701330" cy="1200329"/>
          </a:xfrm>
          <a:prstGeom prst="rect">
            <a:avLst/>
          </a:prstGeom>
          <a:noFill/>
        </p:spPr>
        <p:txBody>
          <a:bodyPr wrap="square" rtlCol="0">
            <a:spAutoFit/>
          </a:bodyPr>
          <a:lstStyle/>
          <a:p>
            <a:pPr marL="457200" indent="-457200" algn="just" defTabSz="4526280">
              <a:buFont typeface="+mj-ea"/>
              <a:buAutoNum type="circleNumDbPlain"/>
            </a:pPr>
            <a:r>
              <a:rPr lang="en-US" altLang="ko-KR" sz="2400" dirty="0">
                <a:solidFill>
                  <a:prstClr val="black"/>
                </a:solidFill>
                <a:latin typeface="맑은 고딕"/>
              </a:rPr>
              <a:t>The number of scenarios in relation to 90% of the range from the top of the Brier score curve is determined to be the effective number of scenarios, which should be between 3 and </a:t>
            </a:r>
            <a:r>
              <a:rPr lang="en-US" altLang="ko-KR" sz="2400" dirty="0" smtClean="0">
                <a:solidFill>
                  <a:prstClr val="black"/>
                </a:solidFill>
                <a:latin typeface="맑은 고딕"/>
              </a:rPr>
              <a:t>100 </a:t>
            </a:r>
            <a:r>
              <a:rPr lang="en-US" altLang="ko-KR" sz="2400" dirty="0">
                <a:solidFill>
                  <a:prstClr val="black"/>
                </a:solidFill>
                <a:latin typeface="맑은 고딕"/>
              </a:rPr>
              <a:t>scenarios. </a:t>
            </a:r>
            <a:endParaRPr lang="ko-KR" altLang="en-US" sz="2400" dirty="0">
              <a:solidFill>
                <a:prstClr val="black"/>
              </a:solidFill>
              <a:latin typeface="맑은 고딕"/>
            </a:endParaRPr>
          </a:p>
        </p:txBody>
      </p:sp>
      <p:sp>
        <p:nvSpPr>
          <p:cNvPr id="246" name="TextBox 245"/>
          <p:cNvSpPr txBox="1"/>
          <p:nvPr/>
        </p:nvSpPr>
        <p:spPr>
          <a:xfrm>
            <a:off x="17507595" y="12624159"/>
            <a:ext cx="12701330" cy="461665"/>
          </a:xfrm>
          <a:prstGeom prst="rect">
            <a:avLst/>
          </a:prstGeom>
          <a:noFill/>
        </p:spPr>
        <p:txBody>
          <a:bodyPr wrap="square" rtlCol="0">
            <a:spAutoFit/>
          </a:bodyPr>
          <a:lstStyle/>
          <a:p>
            <a:pPr marL="457200" indent="-457200" algn="just" defTabSz="4526280">
              <a:buFont typeface="+mj-ea"/>
              <a:buAutoNum type="circleNumDbPlain" startAt="2"/>
            </a:pPr>
            <a:r>
              <a:rPr lang="en-US" altLang="ko-KR" sz="2400" dirty="0">
                <a:solidFill>
                  <a:prstClr val="black"/>
                </a:solidFill>
                <a:latin typeface="맑은 고딕"/>
              </a:rPr>
              <a:t>Identifying the slope of  the Brier score curve between each interval. </a:t>
            </a:r>
            <a:endParaRPr lang="ko-KR" altLang="en-US" sz="2400" dirty="0">
              <a:solidFill>
                <a:prstClr val="black"/>
              </a:solidFill>
              <a:latin typeface="맑은 고딕"/>
            </a:endParaRPr>
          </a:p>
        </p:txBody>
      </p:sp>
      <p:grpSp>
        <p:nvGrpSpPr>
          <p:cNvPr id="276" name="그룹 275"/>
          <p:cNvGrpSpPr/>
          <p:nvPr/>
        </p:nvGrpSpPr>
        <p:grpSpPr>
          <a:xfrm>
            <a:off x="1746674" y="16221837"/>
            <a:ext cx="12008545" cy="6306385"/>
            <a:chOff x="561863" y="1209811"/>
            <a:chExt cx="12008545" cy="7844618"/>
          </a:xfrm>
        </p:grpSpPr>
        <p:sp>
          <p:nvSpPr>
            <p:cNvPr id="277" name="모서리가 둥근 직사각형 276"/>
            <p:cNvSpPr/>
            <p:nvPr/>
          </p:nvSpPr>
          <p:spPr>
            <a:xfrm>
              <a:off x="1284404" y="7765554"/>
              <a:ext cx="3161121" cy="707454"/>
            </a:xfrm>
            <a:prstGeom prst="roundRect">
              <a:avLst/>
            </a:prstGeom>
            <a:ln w="6350"/>
          </p:spPr>
          <p:style>
            <a:lnRef idx="2">
              <a:schemeClr val="accent1"/>
            </a:lnRef>
            <a:fillRef idx="1">
              <a:schemeClr val="lt1"/>
            </a:fillRef>
            <a:effectRef idx="0">
              <a:schemeClr val="accent1"/>
            </a:effectRef>
            <a:fontRef idx="minor">
              <a:schemeClr val="dk1"/>
            </a:fontRef>
          </p:style>
          <p:txBody>
            <a:bodyPr lIns="128016" tIns="64008" rIns="128016" bIns="64008" rtlCol="0" anchor="ctr"/>
            <a:lstStyle/>
            <a:p>
              <a:pPr algn="ctr"/>
              <a:r>
                <a:rPr lang="en-US" altLang="ko-KR" sz="2200" dirty="0"/>
                <a:t>Evaluation</a:t>
              </a:r>
              <a:endParaRPr lang="ko-KR" altLang="en-US" sz="2200" dirty="0"/>
            </a:p>
          </p:txBody>
        </p:sp>
        <p:grpSp>
          <p:nvGrpSpPr>
            <p:cNvPr id="278" name="그룹 277"/>
            <p:cNvGrpSpPr/>
            <p:nvPr/>
          </p:nvGrpSpPr>
          <p:grpSpPr>
            <a:xfrm>
              <a:off x="561863" y="1209811"/>
              <a:ext cx="8990299" cy="6473862"/>
              <a:chOff x="2008312" y="1209811"/>
              <a:chExt cx="8990299" cy="6473862"/>
            </a:xfrm>
          </p:grpSpPr>
          <p:sp>
            <p:nvSpPr>
              <p:cNvPr id="285" name="모서리가 둥근 직사각형 284"/>
              <p:cNvSpPr/>
              <p:nvPr/>
            </p:nvSpPr>
            <p:spPr>
              <a:xfrm>
                <a:off x="2369582" y="1209811"/>
                <a:ext cx="3793344" cy="707454"/>
              </a:xfrm>
              <a:prstGeom prst="roundRect">
                <a:avLst/>
              </a:prstGeom>
              <a:ln w="6350"/>
            </p:spPr>
            <p:style>
              <a:lnRef idx="2">
                <a:schemeClr val="accent1"/>
              </a:lnRef>
              <a:fillRef idx="1">
                <a:schemeClr val="lt1"/>
              </a:fillRef>
              <a:effectRef idx="0">
                <a:schemeClr val="accent1"/>
              </a:effectRef>
              <a:fontRef idx="minor">
                <a:schemeClr val="dk1"/>
              </a:fontRef>
            </p:style>
            <p:txBody>
              <a:bodyPr lIns="128016" tIns="64008" rIns="128016" bIns="64008" rtlCol="0" anchor="ctr"/>
              <a:lstStyle/>
              <a:p>
                <a:pPr algn="ctr"/>
                <a:r>
                  <a:rPr lang="en-US" altLang="ko-KR" sz="2200" dirty="0"/>
                  <a:t>Ensemble data matrix, </a:t>
                </a:r>
                <a:r>
                  <a:rPr lang="en-US" altLang="ko-KR" sz="2200" b="1" i="1" dirty="0"/>
                  <a:t>X</a:t>
                </a:r>
                <a:endParaRPr lang="ko-KR" altLang="en-US" sz="2200" b="1" i="1" dirty="0"/>
              </a:p>
            </p:txBody>
          </p:sp>
          <p:sp>
            <p:nvSpPr>
              <p:cNvPr id="286" name="모서리가 둥근 직사각형 285"/>
              <p:cNvSpPr/>
              <p:nvPr/>
            </p:nvSpPr>
            <p:spPr>
              <a:xfrm>
                <a:off x="2369582" y="2436065"/>
                <a:ext cx="3793344" cy="707454"/>
              </a:xfrm>
              <a:prstGeom prst="roundRect">
                <a:avLst/>
              </a:prstGeom>
              <a:ln w="6350"/>
            </p:spPr>
            <p:style>
              <a:lnRef idx="2">
                <a:schemeClr val="accent1"/>
              </a:lnRef>
              <a:fillRef idx="1">
                <a:schemeClr val="lt1"/>
              </a:fillRef>
              <a:effectRef idx="0">
                <a:schemeClr val="accent1"/>
              </a:effectRef>
              <a:fontRef idx="minor">
                <a:schemeClr val="dk1"/>
              </a:fontRef>
            </p:style>
            <p:txBody>
              <a:bodyPr lIns="128016" tIns="64008" rIns="128016" bIns="64008" rtlCol="0" anchor="ctr"/>
              <a:lstStyle/>
              <a:p>
                <a:pPr algn="ctr"/>
                <a:r>
                  <a:rPr lang="en-US" altLang="ko-KR" sz="2200" i="1" dirty="0"/>
                  <a:t>p</a:t>
                </a:r>
                <a:r>
                  <a:rPr lang="en-US" altLang="ko-KR" sz="2200" dirty="0"/>
                  <a:t> x </a:t>
                </a:r>
                <a:r>
                  <a:rPr lang="en-US" altLang="ko-KR" sz="2200" i="1" dirty="0"/>
                  <a:t>p</a:t>
                </a:r>
                <a:r>
                  <a:rPr lang="en-US" altLang="ko-KR" sz="2200" dirty="0"/>
                  <a:t> Factorized matrix, </a:t>
                </a:r>
                <a:r>
                  <a:rPr lang="en-US" altLang="ko-KR" sz="2200" b="1" i="1" dirty="0"/>
                  <a:t>F</a:t>
                </a:r>
                <a:endParaRPr lang="ko-KR" altLang="en-US" sz="2200" b="1" i="1" dirty="0"/>
              </a:p>
            </p:txBody>
          </p:sp>
          <p:sp>
            <p:nvSpPr>
              <p:cNvPr id="287" name="모서리가 둥근 직사각형 286"/>
              <p:cNvSpPr/>
              <p:nvPr/>
            </p:nvSpPr>
            <p:spPr>
              <a:xfrm>
                <a:off x="2008312" y="3756647"/>
                <a:ext cx="4696523" cy="707454"/>
              </a:xfrm>
              <a:prstGeom prst="roundRect">
                <a:avLst/>
              </a:prstGeom>
              <a:ln w="6350"/>
            </p:spPr>
            <p:style>
              <a:lnRef idx="2">
                <a:schemeClr val="accent1"/>
              </a:lnRef>
              <a:fillRef idx="1">
                <a:schemeClr val="lt1"/>
              </a:fillRef>
              <a:effectRef idx="0">
                <a:schemeClr val="accent1"/>
              </a:effectRef>
              <a:fontRef idx="minor">
                <a:schemeClr val="dk1"/>
              </a:fontRef>
            </p:style>
            <p:txBody>
              <a:bodyPr lIns="128016" tIns="64008" rIns="128016" bIns="64008" rtlCol="0" anchor="ctr"/>
              <a:lstStyle/>
              <a:p>
                <a:pPr algn="ctr"/>
                <a:r>
                  <a:rPr lang="en-US" altLang="ko-KR" sz="2200" dirty="0"/>
                  <a:t>Correlated ensemble matrix, </a:t>
                </a:r>
                <a:r>
                  <a:rPr lang="en-US" altLang="ko-KR" sz="2200" b="1" i="1" dirty="0"/>
                  <a:t>Y</a:t>
                </a:r>
                <a:endParaRPr lang="ko-KR" altLang="en-US" sz="2200" b="1" i="1" dirty="0"/>
              </a:p>
            </p:txBody>
          </p:sp>
          <p:sp>
            <p:nvSpPr>
              <p:cNvPr id="288" name="다이아몬드 287"/>
              <p:cNvSpPr/>
              <p:nvPr/>
            </p:nvSpPr>
            <p:spPr>
              <a:xfrm>
                <a:off x="2176759" y="6196555"/>
                <a:ext cx="4064298" cy="943272"/>
              </a:xfrm>
              <a:prstGeom prst="diamond">
                <a:avLst/>
              </a:prstGeom>
              <a:ln w="12700"/>
            </p:spPr>
            <p:style>
              <a:lnRef idx="2">
                <a:schemeClr val="accent1"/>
              </a:lnRef>
              <a:fillRef idx="1">
                <a:schemeClr val="lt1"/>
              </a:fillRef>
              <a:effectRef idx="0">
                <a:schemeClr val="accent1"/>
              </a:effectRef>
              <a:fontRef idx="minor">
                <a:schemeClr val="dk1"/>
              </a:fontRef>
            </p:style>
            <p:txBody>
              <a:bodyPr lIns="128016" tIns="64008" rIns="128016" bIns="64008" rtlCol="0" anchor="ctr"/>
              <a:lstStyle/>
              <a:p>
                <a:pPr algn="ctr"/>
                <a:r>
                  <a:rPr lang="en-US" altLang="ko-KR" sz="2200" dirty="0"/>
                  <a:t>Generating observation</a:t>
                </a:r>
                <a:endParaRPr lang="ko-KR" altLang="en-US" sz="2200" dirty="0"/>
              </a:p>
            </p:txBody>
          </p:sp>
          <p:sp>
            <p:nvSpPr>
              <p:cNvPr id="289" name="모서리가 둥근 직사각형 288"/>
              <p:cNvSpPr/>
              <p:nvPr/>
            </p:nvSpPr>
            <p:spPr>
              <a:xfrm>
                <a:off x="7807078" y="1209811"/>
                <a:ext cx="3191533" cy="707454"/>
              </a:xfrm>
              <a:prstGeom prst="roundRect">
                <a:avLst/>
              </a:prstGeom>
              <a:ln w="6350"/>
            </p:spPr>
            <p:style>
              <a:lnRef idx="2">
                <a:schemeClr val="accent1"/>
              </a:lnRef>
              <a:fillRef idx="1">
                <a:schemeClr val="lt1"/>
              </a:fillRef>
              <a:effectRef idx="0">
                <a:schemeClr val="accent1"/>
              </a:effectRef>
              <a:fontRef idx="minor">
                <a:schemeClr val="dk1"/>
              </a:fontRef>
            </p:style>
            <p:txBody>
              <a:bodyPr lIns="128016" tIns="64008" rIns="128016" bIns="64008" rtlCol="0" anchor="ctr"/>
              <a:lstStyle/>
              <a:p>
                <a:pPr algn="ctr"/>
                <a:r>
                  <a:rPr lang="en-US" altLang="ko-KR" sz="1200" dirty="0"/>
                  <a:t>Number of ensemble member, </a:t>
                </a:r>
                <a:endParaRPr lang="en-US" altLang="ko-KR" sz="1200" dirty="0" smtClean="0"/>
              </a:p>
              <a:p>
                <a:pPr algn="ctr"/>
                <a:r>
                  <a:rPr lang="en-US" altLang="ko-KR" sz="1200" i="1" dirty="0" smtClean="0"/>
                  <a:t>p</a:t>
                </a:r>
                <a:endParaRPr lang="en-US" altLang="ko-KR" sz="1200" i="1" dirty="0"/>
              </a:p>
              <a:p>
                <a:pPr algn="ctr"/>
                <a:r>
                  <a:rPr lang="en-US" altLang="ko-KR" sz="1200" dirty="0"/>
                  <a:t>3, 5, 7, 9, 12, 15, 20, 30, </a:t>
                </a:r>
                <a:r>
                  <a:rPr lang="en-US" altLang="ko-KR" sz="1200" dirty="0" smtClean="0"/>
                  <a:t>50, 100</a:t>
                </a:r>
                <a:endParaRPr lang="ko-KR" altLang="en-US" sz="1200" dirty="0"/>
              </a:p>
            </p:txBody>
          </p:sp>
          <p:sp>
            <p:nvSpPr>
              <p:cNvPr id="290" name="오른쪽 화살표 289"/>
              <p:cNvSpPr/>
              <p:nvPr/>
            </p:nvSpPr>
            <p:spPr>
              <a:xfrm flipH="1">
                <a:off x="6343506" y="1520249"/>
                <a:ext cx="1354821" cy="70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ko-KR" altLang="en-US"/>
              </a:p>
            </p:txBody>
          </p:sp>
          <mc:AlternateContent xmlns:mc="http://schemas.openxmlformats.org/markup-compatibility/2006">
            <mc:Choice xmlns:a14="http://schemas.microsoft.com/office/drawing/2010/main" Requires="a14">
              <p:sp>
                <p:nvSpPr>
                  <p:cNvPr id="291" name="모서리가 둥근 직사각형 290"/>
                  <p:cNvSpPr/>
                  <p:nvPr/>
                </p:nvSpPr>
                <p:spPr>
                  <a:xfrm>
                    <a:off x="8188909" y="3821898"/>
                    <a:ext cx="2307139" cy="707454"/>
                  </a:xfrm>
                  <a:prstGeom prst="roundRect">
                    <a:avLst/>
                  </a:prstGeom>
                  <a:ln w="6350"/>
                </p:spPr>
                <p:style>
                  <a:lnRef idx="2">
                    <a:schemeClr val="accent1"/>
                  </a:lnRef>
                  <a:fillRef idx="1">
                    <a:schemeClr val="lt1"/>
                  </a:fillRef>
                  <a:effectRef idx="0">
                    <a:schemeClr val="accent1"/>
                  </a:effectRef>
                  <a:fontRef idx="minor">
                    <a:schemeClr val="dk1"/>
                  </a:fontRef>
                </p:style>
                <p:txBody>
                  <a:bodyPr lIns="128016" tIns="64008" rIns="128016" bIns="64008" rtlCol="0" anchor="ctr"/>
                  <a:lstStyle/>
                  <a:p>
                    <a:pPr algn="ctr"/>
                    <a:r>
                      <a:rPr lang="en-US" altLang="ko-KR" sz="1200" dirty="0" smtClean="0"/>
                      <a:t>Cross-Correlation </a:t>
                    </a:r>
                    <a:r>
                      <a:rPr lang="en-US" altLang="ko-KR" sz="1200" dirty="0"/>
                      <a:t>coefficient</a:t>
                    </a:r>
                    <a:r>
                      <a:rPr lang="en-US" altLang="ko-KR" sz="1200" dirty="0" smtClean="0"/>
                      <a:t>,</a:t>
                    </a:r>
                  </a:p>
                  <a:p>
                    <a:pPr algn="ctr"/>
                    <a14:m>
                      <m:oMath xmlns:m="http://schemas.openxmlformats.org/officeDocument/2006/math">
                        <m:sSub>
                          <m:sSubPr>
                            <m:ctrlPr>
                              <a:rPr lang="ko-KR" altLang="en-US" sz="1200" i="1">
                                <a:latin typeface="Cambria Math" panose="02040503050406030204" pitchFamily="18" charset="0"/>
                              </a:rPr>
                            </m:ctrlPr>
                          </m:sSubPr>
                          <m:e>
                            <m:r>
                              <a:rPr lang="ko-KR" altLang="en-US" sz="1200" i="1">
                                <a:latin typeface="Cambria Math"/>
                              </a:rPr>
                              <m:t>𝜌</m:t>
                            </m:r>
                          </m:e>
                          <m:sub>
                            <m:r>
                              <a:rPr lang="ko-KR" altLang="en-US" sz="1200" i="1">
                                <a:latin typeface="Cambria Math"/>
                              </a:rPr>
                              <m:t>𝑒</m:t>
                            </m:r>
                          </m:sub>
                        </m:sSub>
                      </m:oMath>
                    </a14:m>
                    <a:r>
                      <a:rPr lang="en-US" altLang="ko-KR" sz="1200" dirty="0" smtClean="0"/>
                      <a:t> </a:t>
                    </a:r>
                    <a:endParaRPr lang="en-US" altLang="ko-KR" sz="1200" i="1" dirty="0"/>
                  </a:p>
                  <a:p>
                    <a:pPr algn="ctr"/>
                    <a:r>
                      <a:rPr lang="en-US" altLang="ko-KR" sz="1200" dirty="0"/>
                      <a:t>0, 0.1, 0.3, 0.5, 0.7, 0.9</a:t>
                    </a:r>
                    <a:endParaRPr lang="ko-KR" altLang="en-US" sz="1200" dirty="0"/>
                  </a:p>
                </p:txBody>
              </p:sp>
            </mc:Choice>
            <mc:Fallback>
              <p:sp>
                <p:nvSpPr>
                  <p:cNvPr id="291" name="모서리가 둥근 직사각형 290"/>
                  <p:cNvSpPr>
                    <a:spLocks noRot="1" noChangeAspect="1" noMove="1" noResize="1" noEditPoints="1" noAdjustHandles="1" noChangeArrowheads="1" noChangeShapeType="1" noTextEdit="1"/>
                  </p:cNvSpPr>
                  <p:nvPr/>
                </p:nvSpPr>
                <p:spPr>
                  <a:xfrm>
                    <a:off x="8188909" y="3821898"/>
                    <a:ext cx="2307139" cy="707454"/>
                  </a:xfrm>
                  <a:prstGeom prst="roundRect">
                    <a:avLst/>
                  </a:prstGeom>
                  <a:blipFill rotWithShape="0">
                    <a:blip r:embed="rId13"/>
                    <a:stretch>
                      <a:fillRect t="-7447" b="-13830"/>
                    </a:stretch>
                  </a:blipFill>
                  <a:ln w="6350"/>
                </p:spPr>
                <p:txBody>
                  <a:bodyPr/>
                  <a:lstStyle/>
                  <a:p>
                    <a:r>
                      <a:rPr lang="en-US">
                        <a:noFill/>
                      </a:rPr>
                      <a:t> </a:t>
                    </a:r>
                  </a:p>
                </p:txBody>
              </p:sp>
            </mc:Fallback>
          </mc:AlternateContent>
          <p:sp>
            <p:nvSpPr>
              <p:cNvPr id="292" name="오른쪽 화살표 291"/>
              <p:cNvSpPr/>
              <p:nvPr/>
            </p:nvSpPr>
            <p:spPr>
              <a:xfrm flipH="1">
                <a:off x="6343562" y="2765275"/>
                <a:ext cx="1289024" cy="59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ko-KR" altLang="en-US"/>
              </a:p>
            </p:txBody>
          </p:sp>
          <p:sp>
            <p:nvSpPr>
              <p:cNvPr id="293" name="모서리가 둥근 직사각형 292"/>
              <p:cNvSpPr/>
              <p:nvPr/>
            </p:nvSpPr>
            <p:spPr>
              <a:xfrm>
                <a:off x="2694436" y="4973254"/>
                <a:ext cx="3161121" cy="707454"/>
              </a:xfrm>
              <a:prstGeom prst="roundRect">
                <a:avLst/>
              </a:prstGeom>
              <a:ln w="6350"/>
            </p:spPr>
            <p:style>
              <a:lnRef idx="2">
                <a:schemeClr val="accent1"/>
              </a:lnRef>
              <a:fillRef idx="1">
                <a:schemeClr val="lt1"/>
              </a:fillRef>
              <a:effectRef idx="0">
                <a:schemeClr val="accent1"/>
              </a:effectRef>
              <a:fontRef idx="minor">
                <a:schemeClr val="dk1"/>
              </a:fontRef>
            </p:style>
            <p:txBody>
              <a:bodyPr lIns="128016" tIns="64008" rIns="128016" bIns="64008" rtlCol="0" anchor="ctr"/>
              <a:lstStyle/>
              <a:p>
                <a:pPr algn="ctr"/>
                <a:r>
                  <a:rPr lang="en-US" altLang="ko-KR" sz="2200" dirty="0"/>
                  <a:t>Controlled accuracy</a:t>
                </a:r>
                <a:endParaRPr lang="ko-KR" altLang="en-US" sz="2200" dirty="0"/>
              </a:p>
            </p:txBody>
          </p:sp>
          <p:sp>
            <p:nvSpPr>
              <p:cNvPr id="294" name="오른쪽 화살표 293"/>
              <p:cNvSpPr/>
              <p:nvPr/>
            </p:nvSpPr>
            <p:spPr>
              <a:xfrm flipH="1">
                <a:off x="6185742" y="5353563"/>
                <a:ext cx="896648" cy="45719"/>
              </a:xfrm>
              <a:prstGeom prst="rightArrow">
                <a:avLst/>
              </a:prstGeom>
              <a:ln w="31750"/>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ko-KR" altLang="en-US"/>
              </a:p>
            </p:txBody>
          </p:sp>
          <p:sp>
            <p:nvSpPr>
              <p:cNvPr id="295" name="오른쪽 화살표 294"/>
              <p:cNvSpPr/>
              <p:nvPr/>
            </p:nvSpPr>
            <p:spPr>
              <a:xfrm rot="16200000" flipH="1">
                <a:off x="3997627" y="2167054"/>
                <a:ext cx="462590" cy="57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ko-KR" altLang="en-US"/>
              </a:p>
            </p:txBody>
          </p:sp>
          <p:sp>
            <p:nvSpPr>
              <p:cNvPr id="296" name="오른쪽 화살표 295"/>
              <p:cNvSpPr/>
              <p:nvPr/>
            </p:nvSpPr>
            <p:spPr>
              <a:xfrm rot="16200000" flipH="1">
                <a:off x="4006286" y="3387236"/>
                <a:ext cx="462590" cy="57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ko-KR" altLang="en-US"/>
              </a:p>
            </p:txBody>
          </p:sp>
          <p:sp>
            <p:nvSpPr>
              <p:cNvPr id="297" name="오른쪽 화살표 296"/>
              <p:cNvSpPr/>
              <p:nvPr/>
            </p:nvSpPr>
            <p:spPr>
              <a:xfrm rot="16200000" flipH="1" flipV="1">
                <a:off x="4060147" y="4673723"/>
                <a:ext cx="382305" cy="47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ko-KR" altLang="en-US"/>
              </a:p>
            </p:txBody>
          </p:sp>
          <mc:AlternateContent xmlns:mc="http://schemas.openxmlformats.org/markup-compatibility/2006">
            <mc:Choice xmlns:a14="http://schemas.microsoft.com/office/drawing/2010/main" Requires="a14">
              <p:sp>
                <p:nvSpPr>
                  <p:cNvPr id="298" name="모서리가 둥근 직사각형 297"/>
                  <p:cNvSpPr/>
                  <p:nvPr/>
                </p:nvSpPr>
                <p:spPr>
                  <a:xfrm>
                    <a:off x="7161916" y="5026235"/>
                    <a:ext cx="2307139" cy="707454"/>
                  </a:xfrm>
                  <a:prstGeom prst="roundRect">
                    <a:avLst/>
                  </a:prstGeom>
                  <a:ln w="6350"/>
                </p:spPr>
                <p:style>
                  <a:lnRef idx="2">
                    <a:schemeClr val="accent1"/>
                  </a:lnRef>
                  <a:fillRef idx="1">
                    <a:schemeClr val="lt1"/>
                  </a:fillRef>
                  <a:effectRef idx="0">
                    <a:schemeClr val="accent1"/>
                  </a:effectRef>
                  <a:fontRef idx="minor">
                    <a:schemeClr val="dk1"/>
                  </a:fontRef>
                </p:style>
                <p:txBody>
                  <a:bodyPr lIns="128016" tIns="64008" rIns="128016" bIns="64008" rtlCol="0" anchor="ctr"/>
                  <a:lstStyle/>
                  <a:p>
                    <a:pPr algn="ctr"/>
                    <a:r>
                      <a:rPr lang="en-US" altLang="ko-KR" sz="1200" dirty="0" smtClean="0"/>
                      <a:t>Nominal </a:t>
                    </a:r>
                    <a:r>
                      <a:rPr lang="en-US" altLang="ko-KR" sz="1200" dirty="0" smtClean="0"/>
                      <a:t>Accuracy, </a:t>
                    </a:r>
                    <a:endParaRPr lang="en-US" altLang="ko-KR" sz="1200" i="1" dirty="0"/>
                  </a:p>
                  <a:p>
                    <a:pPr algn="ctr"/>
                    <a14:m>
                      <m:oMathPara xmlns:m="http://schemas.openxmlformats.org/officeDocument/2006/math">
                        <m:oMathParaPr>
                          <m:jc m:val="centerGroup"/>
                        </m:oMathParaPr>
                        <m:oMath xmlns:m="http://schemas.openxmlformats.org/officeDocument/2006/math">
                          <m:sSub>
                            <m:sSubPr>
                              <m:ctrlPr>
                                <a:rPr lang="ko-KR" altLang="en-US" sz="1200" i="1">
                                  <a:latin typeface="Cambria Math" panose="02040503050406030204" pitchFamily="18" charset="0"/>
                                </a:rPr>
                              </m:ctrlPr>
                            </m:sSubPr>
                            <m:e>
                              <m:r>
                                <a:rPr lang="ko-KR" altLang="en-US" sz="1200" i="1">
                                  <a:latin typeface="Cambria Math"/>
                                </a:rPr>
                                <m:t>𝜌</m:t>
                              </m:r>
                            </m:e>
                            <m:sub>
                              <m:r>
                                <a:rPr lang="ko-KR" altLang="en-US" sz="1200" i="1">
                                  <a:latin typeface="Cambria Math"/>
                                </a:rPr>
                                <m:t>𝑎</m:t>
                              </m:r>
                            </m:sub>
                          </m:sSub>
                        </m:oMath>
                      </m:oMathPara>
                    </a14:m>
                    <a:endParaRPr lang="en-US" altLang="ko-KR" sz="1200" i="1" dirty="0" smtClean="0"/>
                  </a:p>
                  <a:p>
                    <a:pPr algn="ctr"/>
                    <a:r>
                      <a:rPr lang="en-US" altLang="ko-KR" sz="1200" dirty="0" smtClean="0"/>
                      <a:t>0.1</a:t>
                    </a:r>
                    <a:r>
                      <a:rPr lang="en-US" altLang="ko-KR" sz="1200" dirty="0"/>
                      <a:t>, 0.3, 0.5, 0.7, 0.9</a:t>
                    </a:r>
                    <a:endParaRPr lang="ko-KR" altLang="en-US" sz="1200" dirty="0"/>
                  </a:p>
                </p:txBody>
              </p:sp>
            </mc:Choice>
            <mc:Fallback>
              <p:sp>
                <p:nvSpPr>
                  <p:cNvPr id="298" name="모서리가 둥근 직사각형 297"/>
                  <p:cNvSpPr>
                    <a:spLocks noRot="1" noChangeAspect="1" noMove="1" noResize="1" noEditPoints="1" noAdjustHandles="1" noChangeArrowheads="1" noChangeShapeType="1" noTextEdit="1"/>
                  </p:cNvSpPr>
                  <p:nvPr/>
                </p:nvSpPr>
                <p:spPr>
                  <a:xfrm>
                    <a:off x="7161916" y="5026235"/>
                    <a:ext cx="2307139" cy="707454"/>
                  </a:xfrm>
                  <a:prstGeom prst="roundRect">
                    <a:avLst/>
                  </a:prstGeom>
                  <a:blipFill rotWithShape="0">
                    <a:blip r:embed="rId14"/>
                    <a:stretch>
                      <a:fillRect t="-6316" b="-13684"/>
                    </a:stretch>
                  </a:blipFill>
                  <a:ln w="6350"/>
                </p:spPr>
                <p:txBody>
                  <a:bodyPr/>
                  <a:lstStyle/>
                  <a:p>
                    <a:r>
                      <a:rPr lang="en-US">
                        <a:noFill/>
                      </a:rPr>
                      <a:t> </a:t>
                    </a:r>
                  </a:p>
                </p:txBody>
              </p:sp>
            </mc:Fallback>
          </mc:AlternateContent>
          <p:sp>
            <p:nvSpPr>
              <p:cNvPr id="299" name="모서리가 둥근 직사각형 298"/>
              <p:cNvSpPr/>
              <p:nvPr/>
            </p:nvSpPr>
            <p:spPr>
              <a:xfrm>
                <a:off x="7925553" y="2441493"/>
                <a:ext cx="2952328" cy="707454"/>
              </a:xfrm>
              <a:prstGeom prst="roundRect">
                <a:avLst/>
              </a:prstGeom>
              <a:ln w="6350"/>
            </p:spPr>
            <p:style>
              <a:lnRef idx="2">
                <a:schemeClr val="accent1"/>
              </a:lnRef>
              <a:fillRef idx="1">
                <a:schemeClr val="lt1"/>
              </a:fillRef>
              <a:effectRef idx="0">
                <a:schemeClr val="accent1"/>
              </a:effectRef>
              <a:fontRef idx="minor">
                <a:schemeClr val="dk1"/>
              </a:fontRef>
            </p:style>
            <p:txBody>
              <a:bodyPr lIns="128016" tIns="64008" rIns="128016" bIns="64008" rtlCol="0" anchor="ctr"/>
              <a:lstStyle/>
              <a:p>
                <a:pPr algn="ctr"/>
                <a:r>
                  <a:rPr lang="en-US" altLang="ko-KR" sz="2200" dirty="0"/>
                  <a:t>Correlation matrix, </a:t>
                </a:r>
                <a:r>
                  <a:rPr lang="en-US" altLang="ko-KR" sz="2200" b="1" i="1" dirty="0"/>
                  <a:t>R</a:t>
                </a:r>
                <a:endParaRPr lang="ko-KR" altLang="en-US" sz="2200" b="1" i="1" dirty="0"/>
              </a:p>
            </p:txBody>
          </p:sp>
          <p:sp>
            <p:nvSpPr>
              <p:cNvPr id="300" name="오른쪽 화살표 299"/>
              <p:cNvSpPr/>
              <p:nvPr/>
            </p:nvSpPr>
            <p:spPr>
              <a:xfrm rot="5400000" flipH="1">
                <a:off x="9125841" y="3442622"/>
                <a:ext cx="47889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ko-KR" altLang="en-US"/>
              </a:p>
            </p:txBody>
          </p:sp>
          <p:sp>
            <p:nvSpPr>
              <p:cNvPr id="301" name="TextBox 300"/>
              <p:cNvSpPr txBox="1"/>
              <p:nvPr/>
            </p:nvSpPr>
            <p:spPr>
              <a:xfrm>
                <a:off x="6343562" y="2356198"/>
                <a:ext cx="1581991" cy="830997"/>
              </a:xfrm>
              <a:prstGeom prst="rect">
                <a:avLst/>
              </a:prstGeom>
              <a:noFill/>
            </p:spPr>
            <p:txBody>
              <a:bodyPr wrap="square" rtlCol="0">
                <a:spAutoFit/>
              </a:bodyPr>
              <a:lstStyle/>
              <a:p>
                <a:r>
                  <a:rPr lang="en-US" altLang="ko-KR" sz="1600" dirty="0" smtClean="0"/>
                  <a:t>Cholesky</a:t>
                </a:r>
              </a:p>
              <a:p>
                <a:endParaRPr lang="en-US" altLang="ko-KR" sz="1600" dirty="0" smtClean="0"/>
              </a:p>
              <a:p>
                <a:r>
                  <a:rPr lang="en-US" altLang="ko-KR" sz="1600" dirty="0" smtClean="0"/>
                  <a:t>decomposition</a:t>
                </a:r>
                <a:endParaRPr lang="ko-KR" altLang="en-US" sz="1600" dirty="0"/>
              </a:p>
            </p:txBody>
          </p:sp>
          <p:sp>
            <p:nvSpPr>
              <p:cNvPr id="302" name="오른쪽 화살표 301"/>
              <p:cNvSpPr/>
              <p:nvPr/>
            </p:nvSpPr>
            <p:spPr>
              <a:xfrm rot="16200000" flipH="1" flipV="1">
                <a:off x="4032794" y="5901144"/>
                <a:ext cx="382305" cy="47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ko-KR" altLang="en-US"/>
              </a:p>
            </p:txBody>
          </p:sp>
          <p:sp>
            <p:nvSpPr>
              <p:cNvPr id="303" name="오른쪽 화살표 302"/>
              <p:cNvSpPr/>
              <p:nvPr/>
            </p:nvSpPr>
            <p:spPr>
              <a:xfrm rot="16200000" flipH="1" flipV="1">
                <a:off x="4032793" y="7468823"/>
                <a:ext cx="382305" cy="47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ko-KR" altLang="en-US"/>
              </a:p>
            </p:txBody>
          </p:sp>
        </p:grpSp>
        <p:cxnSp>
          <p:nvCxnSpPr>
            <p:cNvPr id="279" name="꺾인 연결선 278"/>
            <p:cNvCxnSpPr>
              <a:stCxn id="277" idx="3"/>
              <a:endCxn id="281" idx="1"/>
            </p:cNvCxnSpPr>
            <p:nvPr/>
          </p:nvCxnSpPr>
          <p:spPr>
            <a:xfrm flipV="1">
              <a:off x="4445525" y="7529352"/>
              <a:ext cx="447182" cy="58992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0" name="꺾인 연결선 279"/>
            <p:cNvCxnSpPr>
              <a:stCxn id="277" idx="3"/>
              <a:endCxn id="282" idx="1"/>
            </p:cNvCxnSpPr>
            <p:nvPr/>
          </p:nvCxnSpPr>
          <p:spPr>
            <a:xfrm>
              <a:off x="4445525" y="8119281"/>
              <a:ext cx="423666" cy="42094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1" name="모서리가 둥근 직사각형 280"/>
                <p:cNvSpPr/>
                <p:nvPr/>
              </p:nvSpPr>
              <p:spPr>
                <a:xfrm>
                  <a:off x="4892707" y="7104856"/>
                  <a:ext cx="3793344" cy="848991"/>
                </a:xfrm>
                <a:prstGeom prst="roundRect">
                  <a:avLst/>
                </a:prstGeom>
                <a:ln w="6350"/>
              </p:spPr>
              <p:style>
                <a:lnRef idx="2">
                  <a:schemeClr val="accent1"/>
                </a:lnRef>
                <a:fillRef idx="1">
                  <a:schemeClr val="lt1"/>
                </a:fillRef>
                <a:effectRef idx="0">
                  <a:schemeClr val="accent1"/>
                </a:effectRef>
                <a:fontRef idx="minor">
                  <a:schemeClr val="dk1"/>
                </a:fontRef>
              </p:style>
              <p:txBody>
                <a:bodyPr lIns="128016" tIns="64008" rIns="128016" bIns="64008" rtlCol="0" anchor="ctr"/>
                <a:lstStyle/>
                <a:p>
                  <a:pPr algn="ctr"/>
                  <a:r>
                    <a:rPr lang="en-US" altLang="ko-KR" sz="1800" dirty="0" smtClean="0"/>
                    <a:t>Effects of</a:t>
                  </a:r>
                </a:p>
                <a:p>
                  <a:pPr algn="ctr"/>
                  <a:r>
                    <a:rPr lang="en-US" altLang="ko-KR" sz="1800" dirty="0" smtClean="0"/>
                    <a:t>Cross-</a:t>
                  </a:r>
                  <a:r>
                    <a:rPr lang="en-US" altLang="ko-KR" sz="1800" dirty="0" smtClean="0"/>
                    <a:t>correlation </a:t>
                  </a:r>
                  <a:r>
                    <a:rPr lang="en-US" altLang="ko-KR" sz="1800" dirty="0" smtClean="0"/>
                    <a:t>on </a:t>
                  </a:r>
                  <a:r>
                    <a:rPr lang="en-US" altLang="ko-KR" sz="1800" dirty="0" smtClean="0"/>
                    <a:t>accuracy </a:t>
                  </a:r>
                  <a14:m>
                    <m:oMath xmlns:m="http://schemas.openxmlformats.org/officeDocument/2006/math">
                      <m:d>
                        <m:dPr>
                          <m:ctrlPr>
                            <a:rPr lang="en-US" altLang="ko-KR" sz="1800" b="0" i="0" smtClean="0">
                              <a:latin typeface="Cambria Math" panose="02040503050406030204" pitchFamily="18" charset="0"/>
                            </a:rPr>
                          </m:ctrlPr>
                        </m:dPr>
                        <m:e>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𝜌</m:t>
                              </m:r>
                            </m:e>
                            <m:sub>
                              <m:r>
                                <a:rPr lang="en-US" altLang="ko-KR" sz="1800" b="0" i="1" smtClean="0">
                                  <a:latin typeface="Cambria Math" panose="02040503050406030204" pitchFamily="18" charset="0"/>
                                </a:rPr>
                                <m:t>𝑒</m:t>
                              </m:r>
                            </m:sub>
                          </m:sSub>
                        </m:e>
                      </m:d>
                    </m:oMath>
                  </a14:m>
                  <a:endParaRPr lang="ko-KR" altLang="en-US" sz="1800" b="1" i="1" dirty="0"/>
                </a:p>
              </p:txBody>
            </p:sp>
          </mc:Choice>
          <mc:Fallback>
            <p:sp>
              <p:nvSpPr>
                <p:cNvPr id="281" name="모서리가 둥근 직사각형 280"/>
                <p:cNvSpPr>
                  <a:spLocks noRot="1" noChangeAspect="1" noMove="1" noResize="1" noEditPoints="1" noAdjustHandles="1" noChangeArrowheads="1" noChangeShapeType="1" noTextEdit="1"/>
                </p:cNvSpPr>
                <p:nvPr/>
              </p:nvSpPr>
              <p:spPr>
                <a:xfrm>
                  <a:off x="4892707" y="7104856"/>
                  <a:ext cx="3793344" cy="848991"/>
                </a:xfrm>
                <a:prstGeom prst="roundRect">
                  <a:avLst/>
                </a:prstGeom>
                <a:blipFill rotWithShape="0">
                  <a:blip r:embed="rId15"/>
                  <a:stretch>
                    <a:fillRect t="-1770" b="-10619"/>
                  </a:stretch>
                </a:blipFill>
                <a:ln w="635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2" name="모서리가 둥근 직사각형 281"/>
                <p:cNvSpPr/>
                <p:nvPr/>
              </p:nvSpPr>
              <p:spPr>
                <a:xfrm>
                  <a:off x="4869191" y="8026030"/>
                  <a:ext cx="3793344" cy="1028399"/>
                </a:xfrm>
                <a:prstGeom prst="roundRect">
                  <a:avLst/>
                </a:prstGeom>
                <a:ln w="6350"/>
              </p:spPr>
              <p:style>
                <a:lnRef idx="2">
                  <a:schemeClr val="accent1"/>
                </a:lnRef>
                <a:fillRef idx="1">
                  <a:schemeClr val="lt1"/>
                </a:fillRef>
                <a:effectRef idx="0">
                  <a:schemeClr val="accent1"/>
                </a:effectRef>
                <a:fontRef idx="minor">
                  <a:schemeClr val="dk1"/>
                </a:fontRef>
              </p:style>
              <p:txBody>
                <a:bodyPr lIns="128016" tIns="64008" rIns="128016" bIns="64008" rtlCol="0" anchor="ctr"/>
                <a:lstStyle/>
                <a:p>
                  <a:pPr algn="ctr"/>
                  <a:r>
                    <a:rPr lang="en-US" altLang="ko-KR" sz="1800" dirty="0" smtClean="0"/>
                    <a:t>Effects of correlation</a:t>
                  </a:r>
                </a:p>
                <a:p>
                  <a:pPr algn="ctr"/>
                  <a:r>
                    <a:rPr lang="en-US" altLang="ko-KR" sz="1800" dirty="0" smtClean="0"/>
                    <a:t>on accuracy according to </a:t>
                  </a:r>
                  <a:endParaRPr lang="en-US" altLang="ko-KR" sz="1800" dirty="0"/>
                </a:p>
                <a:p>
                  <a:pPr algn="ctr"/>
                  <a:r>
                    <a:rPr lang="en-US" altLang="ko-KR" sz="1800" dirty="0" smtClean="0"/>
                    <a:t>“Nominal accuracy</a:t>
                  </a:r>
                  <a:r>
                    <a:rPr lang="en-US" altLang="ko-KR" sz="1800" dirty="0" smtClean="0"/>
                    <a:t>” </a:t>
                  </a:r>
                  <a14:m>
                    <m:oMath xmlns:m="http://schemas.openxmlformats.org/officeDocument/2006/math">
                      <m:d>
                        <m:dPr>
                          <m:ctrlPr>
                            <a:rPr lang="en-US" altLang="ko-KR" sz="1800" i="1">
                              <a:latin typeface="Cambria Math" panose="02040503050406030204" pitchFamily="18" charset="0"/>
                            </a:rPr>
                          </m:ctrlPr>
                        </m:dPr>
                        <m:e>
                          <m:sSub>
                            <m:sSubPr>
                              <m:ctrlPr>
                                <a:rPr lang="en-US" altLang="ko-KR" sz="1800" i="1">
                                  <a:latin typeface="Cambria Math" panose="02040503050406030204" pitchFamily="18" charset="0"/>
                                </a:rPr>
                              </m:ctrlPr>
                            </m:sSubPr>
                            <m:e>
                              <m:r>
                                <a:rPr lang="en-US" altLang="ko-KR" sz="1800" i="1">
                                  <a:latin typeface="Cambria Math" panose="02040503050406030204" pitchFamily="18" charset="0"/>
                                </a:rPr>
                                <m:t>𝜌</m:t>
                              </m:r>
                            </m:e>
                            <m:sub>
                              <m:r>
                                <a:rPr lang="en-US" altLang="ko-KR" sz="1800" b="0" i="1" smtClean="0">
                                  <a:latin typeface="Cambria Math" panose="02040503050406030204" pitchFamily="18" charset="0"/>
                                </a:rPr>
                                <m:t>𝑎</m:t>
                              </m:r>
                            </m:sub>
                          </m:sSub>
                        </m:e>
                      </m:d>
                    </m:oMath>
                  </a14:m>
                  <a:endParaRPr lang="en-US" altLang="ko-KR" sz="1800" b="1" i="1" dirty="0"/>
                </a:p>
              </p:txBody>
            </p:sp>
          </mc:Choice>
          <mc:Fallback>
            <p:sp>
              <p:nvSpPr>
                <p:cNvPr id="282" name="모서리가 둥근 직사각형 281"/>
                <p:cNvSpPr>
                  <a:spLocks noRot="1" noChangeAspect="1" noMove="1" noResize="1" noEditPoints="1" noAdjustHandles="1" noChangeArrowheads="1" noChangeShapeType="1" noTextEdit="1"/>
                </p:cNvSpPr>
                <p:nvPr/>
              </p:nvSpPr>
              <p:spPr>
                <a:xfrm>
                  <a:off x="4869191" y="8026030"/>
                  <a:ext cx="3793344" cy="1028399"/>
                </a:xfrm>
                <a:prstGeom prst="roundRect">
                  <a:avLst/>
                </a:prstGeom>
                <a:blipFill rotWithShape="0">
                  <a:blip r:embed="rId16"/>
                  <a:stretch>
                    <a:fillRect t="-9489" b="-16058"/>
                  </a:stretch>
                </a:blipFill>
                <a:ln w="6350"/>
              </p:spPr>
              <p:txBody>
                <a:bodyPr/>
                <a:lstStyle/>
                <a:p>
                  <a:r>
                    <a:rPr lang="en-US">
                      <a:noFill/>
                    </a:rPr>
                    <a:t> </a:t>
                  </a:r>
                </a:p>
              </p:txBody>
            </p:sp>
          </mc:Fallback>
        </mc:AlternateContent>
        <p:sp>
          <p:nvSpPr>
            <p:cNvPr id="283" name="모서리가 둥근 직사각형 282"/>
            <p:cNvSpPr/>
            <p:nvPr/>
          </p:nvSpPr>
          <p:spPr>
            <a:xfrm>
              <a:off x="8777064" y="8113785"/>
              <a:ext cx="3793344" cy="848991"/>
            </a:xfrm>
            <a:prstGeom prst="roundRect">
              <a:avLst/>
            </a:prstGeom>
            <a:ln w="6350"/>
          </p:spPr>
          <p:style>
            <a:lnRef idx="2">
              <a:schemeClr val="accent1"/>
            </a:lnRef>
            <a:fillRef idx="1">
              <a:schemeClr val="lt1"/>
            </a:fillRef>
            <a:effectRef idx="0">
              <a:schemeClr val="accent1"/>
            </a:effectRef>
            <a:fontRef idx="minor">
              <a:schemeClr val="dk1"/>
            </a:fontRef>
          </p:style>
          <p:txBody>
            <a:bodyPr lIns="128016" tIns="64008" rIns="128016" bIns="64008" rtlCol="0" anchor="ctr"/>
            <a:lstStyle/>
            <a:p>
              <a:pPr algn="ctr"/>
              <a:r>
                <a:rPr lang="en-US" altLang="ko-KR" sz="1800" dirty="0" smtClean="0"/>
                <a:t>Estimate the effective number of scenarios</a:t>
              </a:r>
              <a:endParaRPr lang="ko-KR" altLang="en-US" sz="1800" b="1" i="1" dirty="0"/>
            </a:p>
          </p:txBody>
        </p:sp>
        <p:cxnSp>
          <p:nvCxnSpPr>
            <p:cNvPr id="284" name="직선 화살표 연결선 283"/>
            <p:cNvCxnSpPr>
              <a:stCxn id="282" idx="3"/>
              <a:endCxn id="283" idx="1"/>
            </p:cNvCxnSpPr>
            <p:nvPr/>
          </p:nvCxnSpPr>
          <p:spPr>
            <a:xfrm flipV="1">
              <a:off x="8662535" y="8538281"/>
              <a:ext cx="114529" cy="1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05" name="TextBox 304"/>
          <p:cNvSpPr txBox="1"/>
          <p:nvPr/>
        </p:nvSpPr>
        <p:spPr>
          <a:xfrm>
            <a:off x="17179200" y="13999871"/>
            <a:ext cx="12701330" cy="461665"/>
          </a:xfrm>
          <a:prstGeom prst="rect">
            <a:avLst/>
          </a:prstGeom>
          <a:noFill/>
        </p:spPr>
        <p:txBody>
          <a:bodyPr wrap="square" rtlCol="0">
            <a:spAutoFit/>
          </a:bodyPr>
          <a:lstStyle/>
          <a:p>
            <a:pPr marL="457200" indent="-457200" algn="just" defTabSz="4526280">
              <a:buFont typeface="Wingdings" panose="05000000000000000000" pitchFamily="2" charset="2"/>
              <a:buChar char="ü"/>
            </a:pPr>
            <a:r>
              <a:rPr lang="en-US" altLang="ko-KR" sz="2400" dirty="0" smtClean="0">
                <a:solidFill>
                  <a:prstClr val="black"/>
                </a:solidFill>
                <a:latin typeface="맑은 고딕"/>
              </a:rPr>
              <a:t>The example of estimating the effective number of scenarios</a:t>
            </a:r>
            <a:endParaRPr lang="ko-KR" altLang="en-US" sz="2400" dirty="0">
              <a:solidFill>
                <a:prstClr val="black"/>
              </a:solidFill>
              <a:latin typeface="맑은 고딕"/>
            </a:endParaRPr>
          </a:p>
        </p:txBody>
      </p:sp>
      <p:pic>
        <p:nvPicPr>
          <p:cNvPr id="306" name="그림 305" descr="D:\YH\Ensemble\correlation100\real scale\figure2.emf"/>
          <p:cNvPicPr/>
          <p:nvPr/>
        </p:nvPicPr>
        <p:blipFill>
          <a:blip r:embed="rId17">
            <a:extLst>
              <a:ext uri="{28A0092B-C50C-407E-A947-70E740481C1C}">
                <a14:useLocalDpi xmlns:a14="http://schemas.microsoft.com/office/drawing/2010/main" val="0"/>
              </a:ext>
            </a:extLst>
          </a:blip>
          <a:srcRect/>
          <a:stretch>
            <a:fillRect/>
          </a:stretch>
        </p:blipFill>
        <p:spPr bwMode="auto">
          <a:xfrm>
            <a:off x="17910861" y="14613886"/>
            <a:ext cx="8357121" cy="5898168"/>
          </a:xfrm>
          <a:prstGeom prst="rect">
            <a:avLst/>
          </a:prstGeom>
          <a:noFill/>
          <a:ln>
            <a:noFill/>
          </a:ln>
        </p:spPr>
      </p:pic>
      <p:sp>
        <p:nvSpPr>
          <p:cNvPr id="1044" name="TextBox 1043"/>
          <p:cNvSpPr txBox="1"/>
          <p:nvPr/>
        </p:nvSpPr>
        <p:spPr>
          <a:xfrm>
            <a:off x="17506800" y="20719509"/>
            <a:ext cx="12887786" cy="1200329"/>
          </a:xfrm>
          <a:prstGeom prst="rect">
            <a:avLst/>
          </a:prstGeom>
          <a:noFill/>
        </p:spPr>
        <p:txBody>
          <a:bodyPr wrap="square" rtlCol="0">
            <a:spAutoFit/>
          </a:bodyPr>
          <a:lstStyle/>
          <a:p>
            <a:pPr marL="457200" indent="-457200">
              <a:buFont typeface="+mj-ea"/>
              <a:buAutoNum type="circleNumDbPlain"/>
            </a:pPr>
            <a:r>
              <a:rPr lang="en-US" altLang="ko-KR" sz="2400" dirty="0" smtClean="0">
                <a:latin typeface="+mn-ea"/>
              </a:rPr>
              <a:t>The </a:t>
            </a:r>
            <a:r>
              <a:rPr lang="en-US" altLang="ko-KR" sz="2400" dirty="0">
                <a:latin typeface="+mn-ea"/>
              </a:rPr>
              <a:t>effective number can be defined as the closest natural number when its BS drops down to 90% of the difference between the minimum (at </a:t>
            </a:r>
            <a:r>
              <a:rPr lang="en-US" altLang="ko-KR" sz="2400" i="1" dirty="0">
                <a:latin typeface="+mn-ea"/>
              </a:rPr>
              <a:t>p</a:t>
            </a:r>
            <a:r>
              <a:rPr lang="en-US" altLang="ko-KR" sz="2400" dirty="0">
                <a:latin typeface="+mn-ea"/>
              </a:rPr>
              <a:t> = 100) and the maximum BS (at </a:t>
            </a:r>
            <a:r>
              <a:rPr lang="en-US" altLang="ko-KR" sz="2400" i="1" dirty="0">
                <a:latin typeface="+mn-ea"/>
              </a:rPr>
              <a:t>p</a:t>
            </a:r>
            <a:r>
              <a:rPr lang="en-US" altLang="ko-KR" sz="2400" dirty="0">
                <a:latin typeface="+mn-ea"/>
              </a:rPr>
              <a:t> = 3). </a:t>
            </a:r>
            <a:r>
              <a:rPr lang="en-US" altLang="ko-KR" sz="2400" dirty="0" smtClean="0">
                <a:latin typeface="+mn-ea"/>
              </a:rPr>
              <a:t>). This measure is denoted as     (=16) </a:t>
            </a:r>
            <a:endParaRPr lang="ko-KR" altLang="en-US" sz="2400" dirty="0">
              <a:latin typeface="+mn-ea"/>
            </a:endParaRPr>
          </a:p>
        </p:txBody>
      </p:sp>
      <p:sp>
        <p:nvSpPr>
          <p:cNvPr id="1045" name="Rectangle 24"/>
          <p:cNvSpPr>
            <a:spLocks noChangeArrowheads="1"/>
          </p:cNvSpPr>
          <p:nvPr/>
        </p:nvSpPr>
        <p:spPr bwMode="auto">
          <a:xfrm>
            <a:off x="-407468" y="-158394"/>
            <a:ext cx="46799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1046" name="개체 1045"/>
          <p:cNvGraphicFramePr>
            <a:graphicFrameLocks noChangeAspect="1"/>
          </p:cNvGraphicFramePr>
          <p:nvPr>
            <p:extLst>
              <p:ext uri="{D42A27DB-BD31-4B8C-83A1-F6EECF244321}">
                <p14:modId xmlns:p14="http://schemas.microsoft.com/office/powerpoint/2010/main" val="2116547733"/>
              </p:ext>
            </p:extLst>
          </p:nvPr>
        </p:nvGraphicFramePr>
        <p:xfrm>
          <a:off x="-407468" y="-158394"/>
          <a:ext cx="238125" cy="238125"/>
        </p:xfrm>
        <a:graphic>
          <a:graphicData uri="http://schemas.openxmlformats.org/presentationml/2006/ole">
            <mc:AlternateContent xmlns:mc="http://schemas.openxmlformats.org/markup-compatibility/2006">
              <mc:Choice xmlns:v="urn:schemas-microsoft-com:vml" Requires="v">
                <p:oleObj spid="_x0000_s1070" r:id="rId18" imgW="241195" imgH="241195" progId="Equation.DSMT4">
                  <p:embed/>
                </p:oleObj>
              </mc:Choice>
              <mc:Fallback>
                <p:oleObj r:id="rId18" imgW="241195" imgH="241195" progId="Equation.DSMT4">
                  <p:embed/>
                  <p:pic>
                    <p:nvPicPr>
                      <p:cNvPr id="0" name="Object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7468" y="-158394"/>
                        <a:ext cx="238125" cy="238125"/>
                      </a:xfrm>
                      <a:prstGeom prst="rect">
                        <a:avLst/>
                      </a:prstGeom>
                      <a:noFill/>
                    </p:spPr>
                  </p:pic>
                </p:oleObj>
              </mc:Fallback>
            </mc:AlternateContent>
          </a:graphicData>
        </a:graphic>
      </p:graphicFrame>
      <p:sp>
        <p:nvSpPr>
          <p:cNvPr id="1047" name="Rectangle 25"/>
          <p:cNvSpPr>
            <a:spLocks noChangeArrowheads="1"/>
          </p:cNvSpPr>
          <p:nvPr/>
        </p:nvSpPr>
        <p:spPr bwMode="auto">
          <a:xfrm>
            <a:off x="-407468" y="79731"/>
            <a:ext cx="46799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Calibri" panose="020F0502020204030204" pitchFamily="34" charset="0"/>
                <a:ea typeface="맑은 고딕" panose="020B0503020000020004" pitchFamily="50" charset="-127"/>
                <a:cs typeface="Times New Roman" panose="02020603050405020304" pitchFamily="18" charset="0"/>
              </a:rPr>
              <a:t>.</a:t>
            </a:r>
            <a:r>
              <a:rPr kumimoji="0" lang="en-US" altLang="ko-KR" sz="3000" b="0" i="0" u="none" strike="noStrike" cap="none" normalizeH="0" baseline="0" smtClean="0">
                <a:ln>
                  <a:noFill/>
                </a:ln>
                <a:solidFill>
                  <a:schemeClr val="tx1"/>
                </a:solidFill>
                <a:effectLst/>
              </a:rPr>
              <a:t> </a:t>
            </a:r>
            <a:endParaRPr kumimoji="0" lang="en-US" altLang="ko-KR" sz="1800" b="0" i="0" u="none" strike="noStrike" cap="none" normalizeH="0" baseline="0" smtClean="0">
              <a:ln>
                <a:noFill/>
              </a:ln>
              <a:solidFill>
                <a:schemeClr val="tx1"/>
              </a:solidFill>
              <a:effectLst/>
              <a:latin typeface="Arial" panose="020B0604020202020204" pitchFamily="34" charset="0"/>
            </a:endParaRPr>
          </a:p>
        </p:txBody>
      </p:sp>
      <p:pic>
        <p:nvPicPr>
          <p:cNvPr id="1052" name="그림 1051"/>
          <p:cNvPicPr>
            <a:picLocks noChangeAspect="1"/>
          </p:cNvPicPr>
          <p:nvPr/>
        </p:nvPicPr>
        <p:blipFill>
          <a:blip r:embed="rId20"/>
          <a:stretch>
            <a:fillRect/>
          </a:stretch>
        </p:blipFill>
        <p:spPr>
          <a:xfrm>
            <a:off x="24128142" y="21534630"/>
            <a:ext cx="446279" cy="349262"/>
          </a:xfrm>
          <a:prstGeom prst="rect">
            <a:avLst/>
          </a:prstGeom>
        </p:spPr>
      </p:pic>
      <p:sp>
        <p:nvSpPr>
          <p:cNvPr id="337" name="TextBox 336"/>
          <p:cNvSpPr txBox="1"/>
          <p:nvPr/>
        </p:nvSpPr>
        <p:spPr>
          <a:xfrm>
            <a:off x="17506800" y="22454782"/>
            <a:ext cx="12887786" cy="1569660"/>
          </a:xfrm>
          <a:prstGeom prst="rect">
            <a:avLst/>
          </a:prstGeom>
          <a:noFill/>
        </p:spPr>
        <p:txBody>
          <a:bodyPr wrap="square" rtlCol="0">
            <a:spAutoFit/>
          </a:bodyPr>
          <a:lstStyle/>
          <a:p>
            <a:pPr marL="457200" indent="-457200">
              <a:buFont typeface="+mj-ea"/>
              <a:buAutoNum type="circleNumDbPlain" startAt="2"/>
            </a:pPr>
            <a:r>
              <a:rPr lang="en-US" altLang="ko-KR" sz="2400" dirty="0" smtClean="0">
                <a:latin typeface="+mn-ea"/>
              </a:rPr>
              <a:t>The slope (i.e., the marginal improvement in BS/the increase in p), can be used to define the effective number. The maximum slope occurs at the interval between 3 and 5 and thus this study defines the alternative effective number (    )</a:t>
            </a:r>
            <a:r>
              <a:rPr lang="en-US" altLang="ko-KR" sz="2400" dirty="0" smtClean="0"/>
              <a:t> </a:t>
            </a:r>
            <a:r>
              <a:rPr lang="en-US" altLang="ko-KR" sz="2400" dirty="0"/>
              <a:t>as the larger number of the interval where its slope becomes 5% of the maximum slope</a:t>
            </a:r>
            <a:endParaRPr lang="ko-KR" altLang="en-US" sz="2400" dirty="0">
              <a:latin typeface="+mn-ea"/>
            </a:endParaRPr>
          </a:p>
        </p:txBody>
      </p:sp>
      <p:pic>
        <p:nvPicPr>
          <p:cNvPr id="1053" name="그림 1052"/>
          <p:cNvPicPr>
            <a:picLocks noChangeAspect="1"/>
          </p:cNvPicPr>
          <p:nvPr/>
        </p:nvPicPr>
        <p:blipFill>
          <a:blip r:embed="rId21"/>
          <a:stretch>
            <a:fillRect/>
          </a:stretch>
        </p:blipFill>
        <p:spPr>
          <a:xfrm>
            <a:off x="26837915" y="23279309"/>
            <a:ext cx="429765" cy="305868"/>
          </a:xfrm>
          <a:prstGeom prst="rect">
            <a:avLst/>
          </a:prstGeom>
        </p:spPr>
      </p:pic>
      <p:grpSp>
        <p:nvGrpSpPr>
          <p:cNvPr id="348" name="그룹 347"/>
          <p:cNvGrpSpPr/>
          <p:nvPr/>
        </p:nvGrpSpPr>
        <p:grpSpPr>
          <a:xfrm>
            <a:off x="16359460" y="25572548"/>
            <a:ext cx="6132393" cy="857254"/>
            <a:chOff x="17126415" y="6337029"/>
            <a:chExt cx="6132393" cy="857254"/>
          </a:xfrm>
        </p:grpSpPr>
        <p:grpSp>
          <p:nvGrpSpPr>
            <p:cNvPr id="349" name="그룹 348"/>
            <p:cNvGrpSpPr/>
            <p:nvPr/>
          </p:nvGrpSpPr>
          <p:grpSpPr>
            <a:xfrm>
              <a:off x="17126415" y="6613306"/>
              <a:ext cx="3845746" cy="304753"/>
              <a:chOff x="587303" y="8239019"/>
              <a:chExt cx="5256212" cy="90488"/>
            </a:xfrm>
          </p:grpSpPr>
          <p:sp>
            <p:nvSpPr>
              <p:cNvPr id="353" name="Rectangle 48"/>
              <p:cNvSpPr>
                <a:spLocks noChangeArrowheads="1"/>
              </p:cNvSpPr>
              <p:nvPr/>
            </p:nvSpPr>
            <p:spPr bwMode="auto">
              <a:xfrm>
                <a:off x="587303" y="8262832"/>
                <a:ext cx="5256212" cy="23812"/>
              </a:xfrm>
              <a:prstGeom prst="rect">
                <a:avLst/>
              </a:prstGeom>
              <a:solidFill>
                <a:sysClr val="windowText" lastClr="000000">
                  <a:lumMod val="85000"/>
                  <a:lumOff val="15000"/>
                </a:sysClr>
              </a:solidFill>
              <a:ln w="9525" algn="ctr">
                <a:solidFill>
                  <a:sysClr val="windowText" lastClr="000000">
                    <a:lumMod val="75000"/>
                    <a:lumOff val="25000"/>
                  </a:sysClr>
                </a:solidFill>
                <a:miter lim="800000"/>
                <a:headEnd/>
                <a:tailEnd/>
              </a:ln>
              <a:effectLst/>
            </p:spPr>
            <p:txBody>
              <a:bodyPr wrap="none" anchor="ctr"/>
              <a:lstStyle/>
              <a:p>
                <a:pPr marL="0" marR="0" lvl="0" indent="0" defTabSz="4526280" eaLnBrk="1" fontAlgn="auto" latinLnBrk="0" hangingPunct="1">
                  <a:lnSpc>
                    <a:spcPct val="100000"/>
                  </a:lnSpc>
                  <a:spcBef>
                    <a:spcPts val="0"/>
                  </a:spcBef>
                  <a:spcAft>
                    <a:spcPts val="0"/>
                  </a:spcAft>
                  <a:buClrTx/>
                  <a:buSzTx/>
                  <a:buFontTx/>
                  <a:buNone/>
                  <a:tabLst/>
                  <a:defRPr/>
                </a:pPr>
                <a:endParaRPr kumimoji="0" lang="en-US" altLang="ko-KR" sz="1300" b="0" i="0" u="none" strike="noStrike" kern="0" cap="none" spc="0" normalizeH="0" baseline="0" noProof="0" dirty="0">
                  <a:ln>
                    <a:noFill/>
                  </a:ln>
                  <a:solidFill>
                    <a:srgbClr val="000000"/>
                  </a:solidFill>
                  <a:effectLst/>
                  <a:uLnTx/>
                  <a:uFillTx/>
                  <a:latin typeface="Arial Unicode MS" pitchFamily="50" charset="-127"/>
                  <a:ea typeface="Arial Unicode MS" pitchFamily="50" charset="-127"/>
                  <a:cs typeface="Arial Unicode MS" pitchFamily="50" charset="-127"/>
                </a:endParaRPr>
              </a:p>
            </p:txBody>
          </p:sp>
          <p:sp>
            <p:nvSpPr>
              <p:cNvPr id="354" name="Rectangle 46"/>
              <p:cNvSpPr>
                <a:spLocks noChangeArrowheads="1"/>
              </p:cNvSpPr>
              <p:nvPr/>
            </p:nvSpPr>
            <p:spPr bwMode="auto">
              <a:xfrm flipH="1">
                <a:off x="2351015" y="8239019"/>
                <a:ext cx="539750" cy="90488"/>
              </a:xfrm>
              <a:prstGeom prst="rect">
                <a:avLst/>
              </a:prstGeom>
              <a:solidFill>
                <a:srgbClr val="C6ACD4"/>
              </a:solidFill>
              <a:ln w="9525" algn="ctr">
                <a:noFill/>
                <a:miter lim="800000"/>
                <a:headEnd/>
                <a:tailEnd/>
              </a:ln>
            </p:spPr>
            <p:txBody>
              <a:bodyPr wrap="none" lIns="90000" tIns="46800" rIns="90000" bIns="46800" anchor="ctr"/>
              <a:lstStyle/>
              <a:p>
                <a:pPr marL="0" marR="0" lvl="0" indent="0" defTabSz="4526280" eaLnBrk="1" fontAlgn="auto" latinLnBrk="0" hangingPunct="1">
                  <a:lnSpc>
                    <a:spcPct val="100000"/>
                  </a:lnSpc>
                  <a:spcBef>
                    <a:spcPts val="0"/>
                  </a:spcBef>
                  <a:spcAft>
                    <a:spcPts val="0"/>
                  </a:spcAft>
                  <a:buClrTx/>
                  <a:buSzTx/>
                  <a:buFontTx/>
                  <a:buNone/>
                  <a:tabLst/>
                  <a:defRPr/>
                </a:pPr>
                <a:endParaRPr kumimoji="0" lang="en-US" altLang="ko-KR" sz="19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355" name="Rectangle 49"/>
              <p:cNvSpPr>
                <a:spLocks noChangeArrowheads="1"/>
              </p:cNvSpPr>
              <p:nvPr/>
            </p:nvSpPr>
            <p:spPr bwMode="auto">
              <a:xfrm flipH="1">
                <a:off x="587303" y="8239019"/>
                <a:ext cx="539750" cy="90488"/>
              </a:xfrm>
              <a:prstGeom prst="rect">
                <a:avLst/>
              </a:prstGeom>
              <a:solidFill>
                <a:srgbClr val="69417F"/>
              </a:solidFill>
              <a:ln w="9525" algn="ctr">
                <a:noFill/>
                <a:miter lim="800000"/>
                <a:headEnd/>
                <a:tailEnd/>
              </a:ln>
            </p:spPr>
            <p:txBody>
              <a:bodyPr wrap="none" lIns="90000" tIns="46800" rIns="90000" bIns="46800" anchor="ctr"/>
              <a:lstStyle/>
              <a:p>
                <a:pPr marL="0" marR="0" lvl="0" indent="0" defTabSz="4526280" eaLnBrk="1" fontAlgn="auto" latinLnBrk="0" hangingPunct="1">
                  <a:lnSpc>
                    <a:spcPct val="100000"/>
                  </a:lnSpc>
                  <a:spcBef>
                    <a:spcPts val="0"/>
                  </a:spcBef>
                  <a:spcAft>
                    <a:spcPts val="0"/>
                  </a:spcAft>
                  <a:buClrTx/>
                  <a:buSzTx/>
                  <a:buFontTx/>
                  <a:buNone/>
                  <a:tabLst/>
                  <a:defRPr/>
                </a:pPr>
                <a:endParaRPr kumimoji="0" lang="en-US" altLang="ko-KR" sz="1900" b="0" i="0" u="none" strike="noStrike" kern="0" cap="none" spc="0" normalizeH="0" baseline="0" noProof="0" dirty="0">
                  <a:ln>
                    <a:noFill/>
                  </a:ln>
                  <a:solidFill>
                    <a:srgbClr val="FFFFFF"/>
                  </a:solidFill>
                  <a:effectLst/>
                  <a:uLnTx/>
                  <a:uFillTx/>
                  <a:latin typeface="Arial Unicode MS" pitchFamily="50" charset="-127"/>
                  <a:ea typeface="Arial Unicode MS" pitchFamily="50" charset="-127"/>
                  <a:cs typeface="Arial Unicode MS" pitchFamily="50" charset="-127"/>
                </a:endParaRPr>
              </a:p>
            </p:txBody>
          </p:sp>
        </p:grpSp>
        <p:sp>
          <p:nvSpPr>
            <p:cNvPr id="350" name="모서리가 둥근 직사각형 349"/>
            <p:cNvSpPr/>
            <p:nvPr/>
          </p:nvSpPr>
          <p:spPr>
            <a:xfrm>
              <a:off x="18938329" y="6337029"/>
              <a:ext cx="4320479" cy="857254"/>
            </a:xfrm>
            <a:prstGeom prst="roundRect">
              <a:avLst/>
            </a:prstGeom>
            <a:solidFill>
              <a:srgbClr val="8064A2">
                <a:lumMod val="50000"/>
              </a:srgbClr>
            </a:solidFill>
            <a:ln w="25400" cap="flat" cmpd="sng" algn="ctr">
              <a:solidFill>
                <a:sysClr val="windowText" lastClr="000000"/>
              </a:solidFill>
              <a:prstDash val="solid"/>
            </a:ln>
            <a:effectLst/>
          </p:spPr>
          <p:txBody>
            <a:bodyPr lIns="85201" tIns="42600" rIns="85201" bIns="42600" rtlCol="0" anchor="ctr"/>
            <a:lstStyle/>
            <a:p>
              <a:pPr marL="0" marR="0" lvl="0" indent="0" algn="ctr" defTabSz="4526280" eaLnBrk="1" fontAlgn="auto" latinLnBrk="0" hangingPunct="1">
                <a:lnSpc>
                  <a:spcPct val="100000"/>
                </a:lnSpc>
                <a:spcBef>
                  <a:spcPts val="0"/>
                </a:spcBef>
                <a:spcAft>
                  <a:spcPts val="0"/>
                </a:spcAft>
                <a:buClrTx/>
                <a:buSzTx/>
                <a:buFontTx/>
                <a:buNone/>
                <a:tabLst/>
                <a:defRPr/>
              </a:pPr>
              <a:r>
                <a:rPr kumimoji="0" lang="en-US" altLang="ko-KR" sz="4500" b="0" i="0" u="none" strike="noStrike" kern="0" cap="none" spc="0" normalizeH="0" baseline="0" noProof="0" dirty="0" smtClean="0">
                  <a:ln>
                    <a:noFill/>
                  </a:ln>
                  <a:solidFill>
                    <a:prstClr val="white"/>
                  </a:solidFill>
                  <a:effectLst/>
                  <a:uLnTx/>
                  <a:uFillTx/>
                  <a:latin typeface="Arial Unicode MS" pitchFamily="50" charset="-127"/>
                  <a:ea typeface="Arial Unicode MS" pitchFamily="50" charset="-127"/>
                  <a:cs typeface="Arial Unicode MS" pitchFamily="50" charset="-127"/>
                </a:rPr>
                <a:t>Results</a:t>
              </a:r>
              <a:endParaRPr kumimoji="0" lang="ko-KR" altLang="en-US" sz="4500" b="0" i="0" u="none" strike="noStrike" kern="0" cap="none" spc="0" normalizeH="0" baseline="0" noProof="0" dirty="0">
                <a:ln>
                  <a:noFill/>
                </a:ln>
                <a:solidFill>
                  <a:prstClr val="white"/>
                </a:solidFill>
                <a:effectLst/>
                <a:uLnTx/>
                <a:uFillTx/>
                <a:latin typeface="Arial Unicode MS" pitchFamily="50" charset="-127"/>
                <a:ea typeface="Arial Unicode MS" pitchFamily="50" charset="-127"/>
                <a:cs typeface="Arial Unicode MS" pitchFamily="50" charset="-127"/>
              </a:endParaRPr>
            </a:p>
          </p:txBody>
        </p:sp>
        <p:sp>
          <p:nvSpPr>
            <p:cNvPr id="351" name="Rectangle 48"/>
            <p:cNvSpPr>
              <a:spLocks noChangeArrowheads="1"/>
            </p:cNvSpPr>
            <p:nvPr/>
          </p:nvSpPr>
          <p:spPr bwMode="auto">
            <a:xfrm flipH="1">
              <a:off x="17555043" y="6630744"/>
              <a:ext cx="411029" cy="286677"/>
            </a:xfrm>
            <a:prstGeom prst="rect">
              <a:avLst/>
            </a:prstGeom>
            <a:solidFill>
              <a:srgbClr val="8E5AAA"/>
            </a:solidFill>
            <a:ln w="9525" algn="ctr">
              <a:noFill/>
              <a:miter lim="800000"/>
              <a:headEnd/>
              <a:tailEnd/>
            </a:ln>
          </p:spPr>
          <p:txBody>
            <a:bodyPr wrap="none" lIns="90000" tIns="46800" rIns="90000" bIns="46800" anchor="ctr"/>
            <a:lstStyle/>
            <a:p>
              <a:pPr marL="0" marR="0" lvl="0" indent="0" defTabSz="4526280" eaLnBrk="1" fontAlgn="auto" latinLnBrk="0" hangingPunct="1">
                <a:lnSpc>
                  <a:spcPct val="100000"/>
                </a:lnSpc>
                <a:spcBef>
                  <a:spcPts val="0"/>
                </a:spcBef>
                <a:spcAft>
                  <a:spcPts val="0"/>
                </a:spcAft>
                <a:buClrTx/>
                <a:buSzTx/>
                <a:buFontTx/>
                <a:buNone/>
                <a:tabLst/>
                <a:defRPr/>
              </a:pPr>
              <a:endParaRPr kumimoji="0" lang="en-US" altLang="ko-KR" sz="1900" b="0" i="0" u="none" strike="noStrike" kern="0" cap="none" spc="0" normalizeH="0" baseline="0" noProof="0" dirty="0">
                <a:ln>
                  <a:noFill/>
                </a:ln>
                <a:solidFill>
                  <a:srgbClr val="FFFFFF"/>
                </a:solidFill>
                <a:effectLst/>
                <a:uLnTx/>
                <a:uFillTx/>
                <a:latin typeface="Arial Unicode MS" pitchFamily="50" charset="-127"/>
                <a:ea typeface="Arial Unicode MS" pitchFamily="50" charset="-127"/>
                <a:cs typeface="Arial Unicode MS" pitchFamily="50" charset="-127"/>
              </a:endParaRPr>
            </a:p>
          </p:txBody>
        </p:sp>
        <p:sp>
          <p:nvSpPr>
            <p:cNvPr id="352" name="Rectangle 47"/>
            <p:cNvSpPr>
              <a:spLocks noChangeArrowheads="1"/>
            </p:cNvSpPr>
            <p:nvPr/>
          </p:nvSpPr>
          <p:spPr bwMode="auto">
            <a:xfrm flipH="1">
              <a:off x="17968910" y="6463805"/>
              <a:ext cx="411029" cy="683718"/>
            </a:xfrm>
            <a:prstGeom prst="rect">
              <a:avLst/>
            </a:prstGeom>
            <a:solidFill>
              <a:srgbClr val="AC85C1"/>
            </a:solidFill>
            <a:ln w="9525" algn="ctr">
              <a:noFill/>
              <a:miter lim="800000"/>
              <a:headEnd/>
              <a:tailEnd/>
            </a:ln>
          </p:spPr>
          <p:txBody>
            <a:bodyPr wrap="none" lIns="90000" tIns="46800" rIns="90000" bIns="46800" anchor="ctr"/>
            <a:lstStyle/>
            <a:p>
              <a:pPr marL="0" marR="0" lvl="0" indent="0" algn="ctr" defTabSz="4526280" eaLnBrk="1" fontAlgn="auto" latinLnBrk="0" hangingPunct="1">
                <a:lnSpc>
                  <a:spcPct val="100000"/>
                </a:lnSpc>
                <a:spcBef>
                  <a:spcPts val="0"/>
                </a:spcBef>
                <a:spcAft>
                  <a:spcPts val="0"/>
                </a:spcAft>
                <a:buClrTx/>
                <a:buSzTx/>
                <a:buFontTx/>
                <a:buNone/>
                <a:tabLst/>
                <a:defRPr/>
              </a:pPr>
              <a:r>
                <a:rPr kumimoji="0" lang="en-US" altLang="ko-KR" sz="3400" b="1" i="0" u="none" strike="noStrike" kern="0" cap="none" spc="0" normalizeH="0" baseline="0" noProof="0" dirty="0" smtClean="0">
                  <a:ln>
                    <a:noFill/>
                  </a:ln>
                  <a:solidFill>
                    <a:prstClr val="white"/>
                  </a:solidFill>
                  <a:effectLst/>
                  <a:uLnTx/>
                  <a:uFillTx/>
                  <a:latin typeface="Arial Unicode MS" pitchFamily="50" charset="-127"/>
                  <a:ea typeface="Arial Unicode MS" pitchFamily="50" charset="-127"/>
                  <a:cs typeface="Arial Unicode MS" pitchFamily="50" charset="-127"/>
                </a:rPr>
                <a:t>3</a:t>
              </a:r>
              <a:endParaRPr kumimoji="0" lang="en-US" altLang="ko-KR" sz="3400" b="1" i="0" u="none" strike="noStrike" kern="0" cap="none" spc="0" normalizeH="0" baseline="0" noProof="0" dirty="0">
                <a:ln>
                  <a:noFill/>
                </a:ln>
                <a:solidFill>
                  <a:prstClr val="white"/>
                </a:solidFill>
                <a:effectLst/>
                <a:uLnTx/>
                <a:uFillTx/>
                <a:latin typeface="Arial Unicode MS" pitchFamily="50" charset="-127"/>
                <a:ea typeface="Arial Unicode MS" pitchFamily="50" charset="-127"/>
                <a:cs typeface="Arial Unicode MS" pitchFamily="50" charset="-127"/>
              </a:endParaRPr>
            </a:p>
          </p:txBody>
        </p:sp>
      </p:grpSp>
      <p:pic>
        <p:nvPicPr>
          <p:cNvPr id="356" name="그림 355" descr="D:\YH\Ensemble\correlation100\real scale\ksce1.emf"/>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380000" y="27000000"/>
            <a:ext cx="7164000" cy="5400000"/>
          </a:xfrm>
          <a:prstGeom prst="rect">
            <a:avLst/>
          </a:prstGeom>
          <a:noFill/>
          <a:ln>
            <a:noFill/>
          </a:ln>
        </p:spPr>
      </p:pic>
      <p:pic>
        <p:nvPicPr>
          <p:cNvPr id="357" name="그림 356" descr="D:\YH\Ensemble\correlation100\real scale\ksce3.emf"/>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3220000" y="27000000"/>
            <a:ext cx="7164000" cy="5400000"/>
          </a:xfrm>
          <a:prstGeom prst="rect">
            <a:avLst/>
          </a:prstGeom>
          <a:noFill/>
          <a:ln>
            <a:noFill/>
          </a:ln>
        </p:spPr>
      </p:pic>
      <p:pic>
        <p:nvPicPr>
          <p:cNvPr id="358" name="그림 357" descr="D:\YH\Ensemble\correlation100\real scale\ksce5.emf"/>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1680000" y="3977100"/>
            <a:ext cx="7164000" cy="5400000"/>
          </a:xfrm>
          <a:prstGeom prst="rect">
            <a:avLst/>
          </a:prstGeom>
          <a:noFill/>
          <a:ln>
            <a:noFill/>
          </a:ln>
        </p:spPr>
      </p:pic>
      <p:pic>
        <p:nvPicPr>
          <p:cNvPr id="359" name="그림 358" descr="D:\YH\Ensemble\correlation100\real scale\ksce7.emf"/>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8520000" y="3977100"/>
            <a:ext cx="7164000" cy="5400000"/>
          </a:xfrm>
          <a:prstGeom prst="rect">
            <a:avLst/>
          </a:prstGeom>
          <a:noFill/>
          <a:ln>
            <a:noFill/>
          </a:ln>
        </p:spPr>
      </p:pic>
      <p:pic>
        <p:nvPicPr>
          <p:cNvPr id="360" name="그림 359" descr="D:\YH\Ensemble\correlation100\real scale\ksce9.emf"/>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1680000" y="10103136"/>
            <a:ext cx="7164000" cy="5400000"/>
          </a:xfrm>
          <a:prstGeom prst="rect">
            <a:avLst/>
          </a:prstGeom>
          <a:noFill/>
          <a:ln>
            <a:noFill/>
          </a:ln>
        </p:spPr>
      </p:pic>
      <p:pic>
        <p:nvPicPr>
          <p:cNvPr id="361" name="그림 360" descr="E:\YH\논문\HEPEX\final\수정작업\그림\Figure3_(f).emf"/>
          <p:cNvPicPr/>
          <p:nvPr/>
        </p:nvPicPr>
        <p:blipFill>
          <a:blip r:embed="rId27">
            <a:extLst>
              <a:ext uri="{28A0092B-C50C-407E-A947-70E740481C1C}">
                <a14:useLocalDpi xmlns:a14="http://schemas.microsoft.com/office/drawing/2010/main" val="0"/>
              </a:ext>
            </a:extLst>
          </a:blip>
          <a:srcRect/>
          <a:stretch>
            <a:fillRect/>
          </a:stretch>
        </p:blipFill>
        <p:spPr bwMode="auto">
          <a:xfrm>
            <a:off x="38520000" y="10103136"/>
            <a:ext cx="7164000" cy="5400000"/>
          </a:xfrm>
          <a:prstGeom prst="rect">
            <a:avLst/>
          </a:prstGeom>
          <a:noFill/>
          <a:ln>
            <a:noFill/>
          </a:ln>
        </p:spPr>
      </p:pic>
      <p:pic>
        <p:nvPicPr>
          <p:cNvPr id="1057" name="그림 1056"/>
          <p:cNvPicPr>
            <a:picLocks noChangeAspect="1"/>
          </p:cNvPicPr>
          <p:nvPr/>
        </p:nvPicPr>
        <p:blipFill>
          <a:blip r:embed="rId28"/>
          <a:stretch>
            <a:fillRect/>
          </a:stretch>
        </p:blipFill>
        <p:spPr>
          <a:xfrm>
            <a:off x="41617206" y="16334409"/>
            <a:ext cx="285587" cy="262342"/>
          </a:xfrm>
          <a:prstGeom prst="rect">
            <a:avLst/>
          </a:prstGeom>
        </p:spPr>
      </p:pic>
      <p:sp>
        <p:nvSpPr>
          <p:cNvPr id="369" name="TextBox 368"/>
          <p:cNvSpPr txBox="1"/>
          <p:nvPr/>
        </p:nvSpPr>
        <p:spPr>
          <a:xfrm>
            <a:off x="34172075" y="24922073"/>
            <a:ext cx="10050133" cy="400110"/>
          </a:xfrm>
          <a:prstGeom prst="rect">
            <a:avLst/>
          </a:prstGeom>
          <a:noFill/>
        </p:spPr>
        <p:txBody>
          <a:bodyPr wrap="square" rtlCol="0">
            <a:spAutoFit/>
          </a:bodyPr>
          <a:lstStyle/>
          <a:p>
            <a:pPr algn="just"/>
            <a:r>
              <a:rPr lang="en-US" altLang="ko-KR" sz="2000" b="1" dirty="0" smtClean="0"/>
              <a:t>(*Bold indicates the interval closest to the 5% value of the max slope; i.e., the slope of 3~5)</a:t>
            </a:r>
            <a:endParaRPr lang="ko-KR" altLang="en-US" sz="2000" b="1" dirty="0"/>
          </a:p>
        </p:txBody>
      </p:sp>
      <p:sp>
        <p:nvSpPr>
          <p:cNvPr id="370" name="직사각형 369"/>
          <p:cNvSpPr>
            <a:spLocks noChangeArrowheads="1"/>
          </p:cNvSpPr>
          <p:nvPr/>
        </p:nvSpPr>
        <p:spPr bwMode="auto">
          <a:xfrm>
            <a:off x="31500000" y="26250900"/>
            <a:ext cx="14400000" cy="7604714"/>
          </a:xfrm>
          <a:prstGeom prst="rect">
            <a:avLst/>
          </a:prstGeom>
          <a:solidFill>
            <a:sysClr val="window" lastClr="FFFFFF"/>
          </a:solidFill>
          <a:ln w="53975" algn="ctr">
            <a:solidFill>
              <a:sysClr val="windowText" lastClr="000000"/>
            </a:solidFill>
            <a:miter lim="800000"/>
            <a:headEnd/>
            <a:tailEnd/>
          </a:ln>
        </p:spPr>
        <p:txBody>
          <a:bodyPr lIns="85201" tIns="42600" rIns="85201" bIns="42600"/>
          <a:lstStyle/>
          <a:p>
            <a:pPr marL="0" marR="0" lvl="0" indent="0" defTabSz="4025670" eaLnBrk="1" fontAlgn="auto" latinLnBrk="0" hangingPunct="1">
              <a:lnSpc>
                <a:spcPct val="100000"/>
              </a:lnSpc>
              <a:spcBef>
                <a:spcPts val="0"/>
              </a:spcBef>
              <a:spcAft>
                <a:spcPts val="0"/>
              </a:spcAft>
              <a:buClrTx/>
              <a:buSzTx/>
              <a:buFontTx/>
              <a:buBlip>
                <a:blip r:embed="rId4"/>
              </a:buBlip>
              <a:tabLst/>
              <a:defRPr/>
            </a:pPr>
            <a:endParaRPr kumimoji="0" lang="en-US" sz="32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a:p>
            <a:pPr marL="0" marR="0" lvl="0" indent="0" defTabSz="4025670" eaLnBrk="1" fontAlgn="auto" latinLnBrk="0" hangingPunct="1">
              <a:lnSpc>
                <a:spcPct val="100000"/>
              </a:lnSpc>
              <a:spcBef>
                <a:spcPts val="0"/>
              </a:spcBef>
              <a:spcAft>
                <a:spcPts val="0"/>
              </a:spcAft>
              <a:buClrTx/>
              <a:buSzTx/>
              <a:buFontTx/>
              <a:buBlip>
                <a:blip r:embed="rId4"/>
              </a:buBlip>
              <a:tabLst/>
              <a:defRPr/>
            </a:pPr>
            <a:endParaRPr kumimoji="0" lang="en-US" sz="32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a:p>
            <a:pPr marL="454119" marR="0" lvl="0" indent="-454119" defTabSz="4025670" eaLnBrk="1" fontAlgn="auto" latinLnBrk="0" hangingPunct="1">
              <a:lnSpc>
                <a:spcPct val="120000"/>
              </a:lnSpc>
              <a:spcBef>
                <a:spcPts val="0"/>
              </a:spcBef>
              <a:spcAft>
                <a:spcPts val="0"/>
              </a:spcAft>
              <a:buClrTx/>
              <a:buSzTx/>
              <a:buFontTx/>
              <a:buNone/>
              <a:tabLst/>
              <a:defRPr/>
            </a:pPr>
            <a:r>
              <a:rPr kumimoji="0" lang="ko-KR" altLang="en-US" sz="30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 </a:t>
            </a:r>
            <a:endParaRPr kumimoji="0" lang="en-US" sz="3000" b="1"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pic>
        <p:nvPicPr>
          <p:cNvPr id="1060" name="그림 1059"/>
          <p:cNvPicPr>
            <a:picLocks noChangeAspect="1"/>
          </p:cNvPicPr>
          <p:nvPr/>
        </p:nvPicPr>
        <p:blipFill>
          <a:blip r:embed="rId29"/>
          <a:stretch>
            <a:fillRect/>
          </a:stretch>
        </p:blipFill>
        <p:spPr>
          <a:xfrm>
            <a:off x="31718454" y="25719194"/>
            <a:ext cx="6498899" cy="1213209"/>
          </a:xfrm>
          <a:prstGeom prst="rect">
            <a:avLst/>
          </a:prstGeom>
        </p:spPr>
      </p:pic>
      <p:sp>
        <p:nvSpPr>
          <p:cNvPr id="379" name="TextBox 378"/>
          <p:cNvSpPr txBox="1"/>
          <p:nvPr/>
        </p:nvSpPr>
        <p:spPr>
          <a:xfrm>
            <a:off x="31680000" y="26740660"/>
            <a:ext cx="14004000" cy="7648248"/>
          </a:xfrm>
          <a:prstGeom prst="rect">
            <a:avLst/>
          </a:prstGeom>
          <a:noFill/>
        </p:spPr>
        <p:txBody>
          <a:bodyPr wrap="square" rtlCol="0">
            <a:spAutoFit/>
          </a:bodyPr>
          <a:lstStyle/>
          <a:p>
            <a:pPr algn="just"/>
            <a:r>
              <a:rPr lang="en-US" altLang="ko-KR" sz="2500" dirty="0" smtClean="0"/>
              <a:t>This </a:t>
            </a:r>
            <a:r>
              <a:rPr lang="en-US" altLang="ko-KR" sz="2500" dirty="0"/>
              <a:t>study was motivated by a hypothesis that more ensemble members may be required when the members are cross-correlated because the existence of cross-correlation generally implies loss of </a:t>
            </a:r>
            <a:r>
              <a:rPr lang="en-US" altLang="ko-KR" sz="2500" dirty="0" smtClean="0"/>
              <a:t>information. </a:t>
            </a:r>
            <a:r>
              <a:rPr lang="en-US" altLang="ko-KR" sz="2500" dirty="0"/>
              <a:t>A number of synthetic ensemble were generated for various cases of the ensemble cross-correlation, the number of ensemble members, and the forecasting accuracy levels</a:t>
            </a:r>
            <a:r>
              <a:rPr lang="en-US" altLang="ko-KR" sz="2800" dirty="0"/>
              <a:t>. </a:t>
            </a:r>
            <a:endParaRPr lang="ko-KR" altLang="ko-KR" sz="2800" dirty="0"/>
          </a:p>
          <a:p>
            <a:pPr algn="just"/>
            <a:endParaRPr lang="en-US" altLang="ko-KR" sz="2500" dirty="0"/>
          </a:p>
          <a:p>
            <a:pPr marL="457200" indent="-457200" algn="just">
              <a:buFont typeface="Wingdings" panose="05000000000000000000" pitchFamily="2" charset="2"/>
              <a:buChar char="ü"/>
            </a:pPr>
            <a:r>
              <a:rPr lang="en-US" altLang="ko-KR" sz="2400" b="1" dirty="0" smtClean="0"/>
              <a:t>In the case of inaccurate forecasts, the accuracy of ESP is improved as the ensemble cross-correlation decreases or as the number of ensemble members increases (Figure 1(a), (b), (c)). </a:t>
            </a:r>
          </a:p>
          <a:p>
            <a:pPr algn="just"/>
            <a:endParaRPr lang="en-US" altLang="ko-KR" sz="2400" b="1" dirty="0" smtClean="0"/>
          </a:p>
          <a:p>
            <a:pPr marL="457200" indent="-457200" algn="just">
              <a:buFont typeface="Wingdings" panose="05000000000000000000" pitchFamily="2" charset="2"/>
              <a:buChar char="ü"/>
            </a:pPr>
            <a:r>
              <a:rPr lang="en-US" altLang="ko-KR" sz="2400" b="1" dirty="0" smtClean="0"/>
              <a:t>Contrary to the first conclusion, when the forecasts are very accurate, the accuracy of ESP is improved as the ensemble cross-correlation increases. In particular, when the ensemble cross-correlation is low, the accuracy of ESP is deteriorated as the number of ensemble members increases (Figure 1(e)).   </a:t>
            </a:r>
            <a:endParaRPr lang="ko-KR" altLang="ko-KR" sz="2400" b="1" dirty="0"/>
          </a:p>
          <a:p>
            <a:pPr algn="just"/>
            <a:endParaRPr lang="en-US" altLang="ko-KR" sz="2400" b="1" dirty="0"/>
          </a:p>
          <a:p>
            <a:pPr marL="457200" indent="-457200" algn="just">
              <a:buFont typeface="Wingdings" panose="05000000000000000000" pitchFamily="2" charset="2"/>
              <a:buChar char="ü"/>
            </a:pPr>
            <a:r>
              <a:rPr lang="en-US" altLang="ko-KR" sz="2400" b="1" dirty="0" smtClean="0"/>
              <a:t>A certain accuracy range (around     = 0.7) occurs where the ensemble cross-correlation does not affect the forecasting accuracy (Figure 1(d)).</a:t>
            </a:r>
          </a:p>
          <a:p>
            <a:pPr marL="457200" indent="-457200" algn="just">
              <a:buFont typeface="Wingdings" panose="05000000000000000000" pitchFamily="2" charset="2"/>
              <a:buChar char="ü"/>
            </a:pPr>
            <a:endParaRPr lang="en-US" altLang="ko-KR" sz="2400" b="1" dirty="0"/>
          </a:p>
          <a:p>
            <a:pPr marL="457200" indent="-457200" algn="just">
              <a:buFont typeface="Wingdings" panose="05000000000000000000" pitchFamily="2" charset="2"/>
              <a:buChar char="ü"/>
            </a:pPr>
            <a:r>
              <a:rPr lang="en-US" altLang="ko-KR" sz="2400" b="1" dirty="0"/>
              <a:t>Each Brier score curve was observed to be exponentially decreasing, therefore it is possible to determine the effective number of scenarios as it is hypothesized to converge. </a:t>
            </a:r>
            <a:r>
              <a:rPr lang="en-US" altLang="ko-KR" sz="2400" b="1" dirty="0" smtClean="0"/>
              <a:t>This study found 20 ~ 25 members can be recommended regardless of the ensemble cross-correlation. </a:t>
            </a:r>
            <a:endParaRPr lang="ko-KR" altLang="ko-KR" sz="2400" b="1" dirty="0"/>
          </a:p>
          <a:p>
            <a:pPr marL="457200" indent="-457200" algn="just">
              <a:buFont typeface="Wingdings" panose="05000000000000000000" pitchFamily="2" charset="2"/>
              <a:buChar char="ü"/>
            </a:pPr>
            <a:endParaRPr lang="en-US" altLang="ko-KR" sz="2600" dirty="0" smtClean="0"/>
          </a:p>
          <a:p>
            <a:pPr algn="just"/>
            <a:endParaRPr lang="ko-KR" altLang="en-US" sz="2500" dirty="0"/>
          </a:p>
        </p:txBody>
      </p:sp>
      <p:graphicFrame>
        <p:nvGraphicFramePr>
          <p:cNvPr id="1062" name="표 1061"/>
          <p:cNvGraphicFramePr>
            <a:graphicFrameLocks noGrp="1"/>
          </p:cNvGraphicFramePr>
          <p:nvPr>
            <p:extLst>
              <p:ext uri="{D42A27DB-BD31-4B8C-83A1-F6EECF244321}">
                <p14:modId xmlns:p14="http://schemas.microsoft.com/office/powerpoint/2010/main" val="1154724680"/>
              </p:ext>
            </p:extLst>
          </p:nvPr>
        </p:nvGraphicFramePr>
        <p:xfrm>
          <a:off x="33409792" y="17799840"/>
          <a:ext cx="10992416" cy="7091504"/>
        </p:xfrm>
        <a:graphic>
          <a:graphicData uri="http://schemas.openxmlformats.org/drawingml/2006/table">
            <a:tbl>
              <a:tblPr firstRow="1" firstCol="1" bandRow="1"/>
              <a:tblGrid>
                <a:gridCol w="1411608"/>
                <a:gridCol w="1411608"/>
                <a:gridCol w="816920"/>
                <a:gridCol w="816920"/>
                <a:gridCol w="816920"/>
                <a:gridCol w="816920"/>
                <a:gridCol w="816920"/>
                <a:gridCol w="816920"/>
                <a:gridCol w="816920"/>
                <a:gridCol w="816920"/>
                <a:gridCol w="816920"/>
                <a:gridCol w="816920"/>
              </a:tblGrid>
              <a:tr h="540978">
                <a:tc rowSpan="2">
                  <a:txBody>
                    <a:bodyPr/>
                    <a:lstStyle/>
                    <a:p>
                      <a:pPr algn="ctr" fontAlgn="ctr" latinLnBrk="0">
                        <a:lnSpc>
                          <a:spcPts val="1200"/>
                        </a:lnSpc>
                        <a:spcAft>
                          <a:spcPts val="800"/>
                        </a:spcAft>
                      </a:pPr>
                      <a:r>
                        <a:rPr lang="en-US" sz="1400" kern="0" dirty="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Accuracy</a:t>
                      </a:r>
                      <a:endParaRPr lang="ko-KR" sz="14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Correlation</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9">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Interval of the number of ensemble members</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rowSpan="2">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Slope</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76333">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3~5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5~7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7~9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9~12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12~15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15~20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20~30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30~50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50~100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latinLnBrk="1"/>
                      <a:endParaRPr lang="ko-KR" altLang="en-US"/>
                    </a:p>
                  </a:txBody>
                  <a:tcPr/>
                </a:tc>
              </a:tr>
              <a:tr h="258728">
                <a:tc rowSpan="6">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0.0411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0.0175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0.0099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0.0057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0.0035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0.0020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58728">
                <a:tc vMerge="1">
                  <a:txBody>
                    <a:bodyPr/>
                    <a:lstStyle/>
                    <a:p>
                      <a:pPr latinLnBrk="1"/>
                      <a:endParaRPr lang="ko-KR" altLang="en-US"/>
                    </a:p>
                  </a:txBody>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0.0395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0.0168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0.0091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0.0054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0.0035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58728">
                <a:tc vMerge="1">
                  <a:txBody>
                    <a:bodyPr/>
                    <a:lstStyle/>
                    <a:p>
                      <a:pPr latinLnBrk="1"/>
                      <a:endParaRPr lang="ko-KR" altLang="en-US"/>
                    </a:p>
                  </a:txBody>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0.0363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0.0147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0.0088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0.0054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58728">
                <a:tc vMerge="1">
                  <a:txBody>
                    <a:bodyPr/>
                    <a:lstStyle/>
                    <a:p>
                      <a:pPr latinLnBrk="1"/>
                      <a:endParaRPr lang="ko-KR" altLang="en-US"/>
                    </a:p>
                  </a:txBody>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0.0326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0.0131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0.0082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0.0043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58728">
                <a:tc vMerge="1">
                  <a:txBody>
                    <a:bodyPr/>
                    <a:lstStyle/>
                    <a:p>
                      <a:pPr latinLnBrk="1"/>
                      <a:endParaRPr lang="ko-KR" altLang="en-US"/>
                    </a:p>
                  </a:txBody>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0.0264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0.0106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0.0065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0.0038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70489">
                <a:tc vMerge="1">
                  <a:txBody>
                    <a:bodyPr/>
                    <a:lstStyle/>
                    <a:p>
                      <a:pPr latinLnBrk="1"/>
                      <a:endParaRPr lang="ko-KR" altLang="en-US"/>
                    </a:p>
                  </a:txBody>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0.0164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0.0066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0.0046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0.0005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latinLnBrk="0">
                        <a:lnSpc>
                          <a:spcPts val="1200"/>
                        </a:lnSpc>
                        <a:spcAft>
                          <a:spcPts val="800"/>
                        </a:spcAft>
                      </a:pPr>
                      <a:r>
                        <a:rPr lang="en-US" sz="1400" b="1" kern="0" dirty="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0.0008</a:t>
                      </a:r>
                      <a:endParaRPr lang="ko-KR" sz="14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58728">
                <a:tc rowSpan="6">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0.0331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0.0142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0.0079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0.0045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58728">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0.0318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0.0140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0.0079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0.0043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58728">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0.0300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0.0127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0.0076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0.0041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58728">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0.0276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0.0116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0.0067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0.0039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58728">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0.0239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0.0057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0.0032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70489">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0.0167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0.0060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0.0038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0.0008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58728">
                <a:tc rowSpan="6">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0.0236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0.0098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0.0056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0.0034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58728">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0.0232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0.0098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0.0060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0.0032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58728">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0.0234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0.0097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0.0058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0.0031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58728">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0.0221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0.0099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0.0049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0.0035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58728">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0.0204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0.0090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0.0045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0.0032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70489">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0.0149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0.0059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0.0038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58728">
                <a:tc rowSpan="6">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0.0112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0.0050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0.0010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58728">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0.0118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0.0051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58728">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0.0133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0.0053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0.0037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58728">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0.5</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0.0143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0.0063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258728">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0.0143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0.0068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0.0004</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a:noFill/>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0.0000</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a:noFill/>
                    </a:lnB>
                  </a:tcPr>
                </a:tc>
                <a:tc>
                  <a:txBody>
                    <a:bodyPr/>
                    <a:lstStyle/>
                    <a:p>
                      <a:pPr algn="ctr" fontAlgn="b" latinLnBrk="0">
                        <a:lnSpc>
                          <a:spcPts val="1200"/>
                        </a:lnSpc>
                        <a:spcAft>
                          <a:spcPts val="800"/>
                        </a:spcAft>
                      </a:pPr>
                      <a:r>
                        <a:rPr lang="en-US" sz="1400" b="1"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0.0007</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r>
              <a:tr h="188166">
                <a:tc vMerge="1">
                  <a:txBody>
                    <a:bodyPr/>
                    <a:lstStyle/>
                    <a:p>
                      <a:pPr latinLnBrk="1"/>
                      <a:endParaRPr lang="ko-KR" altLang="en-US"/>
                    </a:p>
                  </a:txBody>
                  <a:tcPr/>
                </a:tc>
                <a:tc>
                  <a:txBody>
                    <a:bodyPr/>
                    <a:lstStyle/>
                    <a:p>
                      <a:pPr algn="ctr" fontAlgn="b"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0.0123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0.0052</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0.0026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0.0018</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0.0009</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b="1" u="sng" kern="0">
                          <a:solidFill>
                            <a:srgbClr val="000000"/>
                          </a:solidFill>
                          <a:effectLst/>
                          <a:uFill>
                            <a:solidFill>
                              <a:srgbClr val="000000"/>
                            </a:solidFill>
                          </a:uFill>
                          <a:latin typeface="함초롬바탕" panose="02030504000101010101" pitchFamily="18" charset="-127"/>
                          <a:ea typeface="맑은 고딕" panose="020B0503020000020004" pitchFamily="50" charset="-127"/>
                          <a:cs typeface="Times New Roman" panose="02020603050405020304" pitchFamily="18" charset="0"/>
                        </a:rPr>
                        <a:t>0.0006</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0.0003</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latinLnBrk="0">
                        <a:lnSpc>
                          <a:spcPts val="1200"/>
                        </a:lnSpc>
                        <a:spcAft>
                          <a:spcPts val="800"/>
                        </a:spcAft>
                      </a:pPr>
                      <a:r>
                        <a:rPr lang="en-US" sz="1400" kern="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0.0001</a:t>
                      </a:r>
                      <a:endParaRPr lang="ko-KR" sz="14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a:noFill/>
                    </a:lnL>
                    <a:lnR w="12700" cap="flat" cmpd="sng" algn="ctr">
                      <a:solidFill>
                        <a:srgbClr val="000000"/>
                      </a:solidFill>
                      <a:prstDash val="dash"/>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latinLnBrk="0">
                        <a:lnSpc>
                          <a:spcPts val="1200"/>
                        </a:lnSpc>
                        <a:spcAft>
                          <a:spcPts val="800"/>
                        </a:spcAft>
                      </a:pPr>
                      <a:r>
                        <a:rPr lang="en-US" sz="1400" b="1" kern="0" dirty="0">
                          <a:solidFill>
                            <a:srgbClr val="000000"/>
                          </a:solidFill>
                          <a:effectLst/>
                          <a:latin typeface="함초롬바탕" panose="02030504000101010101" pitchFamily="18" charset="-127"/>
                          <a:ea typeface="맑은 고딕" panose="020B0503020000020004" pitchFamily="50" charset="-127"/>
                          <a:cs typeface="Times New Roman" panose="02020603050405020304" pitchFamily="18" charset="0"/>
                        </a:rPr>
                        <a:t>0.0006</a:t>
                      </a:r>
                      <a:endParaRPr lang="ko-KR" sz="14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0" marR="0" marT="0" marB="0" anchor="ctr">
                    <a:lnL w="1270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bl>
          </a:graphicData>
        </a:graphic>
      </p:graphicFrame>
      <p:sp>
        <p:nvSpPr>
          <p:cNvPr id="384" name="TextBox 383"/>
          <p:cNvSpPr txBox="1"/>
          <p:nvPr/>
        </p:nvSpPr>
        <p:spPr>
          <a:xfrm>
            <a:off x="32888162" y="17303035"/>
            <a:ext cx="12518390" cy="400110"/>
          </a:xfrm>
          <a:prstGeom prst="rect">
            <a:avLst/>
          </a:prstGeom>
          <a:noFill/>
        </p:spPr>
        <p:txBody>
          <a:bodyPr wrap="square" rtlCol="0">
            <a:spAutoFit/>
          </a:bodyPr>
          <a:lstStyle/>
          <a:p>
            <a:pPr algn="ctr"/>
            <a:r>
              <a:rPr lang="en-US" altLang="ko-KR" sz="2000" b="1" dirty="0" smtClean="0"/>
              <a:t>Table 1 Slope of the Brier score between each interval</a:t>
            </a:r>
            <a:endParaRPr lang="ko-KR" altLang="en-US" sz="2000" b="1" dirty="0"/>
          </a:p>
        </p:txBody>
      </p:sp>
      <p:grpSp>
        <p:nvGrpSpPr>
          <p:cNvPr id="1063" name="그룹 1062"/>
          <p:cNvGrpSpPr/>
          <p:nvPr/>
        </p:nvGrpSpPr>
        <p:grpSpPr>
          <a:xfrm>
            <a:off x="39580595" y="2037996"/>
            <a:ext cx="11651914" cy="1369644"/>
            <a:chOff x="458685" y="45219857"/>
            <a:chExt cx="11651914" cy="1369644"/>
          </a:xfrm>
        </p:grpSpPr>
        <p:sp>
          <p:nvSpPr>
            <p:cNvPr id="385" name="Text Box 21"/>
            <p:cNvSpPr txBox="1">
              <a:spLocks noChangeArrowheads="1"/>
            </p:cNvSpPr>
            <p:nvPr/>
          </p:nvSpPr>
          <p:spPr bwMode="auto">
            <a:xfrm>
              <a:off x="2212886" y="45291304"/>
              <a:ext cx="9897713" cy="1298197"/>
            </a:xfrm>
            <a:prstGeom prst="rect">
              <a:avLst/>
            </a:prstGeom>
            <a:noFill/>
            <a:ln w="9525">
              <a:noFill/>
              <a:miter lim="800000"/>
              <a:headEnd/>
              <a:tailEnd/>
            </a:ln>
            <a:effectLst/>
          </p:spPr>
          <p:txBody>
            <a:bodyPr wrap="square" lIns="90824" tIns="45413" rIns="90824" bIns="45413">
              <a:spAutoFit/>
            </a:bodyPr>
            <a:lstStyle/>
            <a:p>
              <a:pPr defTabSz="4025670" fontAlgn="auto">
                <a:lnSpc>
                  <a:spcPct val="60000"/>
                </a:lnSpc>
                <a:spcBef>
                  <a:spcPct val="50000"/>
                </a:spcBef>
                <a:spcAft>
                  <a:spcPts val="0"/>
                </a:spcAft>
                <a:defRPr/>
              </a:pPr>
              <a:r>
                <a:rPr kumimoji="0" lang="en-US" altLang="ko-KR" sz="2800" b="1" dirty="0" smtClean="0">
                  <a:solidFill>
                    <a:schemeClr val="bg2">
                      <a:lumMod val="10000"/>
                    </a:schemeClr>
                  </a:solidFill>
                  <a:latin typeface="Arial Unicode MS" pitchFamily="50" charset="-127"/>
                  <a:ea typeface="Arial Unicode MS" pitchFamily="50" charset="-127"/>
                  <a:cs typeface="Arial Unicode MS" pitchFamily="50" charset="-127"/>
                </a:rPr>
                <a:t>Seoul National University</a:t>
              </a:r>
              <a:endParaRPr kumimoji="0" lang="en-US" altLang="ko-KR" sz="2800" b="1" dirty="0">
                <a:solidFill>
                  <a:schemeClr val="bg2">
                    <a:lumMod val="10000"/>
                  </a:schemeClr>
                </a:solidFill>
                <a:latin typeface="Arial Unicode MS" pitchFamily="50" charset="-127"/>
                <a:ea typeface="Arial Unicode MS" pitchFamily="50" charset="-127"/>
                <a:cs typeface="Arial Unicode MS" pitchFamily="50" charset="-127"/>
              </a:endParaRPr>
            </a:p>
            <a:p>
              <a:pPr defTabSz="4025670" fontAlgn="auto">
                <a:lnSpc>
                  <a:spcPct val="60000"/>
                </a:lnSpc>
                <a:spcBef>
                  <a:spcPct val="50000"/>
                </a:spcBef>
                <a:spcAft>
                  <a:spcPts val="0"/>
                </a:spcAft>
                <a:defRPr/>
              </a:pPr>
              <a:r>
                <a:rPr kumimoji="0" lang="en-US" altLang="ko-KR" sz="2800" b="1" dirty="0">
                  <a:solidFill>
                    <a:schemeClr val="bg2">
                      <a:lumMod val="10000"/>
                    </a:schemeClr>
                  </a:solidFill>
                  <a:latin typeface="Arial Unicode MS" pitchFamily="50" charset="-127"/>
                  <a:ea typeface="Arial Unicode MS" pitchFamily="50" charset="-127"/>
                  <a:cs typeface="Arial Unicode MS" pitchFamily="50" charset="-127"/>
                </a:rPr>
                <a:t>Hydrology Research Group</a:t>
              </a:r>
            </a:p>
            <a:p>
              <a:pPr defTabSz="4025670" fontAlgn="auto">
                <a:lnSpc>
                  <a:spcPct val="60000"/>
                </a:lnSpc>
                <a:spcBef>
                  <a:spcPct val="50000"/>
                </a:spcBef>
                <a:spcAft>
                  <a:spcPts val="0"/>
                </a:spcAft>
                <a:defRPr/>
              </a:pPr>
              <a:r>
                <a:rPr kumimoji="0" lang="en-US" altLang="ko-KR" sz="2800" b="1" i="1" dirty="0">
                  <a:solidFill>
                    <a:schemeClr val="bg2">
                      <a:lumMod val="10000"/>
                    </a:schemeClr>
                  </a:solidFill>
                  <a:latin typeface="Arial Unicode MS" pitchFamily="50" charset="-127"/>
                  <a:ea typeface="Arial Unicode MS" pitchFamily="50" charset="-127"/>
                  <a:cs typeface="Arial Unicode MS" pitchFamily="50" charset="-127"/>
                  <a:hlinkClick r:id="rId30"/>
                </a:rPr>
                <a:t>http://hrg.snu.ac.kr </a:t>
              </a:r>
              <a:r>
                <a:rPr kumimoji="0" lang="en-US" altLang="ko-KR" sz="2800" b="1" i="1" dirty="0">
                  <a:solidFill>
                    <a:schemeClr val="bg2">
                      <a:lumMod val="10000"/>
                    </a:schemeClr>
                  </a:solidFill>
                  <a:latin typeface="Arial Unicode MS" pitchFamily="50" charset="-127"/>
                  <a:ea typeface="Arial Unicode MS" pitchFamily="50" charset="-127"/>
                  <a:cs typeface="Arial Unicode MS" pitchFamily="50" charset="-127"/>
                </a:rPr>
                <a:t>               </a:t>
              </a:r>
              <a:endParaRPr kumimoji="0" lang="en-US" altLang="ko-KR" sz="2800" b="1" dirty="0">
                <a:solidFill>
                  <a:schemeClr val="bg2">
                    <a:lumMod val="10000"/>
                  </a:schemeClr>
                </a:solidFill>
                <a:latin typeface="Arial Unicode MS" pitchFamily="50" charset="-127"/>
                <a:ea typeface="Arial Unicode MS" pitchFamily="50" charset="-127"/>
                <a:cs typeface="Arial Unicode MS" pitchFamily="50" charset="-127"/>
              </a:endParaRPr>
            </a:p>
          </p:txBody>
        </p:sp>
        <p:pic>
          <p:nvPicPr>
            <p:cNvPr id="386" name="Picture 23" descr="서울대학교 로고"/>
            <p:cNvPicPr>
              <a:picLocks noChangeAspect="1" noChangeArrowheads="1"/>
            </p:cNvPicPr>
            <p:nvPr/>
          </p:nvPicPr>
          <p:blipFill>
            <a:blip r:embed="rId31" cstate="print"/>
            <a:srcRect l="1912" r="1765"/>
            <a:stretch>
              <a:fillRect/>
            </a:stretch>
          </p:blipFill>
          <p:spPr bwMode="auto">
            <a:xfrm>
              <a:off x="458685" y="45219857"/>
              <a:ext cx="1349518" cy="1369644"/>
            </a:xfrm>
            <a:prstGeom prst="rect">
              <a:avLst/>
            </a:prstGeom>
            <a:noFill/>
            <a:ln w="9525">
              <a:noFill/>
              <a:miter lim="800000"/>
              <a:headEnd/>
              <a:tailEnd/>
            </a:ln>
          </p:spPr>
        </p:pic>
      </p:grpSp>
      <p:pic>
        <p:nvPicPr>
          <p:cNvPr id="388" name="그림 387"/>
          <p:cNvPicPr>
            <a:picLocks noChangeAspect="1"/>
          </p:cNvPicPr>
          <p:nvPr/>
        </p:nvPicPr>
        <p:blipFill>
          <a:blip r:embed="rId28"/>
          <a:stretch>
            <a:fillRect/>
          </a:stretch>
        </p:blipFill>
        <p:spPr>
          <a:xfrm>
            <a:off x="36580081" y="31345180"/>
            <a:ext cx="319026" cy="293059"/>
          </a:xfrm>
          <a:prstGeom prst="rect">
            <a:avLst/>
          </a:prstGeom>
        </p:spPr>
      </p:pic>
      <mc:AlternateContent xmlns:mc="http://schemas.openxmlformats.org/markup-compatibility/2006">
        <mc:Choice xmlns:a14="http://schemas.microsoft.com/office/drawing/2010/main" Requires="a14">
          <p:sp>
            <p:nvSpPr>
              <p:cNvPr id="2" name="TextBox 1"/>
              <p:cNvSpPr txBox="1"/>
              <p:nvPr/>
            </p:nvSpPr>
            <p:spPr>
              <a:xfrm>
                <a:off x="16851584" y="26855642"/>
                <a:ext cx="6152415" cy="446276"/>
              </a:xfrm>
              <a:prstGeom prst="rect">
                <a:avLst/>
              </a:prstGeom>
              <a:solidFill>
                <a:schemeClr val="bg1"/>
              </a:solidFill>
            </p:spPr>
            <p:txBody>
              <a:bodyPr wrap="square" rtlCol="0">
                <a:spAutoFit/>
              </a:bodyPr>
              <a:lstStyle/>
              <a:p>
                <a:pPr algn="ctr"/>
                <a:r>
                  <a:rPr lang="en-US" sz="2300" dirty="0" smtClean="0"/>
                  <a:t>Nominal Accuracy </a:t>
                </a:r>
                <a14:m>
                  <m:oMath xmlns:m="http://schemas.openxmlformats.org/officeDocument/2006/math">
                    <m:d>
                      <m:dPr>
                        <m:ctrlPr>
                          <a:rPr lang="en-US" altLang="ko-KR" sz="2300" i="1">
                            <a:latin typeface="Cambria Math" panose="02040503050406030204" pitchFamily="18" charset="0"/>
                          </a:rPr>
                        </m:ctrlPr>
                      </m:dPr>
                      <m:e>
                        <m:sSub>
                          <m:sSubPr>
                            <m:ctrlPr>
                              <a:rPr lang="en-US" altLang="ko-KR" sz="2300" i="1">
                                <a:latin typeface="Cambria Math" panose="02040503050406030204" pitchFamily="18" charset="0"/>
                              </a:rPr>
                            </m:ctrlPr>
                          </m:sSubPr>
                          <m:e>
                            <m:r>
                              <a:rPr lang="en-US" altLang="ko-KR" sz="2300" i="1">
                                <a:latin typeface="Cambria Math" panose="02040503050406030204" pitchFamily="18" charset="0"/>
                              </a:rPr>
                              <m:t>𝜌</m:t>
                            </m:r>
                          </m:e>
                          <m:sub>
                            <m:r>
                              <a:rPr lang="en-US" altLang="ko-KR" sz="2300" b="0" i="1" smtClean="0">
                                <a:latin typeface="Cambria Math" panose="02040503050406030204" pitchFamily="18" charset="0"/>
                              </a:rPr>
                              <m:t>𝑎</m:t>
                            </m:r>
                          </m:sub>
                        </m:sSub>
                      </m:e>
                    </m:d>
                  </m:oMath>
                </a14:m>
                <a:r>
                  <a:rPr lang="en-US" sz="2300" dirty="0" smtClean="0"/>
                  <a:t> = 0.1</a:t>
                </a:r>
                <a:endParaRPr lang="en-US" sz="2300" dirty="0"/>
              </a:p>
            </p:txBody>
          </p:sp>
        </mc:Choice>
        <mc:Fallback>
          <p:sp>
            <p:nvSpPr>
              <p:cNvPr id="2" name="TextBox 1"/>
              <p:cNvSpPr txBox="1">
                <a:spLocks noRot="1" noChangeAspect="1" noMove="1" noResize="1" noEditPoints="1" noAdjustHandles="1" noChangeArrowheads="1" noChangeShapeType="1" noTextEdit="1"/>
              </p:cNvSpPr>
              <p:nvPr/>
            </p:nvSpPr>
            <p:spPr>
              <a:xfrm>
                <a:off x="16851584" y="26855642"/>
                <a:ext cx="6152415" cy="446276"/>
              </a:xfrm>
              <a:prstGeom prst="rect">
                <a:avLst/>
              </a:prstGeom>
              <a:blipFill rotWithShape="0">
                <a:blip r:embed="rId32"/>
                <a:stretch>
                  <a:fillRect t="-9459" b="-283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9" name="TextBox 148"/>
              <p:cNvSpPr txBox="1"/>
              <p:nvPr/>
            </p:nvSpPr>
            <p:spPr>
              <a:xfrm>
                <a:off x="23997352" y="26893914"/>
                <a:ext cx="5988193" cy="446276"/>
              </a:xfrm>
              <a:prstGeom prst="rect">
                <a:avLst/>
              </a:prstGeom>
              <a:solidFill>
                <a:schemeClr val="bg1"/>
              </a:solidFill>
            </p:spPr>
            <p:txBody>
              <a:bodyPr wrap="square" rtlCol="0">
                <a:spAutoFit/>
              </a:bodyPr>
              <a:lstStyle/>
              <a:p>
                <a:pPr algn="ctr"/>
                <a:r>
                  <a:rPr lang="en-US" sz="2300" dirty="0" smtClean="0"/>
                  <a:t>Nominal Accuracy </a:t>
                </a:r>
                <a14:m>
                  <m:oMath xmlns:m="http://schemas.openxmlformats.org/officeDocument/2006/math">
                    <m:d>
                      <m:dPr>
                        <m:ctrlPr>
                          <a:rPr lang="en-US" altLang="ko-KR" sz="2300" i="1">
                            <a:latin typeface="Cambria Math" panose="02040503050406030204" pitchFamily="18" charset="0"/>
                          </a:rPr>
                        </m:ctrlPr>
                      </m:dPr>
                      <m:e>
                        <m:sSub>
                          <m:sSubPr>
                            <m:ctrlPr>
                              <a:rPr lang="en-US" altLang="ko-KR" sz="2300" i="1">
                                <a:latin typeface="Cambria Math" panose="02040503050406030204" pitchFamily="18" charset="0"/>
                              </a:rPr>
                            </m:ctrlPr>
                          </m:sSubPr>
                          <m:e>
                            <m:r>
                              <a:rPr lang="en-US" altLang="ko-KR" sz="2300" i="1">
                                <a:latin typeface="Cambria Math" panose="02040503050406030204" pitchFamily="18" charset="0"/>
                              </a:rPr>
                              <m:t>𝜌</m:t>
                            </m:r>
                          </m:e>
                          <m:sub>
                            <m:r>
                              <a:rPr lang="en-US" altLang="ko-KR" sz="2300" b="0" i="1" smtClean="0">
                                <a:latin typeface="Cambria Math" panose="02040503050406030204" pitchFamily="18" charset="0"/>
                              </a:rPr>
                              <m:t>𝑎</m:t>
                            </m:r>
                          </m:sub>
                        </m:sSub>
                      </m:e>
                    </m:d>
                  </m:oMath>
                </a14:m>
                <a:r>
                  <a:rPr lang="en-US" sz="2300" dirty="0" smtClean="0"/>
                  <a:t> = 0.3</a:t>
                </a:r>
                <a:endParaRPr lang="en-US" sz="2300" dirty="0"/>
              </a:p>
            </p:txBody>
          </p:sp>
        </mc:Choice>
        <mc:Fallback>
          <p:sp>
            <p:nvSpPr>
              <p:cNvPr id="149" name="TextBox 148"/>
              <p:cNvSpPr txBox="1">
                <a:spLocks noRot="1" noChangeAspect="1" noMove="1" noResize="1" noEditPoints="1" noAdjustHandles="1" noChangeArrowheads="1" noChangeShapeType="1" noTextEdit="1"/>
              </p:cNvSpPr>
              <p:nvPr/>
            </p:nvSpPr>
            <p:spPr>
              <a:xfrm>
                <a:off x="23997352" y="26893914"/>
                <a:ext cx="5988193" cy="446276"/>
              </a:xfrm>
              <a:prstGeom prst="rect">
                <a:avLst/>
              </a:prstGeom>
              <a:blipFill rotWithShape="0">
                <a:blip r:embed="rId33"/>
                <a:stretch>
                  <a:fillRect t="-10959" b="-30137"/>
                </a:stretch>
              </a:blipFill>
            </p:spPr>
            <p:txBody>
              <a:bodyPr/>
              <a:lstStyle/>
              <a:p>
                <a:r>
                  <a:rPr lang="en-US">
                    <a:noFill/>
                  </a:rPr>
                  <a:t> </a:t>
                </a:r>
              </a:p>
            </p:txBody>
          </p:sp>
        </mc:Fallback>
      </mc:AlternateContent>
    </p:spTree>
    <p:extLst>
      <p:ext uri="{BB962C8B-B14F-4D97-AF65-F5344CB8AC3E}">
        <p14:creationId xmlns:p14="http://schemas.microsoft.com/office/powerpoint/2010/main" val="4211714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TotalTime>
  <Words>1232</Words>
  <Application>Microsoft Office PowerPoint</Application>
  <PresentationFormat>Custom</PresentationFormat>
  <Paragraphs>391</Paragraphs>
  <Slides>1</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2" baseType="lpstr">
      <vt:lpstr>Arial Unicode MS</vt:lpstr>
      <vt:lpstr>맑은 고딕</vt:lpstr>
      <vt:lpstr>함초롬바탕</vt:lpstr>
      <vt:lpstr>Arial</vt:lpstr>
      <vt:lpstr>Calibri</vt:lpstr>
      <vt:lpstr>Calibri Light</vt:lpstr>
      <vt:lpstr>Cambria Math</vt:lpstr>
      <vt:lpstr>Times New Roman</vt:lpstr>
      <vt:lpstr>Wingdings</vt:lpstr>
      <vt:lpstr>Office 테마</vt:lpstr>
      <vt:lpstr>Equation.DSMT4</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박준형</dc:creator>
  <cp:lastModifiedBy>Don</cp:lastModifiedBy>
  <cp:revision>22</cp:revision>
  <dcterms:created xsi:type="dcterms:W3CDTF">2014-04-27T09:13:08Z</dcterms:created>
  <dcterms:modified xsi:type="dcterms:W3CDTF">2014-05-27T06:23:12Z</dcterms:modified>
</cp:coreProperties>
</file>