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1" r:id="rId2"/>
    <p:sldId id="360" r:id="rId3"/>
    <p:sldId id="362" r:id="rId4"/>
    <p:sldId id="371" r:id="rId5"/>
    <p:sldId id="335" r:id="rId6"/>
    <p:sldId id="372" r:id="rId7"/>
    <p:sldId id="376" r:id="rId8"/>
    <p:sldId id="377" r:id="rId9"/>
    <p:sldId id="393" r:id="rId10"/>
    <p:sldId id="397" r:id="rId11"/>
    <p:sldId id="398" r:id="rId12"/>
    <p:sldId id="386" r:id="rId13"/>
    <p:sldId id="378" r:id="rId14"/>
    <p:sldId id="337" r:id="rId15"/>
    <p:sldId id="357" r:id="rId16"/>
    <p:sldId id="33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783" autoAdjust="0"/>
  </p:normalViewPr>
  <p:slideViewPr>
    <p:cSldViewPr>
      <p:cViewPr>
        <p:scale>
          <a:sx n="100" d="100"/>
          <a:sy n="100" d="100"/>
        </p:scale>
        <p:origin x="-50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2F1D2-26F3-435A-8F26-79A9FE8E2F58}" type="datetimeFigureOut">
              <a:rPr lang="ru-RU" smtClean="0"/>
              <a:pPr/>
              <a:t>17.05.2014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BFE9B-23DB-431D-8DBC-29FCA397A8DB}" type="slidenum">
              <a:rPr lang="ru-RU" smtClean="0"/>
              <a:pPr/>
              <a:t>‹#›</a:t>
            </a:fld>
            <a:endParaRPr lang="ru-RU"/>
          </a:p>
        </p:txBody>
      </p:sp>
    </p:spTree>
    <p:extLst>
      <p:ext uri="{BB962C8B-B14F-4D97-AF65-F5344CB8AC3E}">
        <p14:creationId xmlns:p14="http://schemas.microsoft.com/office/powerpoint/2010/main" xmlns="" val="56744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3E9BE05-FD92-4B5D-B6C5-DFA0DA6ECED6}"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31FAE4-AB1F-4B2D-97E9-6B764D6DF0F1}" type="datetimeFigureOut">
              <a:rPr lang="ru-RU" smtClean="0"/>
              <a:pPr/>
              <a:t>17.05.2014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85DC54-4E86-4E69-A840-1E49C7D9305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1FAE4-AB1F-4B2D-97E9-6B764D6DF0F1}" type="datetimeFigureOut">
              <a:rPr lang="ru-RU" smtClean="0"/>
              <a:pPr/>
              <a:t>17.05.2014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5DC54-4E86-4E69-A840-1E49C7D930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110314tc.png"/>
          <p:cNvPicPr>
            <a:picLocks noChangeAspect="1"/>
          </p:cNvPicPr>
          <p:nvPr/>
        </p:nvPicPr>
        <p:blipFill>
          <a:blip r:embed="rId2"/>
          <a:stretch>
            <a:fillRect/>
          </a:stretch>
        </p:blipFill>
        <p:spPr>
          <a:xfrm>
            <a:off x="-16772" y="0"/>
            <a:ext cx="9160772" cy="6858000"/>
          </a:xfrm>
          <a:prstGeom prst="rect">
            <a:avLst/>
          </a:prstGeom>
        </p:spPr>
      </p:pic>
      <p:sp>
        <p:nvSpPr>
          <p:cNvPr id="7" name="Прямоугольник 6"/>
          <p:cNvSpPr/>
          <p:nvPr/>
        </p:nvSpPr>
        <p:spPr>
          <a:xfrm>
            <a:off x="0" y="0"/>
            <a:ext cx="9144000" cy="2786058"/>
          </a:xfrm>
          <a:prstGeom prst="rect">
            <a:avLst/>
          </a:prstGeom>
          <a:solidFill>
            <a:schemeClr val="bg1">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pic>
        <p:nvPicPr>
          <p:cNvPr id="8" name="Picture 5"/>
          <p:cNvPicPr>
            <a:picLocks noChangeAspect="1" noChangeArrowheads="1"/>
          </p:cNvPicPr>
          <p:nvPr/>
        </p:nvPicPr>
        <p:blipFill>
          <a:blip r:embed="rId3"/>
          <a:srcRect/>
          <a:stretch>
            <a:fillRect/>
          </a:stretch>
        </p:blipFill>
        <p:spPr bwMode="auto">
          <a:xfrm>
            <a:off x="46233" y="71438"/>
            <a:ext cx="1882561" cy="1142984"/>
          </a:xfrm>
          <a:prstGeom prst="rect">
            <a:avLst/>
          </a:prstGeom>
          <a:noFill/>
          <a:ln w="9525">
            <a:noFill/>
            <a:miter lim="800000"/>
            <a:headEnd/>
            <a:tailEnd/>
          </a:ln>
        </p:spPr>
      </p:pic>
      <p:sp>
        <p:nvSpPr>
          <p:cNvPr id="10" name="TextBox 9"/>
          <p:cNvSpPr txBox="1"/>
          <p:nvPr/>
        </p:nvSpPr>
        <p:spPr>
          <a:xfrm>
            <a:off x="214282" y="1142984"/>
            <a:ext cx="8686800" cy="1477328"/>
          </a:xfrm>
          <a:prstGeom prst="rect">
            <a:avLst/>
          </a:prstGeom>
          <a:noFill/>
        </p:spPr>
        <p:txBody>
          <a:bodyPr wrap="square" rtlCol="0">
            <a:spAutoFit/>
          </a:bodyPr>
          <a:lstStyle/>
          <a:p>
            <a:pPr algn="ctr"/>
            <a:r>
              <a:rPr lang="en-US" sz="3600" b="1" dirty="0" smtClean="0">
                <a:solidFill>
                  <a:srgbClr val="FF0000"/>
                </a:solidFill>
              </a:rPr>
              <a:t>A new method of quantifying discharge of small rivers into lakes and inland seas</a:t>
            </a:r>
            <a:endParaRPr lang="ru-RU" sz="3600" dirty="0" smtClean="0">
              <a:solidFill>
                <a:srgbClr val="FF0000"/>
              </a:solidFill>
            </a:endParaRPr>
          </a:p>
          <a:p>
            <a:endParaRPr lang="ru-RU" dirty="0"/>
          </a:p>
        </p:txBody>
      </p:sp>
      <p:sp>
        <p:nvSpPr>
          <p:cNvPr id="11" name="Text Box 9"/>
          <p:cNvSpPr txBox="1">
            <a:spLocks noChangeArrowheads="1"/>
          </p:cNvSpPr>
          <p:nvPr/>
        </p:nvSpPr>
        <p:spPr bwMode="auto">
          <a:xfrm>
            <a:off x="1928794" y="428604"/>
            <a:ext cx="5929354" cy="461665"/>
          </a:xfrm>
          <a:prstGeom prst="rect">
            <a:avLst/>
          </a:prstGeom>
          <a:noFill/>
          <a:ln w="9525">
            <a:noFill/>
            <a:miter lim="800000"/>
            <a:headEnd/>
            <a:tailEnd/>
          </a:ln>
          <a:effectLst/>
        </p:spPr>
        <p:txBody>
          <a:bodyPr wrap="square">
            <a:spAutoFit/>
          </a:bodyPr>
          <a:lstStyle/>
          <a:p>
            <a:pPr algn="ctr">
              <a:spcBef>
                <a:spcPct val="50000"/>
              </a:spcBef>
            </a:pPr>
            <a:r>
              <a:rPr lang="en-US" sz="2400" dirty="0" err="1" smtClean="0">
                <a:solidFill>
                  <a:schemeClr val="tx2">
                    <a:lumMod val="50000"/>
                  </a:schemeClr>
                </a:solidFill>
              </a:rPr>
              <a:t>Shirshov</a:t>
            </a:r>
            <a:r>
              <a:rPr lang="en-US" sz="2400" dirty="0" smtClean="0">
                <a:solidFill>
                  <a:schemeClr val="tx2">
                    <a:lumMod val="50000"/>
                  </a:schemeClr>
                </a:solidFill>
              </a:rPr>
              <a:t> </a:t>
            </a:r>
            <a:r>
              <a:rPr lang="en-US" sz="2400" dirty="0" err="1" smtClean="0">
                <a:solidFill>
                  <a:schemeClr val="tx2">
                    <a:lumMod val="50000"/>
                  </a:schemeClr>
                </a:solidFill>
              </a:rPr>
              <a:t>Oceanology</a:t>
            </a:r>
            <a:r>
              <a:rPr lang="en-US" sz="2400" dirty="0" smtClean="0">
                <a:solidFill>
                  <a:schemeClr val="tx2">
                    <a:lumMod val="50000"/>
                  </a:schemeClr>
                </a:solidFill>
              </a:rPr>
              <a:t> Institute Moscow, Russia</a:t>
            </a:r>
            <a:endParaRPr lang="ru-RU" sz="2400" dirty="0">
              <a:solidFill>
                <a:schemeClr val="tx2">
                  <a:lumMod val="50000"/>
                </a:schemeClr>
              </a:solidFill>
            </a:endParaRPr>
          </a:p>
        </p:txBody>
      </p:sp>
      <p:sp>
        <p:nvSpPr>
          <p:cNvPr id="12" name="Прямоугольник 11"/>
          <p:cNvSpPr/>
          <p:nvPr/>
        </p:nvSpPr>
        <p:spPr>
          <a:xfrm>
            <a:off x="3214678" y="2357430"/>
            <a:ext cx="2540247" cy="400110"/>
          </a:xfrm>
          <a:prstGeom prst="rect">
            <a:avLst/>
          </a:prstGeom>
        </p:spPr>
        <p:txBody>
          <a:bodyPr wrap="none">
            <a:spAutoFit/>
          </a:bodyPr>
          <a:lstStyle/>
          <a:p>
            <a:r>
              <a:rPr lang="en-US" sz="2000" i="1" dirty="0" smtClean="0">
                <a:solidFill>
                  <a:schemeClr val="tx2">
                    <a:lumMod val="50000"/>
                  </a:schemeClr>
                </a:solidFill>
                <a:effectLst>
                  <a:outerShdw blurRad="38100" dist="38100" dir="2700000" algn="tl">
                    <a:srgbClr val="C0C0C0"/>
                  </a:outerShdw>
                </a:effectLst>
                <a:latin typeface="Arial Narrow" pitchFamily="34" charset="0"/>
              </a:rPr>
              <a:t>A</a:t>
            </a:r>
            <a:r>
              <a:rPr lang="ru-RU" sz="2000" i="1" dirty="0" smtClean="0">
                <a:solidFill>
                  <a:schemeClr val="tx2">
                    <a:lumMod val="50000"/>
                  </a:schemeClr>
                </a:solidFill>
                <a:effectLst>
                  <a:outerShdw blurRad="38100" dist="38100" dir="2700000" algn="tl">
                    <a:srgbClr val="C0C0C0"/>
                  </a:outerShdw>
                </a:effectLst>
                <a:latin typeface="Arial Narrow" pitchFamily="34" charset="0"/>
              </a:rPr>
              <a:t>. </a:t>
            </a:r>
            <a:r>
              <a:rPr lang="en-US" sz="2000" i="1" dirty="0" err="1" smtClean="0">
                <a:solidFill>
                  <a:schemeClr val="tx2">
                    <a:lumMod val="50000"/>
                  </a:schemeClr>
                </a:solidFill>
                <a:effectLst>
                  <a:outerShdw blurRad="38100" dist="38100" dir="2700000" algn="tl">
                    <a:srgbClr val="C0C0C0"/>
                  </a:outerShdw>
                </a:effectLst>
                <a:latin typeface="Arial Narrow" pitchFamily="34" charset="0"/>
              </a:rPr>
              <a:t>Osadchiev</a:t>
            </a:r>
            <a:r>
              <a:rPr lang="ru-RU" sz="2000" i="1" dirty="0" smtClean="0">
                <a:solidFill>
                  <a:schemeClr val="tx2">
                    <a:lumMod val="50000"/>
                  </a:schemeClr>
                </a:solidFill>
                <a:effectLst>
                  <a:outerShdw blurRad="38100" dist="38100" dir="2700000" algn="tl">
                    <a:srgbClr val="C0C0C0"/>
                  </a:outerShdw>
                </a:effectLst>
                <a:latin typeface="Arial Narrow" pitchFamily="34" charset="0"/>
              </a:rPr>
              <a:t>, </a:t>
            </a:r>
            <a:r>
              <a:rPr lang="en-US" sz="2000" i="1" dirty="0" smtClean="0">
                <a:solidFill>
                  <a:schemeClr val="tx2">
                    <a:lumMod val="50000"/>
                  </a:schemeClr>
                </a:solidFill>
                <a:effectLst>
                  <a:outerShdw blurRad="38100" dist="38100" dir="2700000" algn="tl">
                    <a:srgbClr val="C0C0C0"/>
                  </a:outerShdw>
                </a:effectLst>
                <a:latin typeface="Arial Narrow" pitchFamily="34" charset="0"/>
              </a:rPr>
              <a:t>P</a:t>
            </a:r>
            <a:r>
              <a:rPr lang="ru-RU" sz="2000" i="1" dirty="0" smtClean="0">
                <a:solidFill>
                  <a:schemeClr val="tx2">
                    <a:lumMod val="50000"/>
                  </a:schemeClr>
                </a:solidFill>
                <a:effectLst>
                  <a:outerShdw blurRad="38100" dist="38100" dir="2700000" algn="tl">
                    <a:srgbClr val="C0C0C0"/>
                  </a:outerShdw>
                </a:effectLst>
                <a:latin typeface="Arial Narrow" pitchFamily="34" charset="0"/>
              </a:rPr>
              <a:t>. </a:t>
            </a:r>
            <a:r>
              <a:rPr lang="en-US" sz="2000" i="1" dirty="0" err="1" smtClean="0">
                <a:solidFill>
                  <a:schemeClr val="tx2">
                    <a:lumMod val="50000"/>
                  </a:schemeClr>
                </a:solidFill>
                <a:effectLst>
                  <a:outerShdw blurRad="38100" dist="38100" dir="2700000" algn="tl">
                    <a:srgbClr val="C0C0C0"/>
                  </a:outerShdw>
                </a:effectLst>
                <a:latin typeface="Arial Narrow" pitchFamily="34" charset="0"/>
              </a:rPr>
              <a:t>Zavialov</a:t>
            </a:r>
            <a:endParaRPr lang="ru-RU" sz="2000" dirty="0">
              <a:solidFill>
                <a:schemeClr val="tx2">
                  <a:lumMod val="50000"/>
                </a:schemeClr>
              </a:solidFill>
            </a:endParaRPr>
          </a:p>
        </p:txBody>
      </p:sp>
      <p:pic>
        <p:nvPicPr>
          <p:cNvPr id="9" name="Рисунок 8" descr="EGU.bmp"/>
          <p:cNvPicPr>
            <a:picLocks noChangeAspect="1"/>
          </p:cNvPicPr>
          <p:nvPr/>
        </p:nvPicPr>
        <p:blipFill>
          <a:blip r:embed="rId4" cstate="print"/>
          <a:stretch>
            <a:fillRect/>
          </a:stretch>
        </p:blipFill>
        <p:spPr>
          <a:xfrm>
            <a:off x="7929586" y="69719"/>
            <a:ext cx="1142976" cy="1144703"/>
          </a:xfrm>
          <a:prstGeom prst="rect">
            <a:avLst/>
          </a:prstGeom>
        </p:spPr>
      </p:pic>
      <p:pic>
        <p:nvPicPr>
          <p:cNvPr id="15" name="Рисунок 14" descr="CreativeCommons_Attribution_License.png"/>
          <p:cNvPicPr>
            <a:picLocks noChangeAspect="1"/>
          </p:cNvPicPr>
          <p:nvPr/>
        </p:nvPicPr>
        <p:blipFill>
          <a:blip r:embed="rId5"/>
          <a:stretch>
            <a:fillRect/>
          </a:stretch>
        </p:blipFill>
        <p:spPr>
          <a:xfrm>
            <a:off x="3857620" y="0"/>
            <a:ext cx="1428692" cy="5000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28596" y="116632"/>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Details</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Содержимое 2"/>
          <p:cNvSpPr txBox="1">
            <a:spLocks/>
          </p:cNvSpPr>
          <p:nvPr/>
        </p:nvSpPr>
        <p:spPr>
          <a:xfrm>
            <a:off x="578342" y="832594"/>
            <a:ext cx="8077200" cy="2786082"/>
          </a:xfrm>
          <a:prstGeom prst="rect">
            <a:avLst/>
          </a:prstGeom>
        </p:spPr>
        <p:txBody>
          <a:bodyPr vert="horz" lIns="91440" tIns="45720" rIns="91440" bIns="45720" rtlCol="0">
            <a:noAutofit/>
          </a:bodyPr>
          <a:lstStyle/>
          <a:p>
            <a:pPr algn="just">
              <a:spcBef>
                <a:spcPct val="20000"/>
              </a:spcBef>
              <a:defRPr/>
            </a:pPr>
            <a:r>
              <a:rPr lang="en-US" u="sng" dirty="0" smtClean="0"/>
              <a:t>High variability of river plume </a:t>
            </a:r>
            <a:r>
              <a:rPr lang="en-US" dirty="0" smtClean="0"/>
              <a:t>is </a:t>
            </a:r>
            <a:r>
              <a:rPr lang="en-US" dirty="0"/>
              <a:t>caused by </a:t>
            </a:r>
            <a:r>
              <a:rPr lang="en-US" dirty="0">
                <a:solidFill>
                  <a:srgbClr val="FF0000"/>
                </a:solidFill>
              </a:rPr>
              <a:t>variability of </a:t>
            </a:r>
            <a:r>
              <a:rPr lang="en-US" dirty="0"/>
              <a:t>external forcing conditions, mainly, </a:t>
            </a:r>
            <a:r>
              <a:rPr lang="en-US" dirty="0">
                <a:solidFill>
                  <a:srgbClr val="FF0000"/>
                </a:solidFill>
              </a:rPr>
              <a:t>wind stress and discharge =&gt;</a:t>
            </a:r>
            <a:r>
              <a:rPr lang="en-US" dirty="0"/>
              <a:t> we need to </a:t>
            </a:r>
            <a:r>
              <a:rPr lang="en-US" dirty="0">
                <a:solidFill>
                  <a:srgbClr val="FF0000"/>
                </a:solidFill>
              </a:rPr>
              <a:t>perform big number of model runs </a:t>
            </a:r>
            <a:r>
              <a:rPr lang="en-US" dirty="0"/>
              <a:t>to simulate river plume under external forcing conditions with high resolution to determine the exact discharge;</a:t>
            </a:r>
          </a:p>
          <a:p>
            <a:pPr marL="342900" indent="-342900" algn="just">
              <a:spcBef>
                <a:spcPct val="20000"/>
              </a:spcBef>
              <a:defRPr/>
            </a:pPr>
            <a:endParaRPr lang="en-US" u="sng" dirty="0" smtClean="0"/>
          </a:p>
          <a:p>
            <a:pPr algn="just">
              <a:defRPr/>
            </a:pPr>
            <a:r>
              <a:rPr lang="en-US" dirty="0" smtClean="0"/>
              <a:t>The main </a:t>
            </a:r>
            <a:r>
              <a:rPr lang="en-US" dirty="0" smtClean="0">
                <a:solidFill>
                  <a:srgbClr val="FF0000"/>
                </a:solidFill>
              </a:rPr>
              <a:t>advantage of </a:t>
            </a:r>
            <a:r>
              <a:rPr lang="en-US" dirty="0" err="1" smtClean="0">
                <a:solidFill>
                  <a:srgbClr val="FF0000"/>
                </a:solidFill>
              </a:rPr>
              <a:t>STRiPE</a:t>
            </a:r>
            <a:r>
              <a:rPr lang="en-US" dirty="0" smtClean="0">
                <a:solidFill>
                  <a:srgbClr val="FF0000"/>
                </a:solidFill>
              </a:rPr>
              <a:t> </a:t>
            </a:r>
            <a:r>
              <a:rPr lang="en-US" dirty="0" smtClean="0"/>
              <a:t>comparing to widely used </a:t>
            </a:r>
            <a:r>
              <a:rPr lang="en-US" dirty="0" err="1" smtClean="0"/>
              <a:t>Eulerian</a:t>
            </a:r>
            <a:r>
              <a:rPr lang="en-US" dirty="0" smtClean="0"/>
              <a:t> models (e.g., POM, ROMS, etc.) is its </a:t>
            </a:r>
            <a:r>
              <a:rPr lang="en-US" dirty="0" smtClean="0">
                <a:solidFill>
                  <a:srgbClr val="FF0000"/>
                </a:solidFill>
              </a:rPr>
              <a:t>low computational cost</a:t>
            </a:r>
            <a:r>
              <a:rPr lang="en-US" dirty="0" smtClean="0"/>
              <a:t>, which enabled us to perform about </a:t>
            </a:r>
            <a:r>
              <a:rPr lang="en-US" dirty="0" smtClean="0">
                <a:solidFill>
                  <a:srgbClr val="FF0000"/>
                </a:solidFill>
              </a:rPr>
              <a:t>2000 simulations</a:t>
            </a:r>
            <a:r>
              <a:rPr lang="en-US" dirty="0" smtClean="0"/>
              <a:t> of the </a:t>
            </a:r>
            <a:r>
              <a:rPr lang="en-US" dirty="0" err="1" smtClean="0"/>
              <a:t>Mzymta</a:t>
            </a:r>
            <a:r>
              <a:rPr lang="en-US" dirty="0" smtClean="0"/>
              <a:t> River plume under various forcing and discharge conditions. The simulation results were organized as a data base, so the most similar river plume among the modeled results could be quickly found for every satellite image of the plume.</a:t>
            </a:r>
          </a:p>
        </p:txBody>
      </p:sp>
      <p:grpSp>
        <p:nvGrpSpPr>
          <p:cNvPr id="52" name="Группа 51"/>
          <p:cNvGrpSpPr/>
          <p:nvPr/>
        </p:nvGrpSpPr>
        <p:grpSpPr>
          <a:xfrm>
            <a:off x="5500694" y="4000504"/>
            <a:ext cx="3001653" cy="2001058"/>
            <a:chOff x="4929190" y="4286256"/>
            <a:chExt cx="3001653" cy="2001058"/>
          </a:xfrm>
        </p:grpSpPr>
        <p:pic>
          <p:nvPicPr>
            <p:cNvPr id="12" name="Рисунок 11" descr="4 - 1.bmp"/>
            <p:cNvPicPr>
              <a:picLocks noChangeAspect="1"/>
            </p:cNvPicPr>
            <p:nvPr/>
          </p:nvPicPr>
          <p:blipFill>
            <a:blip r:embed="rId2" cstate="print"/>
            <a:stretch>
              <a:fillRect/>
            </a:stretch>
          </p:blipFill>
          <p:spPr>
            <a:xfrm>
              <a:off x="4929190" y="4286256"/>
              <a:ext cx="487852" cy="666731"/>
            </a:xfrm>
            <a:prstGeom prst="rect">
              <a:avLst/>
            </a:prstGeom>
          </p:spPr>
        </p:pic>
        <p:pic>
          <p:nvPicPr>
            <p:cNvPr id="13" name="Рисунок 12" descr="4 - 2.bmp"/>
            <p:cNvPicPr>
              <a:picLocks noChangeAspect="1"/>
            </p:cNvPicPr>
            <p:nvPr/>
          </p:nvPicPr>
          <p:blipFill>
            <a:blip r:embed="rId3" cstate="print"/>
            <a:stretch>
              <a:fillRect/>
            </a:stretch>
          </p:blipFill>
          <p:spPr>
            <a:xfrm>
              <a:off x="5429256" y="4286256"/>
              <a:ext cx="485818" cy="666730"/>
            </a:xfrm>
            <a:prstGeom prst="rect">
              <a:avLst/>
            </a:prstGeom>
          </p:spPr>
        </p:pic>
        <p:pic>
          <p:nvPicPr>
            <p:cNvPr id="14" name="Рисунок 13" descr="4 - 3.bmp"/>
            <p:cNvPicPr>
              <a:picLocks noChangeAspect="1"/>
            </p:cNvPicPr>
            <p:nvPr/>
          </p:nvPicPr>
          <p:blipFill>
            <a:blip r:embed="rId4" cstate="print"/>
            <a:stretch>
              <a:fillRect/>
            </a:stretch>
          </p:blipFill>
          <p:spPr>
            <a:xfrm>
              <a:off x="6945178" y="4286256"/>
              <a:ext cx="484342" cy="666731"/>
            </a:xfrm>
            <a:prstGeom prst="rect">
              <a:avLst/>
            </a:prstGeom>
          </p:spPr>
        </p:pic>
        <p:pic>
          <p:nvPicPr>
            <p:cNvPr id="15" name="Рисунок 14" descr="4 - 4.bmp"/>
            <p:cNvPicPr>
              <a:picLocks noChangeAspect="1"/>
            </p:cNvPicPr>
            <p:nvPr/>
          </p:nvPicPr>
          <p:blipFill>
            <a:blip r:embed="rId5" cstate="print"/>
            <a:stretch>
              <a:fillRect/>
            </a:stretch>
          </p:blipFill>
          <p:spPr>
            <a:xfrm>
              <a:off x="6429388" y="4286256"/>
              <a:ext cx="487852" cy="666731"/>
            </a:xfrm>
            <a:prstGeom prst="rect">
              <a:avLst/>
            </a:prstGeom>
          </p:spPr>
        </p:pic>
        <p:pic>
          <p:nvPicPr>
            <p:cNvPr id="16" name="Рисунок 15" descr="4 - 5.bmp"/>
            <p:cNvPicPr>
              <a:picLocks noChangeAspect="1"/>
            </p:cNvPicPr>
            <p:nvPr/>
          </p:nvPicPr>
          <p:blipFill>
            <a:blip r:embed="rId6" cstate="print"/>
            <a:stretch>
              <a:fillRect/>
            </a:stretch>
          </p:blipFill>
          <p:spPr>
            <a:xfrm>
              <a:off x="5929322" y="4286256"/>
              <a:ext cx="485818" cy="666730"/>
            </a:xfrm>
            <a:prstGeom prst="rect">
              <a:avLst/>
            </a:prstGeom>
          </p:spPr>
        </p:pic>
        <p:pic>
          <p:nvPicPr>
            <p:cNvPr id="17" name="Рисунок 16" descr="4 - 6.bmp"/>
            <p:cNvPicPr>
              <a:picLocks noChangeAspect="1"/>
            </p:cNvPicPr>
            <p:nvPr/>
          </p:nvPicPr>
          <p:blipFill>
            <a:blip r:embed="rId7" cstate="print"/>
            <a:stretch>
              <a:fillRect/>
            </a:stretch>
          </p:blipFill>
          <p:spPr>
            <a:xfrm>
              <a:off x="7429520" y="4286256"/>
              <a:ext cx="492809" cy="673505"/>
            </a:xfrm>
            <a:prstGeom prst="rect">
              <a:avLst/>
            </a:prstGeom>
          </p:spPr>
        </p:pic>
        <p:pic>
          <p:nvPicPr>
            <p:cNvPr id="18" name="Рисунок 17" descr="4 - 5 - 1.bmp"/>
            <p:cNvPicPr>
              <a:picLocks noChangeAspect="1"/>
            </p:cNvPicPr>
            <p:nvPr/>
          </p:nvPicPr>
          <p:blipFill>
            <a:blip r:embed="rId8" cstate="print"/>
            <a:stretch>
              <a:fillRect/>
            </a:stretch>
          </p:blipFill>
          <p:spPr>
            <a:xfrm>
              <a:off x="4930023" y="4958438"/>
              <a:ext cx="499233" cy="685140"/>
            </a:xfrm>
            <a:prstGeom prst="rect">
              <a:avLst/>
            </a:prstGeom>
          </p:spPr>
        </p:pic>
        <p:pic>
          <p:nvPicPr>
            <p:cNvPr id="19" name="Рисунок 18" descr="4 - 5 - 2.bmp"/>
            <p:cNvPicPr>
              <a:picLocks noChangeAspect="1"/>
            </p:cNvPicPr>
            <p:nvPr/>
          </p:nvPicPr>
          <p:blipFill>
            <a:blip r:embed="rId9" cstate="print"/>
            <a:stretch>
              <a:fillRect/>
            </a:stretch>
          </p:blipFill>
          <p:spPr>
            <a:xfrm>
              <a:off x="5429256" y="4958438"/>
              <a:ext cx="499233" cy="685140"/>
            </a:xfrm>
            <a:prstGeom prst="rect">
              <a:avLst/>
            </a:prstGeom>
          </p:spPr>
        </p:pic>
        <p:pic>
          <p:nvPicPr>
            <p:cNvPr id="20" name="Рисунок 19" descr="4 - 5 - 3.bmp"/>
            <p:cNvPicPr>
              <a:picLocks noChangeAspect="1"/>
            </p:cNvPicPr>
            <p:nvPr/>
          </p:nvPicPr>
          <p:blipFill>
            <a:blip r:embed="rId10" cstate="print"/>
            <a:stretch>
              <a:fillRect/>
            </a:stretch>
          </p:blipFill>
          <p:spPr>
            <a:xfrm>
              <a:off x="5929322" y="4958438"/>
              <a:ext cx="499233" cy="685140"/>
            </a:xfrm>
            <a:prstGeom prst="rect">
              <a:avLst/>
            </a:prstGeom>
          </p:spPr>
        </p:pic>
        <p:pic>
          <p:nvPicPr>
            <p:cNvPr id="21" name="Рисунок 20" descr="4 - 5 - 4.bmp"/>
            <p:cNvPicPr>
              <a:picLocks noChangeAspect="1"/>
            </p:cNvPicPr>
            <p:nvPr/>
          </p:nvPicPr>
          <p:blipFill>
            <a:blip r:embed="rId11" cstate="print"/>
            <a:stretch>
              <a:fillRect/>
            </a:stretch>
          </p:blipFill>
          <p:spPr>
            <a:xfrm>
              <a:off x="6929454" y="4958437"/>
              <a:ext cx="498284" cy="685141"/>
            </a:xfrm>
            <a:prstGeom prst="rect">
              <a:avLst/>
            </a:prstGeom>
          </p:spPr>
        </p:pic>
        <p:pic>
          <p:nvPicPr>
            <p:cNvPr id="22" name="Рисунок 21" descr="4 - 5 - 5.bmp"/>
            <p:cNvPicPr>
              <a:picLocks noChangeAspect="1"/>
            </p:cNvPicPr>
            <p:nvPr/>
          </p:nvPicPr>
          <p:blipFill>
            <a:blip r:embed="rId12" cstate="print"/>
            <a:stretch>
              <a:fillRect/>
            </a:stretch>
          </p:blipFill>
          <p:spPr>
            <a:xfrm>
              <a:off x="7429520" y="4958437"/>
              <a:ext cx="501323" cy="685141"/>
            </a:xfrm>
            <a:prstGeom prst="rect">
              <a:avLst/>
            </a:prstGeom>
          </p:spPr>
        </p:pic>
        <p:pic>
          <p:nvPicPr>
            <p:cNvPr id="23" name="Рисунок 22" descr="4 - 5.bmp"/>
            <p:cNvPicPr>
              <a:picLocks noChangeAspect="1"/>
            </p:cNvPicPr>
            <p:nvPr/>
          </p:nvPicPr>
          <p:blipFill>
            <a:blip r:embed="rId6" cstate="print"/>
            <a:stretch>
              <a:fillRect/>
            </a:stretch>
          </p:blipFill>
          <p:spPr>
            <a:xfrm>
              <a:off x="6443636" y="4929198"/>
              <a:ext cx="485818" cy="714380"/>
            </a:xfrm>
            <a:prstGeom prst="rect">
              <a:avLst/>
            </a:prstGeom>
          </p:spPr>
        </p:pic>
        <p:cxnSp>
          <p:nvCxnSpPr>
            <p:cNvPr id="27" name="Прямая соединительная линия 26"/>
            <p:cNvCxnSpPr>
              <a:endCxn id="39" idx="2"/>
            </p:cNvCxnSpPr>
            <p:nvPr/>
          </p:nvCxnSpPr>
          <p:spPr>
            <a:xfrm rot="16200000" flipH="1">
              <a:off x="5428462" y="5285593"/>
              <a:ext cx="2000263" cy="158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4929190" y="4286256"/>
              <a:ext cx="3000396" cy="135732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p:nvPr/>
          </p:nvCxnSpPr>
          <p:spPr>
            <a:xfrm rot="5400000">
              <a:off x="4429918" y="5286388"/>
              <a:ext cx="1999470" cy="7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929190" y="5286388"/>
              <a:ext cx="2000264"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5929322" y="5286388"/>
              <a:ext cx="2000264"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6429388" y="5286388"/>
              <a:ext cx="2000264"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flipH="1">
              <a:off x="4929190" y="4929198"/>
              <a:ext cx="3000396"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4929190" y="4929198"/>
              <a:ext cx="3000396" cy="135732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5000628" y="5786454"/>
              <a:ext cx="343364" cy="369332"/>
            </a:xfrm>
            <a:prstGeom prst="rect">
              <a:avLst/>
            </a:prstGeom>
            <a:noFill/>
          </p:spPr>
          <p:txBody>
            <a:bodyPr wrap="none" rtlCol="0">
              <a:spAutoFit/>
            </a:bodyPr>
            <a:lstStyle/>
            <a:p>
              <a:r>
                <a:rPr lang="en-US" dirty="0" smtClean="0"/>
                <a:t>…</a:t>
              </a:r>
              <a:endParaRPr lang="ru-RU" dirty="0"/>
            </a:p>
          </p:txBody>
        </p:sp>
        <p:sp>
          <p:nvSpPr>
            <p:cNvPr id="47" name="TextBox 46"/>
            <p:cNvSpPr txBox="1"/>
            <p:nvPr/>
          </p:nvSpPr>
          <p:spPr>
            <a:xfrm>
              <a:off x="5514520" y="5786454"/>
              <a:ext cx="343364" cy="369332"/>
            </a:xfrm>
            <a:prstGeom prst="rect">
              <a:avLst/>
            </a:prstGeom>
            <a:noFill/>
          </p:spPr>
          <p:txBody>
            <a:bodyPr wrap="none" rtlCol="0">
              <a:spAutoFit/>
            </a:bodyPr>
            <a:lstStyle/>
            <a:p>
              <a:r>
                <a:rPr lang="en-US" dirty="0" smtClean="0"/>
                <a:t>…</a:t>
              </a:r>
              <a:endParaRPr lang="ru-RU" dirty="0"/>
            </a:p>
          </p:txBody>
        </p:sp>
        <p:sp>
          <p:nvSpPr>
            <p:cNvPr id="48" name="TextBox 47"/>
            <p:cNvSpPr txBox="1"/>
            <p:nvPr/>
          </p:nvSpPr>
          <p:spPr>
            <a:xfrm>
              <a:off x="5986934" y="5786454"/>
              <a:ext cx="343364" cy="369332"/>
            </a:xfrm>
            <a:prstGeom prst="rect">
              <a:avLst/>
            </a:prstGeom>
            <a:noFill/>
          </p:spPr>
          <p:txBody>
            <a:bodyPr wrap="none" rtlCol="0">
              <a:spAutoFit/>
            </a:bodyPr>
            <a:lstStyle/>
            <a:p>
              <a:r>
                <a:rPr lang="en-US" dirty="0" smtClean="0"/>
                <a:t>…</a:t>
              </a:r>
              <a:endParaRPr lang="ru-RU" dirty="0"/>
            </a:p>
          </p:txBody>
        </p:sp>
        <p:sp>
          <p:nvSpPr>
            <p:cNvPr id="49" name="TextBox 48"/>
            <p:cNvSpPr txBox="1"/>
            <p:nvPr/>
          </p:nvSpPr>
          <p:spPr>
            <a:xfrm>
              <a:off x="6500826" y="5786454"/>
              <a:ext cx="343364" cy="369332"/>
            </a:xfrm>
            <a:prstGeom prst="rect">
              <a:avLst/>
            </a:prstGeom>
            <a:noFill/>
          </p:spPr>
          <p:txBody>
            <a:bodyPr wrap="none" rtlCol="0">
              <a:spAutoFit/>
            </a:bodyPr>
            <a:lstStyle/>
            <a:p>
              <a:r>
                <a:rPr lang="en-US" dirty="0" smtClean="0"/>
                <a:t>…</a:t>
              </a:r>
              <a:endParaRPr lang="ru-RU" dirty="0"/>
            </a:p>
          </p:txBody>
        </p:sp>
        <p:sp>
          <p:nvSpPr>
            <p:cNvPr id="50" name="TextBox 49"/>
            <p:cNvSpPr txBox="1"/>
            <p:nvPr/>
          </p:nvSpPr>
          <p:spPr>
            <a:xfrm>
              <a:off x="6987066" y="5786454"/>
              <a:ext cx="343364" cy="369332"/>
            </a:xfrm>
            <a:prstGeom prst="rect">
              <a:avLst/>
            </a:prstGeom>
            <a:noFill/>
          </p:spPr>
          <p:txBody>
            <a:bodyPr wrap="none" rtlCol="0">
              <a:spAutoFit/>
            </a:bodyPr>
            <a:lstStyle/>
            <a:p>
              <a:r>
                <a:rPr lang="en-US" dirty="0" smtClean="0"/>
                <a:t>…</a:t>
              </a:r>
              <a:endParaRPr lang="ru-RU" dirty="0"/>
            </a:p>
          </p:txBody>
        </p:sp>
        <p:sp>
          <p:nvSpPr>
            <p:cNvPr id="51" name="TextBox 50"/>
            <p:cNvSpPr txBox="1"/>
            <p:nvPr/>
          </p:nvSpPr>
          <p:spPr>
            <a:xfrm>
              <a:off x="7500958" y="5786454"/>
              <a:ext cx="343364" cy="369332"/>
            </a:xfrm>
            <a:prstGeom prst="rect">
              <a:avLst/>
            </a:prstGeom>
            <a:noFill/>
          </p:spPr>
          <p:txBody>
            <a:bodyPr wrap="none" rtlCol="0">
              <a:spAutoFit/>
            </a:bodyPr>
            <a:lstStyle/>
            <a:p>
              <a:r>
                <a:rPr lang="en-US" dirty="0" smtClean="0"/>
                <a:t>…</a:t>
              </a:r>
              <a:endParaRPr lang="ru-RU" dirty="0"/>
            </a:p>
          </p:txBody>
        </p:sp>
      </p:grpSp>
      <p:sp>
        <p:nvSpPr>
          <p:cNvPr id="53" name="Прямоугольник 52"/>
          <p:cNvSpPr/>
          <p:nvPr/>
        </p:nvSpPr>
        <p:spPr>
          <a:xfrm>
            <a:off x="5286380" y="6078700"/>
            <a:ext cx="4286280" cy="707886"/>
          </a:xfrm>
          <a:prstGeom prst="rect">
            <a:avLst/>
          </a:prstGeom>
          <a:noFill/>
        </p:spPr>
        <p:txBody>
          <a:bodyPr wrap="square">
            <a:spAutoFit/>
          </a:bodyPr>
          <a:lstStyle/>
          <a:p>
            <a:r>
              <a:rPr lang="en-US" sz="2000" dirty="0" smtClean="0"/>
              <a:t>Data base of river plumes </a:t>
            </a:r>
          </a:p>
          <a:p>
            <a:r>
              <a:rPr lang="en-US" sz="2000" dirty="0" smtClean="0"/>
              <a:t>simulated under various conditions</a:t>
            </a:r>
            <a:endParaRPr lang="ru-RU" sz="2000" dirty="0"/>
          </a:p>
        </p:txBody>
      </p:sp>
      <p:pic>
        <p:nvPicPr>
          <p:cNvPr id="54" name="Рисунок 53" descr="4 - 5.bmp"/>
          <p:cNvPicPr>
            <a:picLocks noChangeAspect="1"/>
          </p:cNvPicPr>
          <p:nvPr/>
        </p:nvPicPr>
        <p:blipFill>
          <a:blip r:embed="rId13"/>
          <a:stretch>
            <a:fillRect/>
          </a:stretch>
        </p:blipFill>
        <p:spPr>
          <a:xfrm>
            <a:off x="3545279" y="4214818"/>
            <a:ext cx="1509563" cy="2071702"/>
          </a:xfrm>
          <a:prstGeom prst="rect">
            <a:avLst/>
          </a:prstGeom>
        </p:spPr>
      </p:pic>
      <p:sp>
        <p:nvSpPr>
          <p:cNvPr id="56" name="Стрелка вправо с вырезом 55"/>
          <p:cNvSpPr/>
          <p:nvPr/>
        </p:nvSpPr>
        <p:spPr>
          <a:xfrm rot="10800000">
            <a:off x="4857752" y="5429264"/>
            <a:ext cx="2571768" cy="28575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Фигура, имеющая форму буквы L 56"/>
          <p:cNvSpPr/>
          <p:nvPr/>
        </p:nvSpPr>
        <p:spPr>
          <a:xfrm rot="18762047">
            <a:off x="4397461" y="4245725"/>
            <a:ext cx="403260" cy="284839"/>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Фигура, имеющая форму буквы L 57"/>
          <p:cNvSpPr/>
          <p:nvPr/>
        </p:nvSpPr>
        <p:spPr>
          <a:xfrm rot="18762047">
            <a:off x="7293521" y="4750219"/>
            <a:ext cx="129121" cy="75261"/>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право с вырезом 58"/>
          <p:cNvSpPr/>
          <p:nvPr/>
        </p:nvSpPr>
        <p:spPr>
          <a:xfrm rot="5400000">
            <a:off x="7072330" y="5286388"/>
            <a:ext cx="428628" cy="28575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p:nvPr/>
        </p:nvSpPr>
        <p:spPr>
          <a:xfrm flipH="1">
            <a:off x="7358081" y="5429264"/>
            <a:ext cx="71439"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Умножение 60"/>
          <p:cNvSpPr/>
          <p:nvPr/>
        </p:nvSpPr>
        <p:spPr>
          <a:xfrm>
            <a:off x="5715008" y="400050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Умножение 61"/>
          <p:cNvSpPr/>
          <p:nvPr/>
        </p:nvSpPr>
        <p:spPr>
          <a:xfrm>
            <a:off x="6215074" y="400050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Умножение 62"/>
          <p:cNvSpPr/>
          <p:nvPr/>
        </p:nvSpPr>
        <p:spPr>
          <a:xfrm>
            <a:off x="6715140" y="400050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Умножение 63"/>
          <p:cNvSpPr/>
          <p:nvPr/>
        </p:nvSpPr>
        <p:spPr>
          <a:xfrm>
            <a:off x="7215206" y="400050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Умножение 64"/>
          <p:cNvSpPr/>
          <p:nvPr/>
        </p:nvSpPr>
        <p:spPr>
          <a:xfrm>
            <a:off x="7715272" y="400050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Умножение 65"/>
          <p:cNvSpPr/>
          <p:nvPr/>
        </p:nvSpPr>
        <p:spPr>
          <a:xfrm>
            <a:off x="8215338" y="400050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Умножение 66"/>
          <p:cNvSpPr/>
          <p:nvPr/>
        </p:nvSpPr>
        <p:spPr>
          <a:xfrm>
            <a:off x="5715008" y="471488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Умножение 67"/>
          <p:cNvSpPr/>
          <p:nvPr/>
        </p:nvSpPr>
        <p:spPr>
          <a:xfrm>
            <a:off x="6215074" y="471488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Умножение 68"/>
          <p:cNvSpPr/>
          <p:nvPr/>
        </p:nvSpPr>
        <p:spPr>
          <a:xfrm>
            <a:off x="6715140" y="471488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Умножение 69"/>
          <p:cNvSpPr/>
          <p:nvPr/>
        </p:nvSpPr>
        <p:spPr>
          <a:xfrm>
            <a:off x="7715272" y="471488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Умножение 70"/>
          <p:cNvSpPr/>
          <p:nvPr/>
        </p:nvSpPr>
        <p:spPr>
          <a:xfrm>
            <a:off x="8215338" y="4714884"/>
            <a:ext cx="214314" cy="21431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154" name="Picture 2" descr="C:\Users\Александр\Desktop\океан\доклады, заявки и отчеты\EGU\EGU-2014\ex.bmp"/>
          <p:cNvPicPr>
            <a:picLocks noChangeAspect="1" noChangeArrowheads="1"/>
          </p:cNvPicPr>
          <p:nvPr/>
        </p:nvPicPr>
        <p:blipFill>
          <a:blip r:embed="rId14"/>
          <a:srcRect/>
          <a:stretch>
            <a:fillRect/>
          </a:stretch>
        </p:blipFill>
        <p:spPr bwMode="auto">
          <a:xfrm>
            <a:off x="857224" y="4214818"/>
            <a:ext cx="1527880" cy="2071702"/>
          </a:xfrm>
          <a:prstGeom prst="rect">
            <a:avLst/>
          </a:prstGeom>
          <a:noFill/>
        </p:spPr>
      </p:pic>
      <p:sp>
        <p:nvSpPr>
          <p:cNvPr id="75" name="Двойная стрелка влево/вправо 74"/>
          <p:cNvSpPr/>
          <p:nvPr/>
        </p:nvSpPr>
        <p:spPr>
          <a:xfrm>
            <a:off x="2428860" y="5143512"/>
            <a:ext cx="1071570"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5" name="Рисунок 54" descr="CreativeCommons_Attribution_License.png"/>
          <p:cNvPicPr>
            <a:picLocks noChangeAspect="1"/>
          </p:cNvPicPr>
          <p:nvPr/>
        </p:nvPicPr>
        <p:blipFill>
          <a:blip r:embed="rId15"/>
          <a:stretch>
            <a:fillRect/>
          </a:stretch>
        </p:blipFill>
        <p:spPr>
          <a:xfrm>
            <a:off x="1" y="1"/>
            <a:ext cx="1428692" cy="500042"/>
          </a:xfrm>
          <a:prstGeom prst="rect">
            <a:avLst/>
          </a:prstGeom>
        </p:spPr>
      </p:pic>
    </p:spTree>
    <p:extLst>
      <p:ext uri="{BB962C8B-B14F-4D97-AF65-F5344CB8AC3E}">
        <p14:creationId xmlns:p14="http://schemas.microsoft.com/office/powerpoint/2010/main" xmlns="" val="193134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C:\Users\Александр\Desktop\океан\заявки - отчеты и презентации\Томск\рис 3 - 4.bmp"/>
          <p:cNvPicPr>
            <a:picLocks noChangeAspect="1" noChangeArrowheads="1"/>
          </p:cNvPicPr>
          <p:nvPr/>
        </p:nvPicPr>
        <p:blipFill>
          <a:blip r:embed="rId2"/>
          <a:srcRect/>
          <a:stretch>
            <a:fillRect/>
          </a:stretch>
        </p:blipFill>
        <p:spPr bwMode="auto">
          <a:xfrm>
            <a:off x="6143636" y="1071546"/>
            <a:ext cx="2266950" cy="2705100"/>
          </a:xfrm>
          <a:prstGeom prst="rect">
            <a:avLst/>
          </a:prstGeom>
          <a:noFill/>
        </p:spPr>
      </p:pic>
      <p:pic>
        <p:nvPicPr>
          <p:cNvPr id="19465" name="Picture 9" descr="C:\Users\Александр\Desktop\океан\заявки - отчеты и презентации\Томск\рис 3 - 2.bmp"/>
          <p:cNvPicPr>
            <a:picLocks noChangeAspect="1" noChangeArrowheads="1"/>
          </p:cNvPicPr>
          <p:nvPr/>
        </p:nvPicPr>
        <p:blipFill>
          <a:blip r:embed="rId3"/>
          <a:srcRect/>
          <a:stretch>
            <a:fillRect/>
          </a:stretch>
        </p:blipFill>
        <p:spPr bwMode="auto">
          <a:xfrm>
            <a:off x="3643306" y="1071546"/>
            <a:ext cx="2286016" cy="2705100"/>
          </a:xfrm>
          <a:prstGeom prst="rect">
            <a:avLst/>
          </a:prstGeom>
          <a:noFill/>
        </p:spPr>
      </p:pic>
      <p:sp>
        <p:nvSpPr>
          <p:cNvPr id="2" name="Заголовок 1"/>
          <p:cNvSpPr txBox="1">
            <a:spLocks/>
          </p:cNvSpPr>
          <p:nvPr/>
        </p:nvSpPr>
        <p:spPr>
          <a:xfrm>
            <a:off x="914400" y="0"/>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Principal scheme of estimating river discharge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9464" name="Picture 8" descr="C:\Users\Александр\Desktop\океан\заявки - отчеты и презентации\Томск\рис 3 - 1.bmp"/>
          <p:cNvPicPr>
            <a:picLocks noChangeAspect="1" noChangeArrowheads="1"/>
          </p:cNvPicPr>
          <p:nvPr/>
        </p:nvPicPr>
        <p:blipFill>
          <a:blip r:embed="rId4"/>
          <a:srcRect/>
          <a:stretch>
            <a:fillRect/>
          </a:stretch>
        </p:blipFill>
        <p:spPr bwMode="auto">
          <a:xfrm>
            <a:off x="142844" y="1571612"/>
            <a:ext cx="3267075" cy="2289175"/>
          </a:xfrm>
          <a:prstGeom prst="rect">
            <a:avLst/>
          </a:prstGeom>
          <a:noFill/>
        </p:spPr>
      </p:pic>
      <p:sp>
        <p:nvSpPr>
          <p:cNvPr id="13" name="Прямоугольник 12"/>
          <p:cNvSpPr/>
          <p:nvPr/>
        </p:nvSpPr>
        <p:spPr>
          <a:xfrm>
            <a:off x="1571604" y="2786058"/>
            <a:ext cx="71438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V="1">
            <a:off x="2285984" y="1571612"/>
            <a:ext cx="1357322"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85984" y="3429000"/>
            <a:ext cx="1357322" cy="357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Стрелка вправо с вырезом 22"/>
          <p:cNvSpPr/>
          <p:nvPr/>
        </p:nvSpPr>
        <p:spPr>
          <a:xfrm>
            <a:off x="314324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с вырезом 34"/>
          <p:cNvSpPr/>
          <p:nvPr/>
        </p:nvSpPr>
        <p:spPr>
          <a:xfrm>
            <a:off x="564357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643306" y="1071546"/>
            <a:ext cx="2286016" cy="271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71406" y="4071942"/>
            <a:ext cx="8643998" cy="2585323"/>
          </a:xfrm>
          <a:prstGeom prst="rect">
            <a:avLst/>
          </a:prstGeom>
        </p:spPr>
        <p:txBody>
          <a:bodyPr wrap="square">
            <a:spAutoFit/>
          </a:bodyPr>
          <a:lstStyle/>
          <a:p>
            <a:pPr marL="342900" indent="-342900">
              <a:buAutoNum type="arabicPeriod"/>
            </a:pPr>
            <a:r>
              <a:rPr lang="en-US" dirty="0" smtClean="0">
                <a:solidFill>
                  <a:schemeClr val="bg1">
                    <a:lumMod val="50000"/>
                  </a:schemeClr>
                </a:solidFill>
              </a:rPr>
              <a:t>The initial satellite image. Suspended sediment concentration is used as a plume tracer.</a:t>
            </a:r>
          </a:p>
          <a:p>
            <a:pPr marL="342900" indent="-342900">
              <a:buFontTx/>
              <a:buAutoNum type="arabicPeriod"/>
            </a:pPr>
            <a:r>
              <a:rPr lang="en-US" dirty="0" smtClean="0">
                <a:solidFill>
                  <a:schemeClr val="bg1">
                    <a:lumMod val="50000"/>
                  </a:schemeClr>
                </a:solidFill>
              </a:rPr>
              <a:t>Identification of border and spatial structure of the plume.</a:t>
            </a:r>
          </a:p>
          <a:p>
            <a:pPr marL="342900" indent="-342900">
              <a:buFontTx/>
              <a:buAutoNum type="arabicPeriod"/>
            </a:pPr>
            <a:r>
              <a:rPr lang="en-US" dirty="0" smtClean="0">
                <a:solidFill>
                  <a:schemeClr val="bg1">
                    <a:lumMod val="50000"/>
                  </a:schemeClr>
                </a:solidFill>
              </a:rPr>
              <a:t>Prescribing river discharge and external forcing model </a:t>
            </a:r>
          </a:p>
          <a:p>
            <a:pPr marL="342900" indent="-342900"/>
            <a:r>
              <a:rPr lang="en-US" dirty="0" smtClean="0">
                <a:solidFill>
                  <a:schemeClr val="bg1">
                    <a:lumMod val="50000"/>
                  </a:schemeClr>
                </a:solidFill>
              </a:rPr>
              <a:t>configuration</a:t>
            </a:r>
          </a:p>
          <a:p>
            <a:pPr marL="342900" indent="-342900">
              <a:buAutoNum type="arabicPeriod" startAt="4"/>
            </a:pPr>
            <a:r>
              <a:rPr lang="en-US" dirty="0" smtClean="0">
                <a:solidFill>
                  <a:schemeClr val="bg1">
                    <a:lumMod val="50000"/>
                  </a:schemeClr>
                </a:solidFill>
              </a:rPr>
              <a:t>Modeling river plume under </a:t>
            </a:r>
          </a:p>
          <a:p>
            <a:r>
              <a:rPr lang="en-US" dirty="0" smtClean="0">
                <a:solidFill>
                  <a:schemeClr val="bg1">
                    <a:lumMod val="50000"/>
                  </a:schemeClr>
                </a:solidFill>
              </a:rPr>
              <a:t>prescribed conditions</a:t>
            </a:r>
          </a:p>
          <a:p>
            <a:pPr marL="342900" indent="-342900"/>
            <a:r>
              <a:rPr lang="en-US" dirty="0" smtClean="0"/>
              <a:t>5.	Comparing the modeled and the </a:t>
            </a:r>
          </a:p>
          <a:p>
            <a:pPr marL="342900" indent="-342900"/>
            <a:r>
              <a:rPr lang="en-US" dirty="0" smtClean="0"/>
              <a:t>observed plumes.</a:t>
            </a:r>
            <a:endParaRPr lang="ru-RU" dirty="0" smtClean="0"/>
          </a:p>
          <a:p>
            <a:pPr marL="342900" indent="-342900">
              <a:buFontTx/>
              <a:buAutoNum type="arabicPeriod"/>
            </a:pPr>
            <a:endParaRPr lang="ru-RU" dirty="0" smtClean="0"/>
          </a:p>
        </p:txBody>
      </p:sp>
      <p:grpSp>
        <p:nvGrpSpPr>
          <p:cNvPr id="3" name="Группа 28"/>
          <p:cNvGrpSpPr/>
          <p:nvPr/>
        </p:nvGrpSpPr>
        <p:grpSpPr>
          <a:xfrm>
            <a:off x="6143636" y="4000504"/>
            <a:ext cx="2266950" cy="2705100"/>
            <a:chOff x="6143636" y="1071546"/>
            <a:chExt cx="2266950" cy="2705100"/>
          </a:xfrm>
        </p:grpSpPr>
        <p:pic>
          <p:nvPicPr>
            <p:cNvPr id="17" name="Picture 10" descr="C:\Users\Александр\Desktop\океан\заявки - отчеты и презентации\Томск\рис 3 - 3.bmp"/>
            <p:cNvPicPr>
              <a:picLocks noChangeAspect="1" noChangeArrowheads="1"/>
            </p:cNvPicPr>
            <p:nvPr/>
          </p:nvPicPr>
          <p:blipFill>
            <a:blip r:embed="rId5"/>
            <a:srcRect/>
            <a:stretch>
              <a:fillRect/>
            </a:stretch>
          </p:blipFill>
          <p:spPr bwMode="auto">
            <a:xfrm>
              <a:off x="6143636" y="1071546"/>
              <a:ext cx="2266950" cy="2705100"/>
            </a:xfrm>
            <a:prstGeom prst="rect">
              <a:avLst/>
            </a:prstGeom>
            <a:noFill/>
          </p:spPr>
        </p:pic>
        <p:sp>
          <p:nvSpPr>
            <p:cNvPr id="19" name="Стрелка вниз 18"/>
            <p:cNvSpPr/>
            <p:nvPr/>
          </p:nvSpPr>
          <p:spPr>
            <a:xfrm rot="2744318">
              <a:off x="7270187" y="1979876"/>
              <a:ext cx="214314" cy="64294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572396" y="1785926"/>
              <a:ext cx="481222" cy="584775"/>
            </a:xfrm>
            <a:prstGeom prst="rect">
              <a:avLst/>
            </a:prstGeom>
            <a:noFill/>
          </p:spPr>
          <p:txBody>
            <a:bodyPr wrap="none" rtlCol="0">
              <a:spAutoFit/>
            </a:bodyPr>
            <a:lstStyle/>
            <a:p>
              <a:r>
                <a:rPr lang="en-US" sz="3200" dirty="0" smtClean="0">
                  <a:solidFill>
                    <a:schemeClr val="tx2"/>
                  </a:solidFill>
                  <a:latin typeface="Times New Roman" pitchFamily="18" charset="0"/>
                  <a:cs typeface="Times New Roman" pitchFamily="18" charset="0"/>
                </a:rPr>
                <a:t>Q</a:t>
              </a:r>
              <a:endParaRPr lang="ru-RU" sz="3200" dirty="0">
                <a:solidFill>
                  <a:schemeClr val="tx2"/>
                </a:solidFill>
                <a:latin typeface="Times New Roman" pitchFamily="18" charset="0"/>
                <a:cs typeface="Times New Roman" pitchFamily="18" charset="0"/>
              </a:endParaRPr>
            </a:p>
          </p:txBody>
        </p:sp>
        <p:sp>
          <p:nvSpPr>
            <p:cNvPr id="21" name="Стрелка вправо 20"/>
            <p:cNvSpPr/>
            <p:nvPr/>
          </p:nvSpPr>
          <p:spPr>
            <a:xfrm rot="9842686">
              <a:off x="7326646" y="2781478"/>
              <a:ext cx="500066" cy="2987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7786710" y="2487035"/>
              <a:ext cx="349776" cy="584775"/>
            </a:xfrm>
            <a:prstGeom prst="rect">
              <a:avLst/>
            </a:prstGeom>
            <a:noFill/>
          </p:spPr>
          <p:txBody>
            <a:bodyPr wrap="none" rtlCol="0">
              <a:spAutoFit/>
            </a:bodyPr>
            <a:lstStyle/>
            <a:p>
              <a:r>
                <a:rPr lang="el-GR" sz="3200" dirty="0" smtClean="0">
                  <a:solidFill>
                    <a:srgbClr val="00B050"/>
                  </a:solidFill>
                  <a:latin typeface="Times New Roman" pitchFamily="18" charset="0"/>
                  <a:cs typeface="Times New Roman" pitchFamily="18" charset="0"/>
                </a:rPr>
                <a:t>τ</a:t>
              </a:r>
              <a:endParaRPr lang="ru-RU" sz="3200" dirty="0">
                <a:solidFill>
                  <a:srgbClr val="00B050"/>
                </a:solidFill>
                <a:latin typeface="Times New Roman" pitchFamily="18" charset="0"/>
                <a:cs typeface="Times New Roman" pitchFamily="18" charset="0"/>
              </a:endParaRPr>
            </a:p>
          </p:txBody>
        </p:sp>
      </p:grpSp>
      <p:sp>
        <p:nvSpPr>
          <p:cNvPr id="24" name="Стрелка вправо с вырезом 23"/>
          <p:cNvSpPr/>
          <p:nvPr/>
        </p:nvSpPr>
        <p:spPr>
          <a:xfrm rot="5400000">
            <a:off x="7715272" y="3714752"/>
            <a:ext cx="857256"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7" descr="C:\Users\Александр\Desktop\океан\заявки - отчеты и презентации\Томск\рис 3 - 5.bmp"/>
          <p:cNvPicPr>
            <a:picLocks noChangeAspect="1" noChangeArrowheads="1"/>
          </p:cNvPicPr>
          <p:nvPr/>
        </p:nvPicPr>
        <p:blipFill>
          <a:blip r:embed="rId6"/>
          <a:srcRect/>
          <a:stretch>
            <a:fillRect/>
          </a:stretch>
        </p:blipFill>
        <p:spPr bwMode="auto">
          <a:xfrm>
            <a:off x="3643306" y="4000504"/>
            <a:ext cx="2266950" cy="2705100"/>
          </a:xfrm>
          <a:prstGeom prst="rect">
            <a:avLst/>
          </a:prstGeom>
          <a:noFill/>
        </p:spPr>
      </p:pic>
      <p:sp>
        <p:nvSpPr>
          <p:cNvPr id="29" name="Стрелка вправо с вырезом 28"/>
          <p:cNvSpPr/>
          <p:nvPr/>
        </p:nvSpPr>
        <p:spPr>
          <a:xfrm rot="10800000">
            <a:off x="5643570" y="4929198"/>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pic>
        <p:nvPicPr>
          <p:cNvPr id="26" name="Рисунок 25" descr="CreativeCommons_Attribution_License.png"/>
          <p:cNvPicPr>
            <a:picLocks noChangeAspect="1"/>
          </p:cNvPicPr>
          <p:nvPr/>
        </p:nvPicPr>
        <p:blipFill>
          <a:blip r:embed="rId7"/>
          <a:stretch>
            <a:fillRect/>
          </a:stretch>
        </p:blipFill>
        <p:spPr>
          <a:xfrm>
            <a:off x="1" y="1"/>
            <a:ext cx="1428692" cy="500042"/>
          </a:xfrm>
          <a:prstGeom prst="rect">
            <a:avLst/>
          </a:prstGeom>
        </p:spPr>
      </p:pic>
    </p:spTree>
    <p:extLst>
      <p:ext uri="{BB962C8B-B14F-4D97-AF65-F5344CB8AC3E}">
        <p14:creationId xmlns:p14="http://schemas.microsoft.com/office/powerpoint/2010/main" xmlns="" val="1179798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C:\Users\Александр\Desktop\океан\заявки - отчеты и презентации\Томск\рис 3 - 4.bmp"/>
          <p:cNvPicPr>
            <a:picLocks noChangeAspect="1" noChangeArrowheads="1"/>
          </p:cNvPicPr>
          <p:nvPr/>
        </p:nvPicPr>
        <p:blipFill>
          <a:blip r:embed="rId2"/>
          <a:srcRect/>
          <a:stretch>
            <a:fillRect/>
          </a:stretch>
        </p:blipFill>
        <p:spPr bwMode="auto">
          <a:xfrm>
            <a:off x="3520628" y="2750909"/>
            <a:ext cx="1483420" cy="1770131"/>
          </a:xfrm>
          <a:prstGeom prst="rect">
            <a:avLst/>
          </a:prstGeom>
          <a:noFill/>
        </p:spPr>
      </p:pic>
      <p:sp>
        <p:nvSpPr>
          <p:cNvPr id="2" name="Заголовок 1"/>
          <p:cNvSpPr txBox="1">
            <a:spLocks/>
          </p:cNvSpPr>
          <p:nvPr/>
        </p:nvSpPr>
        <p:spPr>
          <a:xfrm>
            <a:off x="428596" y="284146"/>
            <a:ext cx="8229600" cy="715962"/>
          </a:xfrm>
          <a:prstGeom prst="rect">
            <a:avLst/>
          </a:prstGeom>
        </p:spPr>
        <p:txBody>
          <a:bodyPr>
            <a:noAutofit/>
          </a:bodyPr>
          <a:lstStyle/>
          <a:p>
            <a:pPr lvl="0" algn="ctr">
              <a:spcBef>
                <a:spcPct val="0"/>
              </a:spcBef>
              <a:defRPr/>
            </a:pPr>
            <a:r>
              <a:rPr lang="en-US" sz="2800" dirty="0">
                <a:solidFill>
                  <a:srgbClr val="FF0000"/>
                </a:solidFill>
              </a:rPr>
              <a:t>Details</a:t>
            </a:r>
            <a:endParaRPr lang="ru-RU" sz="2800" dirty="0"/>
          </a:p>
        </p:txBody>
      </p:sp>
      <p:sp>
        <p:nvSpPr>
          <p:cNvPr id="34" name="Содержимое 2"/>
          <p:cNvSpPr txBox="1">
            <a:spLocks/>
          </p:cNvSpPr>
          <p:nvPr/>
        </p:nvSpPr>
        <p:spPr>
          <a:xfrm>
            <a:off x="571472" y="1357298"/>
            <a:ext cx="8077200" cy="3071834"/>
          </a:xfrm>
          <a:prstGeom prst="rect">
            <a:avLst/>
          </a:prstGeom>
        </p:spPr>
        <p:txBody>
          <a:bodyPr vert="horz" lIns="91440" tIns="45720" rIns="91440" bIns="45720" rtlCol="0">
            <a:noAutofit/>
          </a:bodyPr>
          <a:lstStyle/>
          <a:p>
            <a:pPr algn="just">
              <a:defRPr/>
            </a:pPr>
            <a:r>
              <a:rPr lang="en-US" dirty="0" smtClean="0"/>
              <a:t>In most cases there is no complete coincidence of the satellite plume image and best-fitting model result. Therefore similarity between satellite and modeled plumes is evaluated in two ways, comparison of their </a:t>
            </a:r>
            <a:r>
              <a:rPr lang="en-US" dirty="0" smtClean="0">
                <a:solidFill>
                  <a:srgbClr val="FF0000"/>
                </a:solidFill>
              </a:rPr>
              <a:t>areas</a:t>
            </a:r>
            <a:r>
              <a:rPr lang="en-US" dirty="0" smtClean="0"/>
              <a:t> and comparison of their </a:t>
            </a:r>
            <a:r>
              <a:rPr lang="en-US" dirty="0" smtClean="0">
                <a:solidFill>
                  <a:srgbClr val="FF0000"/>
                </a:solidFill>
              </a:rPr>
              <a:t>contours</a:t>
            </a:r>
            <a:r>
              <a:rPr lang="en-US" dirty="0" smtClean="0"/>
              <a:t> (e.g., normalized contour-vectors).  </a:t>
            </a:r>
          </a:p>
        </p:txBody>
      </p:sp>
      <p:pic>
        <p:nvPicPr>
          <p:cNvPr id="52" name="Рисунок 51" descr="cont.bmp"/>
          <p:cNvPicPr>
            <a:picLocks noChangeAspect="1"/>
          </p:cNvPicPr>
          <p:nvPr/>
        </p:nvPicPr>
        <p:blipFill>
          <a:blip r:embed="rId3"/>
          <a:stretch>
            <a:fillRect/>
          </a:stretch>
        </p:blipFill>
        <p:spPr>
          <a:xfrm>
            <a:off x="5868144" y="3332169"/>
            <a:ext cx="2974856" cy="2157818"/>
          </a:xfrm>
          <a:prstGeom prst="rect">
            <a:avLst/>
          </a:prstGeom>
        </p:spPr>
      </p:pic>
      <p:sp>
        <p:nvSpPr>
          <p:cNvPr id="73" name="Стрелка вправо с вырезом 72"/>
          <p:cNvSpPr/>
          <p:nvPr/>
        </p:nvSpPr>
        <p:spPr>
          <a:xfrm rot="2143000">
            <a:off x="5028978" y="3899979"/>
            <a:ext cx="864096" cy="28575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Стрелка вправо с вырезом 73"/>
          <p:cNvSpPr/>
          <p:nvPr/>
        </p:nvSpPr>
        <p:spPr>
          <a:xfrm rot="8802940">
            <a:off x="2565874" y="3907259"/>
            <a:ext cx="838446" cy="28575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p:cNvSpPr txBox="1"/>
          <p:nvPr/>
        </p:nvSpPr>
        <p:spPr>
          <a:xfrm>
            <a:off x="1030742" y="4185846"/>
            <a:ext cx="1587294" cy="707886"/>
          </a:xfrm>
          <a:prstGeom prst="rect">
            <a:avLst/>
          </a:prstGeom>
          <a:noFill/>
        </p:spPr>
        <p:txBody>
          <a:bodyPr wrap="none" rtlCol="0">
            <a:spAutoFit/>
          </a:bodyPr>
          <a:lstStyle/>
          <a:p>
            <a:pPr algn="ctr"/>
            <a:r>
              <a:rPr lang="en-US" sz="2000" dirty="0" smtClean="0">
                <a:latin typeface="Times New Roman" pitchFamily="18" charset="0"/>
                <a:cs typeface="Times New Roman" pitchFamily="18" charset="0"/>
              </a:rPr>
              <a:t>plume area = </a:t>
            </a:r>
          </a:p>
          <a:p>
            <a:pPr algn="ctr"/>
            <a:r>
              <a:rPr lang="en-US" sz="2000" dirty="0" smtClean="0">
                <a:latin typeface="Times New Roman" pitchFamily="18" charset="0"/>
                <a:cs typeface="Times New Roman" pitchFamily="18" charset="0"/>
              </a:rPr>
              <a:t>N km</a:t>
            </a:r>
            <a:r>
              <a:rPr lang="en-US" sz="2000" baseline="30000" dirty="0" smtClean="0">
                <a:latin typeface="Times New Roman" pitchFamily="18" charset="0"/>
                <a:cs typeface="Times New Roman" pitchFamily="18" charset="0"/>
              </a:rPr>
              <a:t>2</a:t>
            </a:r>
            <a:endParaRPr lang="ru-RU" sz="2000" baseline="30000" dirty="0">
              <a:latin typeface="Times New Roman" pitchFamily="18" charset="0"/>
              <a:cs typeface="Times New Roman" pitchFamily="18" charset="0"/>
            </a:endParaRPr>
          </a:p>
        </p:txBody>
      </p:sp>
      <p:sp>
        <p:nvSpPr>
          <p:cNvPr id="77" name="Овал 76"/>
          <p:cNvSpPr/>
          <p:nvPr/>
        </p:nvSpPr>
        <p:spPr>
          <a:xfrm>
            <a:off x="1043608" y="4026768"/>
            <a:ext cx="150019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7" descr="C:\Users\Александр\Desktop\океан\заявки - отчеты и презентации\Томск\рис 3 - 5.bmp"/>
          <p:cNvPicPr>
            <a:picLocks noChangeAspect="1" noChangeArrowheads="1"/>
          </p:cNvPicPr>
          <p:nvPr/>
        </p:nvPicPr>
        <p:blipFill>
          <a:blip r:embed="rId4"/>
          <a:srcRect/>
          <a:stretch>
            <a:fillRect/>
          </a:stretch>
        </p:blipFill>
        <p:spPr bwMode="auto">
          <a:xfrm>
            <a:off x="3520628" y="4652578"/>
            <a:ext cx="1504692" cy="1795515"/>
          </a:xfrm>
          <a:prstGeom prst="rect">
            <a:avLst/>
          </a:prstGeom>
          <a:noFill/>
        </p:spPr>
      </p:pic>
      <p:sp>
        <p:nvSpPr>
          <p:cNvPr id="13" name="Стрелка вправо с вырезом 73"/>
          <p:cNvSpPr/>
          <p:nvPr/>
        </p:nvSpPr>
        <p:spPr>
          <a:xfrm rot="13273950">
            <a:off x="2608259" y="5166593"/>
            <a:ext cx="838446" cy="28575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с вырезом 72"/>
          <p:cNvSpPr/>
          <p:nvPr/>
        </p:nvSpPr>
        <p:spPr>
          <a:xfrm rot="19517145">
            <a:off x="5044019" y="5043970"/>
            <a:ext cx="864096" cy="28575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descr="CreativeCommons_Attribution_License.png"/>
          <p:cNvPicPr>
            <a:picLocks noChangeAspect="1"/>
          </p:cNvPicPr>
          <p:nvPr/>
        </p:nvPicPr>
        <p:blipFill>
          <a:blip r:embed="rId5"/>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C:\Users\Александр\Desktop\океан\заявки - отчеты и презентации\Томск\рис 3 - 4.bmp"/>
          <p:cNvPicPr>
            <a:picLocks noChangeAspect="1" noChangeArrowheads="1"/>
          </p:cNvPicPr>
          <p:nvPr/>
        </p:nvPicPr>
        <p:blipFill>
          <a:blip r:embed="rId2"/>
          <a:srcRect/>
          <a:stretch>
            <a:fillRect/>
          </a:stretch>
        </p:blipFill>
        <p:spPr bwMode="auto">
          <a:xfrm>
            <a:off x="6143636" y="1071546"/>
            <a:ext cx="2266950" cy="2705100"/>
          </a:xfrm>
          <a:prstGeom prst="rect">
            <a:avLst/>
          </a:prstGeom>
          <a:noFill/>
        </p:spPr>
      </p:pic>
      <p:pic>
        <p:nvPicPr>
          <p:cNvPr id="19465" name="Picture 9" descr="C:\Users\Александр\Desktop\океан\заявки - отчеты и презентации\Томск\рис 3 - 2.bmp"/>
          <p:cNvPicPr>
            <a:picLocks noChangeAspect="1" noChangeArrowheads="1"/>
          </p:cNvPicPr>
          <p:nvPr/>
        </p:nvPicPr>
        <p:blipFill>
          <a:blip r:embed="rId3"/>
          <a:srcRect/>
          <a:stretch>
            <a:fillRect/>
          </a:stretch>
        </p:blipFill>
        <p:spPr bwMode="auto">
          <a:xfrm>
            <a:off x="3643306" y="1071546"/>
            <a:ext cx="2286016" cy="2705100"/>
          </a:xfrm>
          <a:prstGeom prst="rect">
            <a:avLst/>
          </a:prstGeom>
          <a:noFill/>
        </p:spPr>
      </p:pic>
      <p:sp>
        <p:nvSpPr>
          <p:cNvPr id="2" name="Заголовок 1"/>
          <p:cNvSpPr txBox="1">
            <a:spLocks/>
          </p:cNvSpPr>
          <p:nvPr/>
        </p:nvSpPr>
        <p:spPr>
          <a:xfrm>
            <a:off x="914400" y="142852"/>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Principal scheme of estimating river discharge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9464" name="Picture 8" descr="C:\Users\Александр\Desktop\океан\заявки - отчеты и презентации\Томск\рис 3 - 1.bmp"/>
          <p:cNvPicPr>
            <a:picLocks noChangeAspect="1" noChangeArrowheads="1"/>
          </p:cNvPicPr>
          <p:nvPr/>
        </p:nvPicPr>
        <p:blipFill>
          <a:blip r:embed="rId4"/>
          <a:srcRect/>
          <a:stretch>
            <a:fillRect/>
          </a:stretch>
        </p:blipFill>
        <p:spPr bwMode="auto">
          <a:xfrm>
            <a:off x="142844" y="1571612"/>
            <a:ext cx="3267075" cy="2289175"/>
          </a:xfrm>
          <a:prstGeom prst="rect">
            <a:avLst/>
          </a:prstGeom>
          <a:noFill/>
        </p:spPr>
      </p:pic>
      <p:sp>
        <p:nvSpPr>
          <p:cNvPr id="13" name="Прямоугольник 12"/>
          <p:cNvSpPr/>
          <p:nvPr/>
        </p:nvSpPr>
        <p:spPr>
          <a:xfrm>
            <a:off x="1571604" y="2786058"/>
            <a:ext cx="71438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V="1">
            <a:off x="2285984" y="1571612"/>
            <a:ext cx="1357322"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85984" y="3429000"/>
            <a:ext cx="1357322" cy="357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Стрелка вправо с вырезом 22"/>
          <p:cNvSpPr/>
          <p:nvPr/>
        </p:nvSpPr>
        <p:spPr>
          <a:xfrm>
            <a:off x="314324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с вырезом 34"/>
          <p:cNvSpPr/>
          <p:nvPr/>
        </p:nvSpPr>
        <p:spPr>
          <a:xfrm>
            <a:off x="564357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643306" y="1071546"/>
            <a:ext cx="2286016" cy="271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8"/>
          <p:cNvGrpSpPr/>
          <p:nvPr/>
        </p:nvGrpSpPr>
        <p:grpSpPr>
          <a:xfrm>
            <a:off x="6143636" y="4000504"/>
            <a:ext cx="2266950" cy="2705100"/>
            <a:chOff x="6143636" y="1071546"/>
            <a:chExt cx="2266950" cy="2705100"/>
          </a:xfrm>
        </p:grpSpPr>
        <p:pic>
          <p:nvPicPr>
            <p:cNvPr id="17" name="Picture 10" descr="C:\Users\Александр\Desktop\океан\заявки - отчеты и презентации\Томск\рис 3 - 3.bmp"/>
            <p:cNvPicPr>
              <a:picLocks noChangeAspect="1" noChangeArrowheads="1"/>
            </p:cNvPicPr>
            <p:nvPr/>
          </p:nvPicPr>
          <p:blipFill>
            <a:blip r:embed="rId5"/>
            <a:srcRect/>
            <a:stretch>
              <a:fillRect/>
            </a:stretch>
          </p:blipFill>
          <p:spPr bwMode="auto">
            <a:xfrm>
              <a:off x="6143636" y="1071546"/>
              <a:ext cx="2266950" cy="2705100"/>
            </a:xfrm>
            <a:prstGeom prst="rect">
              <a:avLst/>
            </a:prstGeom>
            <a:noFill/>
          </p:spPr>
        </p:pic>
        <p:sp>
          <p:nvSpPr>
            <p:cNvPr id="19" name="Стрелка вниз 18"/>
            <p:cNvSpPr/>
            <p:nvPr/>
          </p:nvSpPr>
          <p:spPr>
            <a:xfrm rot="2744318">
              <a:off x="7270187" y="1979876"/>
              <a:ext cx="214314" cy="64294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572396" y="1785926"/>
              <a:ext cx="481222" cy="584775"/>
            </a:xfrm>
            <a:prstGeom prst="rect">
              <a:avLst/>
            </a:prstGeom>
            <a:noFill/>
          </p:spPr>
          <p:txBody>
            <a:bodyPr wrap="none" rtlCol="0">
              <a:spAutoFit/>
            </a:bodyPr>
            <a:lstStyle/>
            <a:p>
              <a:r>
                <a:rPr lang="en-US" sz="3200" dirty="0" smtClean="0">
                  <a:solidFill>
                    <a:schemeClr val="tx2"/>
                  </a:solidFill>
                  <a:latin typeface="Times New Roman" pitchFamily="18" charset="0"/>
                  <a:cs typeface="Times New Roman" pitchFamily="18" charset="0"/>
                </a:rPr>
                <a:t>Q</a:t>
              </a:r>
              <a:endParaRPr lang="ru-RU" sz="3200" dirty="0">
                <a:solidFill>
                  <a:schemeClr val="tx2"/>
                </a:solidFill>
                <a:latin typeface="Times New Roman" pitchFamily="18" charset="0"/>
                <a:cs typeface="Times New Roman" pitchFamily="18" charset="0"/>
              </a:endParaRPr>
            </a:p>
          </p:txBody>
        </p:sp>
        <p:sp>
          <p:nvSpPr>
            <p:cNvPr id="21" name="Стрелка вправо 20"/>
            <p:cNvSpPr/>
            <p:nvPr/>
          </p:nvSpPr>
          <p:spPr>
            <a:xfrm rot="9842686">
              <a:off x="7326646" y="2781478"/>
              <a:ext cx="500066" cy="2987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7786710" y="2487035"/>
              <a:ext cx="349776" cy="584775"/>
            </a:xfrm>
            <a:prstGeom prst="rect">
              <a:avLst/>
            </a:prstGeom>
            <a:noFill/>
          </p:spPr>
          <p:txBody>
            <a:bodyPr wrap="none" rtlCol="0">
              <a:spAutoFit/>
            </a:bodyPr>
            <a:lstStyle/>
            <a:p>
              <a:r>
                <a:rPr lang="el-GR" sz="3200" dirty="0" smtClean="0">
                  <a:solidFill>
                    <a:srgbClr val="00B050"/>
                  </a:solidFill>
                  <a:latin typeface="Times New Roman" pitchFamily="18" charset="0"/>
                  <a:cs typeface="Times New Roman" pitchFamily="18" charset="0"/>
                </a:rPr>
                <a:t>τ</a:t>
              </a:r>
              <a:endParaRPr lang="ru-RU" sz="3200" dirty="0">
                <a:solidFill>
                  <a:srgbClr val="00B050"/>
                </a:solidFill>
                <a:latin typeface="Times New Roman" pitchFamily="18" charset="0"/>
                <a:cs typeface="Times New Roman" pitchFamily="18" charset="0"/>
              </a:endParaRPr>
            </a:p>
          </p:txBody>
        </p:sp>
      </p:grpSp>
      <p:sp>
        <p:nvSpPr>
          <p:cNvPr id="24" name="Стрелка вправо с вырезом 23"/>
          <p:cNvSpPr/>
          <p:nvPr/>
        </p:nvSpPr>
        <p:spPr>
          <a:xfrm rot="5400000">
            <a:off x="7715272" y="3714752"/>
            <a:ext cx="857256"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7" descr="C:\Users\Александр\Desktop\океан\заявки - отчеты и презентации\Томск\рис 3 - 5.bmp"/>
          <p:cNvPicPr>
            <a:picLocks noChangeAspect="1" noChangeArrowheads="1"/>
          </p:cNvPicPr>
          <p:nvPr/>
        </p:nvPicPr>
        <p:blipFill>
          <a:blip r:embed="rId6"/>
          <a:srcRect/>
          <a:stretch>
            <a:fillRect/>
          </a:stretch>
        </p:blipFill>
        <p:spPr bwMode="auto">
          <a:xfrm>
            <a:off x="3643306" y="4000504"/>
            <a:ext cx="2266950" cy="2705100"/>
          </a:xfrm>
          <a:prstGeom prst="rect">
            <a:avLst/>
          </a:prstGeom>
          <a:noFill/>
        </p:spPr>
      </p:pic>
      <p:sp>
        <p:nvSpPr>
          <p:cNvPr id="29" name="Стрелка вправо с вырезом 28"/>
          <p:cNvSpPr/>
          <p:nvPr/>
        </p:nvSpPr>
        <p:spPr>
          <a:xfrm rot="10800000">
            <a:off x="5643570" y="4929198"/>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6" name="TextBox 25"/>
          <p:cNvSpPr txBox="1"/>
          <p:nvPr/>
        </p:nvSpPr>
        <p:spPr>
          <a:xfrm>
            <a:off x="285720" y="5000636"/>
            <a:ext cx="2770502"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river discharge = Q m</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s</a:t>
            </a:r>
            <a:endParaRPr lang="ru-RU" sz="2000" baseline="30000" dirty="0">
              <a:latin typeface="Times New Roman" pitchFamily="18" charset="0"/>
              <a:cs typeface="Times New Roman" pitchFamily="18" charset="0"/>
            </a:endParaRPr>
          </a:p>
        </p:txBody>
      </p:sp>
      <p:sp>
        <p:nvSpPr>
          <p:cNvPr id="27" name="Овал 26"/>
          <p:cNvSpPr/>
          <p:nvPr/>
        </p:nvSpPr>
        <p:spPr>
          <a:xfrm>
            <a:off x="214282" y="4786322"/>
            <a:ext cx="292895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с вырезом 27"/>
          <p:cNvSpPr/>
          <p:nvPr/>
        </p:nvSpPr>
        <p:spPr>
          <a:xfrm rot="10800000">
            <a:off x="3071802" y="5000636"/>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pic>
        <p:nvPicPr>
          <p:cNvPr id="30" name="Рисунок 29" descr="CreativeCommons_Attribution_License.png"/>
          <p:cNvPicPr>
            <a:picLocks noChangeAspect="1"/>
          </p:cNvPicPr>
          <p:nvPr/>
        </p:nvPicPr>
        <p:blipFill>
          <a:blip r:embed="rId7"/>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428596" y="284146"/>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Validation for the </a:t>
            </a:r>
            <a:r>
              <a:rPr lang="en-US" sz="2800" dirty="0" err="1" smtClean="0">
                <a:solidFill>
                  <a:srgbClr val="FF0000"/>
                </a:solidFill>
                <a:latin typeface="+mj-lt"/>
                <a:ea typeface="+mj-ea"/>
                <a:cs typeface="+mj-cs"/>
              </a:rPr>
              <a:t>Mzymta</a:t>
            </a:r>
            <a:r>
              <a:rPr lang="en-US" sz="2800" dirty="0" smtClean="0">
                <a:solidFill>
                  <a:srgbClr val="FF0000"/>
                </a:solidFill>
                <a:latin typeface="+mj-lt"/>
                <a:ea typeface="+mj-ea"/>
                <a:cs typeface="+mj-cs"/>
              </a:rPr>
              <a:t> River</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Рисунок 3" descr="result.bmp"/>
          <p:cNvPicPr>
            <a:picLocks noChangeAspect="1"/>
          </p:cNvPicPr>
          <p:nvPr/>
        </p:nvPicPr>
        <p:blipFill>
          <a:blip r:embed="rId2"/>
          <a:stretch>
            <a:fillRect/>
          </a:stretch>
        </p:blipFill>
        <p:spPr>
          <a:xfrm>
            <a:off x="62917" y="1285860"/>
            <a:ext cx="9018163" cy="4286280"/>
          </a:xfrm>
          <a:prstGeom prst="rect">
            <a:avLst/>
          </a:prstGeom>
        </p:spPr>
      </p:pic>
      <p:pic>
        <p:nvPicPr>
          <p:cNvPr id="5" name="Рисунок 4" descr="CreativeCommons_Attribution_License.png"/>
          <p:cNvPicPr>
            <a:picLocks noChangeAspect="1"/>
          </p:cNvPicPr>
          <p:nvPr/>
        </p:nvPicPr>
        <p:blipFill>
          <a:blip r:embed="rId3"/>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284146"/>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Summary and conclusions</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Содержимое 2"/>
          <p:cNvSpPr txBox="1">
            <a:spLocks/>
          </p:cNvSpPr>
          <p:nvPr/>
        </p:nvSpPr>
        <p:spPr>
          <a:xfrm>
            <a:off x="500034" y="1000108"/>
            <a:ext cx="8077200" cy="2071702"/>
          </a:xfrm>
          <a:prstGeom prst="rect">
            <a:avLst/>
          </a:prstGeom>
        </p:spPr>
        <p:txBody>
          <a:bodyPr vert="horz" lIns="91440" tIns="45720" rIns="91440" bIns="45720" rtlCol="0">
            <a:noAutofit/>
          </a:bodyPr>
          <a:lstStyle/>
          <a:p>
            <a:pPr marL="342900" indent="-342900" algn="just">
              <a:spcBef>
                <a:spcPct val="20000"/>
              </a:spcBef>
              <a:buFont typeface="Wingdings" pitchFamily="2" charset="2"/>
              <a:buChar char="Ø"/>
              <a:defRPr/>
            </a:pPr>
            <a:r>
              <a:rPr lang="en-US" dirty="0" smtClean="0"/>
              <a:t>A method of estimating river discharge using satellite imagery and numerical modeling is developed. This method is an alternative for the expensive and laborious direct measurements of the river discharge.</a:t>
            </a:r>
            <a:endParaRPr kumimoji="0" lang="ru-RU" b="0" i="0" u="none" strike="noStrike" kern="1200" cap="none" spc="0" normalizeH="0" noProof="0" dirty="0" smtClean="0">
              <a:ln>
                <a:noFill/>
              </a:ln>
              <a:effectLst/>
              <a:uLnTx/>
              <a:uFillTx/>
              <a:latin typeface="+mn-lt"/>
              <a:ea typeface="+mn-ea"/>
              <a:cs typeface="+mn-cs"/>
            </a:endParaRPr>
          </a:p>
          <a:p>
            <a:pPr marL="342900" lvl="0" indent="-342900" algn="just">
              <a:spcBef>
                <a:spcPct val="20000"/>
              </a:spcBef>
              <a:buFont typeface="Wingdings" pitchFamily="2" charset="2"/>
              <a:buChar char="Ø"/>
              <a:defRPr/>
            </a:pPr>
            <a:r>
              <a:rPr lang="en-US" dirty="0" smtClean="0"/>
              <a:t>This method was applied to the </a:t>
            </a:r>
            <a:r>
              <a:rPr lang="en-US" dirty="0" err="1" smtClean="0"/>
              <a:t>Mzymta</a:t>
            </a:r>
            <a:r>
              <a:rPr lang="en-US" dirty="0" smtClean="0"/>
              <a:t> River plume and was used to estimate the discharge rate of </a:t>
            </a:r>
            <a:r>
              <a:rPr lang="en-US" dirty="0" err="1" smtClean="0"/>
              <a:t>Mzymta</a:t>
            </a:r>
            <a:r>
              <a:rPr lang="en-US" dirty="0" smtClean="0"/>
              <a:t> River during the trial period (June-December, 2011). The method was verified against the </a:t>
            </a:r>
            <a:r>
              <a:rPr lang="en-US" i="1" dirty="0" smtClean="0"/>
              <a:t>in situ </a:t>
            </a:r>
            <a:r>
              <a:rPr lang="en-US" dirty="0" smtClean="0"/>
              <a:t>gauge</a:t>
            </a:r>
            <a:r>
              <a:rPr lang="en-US" i="1" dirty="0" smtClean="0"/>
              <a:t> </a:t>
            </a:r>
            <a:r>
              <a:rPr lang="en-US" dirty="0" smtClean="0"/>
              <a:t>measurements and showed good ability to produce realistic results.</a:t>
            </a:r>
          </a:p>
        </p:txBody>
      </p:sp>
      <p:sp>
        <p:nvSpPr>
          <p:cNvPr id="7" name="Заголовок 1"/>
          <p:cNvSpPr txBox="1">
            <a:spLocks/>
          </p:cNvSpPr>
          <p:nvPr/>
        </p:nvSpPr>
        <p:spPr>
          <a:xfrm>
            <a:off x="500034" y="3286124"/>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Future work</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Содержимое 2"/>
          <p:cNvSpPr txBox="1">
            <a:spLocks/>
          </p:cNvSpPr>
          <p:nvPr/>
        </p:nvSpPr>
        <p:spPr>
          <a:xfrm>
            <a:off x="571472" y="3929042"/>
            <a:ext cx="8077200" cy="2928958"/>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en-US" dirty="0" smtClean="0"/>
              <a:t>The future improvement of the quality of satellite imagery on the one hand, and increasing of the computer performance on the other hand will result in growth of efficiency and accuracy of this method.</a:t>
            </a:r>
            <a:endParaRPr lang="ru-RU" sz="1600" dirty="0" smtClean="0"/>
          </a:p>
          <a:p>
            <a:pPr marL="342900" lvl="0" indent="-342900" algn="just">
              <a:spcBef>
                <a:spcPct val="20000"/>
              </a:spcBef>
              <a:buFont typeface="Wingdings" pitchFamily="2" charset="2"/>
              <a:buChar char="Ø"/>
              <a:defRPr/>
            </a:pPr>
            <a:r>
              <a:rPr lang="en-US" dirty="0" smtClean="0"/>
              <a:t>We are looking forward for applying the method to the whole Black Sea shore to estimate total river discharge to the Black Sea and evaluate the role of numerous small rivers and watersheds in the total discharge.</a:t>
            </a:r>
          </a:p>
          <a:p>
            <a:pPr marL="342900" lvl="0" indent="-342900" algn="just">
              <a:spcBef>
                <a:spcPct val="20000"/>
              </a:spcBef>
              <a:buFont typeface="Wingdings" pitchFamily="2" charset="2"/>
              <a:buChar char="Ø"/>
              <a:defRPr/>
            </a:pPr>
            <a:r>
              <a:rPr lang="en-US" dirty="0" smtClean="0"/>
              <a:t>We plan to use several river plume tracers (e.g., temperature, chlorophyll, dissolved organic) for estimating borders of river plumes with low sediment concentration.</a:t>
            </a:r>
            <a:endParaRPr lang="ru-RU" dirty="0" smtClean="0"/>
          </a:p>
          <a:p>
            <a:pPr marL="342900" lvl="0" indent="-342900" algn="just">
              <a:spcBef>
                <a:spcPct val="20000"/>
              </a:spcBef>
              <a:defRPr/>
            </a:pPr>
            <a:endParaRPr lang="ru-RU" dirty="0" smtClean="0"/>
          </a:p>
        </p:txBody>
      </p:sp>
      <p:pic>
        <p:nvPicPr>
          <p:cNvPr id="6" name="Рисунок 5" descr="CreativeCommons_Attribution_License.png"/>
          <p:cNvPicPr>
            <a:picLocks noChangeAspect="1"/>
          </p:cNvPicPr>
          <p:nvPr/>
        </p:nvPicPr>
        <p:blipFill>
          <a:blip r:embed="rId2"/>
          <a:stretch>
            <a:fillRect/>
          </a:stretch>
        </p:blipFill>
        <p:spPr>
          <a:xfrm>
            <a:off x="1" y="1"/>
            <a:ext cx="1428692" cy="5000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D:\фотографии\экспедиция на Черноё море, май-июнь 2010\Гончаренко\DSCN9028.JPG"/>
          <p:cNvPicPr>
            <a:picLocks noChangeAspect="1" noChangeArrowheads="1"/>
          </p:cNvPicPr>
          <p:nvPr/>
        </p:nvPicPr>
        <p:blipFill>
          <a:blip r:embed="rId2" cstate="print"/>
          <a:srcRect/>
          <a:stretch>
            <a:fillRect/>
          </a:stretch>
        </p:blipFill>
        <p:spPr bwMode="auto">
          <a:xfrm>
            <a:off x="-1712" y="0"/>
            <a:ext cx="9145837" cy="6858000"/>
          </a:xfrm>
          <a:prstGeom prst="rect">
            <a:avLst/>
          </a:prstGeom>
          <a:noFill/>
        </p:spPr>
      </p:pic>
      <p:sp>
        <p:nvSpPr>
          <p:cNvPr id="2" name="Заголовок 1"/>
          <p:cNvSpPr txBox="1">
            <a:spLocks/>
          </p:cNvSpPr>
          <p:nvPr/>
        </p:nvSpPr>
        <p:spPr>
          <a:xfrm>
            <a:off x="0" y="714356"/>
            <a:ext cx="5715008" cy="314324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mj-lt"/>
                <a:ea typeface="+mj-ea"/>
                <a:cs typeface="+mj-cs"/>
              </a:rPr>
              <a:t>Thank you</a:t>
            </a:r>
            <a:r>
              <a:rPr kumimoji="0" lang="en-US" sz="6600" b="0" i="0" u="none" strike="noStrike" kern="1200" cap="none" spc="0" normalizeH="0" noProof="0" dirty="0" smtClean="0">
                <a:ln>
                  <a:noFill/>
                </a:ln>
                <a:solidFill>
                  <a:srgbClr val="FF0000"/>
                </a:solidFill>
                <a:effectLst/>
                <a:uLnTx/>
                <a:uFillTx/>
                <a:latin typeface="+mj-lt"/>
                <a:ea typeface="+mj-ea"/>
                <a:cs typeface="+mj-cs"/>
              </a:rPr>
              <a:t> </a:t>
            </a:r>
            <a:r>
              <a:rPr kumimoji="0" lang="en-US" sz="6600" b="0" i="0" u="none" strike="noStrike" kern="1200" cap="none" spc="0" normalizeH="0" baseline="0" noProof="0" dirty="0" smtClean="0">
                <a:ln>
                  <a:noFill/>
                </a:ln>
                <a:solidFill>
                  <a:srgbClr val="FF0000"/>
                </a:solidFill>
                <a:effectLst/>
                <a:uLnTx/>
                <a:uFillTx/>
                <a:latin typeface="+mj-lt"/>
                <a:ea typeface="+mj-ea"/>
                <a:cs typeface="+mj-cs"/>
              </a:rPr>
              <a:t>for your attention!</a:t>
            </a:r>
            <a:endParaRPr kumimoji="0" lang="ru-RU" sz="66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4" name="Рисунок 3" descr="CreativeCommons_Attribution_License.png"/>
          <p:cNvPicPr>
            <a:picLocks noChangeAspect="1"/>
          </p:cNvPicPr>
          <p:nvPr/>
        </p:nvPicPr>
        <p:blipFill>
          <a:blip r:embed="rId3"/>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715962"/>
          </a:xfrm>
        </p:spPr>
        <p:txBody>
          <a:bodyPr>
            <a:noAutofit/>
          </a:bodyPr>
          <a:lstStyle/>
          <a:p>
            <a:r>
              <a:rPr lang="en-US" sz="2800" dirty="0" smtClean="0">
                <a:solidFill>
                  <a:srgbClr val="FF0000"/>
                </a:solidFill>
              </a:rPr>
              <a:t>Motivation</a:t>
            </a:r>
            <a:endParaRPr lang="ru-RU" sz="2800" dirty="0">
              <a:solidFill>
                <a:srgbClr val="FF0000"/>
              </a:solidFill>
            </a:endParaRPr>
          </a:p>
        </p:txBody>
      </p:sp>
      <p:sp>
        <p:nvSpPr>
          <p:cNvPr id="4" name="TextBox 3"/>
          <p:cNvSpPr txBox="1"/>
          <p:nvPr/>
        </p:nvSpPr>
        <p:spPr>
          <a:xfrm>
            <a:off x="1143000" y="2209800"/>
            <a:ext cx="184731" cy="369332"/>
          </a:xfrm>
          <a:prstGeom prst="rect">
            <a:avLst/>
          </a:prstGeom>
          <a:noFill/>
        </p:spPr>
        <p:txBody>
          <a:bodyPr wrap="none" rtlCol="0">
            <a:spAutoFit/>
          </a:bodyPr>
          <a:lstStyle/>
          <a:p>
            <a:endParaRPr lang="ru-RU" dirty="0"/>
          </a:p>
        </p:txBody>
      </p:sp>
      <p:sp>
        <p:nvSpPr>
          <p:cNvPr id="6" name="Содержимое 2"/>
          <p:cNvSpPr txBox="1">
            <a:spLocks/>
          </p:cNvSpPr>
          <p:nvPr/>
        </p:nvSpPr>
        <p:spPr>
          <a:xfrm>
            <a:off x="571472" y="1142984"/>
            <a:ext cx="8077200" cy="2500330"/>
          </a:xfrm>
          <a:prstGeom prst="rect">
            <a:avLst/>
          </a:prstGeom>
        </p:spPr>
        <p:txBody>
          <a:bodyPr vert="horz" lIns="91440" tIns="45720" rIns="91440" bIns="45720" rtlCol="0">
            <a:noAutofit/>
          </a:bodyPr>
          <a:lstStyle/>
          <a:p>
            <a:pPr marL="342900" indent="-342900" algn="just">
              <a:spcBef>
                <a:spcPct val="20000"/>
              </a:spcBef>
              <a:defRPr/>
            </a:pPr>
            <a:r>
              <a:rPr lang="en-US" sz="2000" dirty="0" smtClean="0"/>
              <a:t>1. </a:t>
            </a:r>
            <a:r>
              <a:rPr lang="en-US" sz="2000" u="sng" dirty="0" smtClean="0"/>
              <a:t>Importance of river discharge estimates</a:t>
            </a:r>
            <a:r>
              <a:rPr lang="en-US" sz="2000" dirty="0" smtClean="0"/>
              <a:t>:</a:t>
            </a:r>
          </a:p>
          <a:p>
            <a:pPr marL="342900" indent="-342900" algn="just">
              <a:spcBef>
                <a:spcPct val="20000"/>
              </a:spcBef>
              <a:buFont typeface="Wingdings" pitchFamily="2" charset="2"/>
              <a:buChar char="Ø"/>
              <a:defRPr/>
            </a:pPr>
            <a:r>
              <a:rPr lang="en-US" dirty="0" smtClean="0"/>
              <a:t>Continental discharge is an important component of the global hydrological cycle (about 10% of the input part of the water budget of the ocean); </a:t>
            </a:r>
          </a:p>
          <a:p>
            <a:pPr marL="342900" lvl="0" indent="-342900" algn="just">
              <a:spcBef>
                <a:spcPct val="20000"/>
              </a:spcBef>
              <a:buFont typeface="Wingdings" pitchFamily="2" charset="2"/>
              <a:buChar char="Ø"/>
              <a:defRPr/>
            </a:pPr>
            <a:r>
              <a:rPr lang="en-US" dirty="0" smtClean="0"/>
              <a:t>Buoyant inflow usually causes surface density stratification at the large shelf areas, and plays a significant role in physical, chemical, and biological processes there;</a:t>
            </a:r>
          </a:p>
          <a:p>
            <a:pPr marL="342900" lvl="0" indent="-342900" algn="just">
              <a:spcBef>
                <a:spcPct val="20000"/>
              </a:spcBef>
              <a:buFont typeface="Wingdings" pitchFamily="2" charset="2"/>
              <a:buChar char="Ø"/>
              <a:defRPr/>
            </a:pPr>
            <a:r>
              <a:rPr lang="en-US" dirty="0" smtClean="0"/>
              <a:t>For the inland seas and certain shelf areas, fluvial discharges can play much more significant role.</a:t>
            </a:r>
          </a:p>
        </p:txBody>
      </p:sp>
      <p:sp>
        <p:nvSpPr>
          <p:cNvPr id="7" name="Заголовок 1"/>
          <p:cNvSpPr txBox="1">
            <a:spLocks/>
          </p:cNvSpPr>
          <p:nvPr/>
        </p:nvSpPr>
        <p:spPr>
          <a:xfrm>
            <a:off x="571472" y="3214686"/>
            <a:ext cx="8072494" cy="715962"/>
          </a:xfrm>
          <a:prstGeom prst="rect">
            <a:avLst/>
          </a:prstGeom>
        </p:spPr>
        <p:txBody>
          <a:bodyPr vert="horz" lIns="91440" tIns="45720" rIns="91440" bIns="45720" rtlCol="0" anchor="ctr">
            <a:noAutofit/>
          </a:bodyPr>
          <a:lstStyle/>
          <a:p>
            <a:pPr indent="-457200">
              <a:spcBef>
                <a:spcPct val="0"/>
              </a:spcBef>
              <a:buFont typeface="Wingdings" pitchFamily="2" charset="2"/>
              <a:buChar char="Ø"/>
              <a:defRPr/>
            </a:pP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Содержимое 2"/>
          <p:cNvSpPr txBox="1">
            <a:spLocks/>
          </p:cNvSpPr>
          <p:nvPr/>
        </p:nvSpPr>
        <p:spPr>
          <a:xfrm>
            <a:off x="571472" y="3786190"/>
            <a:ext cx="8077200" cy="2714644"/>
          </a:xfrm>
          <a:prstGeom prst="rect">
            <a:avLst/>
          </a:prstGeom>
        </p:spPr>
        <p:txBody>
          <a:bodyPr vert="horz" lIns="91440" tIns="45720" rIns="91440" bIns="45720" rtlCol="0">
            <a:noAutofit/>
          </a:bodyPr>
          <a:lstStyle/>
          <a:p>
            <a:pPr marL="342900" lvl="0" indent="-342900" algn="just">
              <a:spcBef>
                <a:spcPct val="20000"/>
              </a:spcBef>
              <a:defRPr/>
            </a:pPr>
            <a:r>
              <a:rPr lang="en-US" sz="2000" dirty="0" smtClean="0"/>
              <a:t>2. </a:t>
            </a:r>
            <a:r>
              <a:rPr lang="en-US" sz="2000" u="sng" dirty="0" smtClean="0"/>
              <a:t>Complexity of river discharge estimation</a:t>
            </a:r>
            <a:r>
              <a:rPr lang="en-US" sz="2000" dirty="0" smtClean="0"/>
              <a:t>:</a:t>
            </a:r>
          </a:p>
          <a:p>
            <a:pPr marL="342900" lvl="0" indent="-342900" algn="just">
              <a:spcBef>
                <a:spcPct val="20000"/>
              </a:spcBef>
              <a:buFont typeface="Wingdings" pitchFamily="2" charset="2"/>
              <a:buChar char="Ø"/>
              <a:defRPr/>
            </a:pPr>
            <a:r>
              <a:rPr lang="en-US" dirty="0" smtClean="0"/>
              <a:t>Direct measurements of discharge are expensive and laborious;</a:t>
            </a:r>
          </a:p>
          <a:p>
            <a:pPr marL="342900" lvl="0" indent="-342900" algn="just">
              <a:spcBef>
                <a:spcPct val="20000"/>
              </a:spcBef>
              <a:buFont typeface="Wingdings" pitchFamily="2" charset="2"/>
              <a:buChar char="Ø"/>
              <a:defRPr/>
            </a:pPr>
            <a:r>
              <a:rPr lang="en-US" dirty="0" smtClean="0"/>
              <a:t>Indirect methods of river discharge estimation require ancillary ground-based information (e.g., gauge measurements, bathymetry, etc.) and are prone to uncertainties ;</a:t>
            </a:r>
          </a:p>
          <a:p>
            <a:pPr marL="342900" lvl="0" indent="-342900" algn="just">
              <a:spcBef>
                <a:spcPct val="20000"/>
              </a:spcBef>
              <a:buFont typeface="Wingdings" pitchFamily="2" charset="2"/>
              <a:buChar char="Ø"/>
              <a:defRPr/>
            </a:pPr>
            <a:endParaRPr lang="en-US" dirty="0" smtClean="0"/>
          </a:p>
          <a:p>
            <a:pPr lvl="0" algn="just">
              <a:spcBef>
                <a:spcPct val="20000"/>
              </a:spcBef>
              <a:defRPr/>
            </a:pPr>
            <a:endParaRPr lang="en-US" dirty="0" smtClean="0"/>
          </a:p>
          <a:p>
            <a:pPr lvl="0" algn="ctr">
              <a:spcBef>
                <a:spcPct val="20000"/>
              </a:spcBef>
              <a:defRPr/>
            </a:pPr>
            <a:r>
              <a:rPr lang="en-US" sz="2000" dirty="0" smtClean="0">
                <a:solidFill>
                  <a:srgbClr val="FF0000"/>
                </a:solidFill>
              </a:rPr>
              <a:t>There is a lack of discharge data for most of rivers in a global scale</a:t>
            </a:r>
            <a:endParaRPr lang="ru-RU" dirty="0" smtClean="0"/>
          </a:p>
        </p:txBody>
      </p:sp>
      <p:pic>
        <p:nvPicPr>
          <p:cNvPr id="9" name="Рисунок 8" descr="CreativeCommons_Attribution_License.png"/>
          <p:cNvPicPr>
            <a:picLocks noChangeAspect="1"/>
          </p:cNvPicPr>
          <p:nvPr/>
        </p:nvPicPr>
        <p:blipFill>
          <a:blip r:embed="rId3"/>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28596" y="5572140"/>
            <a:ext cx="4071966" cy="707886"/>
          </a:xfrm>
          <a:prstGeom prst="rect">
            <a:avLst/>
          </a:prstGeom>
          <a:noFill/>
        </p:spPr>
        <p:txBody>
          <a:bodyPr wrap="square">
            <a:spAutoFit/>
          </a:bodyPr>
          <a:lstStyle/>
          <a:p>
            <a:r>
              <a:rPr lang="en-US" sz="2000" dirty="0" smtClean="0"/>
              <a:t>Schematic of a plume interaction with ambient environment</a:t>
            </a:r>
            <a:endParaRPr lang="ru-RU" sz="2000" dirty="0"/>
          </a:p>
        </p:txBody>
      </p:sp>
      <p:pic>
        <p:nvPicPr>
          <p:cNvPr id="10" name="Рисунок 9" descr="Mississippi_River_Delta_and_Sediment_Plume.jpg"/>
          <p:cNvPicPr>
            <a:picLocks noChangeAspect="1"/>
          </p:cNvPicPr>
          <p:nvPr/>
        </p:nvPicPr>
        <p:blipFill>
          <a:blip r:embed="rId2" cstate="print"/>
          <a:stretch>
            <a:fillRect/>
          </a:stretch>
        </p:blipFill>
        <p:spPr>
          <a:xfrm>
            <a:off x="6000759" y="4429132"/>
            <a:ext cx="3018325" cy="2214578"/>
          </a:xfrm>
          <a:prstGeom prst="rect">
            <a:avLst/>
          </a:prstGeom>
        </p:spPr>
      </p:pic>
      <p:pic>
        <p:nvPicPr>
          <p:cNvPr id="12" name="Рисунок 11" descr="110314tc.png"/>
          <p:cNvPicPr>
            <a:picLocks noChangeAspect="1"/>
          </p:cNvPicPr>
          <p:nvPr/>
        </p:nvPicPr>
        <p:blipFill>
          <a:blip r:embed="rId3" cstate="print"/>
          <a:stretch>
            <a:fillRect/>
          </a:stretch>
        </p:blipFill>
        <p:spPr>
          <a:xfrm>
            <a:off x="6000760" y="1142984"/>
            <a:ext cx="2957210" cy="2071702"/>
          </a:xfrm>
          <a:prstGeom prst="rect">
            <a:avLst/>
          </a:prstGeom>
        </p:spPr>
      </p:pic>
      <p:pic>
        <p:nvPicPr>
          <p:cNvPr id="14" name="Рисунок 13" descr="plume.bmp"/>
          <p:cNvPicPr>
            <a:picLocks noChangeAspect="1"/>
          </p:cNvPicPr>
          <p:nvPr/>
        </p:nvPicPr>
        <p:blipFill>
          <a:blip r:embed="rId4"/>
          <a:stretch>
            <a:fillRect/>
          </a:stretch>
        </p:blipFill>
        <p:spPr>
          <a:xfrm>
            <a:off x="214282" y="1071546"/>
            <a:ext cx="5200650" cy="4429125"/>
          </a:xfrm>
          <a:prstGeom prst="rect">
            <a:avLst/>
          </a:prstGeom>
        </p:spPr>
      </p:pic>
      <p:sp>
        <p:nvSpPr>
          <p:cNvPr id="16" name="Стрелка вправо с вырезом 15"/>
          <p:cNvSpPr/>
          <p:nvPr/>
        </p:nvSpPr>
        <p:spPr>
          <a:xfrm>
            <a:off x="4929190" y="3643314"/>
            <a:ext cx="1000132" cy="57150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000760" y="3286124"/>
            <a:ext cx="4071966" cy="1015663"/>
          </a:xfrm>
          <a:prstGeom prst="rect">
            <a:avLst/>
          </a:prstGeom>
          <a:noFill/>
        </p:spPr>
        <p:txBody>
          <a:bodyPr wrap="square">
            <a:spAutoFit/>
          </a:bodyPr>
          <a:lstStyle/>
          <a:p>
            <a:r>
              <a:rPr lang="en-US" sz="2000" dirty="0" smtClean="0"/>
              <a:t>River plumes can be</a:t>
            </a:r>
          </a:p>
          <a:p>
            <a:r>
              <a:rPr lang="en-US" sz="2000" dirty="0" smtClean="0"/>
              <a:t>recognized and identified </a:t>
            </a:r>
          </a:p>
          <a:p>
            <a:r>
              <a:rPr lang="en-US" sz="2000" dirty="0" smtClean="0"/>
              <a:t>using satellite imagery</a:t>
            </a:r>
            <a:endParaRPr lang="ru-RU" sz="2000" dirty="0"/>
          </a:p>
        </p:txBody>
      </p:sp>
      <p:pic>
        <p:nvPicPr>
          <p:cNvPr id="9" name="Рисунок 8" descr="CreativeCommons_Attribution_License.png"/>
          <p:cNvPicPr>
            <a:picLocks noChangeAspect="1"/>
          </p:cNvPicPr>
          <p:nvPr/>
        </p:nvPicPr>
        <p:blipFill>
          <a:blip r:embed="rId5"/>
          <a:stretch>
            <a:fillRect/>
          </a:stretch>
        </p:blipFill>
        <p:spPr>
          <a:xfrm>
            <a:off x="1" y="1"/>
            <a:ext cx="1428692" cy="500042"/>
          </a:xfrm>
          <a:prstGeom prst="rect">
            <a:avLst/>
          </a:prstGeom>
        </p:spPr>
      </p:pic>
      <p:sp>
        <p:nvSpPr>
          <p:cNvPr id="6" name="Заголовок 1"/>
          <p:cNvSpPr txBox="1">
            <a:spLocks/>
          </p:cNvSpPr>
          <p:nvPr/>
        </p:nvSpPr>
        <p:spPr>
          <a:xfrm>
            <a:off x="214282" y="214290"/>
            <a:ext cx="8715436"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mj-lt"/>
                <a:ea typeface="+mj-ea"/>
                <a:cs typeface="+mj-cs"/>
              </a:rPr>
              <a:t>River Discharge</a:t>
            </a:r>
            <a:r>
              <a:rPr kumimoji="0" lang="en-US" sz="2800" b="0" i="0" u="none" strike="noStrike" kern="1200" cap="none" spc="0" normalizeH="0" noProof="0" dirty="0" smtClean="0">
                <a:ln>
                  <a:noFill/>
                </a:ln>
                <a:solidFill>
                  <a:srgbClr val="FF0000"/>
                </a:solidFill>
                <a:effectLst/>
                <a:uLnTx/>
                <a:uFillTx/>
                <a:latin typeface="+mj-lt"/>
                <a:ea typeface="+mj-ea"/>
                <a:cs typeface="+mj-cs"/>
              </a:rPr>
              <a:t> </a:t>
            </a:r>
            <a:r>
              <a:rPr kumimoji="0" lang="ru-RU" sz="2800" b="0" i="0" u="none" strike="noStrike" kern="1200" cap="none" spc="0" normalizeH="0" baseline="0" noProof="0" dirty="0" smtClean="0">
                <a:ln>
                  <a:noFill/>
                </a:ln>
                <a:solidFill>
                  <a:srgbClr val="FF0000"/>
                </a:solidFill>
                <a:effectLst/>
                <a:uLnTx/>
                <a:uFillTx/>
                <a:latin typeface="+mj-lt"/>
                <a:ea typeface="+mj-ea"/>
                <a:cs typeface="+mj-cs"/>
              </a:rPr>
              <a:t>= </a:t>
            </a:r>
            <a:r>
              <a:rPr kumimoji="0" lang="en-US" sz="2800" b="0" i="0" u="none" strike="noStrike" kern="1200" cap="none" spc="0" normalizeH="0" baseline="0" noProof="0" dirty="0" smtClean="0">
                <a:ln>
                  <a:noFill/>
                </a:ln>
                <a:solidFill>
                  <a:srgbClr val="FF0000"/>
                </a:solidFill>
                <a:effectLst/>
                <a:uLnTx/>
                <a:uFillTx/>
                <a:latin typeface="+mj-lt"/>
                <a:ea typeface="+mj-ea"/>
                <a:cs typeface="+mj-cs"/>
              </a:rPr>
              <a:t>River Plume </a:t>
            </a:r>
            <a:r>
              <a:rPr kumimoji="0" lang="ru-RU" sz="2800" b="0" i="0" u="none" strike="noStrike" kern="1200" cap="none" spc="0" normalizeH="0" baseline="0" noProof="0" dirty="0" smtClean="0">
                <a:ln>
                  <a:noFill/>
                </a:ln>
                <a:solidFill>
                  <a:srgbClr val="FF0000"/>
                </a:solidFill>
                <a:effectLst/>
                <a:uLnTx/>
                <a:uFillTx/>
                <a:latin typeface="+mj-lt"/>
                <a:ea typeface="+mj-ea"/>
                <a:cs typeface="+mj-cs"/>
              </a:rPr>
              <a:t>+ </a:t>
            </a:r>
            <a:r>
              <a:rPr kumimoji="0" lang="en-US" sz="2800" b="0" i="0" u="none" strike="noStrike" kern="1200" cap="none" spc="0" normalizeH="0" baseline="0" noProof="0" dirty="0" smtClean="0">
                <a:ln>
                  <a:noFill/>
                </a:ln>
                <a:solidFill>
                  <a:srgbClr val="FF0000"/>
                </a:solidFill>
                <a:effectLst/>
                <a:uLnTx/>
                <a:uFillTx/>
                <a:latin typeface="+mj-lt"/>
                <a:ea typeface="+mj-ea"/>
                <a:cs typeface="+mj-cs"/>
              </a:rPr>
              <a:t>Dissipation</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 4.jpg"/>
          <p:cNvPicPr>
            <a:picLocks noChangeAspect="1"/>
          </p:cNvPicPr>
          <p:nvPr/>
        </p:nvPicPr>
        <p:blipFill>
          <a:blip r:embed="rId2"/>
          <a:stretch>
            <a:fillRect/>
          </a:stretch>
        </p:blipFill>
        <p:spPr>
          <a:xfrm>
            <a:off x="2428860" y="1142984"/>
            <a:ext cx="6571900" cy="3857652"/>
          </a:xfrm>
          <a:prstGeom prst="rect">
            <a:avLst/>
          </a:prstGeom>
        </p:spPr>
      </p:pic>
      <p:sp>
        <p:nvSpPr>
          <p:cNvPr id="4" name="Заголовок 1"/>
          <p:cNvSpPr txBox="1">
            <a:spLocks/>
          </p:cNvSpPr>
          <p:nvPr/>
        </p:nvSpPr>
        <p:spPr>
          <a:xfrm>
            <a:off x="0" y="500042"/>
            <a:ext cx="91440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Application of the method for the </a:t>
            </a:r>
            <a:r>
              <a:rPr lang="en-US" sz="2800" dirty="0" err="1" smtClean="0">
                <a:solidFill>
                  <a:srgbClr val="FF0000"/>
                </a:solidFill>
                <a:latin typeface="+mj-lt"/>
                <a:ea typeface="+mj-ea"/>
                <a:cs typeface="+mj-cs"/>
              </a:rPr>
              <a:t>Mzymta</a:t>
            </a:r>
            <a:r>
              <a:rPr lang="en-US" sz="2800" dirty="0" smtClean="0">
                <a:solidFill>
                  <a:srgbClr val="FF0000"/>
                </a:solidFill>
                <a:latin typeface="+mj-lt"/>
                <a:ea typeface="+mj-ea"/>
                <a:cs typeface="+mj-cs"/>
              </a:rPr>
              <a:t> River</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Рисунок 4" descr="рис 1.bmp"/>
          <p:cNvPicPr>
            <a:picLocks noChangeAspect="1"/>
          </p:cNvPicPr>
          <p:nvPr/>
        </p:nvPicPr>
        <p:blipFill>
          <a:blip r:embed="rId3" cstate="print"/>
          <a:stretch>
            <a:fillRect/>
          </a:stretch>
        </p:blipFill>
        <p:spPr>
          <a:xfrm>
            <a:off x="142844" y="3000371"/>
            <a:ext cx="4402440" cy="3304119"/>
          </a:xfrm>
          <a:prstGeom prst="rect">
            <a:avLst/>
          </a:prstGeom>
        </p:spPr>
      </p:pic>
      <p:pic>
        <p:nvPicPr>
          <p:cNvPr id="6" name="Рисунок 5" descr="CreativeCommons_Attribution_License.png"/>
          <p:cNvPicPr>
            <a:picLocks noChangeAspect="1"/>
          </p:cNvPicPr>
          <p:nvPr/>
        </p:nvPicPr>
        <p:blipFill>
          <a:blip r:embed="rId4"/>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C:\Users\Александр\Desktop\океан\заявки - отчеты и презентации\Томск\рис 3 - 2.bmp"/>
          <p:cNvPicPr>
            <a:picLocks noChangeAspect="1" noChangeArrowheads="1"/>
          </p:cNvPicPr>
          <p:nvPr/>
        </p:nvPicPr>
        <p:blipFill>
          <a:blip r:embed="rId2"/>
          <a:srcRect/>
          <a:stretch>
            <a:fillRect/>
          </a:stretch>
        </p:blipFill>
        <p:spPr bwMode="auto">
          <a:xfrm>
            <a:off x="3643306" y="1071546"/>
            <a:ext cx="2286016" cy="2705100"/>
          </a:xfrm>
          <a:prstGeom prst="rect">
            <a:avLst/>
          </a:prstGeom>
          <a:noFill/>
        </p:spPr>
      </p:pic>
      <p:sp>
        <p:nvSpPr>
          <p:cNvPr id="2" name="Заголовок 1"/>
          <p:cNvSpPr txBox="1">
            <a:spLocks/>
          </p:cNvSpPr>
          <p:nvPr/>
        </p:nvSpPr>
        <p:spPr>
          <a:xfrm>
            <a:off x="914400" y="0"/>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Principal scheme of estimating river discharge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9464" name="Picture 8" descr="C:\Users\Александр\Desktop\океан\заявки - отчеты и презентации\Томск\рис 3 - 1.bmp"/>
          <p:cNvPicPr>
            <a:picLocks noChangeAspect="1" noChangeArrowheads="1"/>
          </p:cNvPicPr>
          <p:nvPr/>
        </p:nvPicPr>
        <p:blipFill>
          <a:blip r:embed="rId3"/>
          <a:srcRect/>
          <a:stretch>
            <a:fillRect/>
          </a:stretch>
        </p:blipFill>
        <p:spPr bwMode="auto">
          <a:xfrm>
            <a:off x="142844" y="1571612"/>
            <a:ext cx="3267075" cy="2289175"/>
          </a:xfrm>
          <a:prstGeom prst="rect">
            <a:avLst/>
          </a:prstGeom>
          <a:noFill/>
        </p:spPr>
      </p:pic>
      <p:sp>
        <p:nvSpPr>
          <p:cNvPr id="13" name="Прямоугольник 12"/>
          <p:cNvSpPr/>
          <p:nvPr/>
        </p:nvSpPr>
        <p:spPr>
          <a:xfrm>
            <a:off x="1571604" y="2786058"/>
            <a:ext cx="71438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V="1">
            <a:off x="2285984" y="1571612"/>
            <a:ext cx="1357322"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85984" y="3429000"/>
            <a:ext cx="1357322" cy="357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Стрелка вправо с вырезом 22"/>
          <p:cNvSpPr/>
          <p:nvPr/>
        </p:nvSpPr>
        <p:spPr>
          <a:xfrm>
            <a:off x="314324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643306" y="1071546"/>
            <a:ext cx="2286016" cy="271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71406" y="4071942"/>
            <a:ext cx="8643998" cy="369332"/>
          </a:xfrm>
          <a:prstGeom prst="rect">
            <a:avLst/>
          </a:prstGeom>
        </p:spPr>
        <p:txBody>
          <a:bodyPr wrap="square">
            <a:spAutoFit/>
          </a:bodyPr>
          <a:lstStyle/>
          <a:p>
            <a:pPr marL="342900" indent="-342900">
              <a:buAutoNum type="arabicPeriod"/>
            </a:pPr>
            <a:r>
              <a:rPr lang="en-US" dirty="0" smtClean="0"/>
              <a:t>The initial satellite image. Suspended sediment concentration is used as a plume tracer.</a:t>
            </a:r>
          </a:p>
        </p:txBody>
      </p:sp>
      <p:pic>
        <p:nvPicPr>
          <p:cNvPr id="11" name="Рисунок 10" descr="CreativeCommons_Attribution_License.png"/>
          <p:cNvPicPr>
            <a:picLocks noChangeAspect="1"/>
          </p:cNvPicPr>
          <p:nvPr/>
        </p:nvPicPr>
        <p:blipFill>
          <a:blip r:embed="rId4"/>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C:\Users\Александр\Desktop\океан\заявки - отчеты и презентации\Томск\рис 3 - 4.bmp"/>
          <p:cNvPicPr>
            <a:picLocks noChangeAspect="1" noChangeArrowheads="1"/>
          </p:cNvPicPr>
          <p:nvPr/>
        </p:nvPicPr>
        <p:blipFill>
          <a:blip r:embed="rId2"/>
          <a:srcRect/>
          <a:stretch>
            <a:fillRect/>
          </a:stretch>
        </p:blipFill>
        <p:spPr bwMode="auto">
          <a:xfrm>
            <a:off x="6143636" y="1071546"/>
            <a:ext cx="2266950" cy="2705100"/>
          </a:xfrm>
          <a:prstGeom prst="rect">
            <a:avLst/>
          </a:prstGeom>
          <a:noFill/>
        </p:spPr>
      </p:pic>
      <p:pic>
        <p:nvPicPr>
          <p:cNvPr id="19465" name="Picture 9" descr="C:\Users\Александр\Desktop\океан\заявки - отчеты и презентации\Томск\рис 3 - 2.bmp"/>
          <p:cNvPicPr>
            <a:picLocks noChangeAspect="1" noChangeArrowheads="1"/>
          </p:cNvPicPr>
          <p:nvPr/>
        </p:nvPicPr>
        <p:blipFill>
          <a:blip r:embed="rId3"/>
          <a:srcRect/>
          <a:stretch>
            <a:fillRect/>
          </a:stretch>
        </p:blipFill>
        <p:spPr bwMode="auto">
          <a:xfrm>
            <a:off x="3643306" y="1071546"/>
            <a:ext cx="2286016" cy="2705100"/>
          </a:xfrm>
          <a:prstGeom prst="rect">
            <a:avLst/>
          </a:prstGeom>
          <a:noFill/>
        </p:spPr>
      </p:pic>
      <p:pic>
        <p:nvPicPr>
          <p:cNvPr id="19464" name="Picture 8" descr="C:\Users\Александр\Desktop\океан\заявки - отчеты и презентации\Томск\рис 3 - 1.bmp"/>
          <p:cNvPicPr>
            <a:picLocks noChangeAspect="1" noChangeArrowheads="1"/>
          </p:cNvPicPr>
          <p:nvPr/>
        </p:nvPicPr>
        <p:blipFill>
          <a:blip r:embed="rId4"/>
          <a:srcRect/>
          <a:stretch>
            <a:fillRect/>
          </a:stretch>
        </p:blipFill>
        <p:spPr bwMode="auto">
          <a:xfrm>
            <a:off x="142844" y="1571612"/>
            <a:ext cx="3267075" cy="2289175"/>
          </a:xfrm>
          <a:prstGeom prst="rect">
            <a:avLst/>
          </a:prstGeom>
          <a:noFill/>
        </p:spPr>
      </p:pic>
      <p:sp>
        <p:nvSpPr>
          <p:cNvPr id="13" name="Прямоугольник 12"/>
          <p:cNvSpPr/>
          <p:nvPr/>
        </p:nvSpPr>
        <p:spPr>
          <a:xfrm>
            <a:off x="1571604" y="2786058"/>
            <a:ext cx="71438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V="1">
            <a:off x="2285984" y="1571612"/>
            <a:ext cx="1357322"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85984" y="3429000"/>
            <a:ext cx="1357322" cy="357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Стрелка вправо с вырезом 22"/>
          <p:cNvSpPr/>
          <p:nvPr/>
        </p:nvSpPr>
        <p:spPr>
          <a:xfrm>
            <a:off x="314324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с вырезом 34"/>
          <p:cNvSpPr/>
          <p:nvPr/>
        </p:nvSpPr>
        <p:spPr>
          <a:xfrm>
            <a:off x="564357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643306" y="1071546"/>
            <a:ext cx="2286016" cy="271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71406" y="4071942"/>
            <a:ext cx="8643998" cy="646331"/>
          </a:xfrm>
          <a:prstGeom prst="rect">
            <a:avLst/>
          </a:prstGeom>
        </p:spPr>
        <p:txBody>
          <a:bodyPr wrap="square">
            <a:spAutoFit/>
          </a:bodyPr>
          <a:lstStyle/>
          <a:p>
            <a:pPr marL="342900" indent="-342900">
              <a:buAutoNum type="arabicPeriod"/>
            </a:pPr>
            <a:r>
              <a:rPr lang="en-US" dirty="0" smtClean="0">
                <a:solidFill>
                  <a:schemeClr val="bg1">
                    <a:lumMod val="50000"/>
                  </a:schemeClr>
                </a:solidFill>
              </a:rPr>
              <a:t>The initial satellite image. Suspended sediment concentration is used as a plume tracer.</a:t>
            </a:r>
          </a:p>
          <a:p>
            <a:pPr marL="342900" indent="-342900">
              <a:buFontTx/>
              <a:buAutoNum type="arabicPeriod"/>
            </a:pPr>
            <a:r>
              <a:rPr lang="en-US" dirty="0" smtClean="0"/>
              <a:t>Identification of border and spatial structure of the plume.</a:t>
            </a:r>
            <a:endParaRPr lang="ru-RU" dirty="0" smtClean="0"/>
          </a:p>
        </p:txBody>
      </p:sp>
      <p:sp>
        <p:nvSpPr>
          <p:cNvPr id="15" name="Заголовок 1"/>
          <p:cNvSpPr txBox="1">
            <a:spLocks/>
          </p:cNvSpPr>
          <p:nvPr/>
        </p:nvSpPr>
        <p:spPr>
          <a:xfrm>
            <a:off x="914400" y="0"/>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Principal scheme of estimating river discharge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Рисунок 16" descr="CreativeCommons_Attribution_License.png"/>
          <p:cNvPicPr>
            <a:picLocks noChangeAspect="1"/>
          </p:cNvPicPr>
          <p:nvPr/>
        </p:nvPicPr>
        <p:blipFill>
          <a:blip r:embed="rId5"/>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C:\Users\Александр\Desktop\океан\заявки - отчеты и презентации\Томск\рис 3 - 4.bmp"/>
          <p:cNvPicPr>
            <a:picLocks noChangeAspect="1" noChangeArrowheads="1"/>
          </p:cNvPicPr>
          <p:nvPr/>
        </p:nvPicPr>
        <p:blipFill>
          <a:blip r:embed="rId2"/>
          <a:srcRect/>
          <a:stretch>
            <a:fillRect/>
          </a:stretch>
        </p:blipFill>
        <p:spPr bwMode="auto">
          <a:xfrm>
            <a:off x="6143636" y="1071546"/>
            <a:ext cx="2266950" cy="2705100"/>
          </a:xfrm>
          <a:prstGeom prst="rect">
            <a:avLst/>
          </a:prstGeom>
          <a:noFill/>
        </p:spPr>
      </p:pic>
      <p:pic>
        <p:nvPicPr>
          <p:cNvPr id="19465" name="Picture 9" descr="C:\Users\Александр\Desktop\океан\заявки - отчеты и презентации\Томск\рис 3 - 2.bmp"/>
          <p:cNvPicPr>
            <a:picLocks noChangeAspect="1" noChangeArrowheads="1"/>
          </p:cNvPicPr>
          <p:nvPr/>
        </p:nvPicPr>
        <p:blipFill>
          <a:blip r:embed="rId3"/>
          <a:srcRect/>
          <a:stretch>
            <a:fillRect/>
          </a:stretch>
        </p:blipFill>
        <p:spPr bwMode="auto">
          <a:xfrm>
            <a:off x="3643306" y="1071546"/>
            <a:ext cx="2286016" cy="2705100"/>
          </a:xfrm>
          <a:prstGeom prst="rect">
            <a:avLst/>
          </a:prstGeom>
          <a:noFill/>
        </p:spPr>
      </p:pic>
      <p:pic>
        <p:nvPicPr>
          <p:cNvPr id="19464" name="Picture 8" descr="C:\Users\Александр\Desktop\океан\заявки - отчеты и презентации\Томск\рис 3 - 1.bmp"/>
          <p:cNvPicPr>
            <a:picLocks noChangeAspect="1" noChangeArrowheads="1"/>
          </p:cNvPicPr>
          <p:nvPr/>
        </p:nvPicPr>
        <p:blipFill>
          <a:blip r:embed="rId4"/>
          <a:srcRect/>
          <a:stretch>
            <a:fillRect/>
          </a:stretch>
        </p:blipFill>
        <p:spPr bwMode="auto">
          <a:xfrm>
            <a:off x="142844" y="1571612"/>
            <a:ext cx="3267075" cy="2289175"/>
          </a:xfrm>
          <a:prstGeom prst="rect">
            <a:avLst/>
          </a:prstGeom>
          <a:noFill/>
        </p:spPr>
      </p:pic>
      <p:sp>
        <p:nvSpPr>
          <p:cNvPr id="13" name="Прямоугольник 12"/>
          <p:cNvSpPr/>
          <p:nvPr/>
        </p:nvSpPr>
        <p:spPr>
          <a:xfrm>
            <a:off x="1571604" y="2786058"/>
            <a:ext cx="71438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V="1">
            <a:off x="2285984" y="1571612"/>
            <a:ext cx="1357322"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85984" y="3429000"/>
            <a:ext cx="1357322" cy="357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Стрелка вправо с вырезом 22"/>
          <p:cNvSpPr/>
          <p:nvPr/>
        </p:nvSpPr>
        <p:spPr>
          <a:xfrm>
            <a:off x="314324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с вырезом 34"/>
          <p:cNvSpPr/>
          <p:nvPr/>
        </p:nvSpPr>
        <p:spPr>
          <a:xfrm>
            <a:off x="564357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643306" y="1071546"/>
            <a:ext cx="2286016" cy="271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71406" y="4071942"/>
            <a:ext cx="8643998" cy="1477328"/>
          </a:xfrm>
          <a:prstGeom prst="rect">
            <a:avLst/>
          </a:prstGeom>
        </p:spPr>
        <p:txBody>
          <a:bodyPr wrap="square">
            <a:spAutoFit/>
          </a:bodyPr>
          <a:lstStyle/>
          <a:p>
            <a:pPr marL="342900" indent="-342900">
              <a:buAutoNum type="arabicPeriod"/>
            </a:pPr>
            <a:r>
              <a:rPr lang="en-US" dirty="0" smtClean="0">
                <a:solidFill>
                  <a:schemeClr val="bg1">
                    <a:lumMod val="50000"/>
                  </a:schemeClr>
                </a:solidFill>
              </a:rPr>
              <a:t>The initial satellite image. Suspended sediment concentration is used as a plume tracer.</a:t>
            </a:r>
          </a:p>
          <a:p>
            <a:pPr marL="342900" indent="-342900">
              <a:buFontTx/>
              <a:buAutoNum type="arabicPeriod"/>
            </a:pPr>
            <a:r>
              <a:rPr lang="en-US" dirty="0" smtClean="0">
                <a:solidFill>
                  <a:schemeClr val="bg1">
                    <a:lumMod val="50000"/>
                  </a:schemeClr>
                </a:solidFill>
              </a:rPr>
              <a:t>Identification of border and spatial structure of the plume.</a:t>
            </a:r>
          </a:p>
          <a:p>
            <a:pPr marL="342900" indent="-342900">
              <a:buFontTx/>
              <a:buAutoNum type="arabicPeriod"/>
            </a:pPr>
            <a:r>
              <a:rPr lang="en-US" dirty="0" smtClean="0"/>
              <a:t>Prescribing river discharge and external forcing model </a:t>
            </a:r>
          </a:p>
          <a:p>
            <a:pPr marL="342900" indent="-342900"/>
            <a:r>
              <a:rPr lang="en-US" dirty="0" smtClean="0"/>
              <a:t>configuration</a:t>
            </a:r>
            <a:endParaRPr lang="ru-RU" dirty="0" smtClean="0"/>
          </a:p>
          <a:p>
            <a:pPr marL="342900" indent="-342900">
              <a:buFontTx/>
              <a:buAutoNum type="arabicPeriod"/>
            </a:pPr>
            <a:endParaRPr lang="ru-RU" dirty="0" smtClean="0"/>
          </a:p>
        </p:txBody>
      </p:sp>
      <p:grpSp>
        <p:nvGrpSpPr>
          <p:cNvPr id="15" name="Группа 28"/>
          <p:cNvGrpSpPr/>
          <p:nvPr/>
        </p:nvGrpSpPr>
        <p:grpSpPr>
          <a:xfrm>
            <a:off x="6143636" y="4000504"/>
            <a:ext cx="2266950" cy="2705100"/>
            <a:chOff x="6143636" y="1071546"/>
            <a:chExt cx="2266950" cy="2705100"/>
          </a:xfrm>
        </p:grpSpPr>
        <p:pic>
          <p:nvPicPr>
            <p:cNvPr id="17" name="Picture 10" descr="C:\Users\Александр\Desktop\океан\заявки - отчеты и презентации\Томск\рис 3 - 3.bmp"/>
            <p:cNvPicPr>
              <a:picLocks noChangeAspect="1" noChangeArrowheads="1"/>
            </p:cNvPicPr>
            <p:nvPr/>
          </p:nvPicPr>
          <p:blipFill>
            <a:blip r:embed="rId5"/>
            <a:srcRect/>
            <a:stretch>
              <a:fillRect/>
            </a:stretch>
          </p:blipFill>
          <p:spPr bwMode="auto">
            <a:xfrm>
              <a:off x="6143636" y="1071546"/>
              <a:ext cx="2266950" cy="2705100"/>
            </a:xfrm>
            <a:prstGeom prst="rect">
              <a:avLst/>
            </a:prstGeom>
            <a:noFill/>
          </p:spPr>
        </p:pic>
        <p:sp>
          <p:nvSpPr>
            <p:cNvPr id="19" name="Стрелка вниз 18"/>
            <p:cNvSpPr/>
            <p:nvPr/>
          </p:nvSpPr>
          <p:spPr>
            <a:xfrm rot="2744318">
              <a:off x="7270187" y="1979876"/>
              <a:ext cx="214314" cy="64294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572396" y="1785926"/>
              <a:ext cx="481222" cy="584775"/>
            </a:xfrm>
            <a:prstGeom prst="rect">
              <a:avLst/>
            </a:prstGeom>
            <a:noFill/>
          </p:spPr>
          <p:txBody>
            <a:bodyPr wrap="none" rtlCol="0">
              <a:spAutoFit/>
            </a:bodyPr>
            <a:lstStyle/>
            <a:p>
              <a:r>
                <a:rPr lang="en-US" sz="3200" dirty="0" smtClean="0">
                  <a:solidFill>
                    <a:schemeClr val="tx2"/>
                  </a:solidFill>
                  <a:latin typeface="Times New Roman" pitchFamily="18" charset="0"/>
                  <a:cs typeface="Times New Roman" pitchFamily="18" charset="0"/>
                </a:rPr>
                <a:t>Q</a:t>
              </a:r>
              <a:endParaRPr lang="ru-RU" sz="3200" dirty="0">
                <a:solidFill>
                  <a:schemeClr val="tx2"/>
                </a:solidFill>
                <a:latin typeface="Times New Roman" pitchFamily="18" charset="0"/>
                <a:cs typeface="Times New Roman" pitchFamily="18" charset="0"/>
              </a:endParaRPr>
            </a:p>
          </p:txBody>
        </p:sp>
        <p:sp>
          <p:nvSpPr>
            <p:cNvPr id="21" name="Стрелка вправо 20"/>
            <p:cNvSpPr/>
            <p:nvPr/>
          </p:nvSpPr>
          <p:spPr>
            <a:xfrm rot="9842686">
              <a:off x="7326646" y="2781478"/>
              <a:ext cx="500066" cy="2987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7786710" y="2487035"/>
              <a:ext cx="349776" cy="584775"/>
            </a:xfrm>
            <a:prstGeom prst="rect">
              <a:avLst/>
            </a:prstGeom>
            <a:noFill/>
          </p:spPr>
          <p:txBody>
            <a:bodyPr wrap="none" rtlCol="0">
              <a:spAutoFit/>
            </a:bodyPr>
            <a:lstStyle/>
            <a:p>
              <a:r>
                <a:rPr lang="el-GR" sz="3200" dirty="0" smtClean="0">
                  <a:solidFill>
                    <a:srgbClr val="00B050"/>
                  </a:solidFill>
                  <a:latin typeface="Times New Roman" pitchFamily="18" charset="0"/>
                  <a:cs typeface="Times New Roman" pitchFamily="18" charset="0"/>
                </a:rPr>
                <a:t>τ</a:t>
              </a:r>
              <a:endParaRPr lang="ru-RU" sz="3200" dirty="0">
                <a:solidFill>
                  <a:srgbClr val="00B050"/>
                </a:solidFill>
                <a:latin typeface="Times New Roman" pitchFamily="18" charset="0"/>
                <a:cs typeface="Times New Roman" pitchFamily="18" charset="0"/>
              </a:endParaRPr>
            </a:p>
          </p:txBody>
        </p:sp>
      </p:grpSp>
      <p:sp>
        <p:nvSpPr>
          <p:cNvPr id="24" name="Стрелка вправо с вырезом 23"/>
          <p:cNvSpPr/>
          <p:nvPr/>
        </p:nvSpPr>
        <p:spPr>
          <a:xfrm rot="5400000">
            <a:off x="7715272" y="3714752"/>
            <a:ext cx="857256"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Заголовок 1"/>
          <p:cNvSpPr txBox="1">
            <a:spLocks/>
          </p:cNvSpPr>
          <p:nvPr/>
        </p:nvSpPr>
        <p:spPr>
          <a:xfrm>
            <a:off x="914400" y="0"/>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Principal scheme of estimating river discharge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6" name="Рисунок 25" descr="CreativeCommons_Attribution_License.png"/>
          <p:cNvPicPr>
            <a:picLocks noChangeAspect="1"/>
          </p:cNvPicPr>
          <p:nvPr/>
        </p:nvPicPr>
        <p:blipFill>
          <a:blip r:embed="rId6"/>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C:\Users\Александр\Desktop\океан\заявки - отчеты и презентации\Томск\рис 3 - 4.bmp"/>
          <p:cNvPicPr>
            <a:picLocks noChangeAspect="1" noChangeArrowheads="1"/>
          </p:cNvPicPr>
          <p:nvPr/>
        </p:nvPicPr>
        <p:blipFill>
          <a:blip r:embed="rId2"/>
          <a:srcRect/>
          <a:stretch>
            <a:fillRect/>
          </a:stretch>
        </p:blipFill>
        <p:spPr bwMode="auto">
          <a:xfrm>
            <a:off x="6143636" y="1071546"/>
            <a:ext cx="2266950" cy="2705100"/>
          </a:xfrm>
          <a:prstGeom prst="rect">
            <a:avLst/>
          </a:prstGeom>
          <a:noFill/>
        </p:spPr>
      </p:pic>
      <p:pic>
        <p:nvPicPr>
          <p:cNvPr id="19465" name="Picture 9" descr="C:\Users\Александр\Desktop\океан\заявки - отчеты и презентации\Томск\рис 3 - 2.bmp"/>
          <p:cNvPicPr>
            <a:picLocks noChangeAspect="1" noChangeArrowheads="1"/>
          </p:cNvPicPr>
          <p:nvPr/>
        </p:nvPicPr>
        <p:blipFill>
          <a:blip r:embed="rId3"/>
          <a:srcRect/>
          <a:stretch>
            <a:fillRect/>
          </a:stretch>
        </p:blipFill>
        <p:spPr bwMode="auto">
          <a:xfrm>
            <a:off x="3643306" y="1071546"/>
            <a:ext cx="2286016" cy="2705100"/>
          </a:xfrm>
          <a:prstGeom prst="rect">
            <a:avLst/>
          </a:prstGeom>
          <a:noFill/>
        </p:spPr>
      </p:pic>
      <p:pic>
        <p:nvPicPr>
          <p:cNvPr id="19464" name="Picture 8" descr="C:\Users\Александр\Desktop\океан\заявки - отчеты и презентации\Томск\рис 3 - 1.bmp"/>
          <p:cNvPicPr>
            <a:picLocks noChangeAspect="1" noChangeArrowheads="1"/>
          </p:cNvPicPr>
          <p:nvPr/>
        </p:nvPicPr>
        <p:blipFill>
          <a:blip r:embed="rId4"/>
          <a:srcRect/>
          <a:stretch>
            <a:fillRect/>
          </a:stretch>
        </p:blipFill>
        <p:spPr bwMode="auto">
          <a:xfrm>
            <a:off x="142844" y="1571612"/>
            <a:ext cx="3267075" cy="2289175"/>
          </a:xfrm>
          <a:prstGeom prst="rect">
            <a:avLst/>
          </a:prstGeom>
          <a:noFill/>
        </p:spPr>
      </p:pic>
      <p:sp>
        <p:nvSpPr>
          <p:cNvPr id="13" name="Прямоугольник 12"/>
          <p:cNvSpPr/>
          <p:nvPr/>
        </p:nvSpPr>
        <p:spPr>
          <a:xfrm>
            <a:off x="1571604" y="2786058"/>
            <a:ext cx="71438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flipV="1">
            <a:off x="2285984" y="1571612"/>
            <a:ext cx="1357322"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85984" y="3429000"/>
            <a:ext cx="1357322" cy="357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Стрелка вправо с вырезом 22"/>
          <p:cNvSpPr/>
          <p:nvPr/>
        </p:nvSpPr>
        <p:spPr>
          <a:xfrm>
            <a:off x="314324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с вырезом 34"/>
          <p:cNvSpPr/>
          <p:nvPr/>
        </p:nvSpPr>
        <p:spPr>
          <a:xfrm>
            <a:off x="5643570" y="2285992"/>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643306" y="1071546"/>
            <a:ext cx="2286016" cy="271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71406" y="4071942"/>
            <a:ext cx="8643998" cy="2031325"/>
          </a:xfrm>
          <a:prstGeom prst="rect">
            <a:avLst/>
          </a:prstGeom>
        </p:spPr>
        <p:txBody>
          <a:bodyPr wrap="square">
            <a:spAutoFit/>
          </a:bodyPr>
          <a:lstStyle/>
          <a:p>
            <a:pPr marL="342900" indent="-342900">
              <a:buAutoNum type="arabicPeriod"/>
            </a:pPr>
            <a:r>
              <a:rPr lang="en-US" dirty="0" smtClean="0">
                <a:solidFill>
                  <a:schemeClr val="bg1">
                    <a:lumMod val="50000"/>
                  </a:schemeClr>
                </a:solidFill>
              </a:rPr>
              <a:t>The initial satellite image. Suspended sediment concentration is used as a plume tracer.</a:t>
            </a:r>
          </a:p>
          <a:p>
            <a:pPr marL="342900" indent="-342900">
              <a:buFontTx/>
              <a:buAutoNum type="arabicPeriod"/>
            </a:pPr>
            <a:r>
              <a:rPr lang="en-US" dirty="0" smtClean="0">
                <a:solidFill>
                  <a:schemeClr val="bg1">
                    <a:lumMod val="50000"/>
                  </a:schemeClr>
                </a:solidFill>
              </a:rPr>
              <a:t>Identification of border and spatial structure of the plume.</a:t>
            </a:r>
          </a:p>
          <a:p>
            <a:pPr marL="342900" indent="-342900">
              <a:buFontTx/>
              <a:buAutoNum type="arabicPeriod"/>
            </a:pPr>
            <a:r>
              <a:rPr lang="en-US" dirty="0" smtClean="0">
                <a:solidFill>
                  <a:schemeClr val="bg1">
                    <a:lumMod val="50000"/>
                  </a:schemeClr>
                </a:solidFill>
              </a:rPr>
              <a:t>Prescribing river discharge and external forcing model </a:t>
            </a:r>
          </a:p>
          <a:p>
            <a:pPr marL="342900" indent="-342900"/>
            <a:r>
              <a:rPr lang="en-US" dirty="0" smtClean="0">
                <a:solidFill>
                  <a:schemeClr val="bg1">
                    <a:lumMod val="50000"/>
                  </a:schemeClr>
                </a:solidFill>
              </a:rPr>
              <a:t>configuration</a:t>
            </a:r>
          </a:p>
          <a:p>
            <a:pPr marL="342900" indent="-342900">
              <a:buAutoNum type="arabicPeriod" startAt="4"/>
            </a:pPr>
            <a:r>
              <a:rPr lang="en-US" dirty="0" smtClean="0"/>
              <a:t>Modeling river plume under </a:t>
            </a:r>
          </a:p>
          <a:p>
            <a:r>
              <a:rPr lang="en-US" dirty="0" smtClean="0"/>
              <a:t>prescribed conditions</a:t>
            </a:r>
          </a:p>
          <a:p>
            <a:endParaRPr lang="ru-RU" dirty="0" smtClean="0"/>
          </a:p>
        </p:txBody>
      </p:sp>
      <p:grpSp>
        <p:nvGrpSpPr>
          <p:cNvPr id="3" name="Группа 28"/>
          <p:cNvGrpSpPr/>
          <p:nvPr/>
        </p:nvGrpSpPr>
        <p:grpSpPr>
          <a:xfrm>
            <a:off x="6143636" y="4000504"/>
            <a:ext cx="2266950" cy="2705100"/>
            <a:chOff x="6143636" y="1071546"/>
            <a:chExt cx="2266950" cy="2705100"/>
          </a:xfrm>
        </p:grpSpPr>
        <p:pic>
          <p:nvPicPr>
            <p:cNvPr id="17" name="Picture 10" descr="C:\Users\Александр\Desktop\океан\заявки - отчеты и презентации\Томск\рис 3 - 3.bmp"/>
            <p:cNvPicPr>
              <a:picLocks noChangeAspect="1" noChangeArrowheads="1"/>
            </p:cNvPicPr>
            <p:nvPr/>
          </p:nvPicPr>
          <p:blipFill>
            <a:blip r:embed="rId5"/>
            <a:srcRect/>
            <a:stretch>
              <a:fillRect/>
            </a:stretch>
          </p:blipFill>
          <p:spPr bwMode="auto">
            <a:xfrm>
              <a:off x="6143636" y="1071546"/>
              <a:ext cx="2266950" cy="2705100"/>
            </a:xfrm>
            <a:prstGeom prst="rect">
              <a:avLst/>
            </a:prstGeom>
            <a:noFill/>
          </p:spPr>
        </p:pic>
        <p:sp>
          <p:nvSpPr>
            <p:cNvPr id="19" name="Стрелка вниз 18"/>
            <p:cNvSpPr/>
            <p:nvPr/>
          </p:nvSpPr>
          <p:spPr>
            <a:xfrm rot="2744318">
              <a:off x="7270187" y="1979876"/>
              <a:ext cx="214314" cy="64294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572396" y="1785926"/>
              <a:ext cx="481222" cy="584775"/>
            </a:xfrm>
            <a:prstGeom prst="rect">
              <a:avLst/>
            </a:prstGeom>
            <a:noFill/>
          </p:spPr>
          <p:txBody>
            <a:bodyPr wrap="none" rtlCol="0">
              <a:spAutoFit/>
            </a:bodyPr>
            <a:lstStyle/>
            <a:p>
              <a:r>
                <a:rPr lang="en-US" sz="3200" dirty="0" smtClean="0">
                  <a:solidFill>
                    <a:schemeClr val="tx2"/>
                  </a:solidFill>
                  <a:latin typeface="Times New Roman" pitchFamily="18" charset="0"/>
                  <a:cs typeface="Times New Roman" pitchFamily="18" charset="0"/>
                </a:rPr>
                <a:t>Q</a:t>
              </a:r>
              <a:endParaRPr lang="ru-RU" sz="3200" dirty="0">
                <a:solidFill>
                  <a:schemeClr val="tx2"/>
                </a:solidFill>
                <a:latin typeface="Times New Roman" pitchFamily="18" charset="0"/>
                <a:cs typeface="Times New Roman" pitchFamily="18" charset="0"/>
              </a:endParaRPr>
            </a:p>
          </p:txBody>
        </p:sp>
        <p:sp>
          <p:nvSpPr>
            <p:cNvPr id="21" name="Стрелка вправо 20"/>
            <p:cNvSpPr/>
            <p:nvPr/>
          </p:nvSpPr>
          <p:spPr>
            <a:xfrm rot="9842686">
              <a:off x="7326646" y="2781478"/>
              <a:ext cx="500066" cy="2987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7786710" y="2487035"/>
              <a:ext cx="349776" cy="584775"/>
            </a:xfrm>
            <a:prstGeom prst="rect">
              <a:avLst/>
            </a:prstGeom>
            <a:noFill/>
          </p:spPr>
          <p:txBody>
            <a:bodyPr wrap="none" rtlCol="0">
              <a:spAutoFit/>
            </a:bodyPr>
            <a:lstStyle/>
            <a:p>
              <a:r>
                <a:rPr lang="el-GR" sz="3200" dirty="0" smtClean="0">
                  <a:solidFill>
                    <a:srgbClr val="00B050"/>
                  </a:solidFill>
                  <a:latin typeface="Times New Roman" pitchFamily="18" charset="0"/>
                  <a:cs typeface="Times New Roman" pitchFamily="18" charset="0"/>
                </a:rPr>
                <a:t>τ</a:t>
              </a:r>
              <a:endParaRPr lang="ru-RU" sz="3200" dirty="0">
                <a:solidFill>
                  <a:srgbClr val="00B050"/>
                </a:solidFill>
                <a:latin typeface="Times New Roman" pitchFamily="18" charset="0"/>
                <a:cs typeface="Times New Roman" pitchFamily="18" charset="0"/>
              </a:endParaRPr>
            </a:p>
          </p:txBody>
        </p:sp>
      </p:grpSp>
      <p:sp>
        <p:nvSpPr>
          <p:cNvPr id="24" name="Стрелка вправо с вырезом 23"/>
          <p:cNvSpPr/>
          <p:nvPr/>
        </p:nvSpPr>
        <p:spPr>
          <a:xfrm rot="5400000">
            <a:off x="7715272" y="3714752"/>
            <a:ext cx="857256"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7" descr="C:\Users\Александр\Desktop\океан\заявки - отчеты и презентации\Томск\рис 3 - 5.bmp"/>
          <p:cNvPicPr>
            <a:picLocks noChangeAspect="1" noChangeArrowheads="1"/>
          </p:cNvPicPr>
          <p:nvPr/>
        </p:nvPicPr>
        <p:blipFill>
          <a:blip r:embed="rId6"/>
          <a:srcRect/>
          <a:stretch>
            <a:fillRect/>
          </a:stretch>
        </p:blipFill>
        <p:spPr bwMode="auto">
          <a:xfrm>
            <a:off x="3643306" y="4000504"/>
            <a:ext cx="2266950" cy="2705100"/>
          </a:xfrm>
          <a:prstGeom prst="rect">
            <a:avLst/>
          </a:prstGeom>
          <a:noFill/>
        </p:spPr>
      </p:pic>
      <p:sp>
        <p:nvSpPr>
          <p:cNvPr id="29" name="Стрелка вправо с вырезом 28"/>
          <p:cNvSpPr/>
          <p:nvPr/>
        </p:nvSpPr>
        <p:spPr>
          <a:xfrm rot="10800000">
            <a:off x="5643570" y="4929198"/>
            <a:ext cx="785818" cy="42862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26" name="Заголовок 1"/>
          <p:cNvSpPr txBox="1">
            <a:spLocks/>
          </p:cNvSpPr>
          <p:nvPr/>
        </p:nvSpPr>
        <p:spPr>
          <a:xfrm>
            <a:off x="914400" y="0"/>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0000"/>
                </a:solidFill>
                <a:latin typeface="+mj-lt"/>
                <a:ea typeface="+mj-ea"/>
                <a:cs typeface="+mj-cs"/>
              </a:rPr>
              <a:t>Principal scheme of estimating river discharge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7" name="Рисунок 26" descr="CreativeCommons_Attribution_License.png"/>
          <p:cNvPicPr>
            <a:picLocks noChangeAspect="1"/>
          </p:cNvPicPr>
          <p:nvPr/>
        </p:nvPicPr>
        <p:blipFill>
          <a:blip r:embed="rId7"/>
          <a:stretch>
            <a:fillRect/>
          </a:stretch>
        </p:blipFill>
        <p:spPr>
          <a:xfrm>
            <a:off x="1" y="1"/>
            <a:ext cx="1428692" cy="5000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Прямоугольник 116"/>
          <p:cNvSpPr/>
          <p:nvPr/>
        </p:nvSpPr>
        <p:spPr>
          <a:xfrm>
            <a:off x="142844" y="571480"/>
            <a:ext cx="8858312" cy="21812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0" name="Рисунок 79" descr="Новый точечный рисунок (2).bmp"/>
          <p:cNvPicPr>
            <a:picLocks noChangeAspect="1"/>
          </p:cNvPicPr>
          <p:nvPr/>
        </p:nvPicPr>
        <p:blipFill>
          <a:blip r:embed="rId2"/>
          <a:stretch>
            <a:fillRect/>
          </a:stretch>
        </p:blipFill>
        <p:spPr>
          <a:xfrm>
            <a:off x="342900" y="1500174"/>
            <a:ext cx="8191500" cy="1219200"/>
          </a:xfrm>
          <a:prstGeom prst="rect">
            <a:avLst/>
          </a:prstGeom>
        </p:spPr>
      </p:pic>
      <p:sp>
        <p:nvSpPr>
          <p:cNvPr id="3074" name="Прямоугольник 88"/>
          <p:cNvSpPr>
            <a:spLocks noChangeArrowheads="1"/>
          </p:cNvSpPr>
          <p:nvPr/>
        </p:nvSpPr>
        <p:spPr bwMode="auto">
          <a:xfrm>
            <a:off x="142844" y="2924196"/>
            <a:ext cx="8858312" cy="3219448"/>
          </a:xfrm>
          <a:prstGeom prst="rect">
            <a:avLst/>
          </a:prstGeom>
          <a:noFill/>
          <a:ln w="25400" algn="ctr">
            <a:solidFill>
              <a:srgbClr val="FF0000"/>
            </a:solidFill>
            <a:round/>
            <a:headEnd/>
            <a:tailEnd/>
          </a:ln>
        </p:spPr>
        <p:txBody>
          <a:bodyPr lIns="20016" tIns="10008" rIns="20016" bIns="10008"/>
          <a:lstStyle/>
          <a:p>
            <a:pPr defTabSz="914282"/>
            <a:endParaRPr lang="ru-RU" sz="500" dirty="0"/>
          </a:p>
        </p:txBody>
      </p:sp>
      <p:sp>
        <p:nvSpPr>
          <p:cNvPr id="3078" name="Прямоугольник 84"/>
          <p:cNvSpPr>
            <a:spLocks noChangeArrowheads="1"/>
          </p:cNvSpPr>
          <p:nvPr/>
        </p:nvSpPr>
        <p:spPr bwMode="auto">
          <a:xfrm>
            <a:off x="5286380" y="2931373"/>
            <a:ext cx="3648132" cy="635765"/>
          </a:xfrm>
          <a:prstGeom prst="rect">
            <a:avLst/>
          </a:prstGeom>
          <a:noFill/>
          <a:ln w="9525">
            <a:noFill/>
            <a:miter lim="800000"/>
            <a:headEnd/>
            <a:tailEnd/>
          </a:ln>
        </p:spPr>
        <p:txBody>
          <a:bodyPr wrap="square" lIns="20016" tIns="10008" rIns="20016" bIns="10008">
            <a:spAutoFit/>
          </a:bodyPr>
          <a:lstStyle/>
          <a:p>
            <a:r>
              <a:rPr lang="en-US" sz="2000" u="sng" dirty="0" smtClean="0"/>
              <a:t>Schematic of the forces applied to </a:t>
            </a:r>
          </a:p>
          <a:p>
            <a:r>
              <a:rPr lang="en-US" sz="2000" u="sng" dirty="0" smtClean="0"/>
              <a:t>an individual particle of the plume</a:t>
            </a:r>
            <a:endParaRPr lang="ru-RU" sz="2000" u="sng" dirty="0"/>
          </a:p>
        </p:txBody>
      </p:sp>
      <p:pic>
        <p:nvPicPr>
          <p:cNvPr id="3084" name="Picture 33" descr="C:\Users\Александр\Desktop\океан\презентации\Osadchiev, EGU-2012\pictures\model\particles_c.bmp"/>
          <p:cNvPicPr>
            <a:picLocks noChangeAspect="1" noChangeArrowheads="1"/>
          </p:cNvPicPr>
          <p:nvPr/>
        </p:nvPicPr>
        <p:blipFill>
          <a:blip r:embed="rId3"/>
          <a:srcRect/>
          <a:stretch>
            <a:fillRect/>
          </a:stretch>
        </p:blipFill>
        <p:spPr bwMode="auto">
          <a:xfrm>
            <a:off x="5143504" y="3672770"/>
            <a:ext cx="1835794" cy="2403681"/>
          </a:xfrm>
          <a:prstGeom prst="rect">
            <a:avLst/>
          </a:prstGeom>
          <a:noFill/>
          <a:ln w="9525">
            <a:solidFill>
              <a:schemeClr val="tx1"/>
            </a:solidFill>
            <a:miter lim="800000"/>
            <a:headEnd/>
            <a:tailEnd/>
          </a:ln>
        </p:spPr>
      </p:pic>
      <p:pic>
        <p:nvPicPr>
          <p:cNvPr id="3085" name="Picture 34"/>
          <p:cNvPicPr>
            <a:picLocks noChangeAspect="1" noChangeArrowheads="1"/>
          </p:cNvPicPr>
          <p:nvPr/>
        </p:nvPicPr>
        <p:blipFill>
          <a:blip r:embed="rId4"/>
          <a:srcRect/>
          <a:stretch>
            <a:fillRect/>
          </a:stretch>
        </p:blipFill>
        <p:spPr bwMode="auto">
          <a:xfrm>
            <a:off x="7072330" y="3672454"/>
            <a:ext cx="1857388" cy="2407790"/>
          </a:xfrm>
          <a:prstGeom prst="rect">
            <a:avLst/>
          </a:prstGeom>
          <a:noFill/>
          <a:ln w="9525">
            <a:solidFill>
              <a:schemeClr val="tx1"/>
            </a:solidFill>
            <a:miter lim="800000"/>
            <a:headEnd/>
            <a:tailEnd/>
          </a:ln>
        </p:spPr>
      </p:pic>
      <p:sp>
        <p:nvSpPr>
          <p:cNvPr id="3101" name="Стрелка вправо 50"/>
          <p:cNvSpPr>
            <a:spLocks noChangeArrowheads="1"/>
          </p:cNvSpPr>
          <p:nvPr/>
        </p:nvSpPr>
        <p:spPr bwMode="auto">
          <a:xfrm>
            <a:off x="6072198" y="3929066"/>
            <a:ext cx="1571636" cy="714380"/>
          </a:xfrm>
          <a:prstGeom prst="rightArrow">
            <a:avLst>
              <a:gd name="adj1" fmla="val 50000"/>
              <a:gd name="adj2" fmla="val 50010"/>
            </a:avLst>
          </a:prstGeom>
          <a:solidFill>
            <a:srgbClr val="FFC000"/>
          </a:solidFill>
          <a:ln w="9525" algn="ctr">
            <a:solidFill>
              <a:schemeClr val="tx1"/>
            </a:solidFill>
            <a:round/>
            <a:headEnd/>
            <a:tailEnd/>
          </a:ln>
        </p:spPr>
        <p:txBody>
          <a:bodyPr/>
          <a:lstStyle/>
          <a:p>
            <a:pPr defTabSz="914282">
              <a:defRPr/>
            </a:pPr>
            <a:r>
              <a:rPr lang="en-US" dirty="0" smtClean="0">
                <a:solidFill>
                  <a:schemeClr val="tx1">
                    <a:lumMod val="95000"/>
                    <a:lumOff val="5000"/>
                  </a:schemeClr>
                </a:solidFill>
              </a:rPr>
              <a:t>interpolation</a:t>
            </a:r>
            <a:endParaRPr lang="ru-RU" dirty="0">
              <a:solidFill>
                <a:schemeClr val="tx1">
                  <a:lumMod val="95000"/>
                  <a:lumOff val="5000"/>
                </a:schemeClr>
              </a:solidFill>
            </a:endParaRPr>
          </a:p>
        </p:txBody>
      </p:sp>
      <p:sp>
        <p:nvSpPr>
          <p:cNvPr id="3087" name="Овал 246"/>
          <p:cNvSpPr>
            <a:spLocks noChangeArrowheads="1"/>
          </p:cNvSpPr>
          <p:nvPr/>
        </p:nvSpPr>
        <p:spPr bwMode="auto">
          <a:xfrm>
            <a:off x="5441408" y="3787833"/>
            <a:ext cx="80596" cy="69544"/>
          </a:xfrm>
          <a:prstGeom prst="ellipse">
            <a:avLst/>
          </a:prstGeom>
          <a:solidFill>
            <a:schemeClr val="bg1"/>
          </a:solidFill>
          <a:ln w="9525" algn="ctr">
            <a:noFill/>
            <a:round/>
            <a:headEnd/>
            <a:tailEnd/>
          </a:ln>
        </p:spPr>
        <p:txBody>
          <a:bodyPr/>
          <a:lstStyle/>
          <a:p>
            <a:pPr defTabSz="914282"/>
            <a:endParaRPr lang="ru-RU" sz="500" dirty="0"/>
          </a:p>
        </p:txBody>
      </p:sp>
      <p:cxnSp>
        <p:nvCxnSpPr>
          <p:cNvPr id="3088" name="Прямая соединительная линия 248"/>
          <p:cNvCxnSpPr>
            <a:cxnSpLocks noChangeShapeType="1"/>
            <a:stCxn id="3138" idx="5"/>
          </p:cNvCxnSpPr>
          <p:nvPr/>
        </p:nvCxnSpPr>
        <p:spPr bwMode="auto">
          <a:xfrm rot="5400000">
            <a:off x="5086473" y="5003375"/>
            <a:ext cx="844841" cy="1283297"/>
          </a:xfrm>
          <a:prstGeom prst="line">
            <a:avLst/>
          </a:prstGeom>
          <a:noFill/>
          <a:ln w="12700" algn="ctr">
            <a:solidFill>
              <a:srgbClr val="002060"/>
            </a:solidFill>
            <a:round/>
            <a:headEnd/>
            <a:tailEnd/>
          </a:ln>
        </p:spPr>
      </p:cxnSp>
      <p:cxnSp>
        <p:nvCxnSpPr>
          <p:cNvPr id="3089" name="Прямая соединительная линия 250"/>
          <p:cNvCxnSpPr>
            <a:cxnSpLocks noChangeShapeType="1"/>
            <a:stCxn id="3138" idx="7"/>
          </p:cNvCxnSpPr>
          <p:nvPr/>
        </p:nvCxnSpPr>
        <p:spPr bwMode="auto">
          <a:xfrm rot="16200000" flipV="1">
            <a:off x="4442519" y="3444170"/>
            <a:ext cx="2132749" cy="1283297"/>
          </a:xfrm>
          <a:prstGeom prst="line">
            <a:avLst/>
          </a:prstGeom>
          <a:noFill/>
          <a:ln w="12700" algn="ctr">
            <a:solidFill>
              <a:srgbClr val="002060"/>
            </a:solidFill>
            <a:round/>
            <a:headEnd/>
            <a:tailEnd/>
          </a:ln>
        </p:spPr>
      </p:cxnSp>
      <p:cxnSp>
        <p:nvCxnSpPr>
          <p:cNvPr id="103" name="Прямая соединительная линия 102"/>
          <p:cNvCxnSpPr/>
          <p:nvPr/>
        </p:nvCxnSpPr>
        <p:spPr bwMode="auto">
          <a:xfrm rot="5400000" flipH="1" flipV="1">
            <a:off x="1017694" y="4379268"/>
            <a:ext cx="2096878" cy="135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4" name="Стрелка вправо 103"/>
          <p:cNvSpPr/>
          <p:nvPr/>
        </p:nvSpPr>
        <p:spPr bwMode="auto">
          <a:xfrm flipH="1">
            <a:off x="1259232" y="4239360"/>
            <a:ext cx="941167" cy="349469"/>
          </a:xfrm>
          <a:prstGeom prst="rightArrow">
            <a:avLst>
              <a:gd name="adj1" fmla="val 50000"/>
              <a:gd name="adj2" fmla="val 35093"/>
            </a:avLst>
          </a:prstGeom>
          <a:solidFill>
            <a:srgbClr val="00B050"/>
          </a:solidFill>
          <a:ln w="50800" cmpd="dbl">
            <a:solidFill>
              <a:schemeClr val="tx1"/>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105" name="Штриховая стрелка вправо 104"/>
          <p:cNvSpPr/>
          <p:nvPr/>
        </p:nvSpPr>
        <p:spPr bwMode="auto">
          <a:xfrm flipH="1">
            <a:off x="755035" y="4414095"/>
            <a:ext cx="1949561" cy="362050"/>
          </a:xfrm>
          <a:prstGeom prst="stripedRightArrow">
            <a:avLst>
              <a:gd name="adj1" fmla="val 50000"/>
              <a:gd name="adj2" fmla="val 173757"/>
            </a:avLst>
          </a:prstGeom>
          <a:solidFill>
            <a:schemeClr val="tx1"/>
          </a:solidFill>
          <a:ln w="50800" cmpd="tri">
            <a:solidFill>
              <a:schemeClr val="tx1"/>
            </a:solidFill>
            <a:prstDash val="lgDash"/>
          </a:ln>
          <a:scene3d>
            <a:camera prst="orthographicFront">
              <a:rot lat="720000" lon="72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06" name="Прямая соединительная линия 105"/>
          <p:cNvCxnSpPr/>
          <p:nvPr/>
        </p:nvCxnSpPr>
        <p:spPr bwMode="auto">
          <a:xfrm rot="5400000" flipH="1" flipV="1">
            <a:off x="3482096" y="4511297"/>
            <a:ext cx="1641692" cy="67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bwMode="auto">
          <a:xfrm rot="5400000" flipH="1" flipV="1">
            <a:off x="1521757" y="4379098"/>
            <a:ext cx="2096878" cy="16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bwMode="auto">
          <a:xfrm rot="5400000" flipH="1" flipV="1">
            <a:off x="2363845" y="5465637"/>
            <a:ext cx="244852" cy="168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bwMode="auto">
          <a:xfrm rot="5400000" flipH="1" flipV="1">
            <a:off x="849673" y="4623549"/>
            <a:ext cx="2096878" cy="3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bwMode="auto">
          <a:xfrm rot="5400000" flipH="1" flipV="1">
            <a:off x="1859792" y="3368938"/>
            <a:ext cx="244492" cy="168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Стрелка вправо 110"/>
          <p:cNvSpPr/>
          <p:nvPr/>
        </p:nvSpPr>
        <p:spPr bwMode="auto">
          <a:xfrm>
            <a:off x="2545504" y="3470529"/>
            <a:ext cx="1026340" cy="629044"/>
          </a:xfrm>
          <a:prstGeom prst="rightArrow">
            <a:avLst/>
          </a:prstGeom>
          <a:solidFill>
            <a:srgbClr val="92D050"/>
          </a:solidFill>
          <a:ln w="50800" cmpd="sng">
            <a:solidFill>
              <a:schemeClr val="tx1"/>
            </a:solidFill>
          </a:ln>
          <a:scene3d>
            <a:camera prst="isometricOffAxis2Top">
              <a:rot lat="4553626" lon="18926252" rev="1887362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100" name="TextBox 19"/>
          <p:cNvSpPr txBox="1">
            <a:spLocks noChangeArrowheads="1"/>
          </p:cNvSpPr>
          <p:nvPr/>
        </p:nvSpPr>
        <p:spPr bwMode="auto">
          <a:xfrm>
            <a:off x="2581244" y="5153044"/>
            <a:ext cx="841384" cy="584775"/>
          </a:xfrm>
          <a:prstGeom prst="rect">
            <a:avLst/>
          </a:prstGeom>
          <a:noFill/>
          <a:ln w="9525">
            <a:noFill/>
            <a:miter lim="800000"/>
            <a:headEnd/>
            <a:tailEnd/>
          </a:ln>
        </p:spPr>
        <p:txBody>
          <a:bodyPr wrap="none">
            <a:spAutoFit/>
          </a:bodyPr>
          <a:lstStyle/>
          <a:p>
            <a:r>
              <a:rPr lang="en-US" sz="1600" dirty="0" smtClean="0">
                <a:solidFill>
                  <a:srgbClr val="7030A0"/>
                </a:solidFill>
                <a:latin typeface="Calibri" pitchFamily="34" charset="0"/>
              </a:rPr>
              <a:t>vertical </a:t>
            </a:r>
          </a:p>
          <a:p>
            <a:r>
              <a:rPr lang="en-US" sz="1600" dirty="0" smtClean="0">
                <a:solidFill>
                  <a:srgbClr val="7030A0"/>
                </a:solidFill>
                <a:latin typeface="Calibri" pitchFamily="34" charset="0"/>
              </a:rPr>
              <a:t>friction</a:t>
            </a:r>
            <a:endParaRPr lang="ru-RU" sz="1600" dirty="0" smtClean="0">
              <a:solidFill>
                <a:srgbClr val="7030A0"/>
              </a:solidFill>
              <a:latin typeface="Calibri" pitchFamily="34" charset="0"/>
            </a:endParaRPr>
          </a:p>
        </p:txBody>
      </p:sp>
      <p:sp>
        <p:nvSpPr>
          <p:cNvPr id="2" name="TextBox 21"/>
          <p:cNvSpPr txBox="1">
            <a:spLocks noChangeArrowheads="1"/>
          </p:cNvSpPr>
          <p:nvPr/>
        </p:nvSpPr>
        <p:spPr bwMode="auto">
          <a:xfrm>
            <a:off x="923868" y="3224234"/>
            <a:ext cx="1357322" cy="338554"/>
          </a:xfrm>
          <a:prstGeom prst="rect">
            <a:avLst/>
          </a:prstGeom>
          <a:noFill/>
          <a:ln w="9525">
            <a:noFill/>
            <a:miter lim="800000"/>
            <a:headEnd/>
            <a:tailEnd/>
          </a:ln>
        </p:spPr>
        <p:txBody>
          <a:bodyPr wrap="square">
            <a:spAutoFit/>
          </a:bodyPr>
          <a:lstStyle/>
          <a:p>
            <a:r>
              <a:rPr lang="en-US" sz="1600" dirty="0" smtClean="0">
                <a:solidFill>
                  <a:srgbClr val="00B0F0"/>
                </a:solidFill>
                <a:latin typeface="Calibri" pitchFamily="34" charset="0"/>
              </a:rPr>
              <a:t>wind stress</a:t>
            </a:r>
            <a:endParaRPr lang="ru-RU" sz="1600" dirty="0">
              <a:solidFill>
                <a:srgbClr val="00B0F0"/>
              </a:solidFill>
              <a:latin typeface="Calibri" pitchFamily="34" charset="0"/>
            </a:endParaRPr>
          </a:p>
        </p:txBody>
      </p:sp>
      <p:cxnSp>
        <p:nvCxnSpPr>
          <p:cNvPr id="114" name="Прямая соединительная линия 113"/>
          <p:cNvCxnSpPr/>
          <p:nvPr/>
        </p:nvCxnSpPr>
        <p:spPr bwMode="auto">
          <a:xfrm rot="5400000" flipH="1" flipV="1">
            <a:off x="1859612" y="5465637"/>
            <a:ext cx="244852" cy="16819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bwMode="auto">
          <a:xfrm>
            <a:off x="2066133" y="5427307"/>
            <a:ext cx="504232" cy="107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04" name="TextBox 35"/>
          <p:cNvSpPr txBox="1">
            <a:spLocks noChangeArrowheads="1"/>
          </p:cNvSpPr>
          <p:nvPr/>
        </p:nvSpPr>
        <p:spPr bwMode="auto">
          <a:xfrm>
            <a:off x="2566942" y="3867176"/>
            <a:ext cx="1643074" cy="584775"/>
          </a:xfrm>
          <a:prstGeom prst="rect">
            <a:avLst/>
          </a:prstGeom>
          <a:noFill/>
          <a:ln w="9525">
            <a:noFill/>
            <a:miter lim="800000"/>
            <a:headEnd/>
            <a:tailEnd/>
          </a:ln>
        </p:spPr>
        <p:txBody>
          <a:bodyPr wrap="square">
            <a:spAutoFit/>
          </a:bodyPr>
          <a:lstStyle/>
          <a:p>
            <a:pPr algn="ctr"/>
            <a:r>
              <a:rPr lang="en-US" sz="1600" dirty="0" smtClean="0">
                <a:solidFill>
                  <a:srgbClr val="92D050"/>
                </a:solidFill>
                <a:latin typeface="Calibri" pitchFamily="34" charset="0"/>
              </a:rPr>
              <a:t>pressure gradient</a:t>
            </a:r>
          </a:p>
          <a:p>
            <a:pPr algn="ctr"/>
            <a:r>
              <a:rPr lang="en-US" sz="1600" dirty="0" smtClean="0">
                <a:solidFill>
                  <a:srgbClr val="92D050"/>
                </a:solidFill>
                <a:latin typeface="Calibri" pitchFamily="34" charset="0"/>
              </a:rPr>
              <a:t>force</a:t>
            </a:r>
            <a:endParaRPr lang="ru-RU" sz="1600" dirty="0">
              <a:solidFill>
                <a:srgbClr val="92D050"/>
              </a:solidFill>
              <a:latin typeface="Calibri" pitchFamily="34" charset="0"/>
            </a:endParaRPr>
          </a:p>
        </p:txBody>
      </p:sp>
      <p:sp>
        <p:nvSpPr>
          <p:cNvPr id="3105" name="TextBox 36"/>
          <p:cNvSpPr txBox="1">
            <a:spLocks noChangeArrowheads="1"/>
          </p:cNvSpPr>
          <p:nvPr/>
        </p:nvSpPr>
        <p:spPr bwMode="auto">
          <a:xfrm>
            <a:off x="495240" y="3867176"/>
            <a:ext cx="1233806" cy="584775"/>
          </a:xfrm>
          <a:prstGeom prst="rect">
            <a:avLst/>
          </a:prstGeom>
          <a:noFill/>
          <a:ln w="9525">
            <a:noFill/>
            <a:miter lim="800000"/>
            <a:headEnd/>
            <a:tailEnd/>
          </a:ln>
        </p:spPr>
        <p:txBody>
          <a:bodyPr wrap="square">
            <a:spAutoFit/>
          </a:bodyPr>
          <a:lstStyle/>
          <a:p>
            <a:r>
              <a:rPr lang="en-US" sz="1600" dirty="0" err="1" smtClean="0">
                <a:solidFill>
                  <a:srgbClr val="00B050"/>
                </a:solidFill>
                <a:latin typeface="Calibri" pitchFamily="34" charset="0"/>
              </a:rPr>
              <a:t>Coriolis</a:t>
            </a:r>
            <a:r>
              <a:rPr lang="en-US" sz="1600" dirty="0" smtClean="0">
                <a:solidFill>
                  <a:srgbClr val="00B050"/>
                </a:solidFill>
                <a:latin typeface="Calibri" pitchFamily="34" charset="0"/>
              </a:rPr>
              <a:t> force</a:t>
            </a:r>
            <a:endParaRPr lang="ru-RU" sz="1600" dirty="0">
              <a:solidFill>
                <a:srgbClr val="00B050"/>
              </a:solidFill>
              <a:latin typeface="Calibri" pitchFamily="34" charset="0"/>
            </a:endParaRPr>
          </a:p>
        </p:txBody>
      </p:sp>
      <p:sp>
        <p:nvSpPr>
          <p:cNvPr id="118" name="Стрелка влево 117"/>
          <p:cNvSpPr/>
          <p:nvPr/>
        </p:nvSpPr>
        <p:spPr bwMode="auto">
          <a:xfrm flipH="1">
            <a:off x="1906855" y="5287767"/>
            <a:ext cx="974780" cy="244628"/>
          </a:xfrm>
          <a:prstGeom prst="leftArrow">
            <a:avLst>
              <a:gd name="adj1" fmla="val 41797"/>
              <a:gd name="adj2" fmla="val 103766"/>
            </a:avLst>
          </a:prstGeom>
          <a:solidFill>
            <a:srgbClr val="7030A0"/>
          </a:solidFill>
          <a:ln w="50800">
            <a:solidFill>
              <a:schemeClr val="tx1"/>
            </a:solidFill>
          </a:ln>
          <a:scene3d>
            <a:camera prst="orthographicFront">
              <a:rot lat="480000" lon="4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19" name="Прямая соединительная линия 118"/>
          <p:cNvCxnSpPr/>
          <p:nvPr/>
        </p:nvCxnSpPr>
        <p:spPr bwMode="auto">
          <a:xfrm rot="5400000" flipH="1" flipV="1">
            <a:off x="1354075" y="4623380"/>
            <a:ext cx="2096878" cy="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bwMode="auto">
          <a:xfrm>
            <a:off x="1897943" y="3575280"/>
            <a:ext cx="504232" cy="7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bwMode="auto">
          <a:xfrm>
            <a:off x="2066133" y="3330788"/>
            <a:ext cx="504232" cy="7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bwMode="auto">
          <a:xfrm rot="5400000" flipH="1" flipV="1">
            <a:off x="2364024" y="3368938"/>
            <a:ext cx="244492" cy="168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11" name="TextBox 55"/>
          <p:cNvSpPr txBox="1">
            <a:spLocks noChangeArrowheads="1"/>
          </p:cNvSpPr>
          <p:nvPr/>
        </p:nvSpPr>
        <p:spPr bwMode="auto">
          <a:xfrm>
            <a:off x="2776235" y="4467244"/>
            <a:ext cx="1719533" cy="338554"/>
          </a:xfrm>
          <a:prstGeom prst="rect">
            <a:avLst/>
          </a:prstGeom>
          <a:noFill/>
          <a:ln w="9525">
            <a:noFill/>
            <a:miter lim="800000"/>
            <a:headEnd/>
            <a:tailEnd/>
          </a:ln>
        </p:spPr>
        <p:txBody>
          <a:bodyPr wrap="square">
            <a:spAutoFit/>
          </a:bodyPr>
          <a:lstStyle/>
          <a:p>
            <a:r>
              <a:rPr lang="en-US" sz="1600" dirty="0" smtClean="0">
                <a:solidFill>
                  <a:srgbClr val="002060"/>
                </a:solidFill>
                <a:latin typeface="Calibri" pitchFamily="34" charset="0"/>
              </a:rPr>
              <a:t>lateral friction</a:t>
            </a:r>
            <a:endParaRPr lang="ru-RU" sz="1600" dirty="0">
              <a:solidFill>
                <a:srgbClr val="002060"/>
              </a:solidFill>
              <a:latin typeface="Calibri" pitchFamily="34" charset="0"/>
            </a:endParaRPr>
          </a:p>
        </p:txBody>
      </p:sp>
      <p:sp>
        <p:nvSpPr>
          <p:cNvPr id="124" name="Стрелка влево 123"/>
          <p:cNvSpPr/>
          <p:nvPr/>
        </p:nvSpPr>
        <p:spPr bwMode="auto">
          <a:xfrm>
            <a:off x="2074920" y="4506323"/>
            <a:ext cx="1176459" cy="244628"/>
          </a:xfrm>
          <a:prstGeom prst="leftArrow">
            <a:avLst>
              <a:gd name="adj1" fmla="val 41797"/>
              <a:gd name="adj2" fmla="val 152051"/>
            </a:avLst>
          </a:prstGeom>
          <a:solidFill>
            <a:srgbClr val="002060"/>
          </a:solidFill>
          <a:ln w="76200" cmpd="tri">
            <a:noFill/>
          </a:ln>
          <a:scene3d>
            <a:camera prst="orthographicFront">
              <a:rot lat="720000" lon="6000002"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25" name="Прямая соединительная линия 124"/>
          <p:cNvCxnSpPr/>
          <p:nvPr/>
        </p:nvCxnSpPr>
        <p:spPr bwMode="auto">
          <a:xfrm rot="5400000" flipH="1" flipV="1">
            <a:off x="4600494" y="5370633"/>
            <a:ext cx="244492" cy="168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bwMode="auto">
          <a:xfrm rot="5400000" flipH="1" flipV="1">
            <a:off x="3313525" y="4755070"/>
            <a:ext cx="1643130" cy="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bwMode="auto">
          <a:xfrm rot="5400000" flipH="1" flipV="1">
            <a:off x="4096431" y="3727673"/>
            <a:ext cx="244492" cy="1678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bwMode="auto">
          <a:xfrm rot="5400000" flipH="1" flipV="1">
            <a:off x="3985969" y="4511657"/>
            <a:ext cx="1642411" cy="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p:nvPr/>
        </p:nvCxnSpPr>
        <p:spPr bwMode="auto">
          <a:xfrm rot="5400000" flipH="1" flipV="1">
            <a:off x="4096431" y="5370802"/>
            <a:ext cx="244492" cy="16785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bwMode="auto">
          <a:xfrm>
            <a:off x="4302603" y="5332482"/>
            <a:ext cx="504232" cy="71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bwMode="auto">
          <a:xfrm rot="5400000" flipH="1" flipV="1">
            <a:off x="3817418" y="4755070"/>
            <a:ext cx="1643130" cy="6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p:nvPr/>
        </p:nvCxnSpPr>
        <p:spPr bwMode="auto">
          <a:xfrm>
            <a:off x="4134751" y="5576974"/>
            <a:ext cx="503893" cy="10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p:cNvCxnSpPr/>
          <p:nvPr/>
        </p:nvCxnSpPr>
        <p:spPr bwMode="auto">
          <a:xfrm>
            <a:off x="4134751" y="3933844"/>
            <a:ext cx="503893" cy="14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bwMode="auto">
          <a:xfrm>
            <a:off x="4302603" y="3689352"/>
            <a:ext cx="504232" cy="14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bwMode="auto">
          <a:xfrm rot="5400000" flipH="1" flipV="1">
            <a:off x="4600494" y="3727503"/>
            <a:ext cx="244492" cy="168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Прямая со стрелкой 135"/>
          <p:cNvCxnSpPr/>
          <p:nvPr/>
        </p:nvCxnSpPr>
        <p:spPr bwMode="auto">
          <a:xfrm>
            <a:off x="2733644" y="4772044"/>
            <a:ext cx="137160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7" name="Стрелка вправо с вырезом 136"/>
          <p:cNvSpPr/>
          <p:nvPr/>
        </p:nvSpPr>
        <p:spPr bwMode="auto">
          <a:xfrm rot="16200000">
            <a:off x="1983689" y="5631004"/>
            <a:ext cx="389030" cy="203117"/>
          </a:xfrm>
          <a:prstGeom prst="notchedRightArrow">
            <a:avLst>
              <a:gd name="adj1" fmla="val 50000"/>
              <a:gd name="adj2" fmla="val 34087"/>
            </a:avLst>
          </a:prstGeom>
          <a:gradFill flip="none" rotWithShape="1">
            <a:gsLst>
              <a:gs pos="0">
                <a:srgbClr val="FFF200"/>
              </a:gs>
              <a:gs pos="45000">
                <a:srgbClr val="FF7A00"/>
              </a:gs>
              <a:gs pos="70000">
                <a:srgbClr val="FF0300"/>
              </a:gs>
              <a:gs pos="100000">
                <a:srgbClr val="4D0808"/>
              </a:gs>
            </a:gsLst>
            <a:lin ang="2700000" scaled="0"/>
            <a:tileRect/>
          </a:gra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38" name="Прямая соединительная линия 137"/>
          <p:cNvCxnSpPr/>
          <p:nvPr/>
        </p:nvCxnSpPr>
        <p:spPr bwMode="auto">
          <a:xfrm>
            <a:off x="1897943" y="5672158"/>
            <a:ext cx="504232" cy="7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27" name="TextBox 86"/>
          <p:cNvSpPr txBox="1">
            <a:spLocks noChangeArrowheads="1"/>
          </p:cNvSpPr>
          <p:nvPr/>
        </p:nvSpPr>
        <p:spPr bwMode="auto">
          <a:xfrm>
            <a:off x="1352496" y="5671762"/>
            <a:ext cx="2971800" cy="338554"/>
          </a:xfrm>
          <a:prstGeom prst="rect">
            <a:avLst/>
          </a:prstGeom>
          <a:noFill/>
          <a:ln w="9525">
            <a:noFill/>
            <a:miter lim="800000"/>
            <a:headEnd/>
            <a:tailEnd/>
          </a:ln>
        </p:spPr>
        <p:txBody>
          <a:bodyPr wrap="square">
            <a:spAutoFit/>
          </a:bodyPr>
          <a:lstStyle/>
          <a:p>
            <a:r>
              <a:rPr lang="en-US" sz="1600" dirty="0" smtClean="0">
                <a:solidFill>
                  <a:srgbClr val="DB7815"/>
                </a:solidFill>
                <a:latin typeface="Calibri" pitchFamily="34" charset="0"/>
              </a:rPr>
              <a:t>salinity       diffusion</a:t>
            </a:r>
            <a:endParaRPr lang="ru-RU" sz="1600" dirty="0">
              <a:solidFill>
                <a:srgbClr val="DB7815"/>
              </a:solidFill>
              <a:latin typeface="Calibri" pitchFamily="34" charset="0"/>
            </a:endParaRPr>
          </a:p>
        </p:txBody>
      </p:sp>
      <p:sp>
        <p:nvSpPr>
          <p:cNvPr id="140" name="Стрелка влево 139"/>
          <p:cNvSpPr/>
          <p:nvPr/>
        </p:nvSpPr>
        <p:spPr bwMode="auto">
          <a:xfrm>
            <a:off x="3496569" y="4760755"/>
            <a:ext cx="1176459" cy="244628"/>
          </a:xfrm>
          <a:prstGeom prst="leftArrow">
            <a:avLst>
              <a:gd name="adj1" fmla="val 41797"/>
              <a:gd name="adj2" fmla="val 152051"/>
            </a:avLst>
          </a:prstGeom>
          <a:solidFill>
            <a:srgbClr val="002060"/>
          </a:solidFill>
          <a:ln w="76200" cmpd="tri">
            <a:noFill/>
          </a:ln>
          <a:scene3d>
            <a:camera prst="orthographicFront">
              <a:rot lat="720000" lon="6000002"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41" name="Прямая со стрелкой 140"/>
          <p:cNvCxnSpPr/>
          <p:nvPr/>
        </p:nvCxnSpPr>
        <p:spPr bwMode="auto">
          <a:xfrm rot="5400000">
            <a:off x="4163237" y="3514833"/>
            <a:ext cx="280087" cy="135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Прямая соединительная линия 141"/>
          <p:cNvCxnSpPr/>
          <p:nvPr/>
        </p:nvCxnSpPr>
        <p:spPr bwMode="auto">
          <a:xfrm rot="10800000">
            <a:off x="2566942" y="3295672"/>
            <a:ext cx="1690706" cy="301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Прямая со стрелкой 142"/>
          <p:cNvCxnSpPr/>
          <p:nvPr/>
        </p:nvCxnSpPr>
        <p:spPr bwMode="auto">
          <a:xfrm rot="5400000">
            <a:off x="3994189" y="3759125"/>
            <a:ext cx="280447" cy="67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p:nvPr/>
        </p:nvCxnSpPr>
        <p:spPr bwMode="auto">
          <a:xfrm rot="10800000">
            <a:off x="2505044" y="3552844"/>
            <a:ext cx="1600202" cy="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5" name="Стрелка вправо 144"/>
          <p:cNvSpPr/>
          <p:nvPr/>
        </p:nvSpPr>
        <p:spPr bwMode="auto">
          <a:xfrm rot="10800000">
            <a:off x="1797041" y="3400635"/>
            <a:ext cx="739488" cy="384415"/>
          </a:xfrm>
          <a:prstGeom prst="rightArrow">
            <a:avLst>
              <a:gd name="adj1" fmla="val 52165"/>
              <a:gd name="adj2" fmla="val 59200"/>
            </a:avLst>
          </a:prstGeom>
          <a:solidFill>
            <a:srgbClr val="00B0F0"/>
          </a:solidFill>
          <a:ln w="50800">
            <a:solidFill>
              <a:schemeClr val="tx1"/>
            </a:solidFill>
          </a:ln>
          <a:scene3d>
            <a:camera prst="isometricOffAxis2Top">
              <a:rot lat="900000" lon="4200000" rev="5400000"/>
            </a:camera>
            <a:lightRig rig="threePt" dir="t"/>
          </a:scene3d>
          <a:sp3d contourW="127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6" name="Штриховая стрелка вправо 145"/>
          <p:cNvSpPr/>
          <p:nvPr/>
        </p:nvSpPr>
        <p:spPr bwMode="auto">
          <a:xfrm flipH="1">
            <a:off x="696782" y="4518935"/>
            <a:ext cx="2722662" cy="362050"/>
          </a:xfrm>
          <a:prstGeom prst="stripedRightArrow">
            <a:avLst>
              <a:gd name="adj1" fmla="val 50000"/>
              <a:gd name="adj2" fmla="val 173757"/>
            </a:avLst>
          </a:prstGeom>
          <a:solidFill>
            <a:srgbClr val="796657"/>
          </a:solidFill>
          <a:ln w="50800" cmpd="sng">
            <a:solidFill>
              <a:schemeClr val="tx1"/>
            </a:solidFill>
            <a:prstDash val="solid"/>
          </a:ln>
          <a:scene3d>
            <a:camera prst="orthographicFront">
              <a:rot lat="720000" lon="60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135" name="TextBox 90"/>
          <p:cNvSpPr txBox="1">
            <a:spLocks noChangeArrowheads="1"/>
          </p:cNvSpPr>
          <p:nvPr/>
        </p:nvSpPr>
        <p:spPr bwMode="auto">
          <a:xfrm>
            <a:off x="423802" y="5081622"/>
            <a:ext cx="1497526" cy="338554"/>
          </a:xfrm>
          <a:prstGeom prst="rect">
            <a:avLst/>
          </a:prstGeom>
          <a:noFill/>
          <a:ln w="9525">
            <a:noFill/>
            <a:miter lim="800000"/>
            <a:headEnd/>
            <a:tailEnd/>
          </a:ln>
        </p:spPr>
        <p:txBody>
          <a:bodyPr wrap="none">
            <a:spAutoFit/>
          </a:bodyPr>
          <a:lstStyle/>
          <a:p>
            <a:pPr algn="r"/>
            <a:r>
              <a:rPr lang="en-US" sz="1600" dirty="0" smtClean="0">
                <a:solidFill>
                  <a:srgbClr val="796657"/>
                </a:solidFill>
                <a:latin typeface="Calibri" pitchFamily="34" charset="0"/>
              </a:rPr>
              <a:t>particle velocity</a:t>
            </a:r>
            <a:endParaRPr lang="ru-RU" sz="1600" dirty="0">
              <a:solidFill>
                <a:srgbClr val="796657"/>
              </a:solidFill>
              <a:latin typeface="Calibri" pitchFamily="34" charset="0"/>
            </a:endParaRPr>
          </a:p>
        </p:txBody>
      </p:sp>
      <p:sp>
        <p:nvSpPr>
          <p:cNvPr id="3136" name="TextBox 92"/>
          <p:cNvSpPr txBox="1">
            <a:spLocks noChangeArrowheads="1"/>
          </p:cNvSpPr>
          <p:nvPr/>
        </p:nvSpPr>
        <p:spPr bwMode="auto">
          <a:xfrm>
            <a:off x="209488" y="4510118"/>
            <a:ext cx="1455770" cy="584775"/>
          </a:xfrm>
          <a:prstGeom prst="rect">
            <a:avLst/>
          </a:prstGeom>
          <a:noFill/>
          <a:ln w="9525">
            <a:noFill/>
            <a:miter lim="800000"/>
            <a:headEnd/>
            <a:tailEnd/>
          </a:ln>
        </p:spPr>
        <p:txBody>
          <a:bodyPr wrap="square">
            <a:spAutoFit/>
          </a:bodyPr>
          <a:lstStyle/>
          <a:p>
            <a:r>
              <a:rPr lang="en-US" sz="1600" dirty="0" smtClean="0">
                <a:latin typeface="Calibri" pitchFamily="34" charset="0"/>
              </a:rPr>
              <a:t>particle acceleration</a:t>
            </a:r>
            <a:endParaRPr lang="ru-RU" sz="1600" dirty="0">
              <a:latin typeface="Calibri" pitchFamily="34" charset="0"/>
            </a:endParaRPr>
          </a:p>
        </p:txBody>
      </p:sp>
      <p:sp>
        <p:nvSpPr>
          <p:cNvPr id="149" name="Штриховая стрелка вправо 148"/>
          <p:cNvSpPr/>
          <p:nvPr/>
        </p:nvSpPr>
        <p:spPr bwMode="auto">
          <a:xfrm flipH="1">
            <a:off x="3832700" y="4388952"/>
            <a:ext cx="1109233" cy="314522"/>
          </a:xfrm>
          <a:prstGeom prst="stripedRightArrow">
            <a:avLst>
              <a:gd name="adj1" fmla="val 50000"/>
              <a:gd name="adj2" fmla="val 173757"/>
            </a:avLst>
          </a:prstGeom>
          <a:solidFill>
            <a:srgbClr val="796657"/>
          </a:solidFill>
          <a:ln w="50800" cmpd="sng">
            <a:solidFill>
              <a:schemeClr val="tx1"/>
            </a:solidFill>
            <a:prstDash val="solid"/>
          </a:ln>
          <a:scene3d>
            <a:camera prst="orthographicFront">
              <a:rot lat="720000" lon="60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138" name="Овал 245"/>
          <p:cNvSpPr>
            <a:spLocks noChangeArrowheads="1"/>
          </p:cNvSpPr>
          <p:nvPr/>
        </p:nvSpPr>
        <p:spPr bwMode="auto">
          <a:xfrm>
            <a:off x="6073469" y="5137611"/>
            <a:ext cx="90295" cy="99574"/>
          </a:xfrm>
          <a:prstGeom prst="ellipse">
            <a:avLst/>
          </a:prstGeom>
          <a:noFill/>
          <a:ln w="12700" algn="ctr">
            <a:solidFill>
              <a:srgbClr val="002060"/>
            </a:solidFill>
            <a:round/>
            <a:headEnd/>
            <a:tailEnd/>
          </a:ln>
        </p:spPr>
        <p:txBody>
          <a:bodyPr/>
          <a:lstStyle/>
          <a:p>
            <a:pPr defTabSz="914282"/>
            <a:endParaRPr lang="ru-RU" sz="500" dirty="0"/>
          </a:p>
        </p:txBody>
      </p:sp>
      <p:sp>
        <p:nvSpPr>
          <p:cNvPr id="3083" name="Овал 85"/>
          <p:cNvSpPr>
            <a:spLocks noChangeArrowheads="1"/>
          </p:cNvSpPr>
          <p:nvPr/>
        </p:nvSpPr>
        <p:spPr bwMode="auto">
          <a:xfrm>
            <a:off x="5589397" y="3966242"/>
            <a:ext cx="90764" cy="77489"/>
          </a:xfrm>
          <a:prstGeom prst="ellipse">
            <a:avLst/>
          </a:prstGeom>
          <a:solidFill>
            <a:schemeClr val="bg1"/>
          </a:solidFill>
          <a:ln w="9525" algn="ctr">
            <a:noFill/>
            <a:round/>
            <a:headEnd/>
            <a:tailEnd/>
          </a:ln>
        </p:spPr>
        <p:txBody>
          <a:bodyPr/>
          <a:lstStyle/>
          <a:p>
            <a:pPr defTabSz="914282"/>
            <a:endParaRPr lang="ru-RU" sz="500" dirty="0"/>
          </a:p>
        </p:txBody>
      </p:sp>
      <p:sp>
        <p:nvSpPr>
          <p:cNvPr id="3080" name="Прямоугольник 89"/>
          <p:cNvSpPr>
            <a:spLocks noChangeArrowheads="1"/>
          </p:cNvSpPr>
          <p:nvPr/>
        </p:nvSpPr>
        <p:spPr bwMode="auto">
          <a:xfrm>
            <a:off x="5143504" y="5500702"/>
            <a:ext cx="2029476" cy="574209"/>
          </a:xfrm>
          <a:prstGeom prst="rect">
            <a:avLst/>
          </a:prstGeom>
          <a:noFill/>
          <a:ln w="9525">
            <a:noFill/>
            <a:miter lim="800000"/>
            <a:headEnd/>
            <a:tailEnd/>
          </a:ln>
        </p:spPr>
        <p:txBody>
          <a:bodyPr lIns="20016" tIns="10008" rIns="20016" bIns="10008">
            <a:spAutoFit/>
          </a:bodyPr>
          <a:lstStyle/>
          <a:p>
            <a:pPr algn="ctr"/>
            <a:r>
              <a:rPr lang="en-US" dirty="0" smtClean="0"/>
              <a:t>modeled particle distribution</a:t>
            </a:r>
            <a:endParaRPr lang="ru-RU" dirty="0"/>
          </a:p>
        </p:txBody>
      </p:sp>
      <p:sp>
        <p:nvSpPr>
          <p:cNvPr id="3081" name="Прямоугольник 92"/>
          <p:cNvSpPr>
            <a:spLocks noChangeArrowheads="1"/>
          </p:cNvSpPr>
          <p:nvPr/>
        </p:nvSpPr>
        <p:spPr bwMode="auto">
          <a:xfrm>
            <a:off x="6986940" y="5500702"/>
            <a:ext cx="2014216" cy="574209"/>
          </a:xfrm>
          <a:prstGeom prst="rect">
            <a:avLst/>
          </a:prstGeom>
          <a:noFill/>
          <a:ln w="9525">
            <a:noFill/>
            <a:miter lim="800000"/>
            <a:headEnd/>
            <a:tailEnd/>
          </a:ln>
        </p:spPr>
        <p:txBody>
          <a:bodyPr lIns="20016" tIns="10008" rIns="20016" bIns="10008">
            <a:spAutoFit/>
          </a:bodyPr>
          <a:lstStyle/>
          <a:p>
            <a:pPr algn="ctr"/>
            <a:r>
              <a:rPr lang="en-US" dirty="0" smtClean="0"/>
              <a:t>interpolated </a:t>
            </a:r>
          </a:p>
          <a:p>
            <a:pPr algn="ctr"/>
            <a:r>
              <a:rPr lang="en-US" dirty="0" smtClean="0"/>
              <a:t>river plume </a:t>
            </a:r>
            <a:endParaRPr lang="ru-RU" dirty="0"/>
          </a:p>
        </p:txBody>
      </p:sp>
      <p:sp>
        <p:nvSpPr>
          <p:cNvPr id="89" name="Заголовок 1"/>
          <p:cNvSpPr txBox="1">
            <a:spLocks/>
          </p:cNvSpPr>
          <p:nvPr/>
        </p:nvSpPr>
        <p:spPr>
          <a:xfrm>
            <a:off x="285720" y="0"/>
            <a:ext cx="91440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err="1" smtClean="0">
                <a:solidFill>
                  <a:srgbClr val="FF0000"/>
                </a:solidFill>
                <a:latin typeface="+mj-lt"/>
                <a:ea typeface="+mj-ea"/>
                <a:cs typeface="+mj-cs"/>
              </a:rPr>
              <a:t>STRiPE</a:t>
            </a:r>
            <a:r>
              <a:rPr lang="en-US" sz="2800" dirty="0" smtClean="0">
                <a:solidFill>
                  <a:srgbClr val="FF0000"/>
                </a:solidFill>
                <a:latin typeface="+mj-lt"/>
                <a:ea typeface="+mj-ea"/>
                <a:cs typeface="+mj-cs"/>
              </a:rPr>
              <a:t> ‒ </a:t>
            </a:r>
            <a:r>
              <a:rPr lang="en-US" sz="2800" dirty="0" err="1" smtClean="0">
                <a:solidFill>
                  <a:srgbClr val="FF0000"/>
                </a:solidFill>
                <a:latin typeface="+mj-lt"/>
                <a:ea typeface="+mj-ea"/>
                <a:cs typeface="+mj-cs"/>
              </a:rPr>
              <a:t>Lagrangian</a:t>
            </a:r>
            <a:r>
              <a:rPr lang="en-US" sz="2800" dirty="0" smtClean="0">
                <a:solidFill>
                  <a:srgbClr val="FF0000"/>
                </a:solidFill>
                <a:latin typeface="+mj-lt"/>
                <a:ea typeface="+mj-ea"/>
                <a:cs typeface="+mj-cs"/>
              </a:rPr>
              <a:t> model of a river plume</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51" name="TextBox 38"/>
          <p:cNvSpPr txBox="1">
            <a:spLocks noChangeArrowheads="1"/>
          </p:cNvSpPr>
          <p:nvPr/>
        </p:nvSpPr>
        <p:spPr bwMode="auto">
          <a:xfrm>
            <a:off x="3143240" y="571480"/>
            <a:ext cx="3558923" cy="400110"/>
          </a:xfrm>
          <a:prstGeom prst="rect">
            <a:avLst/>
          </a:prstGeom>
          <a:noFill/>
          <a:ln w="9525">
            <a:noFill/>
            <a:miter lim="800000"/>
            <a:headEnd/>
            <a:tailEnd/>
          </a:ln>
        </p:spPr>
        <p:txBody>
          <a:bodyPr wrap="none">
            <a:spAutoFit/>
          </a:bodyPr>
          <a:lstStyle/>
          <a:p>
            <a:r>
              <a:rPr lang="en-US" sz="2000" u="sng" dirty="0" smtClean="0">
                <a:cs typeface="Times New Roman" pitchFamily="18" charset="0"/>
              </a:rPr>
              <a:t>Transport equation for a particle</a:t>
            </a:r>
            <a:endParaRPr lang="ru-RU" sz="2000" u="sng" dirty="0">
              <a:cs typeface="Times New Roman" pitchFamily="18" charset="0"/>
            </a:endParaRPr>
          </a:p>
        </p:txBody>
      </p:sp>
      <p:sp>
        <p:nvSpPr>
          <p:cNvPr id="3154" name="Прямоугольник 42"/>
          <p:cNvSpPr>
            <a:spLocks noChangeArrowheads="1"/>
          </p:cNvSpPr>
          <p:nvPr/>
        </p:nvSpPr>
        <p:spPr bwMode="auto">
          <a:xfrm>
            <a:off x="1690678" y="857232"/>
            <a:ext cx="1524000" cy="533400"/>
          </a:xfrm>
          <a:prstGeom prst="rect">
            <a:avLst/>
          </a:prstGeom>
          <a:solidFill>
            <a:schemeClr val="bg1"/>
          </a:solidFill>
          <a:ln w="9525" algn="ctr">
            <a:noFill/>
            <a:round/>
            <a:headEnd/>
            <a:tailEnd/>
          </a:ln>
        </p:spPr>
        <p:txBody>
          <a:bodyPr/>
          <a:lstStyle/>
          <a:p>
            <a:pPr marL="342900" indent="-342900" algn="ctr" defTabSz="914282"/>
            <a:r>
              <a:rPr lang="en-US" sz="1600" dirty="0" smtClean="0"/>
              <a:t>vertical </a:t>
            </a:r>
          </a:p>
          <a:p>
            <a:pPr marL="342900" indent="-342900" algn="ctr" defTabSz="914282"/>
            <a:r>
              <a:rPr lang="en-US" sz="1600" dirty="0" smtClean="0"/>
              <a:t>friction</a:t>
            </a:r>
            <a:endParaRPr lang="ru-RU" sz="1600" dirty="0"/>
          </a:p>
        </p:txBody>
      </p:sp>
      <p:sp>
        <p:nvSpPr>
          <p:cNvPr id="3155" name="Прямоугольник 43"/>
          <p:cNvSpPr>
            <a:spLocks noChangeArrowheads="1"/>
          </p:cNvSpPr>
          <p:nvPr/>
        </p:nvSpPr>
        <p:spPr bwMode="auto">
          <a:xfrm>
            <a:off x="3638560" y="1000124"/>
            <a:ext cx="2362200" cy="381000"/>
          </a:xfrm>
          <a:prstGeom prst="rect">
            <a:avLst/>
          </a:prstGeom>
          <a:solidFill>
            <a:schemeClr val="bg1"/>
          </a:solidFill>
          <a:ln w="9525" algn="ctr">
            <a:noFill/>
            <a:round/>
            <a:headEnd/>
            <a:tailEnd/>
          </a:ln>
        </p:spPr>
        <p:txBody>
          <a:bodyPr/>
          <a:lstStyle/>
          <a:p>
            <a:pPr algn="ctr" defTabSz="914282"/>
            <a:r>
              <a:rPr lang="en-US" sz="1600" dirty="0" smtClean="0"/>
              <a:t>lateral friction</a:t>
            </a:r>
            <a:endParaRPr lang="ru-RU" sz="1600" dirty="0"/>
          </a:p>
        </p:txBody>
      </p:sp>
      <p:sp>
        <p:nvSpPr>
          <p:cNvPr id="3157" name="TextBox 239"/>
          <p:cNvSpPr txBox="1">
            <a:spLocks noChangeArrowheads="1"/>
          </p:cNvSpPr>
          <p:nvPr/>
        </p:nvSpPr>
        <p:spPr bwMode="auto">
          <a:xfrm>
            <a:off x="1000100" y="847724"/>
            <a:ext cx="1219200" cy="584775"/>
          </a:xfrm>
          <a:prstGeom prst="rect">
            <a:avLst/>
          </a:prstGeom>
          <a:noFill/>
          <a:ln w="9525">
            <a:noFill/>
            <a:miter lim="800000"/>
            <a:headEnd/>
            <a:tailEnd/>
          </a:ln>
        </p:spPr>
        <p:txBody>
          <a:bodyPr wrap="square">
            <a:spAutoFit/>
          </a:bodyPr>
          <a:lstStyle/>
          <a:p>
            <a:pPr algn="ctr"/>
            <a:r>
              <a:rPr lang="en-US" sz="1600" dirty="0" smtClean="0"/>
              <a:t>wind </a:t>
            </a:r>
          </a:p>
          <a:p>
            <a:pPr algn="ctr"/>
            <a:r>
              <a:rPr lang="en-US" sz="1600" dirty="0" smtClean="0"/>
              <a:t>stress</a:t>
            </a:r>
            <a:endParaRPr lang="ru-RU" sz="1600" dirty="0"/>
          </a:p>
        </p:txBody>
      </p:sp>
      <p:sp>
        <p:nvSpPr>
          <p:cNvPr id="3158" name="TextBox 240"/>
          <p:cNvSpPr txBox="1">
            <a:spLocks noChangeArrowheads="1"/>
          </p:cNvSpPr>
          <p:nvPr/>
        </p:nvSpPr>
        <p:spPr bwMode="auto">
          <a:xfrm>
            <a:off x="280966" y="857232"/>
            <a:ext cx="1219200" cy="584775"/>
          </a:xfrm>
          <a:prstGeom prst="rect">
            <a:avLst/>
          </a:prstGeom>
          <a:noFill/>
          <a:ln w="9525">
            <a:noFill/>
            <a:miter lim="800000"/>
            <a:headEnd/>
            <a:tailEnd/>
          </a:ln>
        </p:spPr>
        <p:txBody>
          <a:bodyPr wrap="square">
            <a:spAutoFit/>
          </a:bodyPr>
          <a:lstStyle/>
          <a:p>
            <a:pPr algn="ctr"/>
            <a:r>
              <a:rPr lang="en-US" sz="1600" dirty="0" err="1" smtClean="0"/>
              <a:t>Coriolis</a:t>
            </a:r>
            <a:r>
              <a:rPr lang="en-US" sz="1600" dirty="0" smtClean="0"/>
              <a:t> force</a:t>
            </a:r>
            <a:endParaRPr lang="ru-RU" sz="1600" dirty="0"/>
          </a:p>
        </p:txBody>
      </p:sp>
      <p:sp>
        <p:nvSpPr>
          <p:cNvPr id="3159" name="Прямоугольник 241"/>
          <p:cNvSpPr>
            <a:spLocks noChangeArrowheads="1"/>
          </p:cNvSpPr>
          <p:nvPr/>
        </p:nvSpPr>
        <p:spPr bwMode="auto">
          <a:xfrm>
            <a:off x="6858016" y="847724"/>
            <a:ext cx="1512380" cy="685800"/>
          </a:xfrm>
          <a:prstGeom prst="rect">
            <a:avLst/>
          </a:prstGeom>
          <a:solidFill>
            <a:schemeClr val="bg1"/>
          </a:solidFill>
          <a:ln w="9525" algn="ctr">
            <a:noFill/>
            <a:round/>
            <a:headEnd/>
            <a:tailEnd/>
          </a:ln>
        </p:spPr>
        <p:txBody>
          <a:bodyPr/>
          <a:lstStyle/>
          <a:p>
            <a:pPr algn="ctr" defTabSz="914282"/>
            <a:r>
              <a:rPr lang="en-US" sz="1600" dirty="0" smtClean="0"/>
              <a:t>pressure gradient force</a:t>
            </a:r>
            <a:endParaRPr lang="ru-RU" sz="1600" dirty="0"/>
          </a:p>
        </p:txBody>
      </p:sp>
      <p:sp>
        <p:nvSpPr>
          <p:cNvPr id="101" name="Левая фигурная скобка 100"/>
          <p:cNvSpPr/>
          <p:nvPr/>
        </p:nvSpPr>
        <p:spPr>
          <a:xfrm rot="5400000">
            <a:off x="1028700" y="1343024"/>
            <a:ext cx="152400" cy="381000"/>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 name="Левая фигурная скобка 101"/>
          <p:cNvSpPr/>
          <p:nvPr/>
        </p:nvSpPr>
        <p:spPr>
          <a:xfrm rot="5400000">
            <a:off x="1485900" y="1343024"/>
            <a:ext cx="152400" cy="381000"/>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2" name="Левая фигурная скобка 111"/>
          <p:cNvSpPr/>
          <p:nvPr/>
        </p:nvSpPr>
        <p:spPr>
          <a:xfrm rot="5400000">
            <a:off x="2209800" y="1076324"/>
            <a:ext cx="152400" cy="9144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3" name="Левая фигурная скобка 112"/>
          <p:cNvSpPr/>
          <p:nvPr/>
        </p:nvSpPr>
        <p:spPr>
          <a:xfrm rot="5400000">
            <a:off x="4762500" y="-409576"/>
            <a:ext cx="152400" cy="3886200"/>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 name="Левая фигурная скобка 115"/>
          <p:cNvSpPr/>
          <p:nvPr/>
        </p:nvSpPr>
        <p:spPr>
          <a:xfrm rot="5400000">
            <a:off x="7581900" y="809624"/>
            <a:ext cx="152400" cy="1447800"/>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 name="Прямоугольник 98"/>
          <p:cNvSpPr/>
          <p:nvPr/>
        </p:nvSpPr>
        <p:spPr>
          <a:xfrm>
            <a:off x="219044" y="3019444"/>
            <a:ext cx="46482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TextBox 76"/>
          <p:cNvSpPr txBox="1"/>
          <p:nvPr/>
        </p:nvSpPr>
        <p:spPr>
          <a:xfrm>
            <a:off x="142844" y="6119360"/>
            <a:ext cx="8715463" cy="738664"/>
          </a:xfrm>
          <a:prstGeom prst="rect">
            <a:avLst/>
          </a:prstGeom>
          <a:noFill/>
        </p:spPr>
        <p:txBody>
          <a:bodyPr wrap="none" rtlCol="0">
            <a:spAutoFit/>
          </a:bodyPr>
          <a:lstStyle/>
          <a:p>
            <a:r>
              <a:rPr lang="en-US" sz="2400" u="sng" dirty="0" smtClean="0">
                <a:solidFill>
                  <a:srgbClr val="FF0000"/>
                </a:solidFill>
              </a:rPr>
              <a:t>More details at</a:t>
            </a:r>
            <a:r>
              <a:rPr lang="ru-RU" dirty="0" smtClean="0">
                <a:solidFill>
                  <a:srgbClr val="FF0000"/>
                </a:solidFill>
              </a:rPr>
              <a:t>:</a:t>
            </a:r>
            <a:r>
              <a:rPr lang="ru-RU" dirty="0" smtClean="0"/>
              <a:t> </a:t>
            </a:r>
            <a:r>
              <a:rPr lang="en-US" i="1" dirty="0" smtClean="0">
                <a:solidFill>
                  <a:schemeClr val="tx2"/>
                </a:solidFill>
                <a:ea typeface="Times New Roman" pitchFamily="18" charset="0"/>
                <a:cs typeface="Arial" pitchFamily="34" charset="0"/>
              </a:rPr>
              <a:t>A. </a:t>
            </a:r>
            <a:r>
              <a:rPr lang="en-US" i="1" dirty="0" err="1" smtClean="0">
                <a:solidFill>
                  <a:schemeClr val="tx2"/>
                </a:solidFill>
                <a:ea typeface="Times New Roman" pitchFamily="18" charset="0"/>
                <a:cs typeface="Arial" pitchFamily="34" charset="0"/>
              </a:rPr>
              <a:t>Osadchiev</a:t>
            </a:r>
            <a:r>
              <a:rPr lang="en-US" i="1" dirty="0" smtClean="0">
                <a:solidFill>
                  <a:schemeClr val="tx2"/>
                </a:solidFill>
                <a:ea typeface="Times New Roman" pitchFamily="18" charset="0"/>
                <a:cs typeface="Arial" pitchFamily="34" charset="0"/>
              </a:rPr>
              <a:t> and P. </a:t>
            </a:r>
            <a:r>
              <a:rPr lang="en-US" i="1" dirty="0" err="1" smtClean="0">
                <a:solidFill>
                  <a:schemeClr val="tx2"/>
                </a:solidFill>
                <a:ea typeface="Times New Roman" pitchFamily="18" charset="0"/>
                <a:cs typeface="Arial" pitchFamily="34" charset="0"/>
              </a:rPr>
              <a:t>Zavialov</a:t>
            </a:r>
            <a:r>
              <a:rPr lang="ru-RU" i="1" dirty="0" smtClean="0">
                <a:solidFill>
                  <a:schemeClr val="tx2"/>
                </a:solidFill>
                <a:ea typeface="Times New Roman" pitchFamily="18" charset="0"/>
                <a:cs typeface="Arial" pitchFamily="34" charset="0"/>
              </a:rPr>
              <a:t>.</a:t>
            </a:r>
            <a:r>
              <a:rPr lang="en-US" i="1" dirty="0" smtClean="0">
                <a:solidFill>
                  <a:schemeClr val="tx2"/>
                </a:solidFill>
                <a:ea typeface="Times New Roman" pitchFamily="18" charset="0"/>
                <a:cs typeface="Arial" pitchFamily="34" charset="0"/>
              </a:rPr>
              <a:t> </a:t>
            </a:r>
            <a:r>
              <a:rPr lang="en-US" dirty="0" err="1" smtClean="0">
                <a:solidFill>
                  <a:schemeClr val="tx2"/>
                </a:solidFill>
                <a:ea typeface="Times New Roman" pitchFamily="18" charset="0"/>
                <a:cs typeface="Arial" pitchFamily="34" charset="0"/>
              </a:rPr>
              <a:t>Lagrangian</a:t>
            </a:r>
            <a:r>
              <a:rPr lang="en-US" dirty="0" smtClean="0">
                <a:solidFill>
                  <a:schemeClr val="tx2"/>
                </a:solidFill>
                <a:ea typeface="Times New Roman" pitchFamily="18" charset="0"/>
                <a:cs typeface="Arial" pitchFamily="34" charset="0"/>
              </a:rPr>
              <a:t> model of a surface-</a:t>
            </a:r>
            <a:r>
              <a:rPr lang="en-US" dirty="0" err="1" smtClean="0">
                <a:solidFill>
                  <a:schemeClr val="tx2"/>
                </a:solidFill>
                <a:ea typeface="Times New Roman" pitchFamily="18" charset="0"/>
                <a:cs typeface="Arial" pitchFamily="34" charset="0"/>
              </a:rPr>
              <a:t>advected</a:t>
            </a:r>
            <a:r>
              <a:rPr lang="en-US" dirty="0" smtClean="0">
                <a:solidFill>
                  <a:schemeClr val="tx2"/>
                </a:solidFill>
                <a:ea typeface="Times New Roman" pitchFamily="18" charset="0"/>
                <a:cs typeface="Arial" pitchFamily="34" charset="0"/>
              </a:rPr>
              <a:t> </a:t>
            </a:r>
          </a:p>
          <a:p>
            <a:r>
              <a:rPr lang="en-US" dirty="0" smtClean="0">
                <a:solidFill>
                  <a:schemeClr val="tx2"/>
                </a:solidFill>
                <a:ea typeface="Times New Roman" pitchFamily="18" charset="0"/>
                <a:cs typeface="Arial" pitchFamily="34" charset="0"/>
              </a:rPr>
              <a:t>		   river plume. </a:t>
            </a:r>
            <a:r>
              <a:rPr lang="en-US" i="1" dirty="0" smtClean="0">
                <a:solidFill>
                  <a:schemeClr val="tx2"/>
                </a:solidFill>
                <a:ea typeface="Times New Roman" pitchFamily="18" charset="0"/>
                <a:cs typeface="Arial" pitchFamily="34" charset="0"/>
              </a:rPr>
              <a:t>Continental Shelf Research. </a:t>
            </a:r>
            <a:r>
              <a:rPr lang="ru-RU" dirty="0" smtClean="0">
                <a:solidFill>
                  <a:schemeClr val="tx2"/>
                </a:solidFill>
                <a:ea typeface="Times New Roman" pitchFamily="18" charset="0"/>
                <a:cs typeface="Arial" pitchFamily="34" charset="0"/>
              </a:rPr>
              <a:t>58: 96-106</a:t>
            </a:r>
            <a:r>
              <a:rPr lang="en-US" dirty="0" smtClean="0">
                <a:solidFill>
                  <a:schemeClr val="tx2"/>
                </a:solidFill>
                <a:ea typeface="Times New Roman" pitchFamily="18" charset="0"/>
                <a:cs typeface="Arial" pitchFamily="34" charset="0"/>
              </a:rPr>
              <a:t>.</a:t>
            </a:r>
            <a:r>
              <a:rPr lang="ru-RU" dirty="0" smtClean="0">
                <a:solidFill>
                  <a:schemeClr val="tx2"/>
                </a:solidFill>
                <a:ea typeface="Times New Roman" pitchFamily="18" charset="0"/>
                <a:cs typeface="Arial" pitchFamily="34" charset="0"/>
              </a:rPr>
              <a:t> 2013.</a:t>
            </a:r>
            <a:r>
              <a:rPr lang="ru-RU" dirty="0" smtClean="0">
                <a:solidFill>
                  <a:schemeClr val="tx2"/>
                </a:solidFill>
              </a:rPr>
              <a:t> </a:t>
            </a:r>
            <a:endParaRPr lang="ru-RU" dirty="0">
              <a:solidFill>
                <a:schemeClr val="tx2"/>
              </a:solidFill>
            </a:endParaRPr>
          </a:p>
        </p:txBody>
      </p:sp>
      <p:pic>
        <p:nvPicPr>
          <p:cNvPr id="78" name="Рисунок 77" descr="CreativeCommons_Attribution_License.png"/>
          <p:cNvPicPr>
            <a:picLocks noChangeAspect="1"/>
          </p:cNvPicPr>
          <p:nvPr/>
        </p:nvPicPr>
        <p:blipFill>
          <a:blip r:embed="rId5"/>
          <a:stretch>
            <a:fillRect/>
          </a:stretch>
        </p:blipFill>
        <p:spPr>
          <a:xfrm>
            <a:off x="1" y="1"/>
            <a:ext cx="1428692" cy="500042"/>
          </a:xfrm>
          <a:prstGeom prst="rect">
            <a:avLst/>
          </a:prstGeom>
        </p:spPr>
      </p:pic>
    </p:spTree>
    <p:extLst>
      <p:ext uri="{BB962C8B-B14F-4D97-AF65-F5344CB8AC3E}">
        <p14:creationId xmlns:p14="http://schemas.microsoft.com/office/powerpoint/2010/main" xmlns="" val="307579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3713</TotalTime>
  <Words>874</Words>
  <Application>Microsoft Office PowerPoint</Application>
  <PresentationFormat>Экран (4:3)</PresentationFormat>
  <Paragraphs>109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Motivation</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Александр</cp:lastModifiedBy>
  <cp:revision>116</cp:revision>
  <dcterms:created xsi:type="dcterms:W3CDTF">2012-10-25T16:27:57Z</dcterms:created>
  <dcterms:modified xsi:type="dcterms:W3CDTF">2014-05-17T08:21:54Z</dcterms:modified>
</cp:coreProperties>
</file>