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205400" cy="28803600"/>
  <p:notesSz cx="6858000" cy="9144000"/>
  <p:defaultTextStyle>
    <a:defPPr>
      <a:defRPr lang="ru-RU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696" y="-126"/>
      </p:cViewPr>
      <p:guideLst>
        <p:guide orient="horz" pos="9072"/>
        <p:guide pos="13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0405" y="8947787"/>
            <a:ext cx="36724590" cy="61741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0810" y="16322040"/>
            <a:ext cx="302437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41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55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8008501" y="4847277"/>
            <a:ext cx="45928243" cy="1032195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08779" y="4847277"/>
            <a:ext cx="137079630" cy="1032195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8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34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929" y="18508982"/>
            <a:ext cx="36724590" cy="5720715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2929" y="12208197"/>
            <a:ext cx="36724590" cy="630078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98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08778" y="28230197"/>
            <a:ext cx="91503934" cy="7983664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432805" y="28230197"/>
            <a:ext cx="91503939" cy="7983664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3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70" y="1153480"/>
            <a:ext cx="388848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270" y="6447475"/>
            <a:ext cx="19089888" cy="26870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60270" y="9134475"/>
            <a:ext cx="19089888" cy="1659541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947745" y="6447475"/>
            <a:ext cx="19097387" cy="26870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1947745" y="9134475"/>
            <a:ext cx="19097387" cy="1659541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4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09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49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72" y="1146810"/>
            <a:ext cx="14214279" cy="488061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2111" y="1146812"/>
            <a:ext cx="24153019" cy="2458307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60272" y="6027422"/>
            <a:ext cx="14214279" cy="19702465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48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561" y="20162520"/>
            <a:ext cx="25923240" cy="238030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468561" y="2573655"/>
            <a:ext cx="25923240" cy="1728216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68561" y="22542820"/>
            <a:ext cx="25923240" cy="3380420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8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70" y="1153480"/>
            <a:ext cx="38884860" cy="48006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270" y="6720842"/>
            <a:ext cx="38884860" cy="1900904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60270" y="26696672"/>
            <a:ext cx="100812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F5B0-7668-4D3A-8161-5BDB306332E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761845" y="26696672"/>
            <a:ext cx="1368171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0963870" y="26696672"/>
            <a:ext cx="100812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E84B-9EC2-459E-A765-5B4597889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8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emf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emf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24" Type="http://schemas.openxmlformats.org/officeDocument/2006/relationships/image" Target="../media/image23.emf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jpeg"/><Relationship Id="rId9" Type="http://schemas.openxmlformats.org/officeDocument/2006/relationships/image" Target="../media/image8.emf"/><Relationship Id="rId14" Type="http://schemas.openxmlformats.org/officeDocument/2006/relationships/image" Target="../media/image13.jpeg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474" y="17402196"/>
            <a:ext cx="4024306" cy="283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shepkop\Pictures\Shashky\Komsomolskaya\Koms279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804" y="3543224"/>
            <a:ext cx="3109436" cy="2900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hepkop\Pictures\Shashky\Komsomolskaya\DSCN2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242" y="6615058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hepkop\Pictures\Shashky\Komsomolskaya\DSCN2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8" y="4471918"/>
            <a:ext cx="2575404" cy="193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shepkop\Pictures\Shashky\Komsomolskaya\DSCN26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76" y="3900414"/>
            <a:ext cx="3144612" cy="2359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shepkop\Pictures\Shashky\Komsomolskaya\DSCN26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6" y="1685836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508" y="4400480"/>
            <a:ext cx="4874880" cy="1704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310" y="21831352"/>
            <a:ext cx="10316010" cy="561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2" y="11187090"/>
            <a:ext cx="4913049" cy="856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218" y="10186958"/>
            <a:ext cx="4009436" cy="694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604548" y="614266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14572" y="7972380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4">
            <a:lum bright="20000"/>
          </a:blip>
          <a:srcRect/>
          <a:stretch>
            <a:fillRect/>
          </a:stretch>
        </p:blipFill>
        <p:spPr bwMode="auto">
          <a:xfrm>
            <a:off x="3743200" y="471390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5">
            <a:lum bright="20000"/>
          </a:blip>
          <a:srcRect/>
          <a:stretch>
            <a:fillRect/>
          </a:stretch>
        </p:blipFill>
        <p:spPr bwMode="auto">
          <a:xfrm>
            <a:off x="40176580" y="5078328"/>
            <a:ext cx="3028820" cy="40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6" cstate="print">
            <a:lum bright="20000"/>
          </a:blip>
          <a:srcRect/>
          <a:stretch>
            <a:fillRect/>
          </a:stretch>
        </p:blipFill>
        <p:spPr bwMode="auto">
          <a:xfrm>
            <a:off x="40006582" y="471390"/>
            <a:ext cx="3198818" cy="426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>
            <a:off x="885680" y="6257868"/>
            <a:ext cx="3600324" cy="270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104218" y="4114728"/>
            <a:ext cx="3000396" cy="225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533506" y="17759386"/>
            <a:ext cx="5382887" cy="104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743200" y="614266"/>
            <a:ext cx="31718249" cy="62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Ga</a:t>
            </a:r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rne</a:t>
            </a:r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t </a:t>
            </a:r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and </a:t>
            </a:r>
            <a:r>
              <a:rPr lang="en-US" sz="7200" b="1" dirty="0" err="1" smtClean="0">
                <a:solidFill>
                  <a:srgbClr val="CC0099"/>
                </a:solidFill>
                <a:latin typeface="Britannic Bold" pitchFamily="34" charset="0"/>
              </a:rPr>
              <a:t>chromite</a:t>
            </a:r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- bearing mantle </a:t>
            </a:r>
            <a:r>
              <a:rPr lang="en-US" sz="7200" b="1" dirty="0" err="1" smtClean="0">
                <a:solidFill>
                  <a:srgbClr val="CC0099"/>
                </a:solidFill>
                <a:latin typeface="Britannic Bold" pitchFamily="34" charset="0"/>
              </a:rPr>
              <a:t>peridotite</a:t>
            </a:r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 xenoliths from</a:t>
            </a:r>
          </a:p>
          <a:p>
            <a:pPr algn="ctr"/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Komsomolskaya pipe, </a:t>
            </a:r>
            <a:r>
              <a:rPr lang="en-US" sz="7200" b="1" dirty="0" err="1" smtClean="0">
                <a:solidFill>
                  <a:srgbClr val="CC0099"/>
                </a:solidFill>
                <a:latin typeface="Britannic Bold" pitchFamily="34" charset="0"/>
              </a:rPr>
              <a:t>Alakit</a:t>
            </a:r>
            <a:r>
              <a:rPr lang="en-US" sz="7200" b="1" dirty="0" smtClean="0">
                <a:solidFill>
                  <a:srgbClr val="CC0099"/>
                </a:solidFill>
                <a:latin typeface="Britannic Bold" pitchFamily="34" charset="0"/>
              </a:rPr>
              <a:t> field, </a:t>
            </a:r>
            <a:r>
              <a:rPr lang="en-US" sz="7200" b="1" dirty="0" err="1" smtClean="0">
                <a:solidFill>
                  <a:srgbClr val="CC0099"/>
                </a:solidFill>
                <a:latin typeface="Britannic Bold" pitchFamily="34" charset="0"/>
              </a:rPr>
              <a:t>Yakutia</a:t>
            </a:r>
            <a:endParaRPr lang="ru-RU" sz="7200" b="1" dirty="0" smtClean="0">
              <a:solidFill>
                <a:srgbClr val="CC0099"/>
              </a:solidFill>
              <a:latin typeface="Britannic Bold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Igor </a:t>
            </a:r>
            <a:r>
              <a:rPr lang="en-US" sz="54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Ashchepkov</a:t>
            </a:r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(1),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Alla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Logvinova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(1), Nikolai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Valdykin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(2), Igor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Makovchuk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(3), Mikhail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Karpenko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(3),</a:t>
            </a:r>
          </a:p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Zdislav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Spetsius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(3), Olga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Khmelnikova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(1), and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Stanislav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Palessky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5400" b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100" b="1" i="1" dirty="0" err="1" smtClean="0">
                <a:solidFill>
                  <a:srgbClr val="7030A0"/>
                </a:solidFill>
              </a:rPr>
              <a:t>Sobolev</a:t>
            </a:r>
            <a:r>
              <a:rPr lang="en-US" sz="4100" b="1" i="1" dirty="0" smtClean="0">
                <a:solidFill>
                  <a:srgbClr val="7030A0"/>
                </a:solidFill>
              </a:rPr>
              <a:t> Institute of Geology and Mineralogy SD RAS, </a:t>
            </a:r>
            <a:r>
              <a:rPr lang="en-US" sz="4100" b="1" i="1" dirty="0" err="1" smtClean="0">
                <a:solidFill>
                  <a:srgbClr val="7030A0"/>
                </a:solidFill>
              </a:rPr>
              <a:t>Koptyug</a:t>
            </a:r>
            <a:r>
              <a:rPr lang="en-US" sz="4100" b="1" i="1" dirty="0" smtClean="0">
                <a:solidFill>
                  <a:srgbClr val="7030A0"/>
                </a:solidFill>
              </a:rPr>
              <a:t> </a:t>
            </a:r>
            <a:r>
              <a:rPr lang="en-US" sz="4100" b="1" i="1" dirty="0" err="1" smtClean="0">
                <a:solidFill>
                  <a:srgbClr val="7030A0"/>
                </a:solidFill>
              </a:rPr>
              <a:t>ave</a:t>
            </a:r>
            <a:r>
              <a:rPr lang="en-US" sz="4100" b="1" i="1" dirty="0" smtClean="0">
                <a:solidFill>
                  <a:srgbClr val="7030A0"/>
                </a:solidFill>
              </a:rPr>
              <a:t> 3, Novosibirsk, Russia (1)</a:t>
            </a:r>
          </a:p>
          <a:p>
            <a:pPr algn="ctr"/>
            <a:r>
              <a:rPr lang="en-US" sz="4100" b="1" i="1" dirty="0" smtClean="0">
                <a:solidFill>
                  <a:srgbClr val="7030A0"/>
                </a:solidFill>
              </a:rPr>
              <a:t>Institute </a:t>
            </a:r>
            <a:r>
              <a:rPr lang="en-US" sz="4100" b="1" i="1" dirty="0" smtClean="0">
                <a:solidFill>
                  <a:srgbClr val="7030A0"/>
                </a:solidFill>
              </a:rPr>
              <a:t>of Geochemistry SB RAS, Irkutsk Russia, </a:t>
            </a:r>
            <a:r>
              <a:rPr lang="en-US" sz="4100" b="1" i="1" dirty="0" smtClean="0">
                <a:solidFill>
                  <a:srgbClr val="7030A0"/>
                </a:solidFill>
              </a:rPr>
              <a:t>(</a:t>
            </a:r>
            <a:r>
              <a:rPr lang="ru-RU" sz="4100" b="1" i="1" dirty="0" smtClean="0">
                <a:solidFill>
                  <a:srgbClr val="7030A0"/>
                </a:solidFill>
              </a:rPr>
              <a:t>2</a:t>
            </a:r>
            <a:r>
              <a:rPr lang="en-US" sz="4100" b="1" i="1" dirty="0" smtClean="0">
                <a:solidFill>
                  <a:srgbClr val="7030A0"/>
                </a:solidFill>
              </a:rPr>
              <a:t>),  ALROSA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en-US" sz="4100" b="1" i="1" dirty="0" smtClean="0">
                <a:solidFill>
                  <a:srgbClr val="7030A0"/>
                </a:solidFill>
              </a:rPr>
              <a:t>Stock </a:t>
            </a:r>
            <a:r>
              <a:rPr lang="en-US" sz="4100" b="1" i="1" dirty="0" smtClean="0">
                <a:solidFill>
                  <a:srgbClr val="7030A0"/>
                </a:solidFill>
              </a:rPr>
              <a:t>company, Russia </a:t>
            </a:r>
            <a:r>
              <a:rPr lang="en-US" sz="4100" b="1" i="1" dirty="0" smtClean="0">
                <a:solidFill>
                  <a:srgbClr val="7030A0"/>
                </a:solidFill>
              </a:rPr>
              <a:t>(</a:t>
            </a:r>
            <a:r>
              <a:rPr lang="ru-RU" sz="4100" b="1" i="1" dirty="0" smtClean="0">
                <a:solidFill>
                  <a:srgbClr val="7030A0"/>
                </a:solidFill>
              </a:rPr>
              <a:t>3</a:t>
            </a:r>
            <a:r>
              <a:rPr lang="en-US" sz="4100" b="1" i="1" dirty="0" smtClean="0">
                <a:solidFill>
                  <a:srgbClr val="7030A0"/>
                </a:solidFill>
              </a:rPr>
              <a:t>)</a:t>
            </a:r>
            <a:endParaRPr lang="en-US" sz="4100" b="1" i="1" dirty="0" smtClean="0">
              <a:solidFill>
                <a:srgbClr val="7030A0"/>
              </a:solidFill>
            </a:endParaRPr>
          </a:p>
          <a:p>
            <a:pPr algn="r"/>
            <a:endParaRPr lang="ru-RU" sz="54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386406" y="6114992"/>
            <a:ext cx="23860292" cy="12787402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vert="horz" lIns="411359" tIns="205682" rIns="411359" bIns="205682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/>
              <a:t>Fresh xenoliths in </a:t>
            </a:r>
            <a:r>
              <a:rPr lang="en-US" sz="3200" b="1" dirty="0" err="1" smtClean="0"/>
              <a:t>Alakit</a:t>
            </a:r>
            <a:r>
              <a:rPr lang="en-US" sz="3200" b="1" dirty="0" smtClean="0"/>
              <a:t> field in Siberian platform are rare. In the xenoliths from Komsomolskaya pipe there </a:t>
            </a:r>
            <a:r>
              <a:rPr lang="en-US" sz="3200" b="1" dirty="0" smtClean="0"/>
              <a:t>were</a:t>
            </a:r>
            <a:r>
              <a:rPr lang="ru-RU" sz="3200" b="1" dirty="0" smtClean="0"/>
              <a:t> </a:t>
            </a:r>
            <a:r>
              <a:rPr lang="en-US" sz="3200" b="1" dirty="0" smtClean="0"/>
              <a:t>found </a:t>
            </a:r>
            <a:r>
              <a:rPr lang="en-US" sz="3200" b="1" dirty="0" smtClean="0"/>
              <a:t>30 xenoliths with fresh </a:t>
            </a:r>
            <a:r>
              <a:rPr lang="en-US" sz="3200" b="1" dirty="0" err="1" smtClean="0"/>
              <a:t>Cpx</a:t>
            </a:r>
            <a:r>
              <a:rPr lang="en-US" sz="3200" b="1" dirty="0" smtClean="0"/>
              <a:t>, Gar as well as chromites, </a:t>
            </a:r>
            <a:r>
              <a:rPr lang="en-US" sz="3200" b="1" dirty="0" err="1" smtClean="0"/>
              <a:t>phlogopites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ilmenites</a:t>
            </a:r>
            <a:r>
              <a:rPr lang="en-US" sz="3200" b="1" dirty="0" smtClean="0"/>
              <a:t> which allows to </a:t>
            </a:r>
            <a:r>
              <a:rPr lang="en-US" sz="3200" b="1" dirty="0" smtClean="0"/>
              <a:t>construct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dirty="0" smtClean="0"/>
              <a:t>Cpx</a:t>
            </a:r>
            <a:r>
              <a:rPr lang="en-US" sz="3200" b="1" dirty="0" smtClean="0"/>
              <a:t> - based </a:t>
            </a:r>
            <a:r>
              <a:rPr lang="en-US" sz="3200" b="1" dirty="0" smtClean="0"/>
              <a:t>geotherm</a:t>
            </a:r>
            <a:r>
              <a:rPr lang="en-US" sz="3200" b="1" dirty="0" smtClean="0"/>
              <a:t> which was before constructed for the Yubileynaya pipe (</a:t>
            </a:r>
            <a:r>
              <a:rPr lang="en-US" sz="3200" b="1" dirty="0" smtClean="0"/>
              <a:t>Ashchepkov</a:t>
            </a:r>
            <a:r>
              <a:rPr lang="en-US" sz="3200" b="1" dirty="0" smtClean="0"/>
              <a:t> et al., 2004</a:t>
            </a:r>
            <a:r>
              <a:rPr lang="en-US" sz="3200" b="1" dirty="0" smtClean="0"/>
              <a:t>).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dirty="0" smtClean="0"/>
              <a:t>comparison of the garnets from the breccias and </a:t>
            </a:r>
            <a:r>
              <a:rPr lang="en-US" sz="3200" b="1" dirty="0" smtClean="0"/>
              <a:t>porphyric</a:t>
            </a:r>
            <a:r>
              <a:rPr lang="en-US" sz="3200" b="1" dirty="0" smtClean="0"/>
              <a:t> </a:t>
            </a:r>
            <a:r>
              <a:rPr lang="en-US" sz="3200" b="1" dirty="0" smtClean="0"/>
              <a:t>kimberlites</a:t>
            </a:r>
            <a:r>
              <a:rPr lang="en-US" sz="3200" b="1" dirty="0" smtClean="0"/>
              <a:t> show more depleted and Cr- </a:t>
            </a:r>
            <a:r>
              <a:rPr lang="en-US" sz="3200" b="1" dirty="0" smtClean="0"/>
              <a:t>rich</a:t>
            </a:r>
            <a:r>
              <a:rPr lang="ru-RU" sz="3200" b="1" dirty="0" smtClean="0"/>
              <a:t> </a:t>
            </a:r>
            <a:r>
              <a:rPr lang="en-US" sz="3200" b="1" dirty="0" smtClean="0"/>
              <a:t>varieties </a:t>
            </a:r>
            <a:r>
              <a:rPr lang="en-US" sz="3200" b="1" dirty="0" smtClean="0"/>
              <a:t>of garnets as it is common for the other </a:t>
            </a:r>
            <a:r>
              <a:rPr lang="en-US" sz="3200" b="1" dirty="0" smtClean="0"/>
              <a:t>pipes.</a:t>
            </a:r>
            <a:r>
              <a:rPr lang="ru-RU" sz="3200" b="1" dirty="0" smtClean="0"/>
              <a:t> </a:t>
            </a:r>
            <a:r>
              <a:rPr lang="en-US" sz="3200" b="1" dirty="0" smtClean="0"/>
              <a:t>Only </a:t>
            </a:r>
            <a:r>
              <a:rPr lang="en-US" sz="3200" b="1" dirty="0" smtClean="0"/>
              <a:t>relatively fresh material from the dark - grey </a:t>
            </a:r>
            <a:r>
              <a:rPr lang="en-US" sz="3200" b="1" dirty="0" smtClean="0"/>
              <a:t>breccia</a:t>
            </a:r>
            <a:r>
              <a:rPr lang="en-US" sz="3200" b="1" dirty="0" smtClean="0"/>
              <a:t> good relatively fresh xenoliths could be used for the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/>
              <a:t>mineral </a:t>
            </a:r>
            <a:r>
              <a:rPr lang="en-US" sz="3200" b="1" dirty="0" smtClean="0"/>
              <a:t>thermobarometry</a:t>
            </a:r>
            <a:r>
              <a:rPr lang="en-US" sz="3200" b="1" dirty="0" smtClean="0"/>
              <a:t>.</a:t>
            </a:r>
            <a:r>
              <a:rPr lang="ru-RU" sz="3200" b="1" dirty="0" smtClean="0"/>
              <a:t> </a:t>
            </a:r>
            <a:r>
              <a:rPr lang="en-US" sz="3200" b="1" dirty="0" smtClean="0"/>
              <a:t>Large </a:t>
            </a:r>
            <a:r>
              <a:rPr lang="en-US" sz="3200" b="1" dirty="0" smtClean="0"/>
              <a:t>xenolths</a:t>
            </a:r>
            <a:r>
              <a:rPr lang="en-US" sz="3200" b="1" dirty="0" smtClean="0"/>
              <a:t> from the Komsomolskaya pipe belong mainly to the Gar </a:t>
            </a:r>
            <a:r>
              <a:rPr lang="en-US" sz="3200" b="1" dirty="0" smtClean="0"/>
              <a:t>harzburgite</a:t>
            </a:r>
            <a:r>
              <a:rPr lang="en-US" sz="3200" b="1" dirty="0" smtClean="0"/>
              <a:t> </a:t>
            </a:r>
            <a:r>
              <a:rPr lang="en-US" sz="3200" b="1" dirty="0" smtClean="0"/>
              <a:t>or</a:t>
            </a:r>
            <a:r>
              <a:rPr lang="ru-RU" sz="3200" b="1" dirty="0" smtClean="0"/>
              <a:t> </a:t>
            </a:r>
            <a:r>
              <a:rPr lang="en-US" sz="3200" b="1" dirty="0" smtClean="0"/>
              <a:t>rarely </a:t>
            </a:r>
            <a:r>
              <a:rPr lang="en-US" sz="3200" b="1" dirty="0" smtClean="0"/>
              <a:t>refertilized</a:t>
            </a:r>
            <a:r>
              <a:rPr lang="en-US" sz="3200" b="1" dirty="0" smtClean="0"/>
              <a:t> </a:t>
            </a:r>
            <a:r>
              <a:rPr lang="en-US" sz="3200" b="1" dirty="0" smtClean="0"/>
              <a:t>lherzolite</a:t>
            </a:r>
            <a:r>
              <a:rPr lang="en-US" sz="3200" b="1" dirty="0" smtClean="0"/>
              <a:t> </a:t>
            </a:r>
            <a:r>
              <a:rPr lang="en-US" sz="3200" b="1" dirty="0" smtClean="0"/>
              <a:t>types</a:t>
            </a:r>
            <a:r>
              <a:rPr lang="ru-RU" sz="3200" b="1" dirty="0" smtClean="0"/>
              <a:t> </a:t>
            </a:r>
            <a:r>
              <a:rPr lang="en-US" sz="3200" b="1" dirty="0" smtClean="0"/>
              <a:t>as </a:t>
            </a:r>
            <a:r>
              <a:rPr lang="en-US" sz="3200" b="1" dirty="0" smtClean="0"/>
              <a:t>also detected on the Cr2O3 - </a:t>
            </a:r>
            <a:r>
              <a:rPr lang="en-US" sz="3200" b="1" dirty="0" smtClean="0"/>
              <a:t>CaO</a:t>
            </a:r>
            <a:r>
              <a:rPr lang="en-US" sz="3200" b="1" dirty="0" smtClean="0"/>
              <a:t> diagram where they belong mainly to the 5-11% Cr2O3 interval. The low </a:t>
            </a:r>
            <a:r>
              <a:rPr lang="en-US" sz="3200" b="1" dirty="0" smtClean="0"/>
              <a:t>Cr</a:t>
            </a:r>
            <a:r>
              <a:rPr lang="ru-RU" sz="3200" b="1" dirty="0" smtClean="0"/>
              <a:t> </a:t>
            </a:r>
            <a:r>
              <a:rPr lang="en-US" sz="3200" b="1" dirty="0" smtClean="0"/>
              <a:t>varieties </a:t>
            </a:r>
            <a:r>
              <a:rPr lang="en-US" sz="3200" b="1" dirty="0" smtClean="0"/>
              <a:t>are mainly referring to the Fe- enriched </a:t>
            </a:r>
            <a:r>
              <a:rPr lang="en-US" sz="3200" b="1" dirty="0" smtClean="0"/>
              <a:t>pyroxenites</a:t>
            </a:r>
            <a:r>
              <a:rPr lang="en-US" sz="3200" b="1" dirty="0" smtClean="0"/>
              <a:t> or to </a:t>
            </a:r>
            <a:r>
              <a:rPr lang="en-US" sz="3200" b="1" dirty="0" smtClean="0"/>
              <a:t>Phl</a:t>
            </a:r>
            <a:r>
              <a:rPr lang="en-US" sz="3200" b="1" dirty="0" smtClean="0"/>
              <a:t> </a:t>
            </a:r>
            <a:r>
              <a:rPr lang="en-US" sz="3200" b="1" dirty="0" smtClean="0"/>
              <a:t>metasomatites</a:t>
            </a:r>
            <a:r>
              <a:rPr lang="en-US" sz="3200" b="1" dirty="0" smtClean="0"/>
              <a:t>.</a:t>
            </a:r>
            <a:r>
              <a:rPr lang="ru-RU" sz="3200" b="1" dirty="0" smtClean="0"/>
              <a:t> </a:t>
            </a:r>
            <a:r>
              <a:rPr lang="en-US" sz="3200" b="1" dirty="0" smtClean="0"/>
              <a:t>In </a:t>
            </a:r>
            <a:r>
              <a:rPr lang="en-US" sz="3200" b="1" dirty="0" smtClean="0"/>
              <a:t>SCLM beneath Komsomolskaya pipe is essentially more heated then those beneath Yubileynaya and </a:t>
            </a:r>
            <a:r>
              <a:rPr lang="en-US" sz="3200" b="1" dirty="0" smtClean="0"/>
              <a:t>Sytykanskaya</a:t>
            </a:r>
            <a:r>
              <a:rPr lang="ru-RU" sz="3200" b="1" dirty="0" smtClean="0"/>
              <a:t> </a:t>
            </a:r>
            <a:r>
              <a:rPr lang="en-US" sz="3200" b="1" dirty="0" smtClean="0"/>
              <a:t>pipes </a:t>
            </a:r>
            <a:r>
              <a:rPr lang="en-US" sz="3200" b="1" dirty="0" smtClean="0"/>
              <a:t>and in lower part they are close to the PTXFO2 are closer in </a:t>
            </a:r>
            <a:r>
              <a:rPr lang="en-US" sz="3200" b="1" dirty="0" smtClean="0"/>
              <a:t>conditions </a:t>
            </a:r>
            <a:r>
              <a:rPr lang="en-US" sz="3200" b="1" dirty="0" smtClean="0"/>
              <a:t>to the </a:t>
            </a:r>
            <a:r>
              <a:rPr lang="en-US" sz="3200" b="1" dirty="0" smtClean="0"/>
              <a:t>ilmenites</a:t>
            </a:r>
            <a:r>
              <a:rPr lang="en-US" sz="3200" b="1" dirty="0" smtClean="0"/>
              <a:t> </a:t>
            </a:r>
            <a:r>
              <a:rPr lang="en-US" sz="3200" b="1" dirty="0" smtClean="0"/>
              <a:t>which</a:t>
            </a:r>
            <a:r>
              <a:rPr lang="ru-RU" sz="3200" b="1" dirty="0" smtClean="0"/>
              <a:t> </a:t>
            </a:r>
            <a:r>
              <a:rPr lang="en-US" sz="3200" b="1" dirty="0" smtClean="0"/>
              <a:t>determined </a:t>
            </a:r>
            <a:r>
              <a:rPr lang="en-US" sz="3200" b="1" dirty="0" smtClean="0"/>
              <a:t>the . </a:t>
            </a:r>
            <a:r>
              <a:rPr lang="en-US" sz="3200" b="1" dirty="0" smtClean="0"/>
              <a:t>Peridotites</a:t>
            </a:r>
            <a:r>
              <a:rPr lang="en-US" sz="3200" b="1" dirty="0" smtClean="0"/>
              <a:t> from the lithosphere base (7-6GPa) are enriched in Fe and belong to the </a:t>
            </a:r>
            <a:r>
              <a:rPr lang="en-US" sz="3200" b="1" dirty="0" smtClean="0"/>
              <a:t>porphyroclustic</a:t>
            </a:r>
            <a:r>
              <a:rPr lang="ru-RU" sz="3200" b="1" dirty="0" smtClean="0"/>
              <a:t> </a:t>
            </a:r>
            <a:r>
              <a:rPr lang="en-US" sz="3200" b="1" dirty="0" smtClean="0"/>
              <a:t>or </a:t>
            </a:r>
            <a:r>
              <a:rPr lang="en-US" sz="3200" b="1" dirty="0" smtClean="0"/>
              <a:t>deformed type by chemistry Fe# =0.14-0.15. the relatively HT conditions were determined also for </a:t>
            </a:r>
            <a:r>
              <a:rPr lang="en-US" sz="3200" b="1" dirty="0" smtClean="0"/>
              <a:t>the</a:t>
            </a:r>
            <a:r>
              <a:rPr lang="ru-RU" sz="3200" b="1" dirty="0" smtClean="0"/>
              <a:t> </a:t>
            </a:r>
            <a:r>
              <a:rPr lang="en-US" sz="3200" b="1" dirty="0" smtClean="0"/>
              <a:t>peridotites</a:t>
            </a:r>
            <a:r>
              <a:rPr lang="en-US" sz="3200" b="1" dirty="0" smtClean="0"/>
              <a:t> </a:t>
            </a:r>
            <a:r>
              <a:rPr lang="en-US" sz="3200" b="1" dirty="0" smtClean="0"/>
              <a:t>from the 5.0-4. </a:t>
            </a:r>
            <a:r>
              <a:rPr lang="en-US" sz="3200" b="1" dirty="0" smtClean="0"/>
              <a:t>GPa</a:t>
            </a:r>
            <a:r>
              <a:rPr lang="en-US" sz="3200" b="1" dirty="0" smtClean="0"/>
              <a:t>.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dirty="0" smtClean="0"/>
              <a:t>most of the </a:t>
            </a:r>
            <a:r>
              <a:rPr lang="en-US" sz="3200" b="1" dirty="0" smtClean="0"/>
              <a:t>Cpx</a:t>
            </a:r>
            <a:r>
              <a:rPr lang="en-US" sz="3200" b="1" dirty="0" smtClean="0"/>
              <a:t>- </a:t>
            </a:r>
            <a:r>
              <a:rPr lang="en-US" sz="3200" b="1" dirty="0" smtClean="0"/>
              <a:t>refertilized</a:t>
            </a:r>
            <a:r>
              <a:rPr lang="en-US" sz="3200" b="1" dirty="0" smtClean="0"/>
              <a:t> varieties give the conditions of the middle part of the mantle section. </a:t>
            </a:r>
            <a:r>
              <a:rPr lang="en-US" sz="3200" b="1" dirty="0" smtClean="0"/>
              <a:t>Their</a:t>
            </a:r>
            <a:r>
              <a:rPr lang="ru-RU" sz="3200" b="1" dirty="0" smtClean="0"/>
              <a:t> </a:t>
            </a:r>
            <a:r>
              <a:rPr lang="en-US" sz="3200" b="1" dirty="0" smtClean="0"/>
              <a:t>garnets </a:t>
            </a:r>
            <a:r>
              <a:rPr lang="en-US" sz="3200" b="1" dirty="0" smtClean="0"/>
              <a:t>are enriched in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 probably reflection reactions with the Ca- rich </a:t>
            </a:r>
            <a:r>
              <a:rPr lang="en-US" sz="3200" b="1" dirty="0" err="1" smtClean="0"/>
              <a:t>protokimberlites</a:t>
            </a:r>
            <a:r>
              <a:rPr lang="en-US" sz="3200" b="1" dirty="0" smtClean="0"/>
              <a:t>. The Na- </a:t>
            </a:r>
            <a:r>
              <a:rPr lang="en-US" sz="3200" b="1" dirty="0" err="1" smtClean="0"/>
              <a:t>richterite</a:t>
            </a:r>
            <a:r>
              <a:rPr lang="ru-RU" sz="3200" b="1" dirty="0" smtClean="0"/>
              <a:t> </a:t>
            </a:r>
            <a:r>
              <a:rPr lang="en-US" sz="3200" b="1" dirty="0" err="1" smtClean="0"/>
              <a:t>bearin</a:t>
            </a:r>
            <a:r>
              <a:rPr lang="en-US" sz="3200" b="1" dirty="0" smtClean="0"/>
              <a:t> </a:t>
            </a:r>
            <a:r>
              <a:rPr lang="en-US" sz="3200" b="1" dirty="0" smtClean="0"/>
              <a:t>xenoliths are from the same PT </a:t>
            </a:r>
            <a:r>
              <a:rPr lang="en-US" sz="3200" b="1" dirty="0" smtClean="0"/>
              <a:t>interval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dirty="0" smtClean="0"/>
              <a:t>cold clot in the 60-5.5 </a:t>
            </a:r>
            <a:r>
              <a:rPr lang="en-US" sz="3200" b="1" dirty="0" err="1" smtClean="0"/>
              <a:t>GPa</a:t>
            </a:r>
            <a:r>
              <a:rPr lang="en-US" sz="3200" b="1" dirty="0" smtClean="0"/>
              <a:t> (34 mwm-2) are represented by the </a:t>
            </a:r>
            <a:r>
              <a:rPr lang="en-US" sz="3200" b="1" dirty="0" err="1" smtClean="0"/>
              <a:t>peridotites</a:t>
            </a:r>
            <a:r>
              <a:rPr lang="en-US" sz="3200" b="1" dirty="0" smtClean="0"/>
              <a:t> of low Fe# 7-9 Fe- low </a:t>
            </a:r>
            <a:r>
              <a:rPr lang="en-US" sz="3200" b="1" dirty="0" err="1" smtClean="0"/>
              <a:t>peridotites</a:t>
            </a:r>
            <a:r>
              <a:rPr lang="ru-RU" sz="3200" b="1" dirty="0" smtClean="0"/>
              <a:t> </a:t>
            </a:r>
            <a:r>
              <a:rPr lang="en-US" sz="3200" b="1" dirty="0" smtClean="0"/>
              <a:t>with </a:t>
            </a:r>
            <a:r>
              <a:rPr lang="en-US" sz="3200" b="1" dirty="0" smtClean="0"/>
              <a:t>the garnets of sub-Ca types.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/>
              <a:t>But there are also varieties of reduced Cr and the Fe-enriched which are closer to the </a:t>
            </a:r>
            <a:r>
              <a:rPr lang="en-US" sz="3200" b="1" dirty="0" err="1" smtClean="0"/>
              <a:t>pyroxenites</a:t>
            </a:r>
            <a:r>
              <a:rPr lang="en-US" sz="3200" b="1" dirty="0" smtClean="0"/>
              <a:t> or </a:t>
            </a:r>
            <a:r>
              <a:rPr lang="en-US" sz="3200" b="1" dirty="0" err="1" smtClean="0"/>
              <a:t>Phl</a:t>
            </a:r>
            <a:r>
              <a:rPr lang="ru-RU" sz="3200" b="1" dirty="0" smtClean="0"/>
              <a:t> </a:t>
            </a:r>
            <a:r>
              <a:rPr lang="en-US" sz="3200" b="1" dirty="0" err="1" smtClean="0"/>
              <a:t>metasomatites</a:t>
            </a:r>
            <a:r>
              <a:rPr lang="en-US" sz="3200" b="1" dirty="0" smtClean="0"/>
              <a:t> </a:t>
            </a:r>
            <a:r>
              <a:rPr lang="en-US" sz="3200" b="1" dirty="0" smtClean="0"/>
              <a:t>which in Pt are from the upper part of mantle </a:t>
            </a:r>
            <a:r>
              <a:rPr lang="en-US" sz="3200" b="1" dirty="0" smtClean="0"/>
              <a:t>sections.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dirty="0" err="1" smtClean="0"/>
              <a:t>picroilmenites</a:t>
            </a:r>
            <a:r>
              <a:rPr lang="en-US" sz="3200" b="1" dirty="0" smtClean="0"/>
              <a:t> from the Komsomolskaya pipe belong to the two pressure intervals 6.5 to 5.0 and 5.0 to </a:t>
            </a:r>
            <a:r>
              <a:rPr lang="en-US" sz="3200" b="1" dirty="0" smtClean="0"/>
              <a:t>4.0</a:t>
            </a:r>
            <a:r>
              <a:rPr lang="ru-RU" sz="3200" b="1" dirty="0" smtClean="0"/>
              <a:t> </a:t>
            </a:r>
            <a:r>
              <a:rPr lang="en-US" sz="3200" b="1" dirty="0" err="1" smtClean="0"/>
              <a:t>GPa</a:t>
            </a:r>
            <a:r>
              <a:rPr lang="en-US" sz="3200" b="1" dirty="0" smtClean="0"/>
              <a:t>. They are forming two differentiations branches in the lower part of the mantle section. In the upper </a:t>
            </a:r>
            <a:r>
              <a:rPr lang="en-US" sz="3200" b="1" dirty="0" smtClean="0"/>
              <a:t>part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dirty="0" smtClean="0"/>
              <a:t>Cr- content is </a:t>
            </a:r>
            <a:r>
              <a:rPr lang="en-US" sz="3200" b="1" dirty="0" smtClean="0"/>
              <a:t>continuously </a:t>
            </a:r>
            <a:r>
              <a:rPr lang="en-US" sz="3200" b="1" dirty="0" smtClean="0"/>
              <a:t>rising together with </a:t>
            </a:r>
            <a:r>
              <a:rPr lang="en-US" sz="3200" b="1" dirty="0" smtClean="0"/>
              <a:t>Fe due </a:t>
            </a:r>
            <a:r>
              <a:rPr lang="en-US" sz="3200" b="1" dirty="0" smtClean="0"/>
              <a:t>to the AFC differentiation. But the typical </a:t>
            </a:r>
            <a:r>
              <a:rPr lang="en-US" sz="3200" b="1" dirty="0" smtClean="0"/>
              <a:t>metasomatic</a:t>
            </a:r>
            <a:r>
              <a:rPr lang="ru-RU" sz="3200" b="1" dirty="0" smtClean="0"/>
              <a:t> </a:t>
            </a:r>
            <a:r>
              <a:rPr lang="en-US" sz="3200" b="1" dirty="0" smtClean="0"/>
              <a:t>sporadic </a:t>
            </a:r>
            <a:r>
              <a:rPr lang="en-US" sz="3200" b="1" dirty="0" smtClean="0"/>
              <a:t>ilmenites</a:t>
            </a:r>
            <a:r>
              <a:rPr lang="en-US" sz="3200" b="1" dirty="0" smtClean="0"/>
              <a:t> are close in low Fe# 7-9 to the mantle </a:t>
            </a:r>
            <a:r>
              <a:rPr lang="en-US" sz="3200" b="1" dirty="0" err="1" smtClean="0"/>
              <a:t>peridotites</a:t>
            </a:r>
            <a:r>
              <a:rPr lang="en-US" sz="3200" b="1" dirty="0" smtClean="0"/>
              <a:t>. </a:t>
            </a:r>
            <a:r>
              <a:rPr lang="en-US" sz="3200" b="1" dirty="0" smtClean="0"/>
              <a:t>they are essentially higher in Cr2O3 to 4-6</a:t>
            </a:r>
            <a:r>
              <a:rPr lang="en-US" sz="3200" b="1" dirty="0" smtClean="0"/>
              <a:t>%.</a:t>
            </a:r>
            <a:r>
              <a:rPr lang="ru-RU" sz="3200" b="1" dirty="0" smtClean="0"/>
              <a:t> </a:t>
            </a:r>
            <a:r>
              <a:rPr lang="en-US" sz="3200" b="1" dirty="0" smtClean="0"/>
              <a:t>But </a:t>
            </a:r>
            <a:r>
              <a:rPr lang="en-US" sz="3200" b="1" dirty="0" smtClean="0"/>
              <a:t>ilmenites</a:t>
            </a:r>
            <a:r>
              <a:rPr lang="en-US" sz="3200" b="1" dirty="0" smtClean="0"/>
              <a:t> from </a:t>
            </a:r>
            <a:r>
              <a:rPr lang="en-US" sz="3200" b="1" dirty="0" smtClean="0"/>
              <a:t>refertilized</a:t>
            </a:r>
            <a:r>
              <a:rPr lang="en-US" sz="3200" b="1" dirty="0" smtClean="0"/>
              <a:t> </a:t>
            </a:r>
            <a:r>
              <a:rPr lang="en-US" sz="3200" b="1" dirty="0" smtClean="0"/>
              <a:t>peridotites</a:t>
            </a:r>
            <a:r>
              <a:rPr lang="en-US" sz="3200" b="1" dirty="0" smtClean="0"/>
              <a:t> have only 2-3 </a:t>
            </a:r>
            <a:r>
              <a:rPr lang="en-US" sz="3200" b="1" dirty="0" smtClean="0"/>
              <a:t>Cr2O3.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dirty="0" smtClean="0"/>
              <a:t>trace elements for the </a:t>
            </a:r>
            <a:r>
              <a:rPr lang="en-US" sz="3200" b="1" dirty="0" err="1" smtClean="0"/>
              <a:t>Cpx</a:t>
            </a:r>
            <a:r>
              <a:rPr lang="en-US" sz="3200" b="1" dirty="0" smtClean="0"/>
              <a:t> of mantle </a:t>
            </a:r>
            <a:r>
              <a:rPr lang="en-US" sz="3200" b="1" dirty="0" err="1" smtClean="0"/>
              <a:t>peridotites</a:t>
            </a:r>
            <a:r>
              <a:rPr lang="en-US" sz="3200" b="1" dirty="0" smtClean="0"/>
              <a:t> of </a:t>
            </a:r>
            <a:r>
              <a:rPr lang="en-US" sz="3200" b="1" dirty="0" err="1" smtClean="0"/>
              <a:t>refertilized</a:t>
            </a:r>
            <a:r>
              <a:rPr lang="en-US" sz="3200" b="1" dirty="0" smtClean="0"/>
              <a:t> type reveal high </a:t>
            </a:r>
            <a:r>
              <a:rPr lang="en-US" sz="3200" b="1" dirty="0" smtClean="0"/>
              <a:t>inclination </a:t>
            </a:r>
            <a:r>
              <a:rPr lang="en-US" sz="3200" b="1" dirty="0" smtClean="0"/>
              <a:t>of the REE </a:t>
            </a:r>
            <a:r>
              <a:rPr lang="en-US" sz="3200" b="1" dirty="0" smtClean="0"/>
              <a:t>patterns.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they </a:t>
            </a:r>
            <a:r>
              <a:rPr lang="en-US" sz="3200" b="1" dirty="0" smtClean="0"/>
              <a:t>reveal </a:t>
            </a:r>
            <a:r>
              <a:rPr lang="en-US" sz="3200" b="1" dirty="0" err="1" smtClean="0"/>
              <a:t>Nb</a:t>
            </a:r>
            <a:r>
              <a:rPr lang="en-US" sz="3200" b="1" dirty="0" smtClean="0"/>
              <a:t>-Ta , </a:t>
            </a:r>
            <a:r>
              <a:rPr lang="en-US" sz="3200" b="1" dirty="0" err="1" smtClean="0"/>
              <a:t>Zr</a:t>
            </a:r>
            <a:r>
              <a:rPr lang="en-US" sz="3200" b="1" dirty="0" smtClean="0"/>
              <a:t> depression and varying peak in </a:t>
            </a:r>
            <a:r>
              <a:rPr lang="en-US" sz="3200" b="1" dirty="0" err="1" smtClean="0"/>
              <a:t>Pb</a:t>
            </a:r>
            <a:r>
              <a:rPr lang="en-US" sz="3200" b="1" dirty="0" smtClean="0"/>
              <a:t> but enrichment in U. Many of garnet </a:t>
            </a:r>
            <a:r>
              <a:rPr lang="en-US" sz="3200" b="1" dirty="0" err="1" smtClean="0"/>
              <a:t>shopw</a:t>
            </a:r>
            <a:r>
              <a:rPr lang="en-US" sz="3200" b="1" dirty="0" smtClean="0"/>
              <a:t> the </a:t>
            </a:r>
            <a:r>
              <a:rPr lang="en-US" sz="3200" b="1" dirty="0" smtClean="0"/>
              <a:t>slightly</a:t>
            </a:r>
            <a:r>
              <a:rPr lang="ru-RU" sz="3200" b="1" dirty="0" smtClean="0"/>
              <a:t> </a:t>
            </a:r>
            <a:r>
              <a:rPr lang="en-US" sz="3200" b="1" dirty="0" smtClean="0"/>
              <a:t>S- </a:t>
            </a:r>
            <a:r>
              <a:rPr lang="en-US" sz="3200" b="1" dirty="0" smtClean="0"/>
              <a:t>type REE pattern.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/>
              <a:t>Grants 11-05-00060; 11-05-91060-PICS and joint research projects of IGM SB RAS and ALROSA </a:t>
            </a:r>
            <a:r>
              <a:rPr lang="en-US" sz="3200" b="1" dirty="0" smtClean="0"/>
              <a:t>Stock</a:t>
            </a:r>
            <a:r>
              <a:rPr lang="ru-RU" sz="3200" b="1" dirty="0" smtClean="0"/>
              <a:t> </a:t>
            </a:r>
            <a:r>
              <a:rPr lang="en-US" sz="3200" b="1" dirty="0" smtClean="0"/>
              <a:t>company </a:t>
            </a:r>
            <a:r>
              <a:rPr lang="en-US" sz="3200" b="1" dirty="0" smtClean="0"/>
              <a:t>77-2, 65-03, 02-05.</a:t>
            </a:r>
            <a:endParaRPr lang="en-US" sz="3200" b="1" dirty="0"/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471642" y="21402724"/>
            <a:ext cx="5734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24688872"/>
            <a:ext cx="5957778" cy="364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29018" y="19616774"/>
            <a:ext cx="14430476" cy="377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6673478" y="19688212"/>
            <a:ext cx="14501914" cy="37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187110" y="9544016"/>
            <a:ext cx="5018290" cy="73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6602040" y="24045930"/>
            <a:ext cx="14430476" cy="377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386142" y="23903054"/>
            <a:ext cx="14639552" cy="38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30889640" y="4614794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Garnets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890036" y="8615322"/>
            <a:ext cx="1754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Spinels</a:t>
            </a:r>
            <a:endParaRPr lang="ru-RU" sz="4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676382" y="9115388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Amphiboles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890168" y="20831220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Ilmenites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105010" y="16902130"/>
            <a:ext cx="3596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Clinopyroxenes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101578" y="18902394"/>
            <a:ext cx="42338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C0099"/>
                </a:solidFill>
                <a:latin typeface="Britannic Bold" pitchFamily="34" charset="0"/>
              </a:rPr>
              <a:t>Komsomolskaya</a:t>
            </a:r>
            <a:endParaRPr lang="ru-RU" sz="4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4958966" y="23188674"/>
            <a:ext cx="3517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C0099"/>
                </a:solidFill>
                <a:latin typeface="Britannic Bold" pitchFamily="34" charset="0"/>
              </a:rPr>
              <a:t>Sytykanskaya</a:t>
            </a:r>
            <a:endParaRPr lang="ru-RU" sz="4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57118" y="9829768"/>
            <a:ext cx="49211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TRE  for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mantle </a:t>
            </a:r>
            <a:r>
              <a:rPr lang="en-US" sz="4800" b="1" dirty="0" err="1" smtClean="0">
                <a:solidFill>
                  <a:srgbClr val="FF0000"/>
                </a:solidFill>
              </a:rPr>
              <a:t>peridotites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19616774"/>
            <a:ext cx="53006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TRE  for </a:t>
            </a:r>
            <a:r>
              <a:rPr lang="en-US" sz="4000" b="1" dirty="0" err="1" smtClean="0">
                <a:solidFill>
                  <a:srgbClr val="7030A0"/>
                </a:solidFill>
              </a:rPr>
              <a:t>eclogites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en-US" sz="4000" b="1" dirty="0" smtClean="0">
                <a:solidFill>
                  <a:srgbClr val="7030A0"/>
                </a:solidFill>
              </a:rPr>
              <a:t>(Pettit- Fishes etc, 2014)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06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630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ashepkop</dc:creator>
  <cp:lastModifiedBy>Igor Ashchepkov</cp:lastModifiedBy>
  <cp:revision>40</cp:revision>
  <dcterms:created xsi:type="dcterms:W3CDTF">2014-04-18T06:24:55Z</dcterms:created>
  <dcterms:modified xsi:type="dcterms:W3CDTF">2014-04-25T09:54:50Z</dcterms:modified>
</cp:coreProperties>
</file>