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17" r:id="rId2"/>
    <p:sldId id="485" r:id="rId3"/>
    <p:sldId id="468" r:id="rId4"/>
    <p:sldId id="465" r:id="rId5"/>
    <p:sldId id="466" r:id="rId6"/>
    <p:sldId id="483" r:id="rId7"/>
    <p:sldId id="481" r:id="rId8"/>
    <p:sldId id="488" r:id="rId9"/>
    <p:sldId id="489" r:id="rId10"/>
    <p:sldId id="484" r:id="rId11"/>
    <p:sldId id="486" r:id="rId12"/>
    <p:sldId id="469" r:id="rId13"/>
    <p:sldId id="463" r:id="rId14"/>
    <p:sldId id="478" r:id="rId15"/>
    <p:sldId id="438" r:id="rId16"/>
    <p:sldId id="479" r:id="rId17"/>
    <p:sldId id="448" r:id="rId18"/>
    <p:sldId id="487" r:id="rId19"/>
    <p:sldId id="449" r:id="rId20"/>
  </p:sldIdLst>
  <p:sldSz cx="9144000" cy="6858000" type="screen4x3"/>
  <p:notesSz cx="6662738" cy="9926638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3333FF"/>
    <a:srgbClr val="0070C0"/>
    <a:srgbClr val="9900FF"/>
    <a:srgbClr val="E40AC5"/>
    <a:srgbClr val="FF9900"/>
    <a:srgbClr val="CCFFFF"/>
    <a:srgbClr val="FFFFCC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86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6" y="0"/>
            <a:ext cx="2886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6576"/>
            <a:ext cx="28860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6" y="9426576"/>
            <a:ext cx="28860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67F0CAB-3AF1-449B-86AA-B418D64F21D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6429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860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90" tIns="45345" rIns="90690" bIns="4534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6" y="1"/>
            <a:ext cx="28860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90" tIns="45345" rIns="90690" bIns="4534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E8A7BD4C-2702-4860-824A-BB5E448B0694}" type="datetimeFigureOut">
              <a:rPr lang="en-AU"/>
              <a:pPr>
                <a:defRPr/>
              </a:pPr>
              <a:t>23/05/2014</a:t>
            </a:fld>
            <a:endParaRPr lang="en-A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4"/>
            <a:ext cx="5329238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90" tIns="45345" rIns="90690" bIns="453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6576"/>
            <a:ext cx="28860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90" tIns="45345" rIns="90690" bIns="4534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6" y="9426576"/>
            <a:ext cx="28860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90" tIns="45345" rIns="90690" bIns="4534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40C9EEFF-724E-4998-B0C3-AEDB13CC65D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603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C9EEFF-724E-4998-B0C3-AEDB13CC65D7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AU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A7027-5102-405F-8677-823A44CFABB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3241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DF026-9F81-42FF-A1EF-E41CE6FB6C5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2909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CED20-1C48-43CA-919F-B377B48B2E2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1904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193FE-F0C0-425F-BF1E-1622BEED82A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7035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BD221-8598-4AD8-BC12-4DF49846F7D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835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0B452-BC9C-4523-8DA9-2F07C21D7DA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680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C96F6-12E2-44A3-93D7-56F9DB07BD1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3224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F8B76-3FAA-4743-89E6-22A47B41D17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2178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A498A-667D-48A7-A6DF-3A437D9F22B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574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E7DCB-7070-46F9-AA3E-120D995E695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8254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1FFB7-43F9-4883-9219-3591820DC51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12" y="2422"/>
            <a:ext cx="652627" cy="22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9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1B7DE-EAD6-45A5-A55B-329858F76D0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3328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00FC1-F827-4051-BCBE-40F2FA32E30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174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4BAF998-C401-418C-BB21-74D3DF8C7D6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7" y="895536"/>
            <a:ext cx="8785225" cy="1833190"/>
          </a:xfrm>
        </p:spPr>
        <p:txBody>
          <a:bodyPr/>
          <a:lstStyle/>
          <a:p>
            <a:pPr eaLnBrk="1" hangingPunct="1"/>
            <a:r>
              <a:rPr lang="en-NZ" b="1" dirty="0" smtClean="0">
                <a:solidFill>
                  <a:srgbClr val="9900FF"/>
                </a:solidFill>
                <a:latin typeface="Swis721 BT"/>
              </a:rPr>
              <a:t>Stream response as the sum of flow component responses</a:t>
            </a:r>
            <a:endParaRPr lang="en-AU" b="1" dirty="0" smtClean="0">
              <a:solidFill>
                <a:srgbClr val="3333FF"/>
              </a:solidFill>
              <a:latin typeface="Swis721 BT"/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0" y="3356992"/>
            <a:ext cx="91440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NZ" sz="3600" b="1" dirty="0">
                <a:solidFill>
                  <a:srgbClr val="3333FF"/>
                </a:solidFill>
                <a:latin typeface="Swis721 BT"/>
              </a:rPr>
              <a:t>Mike Stewart</a:t>
            </a:r>
          </a:p>
          <a:p>
            <a:pPr algn="ctr" eaLnBrk="1" hangingPunct="1"/>
            <a:r>
              <a:rPr lang="en-NZ" sz="3200" b="1" dirty="0">
                <a:solidFill>
                  <a:srgbClr val="009900"/>
                </a:solidFill>
                <a:latin typeface="Swis721 BT"/>
              </a:rPr>
              <a:t>Aquifer Dynamics &amp; GNS Science, NZ</a:t>
            </a:r>
            <a:endParaRPr lang="en-AU" sz="3200" b="1" dirty="0">
              <a:solidFill>
                <a:srgbClr val="009900"/>
              </a:solidFill>
              <a:latin typeface="Swis721 BT"/>
            </a:endParaRP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987675" y="5805488"/>
            <a:ext cx="3119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NZ" sz="2400">
                <a:solidFill>
                  <a:srgbClr val="FF9900"/>
                </a:solidFill>
              </a:rPr>
              <a:t>m.stewart@gns.cri.nz</a:t>
            </a:r>
            <a:endParaRPr lang="en-AU" sz="2400">
              <a:solidFill>
                <a:srgbClr val="FF9900"/>
              </a:solidFill>
            </a:endParaRPr>
          </a:p>
        </p:txBody>
      </p:sp>
      <p:pic>
        <p:nvPicPr>
          <p:cNvPr id="205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" t="27211" r="7439" b="10472"/>
          <a:stretch>
            <a:fillRect/>
          </a:stretch>
        </p:blipFill>
        <p:spPr bwMode="auto">
          <a:xfrm>
            <a:off x="395288" y="5445125"/>
            <a:ext cx="20161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10"/>
          <p:cNvSpPr txBox="1">
            <a:spLocks noChangeArrowheads="1"/>
          </p:cNvSpPr>
          <p:nvPr/>
        </p:nvSpPr>
        <p:spPr bwMode="auto">
          <a:xfrm>
            <a:off x="3348038" y="16287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2771775" y="6237288"/>
            <a:ext cx="3813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NZ" sz="2400">
                <a:solidFill>
                  <a:srgbClr val="FF0000"/>
                </a:solidFill>
              </a:rPr>
              <a:t>www.aquiferdynamics.com</a:t>
            </a:r>
            <a:endParaRPr lang="en-AU" sz="2400">
              <a:solidFill>
                <a:srgbClr val="FF0000"/>
              </a:solidFill>
            </a:endParaRPr>
          </a:p>
        </p:txBody>
      </p:sp>
      <p:pic>
        <p:nvPicPr>
          <p:cNvPr id="2056" name="Picture 13" descr="GNS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941888"/>
            <a:ext cx="1030288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12" y="2422"/>
            <a:ext cx="652627" cy="2284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 txBox="1">
            <a:spLocks noChangeArrowheads="1"/>
          </p:cNvSpPr>
          <p:nvPr/>
        </p:nvSpPr>
        <p:spPr bwMode="auto">
          <a:xfrm>
            <a:off x="25524" y="404664"/>
            <a:ext cx="911847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NZ" sz="4000" b="1" dirty="0" smtClean="0">
                <a:solidFill>
                  <a:srgbClr val="9900FF"/>
                </a:solidFill>
                <a:latin typeface="Swis721 BT"/>
              </a:rPr>
              <a:t>Recession analysis</a:t>
            </a:r>
            <a:endParaRPr lang="en-AU" sz="4000" b="1" dirty="0">
              <a:solidFill>
                <a:srgbClr val="9900FF"/>
              </a:solidFill>
              <a:latin typeface="Swis721 BT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803576" y="3140968"/>
            <a:ext cx="4212468" cy="214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 eaLnBrk="1" hangingPunct="1">
              <a:lnSpc>
                <a:spcPts val="4000"/>
              </a:lnSpc>
            </a:pPr>
            <a:r>
              <a:rPr lang="en-NZ" sz="3000" b="1" dirty="0" smtClean="0">
                <a:solidFill>
                  <a:srgbClr val="009900"/>
                </a:solidFill>
                <a:latin typeface="Swis721 BT"/>
              </a:rPr>
              <a:t>The analysis is made by plotting discharge (Q) versus slope (</a:t>
            </a:r>
            <a:r>
              <a:rPr lang="en-NZ" sz="3000" b="1" dirty="0" err="1" smtClean="0">
                <a:solidFill>
                  <a:srgbClr val="009900"/>
                </a:solidFill>
                <a:latin typeface="Swis721 BT"/>
              </a:rPr>
              <a:t>dQ</a:t>
            </a:r>
            <a:r>
              <a:rPr lang="en-NZ" sz="3000" b="1" dirty="0" smtClean="0">
                <a:solidFill>
                  <a:srgbClr val="009900"/>
                </a:solidFill>
                <a:latin typeface="Swis721 BT"/>
              </a:rPr>
              <a:t>/</a:t>
            </a:r>
            <a:r>
              <a:rPr lang="en-NZ" sz="3000" b="1" dirty="0" err="1" smtClean="0">
                <a:solidFill>
                  <a:srgbClr val="009900"/>
                </a:solidFill>
                <a:latin typeface="Swis721 BT"/>
              </a:rPr>
              <a:t>dt</a:t>
            </a:r>
            <a:r>
              <a:rPr lang="en-NZ" sz="3000" b="1" dirty="0" smtClean="0">
                <a:solidFill>
                  <a:srgbClr val="009900"/>
                </a:solidFill>
                <a:latin typeface="Swis721 BT"/>
              </a:rPr>
              <a:t>) on log scales</a:t>
            </a:r>
            <a:endParaRPr lang="en-AU" sz="3000" b="1" dirty="0">
              <a:solidFill>
                <a:srgbClr val="009900"/>
              </a:solidFill>
              <a:latin typeface="Swis721 BT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5501" y="1268760"/>
            <a:ext cx="904697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 eaLnBrk="1" hangingPunct="1">
              <a:lnSpc>
                <a:spcPts val="4000"/>
              </a:lnSpc>
            </a:pPr>
            <a:r>
              <a:rPr lang="en-NZ" sz="3600" b="1" dirty="0" smtClean="0">
                <a:solidFill>
                  <a:srgbClr val="3333FF"/>
                </a:solidFill>
                <a:latin typeface="Swis721 BT"/>
              </a:rPr>
              <a:t>The new method consists of analysing separated </a:t>
            </a:r>
            <a:r>
              <a:rPr lang="en-NZ" sz="3600" b="1" dirty="0" smtClean="0">
                <a:solidFill>
                  <a:srgbClr val="009900"/>
                </a:solidFill>
                <a:latin typeface="Swis721 BT"/>
              </a:rPr>
              <a:t>quick flow</a:t>
            </a:r>
            <a:r>
              <a:rPr lang="en-NZ" sz="3600" b="1" dirty="0" smtClean="0">
                <a:solidFill>
                  <a:srgbClr val="3333FF"/>
                </a:solidFill>
                <a:latin typeface="Swis721 BT"/>
              </a:rPr>
              <a:t> and </a:t>
            </a:r>
            <a:r>
              <a:rPr lang="en-NZ" sz="3600" b="1" dirty="0" smtClean="0">
                <a:solidFill>
                  <a:srgbClr val="E40AC5"/>
                </a:solidFill>
                <a:latin typeface="Swis721 BT"/>
              </a:rPr>
              <a:t>base flow</a:t>
            </a:r>
            <a:r>
              <a:rPr lang="en-NZ" sz="3600" b="1" dirty="0" smtClean="0">
                <a:solidFill>
                  <a:srgbClr val="3333FF"/>
                </a:solidFill>
                <a:latin typeface="Swis721 BT"/>
              </a:rPr>
              <a:t> components as well as </a:t>
            </a:r>
            <a:r>
              <a:rPr lang="en-NZ" sz="3600" b="1" dirty="0" err="1" smtClean="0">
                <a:solidFill>
                  <a:srgbClr val="3333FF"/>
                </a:solidFill>
                <a:latin typeface="Swis721 BT"/>
              </a:rPr>
              <a:t>streamflow</a:t>
            </a:r>
            <a:endParaRPr lang="en-AU" sz="3600" b="1" dirty="0">
              <a:solidFill>
                <a:srgbClr val="3333FF"/>
              </a:solidFill>
              <a:latin typeface="Swis721 BT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840560" y="5374332"/>
            <a:ext cx="4140460" cy="11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 eaLnBrk="1" hangingPunct="1">
              <a:lnSpc>
                <a:spcPts val="4000"/>
              </a:lnSpc>
            </a:pPr>
            <a:r>
              <a:rPr lang="en-NZ" sz="3000" b="1" dirty="0" smtClean="0">
                <a:solidFill>
                  <a:srgbClr val="FF0000"/>
                </a:solidFill>
                <a:latin typeface="Swis721 BT"/>
              </a:rPr>
              <a:t>This is called a ‘recession plot’</a:t>
            </a:r>
            <a:endParaRPr lang="en-AU" sz="3000" b="1" dirty="0">
              <a:solidFill>
                <a:srgbClr val="FF0000"/>
              </a:solidFill>
              <a:latin typeface="Swis721 BT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4" y="3284984"/>
            <a:ext cx="4399370" cy="2956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688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 txBox="1">
            <a:spLocks noChangeArrowheads="1"/>
          </p:cNvSpPr>
          <p:nvPr/>
        </p:nvSpPr>
        <p:spPr bwMode="auto">
          <a:xfrm>
            <a:off x="612775" y="260648"/>
            <a:ext cx="7919665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NZ" sz="4000" b="1" dirty="0" smtClean="0">
                <a:solidFill>
                  <a:srgbClr val="9900FF"/>
                </a:solidFill>
                <a:latin typeface="Swis721 BT"/>
              </a:rPr>
              <a:t>Recession plot for </a:t>
            </a:r>
            <a:r>
              <a:rPr lang="en-NZ" sz="4000" b="1" dirty="0" err="1" smtClean="0">
                <a:solidFill>
                  <a:srgbClr val="0070C0"/>
                </a:solidFill>
                <a:latin typeface="Swis721 BT"/>
              </a:rPr>
              <a:t>streamflow</a:t>
            </a:r>
            <a:r>
              <a:rPr lang="en-NZ" sz="4000" b="1" dirty="0" smtClean="0">
                <a:solidFill>
                  <a:srgbClr val="0070C0"/>
                </a:solidFill>
                <a:latin typeface="Swis721 BT"/>
              </a:rPr>
              <a:t> </a:t>
            </a:r>
            <a:r>
              <a:rPr lang="en-NZ" sz="4000" b="1" i="1" dirty="0" smtClean="0">
                <a:solidFill>
                  <a:srgbClr val="9900FF"/>
                </a:solidFill>
                <a:latin typeface="Swis721 BT"/>
              </a:rPr>
              <a:t>and</a:t>
            </a:r>
            <a:r>
              <a:rPr lang="en-NZ" sz="4000" b="1" dirty="0" smtClean="0">
                <a:solidFill>
                  <a:srgbClr val="9900FF"/>
                </a:solidFill>
                <a:latin typeface="Swis721 BT"/>
              </a:rPr>
              <a:t> </a:t>
            </a:r>
            <a:r>
              <a:rPr lang="en-NZ" sz="4000" b="1" dirty="0" smtClean="0">
                <a:solidFill>
                  <a:srgbClr val="009900"/>
                </a:solidFill>
                <a:latin typeface="Swis721 BT"/>
              </a:rPr>
              <a:t>quick flow </a:t>
            </a:r>
            <a:r>
              <a:rPr lang="en-NZ" sz="4000" b="1" dirty="0" smtClean="0">
                <a:solidFill>
                  <a:srgbClr val="9900FF"/>
                </a:solidFill>
                <a:latin typeface="Swis721 BT"/>
              </a:rPr>
              <a:t>(August 1996)</a:t>
            </a:r>
            <a:endParaRPr lang="en-AU" sz="4000" b="1" dirty="0">
              <a:solidFill>
                <a:srgbClr val="9900FF"/>
              </a:solidFill>
              <a:latin typeface="Swis721 B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12" y="1477655"/>
            <a:ext cx="7730812" cy="511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691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84455" y="476672"/>
            <a:ext cx="7920880" cy="647700"/>
          </a:xfrm>
        </p:spPr>
        <p:txBody>
          <a:bodyPr/>
          <a:lstStyle/>
          <a:p>
            <a:pPr eaLnBrk="1" hangingPunct="1"/>
            <a:r>
              <a:rPr lang="en-NZ" sz="4000" b="1" dirty="0" smtClean="0">
                <a:solidFill>
                  <a:srgbClr val="9900FF"/>
                </a:solidFill>
                <a:latin typeface="Swis721 BT"/>
              </a:rPr>
              <a:t>Analysing recessions</a:t>
            </a:r>
            <a:endParaRPr lang="en-AU" sz="4000" b="1" dirty="0" smtClean="0">
              <a:solidFill>
                <a:srgbClr val="9900FF"/>
              </a:solidFill>
              <a:latin typeface="Swis721 BT"/>
            </a:endParaRP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1187450" y="15573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83300" name="Text Box 5"/>
          <p:cNvSpPr txBox="1">
            <a:spLocks noChangeArrowheads="1"/>
          </p:cNvSpPr>
          <p:nvPr/>
        </p:nvSpPr>
        <p:spPr bwMode="auto">
          <a:xfrm>
            <a:off x="297124" y="1340768"/>
            <a:ext cx="8495542" cy="137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 eaLnBrk="1" hangingPunct="1">
              <a:lnSpc>
                <a:spcPts val="5000"/>
              </a:lnSpc>
            </a:pPr>
            <a:r>
              <a:rPr lang="en-NZ" sz="3600" b="1" dirty="0" smtClean="0">
                <a:solidFill>
                  <a:srgbClr val="3333FF"/>
                </a:solidFill>
                <a:latin typeface="Swis721 BT"/>
              </a:rPr>
              <a:t>The </a:t>
            </a:r>
            <a:r>
              <a:rPr lang="en-NZ" sz="3200" b="1" dirty="0" smtClean="0">
                <a:solidFill>
                  <a:srgbClr val="3333FF"/>
                </a:solidFill>
                <a:latin typeface="Swis721 BT"/>
              </a:rPr>
              <a:t>power</a:t>
            </a:r>
            <a:r>
              <a:rPr lang="en-NZ" sz="3600" b="1" dirty="0" smtClean="0">
                <a:solidFill>
                  <a:srgbClr val="3333FF"/>
                </a:solidFill>
                <a:latin typeface="Swis721 BT"/>
              </a:rPr>
              <a:t> law expression is fitted to the points in the recession plot</a:t>
            </a:r>
            <a:endParaRPr lang="en-AU" sz="3600" b="1" dirty="0">
              <a:solidFill>
                <a:srgbClr val="3333FF"/>
              </a:solidFill>
              <a:latin typeface="Swis721 B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"/>
              <p:cNvSpPr txBox="1">
                <a:spLocks noChangeArrowheads="1"/>
              </p:cNvSpPr>
              <p:nvPr/>
            </p:nvSpPr>
            <p:spPr bwMode="auto">
              <a:xfrm>
                <a:off x="332427" y="3068960"/>
                <a:ext cx="8424935" cy="7335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lnSpc>
                    <a:spcPts val="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3600" b="1" i="1" smtClean="0">
                          <a:solidFill>
                            <a:srgbClr val="0099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NZ" sz="3600" b="1" i="1" smtClean="0">
                              <a:solidFill>
                                <a:srgbClr val="0099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NZ" sz="3600" b="1" i="1" smtClean="0">
                              <a:solidFill>
                                <a:srgbClr val="009900"/>
                              </a:solidFill>
                              <a:latin typeface="Cambria Math"/>
                            </a:rPr>
                            <m:t>𝒅𝑸</m:t>
                          </m:r>
                        </m:num>
                        <m:den>
                          <m:r>
                            <a:rPr lang="en-NZ" sz="3600" b="1" i="1" smtClean="0">
                              <a:solidFill>
                                <a:srgbClr val="009900"/>
                              </a:solidFill>
                              <a:latin typeface="Cambria Math"/>
                            </a:rPr>
                            <m:t>𝒅𝒕</m:t>
                          </m:r>
                        </m:den>
                      </m:f>
                      <m:r>
                        <a:rPr lang="en-NZ" sz="3600" b="1" i="1" smtClean="0">
                          <a:solidFill>
                            <a:srgbClr val="009900"/>
                          </a:solidFill>
                          <a:latin typeface="Cambria Math"/>
                        </a:rPr>
                        <m:t>=</m:t>
                      </m:r>
                      <m:r>
                        <a:rPr lang="en-NZ" sz="3600" b="1" i="1" smtClean="0">
                          <a:solidFill>
                            <a:srgbClr val="009900"/>
                          </a:solidFill>
                          <a:latin typeface="Cambria Math"/>
                        </a:rPr>
                        <m:t>𝒄</m:t>
                      </m:r>
                      <m:sSup>
                        <m:sSupPr>
                          <m:ctrlPr>
                            <a:rPr lang="en-NZ" sz="3600" b="1" i="1" smtClean="0">
                              <a:solidFill>
                                <a:srgbClr val="0099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NZ" sz="3600" b="1" i="1" smtClean="0">
                              <a:solidFill>
                                <a:srgbClr val="009900"/>
                              </a:solidFill>
                              <a:latin typeface="Cambria Math"/>
                            </a:rPr>
                            <m:t>𝑸</m:t>
                          </m:r>
                        </m:e>
                        <m:sup>
                          <m:r>
                            <a:rPr lang="en-NZ" sz="3600" b="1" i="1" smtClean="0">
                              <a:solidFill>
                                <a:srgbClr val="009900"/>
                              </a:solidFill>
                              <a:latin typeface="Cambria Math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lang="en-AU" sz="3600" b="1" dirty="0">
                  <a:solidFill>
                    <a:srgbClr val="009900"/>
                  </a:solidFill>
                  <a:latin typeface="Swis721 BT"/>
                </a:endParaRPr>
              </a:p>
            </p:txBody>
          </p:sp>
        </mc:Choice>
        <mc:Fallback xmlns="">
          <p:sp>
            <p:nvSpPr>
              <p:cNvPr id="6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2427" y="3068960"/>
                <a:ext cx="8424935" cy="73353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t="-26446" b="-66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0960" y="4149080"/>
            <a:ext cx="9144000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 eaLnBrk="1" hangingPunct="1">
              <a:lnSpc>
                <a:spcPts val="5000"/>
              </a:lnSpc>
            </a:pPr>
            <a:r>
              <a:rPr lang="en-NZ" sz="3000" b="1" dirty="0" smtClean="0">
                <a:solidFill>
                  <a:srgbClr val="FF0000"/>
                </a:solidFill>
                <a:latin typeface="Swis721 BT"/>
              </a:rPr>
              <a:t>Different values of exponent d indicate different types of storage reservoirs (e.g. d = 1 shows linear storage, d = 1.5 non-linear quadratic, etc.)</a:t>
            </a:r>
            <a:endParaRPr lang="en-AU" sz="3000" b="1" dirty="0">
              <a:solidFill>
                <a:srgbClr val="FF0000"/>
              </a:solidFill>
              <a:latin typeface="Swis721 BT"/>
            </a:endParaRPr>
          </a:p>
        </p:txBody>
      </p:sp>
    </p:spTree>
    <p:extLst>
      <p:ext uri="{BB962C8B-B14F-4D97-AF65-F5344CB8AC3E}">
        <p14:creationId xmlns:p14="http://schemas.microsoft.com/office/powerpoint/2010/main" val="1885742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559205"/>
            <a:ext cx="7847657" cy="5155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Rectangle 2"/>
          <p:cNvSpPr txBox="1">
            <a:spLocks noChangeArrowheads="1"/>
          </p:cNvSpPr>
          <p:nvPr/>
        </p:nvSpPr>
        <p:spPr bwMode="auto">
          <a:xfrm>
            <a:off x="395536" y="260648"/>
            <a:ext cx="8280919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NZ" sz="3600" b="1" dirty="0" err="1" smtClean="0">
                <a:solidFill>
                  <a:srgbClr val="0070C0"/>
                </a:solidFill>
                <a:latin typeface="Swis721 BT"/>
              </a:rPr>
              <a:t>Streamflow</a:t>
            </a:r>
            <a:r>
              <a:rPr lang="en-NZ" sz="3600" b="1" dirty="0" smtClean="0">
                <a:solidFill>
                  <a:srgbClr val="9900FF"/>
                </a:solidFill>
                <a:latin typeface="Swis721 BT"/>
              </a:rPr>
              <a:t> has slope ~ 4,</a:t>
            </a:r>
          </a:p>
          <a:p>
            <a:pPr algn="ctr" eaLnBrk="1" hangingPunct="1"/>
            <a:r>
              <a:rPr lang="en-NZ" sz="3600" b="1" dirty="0" smtClean="0">
                <a:solidFill>
                  <a:srgbClr val="009900"/>
                </a:solidFill>
                <a:latin typeface="Swis721 BT"/>
              </a:rPr>
              <a:t>quick flow</a:t>
            </a:r>
            <a:r>
              <a:rPr lang="en-NZ" sz="3600" b="1" dirty="0" smtClean="0">
                <a:solidFill>
                  <a:srgbClr val="9900FF"/>
                </a:solidFill>
                <a:latin typeface="Swis721 BT"/>
              </a:rPr>
              <a:t> has quadratic slope ~ 1.5</a:t>
            </a:r>
            <a:endParaRPr lang="en-AU" sz="3600" b="1" dirty="0">
              <a:solidFill>
                <a:srgbClr val="9900FF"/>
              </a:solidFill>
              <a:latin typeface="Swis721 BT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3517609" y="1772816"/>
            <a:ext cx="2494594" cy="64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>
              <a:lnSpc>
                <a:spcPts val="5000"/>
              </a:lnSpc>
            </a:pPr>
            <a:r>
              <a:rPr lang="en-NZ" sz="2400" b="1" dirty="0" smtClean="0">
                <a:latin typeface="Swis721 BT"/>
              </a:rPr>
              <a:t>Catchment GH1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 txBox="1">
            <a:spLocks noChangeArrowheads="1"/>
          </p:cNvSpPr>
          <p:nvPr/>
        </p:nvSpPr>
        <p:spPr bwMode="auto">
          <a:xfrm>
            <a:off x="352873" y="44624"/>
            <a:ext cx="849662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NZ" sz="4000" b="1" dirty="0" smtClean="0">
                <a:solidFill>
                  <a:srgbClr val="9900FF"/>
                </a:solidFill>
                <a:latin typeface="Swis721 BT"/>
              </a:rPr>
              <a:t>‘Master’ recession curve for GH1</a:t>
            </a:r>
            <a:endParaRPr lang="en-AU" sz="4000" b="1" dirty="0">
              <a:solidFill>
                <a:srgbClr val="9900FF"/>
              </a:solidFill>
              <a:latin typeface="Swis721 BT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25524" y="6287523"/>
            <a:ext cx="9144000" cy="57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 eaLnBrk="1" hangingPunct="1">
              <a:lnSpc>
                <a:spcPts val="4000"/>
              </a:lnSpc>
            </a:pPr>
            <a:r>
              <a:rPr lang="en-NZ" sz="3200" b="1" dirty="0" smtClean="0">
                <a:solidFill>
                  <a:srgbClr val="009900"/>
                </a:solidFill>
                <a:latin typeface="Swis721 BT"/>
              </a:rPr>
              <a:t>From Pearce et al., 1984</a:t>
            </a:r>
            <a:endParaRPr lang="en-AU" sz="3200" b="1" dirty="0">
              <a:solidFill>
                <a:srgbClr val="009900"/>
              </a:solidFill>
              <a:latin typeface="Swis721 B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092" y="885381"/>
            <a:ext cx="6912768" cy="540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3639927" y="3543300"/>
            <a:ext cx="216024" cy="34999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 bwMode="auto">
          <a:xfrm>
            <a:off x="2837638" y="3572842"/>
            <a:ext cx="1719132" cy="6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ts val="5000"/>
              </a:lnSpc>
            </a:pPr>
            <a:r>
              <a:rPr lang="en-NZ" sz="1600" b="1" dirty="0" smtClean="0">
                <a:solidFill>
                  <a:srgbClr val="FF0000"/>
                </a:solidFill>
                <a:latin typeface="Swis721 BT"/>
              </a:rPr>
              <a:t>Inflection point</a:t>
            </a:r>
          </a:p>
        </p:txBody>
      </p:sp>
    </p:spTree>
    <p:extLst>
      <p:ext uri="{BB962C8B-B14F-4D97-AF65-F5344CB8AC3E}">
        <p14:creationId xmlns:p14="http://schemas.microsoft.com/office/powerpoint/2010/main" val="2315321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7417" y="404664"/>
            <a:ext cx="8928991" cy="647700"/>
          </a:xfrm>
        </p:spPr>
        <p:txBody>
          <a:bodyPr/>
          <a:lstStyle/>
          <a:p>
            <a:pPr eaLnBrk="1" hangingPunct="1"/>
            <a:r>
              <a:rPr lang="en-NZ" sz="4000" b="1" dirty="0" smtClean="0">
                <a:solidFill>
                  <a:srgbClr val="9900FF"/>
                </a:solidFill>
                <a:latin typeface="Swis721 BT"/>
              </a:rPr>
              <a:t>‘Master’ recession curve </a:t>
            </a:r>
            <a:r>
              <a:rPr lang="en-NZ" sz="4000" b="1" dirty="0" err="1" smtClean="0">
                <a:solidFill>
                  <a:srgbClr val="9900FF"/>
                </a:solidFill>
                <a:latin typeface="Swis721 BT"/>
              </a:rPr>
              <a:t>replotted</a:t>
            </a:r>
            <a:endParaRPr lang="en-AU" sz="4000" b="1" dirty="0" smtClean="0">
              <a:solidFill>
                <a:srgbClr val="9900FF"/>
              </a:solidFill>
              <a:latin typeface="Swis721 BT"/>
            </a:endParaRP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1187450" y="15573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39552" y="1157598"/>
            <a:ext cx="7992888" cy="108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ts val="4000"/>
              </a:lnSpc>
            </a:pPr>
            <a:r>
              <a:rPr lang="en-NZ" sz="3200" b="1" dirty="0" smtClean="0">
                <a:solidFill>
                  <a:srgbClr val="3333FF"/>
                </a:solidFill>
                <a:latin typeface="Swis721 BT"/>
              </a:rPr>
              <a:t>Fitted by the </a:t>
            </a:r>
            <a:r>
              <a:rPr lang="en-NZ" sz="3200" b="1" dirty="0" smtClean="0">
                <a:latin typeface="Swis721 BT"/>
              </a:rPr>
              <a:t>sum</a:t>
            </a:r>
            <a:r>
              <a:rPr lang="en-NZ" sz="3200" b="1" dirty="0" smtClean="0">
                <a:solidFill>
                  <a:srgbClr val="009900"/>
                </a:solidFill>
                <a:latin typeface="Swis721 BT"/>
              </a:rPr>
              <a:t> </a:t>
            </a:r>
            <a:r>
              <a:rPr lang="en-NZ" sz="3200" b="1" dirty="0" smtClean="0">
                <a:solidFill>
                  <a:srgbClr val="3333FF"/>
                </a:solidFill>
                <a:latin typeface="Swis721 BT"/>
              </a:rPr>
              <a:t>of the </a:t>
            </a:r>
            <a:r>
              <a:rPr lang="en-NZ" sz="3200" b="1" dirty="0" smtClean="0">
                <a:solidFill>
                  <a:srgbClr val="E40AC5"/>
                </a:solidFill>
                <a:latin typeface="Swis721 BT"/>
              </a:rPr>
              <a:t>base flow</a:t>
            </a:r>
            <a:r>
              <a:rPr lang="en-NZ" sz="3200" b="1" dirty="0" smtClean="0">
                <a:solidFill>
                  <a:srgbClr val="009900"/>
                </a:solidFill>
                <a:latin typeface="Swis721 BT"/>
              </a:rPr>
              <a:t> </a:t>
            </a:r>
            <a:r>
              <a:rPr lang="en-NZ" sz="3200" b="1" dirty="0" smtClean="0">
                <a:solidFill>
                  <a:srgbClr val="3333FF"/>
                </a:solidFill>
                <a:latin typeface="Swis721 BT"/>
              </a:rPr>
              <a:t>and</a:t>
            </a:r>
            <a:r>
              <a:rPr lang="en-NZ" sz="3200" b="1" dirty="0" smtClean="0">
                <a:solidFill>
                  <a:srgbClr val="009900"/>
                </a:solidFill>
                <a:latin typeface="Swis721 BT"/>
              </a:rPr>
              <a:t> fast recession</a:t>
            </a:r>
            <a:endParaRPr lang="en-AU" sz="3200" b="1" dirty="0">
              <a:solidFill>
                <a:srgbClr val="009900"/>
              </a:solidFill>
              <a:latin typeface="Swis721 B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241036"/>
            <a:ext cx="6768926" cy="448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4860032" y="4581128"/>
            <a:ext cx="216024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12160" y="5661248"/>
            <a:ext cx="0" cy="36004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 bwMode="auto">
          <a:xfrm>
            <a:off x="5025324" y="4084715"/>
            <a:ext cx="2020105" cy="63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>
              <a:lnSpc>
                <a:spcPts val="5000"/>
              </a:lnSpc>
            </a:pPr>
            <a:r>
              <a:rPr lang="en-NZ" sz="2000" b="1" dirty="0" smtClean="0">
                <a:solidFill>
                  <a:srgbClr val="FF0000"/>
                </a:solidFill>
                <a:latin typeface="Swis721 BT"/>
              </a:rPr>
              <a:t>Inflection point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 txBox="1">
            <a:spLocks noChangeArrowheads="1"/>
          </p:cNvSpPr>
          <p:nvPr/>
        </p:nvSpPr>
        <p:spPr bwMode="auto">
          <a:xfrm>
            <a:off x="395536" y="260648"/>
            <a:ext cx="835292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ts val="4000"/>
              </a:lnSpc>
            </a:pPr>
            <a:r>
              <a:rPr lang="en-NZ" sz="4000" b="1" dirty="0" smtClean="0">
                <a:solidFill>
                  <a:srgbClr val="9900FF"/>
                </a:solidFill>
                <a:latin typeface="Swis721 BT"/>
              </a:rPr>
              <a:t>Recession plot of ‘master’ recession curve</a:t>
            </a:r>
            <a:endParaRPr lang="en-AU" sz="4000" b="1" dirty="0">
              <a:solidFill>
                <a:srgbClr val="9900FF"/>
              </a:solidFill>
              <a:latin typeface="Swis721 B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99" y="1412776"/>
            <a:ext cx="7955133" cy="521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3923928" y="4077072"/>
            <a:ext cx="558937" cy="432048"/>
          </a:xfrm>
          <a:prstGeom prst="straightConnector1">
            <a:avLst/>
          </a:prstGeom>
          <a:ln w="381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 bwMode="auto">
          <a:xfrm>
            <a:off x="4466862" y="4346612"/>
            <a:ext cx="191590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>
              <a:lnSpc>
                <a:spcPts val="3000"/>
              </a:lnSpc>
            </a:pPr>
            <a:r>
              <a:rPr lang="en-NZ" sz="2400" dirty="0" smtClean="0">
                <a:solidFill>
                  <a:srgbClr val="3333FF"/>
                </a:solidFill>
              </a:rPr>
              <a:t>This slope is</a:t>
            </a:r>
          </a:p>
          <a:p>
            <a:pPr algn="ctr" eaLnBrk="1" hangingPunct="1">
              <a:lnSpc>
                <a:spcPts val="3000"/>
              </a:lnSpc>
            </a:pPr>
            <a:r>
              <a:rPr lang="en-NZ" sz="2400" dirty="0" smtClean="0">
                <a:solidFill>
                  <a:srgbClr val="3333FF"/>
                </a:solidFill>
              </a:rPr>
              <a:t>meaningless</a:t>
            </a:r>
          </a:p>
        </p:txBody>
      </p:sp>
    </p:spTree>
    <p:extLst>
      <p:ext uri="{BB962C8B-B14F-4D97-AF65-F5344CB8AC3E}">
        <p14:creationId xmlns:p14="http://schemas.microsoft.com/office/powerpoint/2010/main" val="950957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92719" y="548680"/>
            <a:ext cx="7775575" cy="647700"/>
          </a:xfrm>
        </p:spPr>
        <p:txBody>
          <a:bodyPr/>
          <a:lstStyle/>
          <a:p>
            <a:pPr eaLnBrk="1" hangingPunct="1"/>
            <a:r>
              <a:rPr lang="en-NZ" sz="4000" b="1" dirty="0" smtClean="0">
                <a:solidFill>
                  <a:srgbClr val="9900FF"/>
                </a:solidFill>
                <a:latin typeface="Swis721 BT"/>
              </a:rPr>
              <a:t>Conclusions</a:t>
            </a:r>
            <a:endParaRPr lang="en-AU" sz="4000" b="1" dirty="0" smtClean="0">
              <a:solidFill>
                <a:srgbClr val="9900FF"/>
              </a:solidFill>
              <a:latin typeface="Swis721 BT"/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187450" y="15573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92719" y="4867033"/>
            <a:ext cx="853045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ts val="4000"/>
              </a:lnSpc>
            </a:pPr>
            <a:r>
              <a:rPr lang="en-NZ" sz="3200" b="1" dirty="0" smtClean="0">
                <a:solidFill>
                  <a:srgbClr val="FF0000"/>
                </a:solidFill>
                <a:latin typeface="Swis721 BT"/>
              </a:rPr>
              <a:t>because the latter gives misleading results due to </a:t>
            </a:r>
            <a:r>
              <a:rPr lang="en-NZ" sz="3200" b="1" dirty="0" err="1" smtClean="0">
                <a:solidFill>
                  <a:srgbClr val="FF0000"/>
                </a:solidFill>
                <a:latin typeface="Swis721 BT"/>
              </a:rPr>
              <a:t>streamflow</a:t>
            </a:r>
            <a:r>
              <a:rPr lang="en-NZ" sz="3200" b="1" dirty="0" smtClean="0">
                <a:solidFill>
                  <a:srgbClr val="FF0000"/>
                </a:solidFill>
                <a:latin typeface="Swis721 BT"/>
              </a:rPr>
              <a:t> being a mixture of the two components</a:t>
            </a:r>
            <a:endParaRPr lang="en-AU" sz="3200" b="1" dirty="0">
              <a:solidFill>
                <a:srgbClr val="FF0000"/>
              </a:solidFill>
              <a:latin typeface="Swis721 BT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92719" y="1377294"/>
            <a:ext cx="8244408" cy="11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1313" indent="-3413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ts val="4000"/>
              </a:lnSpc>
            </a:pPr>
            <a:r>
              <a:rPr lang="en-NZ" sz="3200" b="1" dirty="0">
                <a:solidFill>
                  <a:srgbClr val="3333FF"/>
                </a:solidFill>
                <a:latin typeface="Swis721 BT"/>
              </a:rPr>
              <a:t>A new evidence-based </a:t>
            </a:r>
            <a:r>
              <a:rPr lang="en-NZ" sz="3200" b="1" dirty="0" smtClean="0">
                <a:solidFill>
                  <a:srgbClr val="3333FF"/>
                </a:solidFill>
                <a:latin typeface="Swis721 BT"/>
              </a:rPr>
              <a:t>base flow </a:t>
            </a:r>
            <a:r>
              <a:rPr lang="en-NZ" sz="3200" b="1" dirty="0">
                <a:solidFill>
                  <a:srgbClr val="3333FF"/>
                </a:solidFill>
                <a:latin typeface="Swis721 BT"/>
              </a:rPr>
              <a:t>separation method is presented</a:t>
            </a:r>
            <a:endParaRPr lang="en-AU" sz="3200" b="1" dirty="0">
              <a:solidFill>
                <a:srgbClr val="3333FF"/>
              </a:solidFill>
              <a:latin typeface="Swis721 BT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92719" y="2616384"/>
            <a:ext cx="8534275" cy="214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1313" indent="-3413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ts val="4000"/>
              </a:lnSpc>
            </a:pPr>
            <a:r>
              <a:rPr lang="en-NZ" sz="3200" b="1" dirty="0" smtClean="0">
                <a:solidFill>
                  <a:srgbClr val="009900"/>
                </a:solidFill>
                <a:latin typeface="Swis721 BT"/>
              </a:rPr>
              <a:t>Using this, it is contended that recession analysis should be applied to separated components (quick flow and base flow) rather than to </a:t>
            </a:r>
            <a:r>
              <a:rPr lang="en-NZ" sz="3200" b="1" dirty="0" err="1" smtClean="0">
                <a:solidFill>
                  <a:srgbClr val="009900"/>
                </a:solidFill>
                <a:latin typeface="Swis721 BT"/>
              </a:rPr>
              <a:t>streamflow</a:t>
            </a:r>
            <a:r>
              <a:rPr lang="en-NZ" sz="3200" b="1" dirty="0" smtClean="0">
                <a:solidFill>
                  <a:srgbClr val="009900"/>
                </a:solidFill>
                <a:latin typeface="Swis721 BT"/>
              </a:rPr>
              <a:t> alone,</a:t>
            </a:r>
            <a:endParaRPr lang="en-AU" sz="3200" b="1" dirty="0">
              <a:solidFill>
                <a:srgbClr val="009900"/>
              </a:solidFill>
              <a:latin typeface="Swis721 B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06040" y="620688"/>
            <a:ext cx="7775575" cy="647700"/>
          </a:xfrm>
        </p:spPr>
        <p:txBody>
          <a:bodyPr/>
          <a:lstStyle/>
          <a:p>
            <a:pPr eaLnBrk="1" hangingPunct="1"/>
            <a:r>
              <a:rPr lang="en-NZ" sz="4000" b="1" dirty="0" smtClean="0">
                <a:solidFill>
                  <a:srgbClr val="9900FF"/>
                </a:solidFill>
                <a:latin typeface="Swis721 BT"/>
              </a:rPr>
              <a:t>Conclusions (2)</a:t>
            </a:r>
            <a:endParaRPr lang="en-AU" sz="4000" b="1" dirty="0" smtClean="0">
              <a:solidFill>
                <a:srgbClr val="9900FF"/>
              </a:solidFill>
              <a:latin typeface="Swis721 BT"/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187450" y="15573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06040" y="1555224"/>
            <a:ext cx="8244408" cy="265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1313" indent="-3413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ts val="4000"/>
              </a:lnSpc>
            </a:pPr>
            <a:r>
              <a:rPr lang="en-NZ" sz="3200" b="1" dirty="0" smtClean="0">
                <a:solidFill>
                  <a:srgbClr val="3333FF"/>
                </a:solidFill>
                <a:latin typeface="Swis721 BT"/>
              </a:rPr>
              <a:t>When this is done, quick flow and base flow are found to have slopes on recession plots of 1.5, indicating that water is stored in quadratic reservoirs for both</a:t>
            </a:r>
            <a:endParaRPr lang="en-AU" sz="3200" b="1" dirty="0">
              <a:solidFill>
                <a:srgbClr val="3333FF"/>
              </a:solidFill>
              <a:latin typeface="Swis721 BT"/>
            </a:endParaRPr>
          </a:p>
        </p:txBody>
      </p:sp>
    </p:spTree>
    <p:extLst>
      <p:ext uri="{BB962C8B-B14F-4D97-AF65-F5344CB8AC3E}">
        <p14:creationId xmlns:p14="http://schemas.microsoft.com/office/powerpoint/2010/main" val="1237658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620688"/>
            <a:ext cx="7775575" cy="647700"/>
          </a:xfrm>
        </p:spPr>
        <p:txBody>
          <a:bodyPr/>
          <a:lstStyle/>
          <a:p>
            <a:pPr eaLnBrk="1" hangingPunct="1"/>
            <a:r>
              <a:rPr lang="en-NZ" sz="4000" b="1" dirty="0" smtClean="0">
                <a:solidFill>
                  <a:srgbClr val="9900FF"/>
                </a:solidFill>
                <a:latin typeface="Swis721 BT"/>
              </a:rPr>
              <a:t>References</a:t>
            </a:r>
            <a:endParaRPr lang="en-AU" sz="4000" b="1" dirty="0" smtClean="0">
              <a:solidFill>
                <a:srgbClr val="9900FF"/>
              </a:solidFill>
              <a:latin typeface="Swis721 BT"/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187450" y="15573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83302" name="Text Box 5"/>
          <p:cNvSpPr txBox="1">
            <a:spLocks noChangeArrowheads="1"/>
          </p:cNvSpPr>
          <p:nvPr/>
        </p:nvSpPr>
        <p:spPr bwMode="auto">
          <a:xfrm>
            <a:off x="433388" y="1412776"/>
            <a:ext cx="8603108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ts val="5000"/>
              </a:lnSpc>
            </a:pPr>
            <a:r>
              <a:rPr lang="en-NZ" sz="3200" b="1" dirty="0">
                <a:solidFill>
                  <a:srgbClr val="3333FF"/>
                </a:solidFill>
                <a:latin typeface="Swis721 BT"/>
              </a:rPr>
              <a:t>Stewart </a:t>
            </a:r>
            <a:r>
              <a:rPr lang="en-NZ" sz="3200" b="1" dirty="0" smtClean="0">
                <a:solidFill>
                  <a:srgbClr val="3333FF"/>
                </a:solidFill>
                <a:latin typeface="Swis721 BT"/>
              </a:rPr>
              <a:t>M.K., 2013: </a:t>
            </a:r>
            <a:r>
              <a:rPr lang="en-NZ" sz="3200" b="1" dirty="0">
                <a:solidFill>
                  <a:srgbClr val="3333FF"/>
                </a:solidFill>
                <a:latin typeface="Swis721 BT"/>
              </a:rPr>
              <a:t>New base flow separation and recession analysis methods for </a:t>
            </a:r>
            <a:r>
              <a:rPr lang="en-NZ" sz="3200" b="1" dirty="0" err="1">
                <a:solidFill>
                  <a:srgbClr val="3333FF"/>
                </a:solidFill>
                <a:latin typeface="Swis721 BT"/>
              </a:rPr>
              <a:t>streamflow</a:t>
            </a:r>
            <a:r>
              <a:rPr lang="en-NZ" sz="3200" b="1" dirty="0">
                <a:solidFill>
                  <a:srgbClr val="3333FF"/>
                </a:solidFill>
                <a:latin typeface="Swis721 BT"/>
              </a:rPr>
              <a:t>. Submitted to </a:t>
            </a:r>
            <a:r>
              <a:rPr lang="en-NZ" sz="3200" b="1" i="1" dirty="0" smtClean="0">
                <a:solidFill>
                  <a:srgbClr val="009900"/>
                </a:solidFill>
                <a:latin typeface="Swis721 BT"/>
              </a:rPr>
              <a:t>Water Resources Research</a:t>
            </a:r>
            <a:r>
              <a:rPr lang="en-NZ" sz="3200" b="1" dirty="0" smtClean="0">
                <a:solidFill>
                  <a:srgbClr val="009900"/>
                </a:solidFill>
                <a:latin typeface="Swis721 BT"/>
              </a:rPr>
              <a:t>, 11 Oct. 2013</a:t>
            </a:r>
            <a:r>
              <a:rPr lang="en-NZ" sz="3200" b="1" dirty="0" smtClean="0">
                <a:solidFill>
                  <a:srgbClr val="3333FF"/>
                </a:solidFill>
                <a:latin typeface="Swis721 BT"/>
              </a:rPr>
              <a:t>.</a:t>
            </a:r>
          </a:p>
          <a:p>
            <a:pPr eaLnBrk="1" hangingPunct="1">
              <a:lnSpc>
                <a:spcPts val="5000"/>
              </a:lnSpc>
            </a:pPr>
            <a:r>
              <a:rPr lang="en-US" sz="3200" b="1" dirty="0">
                <a:solidFill>
                  <a:srgbClr val="3333FF"/>
                </a:solidFill>
                <a:latin typeface="Swis721 BT"/>
              </a:rPr>
              <a:t>Pearce, A. J., L. K. Rowe, and C. L. </a:t>
            </a:r>
            <a:r>
              <a:rPr lang="en-US" sz="3200" b="1" dirty="0" err="1">
                <a:solidFill>
                  <a:srgbClr val="3333FF"/>
                </a:solidFill>
                <a:latin typeface="Swis721 BT"/>
              </a:rPr>
              <a:t>O’Loughlin</a:t>
            </a:r>
            <a:r>
              <a:rPr lang="en-US" sz="3200" b="1" dirty="0">
                <a:solidFill>
                  <a:srgbClr val="3333FF"/>
                </a:solidFill>
                <a:latin typeface="Swis721 BT"/>
              </a:rPr>
              <a:t> </a:t>
            </a:r>
            <a:r>
              <a:rPr lang="en-US" sz="3200" b="1" dirty="0" smtClean="0">
                <a:solidFill>
                  <a:srgbClr val="3333FF"/>
                </a:solidFill>
                <a:latin typeface="Swis721 BT"/>
              </a:rPr>
              <a:t>1984: </a:t>
            </a:r>
            <a:r>
              <a:rPr lang="en-US" sz="3200" b="1" i="1" dirty="0" err="1" smtClean="0">
                <a:solidFill>
                  <a:srgbClr val="009900"/>
                </a:solidFill>
                <a:latin typeface="Swis721 BT"/>
              </a:rPr>
              <a:t>J.Hydrol</a:t>
            </a:r>
            <a:r>
              <a:rPr lang="en-US" sz="3200" b="1" i="1" dirty="0">
                <a:solidFill>
                  <a:srgbClr val="009900"/>
                </a:solidFill>
                <a:latin typeface="Swis721 BT"/>
              </a:rPr>
              <a:t>. (NZ) 23</a:t>
            </a:r>
            <a:r>
              <a:rPr lang="en-US" sz="3200" b="1" dirty="0">
                <a:solidFill>
                  <a:srgbClr val="009900"/>
                </a:solidFill>
                <a:latin typeface="Swis721 BT"/>
              </a:rPr>
              <a:t>, 60-72</a:t>
            </a:r>
            <a:r>
              <a:rPr lang="en-US" sz="3200" b="1" dirty="0">
                <a:solidFill>
                  <a:srgbClr val="3333FF"/>
                </a:solidFill>
                <a:latin typeface="Swis721 BT"/>
              </a:rPr>
              <a:t>. </a:t>
            </a:r>
            <a:endParaRPr lang="en-AU" sz="3200" b="1" dirty="0">
              <a:solidFill>
                <a:srgbClr val="3333FF"/>
              </a:solidFill>
              <a:latin typeface="Swis721 B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56183" y="1628800"/>
            <a:ext cx="756084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4400"/>
              </a:lnSpc>
            </a:pPr>
            <a:r>
              <a:rPr lang="en-NZ" sz="4000" b="1" dirty="0" smtClean="0">
                <a:solidFill>
                  <a:srgbClr val="9900FF"/>
                </a:solidFill>
                <a:latin typeface="Swis721 BT"/>
              </a:rPr>
              <a:t>This talk presents</a:t>
            </a:r>
            <a:br>
              <a:rPr lang="en-NZ" sz="4000" b="1" dirty="0" smtClean="0">
                <a:solidFill>
                  <a:srgbClr val="9900FF"/>
                </a:solidFill>
                <a:latin typeface="Swis721 BT"/>
              </a:rPr>
            </a:br>
            <a:r>
              <a:rPr lang="en-NZ" sz="4000" b="1" dirty="0" smtClean="0">
                <a:solidFill>
                  <a:srgbClr val="9900FF"/>
                </a:solidFill>
                <a:latin typeface="Swis721 BT"/>
              </a:rPr>
              <a:t> new approaches for both</a:t>
            </a:r>
            <a:br>
              <a:rPr lang="en-NZ" sz="4000" b="1" dirty="0" smtClean="0">
                <a:solidFill>
                  <a:srgbClr val="9900FF"/>
                </a:solidFill>
                <a:latin typeface="Swis721 BT"/>
              </a:rPr>
            </a:br>
            <a:r>
              <a:rPr lang="en-NZ" sz="4000" b="1" dirty="0" smtClean="0">
                <a:solidFill>
                  <a:srgbClr val="009900"/>
                </a:solidFill>
                <a:latin typeface="Swis721 BT"/>
              </a:rPr>
              <a:t>base flow separation</a:t>
            </a:r>
            <a:r>
              <a:rPr lang="en-NZ" sz="4000" b="1" dirty="0" smtClean="0">
                <a:solidFill>
                  <a:srgbClr val="9900FF"/>
                </a:solidFill>
                <a:latin typeface="Swis721 BT"/>
              </a:rPr>
              <a:t> and</a:t>
            </a:r>
            <a:br>
              <a:rPr lang="en-NZ" sz="4000" b="1" dirty="0" smtClean="0">
                <a:solidFill>
                  <a:srgbClr val="9900FF"/>
                </a:solidFill>
                <a:latin typeface="Swis721 BT"/>
              </a:rPr>
            </a:br>
            <a:r>
              <a:rPr lang="en-NZ" sz="4000" b="1" dirty="0" smtClean="0">
                <a:solidFill>
                  <a:srgbClr val="FF0000"/>
                </a:solidFill>
                <a:latin typeface="Swis721 BT"/>
              </a:rPr>
              <a:t>recession analysis</a:t>
            </a:r>
            <a:endParaRPr lang="en-AU" sz="4000" b="1" dirty="0" smtClean="0">
              <a:solidFill>
                <a:srgbClr val="FF0000"/>
              </a:solidFill>
              <a:latin typeface="Swis721 BT"/>
            </a:endParaRPr>
          </a:p>
        </p:txBody>
      </p:sp>
    </p:spTree>
    <p:extLst>
      <p:ext uri="{BB962C8B-B14F-4D97-AF65-F5344CB8AC3E}">
        <p14:creationId xmlns:p14="http://schemas.microsoft.com/office/powerpoint/2010/main" val="284861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9552" y="620688"/>
            <a:ext cx="7920880" cy="720081"/>
          </a:xfrm>
        </p:spPr>
        <p:txBody>
          <a:bodyPr/>
          <a:lstStyle/>
          <a:p>
            <a:pPr eaLnBrk="1" hangingPunct="1"/>
            <a:r>
              <a:rPr lang="en-NZ" sz="4000" b="1" dirty="0" err="1" smtClean="0">
                <a:solidFill>
                  <a:srgbClr val="9900FF"/>
                </a:solidFill>
                <a:latin typeface="Swis721 BT"/>
              </a:rPr>
              <a:t>Baseflow</a:t>
            </a:r>
            <a:r>
              <a:rPr lang="en-NZ" sz="4000" b="1" dirty="0" smtClean="0">
                <a:solidFill>
                  <a:srgbClr val="9900FF"/>
                </a:solidFill>
                <a:latin typeface="Swis721 BT"/>
              </a:rPr>
              <a:t> separation</a:t>
            </a:r>
            <a:endParaRPr lang="en-AU" sz="4000" b="1" dirty="0" smtClean="0">
              <a:solidFill>
                <a:srgbClr val="9900FF"/>
              </a:solidFill>
              <a:latin typeface="Swis721 BT"/>
            </a:endParaRP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1187450" y="15573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83300" name="Text Box 5"/>
          <p:cNvSpPr txBox="1">
            <a:spLocks noChangeArrowheads="1"/>
          </p:cNvSpPr>
          <p:nvPr/>
        </p:nvSpPr>
        <p:spPr bwMode="auto">
          <a:xfrm>
            <a:off x="539552" y="1557338"/>
            <a:ext cx="8136904" cy="214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 eaLnBrk="1" hangingPunct="1">
              <a:lnSpc>
                <a:spcPts val="4000"/>
              </a:lnSpc>
            </a:pPr>
            <a:r>
              <a:rPr lang="en-NZ" sz="3200" b="1" dirty="0" smtClean="0">
                <a:solidFill>
                  <a:srgbClr val="3333FF"/>
                </a:solidFill>
                <a:latin typeface="Swis721 BT"/>
              </a:rPr>
              <a:t>The new method is based on tracer (e.g. stable isotope or chloride) evidence showing fast base flow response to rainfall due to celerity (‘bump’)</a:t>
            </a:r>
            <a:endParaRPr lang="en-AU" sz="3200" b="1" dirty="0">
              <a:solidFill>
                <a:srgbClr val="3333FF"/>
              </a:solidFill>
              <a:latin typeface="Swis721 BT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11559" y="3789040"/>
            <a:ext cx="7920880" cy="11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 eaLnBrk="1" hangingPunct="1">
              <a:lnSpc>
                <a:spcPts val="4000"/>
              </a:lnSpc>
            </a:pPr>
            <a:r>
              <a:rPr lang="en-NZ" sz="3200" b="1" dirty="0" smtClean="0">
                <a:solidFill>
                  <a:srgbClr val="009900"/>
                </a:solidFill>
                <a:latin typeface="Swis721 BT"/>
              </a:rPr>
              <a:t>and slow recharge of aquifers during wet periods (‘rise’)</a:t>
            </a:r>
            <a:endParaRPr lang="en-AU" sz="3200" b="1" dirty="0">
              <a:solidFill>
                <a:srgbClr val="009900"/>
              </a:solidFill>
              <a:latin typeface="Swis721 BT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35831" y="5013176"/>
            <a:ext cx="7272337" cy="11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 eaLnBrk="1" hangingPunct="1">
              <a:lnSpc>
                <a:spcPts val="4000"/>
              </a:lnSpc>
            </a:pPr>
            <a:r>
              <a:rPr lang="en-NZ" sz="3600" b="1" dirty="0" smtClean="0">
                <a:solidFill>
                  <a:srgbClr val="FF0000"/>
                </a:solidFill>
                <a:latin typeface="Swis721 BT"/>
              </a:rPr>
              <a:t>Hence the </a:t>
            </a:r>
            <a:r>
              <a:rPr lang="en-NZ" sz="3200" b="1" dirty="0" smtClean="0">
                <a:solidFill>
                  <a:srgbClr val="FF0000"/>
                </a:solidFill>
                <a:latin typeface="Swis721 BT"/>
              </a:rPr>
              <a:t>name</a:t>
            </a:r>
            <a:r>
              <a:rPr lang="en-NZ" sz="3600" b="1" dirty="0" smtClean="0">
                <a:solidFill>
                  <a:srgbClr val="FF0000"/>
                </a:solidFill>
                <a:latin typeface="Swis721 BT"/>
              </a:rPr>
              <a:t> ‘bump and rise’ method or BRM</a:t>
            </a:r>
            <a:endParaRPr lang="en-AU" sz="3600" b="1" dirty="0">
              <a:solidFill>
                <a:srgbClr val="FF0000"/>
              </a:solidFill>
              <a:latin typeface="Swis721 BT"/>
            </a:endParaRPr>
          </a:p>
        </p:txBody>
      </p:sp>
    </p:spTree>
    <p:extLst>
      <p:ext uri="{BB962C8B-B14F-4D97-AF65-F5344CB8AC3E}">
        <p14:creationId xmlns:p14="http://schemas.microsoft.com/office/powerpoint/2010/main" val="38952316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1" y="94952"/>
            <a:ext cx="9143999" cy="138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4000"/>
              </a:lnSpc>
            </a:pPr>
            <a:r>
              <a:rPr lang="en-NZ" sz="4000" b="1" dirty="0" smtClean="0">
                <a:solidFill>
                  <a:srgbClr val="9900FF"/>
                </a:solidFill>
                <a:latin typeface="Swis721 BT"/>
              </a:rPr>
              <a:t>The BRM base flow separation method uses parameters </a:t>
            </a:r>
            <a:r>
              <a:rPr lang="en-NZ" sz="4000" b="1" dirty="0" smtClean="0">
                <a:solidFill>
                  <a:srgbClr val="009900"/>
                </a:solidFill>
                <a:latin typeface="Swis721 BT"/>
              </a:rPr>
              <a:t>f</a:t>
            </a:r>
            <a:r>
              <a:rPr lang="en-NZ" sz="4000" b="1" dirty="0" smtClean="0">
                <a:solidFill>
                  <a:srgbClr val="9900FF"/>
                </a:solidFill>
                <a:latin typeface="Swis721 BT"/>
              </a:rPr>
              <a:t> and </a:t>
            </a:r>
            <a:r>
              <a:rPr lang="en-NZ" sz="4000" b="1" dirty="0" smtClean="0">
                <a:solidFill>
                  <a:srgbClr val="009900"/>
                </a:solidFill>
                <a:latin typeface="Swis721 BT"/>
              </a:rPr>
              <a:t>k</a:t>
            </a:r>
            <a:endParaRPr lang="en-AU" sz="4000" b="1" dirty="0" smtClean="0">
              <a:solidFill>
                <a:srgbClr val="009900"/>
              </a:solidFill>
              <a:latin typeface="Swis721 B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73062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90216"/>
            <a:ext cx="7272808" cy="481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116632"/>
            <a:ext cx="9144000" cy="68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NZ" sz="4000" b="1" dirty="0" smtClean="0">
                <a:solidFill>
                  <a:srgbClr val="9900FF"/>
                </a:solidFill>
                <a:latin typeface="Swis721 BT"/>
              </a:rPr>
              <a:t>Optimisation process gives f and k</a:t>
            </a:r>
            <a:endParaRPr lang="en-AU" sz="4000" b="1" dirty="0" smtClean="0">
              <a:solidFill>
                <a:srgbClr val="9900FF"/>
              </a:solidFill>
              <a:latin typeface="Swis721 BT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771961"/>
            <a:ext cx="9118476" cy="11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ts val="4000"/>
              </a:lnSpc>
            </a:pPr>
            <a:r>
              <a:rPr lang="en-NZ" sz="3000" b="1" dirty="0" smtClean="0">
                <a:solidFill>
                  <a:srgbClr val="3333FF"/>
                </a:solidFill>
                <a:latin typeface="Swis721 BT"/>
              </a:rPr>
              <a:t>The</a:t>
            </a:r>
            <a:r>
              <a:rPr lang="en-NZ" sz="3000" b="1" dirty="0" smtClean="0">
                <a:solidFill>
                  <a:srgbClr val="009900"/>
                </a:solidFill>
                <a:latin typeface="Swis721 BT"/>
              </a:rPr>
              <a:t> </a:t>
            </a:r>
            <a:r>
              <a:rPr lang="en-NZ" sz="3000" b="1" dirty="0" smtClean="0">
                <a:latin typeface="Swis721 BT"/>
              </a:rPr>
              <a:t>sum</a:t>
            </a:r>
            <a:r>
              <a:rPr lang="en-NZ" sz="3000" b="1" dirty="0" smtClean="0">
                <a:solidFill>
                  <a:srgbClr val="009900"/>
                </a:solidFill>
                <a:latin typeface="Swis721 BT"/>
              </a:rPr>
              <a:t> </a:t>
            </a:r>
            <a:r>
              <a:rPr lang="en-NZ" sz="3000" b="1" dirty="0" smtClean="0">
                <a:solidFill>
                  <a:srgbClr val="3333FF"/>
                </a:solidFill>
                <a:latin typeface="Swis721 BT"/>
              </a:rPr>
              <a:t>of a </a:t>
            </a:r>
            <a:r>
              <a:rPr lang="en-NZ" sz="3000" b="1" dirty="0" smtClean="0">
                <a:solidFill>
                  <a:srgbClr val="009900"/>
                </a:solidFill>
                <a:latin typeface="Swis721 BT"/>
              </a:rPr>
              <a:t>fast recession </a:t>
            </a:r>
            <a:r>
              <a:rPr lang="en-NZ" sz="3000" b="1" dirty="0" smtClean="0">
                <a:solidFill>
                  <a:srgbClr val="3333FF"/>
                </a:solidFill>
                <a:latin typeface="Swis721 BT"/>
              </a:rPr>
              <a:t>and </a:t>
            </a:r>
            <a:r>
              <a:rPr lang="en-NZ" sz="3000" b="1" dirty="0" smtClean="0">
                <a:solidFill>
                  <a:srgbClr val="E40AC5"/>
                </a:solidFill>
                <a:latin typeface="Swis721 BT"/>
              </a:rPr>
              <a:t>base flow</a:t>
            </a:r>
            <a:r>
              <a:rPr lang="en-NZ" sz="3000" b="1" dirty="0" smtClean="0">
                <a:solidFill>
                  <a:srgbClr val="009900"/>
                </a:solidFill>
                <a:latin typeface="Swis721 BT"/>
              </a:rPr>
              <a:t> </a:t>
            </a:r>
            <a:r>
              <a:rPr lang="en-NZ" sz="3000" b="1" dirty="0" smtClean="0">
                <a:solidFill>
                  <a:srgbClr val="3333FF"/>
                </a:solidFill>
                <a:latin typeface="Swis721 BT"/>
              </a:rPr>
              <a:t>is fitted to the </a:t>
            </a:r>
            <a:r>
              <a:rPr lang="en-NZ" sz="3000" b="1" dirty="0" err="1" smtClean="0">
                <a:solidFill>
                  <a:srgbClr val="0070C0"/>
                </a:solidFill>
                <a:latin typeface="Swis721 BT"/>
              </a:rPr>
              <a:t>streamflow</a:t>
            </a:r>
            <a:r>
              <a:rPr lang="en-NZ" sz="3000" b="1" dirty="0" smtClean="0">
                <a:solidFill>
                  <a:srgbClr val="0070C0"/>
                </a:solidFill>
                <a:latin typeface="Swis721 BT"/>
              </a:rPr>
              <a:t> </a:t>
            </a:r>
            <a:r>
              <a:rPr lang="en-NZ" sz="3000" b="1" dirty="0" smtClean="0">
                <a:solidFill>
                  <a:srgbClr val="3333FF"/>
                </a:solidFill>
                <a:latin typeface="Swis721 BT"/>
              </a:rPr>
              <a:t>by adjusting f and k</a:t>
            </a:r>
            <a:endParaRPr lang="en-AU" sz="3000" b="1" dirty="0">
              <a:solidFill>
                <a:srgbClr val="3333FF"/>
              </a:solidFill>
              <a:latin typeface="Swis721 B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7" t="4041" r="1164" b="-2093"/>
          <a:stretch/>
        </p:blipFill>
        <p:spPr bwMode="auto">
          <a:xfrm>
            <a:off x="0" y="912680"/>
            <a:ext cx="9144000" cy="6071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52873" y="44624"/>
            <a:ext cx="849662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ts val="4000"/>
              </a:lnSpc>
            </a:pPr>
            <a:r>
              <a:rPr lang="en-NZ" sz="4000" b="1" dirty="0" err="1" smtClean="0">
                <a:solidFill>
                  <a:srgbClr val="9900FF"/>
                </a:solidFill>
                <a:latin typeface="Swis721 BT"/>
              </a:rPr>
              <a:t>Glendhu</a:t>
            </a:r>
            <a:r>
              <a:rPr lang="en-NZ" sz="4000" b="1" dirty="0" smtClean="0">
                <a:solidFill>
                  <a:srgbClr val="9900FF"/>
                </a:solidFill>
                <a:latin typeface="Swis721 BT"/>
              </a:rPr>
              <a:t> GH1 Catchment: Tussock grassland</a:t>
            </a:r>
            <a:endParaRPr lang="en-AU" sz="4000" b="1" dirty="0">
              <a:solidFill>
                <a:srgbClr val="9900FF"/>
              </a:solidFill>
              <a:latin typeface="Swis721 BT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283968" y="1556792"/>
            <a:ext cx="3159839" cy="67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>
              <a:lnSpc>
                <a:spcPts val="5000"/>
              </a:lnSpc>
            </a:pPr>
            <a:r>
              <a:rPr lang="en-NZ" sz="3600" b="1" dirty="0" smtClean="0">
                <a:latin typeface="Swis721 BT"/>
              </a:rPr>
              <a:t>Outlet stream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716016" y="2132856"/>
            <a:ext cx="0" cy="36004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 bwMode="auto">
          <a:xfrm>
            <a:off x="3123993" y="3009459"/>
            <a:ext cx="1971694" cy="67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>
              <a:lnSpc>
                <a:spcPts val="5000"/>
              </a:lnSpc>
            </a:pPr>
            <a:r>
              <a:rPr lang="en-NZ" sz="3600" b="1" dirty="0" smtClean="0">
                <a:latin typeface="Swis721 BT"/>
              </a:rPr>
              <a:t>Wetland</a:t>
            </a:r>
          </a:p>
        </p:txBody>
      </p:sp>
    </p:spTree>
    <p:extLst>
      <p:ext uri="{BB962C8B-B14F-4D97-AF65-F5344CB8AC3E}">
        <p14:creationId xmlns:p14="http://schemas.microsoft.com/office/powerpoint/2010/main" val="183364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504" y="260350"/>
            <a:ext cx="8928991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4000"/>
              </a:lnSpc>
            </a:pPr>
            <a:r>
              <a:rPr lang="en-NZ" sz="4000" b="1" dirty="0" smtClean="0">
                <a:solidFill>
                  <a:srgbClr val="9900FF"/>
                </a:solidFill>
                <a:latin typeface="Swis721 BT"/>
              </a:rPr>
              <a:t>Example: </a:t>
            </a:r>
            <a:r>
              <a:rPr lang="en-NZ" sz="4000" b="1" dirty="0" err="1" smtClean="0">
                <a:solidFill>
                  <a:srgbClr val="9900FF"/>
                </a:solidFill>
                <a:latin typeface="Swis721 BT"/>
              </a:rPr>
              <a:t>Glendhu</a:t>
            </a:r>
            <a:r>
              <a:rPr lang="en-NZ" sz="4000" b="1" dirty="0" smtClean="0">
                <a:solidFill>
                  <a:srgbClr val="9900FF"/>
                </a:solidFill>
                <a:latin typeface="Swis721 BT"/>
              </a:rPr>
              <a:t> Catchment</a:t>
            </a:r>
            <a:endParaRPr lang="en-AU" sz="4000" b="1" dirty="0" smtClean="0">
              <a:solidFill>
                <a:srgbClr val="9900FF"/>
              </a:solidFill>
              <a:latin typeface="Swis721 B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38" y="1441996"/>
            <a:ext cx="3855666" cy="25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830" y="1441226"/>
            <a:ext cx="3862187" cy="2596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49080"/>
            <a:ext cx="3868861" cy="259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76659" y="836703"/>
            <a:ext cx="4171950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ts val="4000"/>
              </a:lnSpc>
            </a:pPr>
            <a:r>
              <a:rPr lang="en-NZ" sz="2400" b="1" dirty="0" smtClean="0">
                <a:solidFill>
                  <a:srgbClr val="E40AC5"/>
                </a:solidFill>
                <a:latin typeface="Swis721 BT"/>
              </a:rPr>
              <a:t>1</a:t>
            </a:r>
            <a:r>
              <a:rPr lang="en-NZ" sz="2400" b="1" baseline="30000" dirty="0" smtClean="0">
                <a:solidFill>
                  <a:srgbClr val="E40AC5"/>
                </a:solidFill>
                <a:latin typeface="Swis721 BT"/>
              </a:rPr>
              <a:t>st</a:t>
            </a:r>
            <a:r>
              <a:rPr lang="en-NZ" sz="2400" b="1" dirty="0" smtClean="0">
                <a:solidFill>
                  <a:srgbClr val="E40AC5"/>
                </a:solidFill>
                <a:latin typeface="Swis721 BT"/>
              </a:rPr>
              <a:t> stream (base flow)</a:t>
            </a:r>
            <a:endParaRPr lang="en-AU" sz="2400" b="1" dirty="0">
              <a:solidFill>
                <a:srgbClr val="E40AC5"/>
              </a:solidFill>
              <a:latin typeface="Swis721 BT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552949" y="836703"/>
            <a:ext cx="4171950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ts val="4000"/>
              </a:lnSpc>
            </a:pPr>
            <a:r>
              <a:rPr lang="en-NZ" sz="2400" b="1" dirty="0" smtClean="0">
                <a:solidFill>
                  <a:srgbClr val="009900"/>
                </a:solidFill>
                <a:latin typeface="Swis721 BT"/>
              </a:rPr>
              <a:t>2</a:t>
            </a:r>
            <a:r>
              <a:rPr lang="en-NZ" sz="2400" b="1" baseline="30000" dirty="0" smtClean="0">
                <a:solidFill>
                  <a:srgbClr val="009900"/>
                </a:solidFill>
                <a:latin typeface="Swis721 BT"/>
              </a:rPr>
              <a:t>nd</a:t>
            </a:r>
            <a:r>
              <a:rPr lang="en-NZ" sz="2400" b="1" dirty="0" smtClean="0">
                <a:solidFill>
                  <a:srgbClr val="009900"/>
                </a:solidFill>
                <a:latin typeface="Swis721 BT"/>
              </a:rPr>
              <a:t> stream (quick flow)</a:t>
            </a:r>
            <a:endParaRPr lang="en-AU" sz="2400" b="1" dirty="0">
              <a:solidFill>
                <a:srgbClr val="009900"/>
              </a:solidFill>
              <a:latin typeface="Swis721 BT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883246" y="4509120"/>
            <a:ext cx="24482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 eaLnBrk="1" hangingPunct="1"/>
            <a:r>
              <a:rPr lang="en-NZ" sz="2400" b="1" dirty="0" smtClean="0">
                <a:solidFill>
                  <a:srgbClr val="0070C0"/>
                </a:solidFill>
                <a:latin typeface="Swis721 BT"/>
              </a:rPr>
              <a:t>Together they produce </a:t>
            </a:r>
            <a:r>
              <a:rPr lang="en-NZ" sz="2400" b="1" dirty="0" err="1" smtClean="0">
                <a:solidFill>
                  <a:srgbClr val="0070C0"/>
                </a:solidFill>
                <a:latin typeface="Swis721 BT"/>
              </a:rPr>
              <a:t>streamflow</a:t>
            </a:r>
            <a:endParaRPr lang="en-AU" sz="2400" b="1" dirty="0">
              <a:solidFill>
                <a:srgbClr val="0070C0"/>
              </a:solidFill>
              <a:latin typeface="Swis721 BT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131840" y="5013176"/>
            <a:ext cx="1440159" cy="0"/>
          </a:xfrm>
          <a:prstGeom prst="straightConnector1">
            <a:avLst/>
          </a:prstGeom>
          <a:ln w="317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3139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548680"/>
            <a:ext cx="9144000" cy="720081"/>
          </a:xfrm>
        </p:spPr>
        <p:txBody>
          <a:bodyPr/>
          <a:lstStyle/>
          <a:p>
            <a:pPr eaLnBrk="1" hangingPunct="1"/>
            <a:r>
              <a:rPr lang="en-NZ" sz="4000" b="1" dirty="0" smtClean="0">
                <a:solidFill>
                  <a:srgbClr val="9900FF"/>
                </a:solidFill>
                <a:latin typeface="Swis721 BT"/>
              </a:rPr>
              <a:t>The nature of base flow &amp; quick flow</a:t>
            </a:r>
            <a:endParaRPr lang="en-AU" sz="4000" b="1" dirty="0" smtClean="0">
              <a:solidFill>
                <a:srgbClr val="9900FF"/>
              </a:solidFill>
              <a:latin typeface="Swis721 BT"/>
            </a:endParaRP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1187450" y="15573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67544" y="1556793"/>
          <a:ext cx="8136904" cy="4834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452"/>
                <a:gridCol w="4068452"/>
              </a:tblGrid>
              <a:tr h="720079">
                <a:tc>
                  <a:txBody>
                    <a:bodyPr/>
                    <a:lstStyle/>
                    <a:p>
                      <a:r>
                        <a:rPr lang="en-NZ" sz="3200" b="1" dirty="0" smtClean="0">
                          <a:solidFill>
                            <a:srgbClr val="3333FF"/>
                          </a:solidFill>
                          <a:latin typeface="Swis721 BT"/>
                        </a:rPr>
                        <a:t>Base flow is</a:t>
                      </a:r>
                      <a:endParaRPr lang="en-NZ" sz="3200" b="1" dirty="0">
                        <a:solidFill>
                          <a:srgbClr val="3333FF"/>
                        </a:solidFill>
                        <a:latin typeface="Swis721 B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3200" b="1" dirty="0" smtClean="0">
                          <a:solidFill>
                            <a:srgbClr val="3333FF"/>
                          </a:solidFill>
                          <a:latin typeface="Swis721 BT"/>
                        </a:rPr>
                        <a:t>Quick flow is</a:t>
                      </a:r>
                      <a:endParaRPr lang="en-NZ" sz="3200" b="1" dirty="0">
                        <a:solidFill>
                          <a:srgbClr val="3333FF"/>
                        </a:solidFill>
                        <a:latin typeface="Swis721 BT"/>
                      </a:endParaRPr>
                    </a:p>
                  </a:txBody>
                  <a:tcPr/>
                </a:tc>
              </a:tr>
              <a:tr h="3752477">
                <a:tc>
                  <a:txBody>
                    <a:bodyPr/>
                    <a:lstStyle/>
                    <a:p>
                      <a:r>
                        <a:rPr lang="en-NZ" sz="2200" b="1" dirty="0" smtClean="0">
                          <a:solidFill>
                            <a:schemeClr val="tx1"/>
                          </a:solidFill>
                          <a:latin typeface="Swis721 BT"/>
                        </a:rPr>
                        <a:t>Water with long</a:t>
                      </a:r>
                      <a:r>
                        <a:rPr lang="en-NZ" sz="2200" b="1" baseline="0" dirty="0" smtClean="0">
                          <a:solidFill>
                            <a:schemeClr val="tx1"/>
                          </a:solidFill>
                          <a:latin typeface="Swis721 BT"/>
                        </a:rPr>
                        <a:t> transit times (average 10 years by tritium)</a:t>
                      </a:r>
                    </a:p>
                    <a:p>
                      <a:endParaRPr lang="en-NZ" sz="2200" b="1" baseline="0" dirty="0" smtClean="0">
                        <a:solidFill>
                          <a:schemeClr val="tx1"/>
                        </a:solidFill>
                        <a:latin typeface="Swis721 BT"/>
                      </a:endParaRPr>
                    </a:p>
                    <a:p>
                      <a:r>
                        <a:rPr lang="en-NZ" sz="2200" b="1" baseline="0" dirty="0" smtClean="0">
                          <a:solidFill>
                            <a:schemeClr val="tx1"/>
                          </a:solidFill>
                          <a:latin typeface="Swis721 BT"/>
                        </a:rPr>
                        <a:t>Supplied by ‘slow’ storage reservoirs (groundwater)</a:t>
                      </a:r>
                    </a:p>
                    <a:p>
                      <a:endParaRPr lang="en-NZ" sz="2200" b="1" baseline="0" dirty="0" smtClean="0">
                        <a:solidFill>
                          <a:schemeClr val="tx1"/>
                        </a:solidFill>
                        <a:latin typeface="Swis721 BT"/>
                      </a:endParaRPr>
                    </a:p>
                    <a:p>
                      <a:r>
                        <a:rPr lang="en-NZ" sz="2200" b="1" baseline="0" dirty="0" smtClean="0">
                          <a:solidFill>
                            <a:schemeClr val="tx1"/>
                          </a:solidFill>
                          <a:latin typeface="Swis721 BT"/>
                        </a:rPr>
                        <a:t>Responsive to rainfall on short time scales (as shown by tracers)</a:t>
                      </a:r>
                    </a:p>
                    <a:p>
                      <a:endParaRPr lang="en-NZ" sz="2200" b="1" baseline="0" dirty="0" smtClean="0">
                        <a:solidFill>
                          <a:schemeClr val="tx1"/>
                        </a:solidFill>
                        <a:latin typeface="Swis721 BT"/>
                      </a:endParaRPr>
                    </a:p>
                    <a:p>
                      <a:r>
                        <a:rPr lang="en-NZ" sz="2200" b="1" baseline="0" dirty="0" smtClean="0">
                          <a:solidFill>
                            <a:schemeClr val="tx1"/>
                          </a:solidFill>
                          <a:latin typeface="Swis721 BT"/>
                        </a:rPr>
                        <a:t>Approximately 50% of total runoff</a:t>
                      </a:r>
                      <a:endParaRPr lang="en-NZ" sz="2200" b="1" dirty="0">
                        <a:solidFill>
                          <a:schemeClr val="tx1"/>
                        </a:solidFill>
                        <a:latin typeface="Swis721 B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200" b="1" dirty="0" smtClean="0">
                          <a:solidFill>
                            <a:schemeClr val="tx1"/>
                          </a:solidFill>
                          <a:latin typeface="Swis721 BT"/>
                        </a:rPr>
                        <a:t>Water with short</a:t>
                      </a:r>
                      <a:r>
                        <a:rPr lang="en-NZ" sz="2200" b="1" baseline="0" dirty="0" smtClean="0">
                          <a:solidFill>
                            <a:schemeClr val="tx1"/>
                          </a:solidFill>
                          <a:latin typeface="Swis721 BT"/>
                        </a:rPr>
                        <a:t> transit times (minutes to months)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2200" b="1" baseline="0" dirty="0" smtClean="0">
                        <a:solidFill>
                          <a:schemeClr val="tx1"/>
                        </a:solidFill>
                        <a:latin typeface="Swis721 B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200" b="1" baseline="0" dirty="0" smtClean="0">
                          <a:solidFill>
                            <a:schemeClr val="tx1"/>
                          </a:solidFill>
                          <a:latin typeface="Swis721 BT"/>
                        </a:rPr>
                        <a:t>Supplied by ‘fast’ storage reservoirs (event water, soil water, perched water, bank storage/riparian zone water, ...)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2200" b="1" baseline="0" dirty="0" smtClean="0">
                        <a:solidFill>
                          <a:schemeClr val="tx1"/>
                        </a:solidFill>
                        <a:latin typeface="Swis721 B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200" b="1" baseline="0" dirty="0" smtClean="0">
                          <a:solidFill>
                            <a:schemeClr val="tx1"/>
                          </a:solidFill>
                          <a:latin typeface="Swis721 BT"/>
                        </a:rPr>
                        <a:t>Equal to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200" b="1" baseline="0" dirty="0" err="1" smtClean="0">
                          <a:solidFill>
                            <a:schemeClr val="tx1"/>
                          </a:solidFill>
                          <a:latin typeface="Swis721 BT"/>
                        </a:rPr>
                        <a:t>streamflow</a:t>
                      </a:r>
                      <a:r>
                        <a:rPr lang="en-NZ" sz="2200" b="1" baseline="0" dirty="0" smtClean="0">
                          <a:solidFill>
                            <a:schemeClr val="tx1"/>
                          </a:solidFill>
                          <a:latin typeface="Swis721 BT"/>
                        </a:rPr>
                        <a:t> – base flow</a:t>
                      </a:r>
                      <a:endParaRPr lang="en-NZ" sz="2200" b="1" dirty="0">
                        <a:solidFill>
                          <a:schemeClr val="tx1"/>
                        </a:solidFill>
                        <a:latin typeface="Swis721 B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5231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504" y="260350"/>
            <a:ext cx="8928991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4000"/>
              </a:lnSpc>
            </a:pPr>
            <a:r>
              <a:rPr lang="en-NZ" sz="4000" b="1" dirty="0" smtClean="0">
                <a:solidFill>
                  <a:srgbClr val="9900FF"/>
                </a:solidFill>
                <a:latin typeface="Swis721 BT"/>
              </a:rPr>
              <a:t>Example: </a:t>
            </a:r>
            <a:r>
              <a:rPr lang="en-NZ" sz="4000" b="1" dirty="0" err="1" smtClean="0">
                <a:solidFill>
                  <a:srgbClr val="9900FF"/>
                </a:solidFill>
                <a:latin typeface="Swis721 BT"/>
              </a:rPr>
              <a:t>Glendhu</a:t>
            </a:r>
            <a:r>
              <a:rPr lang="en-NZ" sz="4000" b="1" dirty="0" smtClean="0">
                <a:solidFill>
                  <a:srgbClr val="9900FF"/>
                </a:solidFill>
                <a:latin typeface="Swis721 BT"/>
              </a:rPr>
              <a:t> Catchment</a:t>
            </a:r>
            <a:endParaRPr lang="en-AU" sz="4000" b="1" dirty="0" smtClean="0">
              <a:solidFill>
                <a:srgbClr val="9900FF"/>
              </a:solidFill>
              <a:latin typeface="Swis721 B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38" y="1441996"/>
            <a:ext cx="3855666" cy="25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830" y="1441226"/>
            <a:ext cx="3862187" cy="2596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49080"/>
            <a:ext cx="3868861" cy="259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76659" y="836703"/>
            <a:ext cx="4171950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ts val="4000"/>
              </a:lnSpc>
            </a:pPr>
            <a:r>
              <a:rPr lang="en-NZ" sz="2400" b="1" dirty="0" smtClean="0">
                <a:solidFill>
                  <a:srgbClr val="E40AC5"/>
                </a:solidFill>
                <a:latin typeface="Swis721 BT"/>
              </a:rPr>
              <a:t>1</a:t>
            </a:r>
            <a:r>
              <a:rPr lang="en-NZ" sz="2400" b="1" baseline="30000" dirty="0" smtClean="0">
                <a:solidFill>
                  <a:srgbClr val="E40AC5"/>
                </a:solidFill>
                <a:latin typeface="Swis721 BT"/>
              </a:rPr>
              <a:t>st</a:t>
            </a:r>
            <a:r>
              <a:rPr lang="en-NZ" sz="2400" b="1" dirty="0" smtClean="0">
                <a:solidFill>
                  <a:srgbClr val="E40AC5"/>
                </a:solidFill>
                <a:latin typeface="Swis721 BT"/>
              </a:rPr>
              <a:t> stream (base flow)</a:t>
            </a:r>
            <a:endParaRPr lang="en-AU" sz="2400" b="1" dirty="0">
              <a:solidFill>
                <a:srgbClr val="E40AC5"/>
              </a:solidFill>
              <a:latin typeface="Swis721 BT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552949" y="836703"/>
            <a:ext cx="4171950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ts val="4000"/>
              </a:lnSpc>
            </a:pPr>
            <a:r>
              <a:rPr lang="en-NZ" sz="2400" b="1" dirty="0" smtClean="0">
                <a:solidFill>
                  <a:srgbClr val="009900"/>
                </a:solidFill>
                <a:latin typeface="Swis721 BT"/>
              </a:rPr>
              <a:t>2</a:t>
            </a:r>
            <a:r>
              <a:rPr lang="en-NZ" sz="2400" b="1" baseline="30000" dirty="0" smtClean="0">
                <a:solidFill>
                  <a:srgbClr val="009900"/>
                </a:solidFill>
                <a:latin typeface="Swis721 BT"/>
              </a:rPr>
              <a:t>nd</a:t>
            </a:r>
            <a:r>
              <a:rPr lang="en-NZ" sz="2400" b="1" dirty="0" smtClean="0">
                <a:solidFill>
                  <a:srgbClr val="009900"/>
                </a:solidFill>
                <a:latin typeface="Swis721 BT"/>
              </a:rPr>
              <a:t> stream (quick flow)</a:t>
            </a:r>
            <a:endParaRPr lang="en-AU" sz="2400" b="1" dirty="0">
              <a:solidFill>
                <a:srgbClr val="009900"/>
              </a:solidFill>
              <a:latin typeface="Swis721 BT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883246" y="4509120"/>
            <a:ext cx="24482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 eaLnBrk="1" hangingPunct="1"/>
            <a:r>
              <a:rPr lang="en-NZ" sz="2400" b="1" dirty="0" smtClean="0">
                <a:solidFill>
                  <a:srgbClr val="0070C0"/>
                </a:solidFill>
                <a:latin typeface="Swis721 BT"/>
              </a:rPr>
              <a:t>Together they produce </a:t>
            </a:r>
            <a:r>
              <a:rPr lang="en-NZ" sz="2400" b="1" dirty="0" err="1" smtClean="0">
                <a:solidFill>
                  <a:srgbClr val="0070C0"/>
                </a:solidFill>
                <a:latin typeface="Swis721 BT"/>
              </a:rPr>
              <a:t>streamflow</a:t>
            </a:r>
            <a:endParaRPr lang="en-AU" sz="2400" b="1" dirty="0">
              <a:solidFill>
                <a:srgbClr val="0070C0"/>
              </a:solidFill>
              <a:latin typeface="Swis721 BT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131840" y="5013176"/>
            <a:ext cx="1440159" cy="0"/>
          </a:xfrm>
          <a:prstGeom prst="straightConnector1">
            <a:avLst/>
          </a:prstGeom>
          <a:ln w="317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3139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White bgnd template">
  <a:themeElements>
    <a:clrScheme name="White bgnd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hite bgnd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>
        <a:spAutoFit/>
      </a:bodyPr>
      <a:lstStyle>
        <a:defPPr algn="ctr" eaLnBrk="1" hangingPunct="1">
          <a:lnSpc>
            <a:spcPts val="5000"/>
          </a:lnSpc>
          <a:defRPr sz="3600" dirty="0" smtClean="0">
            <a:solidFill>
              <a:srgbClr val="FF0000"/>
            </a:solidFill>
          </a:defRPr>
        </a:defPPr>
      </a:lstStyle>
    </a:txDef>
  </a:objectDefaults>
  <a:extraClrSchemeLst>
    <a:extraClrScheme>
      <a:clrScheme name="White bgnd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bgnd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bgnd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bgnd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bgnd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bgnd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bgnd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bgnd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bgnd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bgnd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bgnd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bgnd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White bgnd template</Template>
  <TotalTime>25209</TotalTime>
  <Words>575</Words>
  <Application>Microsoft Office PowerPoint</Application>
  <PresentationFormat>On-screen Show (4:3)</PresentationFormat>
  <Paragraphs>71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White bgnd template</vt:lpstr>
      <vt:lpstr>Stream response as the sum of flow component responses</vt:lpstr>
      <vt:lpstr>PowerPoint Presentation</vt:lpstr>
      <vt:lpstr>Baseflow separation</vt:lpstr>
      <vt:lpstr>PowerPoint Presentation</vt:lpstr>
      <vt:lpstr>PowerPoint Presentation</vt:lpstr>
      <vt:lpstr>PowerPoint Presentation</vt:lpstr>
      <vt:lpstr>PowerPoint Presentation</vt:lpstr>
      <vt:lpstr>The nature of base flow &amp; quick flow</vt:lpstr>
      <vt:lpstr>PowerPoint Presentation</vt:lpstr>
      <vt:lpstr>PowerPoint Presentation</vt:lpstr>
      <vt:lpstr>PowerPoint Presentation</vt:lpstr>
      <vt:lpstr>Analysing recessions</vt:lpstr>
      <vt:lpstr>PowerPoint Presentation</vt:lpstr>
      <vt:lpstr>PowerPoint Presentation</vt:lpstr>
      <vt:lpstr>‘Master’ recession curve replotted</vt:lpstr>
      <vt:lpstr>PowerPoint Presentation</vt:lpstr>
      <vt:lpstr>Conclusions</vt:lpstr>
      <vt:lpstr>Conclusions (2)</vt:lpstr>
      <vt:lpstr>References</vt:lpstr>
    </vt:vector>
  </TitlesOfParts>
  <Company>Institute of Geological &amp; Nuclear 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Imks</dc:creator>
  <cp:lastModifiedBy>Mike STEWART</cp:lastModifiedBy>
  <cp:revision>397</cp:revision>
  <cp:lastPrinted>2014-04-24T04:04:55Z</cp:lastPrinted>
  <dcterms:created xsi:type="dcterms:W3CDTF">2005-11-07T22:42:13Z</dcterms:created>
  <dcterms:modified xsi:type="dcterms:W3CDTF">2014-05-23T02:30:11Z</dcterms:modified>
</cp:coreProperties>
</file>