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handoutMasterIdLst>
    <p:handoutMasterId r:id="rId4"/>
  </p:handoutMasterIdLst>
  <p:sldIdLst>
    <p:sldId id="256" r:id="rId2"/>
  </p:sldIdLst>
  <p:sldSz cx="50766663" cy="33843913"/>
  <p:notesSz cx="6858000" cy="9686925"/>
  <p:defaultTextStyle>
    <a:defPPr>
      <a:defRPr lang="ko-KR"/>
    </a:defPPr>
    <a:lvl1pPr marL="0" algn="l" defTabSz="4834245" rtl="0" eaLnBrk="1" latinLnBrk="1" hangingPunct="1">
      <a:defRPr sz="9500" kern="1200">
        <a:solidFill>
          <a:schemeClr val="tx1"/>
        </a:solidFill>
        <a:latin typeface="+mn-lt"/>
        <a:ea typeface="+mn-ea"/>
        <a:cs typeface="+mn-cs"/>
      </a:defRPr>
    </a:lvl1pPr>
    <a:lvl2pPr marL="2417122" algn="l" defTabSz="4834245" rtl="0" eaLnBrk="1" latinLnBrk="1" hangingPunct="1">
      <a:defRPr sz="9500" kern="1200">
        <a:solidFill>
          <a:schemeClr val="tx1"/>
        </a:solidFill>
        <a:latin typeface="+mn-lt"/>
        <a:ea typeface="+mn-ea"/>
        <a:cs typeface="+mn-cs"/>
      </a:defRPr>
    </a:lvl2pPr>
    <a:lvl3pPr marL="4834245" algn="l" defTabSz="4834245" rtl="0" eaLnBrk="1" latinLnBrk="1" hangingPunct="1">
      <a:defRPr sz="9500" kern="1200">
        <a:solidFill>
          <a:schemeClr val="tx1"/>
        </a:solidFill>
        <a:latin typeface="+mn-lt"/>
        <a:ea typeface="+mn-ea"/>
        <a:cs typeface="+mn-cs"/>
      </a:defRPr>
    </a:lvl3pPr>
    <a:lvl4pPr marL="7251367" algn="l" defTabSz="4834245" rtl="0" eaLnBrk="1" latinLnBrk="1" hangingPunct="1">
      <a:defRPr sz="9500" kern="1200">
        <a:solidFill>
          <a:schemeClr val="tx1"/>
        </a:solidFill>
        <a:latin typeface="+mn-lt"/>
        <a:ea typeface="+mn-ea"/>
        <a:cs typeface="+mn-cs"/>
      </a:defRPr>
    </a:lvl4pPr>
    <a:lvl5pPr marL="9668485" algn="l" defTabSz="4834245" rtl="0" eaLnBrk="1" latinLnBrk="1" hangingPunct="1">
      <a:defRPr sz="9500" kern="1200">
        <a:solidFill>
          <a:schemeClr val="tx1"/>
        </a:solidFill>
        <a:latin typeface="+mn-lt"/>
        <a:ea typeface="+mn-ea"/>
        <a:cs typeface="+mn-cs"/>
      </a:defRPr>
    </a:lvl5pPr>
    <a:lvl6pPr marL="12085607" algn="l" defTabSz="4834245" rtl="0" eaLnBrk="1" latinLnBrk="1" hangingPunct="1">
      <a:defRPr sz="9500" kern="1200">
        <a:solidFill>
          <a:schemeClr val="tx1"/>
        </a:solidFill>
        <a:latin typeface="+mn-lt"/>
        <a:ea typeface="+mn-ea"/>
        <a:cs typeface="+mn-cs"/>
      </a:defRPr>
    </a:lvl6pPr>
    <a:lvl7pPr marL="14502729" algn="l" defTabSz="4834245" rtl="0" eaLnBrk="1" latinLnBrk="1" hangingPunct="1">
      <a:defRPr sz="9500" kern="1200">
        <a:solidFill>
          <a:schemeClr val="tx1"/>
        </a:solidFill>
        <a:latin typeface="+mn-lt"/>
        <a:ea typeface="+mn-ea"/>
        <a:cs typeface="+mn-cs"/>
      </a:defRPr>
    </a:lvl7pPr>
    <a:lvl8pPr marL="16919852" algn="l" defTabSz="4834245" rtl="0" eaLnBrk="1" latinLnBrk="1" hangingPunct="1">
      <a:defRPr sz="9500" kern="1200">
        <a:solidFill>
          <a:schemeClr val="tx1"/>
        </a:solidFill>
        <a:latin typeface="+mn-lt"/>
        <a:ea typeface="+mn-ea"/>
        <a:cs typeface="+mn-cs"/>
      </a:defRPr>
    </a:lvl8pPr>
    <a:lvl9pPr marL="19336974" algn="l" defTabSz="4834245" rtl="0" eaLnBrk="1" latinLnBrk="1" hangingPunct="1">
      <a:defRPr sz="9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660">
          <p15:clr>
            <a:srgbClr val="A4A3A4"/>
          </p15:clr>
        </p15:guide>
        <p15:guide id="2" pos="159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9E7002"/>
    <a:srgbClr val="FF00FF"/>
    <a:srgbClr val="000000"/>
    <a:srgbClr val="FD95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61" autoAdjust="0"/>
  </p:normalViewPr>
  <p:slideViewPr>
    <p:cSldViewPr>
      <p:cViewPr>
        <p:scale>
          <a:sx n="66" d="100"/>
          <a:sy n="66" d="100"/>
        </p:scale>
        <p:origin x="-132" y="-5412"/>
      </p:cViewPr>
      <p:guideLst>
        <p:guide orient="horz" pos="10660"/>
        <p:guide pos="1599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 Id="rId9"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84346"/>
          </a:xfrm>
          <a:prstGeom prst="rect">
            <a:avLst/>
          </a:prstGeom>
        </p:spPr>
        <p:txBody>
          <a:bodyPr vert="horz" lIns="90233" tIns="45116" rIns="90233" bIns="45116"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84346"/>
          </a:xfrm>
          <a:prstGeom prst="rect">
            <a:avLst/>
          </a:prstGeom>
        </p:spPr>
        <p:txBody>
          <a:bodyPr vert="horz" lIns="90233" tIns="45116" rIns="90233" bIns="45116" rtlCol="0"/>
          <a:lstStyle>
            <a:lvl1pPr algn="r">
              <a:defRPr sz="1200"/>
            </a:lvl1pPr>
          </a:lstStyle>
          <a:p>
            <a:fld id="{468AA191-FB13-4ADB-B573-9B38C6896CEE}" type="datetimeFigureOut">
              <a:rPr lang="ko-KR" altLang="en-US" smtClean="0"/>
              <a:pPr/>
              <a:t>2014-04-04</a:t>
            </a:fld>
            <a:endParaRPr lang="ko-KR" altLang="en-US"/>
          </a:p>
        </p:txBody>
      </p:sp>
      <p:sp>
        <p:nvSpPr>
          <p:cNvPr id="4" name="바닥글 개체 틀 3"/>
          <p:cNvSpPr>
            <a:spLocks noGrp="1"/>
          </p:cNvSpPr>
          <p:nvPr>
            <p:ph type="ftr" sz="quarter" idx="2"/>
          </p:nvPr>
        </p:nvSpPr>
        <p:spPr>
          <a:xfrm>
            <a:off x="0" y="9200899"/>
            <a:ext cx="2971800" cy="484346"/>
          </a:xfrm>
          <a:prstGeom prst="rect">
            <a:avLst/>
          </a:prstGeom>
        </p:spPr>
        <p:txBody>
          <a:bodyPr vert="horz" lIns="90233" tIns="45116" rIns="90233" bIns="45116"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9200899"/>
            <a:ext cx="2971800" cy="484346"/>
          </a:xfrm>
          <a:prstGeom prst="rect">
            <a:avLst/>
          </a:prstGeom>
        </p:spPr>
        <p:txBody>
          <a:bodyPr vert="horz" lIns="90233" tIns="45116" rIns="90233" bIns="45116" rtlCol="0" anchor="b"/>
          <a:lstStyle>
            <a:lvl1pPr algn="r">
              <a:defRPr sz="1200"/>
            </a:lvl1pPr>
          </a:lstStyle>
          <a:p>
            <a:fld id="{CF8F0BA0-0623-48E0-84B9-45109C9FDA10}" type="slidenum">
              <a:rPr lang="ko-KR" altLang="en-US" smtClean="0"/>
              <a:pPr/>
              <a:t>‹#›</a:t>
            </a:fld>
            <a:endParaRPr lang="ko-KR" altLang="en-US"/>
          </a:p>
        </p:txBody>
      </p:sp>
    </p:spTree>
    <p:extLst>
      <p:ext uri="{BB962C8B-B14F-4D97-AF65-F5344CB8AC3E}">
        <p14:creationId xmlns:p14="http://schemas.microsoft.com/office/powerpoint/2010/main" val="311887935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84346"/>
          </a:xfrm>
          <a:prstGeom prst="rect">
            <a:avLst/>
          </a:prstGeom>
        </p:spPr>
        <p:txBody>
          <a:bodyPr vert="horz" lIns="90233" tIns="45116" rIns="90233" bIns="45116"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84346"/>
          </a:xfrm>
          <a:prstGeom prst="rect">
            <a:avLst/>
          </a:prstGeom>
        </p:spPr>
        <p:txBody>
          <a:bodyPr vert="horz" lIns="90233" tIns="45116" rIns="90233" bIns="45116" rtlCol="0"/>
          <a:lstStyle>
            <a:lvl1pPr algn="r">
              <a:defRPr sz="1200"/>
            </a:lvl1pPr>
          </a:lstStyle>
          <a:p>
            <a:fld id="{B1026309-1AD2-4AB0-B3F0-B72F33F27E6E}" type="datetimeFigureOut">
              <a:rPr lang="ko-KR" altLang="en-US" smtClean="0"/>
              <a:pPr/>
              <a:t>2014-04-04</a:t>
            </a:fld>
            <a:endParaRPr lang="ko-KR" altLang="en-US"/>
          </a:p>
        </p:txBody>
      </p:sp>
      <p:sp>
        <p:nvSpPr>
          <p:cNvPr id="4" name="슬라이드 이미지 개체 틀 3"/>
          <p:cNvSpPr>
            <a:spLocks noGrp="1" noRot="1" noChangeAspect="1"/>
          </p:cNvSpPr>
          <p:nvPr>
            <p:ph type="sldImg" idx="2"/>
          </p:nvPr>
        </p:nvSpPr>
        <p:spPr>
          <a:xfrm>
            <a:off x="704850" y="723900"/>
            <a:ext cx="5448300" cy="3633788"/>
          </a:xfrm>
          <a:prstGeom prst="rect">
            <a:avLst/>
          </a:prstGeom>
          <a:noFill/>
          <a:ln w="12700">
            <a:solidFill>
              <a:prstClr val="black"/>
            </a:solidFill>
          </a:ln>
        </p:spPr>
        <p:txBody>
          <a:bodyPr vert="horz" lIns="90233" tIns="45116" rIns="90233" bIns="45116" rtlCol="0" anchor="ctr"/>
          <a:lstStyle/>
          <a:p>
            <a:endParaRPr lang="ko-KR" altLang="en-US"/>
          </a:p>
        </p:txBody>
      </p:sp>
      <p:sp>
        <p:nvSpPr>
          <p:cNvPr id="5" name="슬라이드 노트 개체 틀 4"/>
          <p:cNvSpPr>
            <a:spLocks noGrp="1"/>
          </p:cNvSpPr>
          <p:nvPr>
            <p:ph type="body" sz="quarter" idx="3"/>
          </p:nvPr>
        </p:nvSpPr>
        <p:spPr>
          <a:xfrm>
            <a:off x="685800" y="4601290"/>
            <a:ext cx="5486400" cy="4359117"/>
          </a:xfrm>
          <a:prstGeom prst="rect">
            <a:avLst/>
          </a:prstGeom>
        </p:spPr>
        <p:txBody>
          <a:bodyPr vert="horz" lIns="90233" tIns="45116" rIns="90233" bIns="45116"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9200899"/>
            <a:ext cx="2971800" cy="484346"/>
          </a:xfrm>
          <a:prstGeom prst="rect">
            <a:avLst/>
          </a:prstGeom>
        </p:spPr>
        <p:txBody>
          <a:bodyPr vert="horz" lIns="90233" tIns="45116" rIns="90233" bIns="45116"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9200899"/>
            <a:ext cx="2971800" cy="484346"/>
          </a:xfrm>
          <a:prstGeom prst="rect">
            <a:avLst/>
          </a:prstGeom>
        </p:spPr>
        <p:txBody>
          <a:bodyPr vert="horz" lIns="90233" tIns="45116" rIns="90233" bIns="45116" rtlCol="0" anchor="b"/>
          <a:lstStyle>
            <a:lvl1pPr algn="r">
              <a:defRPr sz="1200"/>
            </a:lvl1pPr>
          </a:lstStyle>
          <a:p>
            <a:fld id="{F57C51E5-7826-4C82-918E-4BAADF71C7C5}" type="slidenum">
              <a:rPr lang="ko-KR" altLang="en-US" smtClean="0"/>
              <a:pPr/>
              <a:t>‹#›</a:t>
            </a:fld>
            <a:endParaRPr lang="ko-KR" altLang="en-US"/>
          </a:p>
        </p:txBody>
      </p:sp>
    </p:spTree>
    <p:extLst>
      <p:ext uri="{BB962C8B-B14F-4D97-AF65-F5344CB8AC3E}">
        <p14:creationId xmlns:p14="http://schemas.microsoft.com/office/powerpoint/2010/main" val="2719978016"/>
      </p:ext>
    </p:extLst>
  </p:cSld>
  <p:clrMap bg1="lt1" tx1="dk1" bg2="lt2" tx2="dk2" accent1="accent1" accent2="accent2" accent3="accent3" accent4="accent4" accent5="accent5" accent6="accent6" hlink="hlink" folHlink="folHlink"/>
  <p:hf sldNum="0" hdr="0" ft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Tree>
    <p:extLst>
      <p:ext uri="{BB962C8B-B14F-4D97-AF65-F5344CB8AC3E}">
        <p14:creationId xmlns:p14="http://schemas.microsoft.com/office/powerpoint/2010/main" val="148702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3" name="부제목 2"/>
          <p:cNvSpPr>
            <a:spLocks noGrp="1"/>
          </p:cNvSpPr>
          <p:nvPr>
            <p:ph type="subTitle" idx="1"/>
          </p:nvPr>
        </p:nvSpPr>
        <p:spPr>
          <a:xfrm>
            <a:off x="7615000" y="19178217"/>
            <a:ext cx="35536664" cy="8649000"/>
          </a:xfrm>
        </p:spPr>
        <p:txBody>
          <a:bodyPr/>
          <a:lstStyle>
            <a:lvl1pPr marL="0" indent="0" algn="ctr">
              <a:buNone/>
              <a:defRPr>
                <a:solidFill>
                  <a:schemeClr val="tx1">
                    <a:tint val="75000"/>
                  </a:schemeClr>
                </a:solidFill>
              </a:defRPr>
            </a:lvl1pPr>
            <a:lvl2pPr marL="2417445" indent="0" algn="ctr">
              <a:buNone/>
              <a:defRPr>
                <a:solidFill>
                  <a:schemeClr val="tx1">
                    <a:tint val="75000"/>
                  </a:schemeClr>
                </a:solidFill>
              </a:defRPr>
            </a:lvl2pPr>
            <a:lvl3pPr marL="4834890" indent="0" algn="ctr">
              <a:buNone/>
              <a:defRPr>
                <a:solidFill>
                  <a:schemeClr val="tx1">
                    <a:tint val="75000"/>
                  </a:schemeClr>
                </a:solidFill>
              </a:defRPr>
            </a:lvl3pPr>
            <a:lvl4pPr marL="7252335" indent="0" algn="ctr">
              <a:buNone/>
              <a:defRPr>
                <a:solidFill>
                  <a:schemeClr val="tx1">
                    <a:tint val="75000"/>
                  </a:schemeClr>
                </a:solidFill>
              </a:defRPr>
            </a:lvl4pPr>
            <a:lvl5pPr marL="9669780" indent="0" algn="ctr">
              <a:buNone/>
              <a:defRPr>
                <a:solidFill>
                  <a:schemeClr val="tx1">
                    <a:tint val="75000"/>
                  </a:schemeClr>
                </a:solidFill>
              </a:defRPr>
            </a:lvl5pPr>
            <a:lvl6pPr marL="12087225" indent="0" algn="ctr">
              <a:buNone/>
              <a:defRPr>
                <a:solidFill>
                  <a:schemeClr val="tx1">
                    <a:tint val="75000"/>
                  </a:schemeClr>
                </a:solidFill>
              </a:defRPr>
            </a:lvl6pPr>
            <a:lvl7pPr marL="14504670" indent="0" algn="ctr">
              <a:buNone/>
              <a:defRPr>
                <a:solidFill>
                  <a:schemeClr val="tx1">
                    <a:tint val="75000"/>
                  </a:schemeClr>
                </a:solidFill>
              </a:defRPr>
            </a:lvl7pPr>
            <a:lvl8pPr marL="16922115" indent="0" algn="ctr">
              <a:buNone/>
              <a:defRPr>
                <a:solidFill>
                  <a:schemeClr val="tx1">
                    <a:tint val="75000"/>
                  </a:schemeClr>
                </a:solidFill>
              </a:defRPr>
            </a:lvl8pPr>
            <a:lvl9pPr marL="19339560" indent="0" algn="ctr">
              <a:buNone/>
              <a:defRPr>
                <a:solidFill>
                  <a:schemeClr val="tx1">
                    <a:tint val="75000"/>
                  </a:schemeClr>
                </a:solidFill>
              </a:defRPr>
            </a:lvl9pPr>
          </a:lstStyle>
          <a:p>
            <a:r>
              <a:rPr lang="ko-KR" altLang="en-US" smtClean="0"/>
              <a:t>마스터 부제목 스타일 편집</a:t>
            </a:r>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7F275C5-8F40-41BB-857D-89668187DBD9}"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36805831" y="1355329"/>
            <a:ext cx="11422499" cy="2887700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2538333" y="1355329"/>
            <a:ext cx="33421386" cy="2887700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7F275C5-8F40-41BB-857D-89668187DBD9}"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7F275C5-8F40-41BB-857D-89668187DBD9}"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4010216" y="21747850"/>
            <a:ext cx="43151664" cy="6721777"/>
          </a:xfrm>
        </p:spPr>
        <p:txBody>
          <a:bodyPr anchor="t"/>
          <a:lstStyle>
            <a:lvl1pPr algn="l">
              <a:defRPr sz="212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010216" y="14344497"/>
            <a:ext cx="43151664" cy="7403354"/>
          </a:xfrm>
        </p:spPr>
        <p:txBody>
          <a:bodyPr anchor="b"/>
          <a:lstStyle>
            <a:lvl1pPr marL="0" indent="0">
              <a:buNone/>
              <a:defRPr sz="10600">
                <a:solidFill>
                  <a:schemeClr val="tx1">
                    <a:tint val="75000"/>
                  </a:schemeClr>
                </a:solidFill>
              </a:defRPr>
            </a:lvl1pPr>
            <a:lvl2pPr marL="2417445" indent="0">
              <a:buNone/>
              <a:defRPr sz="9500">
                <a:solidFill>
                  <a:schemeClr val="tx1">
                    <a:tint val="75000"/>
                  </a:schemeClr>
                </a:solidFill>
              </a:defRPr>
            </a:lvl2pPr>
            <a:lvl3pPr marL="4834890" indent="0">
              <a:buNone/>
              <a:defRPr sz="8500">
                <a:solidFill>
                  <a:schemeClr val="tx1">
                    <a:tint val="75000"/>
                  </a:schemeClr>
                </a:solidFill>
              </a:defRPr>
            </a:lvl3pPr>
            <a:lvl4pPr marL="7252335" indent="0">
              <a:buNone/>
              <a:defRPr sz="7400">
                <a:solidFill>
                  <a:schemeClr val="tx1">
                    <a:tint val="75000"/>
                  </a:schemeClr>
                </a:solidFill>
              </a:defRPr>
            </a:lvl4pPr>
            <a:lvl5pPr marL="9669780" indent="0">
              <a:buNone/>
              <a:defRPr sz="7400">
                <a:solidFill>
                  <a:schemeClr val="tx1">
                    <a:tint val="75000"/>
                  </a:schemeClr>
                </a:solidFill>
              </a:defRPr>
            </a:lvl5pPr>
            <a:lvl6pPr marL="12087225" indent="0">
              <a:buNone/>
              <a:defRPr sz="7400">
                <a:solidFill>
                  <a:schemeClr val="tx1">
                    <a:tint val="75000"/>
                  </a:schemeClr>
                </a:solidFill>
              </a:defRPr>
            </a:lvl6pPr>
            <a:lvl7pPr marL="14504670" indent="0">
              <a:buNone/>
              <a:defRPr sz="7400">
                <a:solidFill>
                  <a:schemeClr val="tx1">
                    <a:tint val="75000"/>
                  </a:schemeClr>
                </a:solidFill>
              </a:defRPr>
            </a:lvl7pPr>
            <a:lvl8pPr marL="16922115" indent="0">
              <a:buNone/>
              <a:defRPr sz="7400">
                <a:solidFill>
                  <a:schemeClr val="tx1">
                    <a:tint val="75000"/>
                  </a:schemeClr>
                </a:solidFill>
              </a:defRPr>
            </a:lvl8pPr>
            <a:lvl9pPr marL="19339560" indent="0">
              <a:buNone/>
              <a:defRPr sz="7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7F275C5-8F40-41BB-857D-89668187DBD9}" type="slidenum">
              <a:rPr lang="ko-KR" altLang="en-US" smtClean="0"/>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2538333" y="7896916"/>
            <a:ext cx="22421943" cy="22335418"/>
          </a:xfrm>
        </p:spPr>
        <p:txBody>
          <a:bodyPr/>
          <a:lstStyle>
            <a:lvl1pPr>
              <a:defRPr sz="14800"/>
            </a:lvl1pPr>
            <a:lvl2pPr>
              <a:defRPr sz="12700"/>
            </a:lvl2pPr>
            <a:lvl3pPr>
              <a:defRPr sz="10600"/>
            </a:lvl3pPr>
            <a:lvl4pPr>
              <a:defRPr sz="9500"/>
            </a:lvl4pPr>
            <a:lvl5pPr>
              <a:defRPr sz="9500"/>
            </a:lvl5pPr>
            <a:lvl6pPr>
              <a:defRPr sz="9500"/>
            </a:lvl6pPr>
            <a:lvl7pPr>
              <a:defRPr sz="9500"/>
            </a:lvl7pPr>
            <a:lvl8pPr>
              <a:defRPr sz="9500"/>
            </a:lvl8pPr>
            <a:lvl9pPr>
              <a:defRPr sz="95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25806387" y="7896916"/>
            <a:ext cx="22421943" cy="22335418"/>
          </a:xfrm>
        </p:spPr>
        <p:txBody>
          <a:bodyPr/>
          <a:lstStyle>
            <a:lvl1pPr>
              <a:defRPr sz="14800"/>
            </a:lvl1pPr>
            <a:lvl2pPr>
              <a:defRPr sz="12700"/>
            </a:lvl2pPr>
            <a:lvl3pPr>
              <a:defRPr sz="10600"/>
            </a:lvl3pPr>
            <a:lvl4pPr>
              <a:defRPr sz="9500"/>
            </a:lvl4pPr>
            <a:lvl5pPr>
              <a:defRPr sz="9500"/>
            </a:lvl5pPr>
            <a:lvl6pPr>
              <a:defRPr sz="9500"/>
            </a:lvl6pPr>
            <a:lvl7pPr>
              <a:defRPr sz="9500"/>
            </a:lvl7pPr>
            <a:lvl8pPr>
              <a:defRPr sz="9500"/>
            </a:lvl8pPr>
            <a:lvl9pPr>
              <a:defRPr sz="95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7F275C5-8F40-41BB-857D-89668187DBD9}"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2538333" y="7575712"/>
            <a:ext cx="22430759" cy="3157196"/>
          </a:xfrm>
        </p:spPr>
        <p:txBody>
          <a:bodyPr anchor="b"/>
          <a:lstStyle>
            <a:lvl1pPr marL="0" indent="0">
              <a:buNone/>
              <a:defRPr sz="12700" b="1"/>
            </a:lvl1pPr>
            <a:lvl2pPr marL="2417445" indent="0">
              <a:buNone/>
              <a:defRPr sz="10600" b="1"/>
            </a:lvl2pPr>
            <a:lvl3pPr marL="4834890" indent="0">
              <a:buNone/>
              <a:defRPr sz="9500" b="1"/>
            </a:lvl3pPr>
            <a:lvl4pPr marL="7252335" indent="0">
              <a:buNone/>
              <a:defRPr sz="8500" b="1"/>
            </a:lvl4pPr>
            <a:lvl5pPr marL="9669780" indent="0">
              <a:buNone/>
              <a:defRPr sz="8500" b="1"/>
            </a:lvl5pPr>
            <a:lvl6pPr marL="12087225" indent="0">
              <a:buNone/>
              <a:defRPr sz="8500" b="1"/>
            </a:lvl6pPr>
            <a:lvl7pPr marL="14504670" indent="0">
              <a:buNone/>
              <a:defRPr sz="8500" b="1"/>
            </a:lvl7pPr>
            <a:lvl8pPr marL="16922115" indent="0">
              <a:buNone/>
              <a:defRPr sz="8500" b="1"/>
            </a:lvl8pPr>
            <a:lvl9pPr marL="19339560" indent="0">
              <a:buNone/>
              <a:defRPr sz="85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2538333" y="10732907"/>
            <a:ext cx="22430759" cy="19499424"/>
          </a:xfrm>
        </p:spPr>
        <p:txBody>
          <a:bodyPr/>
          <a:lstStyle>
            <a:lvl1pPr>
              <a:defRPr sz="12700"/>
            </a:lvl1pPr>
            <a:lvl2pPr>
              <a:defRPr sz="10600"/>
            </a:lvl2pPr>
            <a:lvl3pPr>
              <a:defRPr sz="9500"/>
            </a:lvl3pPr>
            <a:lvl4pPr>
              <a:defRPr sz="8500"/>
            </a:lvl4pPr>
            <a:lvl5pPr>
              <a:defRPr sz="8500"/>
            </a:lvl5pPr>
            <a:lvl6pPr>
              <a:defRPr sz="8500"/>
            </a:lvl6pPr>
            <a:lvl7pPr>
              <a:defRPr sz="8500"/>
            </a:lvl7pPr>
            <a:lvl8pPr>
              <a:defRPr sz="8500"/>
            </a:lvl8pPr>
            <a:lvl9pPr>
              <a:defRPr sz="85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25788763" y="7575712"/>
            <a:ext cx="22439570" cy="3157196"/>
          </a:xfrm>
        </p:spPr>
        <p:txBody>
          <a:bodyPr anchor="b"/>
          <a:lstStyle>
            <a:lvl1pPr marL="0" indent="0">
              <a:buNone/>
              <a:defRPr sz="12700" b="1"/>
            </a:lvl1pPr>
            <a:lvl2pPr marL="2417445" indent="0">
              <a:buNone/>
              <a:defRPr sz="10600" b="1"/>
            </a:lvl2pPr>
            <a:lvl3pPr marL="4834890" indent="0">
              <a:buNone/>
              <a:defRPr sz="9500" b="1"/>
            </a:lvl3pPr>
            <a:lvl4pPr marL="7252335" indent="0">
              <a:buNone/>
              <a:defRPr sz="8500" b="1"/>
            </a:lvl4pPr>
            <a:lvl5pPr marL="9669780" indent="0">
              <a:buNone/>
              <a:defRPr sz="8500" b="1"/>
            </a:lvl5pPr>
            <a:lvl6pPr marL="12087225" indent="0">
              <a:buNone/>
              <a:defRPr sz="8500" b="1"/>
            </a:lvl6pPr>
            <a:lvl7pPr marL="14504670" indent="0">
              <a:buNone/>
              <a:defRPr sz="8500" b="1"/>
            </a:lvl7pPr>
            <a:lvl8pPr marL="16922115" indent="0">
              <a:buNone/>
              <a:defRPr sz="8500" b="1"/>
            </a:lvl8pPr>
            <a:lvl9pPr marL="19339560" indent="0">
              <a:buNone/>
              <a:defRPr sz="85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25788763" y="10732907"/>
            <a:ext cx="22439570" cy="19499424"/>
          </a:xfrm>
        </p:spPr>
        <p:txBody>
          <a:bodyPr/>
          <a:lstStyle>
            <a:lvl1pPr>
              <a:defRPr sz="12700"/>
            </a:lvl1pPr>
            <a:lvl2pPr>
              <a:defRPr sz="10600"/>
            </a:lvl2pPr>
            <a:lvl3pPr>
              <a:defRPr sz="9500"/>
            </a:lvl3pPr>
            <a:lvl4pPr>
              <a:defRPr sz="8500"/>
            </a:lvl4pPr>
            <a:lvl5pPr>
              <a:defRPr sz="8500"/>
            </a:lvl5pPr>
            <a:lvl6pPr>
              <a:defRPr sz="8500"/>
            </a:lvl6pPr>
            <a:lvl7pPr>
              <a:defRPr sz="8500"/>
            </a:lvl7pPr>
            <a:lvl8pPr>
              <a:defRPr sz="8500"/>
            </a:lvl8pPr>
            <a:lvl9pPr>
              <a:defRPr sz="85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57F275C5-8F40-41BB-857D-89668187DBD9}"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57F275C5-8F40-41BB-857D-89668187DBD9}"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57F275C5-8F40-41BB-857D-89668187DBD9}"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2538336" y="1347489"/>
            <a:ext cx="16701882" cy="5734663"/>
          </a:xfrm>
        </p:spPr>
        <p:txBody>
          <a:bodyPr anchor="b"/>
          <a:lstStyle>
            <a:lvl1pPr algn="l">
              <a:defRPr sz="106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19848355" y="1347492"/>
            <a:ext cx="28379975" cy="28884842"/>
          </a:xfrm>
        </p:spPr>
        <p:txBody>
          <a:bodyPr/>
          <a:lstStyle>
            <a:lvl1pPr>
              <a:defRPr sz="16900"/>
            </a:lvl1pPr>
            <a:lvl2pPr>
              <a:defRPr sz="14800"/>
            </a:lvl2pPr>
            <a:lvl3pPr>
              <a:defRPr sz="12700"/>
            </a:lvl3pPr>
            <a:lvl4pPr>
              <a:defRPr sz="10600"/>
            </a:lvl4pPr>
            <a:lvl5pPr>
              <a:defRPr sz="10600"/>
            </a:lvl5pPr>
            <a:lvl6pPr>
              <a:defRPr sz="10600"/>
            </a:lvl6pPr>
            <a:lvl7pPr>
              <a:defRPr sz="10600"/>
            </a:lvl7pPr>
            <a:lvl8pPr>
              <a:defRPr sz="10600"/>
            </a:lvl8pPr>
            <a:lvl9pPr>
              <a:defRPr sz="10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2538336" y="7082155"/>
            <a:ext cx="16701882" cy="23150179"/>
          </a:xfrm>
        </p:spPr>
        <p:txBody>
          <a:bodyPr/>
          <a:lstStyle>
            <a:lvl1pPr marL="0" indent="0">
              <a:buNone/>
              <a:defRPr sz="7400"/>
            </a:lvl1pPr>
            <a:lvl2pPr marL="2417445" indent="0">
              <a:buNone/>
              <a:defRPr sz="6300"/>
            </a:lvl2pPr>
            <a:lvl3pPr marL="4834890" indent="0">
              <a:buNone/>
              <a:defRPr sz="5300"/>
            </a:lvl3pPr>
            <a:lvl4pPr marL="7252335" indent="0">
              <a:buNone/>
              <a:defRPr sz="4800"/>
            </a:lvl4pPr>
            <a:lvl5pPr marL="9669780" indent="0">
              <a:buNone/>
              <a:defRPr sz="4800"/>
            </a:lvl5pPr>
            <a:lvl6pPr marL="12087225" indent="0">
              <a:buNone/>
              <a:defRPr sz="4800"/>
            </a:lvl6pPr>
            <a:lvl7pPr marL="14504670" indent="0">
              <a:buNone/>
              <a:defRPr sz="4800"/>
            </a:lvl7pPr>
            <a:lvl8pPr marL="16922115" indent="0">
              <a:buNone/>
              <a:defRPr sz="4800"/>
            </a:lvl8pPr>
            <a:lvl9pPr marL="19339560" indent="0">
              <a:buNone/>
              <a:defRPr sz="48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7F275C5-8F40-41BB-857D-89668187DBD9}" type="slidenum">
              <a:rPr lang="ko-KR" altLang="en-US" smtClean="0"/>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9950621" y="23690739"/>
            <a:ext cx="30459998" cy="2796826"/>
          </a:xfrm>
        </p:spPr>
        <p:txBody>
          <a:bodyPr anchor="b"/>
          <a:lstStyle>
            <a:lvl1pPr algn="l">
              <a:defRPr sz="106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9950621" y="3024016"/>
            <a:ext cx="30459998" cy="20306348"/>
          </a:xfrm>
        </p:spPr>
        <p:txBody>
          <a:bodyPr/>
          <a:lstStyle>
            <a:lvl1pPr marL="0" indent="0">
              <a:buNone/>
              <a:defRPr sz="16900"/>
            </a:lvl1pPr>
            <a:lvl2pPr marL="2417445" indent="0">
              <a:buNone/>
              <a:defRPr sz="14800"/>
            </a:lvl2pPr>
            <a:lvl3pPr marL="4834890" indent="0">
              <a:buNone/>
              <a:defRPr sz="12700"/>
            </a:lvl3pPr>
            <a:lvl4pPr marL="7252335" indent="0">
              <a:buNone/>
              <a:defRPr sz="10600"/>
            </a:lvl4pPr>
            <a:lvl5pPr marL="9669780" indent="0">
              <a:buNone/>
              <a:defRPr sz="10600"/>
            </a:lvl5pPr>
            <a:lvl6pPr marL="12087225" indent="0">
              <a:buNone/>
              <a:defRPr sz="10600"/>
            </a:lvl6pPr>
            <a:lvl7pPr marL="14504670" indent="0">
              <a:buNone/>
              <a:defRPr sz="10600"/>
            </a:lvl7pPr>
            <a:lvl8pPr marL="16922115" indent="0">
              <a:buNone/>
              <a:defRPr sz="10600"/>
            </a:lvl8pPr>
            <a:lvl9pPr marL="19339560" indent="0">
              <a:buNone/>
              <a:defRPr sz="10600"/>
            </a:lvl9pPr>
          </a:lstStyle>
          <a:p>
            <a:endParaRPr lang="ko-KR" altLang="en-US"/>
          </a:p>
        </p:txBody>
      </p:sp>
      <p:sp>
        <p:nvSpPr>
          <p:cNvPr id="4" name="텍스트 개체 틀 3"/>
          <p:cNvSpPr>
            <a:spLocks noGrp="1"/>
          </p:cNvSpPr>
          <p:nvPr>
            <p:ph type="body" sz="half" idx="2"/>
          </p:nvPr>
        </p:nvSpPr>
        <p:spPr>
          <a:xfrm>
            <a:off x="9950621" y="26487565"/>
            <a:ext cx="30459998" cy="3971957"/>
          </a:xfrm>
        </p:spPr>
        <p:txBody>
          <a:bodyPr/>
          <a:lstStyle>
            <a:lvl1pPr marL="0" indent="0">
              <a:buNone/>
              <a:defRPr sz="7400"/>
            </a:lvl1pPr>
            <a:lvl2pPr marL="2417445" indent="0">
              <a:buNone/>
              <a:defRPr sz="6300"/>
            </a:lvl2pPr>
            <a:lvl3pPr marL="4834890" indent="0">
              <a:buNone/>
              <a:defRPr sz="5300"/>
            </a:lvl3pPr>
            <a:lvl4pPr marL="7252335" indent="0">
              <a:buNone/>
              <a:defRPr sz="4800"/>
            </a:lvl4pPr>
            <a:lvl5pPr marL="9669780" indent="0">
              <a:buNone/>
              <a:defRPr sz="4800"/>
            </a:lvl5pPr>
            <a:lvl6pPr marL="12087225" indent="0">
              <a:buNone/>
              <a:defRPr sz="4800"/>
            </a:lvl6pPr>
            <a:lvl7pPr marL="14504670" indent="0">
              <a:buNone/>
              <a:defRPr sz="4800"/>
            </a:lvl7pPr>
            <a:lvl8pPr marL="16922115" indent="0">
              <a:buNone/>
              <a:defRPr sz="4800"/>
            </a:lvl8pPr>
            <a:lvl9pPr marL="19339560" indent="0">
              <a:buNone/>
              <a:defRPr sz="48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7F275C5-8F40-41BB-857D-89668187DBD9}" type="slidenum">
              <a:rPr lang="ko-KR" altLang="en-US" smtClean="0"/>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2538333" y="1355326"/>
            <a:ext cx="45689997" cy="5640652"/>
          </a:xfrm>
          <a:prstGeom prst="rect">
            <a:avLst/>
          </a:prstGeom>
        </p:spPr>
        <p:txBody>
          <a:bodyPr vert="horz" lIns="483489" tIns="241745" rIns="483489" bIns="241745"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2538333" y="7896916"/>
            <a:ext cx="45689997" cy="22335418"/>
          </a:xfrm>
          <a:prstGeom prst="rect">
            <a:avLst/>
          </a:prstGeom>
        </p:spPr>
        <p:txBody>
          <a:bodyPr vert="horz" lIns="483489" tIns="241745" rIns="483489" bIns="241745"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2538333" y="31368296"/>
            <a:ext cx="11845555" cy="1801875"/>
          </a:xfrm>
          <a:prstGeom prst="rect">
            <a:avLst/>
          </a:prstGeom>
        </p:spPr>
        <p:txBody>
          <a:bodyPr vert="horz" lIns="483489" tIns="241745" rIns="483489" bIns="241745" rtlCol="0" anchor="ctr"/>
          <a:lstStyle>
            <a:lvl1pPr algn="l">
              <a:defRPr sz="6300">
                <a:solidFill>
                  <a:schemeClr val="tx1">
                    <a:tint val="75000"/>
                  </a:schemeClr>
                </a:solidFill>
              </a:defRPr>
            </a:lvl1pPr>
          </a:lstStyle>
          <a:p>
            <a:endParaRPr lang="ko-KR" altLang="en-US"/>
          </a:p>
        </p:txBody>
      </p:sp>
      <p:sp>
        <p:nvSpPr>
          <p:cNvPr id="5" name="바닥글 개체 틀 4"/>
          <p:cNvSpPr>
            <a:spLocks noGrp="1"/>
          </p:cNvSpPr>
          <p:nvPr>
            <p:ph type="ftr" sz="quarter" idx="3"/>
          </p:nvPr>
        </p:nvSpPr>
        <p:spPr>
          <a:xfrm>
            <a:off x="17345277" y="31368296"/>
            <a:ext cx="16076110" cy="1801875"/>
          </a:xfrm>
          <a:prstGeom prst="rect">
            <a:avLst/>
          </a:prstGeom>
        </p:spPr>
        <p:txBody>
          <a:bodyPr vert="horz" lIns="483489" tIns="241745" rIns="483489" bIns="241745" rtlCol="0" anchor="ctr"/>
          <a:lstStyle>
            <a:lvl1pPr algn="ctr">
              <a:defRPr sz="63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36382775" y="31368296"/>
            <a:ext cx="11845555" cy="1801875"/>
          </a:xfrm>
          <a:prstGeom prst="rect">
            <a:avLst/>
          </a:prstGeom>
        </p:spPr>
        <p:txBody>
          <a:bodyPr vert="horz" lIns="483489" tIns="241745" rIns="483489" bIns="241745" rtlCol="0" anchor="ctr"/>
          <a:lstStyle>
            <a:lvl1pPr algn="r">
              <a:defRPr sz="6300">
                <a:solidFill>
                  <a:schemeClr val="tx1">
                    <a:tint val="75000"/>
                  </a:schemeClr>
                </a:solidFill>
              </a:defRPr>
            </a:lvl1pPr>
          </a:lstStyle>
          <a:p>
            <a:fld id="{57F275C5-8F40-41BB-857D-89668187DBD9}"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defTabSz="4834890" rtl="0" eaLnBrk="1" latinLnBrk="1" hangingPunct="1">
        <a:spcBef>
          <a:spcPct val="0"/>
        </a:spcBef>
        <a:buNone/>
        <a:defRPr sz="23300" kern="1200">
          <a:solidFill>
            <a:schemeClr val="tx1"/>
          </a:solidFill>
          <a:latin typeface="+mj-lt"/>
          <a:ea typeface="+mj-ea"/>
          <a:cs typeface="+mj-cs"/>
        </a:defRPr>
      </a:lvl1pPr>
    </p:titleStyle>
    <p:bodyStyle>
      <a:lvl1pPr marL="1813084" indent="-1813084" algn="l" defTabSz="4834890" rtl="0" eaLnBrk="1" latinLnBrk="1" hangingPunct="1">
        <a:spcBef>
          <a:spcPct val="20000"/>
        </a:spcBef>
        <a:buFont typeface="Arial" pitchFamily="34" charset="0"/>
        <a:buChar char="•"/>
        <a:defRPr sz="16900" kern="1200">
          <a:solidFill>
            <a:schemeClr val="tx1"/>
          </a:solidFill>
          <a:latin typeface="+mn-lt"/>
          <a:ea typeface="+mn-ea"/>
          <a:cs typeface="+mn-cs"/>
        </a:defRPr>
      </a:lvl1pPr>
      <a:lvl2pPr marL="3928348" indent="-1510903" algn="l" defTabSz="4834890" rtl="0" eaLnBrk="1" latinLnBrk="1" hangingPunct="1">
        <a:spcBef>
          <a:spcPct val="20000"/>
        </a:spcBef>
        <a:buFont typeface="Arial" pitchFamily="34" charset="0"/>
        <a:buChar char="–"/>
        <a:defRPr sz="14800" kern="1200">
          <a:solidFill>
            <a:schemeClr val="tx1"/>
          </a:solidFill>
          <a:latin typeface="+mn-lt"/>
          <a:ea typeface="+mn-ea"/>
          <a:cs typeface="+mn-cs"/>
        </a:defRPr>
      </a:lvl2pPr>
      <a:lvl3pPr marL="6043613" indent="-1208723" algn="l" defTabSz="4834890" rtl="0" eaLnBrk="1" latinLnBrk="1" hangingPunct="1">
        <a:spcBef>
          <a:spcPct val="20000"/>
        </a:spcBef>
        <a:buFont typeface="Arial" pitchFamily="34" charset="0"/>
        <a:buChar char="•"/>
        <a:defRPr sz="12700" kern="1200">
          <a:solidFill>
            <a:schemeClr val="tx1"/>
          </a:solidFill>
          <a:latin typeface="+mn-lt"/>
          <a:ea typeface="+mn-ea"/>
          <a:cs typeface="+mn-cs"/>
        </a:defRPr>
      </a:lvl3pPr>
      <a:lvl4pPr marL="8461058" indent="-1208723" algn="l" defTabSz="4834890" rtl="0" eaLnBrk="1" latinLnBrk="1" hangingPunct="1">
        <a:spcBef>
          <a:spcPct val="20000"/>
        </a:spcBef>
        <a:buFont typeface="Arial" pitchFamily="34" charset="0"/>
        <a:buChar char="–"/>
        <a:defRPr sz="10600" kern="1200">
          <a:solidFill>
            <a:schemeClr val="tx1"/>
          </a:solidFill>
          <a:latin typeface="+mn-lt"/>
          <a:ea typeface="+mn-ea"/>
          <a:cs typeface="+mn-cs"/>
        </a:defRPr>
      </a:lvl4pPr>
      <a:lvl5pPr marL="10878503" indent="-1208723" algn="l" defTabSz="4834890" rtl="0" eaLnBrk="1" latinLnBrk="1" hangingPunct="1">
        <a:spcBef>
          <a:spcPct val="20000"/>
        </a:spcBef>
        <a:buFont typeface="Arial" pitchFamily="34" charset="0"/>
        <a:buChar char="»"/>
        <a:defRPr sz="10600" kern="1200">
          <a:solidFill>
            <a:schemeClr val="tx1"/>
          </a:solidFill>
          <a:latin typeface="+mn-lt"/>
          <a:ea typeface="+mn-ea"/>
          <a:cs typeface="+mn-cs"/>
        </a:defRPr>
      </a:lvl5pPr>
      <a:lvl6pPr marL="13295948" indent="-1208723" algn="l" defTabSz="4834890" rtl="0" eaLnBrk="1" latinLnBrk="1" hangingPunct="1">
        <a:spcBef>
          <a:spcPct val="20000"/>
        </a:spcBef>
        <a:buFont typeface="Arial" pitchFamily="34" charset="0"/>
        <a:buChar char="•"/>
        <a:defRPr sz="10600" kern="1200">
          <a:solidFill>
            <a:schemeClr val="tx1"/>
          </a:solidFill>
          <a:latin typeface="+mn-lt"/>
          <a:ea typeface="+mn-ea"/>
          <a:cs typeface="+mn-cs"/>
        </a:defRPr>
      </a:lvl6pPr>
      <a:lvl7pPr marL="15713393" indent="-1208723" algn="l" defTabSz="4834890" rtl="0" eaLnBrk="1" latinLnBrk="1" hangingPunct="1">
        <a:spcBef>
          <a:spcPct val="20000"/>
        </a:spcBef>
        <a:buFont typeface="Arial" pitchFamily="34" charset="0"/>
        <a:buChar char="•"/>
        <a:defRPr sz="10600" kern="1200">
          <a:solidFill>
            <a:schemeClr val="tx1"/>
          </a:solidFill>
          <a:latin typeface="+mn-lt"/>
          <a:ea typeface="+mn-ea"/>
          <a:cs typeface="+mn-cs"/>
        </a:defRPr>
      </a:lvl7pPr>
      <a:lvl8pPr marL="18130838" indent="-1208723" algn="l" defTabSz="4834890" rtl="0" eaLnBrk="1" latinLnBrk="1" hangingPunct="1">
        <a:spcBef>
          <a:spcPct val="20000"/>
        </a:spcBef>
        <a:buFont typeface="Arial" pitchFamily="34" charset="0"/>
        <a:buChar char="•"/>
        <a:defRPr sz="10600" kern="1200">
          <a:solidFill>
            <a:schemeClr val="tx1"/>
          </a:solidFill>
          <a:latin typeface="+mn-lt"/>
          <a:ea typeface="+mn-ea"/>
          <a:cs typeface="+mn-cs"/>
        </a:defRPr>
      </a:lvl8pPr>
      <a:lvl9pPr marL="20548283" indent="-1208723" algn="l" defTabSz="4834890" rtl="0" eaLnBrk="1" latinLnBrk="1" hangingPunct="1">
        <a:spcBef>
          <a:spcPct val="20000"/>
        </a:spcBef>
        <a:buFont typeface="Arial" pitchFamily="34" charset="0"/>
        <a:buChar char="•"/>
        <a:defRPr sz="10600" kern="1200">
          <a:solidFill>
            <a:schemeClr val="tx1"/>
          </a:solidFill>
          <a:latin typeface="+mn-lt"/>
          <a:ea typeface="+mn-ea"/>
          <a:cs typeface="+mn-cs"/>
        </a:defRPr>
      </a:lvl9pPr>
    </p:bodyStyle>
    <p:otherStyle>
      <a:defPPr>
        <a:defRPr lang="ko-KR"/>
      </a:defPPr>
      <a:lvl1pPr marL="0" algn="l" defTabSz="4834890" rtl="0" eaLnBrk="1" latinLnBrk="1" hangingPunct="1">
        <a:defRPr sz="9500" kern="1200">
          <a:solidFill>
            <a:schemeClr val="tx1"/>
          </a:solidFill>
          <a:latin typeface="+mn-lt"/>
          <a:ea typeface="+mn-ea"/>
          <a:cs typeface="+mn-cs"/>
        </a:defRPr>
      </a:lvl1pPr>
      <a:lvl2pPr marL="2417445" algn="l" defTabSz="4834890" rtl="0" eaLnBrk="1" latinLnBrk="1" hangingPunct="1">
        <a:defRPr sz="9500" kern="1200">
          <a:solidFill>
            <a:schemeClr val="tx1"/>
          </a:solidFill>
          <a:latin typeface="+mn-lt"/>
          <a:ea typeface="+mn-ea"/>
          <a:cs typeface="+mn-cs"/>
        </a:defRPr>
      </a:lvl2pPr>
      <a:lvl3pPr marL="4834890" algn="l" defTabSz="4834890" rtl="0" eaLnBrk="1" latinLnBrk="1" hangingPunct="1">
        <a:defRPr sz="9500" kern="1200">
          <a:solidFill>
            <a:schemeClr val="tx1"/>
          </a:solidFill>
          <a:latin typeface="+mn-lt"/>
          <a:ea typeface="+mn-ea"/>
          <a:cs typeface="+mn-cs"/>
        </a:defRPr>
      </a:lvl3pPr>
      <a:lvl4pPr marL="7252335" algn="l" defTabSz="4834890" rtl="0" eaLnBrk="1" latinLnBrk="1" hangingPunct="1">
        <a:defRPr sz="9500" kern="1200">
          <a:solidFill>
            <a:schemeClr val="tx1"/>
          </a:solidFill>
          <a:latin typeface="+mn-lt"/>
          <a:ea typeface="+mn-ea"/>
          <a:cs typeface="+mn-cs"/>
        </a:defRPr>
      </a:lvl4pPr>
      <a:lvl5pPr marL="9669780" algn="l" defTabSz="4834890" rtl="0" eaLnBrk="1" latinLnBrk="1" hangingPunct="1">
        <a:defRPr sz="9500" kern="1200">
          <a:solidFill>
            <a:schemeClr val="tx1"/>
          </a:solidFill>
          <a:latin typeface="+mn-lt"/>
          <a:ea typeface="+mn-ea"/>
          <a:cs typeface="+mn-cs"/>
        </a:defRPr>
      </a:lvl5pPr>
      <a:lvl6pPr marL="12087225" algn="l" defTabSz="4834890" rtl="0" eaLnBrk="1" latinLnBrk="1" hangingPunct="1">
        <a:defRPr sz="9500" kern="1200">
          <a:solidFill>
            <a:schemeClr val="tx1"/>
          </a:solidFill>
          <a:latin typeface="+mn-lt"/>
          <a:ea typeface="+mn-ea"/>
          <a:cs typeface="+mn-cs"/>
        </a:defRPr>
      </a:lvl6pPr>
      <a:lvl7pPr marL="14504670" algn="l" defTabSz="4834890" rtl="0" eaLnBrk="1" latinLnBrk="1" hangingPunct="1">
        <a:defRPr sz="9500" kern="1200">
          <a:solidFill>
            <a:schemeClr val="tx1"/>
          </a:solidFill>
          <a:latin typeface="+mn-lt"/>
          <a:ea typeface="+mn-ea"/>
          <a:cs typeface="+mn-cs"/>
        </a:defRPr>
      </a:lvl7pPr>
      <a:lvl8pPr marL="16922115" algn="l" defTabSz="4834890" rtl="0" eaLnBrk="1" latinLnBrk="1" hangingPunct="1">
        <a:defRPr sz="9500" kern="1200">
          <a:solidFill>
            <a:schemeClr val="tx1"/>
          </a:solidFill>
          <a:latin typeface="+mn-lt"/>
          <a:ea typeface="+mn-ea"/>
          <a:cs typeface="+mn-cs"/>
        </a:defRPr>
      </a:lvl8pPr>
      <a:lvl9pPr marL="19339560" algn="l" defTabSz="4834890" rtl="0" eaLnBrk="1" latinLnBrk="1" hangingPunct="1">
        <a:defRPr sz="9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oleObject" Target="../embeddings/oleObject2.bin"/><Relationship Id="rId26" Type="http://schemas.openxmlformats.org/officeDocument/2006/relationships/oleObject" Target="../embeddings/oleObject6.bin"/><Relationship Id="rId39" Type="http://schemas.microsoft.com/office/2007/relationships/hdphoto" Target="../media/hdphoto7.wdp"/><Relationship Id="rId21" Type="http://schemas.openxmlformats.org/officeDocument/2006/relationships/image" Target="../media/image3.wmf"/><Relationship Id="rId34" Type="http://schemas.openxmlformats.org/officeDocument/2006/relationships/image" Target="../media/image18.png"/><Relationship Id="rId42" Type="http://schemas.openxmlformats.org/officeDocument/2006/relationships/image" Target="../media/image23.png"/><Relationship Id="rId47" Type="http://schemas.microsoft.com/office/2007/relationships/hdphoto" Target="../media/hdphoto10.wdp"/><Relationship Id="rId50" Type="http://schemas.openxmlformats.org/officeDocument/2006/relationships/image" Target="../media/image28.png"/><Relationship Id="rId55" Type="http://schemas.openxmlformats.org/officeDocument/2006/relationships/image" Target="../media/image31.png"/><Relationship Id="rId7" Type="http://schemas.openxmlformats.org/officeDocument/2006/relationships/image" Target="../media/image12.jpeg"/><Relationship Id="rId2" Type="http://schemas.openxmlformats.org/officeDocument/2006/relationships/slideLayout" Target="../slideLayouts/slideLayout1.xml"/><Relationship Id="rId16" Type="http://schemas.openxmlformats.org/officeDocument/2006/relationships/image" Target="../media/image1.wmf"/><Relationship Id="rId29" Type="http://schemas.openxmlformats.org/officeDocument/2006/relationships/image" Target="../media/image7.wmf"/><Relationship Id="rId11" Type="http://schemas.openxmlformats.org/officeDocument/2006/relationships/image" Target="../media/image15.png"/><Relationship Id="rId24" Type="http://schemas.openxmlformats.org/officeDocument/2006/relationships/oleObject" Target="../embeddings/oleObject5.bin"/><Relationship Id="rId32" Type="http://schemas.openxmlformats.org/officeDocument/2006/relationships/oleObject" Target="../embeddings/oleObject9.bin"/><Relationship Id="rId37" Type="http://schemas.microsoft.com/office/2007/relationships/hdphoto" Target="../media/hdphoto6.wdp"/><Relationship Id="rId40" Type="http://schemas.openxmlformats.org/officeDocument/2006/relationships/image" Target="../media/image21.png"/><Relationship Id="rId45" Type="http://schemas.microsoft.com/office/2007/relationships/hdphoto" Target="../media/hdphoto9.wdp"/><Relationship Id="rId53" Type="http://schemas.microsoft.com/office/2007/relationships/hdphoto" Target="../media/hdphoto12.wdp"/><Relationship Id="rId5" Type="http://schemas.microsoft.com/office/2007/relationships/hdphoto" Target="../media/hdphoto1.wdp"/><Relationship Id="rId19" Type="http://schemas.openxmlformats.org/officeDocument/2006/relationships/image" Target="../media/image2.wmf"/><Relationship Id="rId4" Type="http://schemas.openxmlformats.org/officeDocument/2006/relationships/image" Target="../media/image10.png"/><Relationship Id="rId9" Type="http://schemas.openxmlformats.org/officeDocument/2006/relationships/image" Target="../media/image14.png"/><Relationship Id="rId14" Type="http://schemas.microsoft.com/office/2007/relationships/hdphoto" Target="../media/hdphoto4.wdp"/><Relationship Id="rId22" Type="http://schemas.openxmlformats.org/officeDocument/2006/relationships/oleObject" Target="../embeddings/oleObject4.bin"/><Relationship Id="rId27" Type="http://schemas.openxmlformats.org/officeDocument/2006/relationships/image" Target="../media/image6.wmf"/><Relationship Id="rId30" Type="http://schemas.openxmlformats.org/officeDocument/2006/relationships/oleObject" Target="../embeddings/oleObject8.bin"/><Relationship Id="rId35" Type="http://schemas.microsoft.com/office/2007/relationships/hdphoto" Target="../media/hdphoto5.wdp"/><Relationship Id="rId43" Type="http://schemas.microsoft.com/office/2007/relationships/hdphoto" Target="../media/hdphoto8.wdp"/><Relationship Id="rId48" Type="http://schemas.openxmlformats.org/officeDocument/2006/relationships/image" Target="../media/image26.png"/><Relationship Id="rId56" Type="http://schemas.openxmlformats.org/officeDocument/2006/relationships/image" Target="../media/image32.png"/><Relationship Id="rId8" Type="http://schemas.openxmlformats.org/officeDocument/2006/relationships/image" Target="../media/image13.png"/><Relationship Id="rId51" Type="http://schemas.microsoft.com/office/2007/relationships/hdphoto" Target="../media/hdphoto11.wdp"/><Relationship Id="rId3" Type="http://schemas.openxmlformats.org/officeDocument/2006/relationships/notesSlide" Target="../notesSlides/notesSlide1.xml"/><Relationship Id="rId12" Type="http://schemas.microsoft.com/office/2007/relationships/hdphoto" Target="../media/hdphoto3.wdp"/><Relationship Id="rId17" Type="http://schemas.openxmlformats.org/officeDocument/2006/relationships/image" Target="../media/image17.png"/><Relationship Id="rId25" Type="http://schemas.openxmlformats.org/officeDocument/2006/relationships/image" Target="../media/image5.wmf"/><Relationship Id="rId33" Type="http://schemas.openxmlformats.org/officeDocument/2006/relationships/image" Target="../media/image9.wmf"/><Relationship Id="rId38" Type="http://schemas.openxmlformats.org/officeDocument/2006/relationships/image" Target="../media/image20.png"/><Relationship Id="rId46" Type="http://schemas.openxmlformats.org/officeDocument/2006/relationships/image" Target="../media/image25.png"/><Relationship Id="rId20" Type="http://schemas.openxmlformats.org/officeDocument/2006/relationships/oleObject" Target="../embeddings/oleObject3.bin"/><Relationship Id="rId41" Type="http://schemas.openxmlformats.org/officeDocument/2006/relationships/image" Target="../media/image22.png"/><Relationship Id="rId54" Type="http://schemas.openxmlformats.org/officeDocument/2006/relationships/image" Target="../media/image30.png"/><Relationship Id="rId1" Type="http://schemas.openxmlformats.org/officeDocument/2006/relationships/vmlDrawing" Target="../drawings/vmlDrawing1.vml"/><Relationship Id="rId6" Type="http://schemas.openxmlformats.org/officeDocument/2006/relationships/image" Target="../media/image11.jpeg"/><Relationship Id="rId15" Type="http://schemas.openxmlformats.org/officeDocument/2006/relationships/oleObject" Target="../embeddings/oleObject1.bin"/><Relationship Id="rId23" Type="http://schemas.openxmlformats.org/officeDocument/2006/relationships/image" Target="../media/image4.wmf"/><Relationship Id="rId28" Type="http://schemas.openxmlformats.org/officeDocument/2006/relationships/oleObject" Target="../embeddings/oleObject7.bin"/><Relationship Id="rId36" Type="http://schemas.openxmlformats.org/officeDocument/2006/relationships/image" Target="../media/image19.png"/><Relationship Id="rId49" Type="http://schemas.openxmlformats.org/officeDocument/2006/relationships/image" Target="../media/image27.png"/><Relationship Id="rId57" Type="http://schemas.microsoft.com/office/2007/relationships/hdphoto" Target="../media/hdphoto13.wdp"/><Relationship Id="rId10" Type="http://schemas.microsoft.com/office/2007/relationships/hdphoto" Target="../media/hdphoto2.wdp"/><Relationship Id="rId31" Type="http://schemas.openxmlformats.org/officeDocument/2006/relationships/image" Target="../media/image8.wmf"/><Relationship Id="rId44" Type="http://schemas.openxmlformats.org/officeDocument/2006/relationships/image" Target="../media/image24.png"/><Relationship Id="rId52"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5220565" y="30065948"/>
            <a:ext cx="4063262" cy="2625760"/>
          </a:xfrm>
          <a:prstGeom prst="rect">
            <a:avLst/>
          </a:prstGeom>
        </p:spPr>
      </p:pic>
      <p:grpSp>
        <p:nvGrpSpPr>
          <p:cNvPr id="6" name="그룹 5"/>
          <p:cNvGrpSpPr/>
          <p:nvPr/>
        </p:nvGrpSpPr>
        <p:grpSpPr>
          <a:xfrm>
            <a:off x="41347630" y="1722628"/>
            <a:ext cx="6325457" cy="1986508"/>
            <a:chOff x="1161209" y="2635797"/>
            <a:chExt cx="6515010" cy="2044799"/>
          </a:xfrm>
        </p:grpSpPr>
        <p:pic>
          <p:nvPicPr>
            <p:cNvPr id="2" name="Picture 2" descr="G:\YOOJYCOM\mystudy\학술발표회\2011AGU\poster\HYU_logo\initial_03.jpg"/>
            <p:cNvPicPr>
              <a:picLocks noChangeAspect="1" noChangeArrowheads="1"/>
            </p:cNvPicPr>
            <p:nvPr/>
          </p:nvPicPr>
          <p:blipFill>
            <a:blip r:embed="rId6" cstate="print"/>
            <a:srcRect/>
            <a:stretch>
              <a:fillRect/>
            </a:stretch>
          </p:blipFill>
          <p:spPr bwMode="auto">
            <a:xfrm>
              <a:off x="2535131" y="2635797"/>
              <a:ext cx="3643496" cy="1255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G:\YOOJYCOM\mystudy\학술발표회\2011AGU\poster\HYU_logo\logo_03.jpg"/>
            <p:cNvPicPr>
              <a:picLocks noChangeAspect="1" noChangeArrowheads="1"/>
            </p:cNvPicPr>
            <p:nvPr/>
          </p:nvPicPr>
          <p:blipFill>
            <a:blip r:embed="rId7" cstate="print"/>
            <a:srcRect/>
            <a:stretch>
              <a:fillRect/>
            </a:stretch>
          </p:blipFill>
          <p:spPr bwMode="auto">
            <a:xfrm>
              <a:off x="1161209" y="4104532"/>
              <a:ext cx="6515010" cy="576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3" name="Text Box 19"/>
          <p:cNvSpPr txBox="1">
            <a:spLocks noChangeArrowheads="1"/>
          </p:cNvSpPr>
          <p:nvPr/>
        </p:nvSpPr>
        <p:spPr bwMode="auto">
          <a:xfrm>
            <a:off x="11451616" y="485366"/>
            <a:ext cx="31107456" cy="1264834"/>
          </a:xfrm>
          <a:prstGeom prst="rect">
            <a:avLst/>
          </a:prstGeom>
          <a:noFill/>
          <a:ln w="9525">
            <a:noFill/>
            <a:miter lim="800000"/>
            <a:headEnd/>
            <a:tailEnd/>
          </a:ln>
          <a:effectLst/>
        </p:spPr>
        <p:txBody>
          <a:bodyPr wrap="square" lIns="109603" tIns="54801" rIns="109603" bIns="54801">
            <a:spAutoFit/>
          </a:bodyPr>
          <a:lstStyle/>
          <a:p>
            <a:pPr algn="ctr" defTabSz="1093788">
              <a:spcBef>
                <a:spcPct val="50000"/>
              </a:spcBef>
            </a:pPr>
            <a:r>
              <a:rPr lang="en-US" altLang="ko-KR" sz="7500" b="1" dirty="0">
                <a:solidFill>
                  <a:srgbClr val="0000FF"/>
                </a:solidFill>
                <a:effectLst>
                  <a:outerShdw blurRad="38100" dist="38100" dir="2700000" algn="tl">
                    <a:srgbClr val="C0C0C0"/>
                  </a:outerShdw>
                </a:effectLst>
                <a:latin typeface="Times New Roman" panose="02020603050405020304" pitchFamily="18" charset="0"/>
                <a:ea typeface="굴림" pitchFamily="50" charset="-127"/>
                <a:cs typeface="Times New Roman" panose="02020603050405020304" pitchFamily="18" charset="0"/>
              </a:rPr>
              <a:t>Identiﬁcation of Temporal Trends of Extreme Discharge in Arctic Region</a:t>
            </a:r>
          </a:p>
        </p:txBody>
      </p:sp>
      <p:sp>
        <p:nvSpPr>
          <p:cNvPr id="14" name="Text Box 20"/>
          <p:cNvSpPr txBox="1">
            <a:spLocks noChangeArrowheads="1"/>
          </p:cNvSpPr>
          <p:nvPr/>
        </p:nvSpPr>
        <p:spPr bwMode="auto">
          <a:xfrm>
            <a:off x="12038069" y="2096030"/>
            <a:ext cx="27457970" cy="1094846"/>
          </a:xfrm>
          <a:prstGeom prst="rect">
            <a:avLst/>
          </a:prstGeom>
          <a:noFill/>
          <a:ln w="9525">
            <a:noFill/>
            <a:miter lim="800000"/>
            <a:headEnd/>
            <a:tailEnd/>
          </a:ln>
          <a:effectLst/>
        </p:spPr>
        <p:txBody>
          <a:bodyPr wrap="square" lIns="93658" tIns="46829" rIns="93658" bIns="46829">
            <a:spAutoFit/>
          </a:bodyPr>
          <a:lstStyle/>
          <a:p>
            <a:pPr algn="ctr" defTabSz="936625"/>
            <a:r>
              <a:rPr lang="en-US" altLang="ko-KR" sz="6500" b="1" dirty="0">
                <a:solidFill>
                  <a:srgbClr val="7030A0"/>
                </a:solidFill>
                <a:effectLst>
                  <a:outerShdw blurRad="38100" dist="38100" dir="2700000" algn="tl">
                    <a:srgbClr val="C0C0C0"/>
                  </a:outerShdw>
                </a:effectLst>
                <a:latin typeface="Times New Roman" panose="02020603050405020304" pitchFamily="18" charset="0"/>
                <a:ea typeface="굴림" pitchFamily="50" charset="-127"/>
                <a:cs typeface="Times New Roman" panose="02020603050405020304" pitchFamily="18" charset="0"/>
              </a:rPr>
              <a:t>Muhammad </a:t>
            </a:r>
            <a:r>
              <a:rPr lang="en-US" altLang="ko-KR" sz="6500" b="1" dirty="0" err="1">
                <a:solidFill>
                  <a:srgbClr val="7030A0"/>
                </a:solidFill>
                <a:effectLst>
                  <a:outerShdw blurRad="38100" dist="38100" dir="2700000" algn="tl">
                    <a:srgbClr val="C0C0C0"/>
                  </a:outerShdw>
                </a:effectLst>
                <a:latin typeface="Times New Roman" panose="02020603050405020304" pitchFamily="18" charset="0"/>
                <a:ea typeface="굴림" pitchFamily="50" charset="-127"/>
                <a:cs typeface="Times New Roman" panose="02020603050405020304" pitchFamily="18" charset="0"/>
              </a:rPr>
              <a:t>Ajmal</a:t>
            </a:r>
            <a:r>
              <a:rPr lang="en-US" altLang="ko-KR" sz="6500" b="1" dirty="0">
                <a:solidFill>
                  <a:srgbClr val="7030A0"/>
                </a:solidFill>
                <a:effectLst>
                  <a:outerShdw blurRad="38100" dist="38100" dir="2700000" algn="tl">
                    <a:srgbClr val="C0C0C0"/>
                  </a:outerShdw>
                </a:effectLst>
                <a:latin typeface="Times New Roman" panose="02020603050405020304" pitchFamily="18" charset="0"/>
                <a:ea typeface="굴림" pitchFamily="50" charset="-127"/>
                <a:cs typeface="Times New Roman" panose="02020603050405020304" pitchFamily="18" charset="0"/>
              </a:rPr>
              <a:t> </a:t>
            </a:r>
            <a:r>
              <a:rPr lang="en-US" altLang="ko-KR" sz="6500" b="1" dirty="0" smtClean="0">
                <a:solidFill>
                  <a:srgbClr val="7030A0"/>
                </a:solidFill>
                <a:effectLst>
                  <a:outerShdw blurRad="38100" dist="38100" dir="2700000" algn="tl">
                    <a:srgbClr val="C0C0C0"/>
                  </a:outerShdw>
                </a:effectLst>
                <a:latin typeface="Times New Roman" panose="02020603050405020304" pitchFamily="18" charset="0"/>
                <a:ea typeface="굴림" pitchFamily="50" charset="-127"/>
                <a:cs typeface="Times New Roman" panose="02020603050405020304" pitchFamily="18" charset="0"/>
              </a:rPr>
              <a:t>· </a:t>
            </a:r>
            <a:r>
              <a:rPr lang="en-US" altLang="ko-KR" sz="6500" b="1" dirty="0" err="1" smtClean="0">
                <a:solidFill>
                  <a:srgbClr val="7030A0"/>
                </a:solidFill>
                <a:effectLst>
                  <a:outerShdw blurRad="38100" dist="38100" dir="2700000" algn="tl">
                    <a:srgbClr val="C0C0C0"/>
                  </a:outerShdw>
                </a:effectLst>
                <a:latin typeface="Times New Roman" panose="02020603050405020304" pitchFamily="18" charset="0"/>
                <a:ea typeface="굴림" pitchFamily="50" charset="-127"/>
                <a:cs typeface="Times New Roman" panose="02020603050405020304" pitchFamily="18" charset="0"/>
              </a:rPr>
              <a:t>Jiyae</a:t>
            </a:r>
            <a:r>
              <a:rPr lang="en-US" altLang="ko-KR" sz="6500" b="1" dirty="0" smtClean="0">
                <a:solidFill>
                  <a:srgbClr val="7030A0"/>
                </a:solidFill>
                <a:effectLst>
                  <a:outerShdw blurRad="38100" dist="38100" dir="2700000" algn="tl">
                    <a:srgbClr val="C0C0C0"/>
                  </a:outerShdw>
                </a:effectLst>
                <a:latin typeface="Times New Roman" panose="02020603050405020304" pitchFamily="18" charset="0"/>
                <a:ea typeface="굴림" pitchFamily="50" charset="-127"/>
                <a:cs typeface="Times New Roman" panose="02020603050405020304" pitchFamily="18" charset="0"/>
              </a:rPr>
              <a:t> Shin · Tae-</a:t>
            </a:r>
            <a:r>
              <a:rPr lang="en-US" altLang="ko-KR" sz="6500" b="1" dirty="0" err="1" smtClean="0">
                <a:solidFill>
                  <a:srgbClr val="7030A0"/>
                </a:solidFill>
                <a:effectLst>
                  <a:outerShdw blurRad="38100" dist="38100" dir="2700000" algn="tl">
                    <a:srgbClr val="C0C0C0"/>
                  </a:outerShdw>
                </a:effectLst>
                <a:latin typeface="Times New Roman" panose="02020603050405020304" pitchFamily="18" charset="0"/>
                <a:ea typeface="굴림" pitchFamily="50" charset="-127"/>
                <a:cs typeface="Times New Roman" panose="02020603050405020304" pitchFamily="18" charset="0"/>
              </a:rPr>
              <a:t>Woong</a:t>
            </a:r>
            <a:r>
              <a:rPr lang="en-US" altLang="ko-KR" sz="6500" b="1" dirty="0" smtClean="0">
                <a:solidFill>
                  <a:srgbClr val="7030A0"/>
                </a:solidFill>
                <a:effectLst>
                  <a:outerShdw blurRad="38100" dist="38100" dir="2700000" algn="tl">
                    <a:srgbClr val="C0C0C0"/>
                  </a:outerShdw>
                </a:effectLst>
                <a:latin typeface="Times New Roman" panose="02020603050405020304" pitchFamily="18" charset="0"/>
                <a:ea typeface="굴림" pitchFamily="50" charset="-127"/>
                <a:cs typeface="Times New Roman" panose="02020603050405020304" pitchFamily="18" charset="0"/>
              </a:rPr>
              <a:t> Kim</a:t>
            </a:r>
          </a:p>
        </p:txBody>
      </p:sp>
      <p:grpSp>
        <p:nvGrpSpPr>
          <p:cNvPr id="36" name="그룹 35"/>
          <p:cNvGrpSpPr/>
          <p:nvPr/>
        </p:nvGrpSpPr>
        <p:grpSpPr>
          <a:xfrm>
            <a:off x="-3227" y="3909840"/>
            <a:ext cx="50762294" cy="421358"/>
            <a:chOff x="-18737" y="4242272"/>
            <a:chExt cx="50766351" cy="421358"/>
          </a:xfrm>
        </p:grpSpPr>
        <p:sp>
          <p:nvSpPr>
            <p:cNvPr id="37" name="직사각형 36"/>
            <p:cNvSpPr/>
            <p:nvPr/>
          </p:nvSpPr>
          <p:spPr>
            <a:xfrm>
              <a:off x="-18737" y="4242272"/>
              <a:ext cx="50764057" cy="10800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ko-KR" altLang="en-US"/>
            </a:p>
          </p:txBody>
        </p:sp>
        <p:sp>
          <p:nvSpPr>
            <p:cNvPr id="38" name="직사각형 37"/>
            <p:cNvSpPr/>
            <p:nvPr/>
          </p:nvSpPr>
          <p:spPr>
            <a:xfrm>
              <a:off x="-16443" y="4394672"/>
              <a:ext cx="50764057" cy="108000"/>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직사각형 38"/>
            <p:cNvSpPr/>
            <p:nvPr/>
          </p:nvSpPr>
          <p:spPr>
            <a:xfrm>
              <a:off x="-16444" y="4555630"/>
              <a:ext cx="50764057" cy="10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0" name="직사각형 39"/>
          <p:cNvSpPr/>
          <p:nvPr/>
        </p:nvSpPr>
        <p:spPr>
          <a:xfrm>
            <a:off x="12205875" y="4464572"/>
            <a:ext cx="72000" cy="28980000"/>
          </a:xfrm>
          <a:prstGeom prst="rect">
            <a:avLst/>
          </a:prstGeom>
          <a:solidFill>
            <a:schemeClr val="tx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Box 6"/>
          <p:cNvSpPr txBox="1">
            <a:spLocks noChangeAspect="1" noChangeArrowheads="1"/>
          </p:cNvSpPr>
          <p:nvPr/>
        </p:nvSpPr>
        <p:spPr bwMode="auto">
          <a:xfrm>
            <a:off x="332931" y="4553223"/>
            <a:ext cx="11512896" cy="78483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nchorCtr="0">
            <a:normAutofit/>
          </a:bodyPr>
          <a:lstStyle/>
          <a:p>
            <a:pPr algn="ctr" defTabSz="936625">
              <a:spcBef>
                <a:spcPct val="50000"/>
              </a:spcBef>
            </a:pPr>
            <a:r>
              <a:rPr lang="en-US" altLang="ko-KR" sz="4500" b="1" dirty="0" smtClean="0">
                <a:solidFill>
                  <a:srgbClr val="FFFF00"/>
                </a:solidFill>
                <a:effectLst>
                  <a:outerShdw blurRad="38100" dist="38100" dir="2700000" algn="tl">
                    <a:srgbClr val="C0C0C0"/>
                  </a:outerShdw>
                </a:effectLst>
                <a:latin typeface="Times New Roman" panose="02020603050405020304" pitchFamily="18" charset="0"/>
                <a:ea typeface="굴림" pitchFamily="50" charset="-127"/>
                <a:cs typeface="Times New Roman" panose="02020603050405020304" pitchFamily="18" charset="0"/>
              </a:rPr>
              <a:t>Introduction</a:t>
            </a:r>
            <a:endParaRPr lang="en-US" altLang="ko-KR" sz="4500" b="1" dirty="0">
              <a:solidFill>
                <a:srgbClr val="FFFF00"/>
              </a:solidFill>
              <a:effectLst>
                <a:outerShdw blurRad="38100" dist="38100" dir="2700000" algn="tl">
                  <a:srgbClr val="C0C0C0"/>
                </a:outerShdw>
              </a:effectLst>
              <a:latin typeface="Times New Roman" panose="02020603050405020304" pitchFamily="18" charset="0"/>
              <a:ea typeface="굴림" pitchFamily="50" charset="-127"/>
              <a:cs typeface="Times New Roman" panose="02020603050405020304" pitchFamily="18" charset="0"/>
            </a:endParaRPr>
          </a:p>
        </p:txBody>
      </p:sp>
      <p:grpSp>
        <p:nvGrpSpPr>
          <p:cNvPr id="26" name="그룹 25"/>
          <p:cNvGrpSpPr/>
          <p:nvPr/>
        </p:nvGrpSpPr>
        <p:grpSpPr>
          <a:xfrm>
            <a:off x="4369" y="33384455"/>
            <a:ext cx="50762294" cy="421358"/>
            <a:chOff x="-18737" y="4242272"/>
            <a:chExt cx="50766351" cy="421358"/>
          </a:xfrm>
        </p:grpSpPr>
        <p:sp>
          <p:nvSpPr>
            <p:cNvPr id="27" name="직사각형 26"/>
            <p:cNvSpPr/>
            <p:nvPr/>
          </p:nvSpPr>
          <p:spPr>
            <a:xfrm>
              <a:off x="-18737" y="4242272"/>
              <a:ext cx="50764057" cy="10800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ko-KR" altLang="en-US"/>
            </a:p>
          </p:txBody>
        </p:sp>
        <p:sp>
          <p:nvSpPr>
            <p:cNvPr id="28" name="직사각형 27"/>
            <p:cNvSpPr/>
            <p:nvPr/>
          </p:nvSpPr>
          <p:spPr>
            <a:xfrm>
              <a:off x="-16443" y="4394672"/>
              <a:ext cx="50764057" cy="108000"/>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직사각형 28"/>
            <p:cNvSpPr/>
            <p:nvPr/>
          </p:nvSpPr>
          <p:spPr>
            <a:xfrm>
              <a:off x="-16444" y="4555630"/>
              <a:ext cx="50764057" cy="10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1" name="직사각형 30"/>
          <p:cNvSpPr/>
          <p:nvPr/>
        </p:nvSpPr>
        <p:spPr>
          <a:xfrm>
            <a:off x="324547" y="5577781"/>
            <a:ext cx="11521280" cy="7679025"/>
          </a:xfrm>
          <a:prstGeom prst="rect">
            <a:avLst/>
          </a:prstGeom>
        </p:spPr>
        <p:txBody>
          <a:bodyPr wrap="square">
            <a:spAutoFit/>
          </a:bodyPr>
          <a:lstStyle/>
          <a:p>
            <a:pPr>
              <a:spcAft>
                <a:spcPts val="300"/>
              </a:spcAft>
            </a:pPr>
            <a:r>
              <a:rPr lang="en-US" altLang="ko-KR" sz="3000" b="1" dirty="0" smtClean="0">
                <a:solidFill>
                  <a:srgbClr val="FF00FF"/>
                </a:solidFill>
                <a:latin typeface="Times New Roman" panose="02020603050405020304" pitchFamily="18" charset="0"/>
                <a:ea typeface="굴림"/>
                <a:cs typeface="Times New Roman" panose="02020603050405020304" pitchFamily="18" charset="0"/>
              </a:rPr>
              <a:t>Motivation </a:t>
            </a:r>
          </a:p>
          <a:p>
            <a:pPr marL="533400" indent="-533400" algn="just">
              <a:spcAft>
                <a:spcPts val="300"/>
              </a:spcAft>
              <a:buClr>
                <a:srgbClr val="0070C0"/>
              </a:buClr>
              <a:buFont typeface="Wingdings" pitchFamily="2" charset="2"/>
              <a:buChar char="v"/>
            </a:pPr>
            <a:r>
              <a:rPr lang="en-US" altLang="ko-KR" sz="2800" dirty="0" smtClean="0">
                <a:latin typeface="Times New Roman" panose="02020603050405020304" pitchFamily="18" charset="0"/>
                <a:cs typeface="Times New Roman" panose="02020603050405020304" pitchFamily="18" charset="0"/>
              </a:rPr>
              <a:t>Arctic </a:t>
            </a:r>
            <a:r>
              <a:rPr lang="en-US" altLang="ko-KR" sz="2800" dirty="0">
                <a:latin typeface="Times New Roman" panose="02020603050405020304" pitchFamily="18" charset="0"/>
                <a:cs typeface="Times New Roman" panose="02020603050405020304" pitchFamily="18" charset="0"/>
              </a:rPr>
              <a:t>hydrologic systems exhibit evident temporal variability due to changes in large scale atmospheric circulation</a:t>
            </a:r>
            <a:r>
              <a:rPr lang="en-US" altLang="ko-KR" sz="2800" dirty="0" smtClean="0">
                <a:latin typeface="Times New Roman" panose="02020603050405020304" pitchFamily="18" charset="0"/>
                <a:cs typeface="Times New Roman" panose="02020603050405020304" pitchFamily="18" charset="0"/>
              </a:rPr>
              <a:t>.</a:t>
            </a:r>
            <a:endParaRPr lang="en-US" altLang="ko-KR" sz="2800" dirty="0">
              <a:latin typeface="Times New Roman" panose="02020603050405020304" pitchFamily="18" charset="0"/>
              <a:cs typeface="Times New Roman" panose="02020603050405020304" pitchFamily="18" charset="0"/>
            </a:endParaRPr>
          </a:p>
          <a:p>
            <a:pPr marL="533400" indent="-533400" algn="just">
              <a:spcAft>
                <a:spcPts val="300"/>
              </a:spcAft>
              <a:buClr>
                <a:srgbClr val="0070C0"/>
              </a:buClr>
              <a:buFont typeface="Wingdings" pitchFamily="2" charset="2"/>
              <a:buChar char="v"/>
            </a:pPr>
            <a:r>
              <a:rPr lang="en-US" altLang="ko-KR" sz="2800" dirty="0">
                <a:latin typeface="Times New Roman" panose="02020603050405020304" pitchFamily="18" charset="0"/>
                <a:cs typeface="Times New Roman" panose="02020603050405020304" pitchFamily="18" charset="0"/>
              </a:rPr>
              <a:t>Arctic rivers are important to global ocean and climate systems. Discharge from the Arctic rivers contributes as much as 10% to the upper 100 meters of water column of the entire Arctic Ocean</a:t>
            </a:r>
            <a:r>
              <a:rPr lang="en-US" altLang="ko-KR" sz="2800" dirty="0" smtClean="0">
                <a:latin typeface="Times New Roman" panose="02020603050405020304" pitchFamily="18" charset="0"/>
                <a:cs typeface="Times New Roman" panose="02020603050405020304" pitchFamily="18" charset="0"/>
              </a:rPr>
              <a:t>.</a:t>
            </a:r>
            <a:endParaRPr lang="en-US" altLang="ko-KR" sz="2800" dirty="0">
              <a:latin typeface="Times New Roman" panose="02020603050405020304" pitchFamily="18" charset="0"/>
              <a:cs typeface="Times New Roman" panose="02020603050405020304" pitchFamily="18" charset="0"/>
            </a:endParaRPr>
          </a:p>
          <a:p>
            <a:pPr marL="533400" indent="-533400" algn="just">
              <a:spcAft>
                <a:spcPts val="300"/>
              </a:spcAft>
              <a:buClr>
                <a:srgbClr val="0070C0"/>
              </a:buClr>
              <a:buFont typeface="Wingdings" pitchFamily="2" charset="2"/>
              <a:buChar char="v"/>
            </a:pPr>
            <a:r>
              <a:rPr lang="en-US" altLang="ko-KR" sz="2800" dirty="0">
                <a:latin typeface="Times New Roman" panose="02020603050405020304" pitchFamily="18" charset="0"/>
                <a:cs typeface="Times New Roman" panose="02020603050405020304" pitchFamily="18" charset="0"/>
              </a:rPr>
              <a:t>Examination of </a:t>
            </a:r>
            <a:r>
              <a:rPr lang="en-US" altLang="ko-KR" sz="2800" dirty="0" err="1">
                <a:latin typeface="Times New Roman" panose="02020603050405020304" pitchFamily="18" charset="0"/>
                <a:cs typeface="Times New Roman" panose="02020603050405020304" pitchFamily="18" charset="0"/>
              </a:rPr>
              <a:t>streamflow</a:t>
            </a:r>
            <a:r>
              <a:rPr lang="en-US" altLang="ko-KR" sz="2800" dirty="0">
                <a:latin typeface="Times New Roman" panose="02020603050405020304" pitchFamily="18" charset="0"/>
                <a:cs typeface="Times New Roman" panose="02020603050405020304" pitchFamily="18" charset="0"/>
              </a:rPr>
              <a:t> regime and variation in the major northern river basins is critical to better understand and quantify the atmospheric-land-ocean interactions in the Arctic and consequent global impacts.</a:t>
            </a:r>
          </a:p>
          <a:p>
            <a:pPr marL="533400" indent="-533400" algn="just">
              <a:spcAft>
                <a:spcPts val="300"/>
              </a:spcAft>
              <a:buClr>
                <a:srgbClr val="0070C0"/>
              </a:buClr>
              <a:buFont typeface="Wingdings" pitchFamily="2" charset="2"/>
              <a:buChar char="v"/>
            </a:pPr>
            <a:r>
              <a:rPr lang="en-US" altLang="ko-KR" sz="2800" dirty="0" smtClean="0">
                <a:latin typeface="Times New Roman" panose="02020603050405020304" pitchFamily="18" charset="0"/>
                <a:cs typeface="Times New Roman" panose="02020603050405020304" pitchFamily="18" charset="0"/>
              </a:rPr>
              <a:t>The </a:t>
            </a:r>
            <a:r>
              <a:rPr lang="en-US" altLang="ko-KR" sz="2800" dirty="0">
                <a:latin typeface="Times New Roman" panose="02020603050405020304" pitchFamily="18" charset="0"/>
                <a:cs typeface="Times New Roman" panose="02020603050405020304" pitchFamily="18" charset="0"/>
              </a:rPr>
              <a:t>Russian Arctic and especially the central Siberia </a:t>
            </a:r>
            <a:r>
              <a:rPr lang="en-US" altLang="ko-KR" sz="2800" dirty="0" smtClean="0">
                <a:latin typeface="Times New Roman" panose="02020603050405020304" pitchFamily="18" charset="0"/>
                <a:cs typeface="Times New Roman" panose="02020603050405020304" pitchFamily="18" charset="0"/>
              </a:rPr>
              <a:t>has </a:t>
            </a:r>
            <a:r>
              <a:rPr lang="en-US" altLang="ko-KR" sz="2800" dirty="0">
                <a:latin typeface="Times New Roman" panose="02020603050405020304" pitchFamily="18" charset="0"/>
                <a:cs typeface="Times New Roman" panose="02020603050405020304" pitchFamily="18" charset="0"/>
              </a:rPr>
              <a:t>experienced an unprecedented increase in air temperature during recent decades</a:t>
            </a:r>
            <a:r>
              <a:rPr lang="en-US" altLang="ko-KR" sz="2800" dirty="0" smtClean="0">
                <a:latin typeface="Times New Roman" panose="02020603050405020304" pitchFamily="18" charset="0"/>
                <a:cs typeface="Times New Roman" panose="02020603050405020304" pitchFamily="18" charset="0"/>
              </a:rPr>
              <a:t>.</a:t>
            </a:r>
            <a:endParaRPr lang="en-US" altLang="ko-KR" sz="2800" dirty="0">
              <a:latin typeface="Times New Roman" panose="02020603050405020304" pitchFamily="18" charset="0"/>
              <a:cs typeface="Times New Roman" panose="02020603050405020304" pitchFamily="18" charset="0"/>
            </a:endParaRPr>
          </a:p>
          <a:p>
            <a:pPr marL="533400" indent="-533400" algn="just">
              <a:spcAft>
                <a:spcPts val="300"/>
              </a:spcAft>
              <a:buClr>
                <a:srgbClr val="0070C0"/>
              </a:buClr>
              <a:buFont typeface="Wingdings" pitchFamily="2" charset="2"/>
              <a:buChar char="v"/>
            </a:pPr>
            <a:r>
              <a:rPr lang="en-US" altLang="ko-KR" sz="2800" dirty="0">
                <a:latin typeface="Times New Roman" panose="02020603050405020304" pitchFamily="18" charset="0"/>
                <a:cs typeface="Times New Roman" panose="02020603050405020304" pitchFamily="18" charset="0"/>
              </a:rPr>
              <a:t>The changes in air temperature along with changes in the timing of snowmelt (freezing/thawing) and reduction of snow cover can influence </a:t>
            </a:r>
            <a:r>
              <a:rPr lang="en-US" altLang="ko-KR" sz="2800" dirty="0" smtClean="0">
                <a:latin typeface="Times New Roman" panose="02020603050405020304" pitchFamily="18" charset="0"/>
                <a:cs typeface="Times New Roman" panose="02020603050405020304" pitchFamily="18" charset="0"/>
              </a:rPr>
              <a:t>the maximum </a:t>
            </a:r>
            <a:r>
              <a:rPr lang="en-US" altLang="ko-KR" sz="2800" dirty="0">
                <a:latin typeface="Times New Roman" panose="02020603050405020304" pitchFamily="18" charset="0"/>
                <a:cs typeface="Times New Roman" panose="02020603050405020304" pitchFamily="18" charset="0"/>
              </a:rPr>
              <a:t>daily spring discharge</a:t>
            </a:r>
            <a:r>
              <a:rPr lang="en-US" altLang="ko-KR" sz="2800" dirty="0" smtClean="0">
                <a:latin typeface="Times New Roman" panose="02020603050405020304" pitchFamily="18" charset="0"/>
                <a:cs typeface="Times New Roman" panose="02020603050405020304" pitchFamily="18" charset="0"/>
              </a:rPr>
              <a:t>.</a:t>
            </a:r>
            <a:endParaRPr lang="en-US" altLang="ko-KR" sz="2800" dirty="0">
              <a:latin typeface="Times New Roman" panose="02020603050405020304" pitchFamily="18" charset="0"/>
              <a:cs typeface="Times New Roman" panose="02020603050405020304" pitchFamily="18" charset="0"/>
            </a:endParaRPr>
          </a:p>
          <a:p>
            <a:pPr marL="533400" indent="-533400" algn="just">
              <a:spcAft>
                <a:spcPts val="300"/>
              </a:spcAft>
              <a:buClr>
                <a:srgbClr val="0070C0"/>
              </a:buClr>
              <a:buFont typeface="Wingdings" pitchFamily="2" charset="2"/>
              <a:buChar char="v"/>
            </a:pPr>
            <a:r>
              <a:rPr lang="en-US" altLang="ko-KR" sz="2800" dirty="0">
                <a:latin typeface="Times New Roman" panose="02020603050405020304" pitchFamily="18" charset="0"/>
                <a:cs typeface="Times New Roman" panose="02020603050405020304" pitchFamily="18" charset="0"/>
              </a:rPr>
              <a:t>Nearly every year in the late spring, ice blocks the flow of water at the mouth of the Lena River in northeastern Russia and gives rise to floods across the Siberian </a:t>
            </a:r>
            <a:r>
              <a:rPr lang="en-US" altLang="ko-KR" sz="2800" dirty="0" smtClean="0">
                <a:latin typeface="Times New Roman" panose="02020603050405020304" pitchFamily="18" charset="0"/>
                <a:cs typeface="Times New Roman" panose="02020603050405020304" pitchFamily="18" charset="0"/>
              </a:rPr>
              <a:t>plains.</a:t>
            </a:r>
          </a:p>
        </p:txBody>
      </p:sp>
      <p:sp>
        <p:nvSpPr>
          <p:cNvPr id="161" name="직사각형 160"/>
          <p:cNvSpPr/>
          <p:nvPr/>
        </p:nvSpPr>
        <p:spPr>
          <a:xfrm>
            <a:off x="6067878" y="26954655"/>
            <a:ext cx="4974695" cy="86177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altLang="ko-KR" sz="2500" dirty="0" smtClean="0">
                <a:solidFill>
                  <a:schemeClr val="tx1"/>
                </a:solidFill>
                <a:latin typeface="Times New Roman" panose="02020603050405020304" pitchFamily="18" charset="0"/>
                <a:cs typeface="Times New Roman" panose="02020603050405020304" pitchFamily="18" charset="0"/>
              </a:rPr>
              <a:t>Fig. 1: Location of selected gauging stations shown in Table 1</a:t>
            </a:r>
            <a:endParaRPr lang="ko-KR" altLang="en-US" sz="2500" dirty="0">
              <a:solidFill>
                <a:schemeClr val="tx1"/>
              </a:solidFill>
              <a:latin typeface="Times New Roman" panose="02020603050405020304" pitchFamily="18" charset="0"/>
              <a:cs typeface="Times New Roman" panose="02020603050405020304" pitchFamily="18" charset="0"/>
            </a:endParaRPr>
          </a:p>
        </p:txBody>
      </p:sp>
      <p:sp>
        <p:nvSpPr>
          <p:cNvPr id="163" name="Text Box 6"/>
          <p:cNvSpPr txBox="1">
            <a:spLocks noChangeAspect="1" noChangeArrowheads="1"/>
          </p:cNvSpPr>
          <p:nvPr/>
        </p:nvSpPr>
        <p:spPr bwMode="auto">
          <a:xfrm>
            <a:off x="37787440" y="20947885"/>
            <a:ext cx="12673408" cy="64807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nchorCtr="0">
            <a:normAutofit fontScale="92500" lnSpcReduction="20000"/>
          </a:bodyPr>
          <a:lstStyle>
            <a:defPPr>
              <a:defRPr lang="ko-KR"/>
            </a:defPPr>
            <a:lvl1pPr algn="ctr" defTabSz="936625">
              <a:spcBef>
                <a:spcPct val="50000"/>
              </a:spcBef>
              <a:defRPr sz="4500" b="1">
                <a:solidFill>
                  <a:srgbClr val="FFFF00"/>
                </a:solidFill>
                <a:effectLst>
                  <a:outerShdw blurRad="38100" dist="38100" dir="2700000" algn="tl">
                    <a:srgbClr val="C0C0C0"/>
                  </a:outerShdw>
                </a:effectLst>
                <a:latin typeface="Times New Roman" panose="02020603050405020304" pitchFamily="18" charset="0"/>
                <a:ea typeface="굴림" pitchFamily="50" charset="-127"/>
                <a:cs typeface="Times New Roman" panose="02020603050405020304" pitchFamily="18" charset="0"/>
              </a:defRPr>
            </a:lvl1pPr>
          </a:lstStyle>
          <a:p>
            <a:r>
              <a:rPr lang="en-US" altLang="ko-KR" dirty="0"/>
              <a:t>Conclusions</a:t>
            </a:r>
          </a:p>
        </p:txBody>
      </p:sp>
      <p:sp>
        <p:nvSpPr>
          <p:cNvPr id="171" name="직사각형 170"/>
          <p:cNvSpPr/>
          <p:nvPr/>
        </p:nvSpPr>
        <p:spPr>
          <a:xfrm>
            <a:off x="12446848" y="5530171"/>
            <a:ext cx="12335462" cy="2246769"/>
          </a:xfrm>
          <a:prstGeom prst="rect">
            <a:avLst/>
          </a:prstGeom>
        </p:spPr>
        <p:txBody>
          <a:bodyPr wrap="square">
            <a:spAutoFit/>
          </a:bodyPr>
          <a:lstStyle/>
          <a:p>
            <a:pPr marL="533400" indent="-533400" algn="just">
              <a:buClr>
                <a:srgbClr val="0070C0"/>
              </a:buClr>
              <a:buFont typeface="Wingdings" pitchFamily="2" charset="2"/>
              <a:buChar char="v"/>
            </a:pPr>
            <a:r>
              <a:rPr lang="en-US" altLang="ko-KR" sz="2800" dirty="0" smtClean="0">
                <a:latin typeface="Times New Roman" panose="02020603050405020304" pitchFamily="18" charset="0"/>
                <a:cs typeface="Times New Roman" panose="02020603050405020304" pitchFamily="18" charset="0"/>
              </a:rPr>
              <a:t>The dataset derived for this study includes monthly and annual flow rate for 10 selected gauging stations.</a:t>
            </a:r>
          </a:p>
          <a:p>
            <a:pPr marL="533400" indent="-533400" algn="just">
              <a:buClr>
                <a:srgbClr val="0070C0"/>
              </a:buClr>
              <a:buFont typeface="Wingdings" pitchFamily="2" charset="2"/>
              <a:buChar char="v"/>
            </a:pPr>
            <a:r>
              <a:rPr lang="en-US" altLang="ko-KR" sz="2800" dirty="0" smtClean="0">
                <a:latin typeface="Times New Roman" panose="02020603050405020304" pitchFamily="18" charset="0"/>
                <a:cs typeface="Times New Roman" panose="02020603050405020304" pitchFamily="18" charset="0"/>
              </a:rPr>
              <a:t>Initially, the flow data were derived for the time period 46 to 73 years for different gauging stations but latter a 45-year continuous and common period was investigated for analysis purpose.</a:t>
            </a:r>
          </a:p>
        </p:txBody>
      </p:sp>
      <p:sp>
        <p:nvSpPr>
          <p:cNvPr id="186" name="직사각형 185"/>
          <p:cNvSpPr/>
          <p:nvPr/>
        </p:nvSpPr>
        <p:spPr>
          <a:xfrm>
            <a:off x="12713003" y="15910561"/>
            <a:ext cx="11740191" cy="47705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altLang="ko-KR" sz="2500" dirty="0" smtClean="0">
                <a:solidFill>
                  <a:schemeClr val="tx1"/>
                </a:solidFill>
                <a:latin typeface="Times New Roman" panose="02020603050405020304" pitchFamily="18" charset="0"/>
                <a:cs typeface="Times New Roman" panose="02020603050405020304" pitchFamily="18" charset="0"/>
              </a:rPr>
              <a:t>Fig.2 Time series of mean annual discharge for the selected stations </a:t>
            </a:r>
            <a:endParaRPr lang="ko-KR" altLang="en-US" sz="2500" u="sng" dirty="0">
              <a:solidFill>
                <a:srgbClr val="FF0000"/>
              </a:solidFill>
              <a:latin typeface="Times New Roman" panose="02020603050405020304" pitchFamily="18" charset="0"/>
              <a:cs typeface="Times New Roman" panose="02020603050405020304" pitchFamily="18" charset="0"/>
            </a:endParaRPr>
          </a:p>
        </p:txBody>
      </p:sp>
      <p:sp>
        <p:nvSpPr>
          <p:cNvPr id="191" name="직사각형 190"/>
          <p:cNvSpPr/>
          <p:nvPr/>
        </p:nvSpPr>
        <p:spPr>
          <a:xfrm>
            <a:off x="12421891" y="17796273"/>
            <a:ext cx="12335462" cy="1454244"/>
          </a:xfrm>
          <a:prstGeom prst="rect">
            <a:avLst/>
          </a:prstGeom>
        </p:spPr>
        <p:txBody>
          <a:bodyPr wrap="square">
            <a:spAutoFit/>
          </a:bodyPr>
          <a:lstStyle/>
          <a:p>
            <a:pPr algn="just">
              <a:spcAft>
                <a:spcPts val="300"/>
              </a:spcAft>
              <a:buClr>
                <a:srgbClr val="FF0000"/>
              </a:buClr>
              <a:buFont typeface="Wingdings" pitchFamily="2" charset="2"/>
              <a:buChar char="Ø"/>
            </a:pPr>
            <a:r>
              <a:rPr lang="en-US" altLang="ko-KR" sz="3000" b="1" dirty="0" smtClean="0">
                <a:latin typeface="Arial" pitchFamily="34" charset="0"/>
                <a:cs typeface="Arial" pitchFamily="34" charset="0"/>
              </a:rPr>
              <a:t> </a:t>
            </a:r>
            <a:r>
              <a:rPr lang="en-US" altLang="ko-KR" sz="2800" b="1" dirty="0" err="1">
                <a:solidFill>
                  <a:srgbClr val="CC00CC"/>
                </a:solidFill>
                <a:latin typeface="Times New Roman" panose="02020603050405020304" pitchFamily="18" charset="0"/>
                <a:ea typeface="굴림"/>
                <a:cs typeface="Times New Roman" panose="02020603050405020304" pitchFamily="18" charset="0"/>
              </a:rPr>
              <a:t>Ljung</a:t>
            </a:r>
            <a:r>
              <a:rPr lang="en-US" altLang="ko-KR" sz="2800" b="1" dirty="0">
                <a:solidFill>
                  <a:srgbClr val="CC00CC"/>
                </a:solidFill>
                <a:latin typeface="Times New Roman" panose="02020603050405020304" pitchFamily="18" charset="0"/>
                <a:ea typeface="굴림"/>
                <a:cs typeface="Times New Roman" panose="02020603050405020304" pitchFamily="18" charset="0"/>
              </a:rPr>
              <a:t>-Box </a:t>
            </a:r>
            <a:r>
              <a:rPr lang="en-US" altLang="ko-KR" sz="2800" b="1" dirty="0" smtClean="0">
                <a:solidFill>
                  <a:srgbClr val="CC00CC"/>
                </a:solidFill>
                <a:latin typeface="Times New Roman" panose="02020603050405020304" pitchFamily="18" charset="0"/>
                <a:ea typeface="굴림"/>
                <a:cs typeface="Times New Roman" panose="02020603050405020304" pitchFamily="18" charset="0"/>
              </a:rPr>
              <a:t>Statistic</a:t>
            </a:r>
            <a:r>
              <a:rPr lang="en-US" altLang="ko-KR" sz="2800" b="1" dirty="0">
                <a:solidFill>
                  <a:srgbClr val="CC00CC"/>
                </a:solidFill>
                <a:latin typeface="Times New Roman" panose="02020603050405020304" pitchFamily="18" charset="0"/>
                <a:ea typeface="굴림"/>
                <a:cs typeface="Times New Roman" panose="02020603050405020304" pitchFamily="18" charset="0"/>
              </a:rPr>
              <a:t>: </a:t>
            </a:r>
          </a:p>
          <a:p>
            <a:pPr marL="533400" indent="-533400" algn="just">
              <a:spcAft>
                <a:spcPts val="300"/>
              </a:spcAft>
              <a:buClr>
                <a:srgbClr val="0070C0"/>
              </a:buClr>
              <a:buFont typeface="Wingdings" pitchFamily="2" charset="2"/>
              <a:buChar char="v"/>
            </a:pPr>
            <a:r>
              <a:rPr lang="en-US" altLang="ko-KR" sz="2800" dirty="0" smtClean="0">
                <a:latin typeface="Times New Roman" panose="02020603050405020304" pitchFamily="18" charset="0"/>
                <a:cs typeface="Times New Roman" panose="02020603050405020304" pitchFamily="18" charset="0"/>
              </a:rPr>
              <a:t>To </a:t>
            </a:r>
            <a:r>
              <a:rPr lang="en-US" altLang="ko-KR" sz="2800" dirty="0">
                <a:latin typeface="Times New Roman" panose="02020603050405020304" pitchFamily="18" charset="0"/>
                <a:cs typeface="Times New Roman" panose="02020603050405020304" pitchFamily="18" charset="0"/>
              </a:rPr>
              <a:t>check the significance of autocorrelation the </a:t>
            </a:r>
            <a:r>
              <a:rPr lang="en-US" altLang="ko-KR" sz="2800" dirty="0" err="1">
                <a:latin typeface="Times New Roman" panose="02020603050405020304" pitchFamily="18" charset="0"/>
                <a:cs typeface="Times New Roman" panose="02020603050405020304" pitchFamily="18" charset="0"/>
              </a:rPr>
              <a:t>Ljung</a:t>
            </a:r>
            <a:r>
              <a:rPr lang="en-US" altLang="ko-KR" sz="2800" dirty="0">
                <a:latin typeface="Times New Roman" panose="02020603050405020304" pitchFamily="18" charset="0"/>
                <a:cs typeface="Times New Roman" panose="02020603050405020304" pitchFamily="18" charset="0"/>
              </a:rPr>
              <a:t>-Box test was applied with test statistics as</a:t>
            </a:r>
            <a:r>
              <a:rPr lang="en-US" altLang="ko-KR" sz="2800" dirty="0" smtClean="0">
                <a:latin typeface="Times New Roman" panose="02020603050405020304" pitchFamily="18" charset="0"/>
                <a:cs typeface="Times New Roman" panose="02020603050405020304" pitchFamily="18" charset="0"/>
              </a:rPr>
              <a:t>:</a:t>
            </a:r>
          </a:p>
        </p:txBody>
      </p:sp>
      <p:sp>
        <p:nvSpPr>
          <p:cNvPr id="1038" name="Rectangle 14"/>
          <p:cNvSpPr>
            <a:spLocks noChangeArrowheads="1"/>
          </p:cNvSpPr>
          <p:nvPr/>
        </p:nvSpPr>
        <p:spPr bwMode="auto">
          <a:xfrm>
            <a:off x="0" y="0"/>
            <a:ext cx="50766663"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24" name="직사각형 223"/>
          <p:cNvSpPr/>
          <p:nvPr/>
        </p:nvSpPr>
        <p:spPr>
          <a:xfrm>
            <a:off x="25383331" y="5392300"/>
            <a:ext cx="11881320" cy="2400657"/>
          </a:xfrm>
          <a:prstGeom prst="rect">
            <a:avLst/>
          </a:prstGeom>
        </p:spPr>
        <p:txBody>
          <a:bodyPr wrap="square">
            <a:spAutoFit/>
          </a:bodyPr>
          <a:lstStyle/>
          <a:p>
            <a:pPr marL="533400" indent="-533400" algn="just">
              <a:buClr>
                <a:srgbClr val="0070C0"/>
              </a:buClr>
              <a:buFont typeface="Wingdings" pitchFamily="2" charset="2"/>
              <a:buChar char="v"/>
            </a:pPr>
            <a:r>
              <a:rPr kumimoji="1" lang="en-US" altLang="ko-KR" sz="3000" dirty="0">
                <a:solidFill>
                  <a:prstClr val="black"/>
                </a:solidFill>
                <a:latin typeface="Times New Roman" panose="02020603050405020304" pitchFamily="18" charset="0"/>
                <a:ea typeface="맑은 고딕" panose="020B0503020000020004" pitchFamily="34" charset="-127"/>
                <a:cs typeface="Times New Roman" panose="02020603050405020304" pitchFamily="18" charset="0"/>
              </a:rPr>
              <a:t>From the test result with higher values of </a:t>
            </a:r>
            <a:r>
              <a:rPr kumimoji="1" lang="en-US" altLang="ko-KR" sz="3000" dirty="0" smtClean="0">
                <a:solidFill>
                  <a:prstClr val="black"/>
                </a:solidFill>
                <a:latin typeface="Times New Roman" panose="02020603050405020304" pitchFamily="18" charset="0"/>
                <a:ea typeface="맑은 고딕" panose="020B0503020000020004" pitchFamily="34" charset="-127"/>
                <a:cs typeface="Times New Roman" panose="02020603050405020304" pitchFamily="18" charset="0"/>
              </a:rPr>
              <a:t>“p” </a:t>
            </a:r>
            <a:r>
              <a:rPr kumimoji="1" lang="en-US" altLang="ko-KR" sz="3000" dirty="0">
                <a:solidFill>
                  <a:prstClr val="black"/>
                </a:solidFill>
                <a:latin typeface="Times New Roman" panose="02020603050405020304" pitchFamily="18" charset="0"/>
                <a:ea typeface="맑은 고딕" panose="020B0503020000020004" pitchFamily="34" charset="-127"/>
                <a:cs typeface="Times New Roman" panose="02020603050405020304" pitchFamily="18" charset="0"/>
              </a:rPr>
              <a:t>it is clear that the autocorrelation is non-significant at 5% significant level and there is no need for pre-whitening the data of the stations.</a:t>
            </a:r>
          </a:p>
          <a:p>
            <a:pPr marL="533400" indent="-533400" algn="just">
              <a:buClr>
                <a:srgbClr val="0070C0"/>
              </a:buClr>
              <a:buFont typeface="Wingdings" pitchFamily="2" charset="2"/>
              <a:buChar char="v"/>
            </a:pPr>
            <a:r>
              <a:rPr kumimoji="1" lang="en-US" altLang="ko-KR" sz="3000" dirty="0">
                <a:solidFill>
                  <a:prstClr val="black"/>
                </a:solidFill>
                <a:latin typeface="Times New Roman" panose="02020603050405020304" pitchFamily="18" charset="0"/>
                <a:ea typeface="맑은 고딕" panose="020B0503020000020004" pitchFamily="34" charset="-127"/>
                <a:cs typeface="Times New Roman" panose="02020603050405020304" pitchFamily="18" charset="0"/>
              </a:rPr>
              <a:t>All stations will fit the AR(1) model except S1, S9, and S10 which fits for </a:t>
            </a:r>
            <a:r>
              <a:rPr kumimoji="1" lang="en-US" altLang="ko-KR" sz="3000" dirty="0" smtClean="0">
                <a:solidFill>
                  <a:prstClr val="black"/>
                </a:solidFill>
                <a:latin typeface="Times New Roman" panose="02020603050405020304" pitchFamily="18" charset="0"/>
                <a:ea typeface="맑은 고딕" panose="020B0503020000020004" pitchFamily="34" charset="-127"/>
                <a:cs typeface="Times New Roman" panose="02020603050405020304" pitchFamily="18" charset="0"/>
              </a:rPr>
              <a:t>p &gt; 0.05 </a:t>
            </a:r>
            <a:r>
              <a:rPr kumimoji="1" lang="en-US" altLang="ko-KR" sz="3000" dirty="0">
                <a:solidFill>
                  <a:prstClr val="black"/>
                </a:solidFill>
                <a:latin typeface="Times New Roman" panose="02020603050405020304" pitchFamily="18" charset="0"/>
                <a:ea typeface="맑은 고딕" panose="020B0503020000020004" pitchFamily="34" charset="-127"/>
                <a:cs typeface="Times New Roman" panose="02020603050405020304" pitchFamily="18" charset="0"/>
              </a:rPr>
              <a:t>by ARIMA (1,0,1).</a:t>
            </a:r>
          </a:p>
        </p:txBody>
      </p:sp>
      <p:sp>
        <p:nvSpPr>
          <p:cNvPr id="1045" name="Rectangle 21"/>
          <p:cNvSpPr>
            <a:spLocks noChangeArrowheads="1"/>
          </p:cNvSpPr>
          <p:nvPr/>
        </p:nvSpPr>
        <p:spPr bwMode="auto">
          <a:xfrm>
            <a:off x="0" y="0"/>
            <a:ext cx="50766663"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83" name="직사각형 282"/>
          <p:cNvSpPr/>
          <p:nvPr/>
        </p:nvSpPr>
        <p:spPr>
          <a:xfrm>
            <a:off x="37624028" y="21740097"/>
            <a:ext cx="12745416" cy="5262979"/>
          </a:xfrm>
          <a:prstGeom prst="rect">
            <a:avLst/>
          </a:prstGeom>
        </p:spPr>
        <p:txBody>
          <a:bodyPr wrap="square">
            <a:spAutoFit/>
          </a:bodyPr>
          <a:lstStyle/>
          <a:p>
            <a:pPr marL="533400" indent="-533400" algn="just">
              <a:buClr>
                <a:srgbClr val="FF0000"/>
              </a:buClr>
              <a:buFont typeface="Wingdings" pitchFamily="2" charset="2"/>
              <a:buChar char="Ø"/>
            </a:pPr>
            <a:r>
              <a:rPr lang="en-US" altLang="ko-KR" sz="2800" dirty="0">
                <a:latin typeface="Times New Roman" panose="02020603050405020304" pitchFamily="18" charset="0"/>
                <a:cs typeface="Times New Roman" panose="02020603050405020304" pitchFamily="18" charset="0"/>
              </a:rPr>
              <a:t>In the snowmelt period (May–June), strong warming in spring leads to an advance of snowmelt season into late May and results in a lower daily maximum discharge in June.</a:t>
            </a:r>
          </a:p>
          <a:p>
            <a:pPr marL="533400" indent="-533400" algn="just">
              <a:buClr>
                <a:srgbClr val="FF0000"/>
              </a:buClr>
              <a:buFont typeface="Wingdings" pitchFamily="2" charset="2"/>
              <a:buChar char="Ø"/>
            </a:pPr>
            <a:r>
              <a:rPr lang="en-US" altLang="ko-KR" sz="2800" dirty="0">
                <a:latin typeface="Times New Roman" panose="02020603050405020304" pitchFamily="18" charset="0"/>
                <a:cs typeface="Times New Roman" panose="02020603050405020304" pitchFamily="18" charset="0"/>
              </a:rPr>
              <a:t>During summer months (July–September) the changes in stream flow hydrology are less significant in comparison to those for winter and spring seasons. </a:t>
            </a:r>
          </a:p>
          <a:p>
            <a:pPr marL="533400" indent="-533400" algn="just">
              <a:buClr>
                <a:srgbClr val="FF0000"/>
              </a:buClr>
              <a:buFont typeface="Wingdings" pitchFamily="2" charset="2"/>
              <a:buChar char="Ø"/>
            </a:pPr>
            <a:r>
              <a:rPr lang="en-US" altLang="ko-KR" sz="2800" dirty="0">
                <a:latin typeface="Times New Roman" panose="02020603050405020304" pitchFamily="18" charset="0"/>
                <a:cs typeface="Times New Roman" panose="02020603050405020304" pitchFamily="18" charset="0"/>
              </a:rPr>
              <a:t>A slight stream flow increase is discovered for both July and August, mainly owing to precipitation increase in May and June.</a:t>
            </a:r>
          </a:p>
          <a:p>
            <a:pPr marL="533400" indent="-533400" algn="just">
              <a:buClr>
                <a:srgbClr val="FF0000"/>
              </a:buClr>
              <a:buFont typeface="Wingdings" pitchFamily="2" charset="2"/>
              <a:buChar char="Ø"/>
            </a:pPr>
            <a:r>
              <a:rPr lang="en-US" altLang="ko-KR" sz="2800" dirty="0">
                <a:latin typeface="Times New Roman" panose="02020603050405020304" pitchFamily="18" charset="0"/>
                <a:cs typeface="Times New Roman" panose="02020603050405020304" pitchFamily="18" charset="0"/>
              </a:rPr>
              <a:t>Discharge in September has a slight downward trend due to precipitation decrease and temperature increase in August</a:t>
            </a:r>
            <a:r>
              <a:rPr lang="en-US" altLang="ko-KR" sz="2800" dirty="0" smtClean="0">
                <a:latin typeface="Times New Roman" panose="02020603050405020304" pitchFamily="18" charset="0"/>
                <a:cs typeface="Times New Roman" panose="02020603050405020304" pitchFamily="18" charset="0"/>
              </a:rPr>
              <a:t>.</a:t>
            </a:r>
            <a:endParaRPr lang="en-US" altLang="ko-KR" sz="2800" dirty="0">
              <a:latin typeface="Times New Roman" panose="02020603050405020304" pitchFamily="18" charset="0"/>
              <a:cs typeface="Times New Roman" panose="02020603050405020304" pitchFamily="18" charset="0"/>
            </a:endParaRPr>
          </a:p>
          <a:p>
            <a:pPr marL="533400" indent="-533400" algn="just">
              <a:buClr>
                <a:srgbClr val="FF0000"/>
              </a:buClr>
              <a:buFont typeface="Wingdings" pitchFamily="2" charset="2"/>
              <a:buChar char="Ø"/>
            </a:pPr>
            <a:r>
              <a:rPr lang="en-US" altLang="ko-KR" sz="2800" dirty="0" smtClean="0">
                <a:latin typeface="Times New Roman" panose="02020603050405020304" pitchFamily="18" charset="0"/>
                <a:cs typeface="Times New Roman" panose="02020603050405020304" pitchFamily="18" charset="0"/>
              </a:rPr>
              <a:t>It </a:t>
            </a:r>
            <a:r>
              <a:rPr lang="en-US" altLang="ko-KR" sz="2800" dirty="0">
                <a:latin typeface="Times New Roman" panose="02020603050405020304" pitchFamily="18" charset="0"/>
                <a:cs typeface="Times New Roman" panose="02020603050405020304" pitchFamily="18" charset="0"/>
              </a:rPr>
              <a:t>is therefore believed that Lena River hydrologic regime changes are mainly the consequence of recent climate warming over Siberia and also closely related to changes in permafrost condition</a:t>
            </a:r>
            <a:r>
              <a:rPr lang="en-US" altLang="ko-KR" sz="2800" dirty="0" smtClean="0">
                <a:latin typeface="Times New Roman" panose="02020603050405020304" pitchFamily="18" charset="0"/>
                <a:cs typeface="Times New Roman" panose="02020603050405020304" pitchFamily="18" charset="0"/>
              </a:rPr>
              <a:t>.</a:t>
            </a:r>
            <a:endParaRPr lang="en-US" altLang="ko-KR" sz="2800" dirty="0">
              <a:latin typeface="Times New Roman" panose="02020603050405020304" pitchFamily="18" charset="0"/>
              <a:cs typeface="Times New Roman" panose="02020603050405020304" pitchFamily="18" charset="0"/>
            </a:endParaRPr>
          </a:p>
        </p:txBody>
      </p:sp>
      <p:sp>
        <p:nvSpPr>
          <p:cNvPr id="286" name="직사각형 285"/>
          <p:cNvSpPr/>
          <p:nvPr/>
        </p:nvSpPr>
        <p:spPr>
          <a:xfrm>
            <a:off x="37697174" y="27170894"/>
            <a:ext cx="12853940" cy="4031873"/>
          </a:xfrm>
          <a:prstGeom prst="rect">
            <a:avLst/>
          </a:prstGeom>
        </p:spPr>
        <p:txBody>
          <a:bodyPr wrap="square">
            <a:spAutoFit/>
          </a:bodyPr>
          <a:lstStyle/>
          <a:p>
            <a:r>
              <a:rPr lang="en-US" altLang="ko-KR" sz="3200" b="1" dirty="0" smtClean="0">
                <a:solidFill>
                  <a:srgbClr val="CC00CC"/>
                </a:solidFill>
                <a:latin typeface="Times New Roman" panose="02020603050405020304" pitchFamily="18" charset="0"/>
                <a:ea typeface="굴림"/>
                <a:cs typeface="Times New Roman" panose="02020603050405020304" pitchFamily="18" charset="0"/>
              </a:rPr>
              <a:t>  Contributions </a:t>
            </a:r>
            <a:endParaRPr lang="ko-KR" altLang="ko-KR" sz="3200" b="1" dirty="0" smtClean="0">
              <a:latin typeface="Times New Roman" panose="02020603050405020304" pitchFamily="18" charset="0"/>
              <a:cs typeface="Times New Roman" panose="02020603050405020304" pitchFamily="18" charset="0"/>
            </a:endParaRPr>
          </a:p>
          <a:p>
            <a:pPr marL="536575" indent="-365125" algn="just">
              <a:buClr>
                <a:srgbClr val="0070C0"/>
              </a:buClr>
              <a:buFont typeface="Arial" pitchFamily="34" charset="0"/>
              <a:buChar char="•"/>
            </a:pPr>
            <a:r>
              <a:rPr lang="en-US" altLang="ko-KR" sz="2800" b="1" u="sng" dirty="0" smtClean="0">
                <a:latin typeface="Times New Roman" panose="02020603050405020304" pitchFamily="18" charset="0"/>
                <a:cs typeface="Times New Roman" panose="02020603050405020304" pitchFamily="18" charset="0"/>
              </a:rPr>
              <a:t>Muhammad </a:t>
            </a:r>
            <a:r>
              <a:rPr lang="en-US" altLang="ko-KR" sz="2800" b="1" u="sng" dirty="0" err="1" smtClean="0">
                <a:latin typeface="Times New Roman" panose="02020603050405020304" pitchFamily="18" charset="0"/>
                <a:cs typeface="Times New Roman" panose="02020603050405020304" pitchFamily="18" charset="0"/>
              </a:rPr>
              <a:t>Ajmal</a:t>
            </a:r>
            <a:r>
              <a:rPr lang="en-US" altLang="ko-KR" sz="2800" dirty="0" smtClean="0">
                <a:latin typeface="Times New Roman" panose="02020603050405020304" pitchFamily="18" charset="0"/>
                <a:cs typeface="Times New Roman" panose="02020603050405020304" pitchFamily="18" charset="0"/>
              </a:rPr>
              <a:t>: Dept. of Civil and Environmental Engineering, Hanyang University, Republic of Korea, and Dept. of Agricultural Engineering, University of Engineering and Technology, Pakistan.</a:t>
            </a:r>
          </a:p>
          <a:p>
            <a:pPr marL="536575" indent="-365125" algn="just">
              <a:buClr>
                <a:srgbClr val="0070C0"/>
              </a:buClr>
              <a:buFont typeface="Arial" pitchFamily="34" charset="0"/>
              <a:buChar char="•"/>
            </a:pPr>
            <a:r>
              <a:rPr lang="en-US" altLang="ko-KR" sz="2800" b="1" u="sng" dirty="0" err="1" smtClean="0">
                <a:latin typeface="Times New Roman" panose="02020603050405020304" pitchFamily="18" charset="0"/>
                <a:cs typeface="Times New Roman" panose="02020603050405020304" pitchFamily="18" charset="0"/>
              </a:rPr>
              <a:t>Jiyae</a:t>
            </a:r>
            <a:r>
              <a:rPr lang="en-US" altLang="ko-KR" sz="2800" b="1" u="sng" dirty="0" smtClean="0">
                <a:latin typeface="Times New Roman" panose="02020603050405020304" pitchFamily="18" charset="0"/>
                <a:cs typeface="Times New Roman" panose="02020603050405020304" pitchFamily="18" charset="0"/>
              </a:rPr>
              <a:t> Shin</a:t>
            </a:r>
            <a:r>
              <a:rPr lang="en-US" altLang="ko-KR" sz="2800" dirty="0" smtClean="0">
                <a:latin typeface="Times New Roman" panose="02020603050405020304" pitchFamily="18" charset="0"/>
                <a:cs typeface="Times New Roman" panose="02020603050405020304" pitchFamily="18" charset="0"/>
              </a:rPr>
              <a:t>: Dept. of Civil and Environmental Engineering, Hanyang University, Republic of Korea</a:t>
            </a:r>
            <a:r>
              <a:rPr lang="en-US" altLang="ko-KR" sz="2800" dirty="0" smtClean="0">
                <a:latin typeface="Times New Roman" panose="02020603050405020304" pitchFamily="18" charset="0"/>
                <a:cs typeface="Times New Roman" panose="02020603050405020304" pitchFamily="18" charset="0"/>
              </a:rPr>
              <a:t>.</a:t>
            </a:r>
          </a:p>
          <a:p>
            <a:pPr marL="536575" indent="-365125" algn="just">
              <a:buClr>
                <a:srgbClr val="0070C0"/>
              </a:buClr>
              <a:buFont typeface="Arial" pitchFamily="34" charset="0"/>
              <a:buChar char="•"/>
            </a:pPr>
            <a:r>
              <a:rPr lang="en-US" altLang="ko-KR" sz="2800" b="1" u="sng" dirty="0">
                <a:latin typeface="Times New Roman" panose="02020603050405020304" pitchFamily="18" charset="0"/>
                <a:cs typeface="Times New Roman" panose="02020603050405020304" pitchFamily="18" charset="0"/>
              </a:rPr>
              <a:t>Tae-</a:t>
            </a:r>
            <a:r>
              <a:rPr lang="en-US" altLang="ko-KR" sz="2800" b="1" u="sng" dirty="0" err="1">
                <a:latin typeface="Times New Roman" panose="02020603050405020304" pitchFamily="18" charset="0"/>
                <a:cs typeface="Times New Roman" panose="02020603050405020304" pitchFamily="18" charset="0"/>
              </a:rPr>
              <a:t>Woong</a:t>
            </a:r>
            <a:r>
              <a:rPr lang="en-US" altLang="ko-KR" sz="2800" b="1" u="sng" dirty="0">
                <a:latin typeface="Times New Roman" panose="02020603050405020304" pitchFamily="18" charset="0"/>
                <a:cs typeface="Times New Roman" panose="02020603050405020304" pitchFamily="18" charset="0"/>
              </a:rPr>
              <a:t> Kim</a:t>
            </a:r>
            <a:r>
              <a:rPr lang="en-US" altLang="ko-KR" sz="2800" dirty="0">
                <a:latin typeface="Times New Roman" panose="02020603050405020304" pitchFamily="18" charset="0"/>
                <a:cs typeface="Times New Roman" panose="02020603050405020304" pitchFamily="18" charset="0"/>
              </a:rPr>
              <a:t>: Corresponding Author, Dept. of Civil and Environmental Engineering, </a:t>
            </a:r>
            <a:r>
              <a:rPr lang="en-US" altLang="ko-KR" sz="2800" dirty="0" err="1">
                <a:latin typeface="Times New Roman" panose="02020603050405020304" pitchFamily="18" charset="0"/>
                <a:cs typeface="Times New Roman" panose="02020603050405020304" pitchFamily="18" charset="0"/>
              </a:rPr>
              <a:t>Hanyang</a:t>
            </a:r>
            <a:r>
              <a:rPr lang="en-US" altLang="ko-KR" sz="2800" dirty="0">
                <a:latin typeface="Times New Roman" panose="02020603050405020304" pitchFamily="18" charset="0"/>
                <a:cs typeface="Times New Roman" panose="02020603050405020304" pitchFamily="18" charset="0"/>
              </a:rPr>
              <a:t> University, Republic of </a:t>
            </a:r>
            <a:r>
              <a:rPr lang="en-US" altLang="ko-KR" sz="2800" dirty="0" smtClean="0">
                <a:latin typeface="Times New Roman" panose="02020603050405020304" pitchFamily="18" charset="0"/>
                <a:cs typeface="Times New Roman" panose="02020603050405020304" pitchFamily="18" charset="0"/>
              </a:rPr>
              <a:t>Korea.</a:t>
            </a:r>
          </a:p>
          <a:p>
            <a:pPr marL="171450" algn="just">
              <a:buClr>
                <a:srgbClr val="0070C0"/>
              </a:buClr>
            </a:pPr>
            <a:r>
              <a:rPr lang="en-US" altLang="ko-KR" sz="2800" dirty="0" smtClean="0">
                <a:latin typeface="Times New Roman" panose="02020603050405020304" pitchFamily="18" charset="0"/>
                <a:cs typeface="Times New Roman" panose="02020603050405020304" pitchFamily="18" charset="0"/>
              </a:rPr>
              <a:t>    (</a:t>
            </a:r>
            <a:r>
              <a:rPr lang="en-US" altLang="ko-KR" sz="2800" dirty="0">
                <a:latin typeface="Times New Roman" panose="02020603050405020304" pitchFamily="18" charset="0"/>
                <a:cs typeface="Times New Roman" panose="02020603050405020304" pitchFamily="18" charset="0"/>
              </a:rPr>
              <a:t>E-mail: twkim72@hanyang.ac.kr</a:t>
            </a:r>
            <a:r>
              <a:rPr lang="en-US" altLang="ko-KR" sz="2800" dirty="0" smtClean="0">
                <a:latin typeface="Times New Roman" panose="02020603050405020304" pitchFamily="18" charset="0"/>
                <a:cs typeface="Times New Roman" panose="02020603050405020304" pitchFamily="18" charset="0"/>
              </a:rPr>
              <a:t>).</a:t>
            </a:r>
            <a:endParaRPr lang="en-US" altLang="ko-KR" sz="2800" dirty="0">
              <a:latin typeface="Times New Roman" panose="02020603050405020304" pitchFamily="18" charset="0"/>
              <a:cs typeface="Times New Roman" panose="02020603050405020304" pitchFamily="18" charset="0"/>
            </a:endParaRPr>
          </a:p>
        </p:txBody>
      </p:sp>
      <p:sp>
        <p:nvSpPr>
          <p:cNvPr id="203" name="TextBox 202"/>
          <p:cNvSpPr txBox="1"/>
          <p:nvPr/>
        </p:nvSpPr>
        <p:spPr>
          <a:xfrm>
            <a:off x="42305847" y="9025"/>
            <a:ext cx="8460815" cy="1169551"/>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7000" dirty="0" smtClean="0">
                <a:latin typeface="Times New Roman" panose="02020603050405020304" pitchFamily="18" charset="0"/>
                <a:cs typeface="Times New Roman" panose="02020603050405020304" pitchFamily="18" charset="0"/>
              </a:rPr>
              <a:t>R233/EGU2014-1839</a:t>
            </a:r>
            <a:endParaRPr lang="ko-KR" altLang="en-US" sz="70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8"/>
          <a:stretch>
            <a:fillRect/>
          </a:stretch>
        </p:blipFill>
        <p:spPr>
          <a:xfrm>
            <a:off x="48864" y="6238"/>
            <a:ext cx="11722528" cy="3528048"/>
          </a:xfrm>
          <a:prstGeom prst="rect">
            <a:avLst/>
          </a:prstGeom>
        </p:spPr>
      </p:pic>
      <p:sp>
        <p:nvSpPr>
          <p:cNvPr id="185" name="직사각형 159"/>
          <p:cNvSpPr/>
          <p:nvPr/>
        </p:nvSpPr>
        <p:spPr>
          <a:xfrm>
            <a:off x="266323" y="16413826"/>
            <a:ext cx="11519277" cy="6124754"/>
          </a:xfrm>
          <a:prstGeom prst="rect">
            <a:avLst/>
          </a:prstGeom>
        </p:spPr>
        <p:txBody>
          <a:bodyPr wrap="square">
            <a:spAutoFit/>
          </a:bodyPr>
          <a:lstStyle/>
          <a:p>
            <a:pPr marL="533400" indent="-533400" algn="just">
              <a:buClr>
                <a:srgbClr val="0070C0"/>
              </a:buClr>
              <a:buFont typeface="Wingdings" pitchFamily="2" charset="2"/>
              <a:buChar char="v"/>
            </a:pPr>
            <a:r>
              <a:rPr lang="en-US" altLang="ko-KR" sz="2800" dirty="0" smtClean="0">
                <a:latin typeface="Times New Roman" panose="02020603050405020304" pitchFamily="18" charset="0"/>
                <a:cs typeface="Times New Roman" panose="02020603050405020304" pitchFamily="18" charset="0"/>
              </a:rPr>
              <a:t>Data for 10 stations have been derived for continuous flow rate from  http://www.r-arcticnet.sr.unh.edu/v4.0/main.html.</a:t>
            </a:r>
          </a:p>
          <a:p>
            <a:pPr marL="533400" indent="-533400" algn="just">
              <a:buClr>
                <a:srgbClr val="0070C0"/>
              </a:buClr>
              <a:buFont typeface="Wingdings" pitchFamily="2" charset="2"/>
              <a:buChar char="v"/>
            </a:pPr>
            <a:r>
              <a:rPr lang="en-US" altLang="ko-KR" sz="2800" dirty="0" smtClean="0">
                <a:latin typeface="Times New Roman" panose="02020603050405020304" pitchFamily="18" charset="0"/>
                <a:cs typeface="Times New Roman" panose="02020603050405020304" pitchFamily="18" charset="0"/>
              </a:rPr>
              <a:t>The Lena is the easternmost of the three great Siberian rivers that flow into the Arctic Ocean (the other two being the Ob River and the Yenisei River). </a:t>
            </a:r>
          </a:p>
          <a:p>
            <a:pPr marL="533400" indent="-533400" algn="just">
              <a:buClr>
                <a:srgbClr val="0070C0"/>
              </a:buClr>
              <a:buFont typeface="Wingdings" pitchFamily="2" charset="2"/>
              <a:buChar char="v"/>
            </a:pPr>
            <a:r>
              <a:rPr lang="en-US" altLang="ko-KR" sz="2800" dirty="0" smtClean="0">
                <a:latin typeface="Times New Roman" panose="02020603050405020304" pitchFamily="18" charset="0"/>
                <a:cs typeface="Times New Roman" panose="02020603050405020304" pitchFamily="18" charset="0"/>
              </a:rPr>
              <a:t>The Lena River originates from the Baikal Mountains in the south central Siberian Plateau and flows northeast and north, entering into the Arctic Ocean via the Laptev Sea.</a:t>
            </a:r>
          </a:p>
          <a:p>
            <a:pPr marL="533400" indent="-533400" algn="just">
              <a:buClr>
                <a:srgbClr val="0070C0"/>
              </a:buClr>
              <a:buFont typeface="Wingdings" pitchFamily="2" charset="2"/>
              <a:buChar char="v"/>
            </a:pPr>
            <a:r>
              <a:rPr lang="en-US" altLang="ko-KR" sz="2800" dirty="0" smtClean="0">
                <a:latin typeface="Times New Roman" panose="02020603050405020304" pitchFamily="18" charset="0"/>
                <a:cs typeface="Times New Roman" panose="02020603050405020304" pitchFamily="18" charset="0"/>
              </a:rPr>
              <a:t>The total length of the river is estimated at 4,400 km. Its drainage area is about 2.49 million km</a:t>
            </a:r>
            <a:r>
              <a:rPr lang="en-US" altLang="ko-KR" sz="2800" baseline="30000" dirty="0" smtClean="0">
                <a:latin typeface="Times New Roman" panose="02020603050405020304" pitchFamily="18" charset="0"/>
                <a:cs typeface="Times New Roman" panose="02020603050405020304" pitchFamily="18" charset="0"/>
              </a:rPr>
              <a:t>2</a:t>
            </a:r>
            <a:r>
              <a:rPr lang="en-US" altLang="ko-KR" sz="2800" dirty="0" smtClean="0">
                <a:latin typeface="Times New Roman" panose="02020603050405020304" pitchFamily="18" charset="0"/>
                <a:cs typeface="Times New Roman" panose="02020603050405020304" pitchFamily="18" charset="0"/>
              </a:rPr>
              <a:t>, mainly covered by forest and underlain by permafrost.</a:t>
            </a:r>
          </a:p>
          <a:p>
            <a:pPr marL="533400" indent="-533400" algn="just">
              <a:buClr>
                <a:srgbClr val="0070C0"/>
              </a:buClr>
              <a:buFont typeface="Wingdings" pitchFamily="2" charset="2"/>
              <a:buChar char="v"/>
            </a:pPr>
            <a:r>
              <a:rPr lang="en-US" altLang="ko-KR" sz="2800" dirty="0" smtClean="0">
                <a:latin typeface="Times New Roman" panose="02020603050405020304" pitchFamily="18" charset="0"/>
                <a:cs typeface="Times New Roman" panose="02020603050405020304" pitchFamily="18" charset="0"/>
              </a:rPr>
              <a:t>The delta is frozen tundra for about 7 months of the year, but in May transforms the region into a lush wetland for the next few months.</a:t>
            </a:r>
          </a:p>
          <a:p>
            <a:pPr marL="533400" indent="-533400" algn="just">
              <a:buClr>
                <a:srgbClr val="0070C0"/>
              </a:buClr>
              <a:buFont typeface="Wingdings" pitchFamily="2" charset="2"/>
              <a:buChar char="v"/>
            </a:pPr>
            <a:r>
              <a:rPr lang="en-US" altLang="ko-KR" sz="2800" dirty="0" smtClean="0">
                <a:latin typeface="Times New Roman" panose="02020603050405020304" pitchFamily="18" charset="0"/>
                <a:cs typeface="Times New Roman" panose="02020603050405020304" pitchFamily="18" charset="0"/>
              </a:rPr>
              <a:t>It contributes 524 km</a:t>
            </a:r>
            <a:r>
              <a:rPr lang="en-US" altLang="ko-KR" sz="2800" baseline="30000" dirty="0" smtClean="0">
                <a:latin typeface="Times New Roman" panose="02020603050405020304" pitchFamily="18" charset="0"/>
                <a:cs typeface="Times New Roman" panose="02020603050405020304" pitchFamily="18" charset="0"/>
              </a:rPr>
              <a:t>3</a:t>
            </a:r>
            <a:r>
              <a:rPr lang="en-US" altLang="ko-KR" sz="2800" dirty="0" smtClean="0">
                <a:latin typeface="Times New Roman" panose="02020603050405020304" pitchFamily="18" charset="0"/>
                <a:cs typeface="Times New Roman" panose="02020603050405020304" pitchFamily="18" charset="0"/>
              </a:rPr>
              <a:t> or 15% of the total freshwater flow into Arctic Ocean.</a:t>
            </a:r>
            <a:endParaRPr lang="en-US" altLang="ko-KR"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Lst>
          </a:blip>
          <a:stretch>
            <a:fillRect/>
          </a:stretch>
        </p:blipFill>
        <p:spPr>
          <a:xfrm>
            <a:off x="1152032" y="22625431"/>
            <a:ext cx="4057521" cy="4913289"/>
          </a:xfrm>
          <a:prstGeom prst="rect">
            <a:avLst/>
          </a:prstGeom>
        </p:spPr>
      </p:pic>
      <p:pic>
        <p:nvPicPr>
          <p:cNvPr id="7" name="Picture 6"/>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Lst>
          </a:blip>
          <a:stretch>
            <a:fillRect/>
          </a:stretch>
        </p:blipFill>
        <p:spPr>
          <a:xfrm>
            <a:off x="6378447" y="22553420"/>
            <a:ext cx="4404024" cy="4339614"/>
          </a:xfrm>
          <a:prstGeom prst="rect">
            <a:avLst/>
          </a:prstGeom>
        </p:spPr>
      </p:pic>
      <p:sp>
        <p:nvSpPr>
          <p:cNvPr id="189" name="타원 164"/>
          <p:cNvSpPr/>
          <p:nvPr/>
        </p:nvSpPr>
        <p:spPr>
          <a:xfrm>
            <a:off x="3501763" y="23580401"/>
            <a:ext cx="1134104" cy="867461"/>
          </a:xfrm>
          <a:prstGeom prst="ellipse">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Notched Right Arrow 8"/>
          <p:cNvSpPr/>
          <p:nvPr/>
        </p:nvSpPr>
        <p:spPr>
          <a:xfrm rot="249714">
            <a:off x="4534004" y="23680510"/>
            <a:ext cx="1817884" cy="839572"/>
          </a:xfrm>
          <a:prstGeom prst="notchedRightArrow">
            <a:avLst/>
          </a:prstGeom>
          <a:ln/>
        </p:spPr>
        <p:style>
          <a:lnRef idx="2">
            <a:schemeClr val="dk1"/>
          </a:lnRef>
          <a:fillRef idx="1">
            <a:schemeClr val="lt1"/>
          </a:fillRef>
          <a:effectRef idx="0">
            <a:schemeClr val="dk1"/>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endParaRPr lang="en-US" sz="9000" b="1" dirty="0">
              <a:ln/>
              <a:solidFill>
                <a:schemeClr val="accent3"/>
              </a:solidFill>
              <a:latin typeface="Times New Roman" panose="02020603050405020304" pitchFamily="18" charset="0"/>
              <a:cs typeface="Times New Roman" panose="02020603050405020304" pitchFamily="18" charset="0"/>
            </a:endParaRPr>
          </a:p>
        </p:txBody>
      </p:sp>
      <p:sp>
        <p:nvSpPr>
          <p:cNvPr id="197" name="직사각형 160"/>
          <p:cNvSpPr/>
          <p:nvPr/>
        </p:nvSpPr>
        <p:spPr>
          <a:xfrm>
            <a:off x="610239" y="28344383"/>
            <a:ext cx="10986232" cy="47705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altLang="ko-KR" sz="2500" dirty="0" smtClean="0">
                <a:solidFill>
                  <a:schemeClr val="tx1"/>
                </a:solidFill>
                <a:latin typeface="Times New Roman" panose="02020603050405020304" pitchFamily="18" charset="0"/>
                <a:cs typeface="Times New Roman" panose="02020603050405020304" pitchFamily="18" charset="0"/>
              </a:rPr>
              <a:t>Table 1: Selected stations information</a:t>
            </a:r>
            <a:endParaRPr lang="ko-KR" altLang="en-US" sz="2500" dirty="0">
              <a:solidFill>
                <a:schemeClr val="tx1"/>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13">
            <a:extLst>
              <a:ext uri="{BEBA8EAE-BF5A-486C-A8C5-ECC9F3942E4B}">
                <a14:imgProps xmlns:a14="http://schemas.microsoft.com/office/drawing/2010/main">
                  <a14:imgLayer r:embed="rId14">
                    <a14:imgEffect>
                      <a14:sharpenSoften amount="50000"/>
                    </a14:imgEffect>
                  </a14:imgLayer>
                </a14:imgProps>
              </a:ext>
            </a:extLst>
          </a:blip>
          <a:stretch>
            <a:fillRect/>
          </a:stretch>
        </p:blipFill>
        <p:spPr>
          <a:xfrm>
            <a:off x="12544583" y="7946950"/>
            <a:ext cx="12030435" cy="7741705"/>
          </a:xfrm>
          <a:prstGeom prst="rect">
            <a:avLst/>
          </a:prstGeom>
        </p:spPr>
      </p:pic>
      <p:sp>
        <p:nvSpPr>
          <p:cNvPr id="202" name="Text Box 6"/>
          <p:cNvSpPr txBox="1">
            <a:spLocks noChangeAspect="1" noChangeArrowheads="1"/>
          </p:cNvSpPr>
          <p:nvPr/>
        </p:nvSpPr>
        <p:spPr bwMode="auto">
          <a:xfrm>
            <a:off x="311430" y="15409788"/>
            <a:ext cx="11512896" cy="78483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nchorCtr="0">
            <a:normAutofit/>
          </a:bodyPr>
          <a:lstStyle/>
          <a:p>
            <a:pPr algn="ctr"/>
            <a:r>
              <a:rPr lang="en-US" altLang="ko-KR" sz="4500" b="1" dirty="0">
                <a:solidFill>
                  <a:srgbClr val="FFFF00"/>
                </a:solidFill>
                <a:effectLst>
                  <a:outerShdw blurRad="38100" dist="38100" dir="2700000" algn="tl">
                    <a:srgbClr val="C0C0C0"/>
                  </a:outerShdw>
                </a:effectLst>
                <a:latin typeface="Times New Roman" panose="02020603050405020304" pitchFamily="18" charset="0"/>
                <a:ea typeface="굴림" pitchFamily="50" charset="-127"/>
                <a:cs typeface="Times New Roman" panose="02020603050405020304" pitchFamily="18" charset="0"/>
              </a:rPr>
              <a:t>Data and Study Area</a:t>
            </a:r>
            <a:endParaRPr lang="ko-KR" altLang="ko-KR" sz="4500" b="1" dirty="0">
              <a:solidFill>
                <a:srgbClr val="FFFF00"/>
              </a:solidFill>
              <a:effectLst>
                <a:outerShdw blurRad="38100" dist="38100" dir="2700000" algn="tl">
                  <a:srgbClr val="C0C0C0"/>
                </a:outerShdw>
              </a:effectLst>
              <a:latin typeface="Times New Roman" panose="02020603050405020304" pitchFamily="18" charset="0"/>
              <a:ea typeface="굴림" pitchFamily="50" charset="-127"/>
              <a:cs typeface="Times New Roman" panose="02020603050405020304" pitchFamily="18" charset="0"/>
            </a:endParaRPr>
          </a:p>
        </p:txBody>
      </p:sp>
      <p:sp>
        <p:nvSpPr>
          <p:cNvPr id="211" name="Text Box 6"/>
          <p:cNvSpPr txBox="1">
            <a:spLocks noChangeAspect="1" noChangeArrowheads="1"/>
          </p:cNvSpPr>
          <p:nvPr/>
        </p:nvSpPr>
        <p:spPr bwMode="auto">
          <a:xfrm>
            <a:off x="12816601" y="4565508"/>
            <a:ext cx="11644347" cy="793791"/>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nchorCtr="0">
            <a:normAutofit/>
          </a:bodyPr>
          <a:lstStyle/>
          <a:p>
            <a:pPr algn="ctr" defTabSz="936625">
              <a:spcBef>
                <a:spcPct val="50000"/>
              </a:spcBef>
            </a:pPr>
            <a:r>
              <a:rPr lang="en-US" altLang="ko-KR" sz="4500" b="1" dirty="0" smtClean="0">
                <a:solidFill>
                  <a:srgbClr val="FFFF00"/>
                </a:solidFill>
                <a:effectLst>
                  <a:outerShdw blurRad="38100" dist="38100" dir="2700000" algn="tl">
                    <a:srgbClr val="C0C0C0"/>
                  </a:outerShdw>
                </a:effectLst>
                <a:latin typeface="Times New Roman" panose="02020603050405020304" pitchFamily="18" charset="0"/>
                <a:ea typeface="굴림" pitchFamily="50" charset="-127"/>
                <a:cs typeface="Times New Roman" panose="02020603050405020304" pitchFamily="18" charset="0"/>
              </a:rPr>
              <a:t>Data Selection and Analysis</a:t>
            </a:r>
            <a:endParaRPr lang="ko-KR" altLang="en-US" sz="4500" b="1" dirty="0">
              <a:solidFill>
                <a:srgbClr val="FFFF00"/>
              </a:solidFill>
              <a:effectLst>
                <a:outerShdw blurRad="38100" dist="38100" dir="2700000" algn="tl">
                  <a:srgbClr val="C0C0C0"/>
                </a:outerShdw>
              </a:effectLst>
              <a:latin typeface="Times New Roman" panose="02020603050405020304" pitchFamily="18" charset="0"/>
              <a:ea typeface="굴림" pitchFamily="50" charset="-127"/>
              <a:cs typeface="Times New Roman" panose="02020603050405020304" pitchFamily="18" charset="0"/>
            </a:endParaRPr>
          </a:p>
        </p:txBody>
      </p:sp>
      <p:sp>
        <p:nvSpPr>
          <p:cNvPr id="212" name="Text Box 6"/>
          <p:cNvSpPr txBox="1">
            <a:spLocks noChangeAspect="1" noChangeArrowheads="1"/>
          </p:cNvSpPr>
          <p:nvPr/>
        </p:nvSpPr>
        <p:spPr bwMode="auto">
          <a:xfrm>
            <a:off x="12729959" y="16777940"/>
            <a:ext cx="11769312" cy="802309"/>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nchorCtr="0">
            <a:normAutofit/>
          </a:bodyPr>
          <a:lstStyle/>
          <a:p>
            <a:pPr algn="ctr" defTabSz="936625">
              <a:spcBef>
                <a:spcPct val="50000"/>
              </a:spcBef>
            </a:pPr>
            <a:r>
              <a:rPr lang="en-US" altLang="ko-KR" sz="4500" b="1" dirty="0" smtClean="0">
                <a:solidFill>
                  <a:srgbClr val="FFFF00"/>
                </a:solidFill>
                <a:effectLst>
                  <a:outerShdw blurRad="38100" dist="38100" dir="2700000" algn="tl">
                    <a:srgbClr val="C0C0C0"/>
                  </a:outerShdw>
                </a:effectLst>
                <a:latin typeface="Times New Roman" panose="02020603050405020304" pitchFamily="18" charset="0"/>
                <a:ea typeface="굴림" pitchFamily="50" charset="-127"/>
                <a:cs typeface="Times New Roman" panose="02020603050405020304" pitchFamily="18" charset="0"/>
              </a:rPr>
              <a:t>Methodology</a:t>
            </a:r>
            <a:endParaRPr lang="ko-KR" altLang="en-US" sz="4500" b="1" dirty="0">
              <a:solidFill>
                <a:srgbClr val="FFFF00"/>
              </a:solidFill>
              <a:effectLst>
                <a:outerShdw blurRad="38100" dist="38100" dir="2700000" algn="tl">
                  <a:srgbClr val="C0C0C0"/>
                </a:outerShdw>
              </a:effectLst>
              <a:latin typeface="Times New Roman" panose="02020603050405020304" pitchFamily="18" charset="0"/>
              <a:ea typeface="굴림" pitchFamily="50" charset="-127"/>
              <a:cs typeface="Times New Roman" panose="02020603050405020304" pitchFamily="18" charset="0"/>
            </a:endParaRPr>
          </a:p>
        </p:txBody>
      </p:sp>
      <p:graphicFrame>
        <p:nvGraphicFramePr>
          <p:cNvPr id="213" name="Object 152"/>
          <p:cNvGraphicFramePr>
            <a:graphicFrameLocks noChangeAspect="1"/>
          </p:cNvGraphicFramePr>
          <p:nvPr>
            <p:extLst>
              <p:ext uri="{D42A27DB-BD31-4B8C-83A1-F6EECF244321}">
                <p14:modId xmlns:p14="http://schemas.microsoft.com/office/powerpoint/2010/main" val="1854169881"/>
              </p:ext>
            </p:extLst>
          </p:nvPr>
        </p:nvGraphicFramePr>
        <p:xfrm>
          <a:off x="13073124" y="19409899"/>
          <a:ext cx="2828771" cy="1010011"/>
        </p:xfrm>
        <a:graphic>
          <a:graphicData uri="http://schemas.openxmlformats.org/presentationml/2006/ole">
            <mc:AlternateContent xmlns:mc="http://schemas.openxmlformats.org/markup-compatibility/2006">
              <mc:Choice xmlns:v="urn:schemas-microsoft-com:vml" Requires="v">
                <p:oleObj spid="_x0000_s3248" name="Equation" r:id="rId15" imgW="1435100" imgH="558800" progId="Equation.DSMT4">
                  <p:embed/>
                </p:oleObj>
              </mc:Choice>
              <mc:Fallback>
                <p:oleObj name="Equation" r:id="rId15" imgW="1435100" imgH="5588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073124" y="19409899"/>
                        <a:ext cx="2828771" cy="1010011"/>
                      </a:xfrm>
                      <a:prstGeom prst="rect">
                        <a:avLst/>
                      </a:prstGeom>
                      <a:solidFill>
                        <a:schemeClr val="tx2">
                          <a:lumMod val="20000"/>
                          <a:lumOff val="80000"/>
                        </a:schemeClr>
                      </a:solidFill>
                      <a:ln w="6350">
                        <a:solidFill>
                          <a:srgbClr val="C00000"/>
                        </a:solidFill>
                        <a:miter lim="800000"/>
                        <a:headEnd/>
                        <a:tailEnd/>
                      </a:ln>
                    </p:spPr>
                  </p:pic>
                </p:oleObj>
              </mc:Fallback>
            </mc:AlternateContent>
          </a:graphicData>
        </a:graphic>
      </p:graphicFrame>
      <p:sp>
        <p:nvSpPr>
          <p:cNvPr id="214" name="직사각형 190"/>
          <p:cNvSpPr/>
          <p:nvPr/>
        </p:nvSpPr>
        <p:spPr>
          <a:xfrm>
            <a:off x="12459686" y="20532577"/>
            <a:ext cx="12335462" cy="3108543"/>
          </a:xfrm>
          <a:prstGeom prst="rect">
            <a:avLst/>
          </a:prstGeom>
        </p:spPr>
        <p:txBody>
          <a:bodyPr wrap="square">
            <a:spAutoFit/>
          </a:bodyPr>
          <a:lstStyle/>
          <a:p>
            <a:pPr marL="533400" indent="-533400" algn="just">
              <a:buClr>
                <a:srgbClr val="0070C0"/>
              </a:buClr>
              <a:buFont typeface="Wingdings" pitchFamily="2" charset="2"/>
              <a:buChar char="v"/>
            </a:pPr>
            <a:r>
              <a:rPr lang="en-US" altLang="ko-KR" sz="2800" dirty="0" smtClean="0">
                <a:latin typeface="Times New Roman" panose="02020603050405020304" pitchFamily="18" charset="0"/>
                <a:cs typeface="Times New Roman" panose="02020603050405020304" pitchFamily="18" charset="0"/>
              </a:rPr>
              <a:t>In general, the significance of autocorrelation is investigated for lags from one to n/4, where n is the total number of observations in the analysis. Estimates at longer lags have been shown to be statistically unreliable (Box and Jenkins, 1970).</a:t>
            </a:r>
          </a:p>
          <a:p>
            <a:pPr marL="533400" indent="-533400" algn="just">
              <a:buClr>
                <a:srgbClr val="0070C0"/>
              </a:buClr>
              <a:buFont typeface="Wingdings" pitchFamily="2" charset="2"/>
              <a:buChar char="v"/>
            </a:pPr>
            <a:r>
              <a:rPr lang="en-US" altLang="ko-KR" sz="2800" dirty="0">
                <a:latin typeface="Times New Roman" panose="02020603050405020304" pitchFamily="18" charset="0"/>
                <a:cs typeface="Times New Roman" panose="02020603050405020304" pitchFamily="18" charset="0"/>
              </a:rPr>
              <a:t>To find hydrological trends, Mann-Kendall (MK), Spearman rank Correlation (SRC), Sen’s robust slope estimator (SSE), and Least square linear regression (LSLR) were applied</a:t>
            </a:r>
            <a:r>
              <a:rPr lang="en-US" altLang="ko-KR" sz="2800" dirty="0" smtClean="0">
                <a:latin typeface="Times New Roman" panose="02020603050405020304" pitchFamily="18" charset="0"/>
                <a:cs typeface="Times New Roman" panose="02020603050405020304" pitchFamily="18" charset="0"/>
              </a:rPr>
              <a:t>.</a:t>
            </a:r>
            <a:endParaRPr lang="en-US" altLang="ko-KR"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5" name="직사각형 190"/>
              <p:cNvSpPr/>
              <p:nvPr/>
            </p:nvSpPr>
            <p:spPr>
              <a:xfrm>
                <a:off x="16005725" y="19380449"/>
                <a:ext cx="8563866" cy="971163"/>
              </a:xfrm>
              <a:prstGeom prst="rect">
                <a:avLst/>
              </a:prstGeom>
              <a:ln w="3175">
                <a:solidFill>
                  <a:srgbClr val="C00000"/>
                </a:solidFill>
              </a:ln>
            </p:spPr>
            <p:style>
              <a:lnRef idx="2">
                <a:schemeClr val="accent4"/>
              </a:lnRef>
              <a:fillRef idx="1">
                <a:schemeClr val="lt1"/>
              </a:fillRef>
              <a:effectRef idx="0">
                <a:schemeClr val="accent4"/>
              </a:effectRef>
              <a:fontRef idx="minor">
                <a:schemeClr val="dk1"/>
              </a:fontRef>
            </p:style>
            <p:txBody>
              <a:bodyPr wrap="square">
                <a:spAutoFit/>
              </a:bodyPr>
              <a:lstStyle/>
              <a:p>
                <a:pPr lvl="0" defTabSz="914400" eaLnBrk="0" fontAlgn="base" latinLnBrk="0" hangingPunct="0">
                  <a:spcBef>
                    <a:spcPct val="0"/>
                  </a:spcBef>
                  <a:spcAft>
                    <a:spcPct val="0"/>
                  </a:spcAft>
                </a:pPr>
                <a14:m>
                  <m:oMath xmlns:m="http://schemas.openxmlformats.org/officeDocument/2006/math">
                    <m:sSubSup>
                      <m:sSubSupPr>
                        <m:ctrlPr>
                          <a:rPr lang="en-US" sz="2800" i="1" dirty="0">
                            <a:solidFill>
                              <a:srgbClr val="000000"/>
                            </a:solidFill>
                            <a:latin typeface="Cambria Math" panose="02040503050406030204" pitchFamily="18" charset="0"/>
                            <a:cs typeface="Times New Roman" panose="02020603050405020304" pitchFamily="18" charset="0"/>
                          </a:rPr>
                        </m:ctrlPr>
                      </m:sSubSupPr>
                      <m:e>
                        <m:acc>
                          <m:accPr>
                            <m:chr m:val="̂"/>
                            <m:ctrlPr>
                              <a:rPr lang="en-US" sz="2800" i="1" dirty="0">
                                <a:solidFill>
                                  <a:srgbClr val="000000"/>
                                </a:solidFill>
                                <a:latin typeface="Cambria Math" panose="02040503050406030204" pitchFamily="18" charset="0"/>
                                <a:cs typeface="Times New Roman" panose="02020603050405020304" pitchFamily="18" charset="0"/>
                              </a:rPr>
                            </m:ctrlPr>
                          </m:accPr>
                          <m:e>
                            <m:r>
                              <a:rPr lang="en-US" sz="2800" i="1" dirty="0">
                                <a:solidFill>
                                  <a:srgbClr val="000000"/>
                                </a:solidFill>
                                <a:latin typeface="Cambria Math" panose="02040503050406030204" pitchFamily="18" charset="0"/>
                                <a:cs typeface="Times New Roman" panose="02020603050405020304" pitchFamily="18" charset="0"/>
                              </a:rPr>
                              <m:t>𝑟</m:t>
                            </m:r>
                          </m:e>
                        </m:acc>
                      </m:e>
                      <m:sub>
                        <m:r>
                          <a:rPr lang="en-US" sz="2800" i="1" dirty="0">
                            <a:solidFill>
                              <a:srgbClr val="000000"/>
                            </a:solidFill>
                            <a:latin typeface="Cambria Math" panose="02040503050406030204" pitchFamily="18" charset="0"/>
                            <a:cs typeface="Times New Roman" panose="02020603050405020304" pitchFamily="18" charset="0"/>
                          </a:rPr>
                          <m:t>𝑘</m:t>
                        </m:r>
                      </m:sub>
                      <m:sup>
                        <m:r>
                          <a:rPr lang="en-US" sz="2800" i="1" dirty="0">
                            <a:solidFill>
                              <a:srgbClr val="000000"/>
                            </a:solidFill>
                            <a:latin typeface="Cambria Math" panose="02040503050406030204" pitchFamily="18" charset="0"/>
                            <a:cs typeface="Times New Roman" panose="02020603050405020304" pitchFamily="18" charset="0"/>
                          </a:rPr>
                          <m:t>2</m:t>
                        </m:r>
                      </m:sup>
                    </m:sSubSup>
                  </m:oMath>
                </a14:m>
                <a:r>
                  <a:rPr lang="en-US" sz="2800" dirty="0" smtClean="0">
                    <a:solidFill>
                      <a:srgbClr val="000000"/>
                    </a:solidFill>
                    <a:latin typeface="Times New Roman" panose="02020603050405020304" pitchFamily="18" charset="0"/>
                    <a:cs typeface="Times New Roman" panose="02020603050405020304" pitchFamily="18" charset="0"/>
                  </a:rPr>
                  <a:t> is </a:t>
                </a:r>
                <a:r>
                  <a:rPr lang="en-US" sz="2800" dirty="0">
                    <a:solidFill>
                      <a:srgbClr val="000000"/>
                    </a:solidFill>
                    <a:latin typeface="Times New Roman" panose="02020603050405020304" pitchFamily="18" charset="0"/>
                    <a:cs typeface="Times New Roman" panose="02020603050405020304" pitchFamily="18" charset="0"/>
                  </a:rPr>
                  <a:t>the estimated autocorrelation of the series </a:t>
                </a:r>
                <a:r>
                  <a:rPr lang="en-US" sz="2800" dirty="0" smtClean="0">
                    <a:solidFill>
                      <a:srgbClr val="000000"/>
                    </a:solidFill>
                    <a:latin typeface="Times New Roman" panose="02020603050405020304" pitchFamily="18" charset="0"/>
                    <a:cs typeface="Times New Roman" panose="02020603050405020304" pitchFamily="18" charset="0"/>
                  </a:rPr>
                  <a:t>at lag</a:t>
                </a:r>
                <a:r>
                  <a:rPr lang="en-US" sz="2800" dirty="0">
                    <a:solidFill>
                      <a:srgbClr val="000000"/>
                    </a:solidFill>
                    <a:latin typeface="Times New Roman" panose="02020603050405020304" pitchFamily="18" charset="0"/>
                    <a:cs typeface="Times New Roman" panose="02020603050405020304" pitchFamily="18" charset="0"/>
                  </a:rPr>
                  <a:t> </a:t>
                </a:r>
                <a:r>
                  <a:rPr lang="en-US" sz="2800" i="1" dirty="0">
                    <a:solidFill>
                      <a:srgbClr val="000000"/>
                    </a:solidFill>
                    <a:latin typeface="Times New Roman" panose="02020603050405020304" pitchFamily="18" charset="0"/>
                    <a:cs typeface="Times New Roman" panose="02020603050405020304" pitchFamily="18" charset="0"/>
                  </a:rPr>
                  <a:t>k</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cs typeface="Times New Roman" panose="02020603050405020304" pitchFamily="18" charset="0"/>
                  </a:rPr>
                  <a:t>and </a:t>
                </a:r>
                <a:r>
                  <a:rPr lang="en-US" sz="2800" i="1" dirty="0" smtClean="0">
                    <a:solidFill>
                      <a:srgbClr val="000000"/>
                    </a:solidFill>
                    <a:latin typeface="Times New Roman" panose="02020603050405020304" pitchFamily="18" charset="0"/>
                    <a:cs typeface="Times New Roman" panose="02020603050405020304" pitchFamily="18" charset="0"/>
                  </a:rPr>
                  <a:t>m </a:t>
                </a:r>
                <a:r>
                  <a:rPr lang="en-US" sz="2800" dirty="0">
                    <a:solidFill>
                      <a:srgbClr val="000000"/>
                    </a:solidFill>
                    <a:latin typeface="Times New Roman" panose="02020603050405020304" pitchFamily="18" charset="0"/>
                    <a:cs typeface="Times New Roman" panose="02020603050405020304" pitchFamily="18" charset="0"/>
                  </a:rPr>
                  <a:t> is the number of lags being tested.</a:t>
                </a:r>
                <a:r>
                  <a:rPr lang="en-US" sz="28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215" name="직사각형 190"/>
              <p:cNvSpPr>
                <a:spLocks noRot="1" noChangeAspect="1" noMove="1" noResize="1" noEditPoints="1" noAdjustHandles="1" noChangeArrowheads="1" noChangeShapeType="1" noTextEdit="1"/>
              </p:cNvSpPr>
              <p:nvPr/>
            </p:nvSpPr>
            <p:spPr>
              <a:xfrm>
                <a:off x="16005725" y="19380449"/>
                <a:ext cx="8563866" cy="971163"/>
              </a:xfrm>
              <a:prstGeom prst="rect">
                <a:avLst/>
              </a:prstGeom>
              <a:blipFill rotWithShape="0">
                <a:blip r:embed="rId17"/>
                <a:stretch>
                  <a:fillRect l="-1495" t="-4348" b="-15528"/>
                </a:stretch>
              </a:blipFill>
              <a:ln w="3175">
                <a:solidFill>
                  <a:srgbClr val="C00000"/>
                </a:solidFill>
              </a:ln>
            </p:spPr>
            <p:txBody>
              <a:bodyPr/>
              <a:lstStyle/>
              <a:p>
                <a:r>
                  <a:rPr lang="ko-KR" altLang="en-US">
                    <a:noFill/>
                  </a:rPr>
                  <a:t> </a:t>
                </a:r>
              </a:p>
            </p:txBody>
          </p:sp>
        </mc:Fallback>
      </mc:AlternateContent>
      <p:sp>
        <p:nvSpPr>
          <p:cNvPr id="218" name="직사각형 190"/>
          <p:cNvSpPr/>
          <p:nvPr/>
        </p:nvSpPr>
        <p:spPr>
          <a:xfrm>
            <a:off x="12512039" y="23844945"/>
            <a:ext cx="12335462" cy="2677656"/>
          </a:xfrm>
          <a:prstGeom prst="rect">
            <a:avLst/>
          </a:prstGeom>
        </p:spPr>
        <p:txBody>
          <a:bodyPr wrap="square">
            <a:spAutoFit/>
          </a:bodyPr>
          <a:lstStyle/>
          <a:p>
            <a:pPr marL="533400" indent="-533400" algn="just">
              <a:buClr>
                <a:srgbClr val="C00000"/>
              </a:buClr>
              <a:buFont typeface="Wingdings" panose="05000000000000000000" pitchFamily="2" charset="2"/>
              <a:buChar char="Ø"/>
            </a:pPr>
            <a:r>
              <a:rPr lang="en-US" altLang="ko-KR" sz="2800" b="1" dirty="0" smtClean="0">
                <a:solidFill>
                  <a:srgbClr val="CC00CC"/>
                </a:solidFill>
                <a:latin typeface="Times New Roman" panose="02020603050405020304" pitchFamily="18" charset="0"/>
                <a:ea typeface="굴림"/>
                <a:cs typeface="Times New Roman" panose="02020603050405020304" pitchFamily="18" charset="0"/>
              </a:rPr>
              <a:t>MK </a:t>
            </a:r>
            <a:r>
              <a:rPr lang="en-US" altLang="ko-KR" sz="2800" b="1" dirty="0">
                <a:solidFill>
                  <a:srgbClr val="CC00CC"/>
                </a:solidFill>
                <a:latin typeface="Times New Roman" panose="02020603050405020304" pitchFamily="18" charset="0"/>
                <a:ea typeface="굴림"/>
                <a:cs typeface="Times New Roman" panose="02020603050405020304" pitchFamily="18" charset="0"/>
              </a:rPr>
              <a:t>Test: </a:t>
            </a:r>
            <a:r>
              <a:rPr lang="en-US" altLang="ko-KR" sz="2800" dirty="0">
                <a:latin typeface="Times New Roman" panose="02020603050405020304" pitchFamily="18" charset="0"/>
                <a:cs typeface="Times New Roman" panose="02020603050405020304" pitchFamily="18" charset="0"/>
              </a:rPr>
              <a:t>This test searches for a trend in a time series whether the trend is linear or nonlinear using a test statics S as</a:t>
            </a:r>
            <a:r>
              <a:rPr lang="en-US" altLang="ko-KR" sz="2800" dirty="0" smtClean="0">
                <a:latin typeface="Times New Roman" panose="02020603050405020304" pitchFamily="18" charset="0"/>
                <a:cs typeface="Times New Roman" panose="02020603050405020304" pitchFamily="18" charset="0"/>
              </a:rPr>
              <a:t>:</a:t>
            </a:r>
          </a:p>
          <a:p>
            <a:pPr marL="533400" indent="-533400" algn="just">
              <a:buClr>
                <a:srgbClr val="C00000"/>
              </a:buClr>
              <a:buFont typeface="Wingdings" panose="05000000000000000000" pitchFamily="2" charset="2"/>
              <a:buChar char="Ø"/>
            </a:pPr>
            <a:endParaRPr lang="en-US" altLang="ko-KR" sz="2800" dirty="0" smtClean="0">
              <a:latin typeface="Times New Roman" panose="02020603050405020304" pitchFamily="18" charset="0"/>
              <a:cs typeface="Times New Roman" panose="02020603050405020304" pitchFamily="18" charset="0"/>
            </a:endParaRPr>
          </a:p>
          <a:p>
            <a:pPr algn="just">
              <a:buClr>
                <a:srgbClr val="0070C0"/>
              </a:buClr>
            </a:pPr>
            <a:r>
              <a:rPr lang="en-US" altLang="ko-KR" sz="2800" dirty="0" smtClean="0">
                <a:latin typeface="Times New Roman" panose="02020603050405020304" pitchFamily="18" charset="0"/>
                <a:cs typeface="Times New Roman" panose="02020603050405020304" pitchFamily="18" charset="0"/>
              </a:rPr>
              <a:t>                                    where            </a:t>
            </a:r>
          </a:p>
          <a:p>
            <a:pPr marL="533400" indent="-533400" algn="just">
              <a:buClr>
                <a:srgbClr val="0070C0"/>
              </a:buClr>
              <a:buFont typeface="Wingdings" pitchFamily="2" charset="2"/>
              <a:buChar char="v"/>
            </a:pPr>
            <a:endParaRPr lang="en-US" altLang="ko-KR" sz="2800" dirty="0">
              <a:latin typeface="Times New Roman" panose="02020603050405020304" pitchFamily="18" charset="0"/>
              <a:cs typeface="Times New Roman" panose="02020603050405020304" pitchFamily="18" charset="0"/>
            </a:endParaRPr>
          </a:p>
          <a:p>
            <a:pPr marL="533400" indent="-533400" algn="just">
              <a:buClr>
                <a:srgbClr val="0070C0"/>
              </a:buClr>
              <a:buFont typeface="Wingdings" pitchFamily="2" charset="2"/>
              <a:buChar char="v"/>
            </a:pPr>
            <a:r>
              <a:rPr lang="en-US" altLang="ko-KR" sz="2800" dirty="0" smtClean="0">
                <a:latin typeface="Times New Roman" panose="02020603050405020304" pitchFamily="18" charset="0"/>
                <a:cs typeface="Times New Roman" panose="02020603050405020304" pitchFamily="18" charset="0"/>
              </a:rPr>
              <a:t>For a positive </a:t>
            </a:r>
            <a:r>
              <a:rPr lang="en-US" altLang="ko-KR" sz="2800" dirty="0">
                <a:latin typeface="Times New Roman" panose="02020603050405020304" pitchFamily="18" charset="0"/>
                <a:cs typeface="Times New Roman" panose="02020603050405020304" pitchFamily="18" charset="0"/>
              </a:rPr>
              <a:t>(negative) value of S indicates an upward(downward) trend. </a:t>
            </a:r>
            <a:endParaRPr lang="en-US" altLang="ko-KR" sz="2800" dirty="0" smtClean="0">
              <a:latin typeface="Times New Roman" panose="02020603050405020304" pitchFamily="18" charset="0"/>
              <a:cs typeface="Times New Roman" panose="02020603050405020304" pitchFamily="18" charset="0"/>
            </a:endParaRPr>
          </a:p>
        </p:txBody>
      </p:sp>
      <p:graphicFrame>
        <p:nvGraphicFramePr>
          <p:cNvPr id="219" name="Object 118"/>
          <p:cNvGraphicFramePr>
            <a:graphicFrameLocks noChangeAspect="1"/>
          </p:cNvGraphicFramePr>
          <p:nvPr>
            <p:extLst>
              <p:ext uri="{D42A27DB-BD31-4B8C-83A1-F6EECF244321}">
                <p14:modId xmlns:p14="http://schemas.microsoft.com/office/powerpoint/2010/main" val="1295605712"/>
              </p:ext>
            </p:extLst>
          </p:nvPr>
        </p:nvGraphicFramePr>
        <p:xfrm>
          <a:off x="13167579" y="24895743"/>
          <a:ext cx="2541587" cy="800100"/>
        </p:xfrm>
        <a:graphic>
          <a:graphicData uri="http://schemas.openxmlformats.org/presentationml/2006/ole">
            <mc:AlternateContent xmlns:mc="http://schemas.openxmlformats.org/markup-compatibility/2006">
              <mc:Choice xmlns:v="urn:schemas-microsoft-com:vml" Requires="v">
                <p:oleObj spid="_x0000_s3249" name="Equation" r:id="rId18" imgW="1409088" imgH="444307" progId="Equation.DSMT4">
                  <p:embed/>
                </p:oleObj>
              </mc:Choice>
              <mc:Fallback>
                <p:oleObj name="Equation" r:id="rId18" imgW="1409088" imgH="444307"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167579" y="24895743"/>
                        <a:ext cx="2541587" cy="800100"/>
                      </a:xfrm>
                      <a:prstGeom prst="rect">
                        <a:avLst/>
                      </a:prstGeom>
                      <a:solidFill>
                        <a:srgbClr val="BDD7EE"/>
                      </a:solidFill>
                      <a:ln w="9525">
                        <a:solidFill>
                          <a:srgbClr val="C00000"/>
                        </a:solidFill>
                        <a:miter lim="800000"/>
                        <a:headEnd/>
                        <a:tailEnd/>
                      </a:ln>
                    </p:spPr>
                  </p:pic>
                </p:oleObj>
              </mc:Fallback>
            </mc:AlternateContent>
          </a:graphicData>
        </a:graphic>
      </p:graphicFrame>
      <p:graphicFrame>
        <p:nvGraphicFramePr>
          <p:cNvPr id="220" name="Object 119"/>
          <p:cNvGraphicFramePr>
            <a:graphicFrameLocks noChangeAspect="1"/>
          </p:cNvGraphicFramePr>
          <p:nvPr>
            <p:extLst>
              <p:ext uri="{D42A27DB-BD31-4B8C-83A1-F6EECF244321}">
                <p14:modId xmlns:p14="http://schemas.microsoft.com/office/powerpoint/2010/main" val="3345198661"/>
              </p:ext>
            </p:extLst>
          </p:nvPr>
        </p:nvGraphicFramePr>
        <p:xfrm>
          <a:off x="16777607" y="25205528"/>
          <a:ext cx="4689495" cy="367609"/>
        </p:xfrm>
        <a:graphic>
          <a:graphicData uri="http://schemas.openxmlformats.org/presentationml/2006/ole">
            <mc:AlternateContent xmlns:mc="http://schemas.openxmlformats.org/markup-compatibility/2006">
              <mc:Choice xmlns:v="urn:schemas-microsoft-com:vml" Requires="v">
                <p:oleObj spid="_x0000_s3250" name="Equation" r:id="rId20" imgW="2590800" imgH="203200" progId="Equation.DSMT4">
                  <p:embed/>
                </p:oleObj>
              </mc:Choice>
              <mc:Fallback>
                <p:oleObj name="Equation" r:id="rId20" imgW="2590800" imgH="2032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777607" y="25205528"/>
                        <a:ext cx="4689495" cy="367609"/>
                      </a:xfrm>
                      <a:prstGeom prst="rect">
                        <a:avLst/>
                      </a:prstGeom>
                      <a:solidFill>
                        <a:srgbClr val="BDD7EE"/>
                      </a:solidFill>
                      <a:ln w="9525">
                        <a:solidFill>
                          <a:srgbClr val="C00000"/>
                        </a:solidFill>
                        <a:miter lim="800000"/>
                        <a:headEnd/>
                        <a:tailEnd/>
                      </a:ln>
                    </p:spPr>
                  </p:pic>
                </p:oleObj>
              </mc:Fallback>
            </mc:AlternateContent>
          </a:graphicData>
        </a:graphic>
      </p:graphicFrame>
      <p:sp>
        <p:nvSpPr>
          <p:cNvPr id="217" name="직사각형 216"/>
          <p:cNvSpPr/>
          <p:nvPr/>
        </p:nvSpPr>
        <p:spPr>
          <a:xfrm>
            <a:off x="12493899" y="26715044"/>
            <a:ext cx="11809312" cy="3480953"/>
          </a:xfrm>
          <a:prstGeom prst="rect">
            <a:avLst/>
          </a:prstGeom>
        </p:spPr>
        <p:txBody>
          <a:bodyPr wrap="square">
            <a:spAutoFit/>
          </a:bodyPr>
          <a:lstStyle/>
          <a:p>
            <a:pPr marL="457200" indent="-457200" algn="just">
              <a:buClr>
                <a:srgbClr val="C00000"/>
              </a:buClr>
              <a:buFont typeface="Wingdings" panose="05000000000000000000" pitchFamily="2" charset="2"/>
              <a:buChar char="Ø"/>
            </a:pPr>
            <a:r>
              <a:rPr lang="en-US" altLang="ko-KR" sz="3200" b="1" dirty="0">
                <a:solidFill>
                  <a:srgbClr val="CC00CC"/>
                </a:solidFill>
                <a:latin typeface="Times New Roman" panose="02020603050405020304" pitchFamily="18" charset="0"/>
                <a:ea typeface="굴림"/>
                <a:cs typeface="Times New Roman" panose="02020603050405020304" pitchFamily="18" charset="0"/>
              </a:rPr>
              <a:t>SRC Test</a:t>
            </a:r>
            <a:r>
              <a:rPr lang="en-US" altLang="ko-KR" sz="2800" b="1" dirty="0">
                <a:solidFill>
                  <a:srgbClr val="CC00CC"/>
                </a:solidFill>
                <a:latin typeface="Times New Roman" panose="02020603050405020304" pitchFamily="18" charset="0"/>
                <a:ea typeface="굴림"/>
                <a:cs typeface="Times New Roman" panose="02020603050405020304" pitchFamily="18" charset="0"/>
              </a:rPr>
              <a:t>: </a:t>
            </a:r>
            <a:r>
              <a:rPr lang="en-US" altLang="ko-KR" sz="3000" dirty="0" smtClean="0">
                <a:latin typeface="Times New Roman" panose="02020603050405020304" pitchFamily="18" charset="0"/>
                <a:cs typeface="Times New Roman" panose="02020603050405020304" pitchFamily="18" charset="0"/>
              </a:rPr>
              <a:t>The </a:t>
            </a:r>
            <a:r>
              <a:rPr lang="en-US" altLang="ko-KR" sz="3000" dirty="0">
                <a:latin typeface="Times New Roman" panose="02020603050405020304" pitchFamily="18" charset="0"/>
                <a:cs typeface="Times New Roman" panose="02020603050405020304" pitchFamily="18" charset="0"/>
              </a:rPr>
              <a:t>test is based on Spearman correlation coefficient </a:t>
            </a:r>
            <a:r>
              <a:rPr lang="en-US" altLang="ko-KR" sz="3000" dirty="0" err="1">
                <a:latin typeface="Times New Roman" panose="02020603050405020304" pitchFamily="18" charset="0"/>
                <a:cs typeface="Times New Roman" panose="02020603050405020304" pitchFamily="18" charset="0"/>
              </a:rPr>
              <a:t>r</a:t>
            </a:r>
            <a:r>
              <a:rPr lang="en-US" altLang="ko-KR" sz="3000" baseline="-25000" dirty="0" err="1">
                <a:latin typeface="Times New Roman" panose="02020603050405020304" pitchFamily="18" charset="0"/>
                <a:cs typeface="Times New Roman" panose="02020603050405020304" pitchFamily="18" charset="0"/>
              </a:rPr>
              <a:t>SRC</a:t>
            </a:r>
            <a:r>
              <a:rPr lang="en-US" altLang="ko-KR" sz="3000" dirty="0">
                <a:latin typeface="Times New Roman" panose="02020603050405020304" pitchFamily="18" charset="0"/>
                <a:cs typeface="Times New Roman" panose="02020603050405020304" pitchFamily="18" charset="0"/>
              </a:rPr>
              <a:t> as</a:t>
            </a:r>
            <a:r>
              <a:rPr lang="en-US" altLang="ko-KR" sz="3000" dirty="0" smtClean="0">
                <a:latin typeface="Times New Roman" panose="02020603050405020304" pitchFamily="18" charset="0"/>
                <a:cs typeface="Times New Roman" panose="02020603050405020304" pitchFamily="18" charset="0"/>
              </a:rPr>
              <a:t>:</a:t>
            </a:r>
          </a:p>
          <a:p>
            <a:pPr marL="457200" indent="-457200" algn="just">
              <a:buClr>
                <a:srgbClr val="C00000"/>
              </a:buClr>
              <a:buFont typeface="Wingdings" panose="05000000000000000000" pitchFamily="2" charset="2"/>
              <a:buChar char="Ø"/>
            </a:pPr>
            <a:endParaRPr lang="en-US" altLang="ko-KR" sz="3000" dirty="0">
              <a:latin typeface="Times New Roman" panose="02020603050405020304" pitchFamily="18" charset="0"/>
              <a:cs typeface="Times New Roman" panose="02020603050405020304" pitchFamily="18" charset="0"/>
            </a:endParaRPr>
          </a:p>
          <a:p>
            <a:pPr marL="457200" indent="-457200" algn="just">
              <a:buClr>
                <a:srgbClr val="C00000"/>
              </a:buClr>
              <a:buFont typeface="Wingdings" panose="05000000000000000000" pitchFamily="2" charset="2"/>
              <a:buChar char="Ø"/>
            </a:pPr>
            <a:endParaRPr lang="en-US" altLang="ko-KR" sz="3000" dirty="0" smtClean="0">
              <a:latin typeface="Times New Roman" panose="02020603050405020304" pitchFamily="18" charset="0"/>
              <a:cs typeface="Times New Roman" panose="02020603050405020304" pitchFamily="18" charset="0"/>
            </a:endParaRPr>
          </a:p>
          <a:p>
            <a:pPr marL="457200" indent="-457200" algn="just">
              <a:lnSpc>
                <a:spcPct val="110000"/>
              </a:lnSpc>
              <a:buClr>
                <a:srgbClr val="C00000"/>
              </a:buClr>
              <a:buFont typeface="Wingdings" panose="05000000000000000000" pitchFamily="2" charset="2"/>
              <a:buChar char="Ø"/>
              <a:defRPr/>
            </a:pPr>
            <a:r>
              <a:rPr lang="en-US" sz="3200" b="1" dirty="0" smtClean="0">
                <a:solidFill>
                  <a:srgbClr val="CC00CC"/>
                </a:solidFill>
                <a:latin typeface="Times New Roman" panose="02020603050405020304" pitchFamily="18" charset="0"/>
                <a:ea typeface="굴림"/>
                <a:cs typeface="Times New Roman" panose="02020603050405020304" pitchFamily="18" charset="0"/>
              </a:rPr>
              <a:t>SRSE Test:</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The </a:t>
            </a:r>
            <a:r>
              <a:rPr lang="en-US" sz="3000" dirty="0">
                <a:latin typeface="Times New Roman" panose="02020603050405020304" pitchFamily="18" charset="0"/>
                <a:cs typeface="Times New Roman" panose="02020603050405020304" pitchFamily="18" charset="0"/>
              </a:rPr>
              <a:t>magnitude of slope shows the trend and is estimated as:</a:t>
            </a:r>
          </a:p>
          <a:p>
            <a:pPr algn="just">
              <a:buClr>
                <a:srgbClr val="0070C0"/>
              </a:buClr>
            </a:pPr>
            <a:endParaRPr lang="en-US" altLang="ko-KR" sz="3000" dirty="0" smtClean="0">
              <a:latin typeface="Times New Roman" panose="02020603050405020304" pitchFamily="18" charset="0"/>
              <a:cs typeface="Times New Roman" panose="02020603050405020304" pitchFamily="18" charset="0"/>
            </a:endParaRPr>
          </a:p>
          <a:p>
            <a:pPr marL="533400" indent="-533400" algn="just">
              <a:buClr>
                <a:srgbClr val="0070C0"/>
              </a:buClr>
              <a:buFont typeface="Wingdings" pitchFamily="2" charset="2"/>
              <a:buChar char="v"/>
            </a:pPr>
            <a:endParaRPr lang="en-US" altLang="ko-KR" sz="3000" dirty="0" smtClean="0">
              <a:latin typeface="Times New Roman" panose="02020603050405020304" pitchFamily="18" charset="0"/>
              <a:cs typeface="Times New Roman" panose="02020603050405020304" pitchFamily="18" charset="0"/>
            </a:endParaRPr>
          </a:p>
        </p:txBody>
      </p:sp>
      <p:graphicFrame>
        <p:nvGraphicFramePr>
          <p:cNvPr id="227" name="Object 123"/>
          <p:cNvGraphicFramePr>
            <a:graphicFrameLocks noChangeAspect="1"/>
          </p:cNvGraphicFramePr>
          <p:nvPr>
            <p:extLst>
              <p:ext uri="{D42A27DB-BD31-4B8C-83A1-F6EECF244321}">
                <p14:modId xmlns:p14="http://schemas.microsoft.com/office/powerpoint/2010/main" val="3692095906"/>
              </p:ext>
            </p:extLst>
          </p:nvPr>
        </p:nvGraphicFramePr>
        <p:xfrm>
          <a:off x="13140330" y="27405214"/>
          <a:ext cx="3467089" cy="770463"/>
        </p:xfrm>
        <a:graphic>
          <a:graphicData uri="http://schemas.openxmlformats.org/presentationml/2006/ole">
            <mc:AlternateContent xmlns:mc="http://schemas.openxmlformats.org/markup-compatibility/2006">
              <mc:Choice xmlns:v="urn:schemas-microsoft-com:vml" Requires="v">
                <p:oleObj spid="_x0000_s3251" name="Equation" r:id="rId22" imgW="2057400" imgH="457200" progId="Equation.DSMT4">
                  <p:embed/>
                </p:oleObj>
              </mc:Choice>
              <mc:Fallback>
                <p:oleObj name="Equation" r:id="rId22" imgW="2057400" imgH="4572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3140330" y="27405214"/>
                        <a:ext cx="3467089" cy="770463"/>
                      </a:xfrm>
                      <a:prstGeom prst="rect">
                        <a:avLst/>
                      </a:prstGeom>
                      <a:solidFill>
                        <a:srgbClr val="BDD7EE"/>
                      </a:solidFill>
                      <a:ln w="9525">
                        <a:solidFill>
                          <a:srgbClr val="C00000"/>
                        </a:solidFill>
                        <a:miter lim="800000"/>
                        <a:headEnd/>
                        <a:tailEnd/>
                      </a:ln>
                    </p:spPr>
                  </p:pic>
                </p:oleObj>
              </mc:Fallback>
            </mc:AlternateContent>
          </a:graphicData>
        </a:graphic>
      </p:graphicFrame>
      <p:graphicFrame>
        <p:nvGraphicFramePr>
          <p:cNvPr id="229" name="Object 228"/>
          <p:cNvGraphicFramePr>
            <a:graphicFrameLocks noChangeAspect="1"/>
          </p:cNvGraphicFramePr>
          <p:nvPr>
            <p:extLst>
              <p:ext uri="{D42A27DB-BD31-4B8C-83A1-F6EECF244321}">
                <p14:modId xmlns:p14="http://schemas.microsoft.com/office/powerpoint/2010/main" val="1816651462"/>
              </p:ext>
            </p:extLst>
          </p:nvPr>
        </p:nvGraphicFramePr>
        <p:xfrm>
          <a:off x="16935333" y="27404945"/>
          <a:ext cx="4760889" cy="744944"/>
        </p:xfrm>
        <a:graphic>
          <a:graphicData uri="http://schemas.openxmlformats.org/presentationml/2006/ole">
            <mc:AlternateContent xmlns:mc="http://schemas.openxmlformats.org/markup-compatibility/2006">
              <mc:Choice xmlns:v="urn:schemas-microsoft-com:vml" Requires="v">
                <p:oleObj spid="_x0000_s3252" name="Equation" r:id="rId24" imgW="1943100" imgH="304800" progId="Equation.DSMT4">
                  <p:embed/>
                </p:oleObj>
              </mc:Choice>
              <mc:Fallback>
                <p:oleObj name="Equation" r:id="rId24" imgW="1943100" imgH="3048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935333" y="27404945"/>
                        <a:ext cx="4760889" cy="744944"/>
                      </a:xfrm>
                      <a:prstGeom prst="rect">
                        <a:avLst/>
                      </a:prstGeom>
                      <a:solidFill>
                        <a:srgbClr val="BDD7EE"/>
                      </a:solidFill>
                      <a:ln w="9525">
                        <a:solidFill>
                          <a:srgbClr val="C00000"/>
                        </a:solidFill>
                        <a:miter lim="800000"/>
                        <a:headEnd/>
                        <a:tailEnd/>
                      </a:ln>
                    </p:spPr>
                  </p:pic>
                </p:oleObj>
              </mc:Fallback>
            </mc:AlternateContent>
          </a:graphicData>
        </a:graphic>
      </p:graphicFrame>
      <p:graphicFrame>
        <p:nvGraphicFramePr>
          <p:cNvPr id="231" name="Object 126"/>
          <p:cNvGraphicFramePr>
            <a:graphicFrameLocks noChangeAspect="1"/>
          </p:cNvGraphicFramePr>
          <p:nvPr>
            <p:extLst>
              <p:ext uri="{D42A27DB-BD31-4B8C-83A1-F6EECF244321}">
                <p14:modId xmlns:p14="http://schemas.microsoft.com/office/powerpoint/2010/main" val="66219568"/>
              </p:ext>
            </p:extLst>
          </p:nvPr>
        </p:nvGraphicFramePr>
        <p:xfrm>
          <a:off x="13086525" y="28776601"/>
          <a:ext cx="5685536" cy="651326"/>
        </p:xfrm>
        <a:graphic>
          <a:graphicData uri="http://schemas.openxmlformats.org/presentationml/2006/ole">
            <mc:AlternateContent xmlns:mc="http://schemas.openxmlformats.org/markup-compatibility/2006">
              <mc:Choice xmlns:v="urn:schemas-microsoft-com:vml" Requires="v">
                <p:oleObj spid="_x0000_s3253" name="Equation" r:id="rId26" imgW="2438400" imgH="279400" progId="Equation.DSMT4">
                  <p:embed/>
                </p:oleObj>
              </mc:Choice>
              <mc:Fallback>
                <p:oleObj name="Equation" r:id="rId26" imgW="2438400" imgH="2794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3086525" y="28776601"/>
                        <a:ext cx="5685536" cy="651326"/>
                      </a:xfrm>
                      <a:prstGeom prst="rect">
                        <a:avLst/>
                      </a:prstGeom>
                      <a:solidFill>
                        <a:srgbClr val="BDD7EE"/>
                      </a:solidFill>
                      <a:ln w="9525">
                        <a:solidFill>
                          <a:srgbClr val="C00000"/>
                        </a:solidFill>
                        <a:miter lim="800000"/>
                        <a:headEnd/>
                        <a:tailEnd/>
                      </a:ln>
                    </p:spPr>
                  </p:pic>
                </p:oleObj>
              </mc:Fallback>
            </mc:AlternateContent>
          </a:graphicData>
        </a:graphic>
      </p:graphicFrame>
      <p:sp>
        <p:nvSpPr>
          <p:cNvPr id="232" name="TextBox 126"/>
          <p:cNvSpPr txBox="1">
            <a:spLocks noChangeArrowheads="1"/>
          </p:cNvSpPr>
          <p:nvPr/>
        </p:nvSpPr>
        <p:spPr bwMode="auto">
          <a:xfrm>
            <a:off x="18836640" y="28847883"/>
            <a:ext cx="5505858" cy="469167"/>
          </a:xfrm>
          <a:prstGeom prst="rect">
            <a:avLst/>
          </a:prstGeom>
          <a:ln w="6350">
            <a:solidFill>
              <a:srgbClr val="C00000"/>
            </a:solidFill>
          </a:ln>
        </p:spPr>
        <p:style>
          <a:lnRef idx="2">
            <a:schemeClr val="accent1"/>
          </a:lnRef>
          <a:fillRef idx="1">
            <a:schemeClr val="lt1"/>
          </a:fillRef>
          <a:effectRef idx="0">
            <a:schemeClr val="accent1"/>
          </a:effectRef>
          <a:fontRef idx="minor">
            <a:schemeClr val="dk1"/>
          </a:fontRef>
        </p:style>
        <p:txBody>
          <a:bodyPr wrap="square">
            <a:spAutoFit/>
          </a:bodyPr>
          <a:lstStyle>
            <a:lvl1pPr latinLnBrk="1">
              <a:spcBef>
                <a:spcPct val="20000"/>
              </a:spcBef>
              <a:buClr>
                <a:schemeClr val="accent1"/>
              </a:buClr>
              <a:buSzPct val="65000"/>
              <a:buFont typeface="Wingdings" panose="05000000000000000000" pitchFamily="2" charset="2"/>
              <a:buChar char="n"/>
              <a:defRPr kumimoji="1" sz="14200">
                <a:solidFill>
                  <a:schemeClr val="tx1"/>
                </a:solidFill>
                <a:latin typeface="굴림" panose="020B0600000101010101" pitchFamily="34" charset="-127"/>
                <a:ea typeface="굴림" panose="020B0600000101010101" pitchFamily="34" charset="-127"/>
              </a:defRPr>
            </a:lvl1pPr>
            <a:lvl2pPr marL="742950" indent="-285750" latinLnBrk="1">
              <a:spcBef>
                <a:spcPct val="20000"/>
              </a:spcBef>
              <a:buClr>
                <a:schemeClr val="accent2"/>
              </a:buClr>
              <a:buSzPct val="60000"/>
              <a:buFont typeface="Wingdings" panose="05000000000000000000" pitchFamily="2" charset="2"/>
              <a:buChar char="q"/>
              <a:defRPr kumimoji="1" sz="12300">
                <a:solidFill>
                  <a:schemeClr val="tx1"/>
                </a:solidFill>
                <a:latin typeface="굴림" panose="020B0600000101010101" pitchFamily="34" charset="-127"/>
                <a:ea typeface="굴림" panose="020B0600000101010101" pitchFamily="34" charset="-127"/>
              </a:defRPr>
            </a:lvl2pPr>
            <a:lvl3pPr marL="1143000" indent="-228600" latinLnBrk="1">
              <a:spcBef>
                <a:spcPct val="20000"/>
              </a:spcBef>
              <a:buClr>
                <a:schemeClr val="accent1"/>
              </a:buClr>
              <a:buSzPct val="65000"/>
              <a:buFont typeface="Wingdings" panose="05000000000000000000" pitchFamily="2" charset="2"/>
              <a:buChar char="n"/>
              <a:defRPr kumimoji="1" sz="10400">
                <a:solidFill>
                  <a:schemeClr val="tx1"/>
                </a:solidFill>
                <a:latin typeface="굴림" panose="020B0600000101010101" pitchFamily="34" charset="-127"/>
                <a:ea typeface="굴림" panose="020B0600000101010101" pitchFamily="34" charset="-127"/>
              </a:defRPr>
            </a:lvl3pPr>
            <a:lvl4pPr marL="1600200" indent="-228600" latinLnBrk="1">
              <a:spcBef>
                <a:spcPct val="20000"/>
              </a:spcBef>
              <a:buClr>
                <a:schemeClr val="accent2"/>
              </a:buClr>
              <a:buSzPct val="70000"/>
              <a:buFont typeface="Wingdings" panose="05000000000000000000" pitchFamily="2" charset="2"/>
              <a:buChar char="q"/>
              <a:defRPr kumimoji="1" sz="9500">
                <a:solidFill>
                  <a:schemeClr val="tx1"/>
                </a:solidFill>
                <a:latin typeface="굴림" panose="020B0600000101010101" pitchFamily="34" charset="-127"/>
                <a:ea typeface="굴림" panose="020B0600000101010101" pitchFamily="34" charset="-127"/>
              </a:defRPr>
            </a:lvl4pPr>
            <a:lvl5pPr marL="2057400" indent="-228600" latinLnBrk="1">
              <a:spcBef>
                <a:spcPct val="20000"/>
              </a:spcBef>
              <a:buClr>
                <a:schemeClr val="accent1"/>
              </a:buClr>
              <a:buSzPct val="75000"/>
              <a:buFont typeface="Wingdings" panose="05000000000000000000" pitchFamily="2" charset="2"/>
              <a:buChar char="§"/>
              <a:defRPr kumimoji="1" sz="9500">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20000"/>
              </a:spcBef>
              <a:spcAft>
                <a:spcPct val="0"/>
              </a:spcAft>
              <a:buClr>
                <a:schemeClr val="accent1"/>
              </a:buClr>
              <a:buSzPct val="75000"/>
              <a:buFont typeface="Wingdings" panose="05000000000000000000" pitchFamily="2" charset="2"/>
              <a:buChar char="§"/>
              <a:defRPr kumimoji="1" sz="9500">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20000"/>
              </a:spcBef>
              <a:spcAft>
                <a:spcPct val="0"/>
              </a:spcAft>
              <a:buClr>
                <a:schemeClr val="accent1"/>
              </a:buClr>
              <a:buSzPct val="75000"/>
              <a:buFont typeface="Wingdings" panose="05000000000000000000" pitchFamily="2" charset="2"/>
              <a:buChar char="§"/>
              <a:defRPr kumimoji="1" sz="9500">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20000"/>
              </a:spcBef>
              <a:spcAft>
                <a:spcPct val="0"/>
              </a:spcAft>
              <a:buClr>
                <a:schemeClr val="accent1"/>
              </a:buClr>
              <a:buSzPct val="75000"/>
              <a:buFont typeface="Wingdings" panose="05000000000000000000" pitchFamily="2" charset="2"/>
              <a:buChar char="§"/>
              <a:defRPr kumimoji="1" sz="9500">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20000"/>
              </a:spcBef>
              <a:spcAft>
                <a:spcPct val="0"/>
              </a:spcAft>
              <a:buClr>
                <a:schemeClr val="accent1"/>
              </a:buClr>
              <a:buSzPct val="75000"/>
              <a:buFont typeface="Wingdings" panose="05000000000000000000" pitchFamily="2" charset="2"/>
              <a:buChar char="§"/>
              <a:defRPr kumimoji="1" sz="9500">
                <a:solidFill>
                  <a:schemeClr val="tx1"/>
                </a:solidFill>
                <a:latin typeface="굴림" panose="020B0600000101010101" pitchFamily="34" charset="-127"/>
                <a:ea typeface="굴림" panose="020B0600000101010101" pitchFamily="34" charset="-127"/>
              </a:defRPr>
            </a:lvl9pPr>
          </a:lstStyle>
          <a:p>
            <a:pPr algn="ctr" eaLnBrk="1" hangingPunct="1">
              <a:lnSpc>
                <a:spcPct val="110000"/>
              </a:lnSpc>
              <a:spcBef>
                <a:spcPct val="0"/>
              </a:spcBef>
              <a:buClrTx/>
              <a:buSzTx/>
              <a:buFontTx/>
              <a:buNone/>
              <a:defRPr/>
            </a:pPr>
            <a:r>
              <a:rPr lang="en-US" altLang="ko-KR" sz="2400" dirty="0" smtClean="0">
                <a:latin typeface="Times New Roman" panose="02020603050405020304" pitchFamily="18" charset="0"/>
                <a:ea typeface="맑은 고딕" panose="020B0503020000020004" pitchFamily="34" charset="-127"/>
                <a:cs typeface="Times New Roman" panose="02020603050405020304" pitchFamily="18" charset="0"/>
              </a:rPr>
              <a:t>Y</a:t>
            </a:r>
            <a:r>
              <a:rPr lang="en-US" altLang="ko-KR" sz="2400" baseline="-25000" dirty="0" smtClean="0">
                <a:latin typeface="Times New Roman" panose="02020603050405020304" pitchFamily="18" charset="0"/>
                <a:ea typeface="맑은 고딕" panose="020B0503020000020004" pitchFamily="34" charset="-127"/>
                <a:cs typeface="Times New Roman" panose="02020603050405020304" pitchFamily="18" charset="0"/>
              </a:rPr>
              <a:t>i</a:t>
            </a:r>
            <a:r>
              <a:rPr lang="en-US" altLang="ko-KR" sz="2400" dirty="0" smtClean="0">
                <a:latin typeface="Times New Roman" panose="02020603050405020304" pitchFamily="18" charset="0"/>
                <a:ea typeface="맑은 고딕" panose="020B0503020000020004" pitchFamily="34" charset="-127"/>
                <a:cs typeface="Times New Roman" panose="02020603050405020304" pitchFamily="18" charset="0"/>
              </a:rPr>
              <a:t> &amp; </a:t>
            </a:r>
            <a:r>
              <a:rPr lang="en-US" altLang="ko-KR" sz="2400" dirty="0" err="1" smtClean="0">
                <a:latin typeface="Times New Roman" panose="02020603050405020304" pitchFamily="18" charset="0"/>
                <a:ea typeface="맑은 고딕" panose="020B0503020000020004" pitchFamily="34" charset="-127"/>
                <a:cs typeface="Times New Roman" panose="02020603050405020304" pitchFamily="18" charset="0"/>
              </a:rPr>
              <a:t>Y</a:t>
            </a:r>
            <a:r>
              <a:rPr lang="en-US" altLang="ko-KR" sz="2400" baseline="-25000" dirty="0" err="1" smtClean="0">
                <a:latin typeface="Times New Roman" panose="02020603050405020304" pitchFamily="18" charset="0"/>
                <a:ea typeface="맑은 고딕" panose="020B0503020000020004" pitchFamily="34" charset="-127"/>
                <a:cs typeface="Times New Roman" panose="02020603050405020304" pitchFamily="18" charset="0"/>
              </a:rPr>
              <a:t>j</a:t>
            </a:r>
            <a:r>
              <a:rPr lang="en-US" altLang="ko-KR" sz="2400" dirty="0" smtClean="0">
                <a:latin typeface="Times New Roman" panose="02020603050405020304" pitchFamily="18" charset="0"/>
                <a:ea typeface="맑은 고딕" panose="020B0503020000020004" pitchFamily="34" charset="-127"/>
                <a:cs typeface="Times New Roman" panose="02020603050405020304" pitchFamily="18" charset="0"/>
              </a:rPr>
              <a:t> are data points at time periods </a:t>
            </a:r>
            <a:r>
              <a:rPr lang="en-US" altLang="ko-KR" sz="2400" dirty="0" err="1" smtClean="0">
                <a:latin typeface="Times New Roman" panose="02020603050405020304" pitchFamily="18" charset="0"/>
                <a:ea typeface="맑은 고딕" panose="020B0503020000020004" pitchFamily="34" charset="-127"/>
                <a:cs typeface="Times New Roman" panose="02020603050405020304" pitchFamily="18" charset="0"/>
              </a:rPr>
              <a:t>i</a:t>
            </a:r>
            <a:r>
              <a:rPr lang="en-US" altLang="ko-KR" sz="2400" dirty="0" smtClean="0">
                <a:latin typeface="Times New Roman" panose="02020603050405020304" pitchFamily="18" charset="0"/>
                <a:ea typeface="맑은 고딕" panose="020B0503020000020004" pitchFamily="34" charset="-127"/>
                <a:cs typeface="Times New Roman" panose="02020603050405020304" pitchFamily="18" charset="0"/>
              </a:rPr>
              <a:t> &amp; j</a:t>
            </a:r>
            <a:endParaRPr lang="ko-KR" altLang="en-US" sz="2400" dirty="0">
              <a:latin typeface="Times New Roman" panose="02020603050405020304" pitchFamily="18" charset="0"/>
              <a:ea typeface="맑은 고딕" panose="020B0503020000020004" pitchFamily="34" charset="-127"/>
              <a:cs typeface="Times New Roman" panose="02020603050405020304" pitchFamily="18" charset="0"/>
            </a:endParaRPr>
          </a:p>
        </p:txBody>
      </p:sp>
      <p:grpSp>
        <p:nvGrpSpPr>
          <p:cNvPr id="12" name="그룹 11"/>
          <p:cNvGrpSpPr/>
          <p:nvPr/>
        </p:nvGrpSpPr>
        <p:grpSpPr>
          <a:xfrm>
            <a:off x="12509190" y="29595364"/>
            <a:ext cx="11959190" cy="2897348"/>
            <a:chOff x="25345009" y="8014362"/>
            <a:chExt cx="11959190" cy="2897348"/>
          </a:xfrm>
        </p:grpSpPr>
        <p:sp>
          <p:nvSpPr>
            <p:cNvPr id="234" name="직사각형 223"/>
            <p:cNvSpPr/>
            <p:nvPr/>
          </p:nvSpPr>
          <p:spPr>
            <a:xfrm>
              <a:off x="25345009" y="8014362"/>
              <a:ext cx="11881320" cy="2225225"/>
            </a:xfrm>
            <a:prstGeom prst="rect">
              <a:avLst/>
            </a:prstGeom>
          </p:spPr>
          <p:txBody>
            <a:bodyPr wrap="square">
              <a:spAutoFit/>
            </a:bodyPr>
            <a:lstStyle/>
            <a:p>
              <a:pPr lvl="0" algn="just" defTabSz="914400" eaLnBrk="0" fontAlgn="base" latinLnBrk="0" hangingPunct="0">
                <a:lnSpc>
                  <a:spcPct val="110000"/>
                </a:lnSpc>
                <a:spcBef>
                  <a:spcPct val="0"/>
                </a:spcBef>
                <a:spcAft>
                  <a:spcPct val="0"/>
                </a:spcAft>
              </a:pPr>
              <a:r>
                <a:rPr kumimoji="1" lang="en-US" altLang="ko-KR" sz="3000" dirty="0" smtClean="0">
                  <a:solidFill>
                    <a:prstClr val="black"/>
                  </a:solidFill>
                  <a:latin typeface="Times New Roman" panose="02020603050405020304" pitchFamily="18" charset="0"/>
                  <a:cs typeface="Times New Roman" panose="02020603050405020304" pitchFamily="18" charset="0"/>
                </a:rPr>
                <a:t>     at </a:t>
              </a:r>
              <a:r>
                <a:rPr kumimoji="1" lang="el-GR" sz="3000" dirty="0">
                  <a:solidFill>
                    <a:prstClr val="black"/>
                  </a:solidFill>
                  <a:latin typeface="Times New Roman" panose="02020603050405020304" pitchFamily="18" charset="0"/>
                  <a:ea typeface="맑은 고딕" panose="020B0503020000020004" pitchFamily="34" charset="-127"/>
                  <a:cs typeface="Times New Roman" panose="02020603050405020304" pitchFamily="18" charset="0"/>
                </a:rPr>
                <a:t>α</a:t>
              </a:r>
              <a:r>
                <a:rPr kumimoji="1" lang="en-US" sz="3000" baseline="-25000" dirty="0">
                  <a:solidFill>
                    <a:prstClr val="black"/>
                  </a:solidFill>
                  <a:latin typeface="Times New Roman" panose="02020603050405020304" pitchFamily="18" charset="0"/>
                  <a:ea typeface="맑은 고딕" panose="020B0503020000020004" pitchFamily="34" charset="-127"/>
                  <a:cs typeface="Times New Roman" panose="02020603050405020304" pitchFamily="18" charset="0"/>
                </a:rPr>
                <a:t>L</a:t>
              </a:r>
              <a:r>
                <a:rPr kumimoji="1" lang="en-US" sz="3000" dirty="0">
                  <a:solidFill>
                    <a:prstClr val="black"/>
                  </a:solidFill>
                  <a:latin typeface="Times New Roman" panose="02020603050405020304" pitchFamily="18" charset="0"/>
                  <a:ea typeface="맑은 고딕" panose="020B0503020000020004" pitchFamily="34" charset="-127"/>
                  <a:cs typeface="Times New Roman" panose="02020603050405020304" pitchFamily="18" charset="0"/>
                </a:rPr>
                <a:t> significance level, the time series has no trend </a:t>
              </a:r>
              <a:r>
                <a:rPr kumimoji="1" lang="en-US" sz="3000" dirty="0" smtClean="0">
                  <a:solidFill>
                    <a:prstClr val="black"/>
                  </a:solidFill>
                  <a:latin typeface="Times New Roman" panose="02020603050405020304" pitchFamily="18" charset="0"/>
                  <a:ea typeface="맑은 고딕" panose="020B0503020000020004" pitchFamily="34" charset="-127"/>
                  <a:cs typeface="Times New Roman" panose="02020603050405020304" pitchFamily="18" charset="0"/>
                </a:rPr>
                <a:t>if</a:t>
              </a:r>
            </a:p>
            <a:p>
              <a:pPr marL="457200" lvl="0" indent="-457200" algn="just" defTabSz="914400" eaLnBrk="0" fontAlgn="base" latinLnBrk="0" hangingPunct="0">
                <a:lnSpc>
                  <a:spcPct val="110000"/>
                </a:lnSpc>
                <a:spcBef>
                  <a:spcPct val="0"/>
                </a:spcBef>
                <a:spcAft>
                  <a:spcPct val="0"/>
                </a:spcAft>
                <a:buClr>
                  <a:srgbClr val="C00000"/>
                </a:buClr>
                <a:buFont typeface="Wingdings" panose="05000000000000000000" pitchFamily="2" charset="2"/>
                <a:buChar char="Ø"/>
              </a:pPr>
              <a:r>
                <a:rPr lang="en-US" sz="3200" b="1" dirty="0">
                  <a:solidFill>
                    <a:srgbClr val="CC00CC"/>
                  </a:solidFill>
                  <a:latin typeface="Times New Roman" panose="02020603050405020304" pitchFamily="18" charset="0"/>
                  <a:ea typeface="굴림"/>
                  <a:cs typeface="Times New Roman" panose="02020603050405020304" pitchFamily="18" charset="0"/>
                </a:rPr>
                <a:t>LSLR:</a:t>
              </a:r>
              <a:r>
                <a:rPr lang="en-US" sz="3600" dirty="0" smtClean="0">
                  <a:latin typeface="Times New Roman" panose="02020603050405020304" pitchFamily="18" charset="0"/>
                  <a:cs typeface="Times New Roman" panose="02020603050405020304" pitchFamily="18" charset="0"/>
                </a:rPr>
                <a:t> </a:t>
              </a:r>
              <a:r>
                <a:rPr kumimoji="1" lang="en-US" sz="3000" dirty="0">
                  <a:solidFill>
                    <a:prstClr val="black"/>
                  </a:solidFill>
                  <a:latin typeface="Times New Roman" panose="02020603050405020304" pitchFamily="18" charset="0"/>
                  <a:ea typeface="맑은 고딕" panose="020B0503020000020004" pitchFamily="34" charset="-127"/>
                  <a:cs typeface="Times New Roman" panose="02020603050405020304" pitchFamily="18" charset="0"/>
                </a:rPr>
                <a:t>Taking linear regression for Y (with mean </a:t>
              </a:r>
              <a:r>
                <a:rPr kumimoji="1" lang="el-GR" sz="3000" dirty="0">
                  <a:solidFill>
                    <a:prstClr val="black"/>
                  </a:solidFill>
                  <a:latin typeface="Times New Roman" panose="02020603050405020304" pitchFamily="18" charset="0"/>
                  <a:ea typeface="맑은 고딕" panose="020B0503020000020004" pitchFamily="34" charset="-127"/>
                  <a:cs typeface="Times New Roman" panose="02020603050405020304" pitchFamily="18" charset="0"/>
                </a:rPr>
                <a:t>μ</a:t>
              </a:r>
              <a:r>
                <a:rPr kumimoji="1" lang="en-US" sz="3000" baseline="-25000" dirty="0">
                  <a:solidFill>
                    <a:prstClr val="black"/>
                  </a:solidFill>
                  <a:latin typeface="Times New Roman" panose="02020603050405020304" pitchFamily="18" charset="0"/>
                  <a:ea typeface="맑은 고딕" panose="020B0503020000020004" pitchFamily="34" charset="-127"/>
                  <a:cs typeface="Times New Roman" panose="02020603050405020304" pitchFamily="18" charset="0"/>
                </a:rPr>
                <a:t>y</a:t>
              </a:r>
              <a:r>
                <a:rPr kumimoji="1" lang="en-US" sz="3000" dirty="0">
                  <a:solidFill>
                    <a:prstClr val="black"/>
                  </a:solidFill>
                  <a:latin typeface="Times New Roman" panose="02020603050405020304" pitchFamily="18" charset="0"/>
                  <a:ea typeface="맑은 고딕" panose="020B0503020000020004" pitchFamily="34" charset="-127"/>
                  <a:cs typeface="Times New Roman" panose="02020603050405020304" pitchFamily="18" charset="0"/>
                </a:rPr>
                <a:t>) &amp; the chronological order X (with mean </a:t>
              </a:r>
              <a:r>
                <a:rPr kumimoji="1" lang="el-GR" sz="3000" dirty="0">
                  <a:solidFill>
                    <a:prstClr val="black"/>
                  </a:solidFill>
                  <a:latin typeface="Times New Roman" panose="02020603050405020304" pitchFamily="18" charset="0"/>
                  <a:ea typeface="맑은 고딕" panose="020B0503020000020004" pitchFamily="34" charset="-127"/>
                  <a:cs typeface="Times New Roman" panose="02020603050405020304" pitchFamily="18" charset="0"/>
                </a:rPr>
                <a:t>μ</a:t>
              </a:r>
              <a:r>
                <a:rPr kumimoji="1" lang="en-US" sz="3000" baseline="-25000" dirty="0">
                  <a:solidFill>
                    <a:prstClr val="black"/>
                  </a:solidFill>
                  <a:latin typeface="Times New Roman" panose="02020603050405020304" pitchFamily="18" charset="0"/>
                  <a:ea typeface="맑은 고딕" panose="020B0503020000020004" pitchFamily="34" charset="-127"/>
                  <a:cs typeface="Times New Roman" panose="02020603050405020304" pitchFamily="18" charset="0"/>
                </a:rPr>
                <a:t>x</a:t>
              </a:r>
              <a:r>
                <a:rPr kumimoji="1" lang="en-US" sz="3000" dirty="0">
                  <a:solidFill>
                    <a:prstClr val="black"/>
                  </a:solidFill>
                  <a:latin typeface="Times New Roman" panose="02020603050405020304" pitchFamily="18" charset="0"/>
                  <a:ea typeface="맑은 고딕" panose="020B0503020000020004" pitchFamily="34" charset="-127"/>
                  <a:cs typeface="Times New Roman" panose="02020603050405020304" pitchFamily="18" charset="0"/>
                </a:rPr>
                <a:t>), the slope of linear relationship is estimated as </a:t>
              </a:r>
            </a:p>
          </p:txBody>
        </p:sp>
        <p:graphicFrame>
          <p:nvGraphicFramePr>
            <p:cNvPr id="235" name="Object 125"/>
            <p:cNvGraphicFramePr>
              <a:graphicFrameLocks noChangeAspect="1"/>
            </p:cNvGraphicFramePr>
            <p:nvPr>
              <p:extLst>
                <p:ext uri="{D42A27DB-BD31-4B8C-83A1-F6EECF244321}">
                  <p14:modId xmlns:p14="http://schemas.microsoft.com/office/powerpoint/2010/main" val="2076398166"/>
                </p:ext>
              </p:extLst>
            </p:nvPr>
          </p:nvGraphicFramePr>
          <p:xfrm>
            <a:off x="34218493" y="8053066"/>
            <a:ext cx="2816532" cy="561880"/>
          </p:xfrm>
          <a:graphic>
            <a:graphicData uri="http://schemas.openxmlformats.org/presentationml/2006/ole">
              <mc:AlternateContent xmlns:mc="http://schemas.openxmlformats.org/markup-compatibility/2006">
                <mc:Choice xmlns:v="urn:schemas-microsoft-com:vml" Requires="v">
                  <p:oleObj spid="_x0000_s3254" name="Equation" r:id="rId28" imgW="1206500" imgH="241300" progId="Equation.DSMT4">
                    <p:embed/>
                  </p:oleObj>
                </mc:Choice>
                <mc:Fallback>
                  <p:oleObj name="Equation" r:id="rId28" imgW="1206500" imgH="2413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4218493" y="8053066"/>
                          <a:ext cx="2816532" cy="561880"/>
                        </a:xfrm>
                        <a:prstGeom prst="rect">
                          <a:avLst/>
                        </a:prstGeom>
                        <a:solidFill>
                          <a:srgbClr val="BDD7EE"/>
                        </a:solidFill>
                        <a:ln w="9525">
                          <a:solidFill>
                            <a:srgbClr val="C00000"/>
                          </a:solidFill>
                          <a:miter lim="800000"/>
                          <a:headEnd/>
                          <a:tailEnd/>
                        </a:ln>
                      </p:spPr>
                    </p:pic>
                  </p:oleObj>
                </mc:Fallback>
              </mc:AlternateContent>
            </a:graphicData>
          </a:graphic>
        </p:graphicFrame>
        <p:graphicFrame>
          <p:nvGraphicFramePr>
            <p:cNvPr id="236" name="Object 147"/>
            <p:cNvGraphicFramePr>
              <a:graphicFrameLocks noChangeAspect="1"/>
            </p:cNvGraphicFramePr>
            <p:nvPr>
              <p:extLst>
                <p:ext uri="{D42A27DB-BD31-4B8C-83A1-F6EECF244321}">
                  <p14:modId xmlns:p14="http://schemas.microsoft.com/office/powerpoint/2010/main" val="799909264"/>
                </p:ext>
              </p:extLst>
            </p:nvPr>
          </p:nvGraphicFramePr>
          <p:xfrm>
            <a:off x="25867461" y="10134768"/>
            <a:ext cx="4633568" cy="775492"/>
          </p:xfrm>
          <a:graphic>
            <a:graphicData uri="http://schemas.openxmlformats.org/presentationml/2006/ole">
              <mc:AlternateContent xmlns:mc="http://schemas.openxmlformats.org/markup-compatibility/2006">
                <mc:Choice xmlns:v="urn:schemas-microsoft-com:vml" Requires="v">
                  <p:oleObj spid="_x0000_s3255" name="Equation" r:id="rId30" imgW="2882900" imgH="482600" progId="Equation.DSMT4">
                    <p:embed/>
                  </p:oleObj>
                </mc:Choice>
                <mc:Fallback>
                  <p:oleObj name="Equation" r:id="rId30" imgW="2882900" imgH="4826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5867461" y="10134768"/>
                          <a:ext cx="4633568" cy="775492"/>
                        </a:xfrm>
                        <a:prstGeom prst="rect">
                          <a:avLst/>
                        </a:prstGeom>
                        <a:solidFill>
                          <a:srgbClr val="BDD7EE"/>
                        </a:solidFill>
                        <a:ln w="9525">
                          <a:solidFill>
                            <a:srgbClr val="C00000"/>
                          </a:solidFill>
                          <a:miter lim="800000"/>
                          <a:headEnd/>
                          <a:tailEnd/>
                        </a:ln>
                      </p:spPr>
                    </p:pic>
                  </p:oleObj>
                </mc:Fallback>
              </mc:AlternateContent>
            </a:graphicData>
          </a:graphic>
        </p:graphicFrame>
        <p:graphicFrame>
          <p:nvGraphicFramePr>
            <p:cNvPr id="237" name="Object 148"/>
            <p:cNvGraphicFramePr>
              <a:graphicFrameLocks noChangeAspect="1"/>
            </p:cNvGraphicFramePr>
            <p:nvPr>
              <p:extLst>
                <p:ext uri="{D42A27DB-BD31-4B8C-83A1-F6EECF244321}">
                  <p14:modId xmlns:p14="http://schemas.microsoft.com/office/powerpoint/2010/main" val="1107678603"/>
                </p:ext>
              </p:extLst>
            </p:nvPr>
          </p:nvGraphicFramePr>
          <p:xfrm>
            <a:off x="30568076" y="10130505"/>
            <a:ext cx="6736123" cy="781205"/>
          </p:xfrm>
          <a:graphic>
            <a:graphicData uri="http://schemas.openxmlformats.org/presentationml/2006/ole">
              <mc:AlternateContent xmlns:mc="http://schemas.openxmlformats.org/markup-compatibility/2006">
                <mc:Choice xmlns:v="urn:schemas-microsoft-com:vml" Requires="v">
                  <p:oleObj spid="_x0000_s3256" name="Equation" r:id="rId32" imgW="4165600" imgH="482600" progId="Equation.DSMT4">
                    <p:embed/>
                  </p:oleObj>
                </mc:Choice>
                <mc:Fallback>
                  <p:oleObj name="Equation" r:id="rId32" imgW="4165600" imgH="48260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0568076" y="10130505"/>
                          <a:ext cx="6736123" cy="781205"/>
                        </a:xfrm>
                        <a:prstGeom prst="rect">
                          <a:avLst/>
                        </a:prstGeom>
                        <a:solidFill>
                          <a:srgbClr val="BDD7EE"/>
                        </a:solidFill>
                        <a:ln w="9525">
                          <a:solidFill>
                            <a:srgbClr val="C00000"/>
                          </a:solidFill>
                          <a:miter lim="800000"/>
                          <a:headEnd/>
                          <a:tailEnd/>
                        </a:ln>
                      </p:spPr>
                    </p:pic>
                  </p:oleObj>
                </mc:Fallback>
              </mc:AlternateContent>
            </a:graphicData>
          </a:graphic>
        </p:graphicFrame>
      </p:grpSp>
      <p:sp>
        <p:nvSpPr>
          <p:cNvPr id="239" name="Text Box 6"/>
          <p:cNvSpPr txBox="1">
            <a:spLocks noChangeAspect="1" noChangeArrowheads="1"/>
          </p:cNvSpPr>
          <p:nvPr/>
        </p:nvSpPr>
        <p:spPr bwMode="auto">
          <a:xfrm>
            <a:off x="25567544" y="4536580"/>
            <a:ext cx="11512896" cy="78483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nchorCtr="0">
            <a:normAutofit/>
          </a:bodyPr>
          <a:lstStyle/>
          <a:p>
            <a:pPr algn="ctr" defTabSz="936625">
              <a:spcBef>
                <a:spcPct val="50000"/>
              </a:spcBef>
            </a:pPr>
            <a:r>
              <a:rPr lang="en-US" altLang="ko-KR" sz="4500" b="1" dirty="0" smtClean="0">
                <a:solidFill>
                  <a:srgbClr val="FFFF00"/>
                </a:solidFill>
                <a:effectLst>
                  <a:outerShdw blurRad="38100" dist="38100" dir="2700000" algn="tl">
                    <a:srgbClr val="C0C0C0"/>
                  </a:outerShdw>
                </a:effectLst>
                <a:latin typeface="Times New Roman" panose="02020603050405020304" pitchFamily="18" charset="0"/>
                <a:ea typeface="굴림" pitchFamily="50" charset="-127"/>
                <a:cs typeface="Times New Roman" panose="02020603050405020304" pitchFamily="18" charset="0"/>
              </a:rPr>
              <a:t>Results</a:t>
            </a:r>
            <a:endParaRPr lang="ko-KR" altLang="en-US" sz="4500" b="1" dirty="0">
              <a:solidFill>
                <a:srgbClr val="FFFF00"/>
              </a:solidFill>
              <a:effectLst>
                <a:outerShdw blurRad="38100" dist="38100" dir="2700000" algn="tl">
                  <a:srgbClr val="C0C0C0"/>
                </a:outerShdw>
              </a:effectLst>
              <a:latin typeface="Times New Roman" panose="02020603050405020304" pitchFamily="18" charset="0"/>
              <a:ea typeface="굴림" pitchFamily="50" charset="-127"/>
              <a:cs typeface="Times New Roman" panose="02020603050405020304" pitchFamily="18" charset="0"/>
            </a:endParaRPr>
          </a:p>
        </p:txBody>
      </p:sp>
      <p:graphicFrame>
        <p:nvGraphicFramePr>
          <p:cNvPr id="243" name="Table 242"/>
          <p:cNvGraphicFramePr>
            <a:graphicFrameLocks noGrp="1"/>
          </p:cNvGraphicFramePr>
          <p:nvPr>
            <p:extLst>
              <p:ext uri="{D42A27DB-BD31-4B8C-83A1-F6EECF244321}">
                <p14:modId xmlns:p14="http://schemas.microsoft.com/office/powerpoint/2010/main" val="2327982040"/>
              </p:ext>
            </p:extLst>
          </p:nvPr>
        </p:nvGraphicFramePr>
        <p:xfrm>
          <a:off x="26037958" y="8580351"/>
          <a:ext cx="5250028" cy="3464461"/>
        </p:xfrm>
        <a:graphic>
          <a:graphicData uri="http://schemas.openxmlformats.org/drawingml/2006/table">
            <a:tbl>
              <a:tblPr>
                <a:tableStyleId>{3C2FFA5D-87B4-456A-9821-1D502468CF0F}</a:tableStyleId>
              </a:tblPr>
              <a:tblGrid>
                <a:gridCol w="794255"/>
                <a:gridCol w="1119902"/>
                <a:gridCol w="1143726"/>
                <a:gridCol w="1143726"/>
                <a:gridCol w="1048419"/>
              </a:tblGrid>
              <a:tr h="342166">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k</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a:effectLst/>
                          <a:latin typeface="Times New Roman" panose="02020603050405020304" pitchFamily="18" charset="0"/>
                          <a:cs typeface="Times New Roman" panose="02020603050405020304" pitchFamily="18" charset="0"/>
                        </a:rPr>
                        <a:t>ACF</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a:effectLst/>
                          <a:latin typeface="Times New Roman" panose="02020603050405020304" pitchFamily="18" charset="0"/>
                          <a:cs typeface="Times New Roman" panose="02020603050405020304" pitchFamily="18" charset="0"/>
                        </a:rPr>
                        <a:t>PACF</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a:effectLst/>
                          <a:latin typeface="Times New Roman" panose="02020603050405020304" pitchFamily="18" charset="0"/>
                          <a:cs typeface="Times New Roman" panose="02020603050405020304" pitchFamily="18" charset="0"/>
                        </a:rPr>
                        <a:t>Q-Stat</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p</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257171">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a:effectLst/>
                          <a:latin typeface="Times New Roman" panose="02020603050405020304" pitchFamily="18" charset="0"/>
                          <a:cs typeface="Times New Roman" panose="02020603050405020304" pitchFamily="18" charset="0"/>
                        </a:rPr>
                        <a:t>1</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0.178</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0.178</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a:effectLst/>
                          <a:latin typeface="Times New Roman" panose="02020603050405020304" pitchFamily="18" charset="0"/>
                          <a:cs typeface="Times New Roman" panose="02020603050405020304" pitchFamily="18" charset="0"/>
                        </a:rPr>
                        <a:t>1.524</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0.217</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257171">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a:effectLst/>
                          <a:latin typeface="Times New Roman" panose="02020603050405020304" pitchFamily="18" charset="0"/>
                          <a:cs typeface="Times New Roman" panose="02020603050405020304" pitchFamily="18" charset="0"/>
                        </a:rPr>
                        <a:t>2</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0.114</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0.085</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a:effectLst/>
                          <a:latin typeface="Times New Roman" panose="02020603050405020304" pitchFamily="18" charset="0"/>
                          <a:cs typeface="Times New Roman" panose="02020603050405020304" pitchFamily="18" charset="0"/>
                        </a:rPr>
                        <a:t>2.166</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a:effectLst/>
                          <a:latin typeface="Times New Roman" panose="02020603050405020304" pitchFamily="18" charset="0"/>
                          <a:cs typeface="Times New Roman" panose="02020603050405020304" pitchFamily="18" charset="0"/>
                        </a:rPr>
                        <a:t>0.339</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257171">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a:effectLst/>
                          <a:latin typeface="Times New Roman" panose="02020603050405020304" pitchFamily="18" charset="0"/>
                          <a:cs typeface="Times New Roman" panose="02020603050405020304" pitchFamily="18" charset="0"/>
                        </a:rPr>
                        <a:t>3</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0.215</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0.189</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a:effectLst/>
                          <a:latin typeface="Times New Roman" panose="02020603050405020304" pitchFamily="18" charset="0"/>
                          <a:cs typeface="Times New Roman" panose="02020603050405020304" pitchFamily="18" charset="0"/>
                        </a:rPr>
                        <a:t>4.503</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0.212</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257171">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a:effectLst/>
                          <a:latin typeface="Times New Roman" panose="02020603050405020304" pitchFamily="18" charset="0"/>
                          <a:cs typeface="Times New Roman" panose="02020603050405020304" pitchFamily="18" charset="0"/>
                        </a:rPr>
                        <a:t>4</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0.039</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-0.035</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4.580</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a:effectLst/>
                          <a:latin typeface="Times New Roman" panose="02020603050405020304" pitchFamily="18" charset="0"/>
                          <a:cs typeface="Times New Roman" panose="02020603050405020304" pitchFamily="18" charset="0"/>
                        </a:rPr>
                        <a:t>0.333</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257171">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a:effectLst/>
                          <a:latin typeface="Times New Roman" panose="02020603050405020304" pitchFamily="18" charset="0"/>
                          <a:cs typeface="Times New Roman" panose="02020603050405020304" pitchFamily="18" charset="0"/>
                        </a:rPr>
                        <a:t>5</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0.029</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-0.005</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4.625</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a:effectLst/>
                          <a:latin typeface="Times New Roman" panose="02020603050405020304" pitchFamily="18" charset="0"/>
                          <a:cs typeface="Times New Roman" panose="02020603050405020304" pitchFamily="18" charset="0"/>
                        </a:rPr>
                        <a:t>0.463</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257171">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a:effectLst/>
                          <a:latin typeface="Times New Roman" panose="02020603050405020304" pitchFamily="18" charset="0"/>
                          <a:cs typeface="Times New Roman" panose="02020603050405020304" pitchFamily="18" charset="0"/>
                        </a:rPr>
                        <a:t>6</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-0.027</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-0.076</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4.664</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0.588</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257171">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a:effectLst/>
                          <a:latin typeface="Times New Roman" panose="02020603050405020304" pitchFamily="18" charset="0"/>
                          <a:cs typeface="Times New Roman" panose="02020603050405020304" pitchFamily="18" charset="0"/>
                        </a:rPr>
                        <a:t>7</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a:effectLst/>
                          <a:latin typeface="Times New Roman" panose="02020603050405020304" pitchFamily="18" charset="0"/>
                          <a:cs typeface="Times New Roman" panose="02020603050405020304" pitchFamily="18" charset="0"/>
                        </a:rPr>
                        <a:t>-0.115</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-0.111</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5.404</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a:effectLst/>
                          <a:latin typeface="Times New Roman" panose="02020603050405020304" pitchFamily="18" charset="0"/>
                          <a:cs typeface="Times New Roman" panose="02020603050405020304" pitchFamily="18" charset="0"/>
                        </a:rPr>
                        <a:t>0.611</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257171">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a:effectLst/>
                          <a:latin typeface="Times New Roman" panose="02020603050405020304" pitchFamily="18" charset="0"/>
                          <a:cs typeface="Times New Roman" panose="02020603050405020304" pitchFamily="18" charset="0"/>
                        </a:rPr>
                        <a:t>8</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a:effectLst/>
                          <a:latin typeface="Times New Roman" panose="02020603050405020304" pitchFamily="18" charset="0"/>
                          <a:cs typeface="Times New Roman" panose="02020603050405020304" pitchFamily="18" charset="0"/>
                        </a:rPr>
                        <a:t>-0.056</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-0.022</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5.584</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0.694</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257171">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a:effectLst/>
                          <a:latin typeface="Times New Roman" panose="02020603050405020304" pitchFamily="18" charset="0"/>
                          <a:cs typeface="Times New Roman" panose="02020603050405020304" pitchFamily="18" charset="0"/>
                        </a:rPr>
                        <a:t>9</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a:effectLst/>
                          <a:latin typeface="Times New Roman" panose="02020603050405020304" pitchFamily="18" charset="0"/>
                          <a:cs typeface="Times New Roman" panose="02020603050405020304" pitchFamily="18" charset="0"/>
                        </a:rPr>
                        <a:t>-0.057</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-0.010</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5.776</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0.762</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257171">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a:effectLst/>
                          <a:latin typeface="Times New Roman" panose="02020603050405020304" pitchFamily="18" charset="0"/>
                          <a:cs typeface="Times New Roman" panose="02020603050405020304" pitchFamily="18" charset="0"/>
                        </a:rPr>
                        <a:t>10</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a:effectLst/>
                          <a:latin typeface="Times New Roman" panose="02020603050405020304" pitchFamily="18" charset="0"/>
                          <a:cs typeface="Times New Roman" panose="02020603050405020304" pitchFamily="18" charset="0"/>
                        </a:rPr>
                        <a:t>-0.248</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a:effectLst/>
                          <a:latin typeface="Times New Roman" panose="02020603050405020304" pitchFamily="18" charset="0"/>
                          <a:cs typeface="Times New Roman" panose="02020603050405020304" pitchFamily="18" charset="0"/>
                        </a:rPr>
                        <a:t>-0.203</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9.501</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0.485</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257171">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a:effectLst/>
                          <a:latin typeface="Times New Roman" panose="02020603050405020304" pitchFamily="18" charset="0"/>
                          <a:cs typeface="Times New Roman" panose="02020603050405020304" pitchFamily="18" charset="0"/>
                        </a:rPr>
                        <a:t>11</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a:effectLst/>
                          <a:latin typeface="Times New Roman" panose="02020603050405020304" pitchFamily="18" charset="0"/>
                          <a:cs typeface="Times New Roman" panose="02020603050405020304" pitchFamily="18" charset="0"/>
                        </a:rPr>
                        <a:t>-0.138</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a:effectLst/>
                          <a:latin typeface="Times New Roman" panose="02020603050405020304" pitchFamily="18" charset="0"/>
                          <a:cs typeface="Times New Roman" panose="02020603050405020304" pitchFamily="18" charset="0"/>
                        </a:rPr>
                        <a:t>-0.059</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a:effectLst/>
                          <a:latin typeface="Times New Roman" panose="02020603050405020304" pitchFamily="18" charset="0"/>
                          <a:cs typeface="Times New Roman" panose="02020603050405020304" pitchFamily="18" charset="0"/>
                        </a:rPr>
                        <a:t>10.683</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lvl1pPr marL="0" algn="l" defTabSz="4834890" rtl="0" eaLnBrk="1" latinLnBrk="1" hangingPunct="1">
                        <a:defRPr sz="9500" kern="1200">
                          <a:solidFill>
                            <a:schemeClr val="dk1"/>
                          </a:solidFill>
                          <a:latin typeface="Calibri" panose="020F0502020204030204"/>
                          <a:ea typeface=""/>
                          <a:cs typeface=""/>
                        </a:defRPr>
                      </a:lvl1pPr>
                      <a:lvl2pPr marL="2417445" algn="l" defTabSz="4834890" rtl="0" eaLnBrk="1" latinLnBrk="1" hangingPunct="1">
                        <a:defRPr sz="9500" kern="1200">
                          <a:solidFill>
                            <a:schemeClr val="dk1"/>
                          </a:solidFill>
                          <a:latin typeface="Calibri" panose="020F0502020204030204"/>
                          <a:ea typeface=""/>
                          <a:cs typeface=""/>
                        </a:defRPr>
                      </a:lvl2pPr>
                      <a:lvl3pPr marL="4834890" algn="l" defTabSz="4834890" rtl="0" eaLnBrk="1" latinLnBrk="1" hangingPunct="1">
                        <a:defRPr sz="9500" kern="1200">
                          <a:solidFill>
                            <a:schemeClr val="dk1"/>
                          </a:solidFill>
                          <a:latin typeface="Calibri" panose="020F0502020204030204"/>
                          <a:ea typeface=""/>
                          <a:cs typeface=""/>
                        </a:defRPr>
                      </a:lvl3pPr>
                      <a:lvl4pPr marL="7252335" algn="l" defTabSz="4834890" rtl="0" eaLnBrk="1" latinLnBrk="1" hangingPunct="1">
                        <a:defRPr sz="9500" kern="1200">
                          <a:solidFill>
                            <a:schemeClr val="dk1"/>
                          </a:solidFill>
                          <a:latin typeface="Calibri" panose="020F0502020204030204"/>
                          <a:ea typeface=""/>
                          <a:cs typeface=""/>
                        </a:defRPr>
                      </a:lvl4pPr>
                      <a:lvl5pPr marL="9669780" algn="l" defTabSz="4834890" rtl="0" eaLnBrk="1" latinLnBrk="1" hangingPunct="1">
                        <a:defRPr sz="9500" kern="1200">
                          <a:solidFill>
                            <a:schemeClr val="dk1"/>
                          </a:solidFill>
                          <a:latin typeface="Calibri" panose="020F0502020204030204"/>
                          <a:ea typeface=""/>
                          <a:cs typeface=""/>
                        </a:defRPr>
                      </a:lvl5pPr>
                      <a:lvl6pPr marL="12087225" algn="l" defTabSz="4834890" rtl="0" eaLnBrk="1" latinLnBrk="1" hangingPunct="1">
                        <a:defRPr sz="9500" kern="1200">
                          <a:solidFill>
                            <a:schemeClr val="dk1"/>
                          </a:solidFill>
                          <a:latin typeface="Calibri" panose="020F0502020204030204"/>
                          <a:ea typeface=""/>
                          <a:cs typeface=""/>
                        </a:defRPr>
                      </a:lvl6pPr>
                      <a:lvl7pPr marL="14504670" algn="l" defTabSz="4834890" rtl="0" eaLnBrk="1" latinLnBrk="1" hangingPunct="1">
                        <a:defRPr sz="9500" kern="1200">
                          <a:solidFill>
                            <a:schemeClr val="dk1"/>
                          </a:solidFill>
                          <a:latin typeface="Calibri" panose="020F0502020204030204"/>
                          <a:ea typeface=""/>
                          <a:cs typeface=""/>
                        </a:defRPr>
                      </a:lvl7pPr>
                      <a:lvl8pPr marL="16922115" algn="l" defTabSz="4834890" rtl="0" eaLnBrk="1" latinLnBrk="1" hangingPunct="1">
                        <a:defRPr sz="9500" kern="1200">
                          <a:solidFill>
                            <a:schemeClr val="dk1"/>
                          </a:solidFill>
                          <a:latin typeface="Calibri" panose="020F0502020204030204"/>
                          <a:ea typeface=""/>
                          <a:cs typeface=""/>
                        </a:defRPr>
                      </a:lvl8pPr>
                      <a:lvl9pPr marL="19339560" algn="l" defTabSz="4834890" rtl="0" eaLnBrk="1" latinLnBrk="1" hangingPunct="1">
                        <a:defRPr sz="9500" kern="1200">
                          <a:solidFill>
                            <a:schemeClr val="dk1"/>
                          </a:solidFill>
                          <a:latin typeface="Calibri" panose="020F0502020204030204"/>
                          <a:ea typeface=""/>
                          <a:cs typeface=""/>
                        </a:defRPr>
                      </a:lvl9pPr>
                    </a:lstStyle>
                    <a:p>
                      <a:pPr algn="ctr" fontAlgn="ctr"/>
                      <a:r>
                        <a:rPr lang="en-US" sz="1800" b="1" u="none" strike="noStrike" dirty="0" smtClean="0">
                          <a:effectLst/>
                          <a:latin typeface="Times New Roman" panose="02020603050405020304" pitchFamily="18" charset="0"/>
                          <a:cs typeface="Times New Roman" panose="02020603050405020304" pitchFamily="18" charset="0"/>
                        </a:rPr>
                        <a:t>0.470</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bl>
          </a:graphicData>
        </a:graphic>
      </p:graphicFrame>
      <p:sp>
        <p:nvSpPr>
          <p:cNvPr id="244" name="Rectangle 15"/>
          <p:cNvSpPr>
            <a:spLocks noChangeArrowheads="1"/>
          </p:cNvSpPr>
          <p:nvPr/>
        </p:nvSpPr>
        <p:spPr bwMode="auto">
          <a:xfrm>
            <a:off x="26031403" y="8025228"/>
            <a:ext cx="5287134" cy="461665"/>
          </a:xfrm>
          <a:prstGeom prst="rect">
            <a:avLst/>
          </a:prstGeom>
          <a:solidFill>
            <a:schemeClr val="accent6">
              <a:lumMod val="40000"/>
              <a:lumOff val="60000"/>
            </a:schemeClr>
          </a:solidFill>
          <a:ln w="3175">
            <a:solidFill>
              <a:srgbClr val="C00000"/>
            </a:solidFill>
            <a:headEnd/>
            <a:tailEn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tabLst>
                <a:tab pos="276225" algn="l"/>
                <a:tab pos="3381375" algn="l"/>
              </a:tabLst>
            </a:pPr>
            <a:r>
              <a:rPr kumimoji="1" lang="en-US" altLang="ko-KR" sz="2400" dirty="0" smtClean="0">
                <a:solidFill>
                  <a:srgbClr val="000000"/>
                </a:solidFill>
                <a:latin typeface="Times New Roman" panose="02020603050405020304" pitchFamily="18" charset="0"/>
                <a:ea typeface="바탕" pitchFamily="18" charset="-127"/>
                <a:cs typeface="Times New Roman" panose="02020603050405020304" pitchFamily="18" charset="0"/>
              </a:rPr>
              <a:t>Table </a:t>
            </a:r>
            <a:r>
              <a:rPr kumimoji="1" lang="en-US" altLang="ko-KR" sz="2400" dirty="0" smtClean="0">
                <a:solidFill>
                  <a:srgbClr val="000000"/>
                </a:solidFill>
                <a:latin typeface="Times New Roman" panose="02020603050405020304" pitchFamily="18" charset="0"/>
                <a:ea typeface="바탕" pitchFamily="18" charset="-127"/>
                <a:cs typeface="Times New Roman" panose="02020603050405020304" pitchFamily="18" charset="0"/>
              </a:rPr>
              <a:t>2: </a:t>
            </a:r>
            <a:r>
              <a:rPr kumimoji="1" lang="en-US" altLang="ko-KR" sz="2400" dirty="0" smtClean="0">
                <a:solidFill>
                  <a:srgbClr val="000000"/>
                </a:solidFill>
                <a:latin typeface="Times New Roman" panose="02020603050405020304" pitchFamily="18" charset="0"/>
                <a:ea typeface="바탕" pitchFamily="18" charset="-127"/>
                <a:cs typeface="Times New Roman" panose="02020603050405020304" pitchFamily="18" charset="0"/>
              </a:rPr>
              <a:t>ACF and PACF for S5</a:t>
            </a:r>
            <a:endParaRPr kumimoji="1" lang="en-US" altLang="ko-KR" sz="2400" b="0" i="0" u="none" strike="noStrike" cap="none" normalizeH="0" baseline="0" dirty="0" smtClean="0">
              <a:ln>
                <a:noFill/>
              </a:ln>
              <a:solidFill>
                <a:schemeClr val="tx1"/>
              </a:solidFill>
              <a:effectLst/>
              <a:latin typeface="Times New Roman" panose="02020603050405020304" pitchFamily="18" charset="0"/>
              <a:ea typeface="굴림" pitchFamily="50" charset="-127"/>
              <a:cs typeface="Times New Roman" panose="02020603050405020304" pitchFamily="18" charset="0"/>
            </a:endParaRPr>
          </a:p>
        </p:txBody>
      </p:sp>
      <p:graphicFrame>
        <p:nvGraphicFramePr>
          <p:cNvPr id="245" name="Table 244"/>
          <p:cNvGraphicFramePr>
            <a:graphicFrameLocks noGrp="1"/>
          </p:cNvGraphicFramePr>
          <p:nvPr>
            <p:extLst>
              <p:ext uri="{D42A27DB-BD31-4B8C-83A1-F6EECF244321}">
                <p14:modId xmlns:p14="http://schemas.microsoft.com/office/powerpoint/2010/main" val="1553075188"/>
              </p:ext>
            </p:extLst>
          </p:nvPr>
        </p:nvGraphicFramePr>
        <p:xfrm>
          <a:off x="31654740" y="8575427"/>
          <a:ext cx="5425701" cy="3461308"/>
        </p:xfrm>
        <a:graphic>
          <a:graphicData uri="http://schemas.openxmlformats.org/drawingml/2006/table">
            <a:tbl>
              <a:tblPr>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effectLst>
                  <a:innerShdw blurRad="63500" dist="50800" dir="13500000">
                    <a:prstClr val="black">
                      <a:alpha val="50000"/>
                    </a:prstClr>
                  </a:innerShdw>
                </a:effectLst>
              </a:tblPr>
              <a:tblGrid>
                <a:gridCol w="1077331"/>
                <a:gridCol w="1325806"/>
                <a:gridCol w="954002"/>
                <a:gridCol w="772636"/>
                <a:gridCol w="1295926"/>
              </a:tblGrid>
              <a:tr h="359528">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algn="l" fontAlgn="ct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60" marR="7660" marT="7660" marB="0" anchor="ctr">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solidFill>
                      <a:srgbClr val="FFC000"/>
                    </a:solidFill>
                  </a:tcPr>
                </a:tc>
                <a:tc gridSpan="3">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algn="ctr" fontAlgn="b"/>
                      <a:r>
                        <a:rPr lang="en-US" sz="1800" b="1" u="none" strike="noStrike" dirty="0">
                          <a:effectLst/>
                          <a:latin typeface="Times New Roman" panose="02020603050405020304" pitchFamily="18" charset="0"/>
                          <a:cs typeface="Times New Roman" panose="02020603050405020304" pitchFamily="18" charset="0"/>
                        </a:rPr>
                        <a:t>MK Test</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60" marR="7660" marT="7660" marB="0" anchor="b">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solidFill>
                      <a:srgbClr val="FFC000"/>
                    </a:solidFill>
                  </a:tcPr>
                </a:tc>
                <a:tc hMerge="1">
                  <a:txBody>
                    <a:bodyPr/>
                    <a:lstStyle/>
                    <a:p>
                      <a:endParaRPr lang="en-US"/>
                    </a:p>
                  </a:txBody>
                  <a:tcPr/>
                </a:tc>
                <a:tc hMerge="1">
                  <a:txBody>
                    <a:bodyPr/>
                    <a:lstStyle/>
                    <a:p>
                      <a:endParaRPr lang="en-US"/>
                    </a:p>
                  </a:txBody>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algn="l" fontAlgn="b"/>
                      <a:r>
                        <a:rPr lang="en-US" sz="1800" b="1" u="none" strike="noStrike" dirty="0" smtClean="0">
                          <a:effectLst/>
                          <a:latin typeface="Times New Roman" panose="02020603050405020304" pitchFamily="18" charset="0"/>
                          <a:cs typeface="Times New Roman" panose="02020603050405020304" pitchFamily="18" charset="0"/>
                        </a:rPr>
                        <a:t>SRSE </a:t>
                      </a:r>
                      <a:r>
                        <a:rPr lang="en-US" sz="1800" b="1" u="none" strike="noStrike" dirty="0">
                          <a:effectLst/>
                          <a:latin typeface="Times New Roman" panose="02020603050405020304" pitchFamily="18" charset="0"/>
                          <a:cs typeface="Times New Roman" panose="02020603050405020304" pitchFamily="18" charset="0"/>
                        </a:rPr>
                        <a:t>Test</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60" marR="7660" marT="7660" marB="0" anchor="b">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solidFill>
                      <a:srgbClr val="FFC000"/>
                    </a:solidFill>
                  </a:tcPr>
                </a:tc>
              </a:tr>
              <a:tr h="268565">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Station</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60" marR="7660" marT="7660" marB="0" anchor="ctr">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solidFill>
                      <a:srgbClr val="00B050"/>
                    </a:solid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algn="ctr" fontAlgn="b"/>
                      <a:r>
                        <a:rPr lang="en-US" sz="1800" b="1" u="none" strike="noStrike" dirty="0">
                          <a:effectLst/>
                          <a:latin typeface="Times New Roman" panose="02020603050405020304" pitchFamily="18" charset="0"/>
                          <a:cs typeface="Times New Roman" panose="02020603050405020304" pitchFamily="18" charset="0"/>
                        </a:rPr>
                        <a:t>Z</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60" marR="7660" marT="7660" marB="0" anchor="b">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solidFill>
                      <a:srgbClr val="00B050"/>
                    </a:solid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algn="ctr" fontAlgn="b"/>
                      <a:r>
                        <a:rPr lang="en-US" sz="1800" b="1" u="none" strike="noStrike" dirty="0" err="1">
                          <a:effectLst/>
                          <a:latin typeface="Times New Roman" panose="02020603050405020304" pitchFamily="18" charset="0"/>
                          <a:cs typeface="Times New Roman" panose="02020603050405020304" pitchFamily="18" charset="0"/>
                        </a:rPr>
                        <a:t>Z</a:t>
                      </a:r>
                      <a:r>
                        <a:rPr lang="en-US" sz="1800" b="1" u="none" strike="noStrike" baseline="-25000" dirty="0" err="1">
                          <a:effectLst/>
                          <a:latin typeface="Times New Roman" panose="02020603050405020304" pitchFamily="18" charset="0"/>
                          <a:cs typeface="Times New Roman" panose="02020603050405020304" pitchFamily="18" charset="0"/>
                        </a:rPr>
                        <a:t>crit</a:t>
                      </a:r>
                      <a:endParaRPr lang="en-US" sz="1800" b="1" i="0" u="none" strike="noStrike" baseline="-25000" dirty="0">
                        <a:solidFill>
                          <a:srgbClr val="000000"/>
                        </a:solidFill>
                        <a:effectLst/>
                        <a:latin typeface="Times New Roman" panose="02020603050405020304" pitchFamily="18" charset="0"/>
                        <a:cs typeface="Times New Roman" panose="02020603050405020304" pitchFamily="18" charset="0"/>
                      </a:endParaRPr>
                    </a:p>
                  </a:txBody>
                  <a:tcPr marL="7660" marR="7660" marT="7660" marB="0" anchor="b">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solidFill>
                      <a:srgbClr val="00B050"/>
                    </a:solid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algn="ctr" fontAlgn="b"/>
                      <a:r>
                        <a:rPr lang="en-US" sz="1800" b="1" u="none" strike="noStrike" dirty="0">
                          <a:effectLst/>
                          <a:latin typeface="Times New Roman" panose="02020603050405020304" pitchFamily="18" charset="0"/>
                          <a:cs typeface="Times New Roman" panose="02020603050405020304" pitchFamily="18" charset="0"/>
                        </a:rPr>
                        <a:t>P</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60" marR="7660" marT="7660" marB="0" anchor="b">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solidFill>
                      <a:srgbClr val="00B050"/>
                    </a:solid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algn="ctr" fontAlgn="b"/>
                      <a:r>
                        <a:rPr lang="en-US" sz="1800" b="1" u="none" strike="noStrike" dirty="0">
                          <a:effectLst/>
                          <a:latin typeface="Times New Roman" panose="02020603050405020304" pitchFamily="18" charset="0"/>
                          <a:cs typeface="Times New Roman" panose="02020603050405020304" pitchFamily="18" charset="0"/>
                        </a:rPr>
                        <a:t>SS</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60" marR="7660" marT="7660" marB="0" anchor="b">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solidFill>
                      <a:srgbClr val="00B050"/>
                    </a:solidFill>
                  </a:tcPr>
                </a:tc>
              </a:tr>
              <a:tr h="268565">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S1</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60" marR="7660" marT="7660" marB="0" anchor="ctr">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solidFill>
                      <a:srgbClr val="00B050"/>
                    </a:solid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dirty="0">
                          <a:solidFill>
                            <a:schemeClr val="dk1"/>
                          </a:solidFill>
                          <a:effectLst/>
                          <a:latin typeface="Times New Roman" panose="02020603050405020304" pitchFamily="18" charset="0"/>
                          <a:ea typeface=""/>
                          <a:cs typeface="Times New Roman" panose="02020603050405020304" pitchFamily="18" charset="0"/>
                        </a:rPr>
                        <a:t>0.558</a:t>
                      </a:r>
                    </a:p>
                  </a:txBody>
                  <a:tcPr marL="7660" marR="7660" marT="7660" marB="0" anchor="b">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dirty="0">
                          <a:solidFill>
                            <a:schemeClr val="dk1"/>
                          </a:solidFill>
                          <a:effectLst/>
                          <a:latin typeface="Times New Roman" panose="02020603050405020304" pitchFamily="18" charset="0"/>
                          <a:ea typeface=""/>
                          <a:cs typeface="Times New Roman" panose="02020603050405020304" pitchFamily="18" charset="0"/>
                        </a:rPr>
                        <a:t>1.645</a:t>
                      </a:r>
                    </a:p>
                  </a:txBody>
                  <a:tcPr marL="7660" marR="7660" marT="7660" marB="0" anchor="ctr">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a:solidFill>
                            <a:schemeClr val="dk1"/>
                          </a:solidFill>
                          <a:effectLst/>
                          <a:latin typeface="Times New Roman" panose="02020603050405020304" pitchFamily="18" charset="0"/>
                          <a:ea typeface=""/>
                          <a:cs typeface="Times New Roman" panose="02020603050405020304" pitchFamily="18" charset="0"/>
                        </a:rPr>
                        <a:t>0.289</a:t>
                      </a:r>
                    </a:p>
                  </a:txBody>
                  <a:tcPr marL="7660" marR="7660" marT="7660" marB="0" anchor="b">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a:solidFill>
                            <a:schemeClr val="dk1"/>
                          </a:solidFill>
                          <a:effectLst/>
                          <a:latin typeface="Times New Roman" panose="02020603050405020304" pitchFamily="18" charset="0"/>
                          <a:ea typeface=""/>
                          <a:cs typeface="Times New Roman" panose="02020603050405020304" pitchFamily="18" charset="0"/>
                        </a:rPr>
                        <a:t>0.573</a:t>
                      </a:r>
                    </a:p>
                  </a:txBody>
                  <a:tcPr marL="7660" marR="7660" marT="7660" marB="0" anchor="b">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r>
              <a:tr h="268565">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S2</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60" marR="7660" marT="7660" marB="0" anchor="ctr">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solidFill>
                      <a:srgbClr val="00B050"/>
                    </a:solid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dirty="0">
                          <a:solidFill>
                            <a:schemeClr val="dk1"/>
                          </a:solidFill>
                          <a:effectLst/>
                          <a:latin typeface="Times New Roman" panose="02020603050405020304" pitchFamily="18" charset="0"/>
                          <a:ea typeface=""/>
                          <a:cs typeface="Times New Roman" panose="02020603050405020304" pitchFamily="18" charset="0"/>
                        </a:rPr>
                        <a:t>0.968</a:t>
                      </a:r>
                    </a:p>
                  </a:txBody>
                  <a:tcPr marL="7660" marR="7660" marT="7660" marB="0" anchor="b">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dirty="0">
                          <a:solidFill>
                            <a:schemeClr val="dk1"/>
                          </a:solidFill>
                          <a:effectLst/>
                          <a:latin typeface="Times New Roman" panose="02020603050405020304" pitchFamily="18" charset="0"/>
                          <a:ea typeface=""/>
                          <a:cs typeface="Times New Roman" panose="02020603050405020304" pitchFamily="18" charset="0"/>
                        </a:rPr>
                        <a:t>1.645</a:t>
                      </a:r>
                    </a:p>
                  </a:txBody>
                  <a:tcPr marL="7660" marR="7660" marT="7660" marB="0" anchor="ctr">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a:solidFill>
                            <a:schemeClr val="dk1"/>
                          </a:solidFill>
                          <a:effectLst/>
                          <a:latin typeface="Times New Roman" panose="02020603050405020304" pitchFamily="18" charset="0"/>
                          <a:ea typeface=""/>
                          <a:cs typeface="Times New Roman" panose="02020603050405020304" pitchFamily="18" charset="0"/>
                        </a:rPr>
                        <a:t>0.166</a:t>
                      </a:r>
                    </a:p>
                  </a:txBody>
                  <a:tcPr marL="7660" marR="7660" marT="7660" marB="0" anchor="b">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a:solidFill>
                            <a:schemeClr val="dk1"/>
                          </a:solidFill>
                          <a:effectLst/>
                          <a:latin typeface="Times New Roman" panose="02020603050405020304" pitchFamily="18" charset="0"/>
                          <a:ea typeface=""/>
                          <a:cs typeface="Times New Roman" panose="02020603050405020304" pitchFamily="18" charset="0"/>
                        </a:rPr>
                        <a:t>4.22</a:t>
                      </a:r>
                    </a:p>
                  </a:txBody>
                  <a:tcPr marL="7660" marR="7660" marT="7660" marB="0" anchor="b">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r>
              <a:tr h="268565">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S3</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60" marR="7660" marT="7660" marB="0" anchor="ctr">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solidFill>
                      <a:srgbClr val="00B050"/>
                    </a:solid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dirty="0">
                          <a:solidFill>
                            <a:schemeClr val="dk1"/>
                          </a:solidFill>
                          <a:effectLst/>
                          <a:latin typeface="Times New Roman" panose="02020603050405020304" pitchFamily="18" charset="0"/>
                          <a:ea typeface=""/>
                          <a:cs typeface="Times New Roman" panose="02020603050405020304" pitchFamily="18" charset="0"/>
                        </a:rPr>
                        <a:t>-0.225</a:t>
                      </a:r>
                    </a:p>
                  </a:txBody>
                  <a:tcPr marL="7660" marR="7660" marT="7660" marB="0" anchor="b">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dirty="0">
                          <a:solidFill>
                            <a:schemeClr val="dk1"/>
                          </a:solidFill>
                          <a:effectLst/>
                          <a:latin typeface="Times New Roman" panose="02020603050405020304" pitchFamily="18" charset="0"/>
                          <a:ea typeface=""/>
                          <a:cs typeface="Times New Roman" panose="02020603050405020304" pitchFamily="18" charset="0"/>
                        </a:rPr>
                        <a:t>-1.645</a:t>
                      </a:r>
                    </a:p>
                  </a:txBody>
                  <a:tcPr marL="7660" marR="7660" marT="7660" marB="0" anchor="ctr">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dirty="0">
                          <a:solidFill>
                            <a:schemeClr val="dk1"/>
                          </a:solidFill>
                          <a:effectLst/>
                          <a:latin typeface="Times New Roman" panose="02020603050405020304" pitchFamily="18" charset="0"/>
                          <a:ea typeface=""/>
                          <a:cs typeface="Times New Roman" panose="02020603050405020304" pitchFamily="18" charset="0"/>
                        </a:rPr>
                        <a:t>0.589</a:t>
                      </a:r>
                    </a:p>
                  </a:txBody>
                  <a:tcPr marL="7660" marR="7660" marT="7660" marB="0" anchor="b">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a:solidFill>
                            <a:schemeClr val="dk1"/>
                          </a:solidFill>
                          <a:effectLst/>
                          <a:latin typeface="Times New Roman" panose="02020603050405020304" pitchFamily="18" charset="0"/>
                          <a:ea typeface=""/>
                          <a:cs typeface="Times New Roman" panose="02020603050405020304" pitchFamily="18" charset="0"/>
                        </a:rPr>
                        <a:t>-2.755</a:t>
                      </a:r>
                    </a:p>
                  </a:txBody>
                  <a:tcPr marL="7660" marR="7660" marT="7660" marB="0" anchor="b">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r>
              <a:tr h="268565">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S4</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60" marR="7660" marT="7660" marB="0" anchor="ctr">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solidFill>
                      <a:srgbClr val="00B050"/>
                    </a:solid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dirty="0">
                          <a:solidFill>
                            <a:schemeClr val="dk1"/>
                          </a:solidFill>
                          <a:effectLst/>
                          <a:latin typeface="Times New Roman" panose="02020603050405020304" pitchFamily="18" charset="0"/>
                          <a:ea typeface=""/>
                          <a:cs typeface="Times New Roman" panose="02020603050405020304" pitchFamily="18" charset="0"/>
                        </a:rPr>
                        <a:t>0.831</a:t>
                      </a:r>
                    </a:p>
                  </a:txBody>
                  <a:tcPr marL="7660" marR="7660" marT="7660" marB="0" anchor="b">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dirty="0">
                          <a:solidFill>
                            <a:schemeClr val="dk1"/>
                          </a:solidFill>
                          <a:effectLst/>
                          <a:latin typeface="Times New Roman" panose="02020603050405020304" pitchFamily="18" charset="0"/>
                          <a:ea typeface=""/>
                          <a:cs typeface="Times New Roman" panose="02020603050405020304" pitchFamily="18" charset="0"/>
                        </a:rPr>
                        <a:t>1.645</a:t>
                      </a:r>
                    </a:p>
                  </a:txBody>
                  <a:tcPr marL="7660" marR="7660" marT="7660" marB="0" anchor="ctr">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dirty="0">
                          <a:solidFill>
                            <a:schemeClr val="dk1"/>
                          </a:solidFill>
                          <a:effectLst/>
                          <a:latin typeface="Times New Roman" panose="02020603050405020304" pitchFamily="18" charset="0"/>
                          <a:ea typeface=""/>
                          <a:cs typeface="Times New Roman" panose="02020603050405020304" pitchFamily="18" charset="0"/>
                        </a:rPr>
                        <a:t>0.203</a:t>
                      </a:r>
                    </a:p>
                  </a:txBody>
                  <a:tcPr marL="7660" marR="7660" marT="7660" marB="0" anchor="b">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dirty="0">
                          <a:solidFill>
                            <a:schemeClr val="dk1"/>
                          </a:solidFill>
                          <a:effectLst/>
                          <a:latin typeface="Times New Roman" panose="02020603050405020304" pitchFamily="18" charset="0"/>
                          <a:ea typeface=""/>
                          <a:cs typeface="Times New Roman" panose="02020603050405020304" pitchFamily="18" charset="0"/>
                        </a:rPr>
                        <a:t>5.688</a:t>
                      </a:r>
                    </a:p>
                  </a:txBody>
                  <a:tcPr marL="7660" marR="7660" marT="7660" marB="0" anchor="b">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r>
              <a:tr h="268565">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S5</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60" marR="7660" marT="7660" marB="0" anchor="ctr">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solidFill>
                      <a:srgbClr val="00B050"/>
                    </a:solid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dirty="0">
                          <a:solidFill>
                            <a:schemeClr val="dk1"/>
                          </a:solidFill>
                          <a:effectLst/>
                          <a:latin typeface="Times New Roman" panose="02020603050405020304" pitchFamily="18" charset="0"/>
                          <a:ea typeface=""/>
                          <a:cs typeface="Times New Roman" panose="02020603050405020304" pitchFamily="18" charset="0"/>
                        </a:rPr>
                        <a:t>-1.575</a:t>
                      </a:r>
                    </a:p>
                  </a:txBody>
                  <a:tcPr marL="7660" marR="7660" marT="7660" marB="0" anchor="b">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dirty="0">
                          <a:solidFill>
                            <a:schemeClr val="dk1"/>
                          </a:solidFill>
                          <a:effectLst/>
                          <a:latin typeface="Times New Roman" panose="02020603050405020304" pitchFamily="18" charset="0"/>
                          <a:ea typeface=""/>
                          <a:cs typeface="Times New Roman" panose="02020603050405020304" pitchFamily="18" charset="0"/>
                        </a:rPr>
                        <a:t>-1.645</a:t>
                      </a:r>
                    </a:p>
                  </a:txBody>
                  <a:tcPr marL="7660" marR="7660" marT="7660" marB="0" anchor="ctr">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dirty="0">
                          <a:solidFill>
                            <a:schemeClr val="dk1"/>
                          </a:solidFill>
                          <a:effectLst/>
                          <a:latin typeface="Times New Roman" panose="02020603050405020304" pitchFamily="18" charset="0"/>
                          <a:ea typeface=""/>
                          <a:cs typeface="Times New Roman" panose="02020603050405020304" pitchFamily="18" charset="0"/>
                        </a:rPr>
                        <a:t>0.942</a:t>
                      </a:r>
                    </a:p>
                  </a:txBody>
                  <a:tcPr marL="7660" marR="7660" marT="7660" marB="0" anchor="b">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dirty="0">
                          <a:solidFill>
                            <a:schemeClr val="dk1"/>
                          </a:solidFill>
                          <a:effectLst/>
                          <a:latin typeface="Times New Roman" panose="02020603050405020304" pitchFamily="18" charset="0"/>
                          <a:ea typeface=""/>
                          <a:cs typeface="Times New Roman" panose="02020603050405020304" pitchFamily="18" charset="0"/>
                        </a:rPr>
                        <a:t>-4.593</a:t>
                      </a:r>
                    </a:p>
                  </a:txBody>
                  <a:tcPr marL="7660" marR="7660" marT="7660" marB="0" anchor="b">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r>
              <a:tr h="268565">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S6</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60" marR="7660" marT="7660" marB="0" anchor="ctr">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solidFill>
                      <a:srgbClr val="00B050"/>
                    </a:solid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dirty="0">
                          <a:solidFill>
                            <a:schemeClr val="dk1"/>
                          </a:solidFill>
                          <a:effectLst/>
                          <a:latin typeface="Times New Roman" panose="02020603050405020304" pitchFamily="18" charset="0"/>
                          <a:ea typeface=""/>
                          <a:cs typeface="Times New Roman" panose="02020603050405020304" pitchFamily="18" charset="0"/>
                        </a:rPr>
                        <a:t>-1.438</a:t>
                      </a:r>
                    </a:p>
                  </a:txBody>
                  <a:tcPr marL="7660" marR="7660" marT="7660" marB="0" anchor="b">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dirty="0">
                          <a:solidFill>
                            <a:schemeClr val="dk1"/>
                          </a:solidFill>
                          <a:effectLst/>
                          <a:latin typeface="Times New Roman" panose="02020603050405020304" pitchFamily="18" charset="0"/>
                          <a:ea typeface=""/>
                          <a:cs typeface="Times New Roman" panose="02020603050405020304" pitchFamily="18" charset="0"/>
                        </a:rPr>
                        <a:t>-1.645</a:t>
                      </a:r>
                    </a:p>
                  </a:txBody>
                  <a:tcPr marL="7660" marR="7660" marT="7660" marB="0" anchor="ctr">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dirty="0">
                          <a:solidFill>
                            <a:schemeClr val="dk1"/>
                          </a:solidFill>
                          <a:effectLst/>
                          <a:latin typeface="Times New Roman" panose="02020603050405020304" pitchFamily="18" charset="0"/>
                          <a:ea typeface=""/>
                          <a:cs typeface="Times New Roman" panose="02020603050405020304" pitchFamily="18" charset="0"/>
                        </a:rPr>
                        <a:t>0.925</a:t>
                      </a:r>
                    </a:p>
                  </a:txBody>
                  <a:tcPr marL="7660" marR="7660" marT="7660" marB="0" anchor="b">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a:solidFill>
                            <a:schemeClr val="dk1"/>
                          </a:solidFill>
                          <a:effectLst/>
                          <a:latin typeface="Times New Roman" panose="02020603050405020304" pitchFamily="18" charset="0"/>
                          <a:ea typeface=""/>
                          <a:cs typeface="Times New Roman" panose="02020603050405020304" pitchFamily="18" charset="0"/>
                        </a:rPr>
                        <a:t>-3.917</a:t>
                      </a:r>
                    </a:p>
                  </a:txBody>
                  <a:tcPr marL="7660" marR="7660" marT="7660" marB="0" anchor="b">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r>
              <a:tr h="268565">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S7</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60" marR="7660" marT="7660" marB="0" anchor="ctr">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solidFill>
                      <a:srgbClr val="00B050"/>
                    </a:solid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dirty="0">
                          <a:solidFill>
                            <a:schemeClr val="dk1"/>
                          </a:solidFill>
                          <a:effectLst/>
                          <a:latin typeface="Times New Roman" panose="02020603050405020304" pitchFamily="18" charset="0"/>
                          <a:ea typeface=""/>
                          <a:cs typeface="Times New Roman" panose="02020603050405020304" pitchFamily="18" charset="0"/>
                        </a:rPr>
                        <a:t>-1.673</a:t>
                      </a:r>
                    </a:p>
                  </a:txBody>
                  <a:tcPr marL="7660" marR="7660" marT="7660" marB="0" anchor="b">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dirty="0">
                          <a:solidFill>
                            <a:schemeClr val="dk1"/>
                          </a:solidFill>
                          <a:effectLst/>
                          <a:latin typeface="Times New Roman" panose="02020603050405020304" pitchFamily="18" charset="0"/>
                          <a:ea typeface=""/>
                          <a:cs typeface="Times New Roman" panose="02020603050405020304" pitchFamily="18" charset="0"/>
                        </a:rPr>
                        <a:t>-1.645</a:t>
                      </a:r>
                    </a:p>
                  </a:txBody>
                  <a:tcPr marL="7660" marR="7660" marT="7660" marB="0" anchor="ctr">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dirty="0">
                          <a:solidFill>
                            <a:schemeClr val="dk1"/>
                          </a:solidFill>
                          <a:effectLst/>
                          <a:latin typeface="Times New Roman" panose="02020603050405020304" pitchFamily="18" charset="0"/>
                          <a:ea typeface=""/>
                          <a:cs typeface="Times New Roman" panose="02020603050405020304" pitchFamily="18" charset="0"/>
                        </a:rPr>
                        <a:t>0.953</a:t>
                      </a:r>
                    </a:p>
                  </a:txBody>
                  <a:tcPr marL="7660" marR="7660" marT="7660" marB="0" anchor="b">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dirty="0">
                          <a:solidFill>
                            <a:schemeClr val="dk1"/>
                          </a:solidFill>
                          <a:effectLst/>
                          <a:latin typeface="Times New Roman" panose="02020603050405020304" pitchFamily="18" charset="0"/>
                          <a:ea typeface=""/>
                          <a:cs typeface="Times New Roman" panose="02020603050405020304" pitchFamily="18" charset="0"/>
                        </a:rPr>
                        <a:t>-1.996</a:t>
                      </a:r>
                    </a:p>
                  </a:txBody>
                  <a:tcPr marL="7660" marR="7660" marT="7660" marB="0" anchor="b">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r>
              <a:tr h="268565">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S8</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60" marR="7660" marT="7660" marB="0" anchor="ctr">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solidFill>
                      <a:srgbClr val="00B050"/>
                    </a:solid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dirty="0">
                          <a:solidFill>
                            <a:schemeClr val="dk1"/>
                          </a:solidFill>
                          <a:effectLst/>
                          <a:latin typeface="Times New Roman" panose="02020603050405020304" pitchFamily="18" charset="0"/>
                          <a:ea typeface=""/>
                          <a:cs typeface="Times New Roman" panose="02020603050405020304" pitchFamily="18" charset="0"/>
                        </a:rPr>
                        <a:t>-2.553</a:t>
                      </a:r>
                    </a:p>
                  </a:txBody>
                  <a:tcPr marL="7660" marR="7660" marT="7660" marB="0" anchor="b">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dirty="0">
                          <a:solidFill>
                            <a:schemeClr val="dk1"/>
                          </a:solidFill>
                          <a:effectLst/>
                          <a:latin typeface="Times New Roman" panose="02020603050405020304" pitchFamily="18" charset="0"/>
                          <a:ea typeface=""/>
                          <a:cs typeface="Times New Roman" panose="02020603050405020304" pitchFamily="18" charset="0"/>
                        </a:rPr>
                        <a:t>-1.645</a:t>
                      </a:r>
                    </a:p>
                  </a:txBody>
                  <a:tcPr marL="7660" marR="7660" marT="7660" marB="0" anchor="ctr">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dirty="0">
                          <a:solidFill>
                            <a:schemeClr val="dk1"/>
                          </a:solidFill>
                          <a:effectLst/>
                          <a:latin typeface="Times New Roman" panose="02020603050405020304" pitchFamily="18" charset="0"/>
                          <a:ea typeface=""/>
                          <a:cs typeface="Times New Roman" panose="02020603050405020304" pitchFamily="18" charset="0"/>
                        </a:rPr>
                        <a:t>0.995</a:t>
                      </a:r>
                    </a:p>
                  </a:txBody>
                  <a:tcPr marL="7660" marR="7660" marT="7660" marB="0" anchor="b">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dirty="0">
                          <a:solidFill>
                            <a:schemeClr val="dk1"/>
                          </a:solidFill>
                          <a:effectLst/>
                          <a:latin typeface="Times New Roman" panose="02020603050405020304" pitchFamily="18" charset="0"/>
                          <a:ea typeface=""/>
                          <a:cs typeface="Times New Roman" panose="02020603050405020304" pitchFamily="18" charset="0"/>
                        </a:rPr>
                        <a:t>-1.441</a:t>
                      </a:r>
                    </a:p>
                  </a:txBody>
                  <a:tcPr marL="7660" marR="7660" marT="7660" marB="0" anchor="b">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r>
              <a:tr h="268565">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S9</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60" marR="7660" marT="7660" marB="0" anchor="ctr">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solidFill>
                      <a:srgbClr val="00B050"/>
                    </a:solid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dirty="0">
                          <a:solidFill>
                            <a:schemeClr val="dk1"/>
                          </a:solidFill>
                          <a:effectLst/>
                          <a:latin typeface="Times New Roman" panose="02020603050405020304" pitchFamily="18" charset="0"/>
                          <a:ea typeface=""/>
                          <a:cs typeface="Times New Roman" panose="02020603050405020304" pitchFamily="18" charset="0"/>
                        </a:rPr>
                        <a:t>0.010</a:t>
                      </a:r>
                    </a:p>
                  </a:txBody>
                  <a:tcPr marL="7660" marR="7660" marT="7660" marB="0" anchor="b">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a:solidFill>
                            <a:schemeClr val="dk1"/>
                          </a:solidFill>
                          <a:effectLst/>
                          <a:latin typeface="Times New Roman" panose="02020603050405020304" pitchFamily="18" charset="0"/>
                          <a:ea typeface=""/>
                          <a:cs typeface="Times New Roman" panose="02020603050405020304" pitchFamily="18" charset="0"/>
                        </a:rPr>
                        <a:t>1.645</a:t>
                      </a:r>
                    </a:p>
                  </a:txBody>
                  <a:tcPr marL="7660" marR="7660" marT="7660" marB="0" anchor="ctr">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dirty="0">
                          <a:solidFill>
                            <a:schemeClr val="dk1"/>
                          </a:solidFill>
                          <a:effectLst/>
                          <a:latin typeface="Times New Roman" panose="02020603050405020304" pitchFamily="18" charset="0"/>
                          <a:ea typeface=""/>
                          <a:cs typeface="Times New Roman" panose="02020603050405020304" pitchFamily="18" charset="0"/>
                        </a:rPr>
                        <a:t>0.496</a:t>
                      </a:r>
                    </a:p>
                  </a:txBody>
                  <a:tcPr marL="7660" marR="7660" marT="7660" marB="0" anchor="b">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dirty="0">
                          <a:solidFill>
                            <a:schemeClr val="dk1"/>
                          </a:solidFill>
                          <a:effectLst/>
                          <a:latin typeface="Times New Roman" panose="02020603050405020304" pitchFamily="18" charset="0"/>
                          <a:ea typeface=""/>
                          <a:cs typeface="Times New Roman" panose="02020603050405020304" pitchFamily="18" charset="0"/>
                        </a:rPr>
                        <a:t>0.009</a:t>
                      </a:r>
                    </a:p>
                  </a:txBody>
                  <a:tcPr marL="7660" marR="7660" marT="7660" marB="0" anchor="b">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r>
              <a:tr h="268565">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algn="ctr" fontAlgn="ctr"/>
                      <a:r>
                        <a:rPr lang="en-US" sz="1800" b="1" u="none" strike="noStrike" dirty="0">
                          <a:effectLst/>
                          <a:latin typeface="Times New Roman" panose="02020603050405020304" pitchFamily="18" charset="0"/>
                          <a:cs typeface="Times New Roman" panose="02020603050405020304" pitchFamily="18" charset="0"/>
                        </a:rPr>
                        <a:t>S10</a:t>
                      </a:r>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60" marR="7660" marT="7660" marB="0" anchor="ctr">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solidFill>
                      <a:srgbClr val="00B050"/>
                    </a:solid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dirty="0">
                          <a:solidFill>
                            <a:schemeClr val="dk1"/>
                          </a:solidFill>
                          <a:effectLst/>
                          <a:latin typeface="Times New Roman" panose="02020603050405020304" pitchFamily="18" charset="0"/>
                          <a:ea typeface=""/>
                          <a:cs typeface="Times New Roman" panose="02020603050405020304" pitchFamily="18" charset="0"/>
                        </a:rPr>
                        <a:t>0.479</a:t>
                      </a:r>
                    </a:p>
                  </a:txBody>
                  <a:tcPr marL="7660" marR="7660" marT="7660" marB="0" anchor="b">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dirty="0">
                          <a:solidFill>
                            <a:schemeClr val="dk1"/>
                          </a:solidFill>
                          <a:effectLst/>
                          <a:latin typeface="Times New Roman" panose="02020603050405020304" pitchFamily="18" charset="0"/>
                          <a:ea typeface=""/>
                          <a:cs typeface="Times New Roman" panose="02020603050405020304" pitchFamily="18" charset="0"/>
                        </a:rPr>
                        <a:t>1.645</a:t>
                      </a:r>
                    </a:p>
                  </a:txBody>
                  <a:tcPr marL="7660" marR="7660" marT="7660" marB="0" anchor="ctr">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dirty="0">
                          <a:solidFill>
                            <a:schemeClr val="dk1"/>
                          </a:solidFill>
                          <a:effectLst/>
                          <a:latin typeface="Times New Roman" panose="02020603050405020304" pitchFamily="18" charset="0"/>
                          <a:ea typeface=""/>
                          <a:cs typeface="Times New Roman" panose="02020603050405020304" pitchFamily="18" charset="0"/>
                        </a:rPr>
                        <a:t>0.316</a:t>
                      </a:r>
                    </a:p>
                  </a:txBody>
                  <a:tcPr marL="7660" marR="7660" marT="7660" marB="0" anchor="b">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824789" rtl="0" eaLnBrk="1" latinLnBrk="1" hangingPunct="1">
                        <a:defRPr sz="1600" kern="1200">
                          <a:solidFill>
                            <a:schemeClr val="dk1"/>
                          </a:solidFill>
                          <a:latin typeface="Calibri" panose="020F0502020204030204"/>
                          <a:ea typeface=""/>
                          <a:cs typeface=""/>
                        </a:defRPr>
                      </a:lvl1pPr>
                      <a:lvl2pPr marL="412394" algn="l" defTabSz="824789" rtl="0" eaLnBrk="1" latinLnBrk="1" hangingPunct="1">
                        <a:defRPr sz="1600" kern="1200">
                          <a:solidFill>
                            <a:schemeClr val="dk1"/>
                          </a:solidFill>
                          <a:latin typeface="Calibri" panose="020F0502020204030204"/>
                          <a:ea typeface=""/>
                          <a:cs typeface=""/>
                        </a:defRPr>
                      </a:lvl2pPr>
                      <a:lvl3pPr marL="824789" algn="l" defTabSz="824789" rtl="0" eaLnBrk="1" latinLnBrk="1" hangingPunct="1">
                        <a:defRPr sz="1600" kern="1200">
                          <a:solidFill>
                            <a:schemeClr val="dk1"/>
                          </a:solidFill>
                          <a:latin typeface="Calibri" panose="020F0502020204030204"/>
                          <a:ea typeface=""/>
                          <a:cs typeface=""/>
                        </a:defRPr>
                      </a:lvl3pPr>
                      <a:lvl4pPr marL="1237183" algn="l" defTabSz="824789" rtl="0" eaLnBrk="1" latinLnBrk="1" hangingPunct="1">
                        <a:defRPr sz="1600" kern="1200">
                          <a:solidFill>
                            <a:schemeClr val="dk1"/>
                          </a:solidFill>
                          <a:latin typeface="Calibri" panose="020F0502020204030204"/>
                          <a:ea typeface=""/>
                          <a:cs typeface=""/>
                        </a:defRPr>
                      </a:lvl4pPr>
                      <a:lvl5pPr marL="1649578" algn="l" defTabSz="824789" rtl="0" eaLnBrk="1" latinLnBrk="1" hangingPunct="1">
                        <a:defRPr sz="1600" kern="1200">
                          <a:solidFill>
                            <a:schemeClr val="dk1"/>
                          </a:solidFill>
                          <a:latin typeface="Calibri" panose="020F0502020204030204"/>
                          <a:ea typeface=""/>
                          <a:cs typeface=""/>
                        </a:defRPr>
                      </a:lvl5pPr>
                      <a:lvl6pPr marL="2061972" algn="l" defTabSz="824789" rtl="0" eaLnBrk="1" latinLnBrk="1" hangingPunct="1">
                        <a:defRPr sz="1600" kern="1200">
                          <a:solidFill>
                            <a:schemeClr val="dk1"/>
                          </a:solidFill>
                          <a:latin typeface="Calibri" panose="020F0502020204030204"/>
                          <a:ea typeface=""/>
                          <a:cs typeface=""/>
                        </a:defRPr>
                      </a:lvl6pPr>
                      <a:lvl7pPr marL="2474366" algn="l" defTabSz="824789" rtl="0" eaLnBrk="1" latinLnBrk="1" hangingPunct="1">
                        <a:defRPr sz="1600" kern="1200">
                          <a:solidFill>
                            <a:schemeClr val="dk1"/>
                          </a:solidFill>
                          <a:latin typeface="Calibri" panose="020F0502020204030204"/>
                          <a:ea typeface=""/>
                          <a:cs typeface=""/>
                        </a:defRPr>
                      </a:lvl7pPr>
                      <a:lvl8pPr marL="2886761" algn="l" defTabSz="824789" rtl="0" eaLnBrk="1" latinLnBrk="1" hangingPunct="1">
                        <a:defRPr sz="1600" kern="1200">
                          <a:solidFill>
                            <a:schemeClr val="dk1"/>
                          </a:solidFill>
                          <a:latin typeface="Calibri" panose="020F0502020204030204"/>
                          <a:ea typeface=""/>
                          <a:cs typeface=""/>
                        </a:defRPr>
                      </a:lvl8pPr>
                      <a:lvl9pPr marL="3299155" algn="l" defTabSz="824789" rtl="0" eaLnBrk="1" latinLnBrk="1" hangingPunct="1">
                        <a:defRPr sz="1600" kern="1200">
                          <a:solidFill>
                            <a:schemeClr val="dk1"/>
                          </a:solidFill>
                          <a:latin typeface="Calibri" panose="020F0502020204030204"/>
                          <a:ea typeface=""/>
                          <a:cs typeface=""/>
                        </a:defRPr>
                      </a:lvl9pPr>
                    </a:lstStyle>
                    <a:p>
                      <a:pPr marL="0" algn="ctr" defTabSz="4834890" rtl="0" eaLnBrk="1" fontAlgn="ctr" latinLnBrk="1" hangingPunct="1"/>
                      <a:r>
                        <a:rPr lang="en-US" sz="1800" b="1" u="none" strike="noStrike" kern="1200" dirty="0">
                          <a:solidFill>
                            <a:schemeClr val="dk1"/>
                          </a:solidFill>
                          <a:effectLst/>
                          <a:latin typeface="Times New Roman" panose="02020603050405020304" pitchFamily="18" charset="0"/>
                          <a:ea typeface=""/>
                          <a:cs typeface="Times New Roman" panose="02020603050405020304" pitchFamily="18" charset="0"/>
                        </a:rPr>
                        <a:t>0.352</a:t>
                      </a:r>
                    </a:p>
                  </a:txBody>
                  <a:tcPr marL="7660" marR="7660" marT="7660" marB="0" anchor="b">
                    <a:lnL w="6350" cap="flat" cmpd="sng" algn="ctr">
                      <a:solidFill>
                        <a:srgbClr val="70AD47"/>
                      </a:solidFill>
                      <a:prstDash val="solid"/>
                      <a:miter lim="800000"/>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r>
            </a:tbl>
          </a:graphicData>
        </a:graphic>
      </p:graphicFrame>
      <p:sp>
        <p:nvSpPr>
          <p:cNvPr id="246" name="Rectangle 15"/>
          <p:cNvSpPr>
            <a:spLocks noChangeArrowheads="1"/>
          </p:cNvSpPr>
          <p:nvPr/>
        </p:nvSpPr>
        <p:spPr bwMode="auto">
          <a:xfrm>
            <a:off x="31669587" y="8025228"/>
            <a:ext cx="5408827" cy="461665"/>
          </a:xfrm>
          <a:prstGeom prst="rect">
            <a:avLst/>
          </a:prstGeom>
          <a:solidFill>
            <a:schemeClr val="accent6">
              <a:lumMod val="40000"/>
              <a:lumOff val="60000"/>
            </a:schemeClr>
          </a:solidFill>
          <a:ln w="3175">
            <a:solidFill>
              <a:srgbClr val="C00000"/>
            </a:solidFill>
            <a:headEnd/>
            <a:tailEn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tabLst>
                <a:tab pos="276225" algn="l"/>
                <a:tab pos="3381375" algn="l"/>
              </a:tabLst>
            </a:pPr>
            <a:r>
              <a:rPr kumimoji="1" lang="en-US" altLang="ko-KR" sz="2400" dirty="0" smtClean="0">
                <a:solidFill>
                  <a:srgbClr val="000000"/>
                </a:solidFill>
                <a:latin typeface="Times New Roman" panose="02020603050405020304" pitchFamily="18" charset="0"/>
                <a:ea typeface="바탕" pitchFamily="18" charset="-127"/>
                <a:cs typeface="Times New Roman" panose="02020603050405020304" pitchFamily="18" charset="0"/>
              </a:rPr>
              <a:t>Table </a:t>
            </a:r>
            <a:r>
              <a:rPr kumimoji="1" lang="en-US" altLang="ko-KR" sz="2400" dirty="0" smtClean="0">
                <a:solidFill>
                  <a:srgbClr val="000000"/>
                </a:solidFill>
                <a:latin typeface="Times New Roman" panose="02020603050405020304" pitchFamily="18" charset="0"/>
                <a:ea typeface="바탕" pitchFamily="18" charset="-127"/>
                <a:cs typeface="Times New Roman" panose="02020603050405020304" pitchFamily="18" charset="0"/>
              </a:rPr>
              <a:t>3: </a:t>
            </a:r>
            <a:r>
              <a:rPr kumimoji="1" lang="en-US" altLang="ko-KR" sz="2400" dirty="0" smtClean="0">
                <a:solidFill>
                  <a:srgbClr val="000000"/>
                </a:solidFill>
                <a:latin typeface="Times New Roman" panose="02020603050405020304" pitchFamily="18" charset="0"/>
                <a:ea typeface="바탕" pitchFamily="18" charset="-127"/>
                <a:cs typeface="Times New Roman" panose="02020603050405020304" pitchFamily="18" charset="0"/>
              </a:rPr>
              <a:t>Results of two trend tests</a:t>
            </a:r>
            <a:endParaRPr kumimoji="1" lang="en-US" altLang="ko-KR" sz="2400" b="0" i="0" u="none" strike="noStrike" cap="none" normalizeH="0" baseline="0" dirty="0" smtClean="0">
              <a:ln>
                <a:noFill/>
              </a:ln>
              <a:solidFill>
                <a:schemeClr val="tx1"/>
              </a:solidFill>
              <a:effectLst/>
              <a:latin typeface="Times New Roman" panose="02020603050405020304" pitchFamily="18" charset="0"/>
              <a:ea typeface="굴림" pitchFamily="50" charset="-127"/>
              <a:cs typeface="Times New Roman" panose="02020603050405020304" pitchFamily="18" charset="0"/>
            </a:endParaRPr>
          </a:p>
        </p:txBody>
      </p:sp>
      <p:sp>
        <p:nvSpPr>
          <p:cNvPr id="90" name="직사각형 223"/>
          <p:cNvSpPr/>
          <p:nvPr/>
        </p:nvSpPr>
        <p:spPr>
          <a:xfrm>
            <a:off x="31066407" y="17991908"/>
            <a:ext cx="6064532" cy="3477875"/>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just" latinLnBrk="0"/>
            <a:r>
              <a:rPr lang="en-US" sz="2200" dirty="0" smtClean="0">
                <a:latin typeface="Times New Roman" panose="02020603050405020304" pitchFamily="18" charset="0"/>
                <a:cs typeface="Times New Roman" panose="02020603050405020304" pitchFamily="18" charset="0"/>
              </a:rPr>
              <a:t>Fig. 3: (a) A slight upward trend was found in mean annual discharge for S3 with maximum and minimum shown. (b) Variation of parameters has been shown for the discharge increase and decrease periods with maximum in June (c) A mean monthly maximum (for the period 1936-1999) for this station is shown in May and is an abrupt increase after early spring snow melt adding more flow to the Leva river and a very slight upward trend from January to December.</a:t>
            </a:r>
            <a:endParaRPr lang="en-US" sz="2200" dirty="0">
              <a:latin typeface="Times New Roman" panose="02020603050405020304" pitchFamily="18" charset="0"/>
              <a:cs typeface="Times New Roman" panose="02020603050405020304" pitchFamily="18" charset="0"/>
            </a:endParaRPr>
          </a:p>
        </p:txBody>
      </p:sp>
      <p:sp>
        <p:nvSpPr>
          <p:cNvPr id="104" name="Text Box 6"/>
          <p:cNvSpPr txBox="1">
            <a:spLocks noChangeAspect="1" noChangeArrowheads="1"/>
          </p:cNvSpPr>
          <p:nvPr/>
        </p:nvSpPr>
        <p:spPr bwMode="auto">
          <a:xfrm>
            <a:off x="37914123" y="4524831"/>
            <a:ext cx="12479226" cy="78483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nchorCtr="0">
            <a:normAutofit/>
          </a:bodyPr>
          <a:lstStyle/>
          <a:p>
            <a:pPr algn="ctr" defTabSz="936625">
              <a:spcBef>
                <a:spcPct val="50000"/>
              </a:spcBef>
            </a:pPr>
            <a:r>
              <a:rPr lang="en-US" altLang="ko-KR" sz="4500" b="1" dirty="0" smtClean="0">
                <a:solidFill>
                  <a:srgbClr val="FFFF00"/>
                </a:solidFill>
                <a:effectLst>
                  <a:outerShdw blurRad="38100" dist="38100" dir="2700000" algn="tl">
                    <a:srgbClr val="C0C0C0"/>
                  </a:outerShdw>
                </a:effectLst>
                <a:latin typeface="Times New Roman" panose="02020603050405020304" pitchFamily="18" charset="0"/>
                <a:ea typeface="굴림" pitchFamily="50" charset="-127"/>
                <a:cs typeface="Times New Roman" panose="02020603050405020304" pitchFamily="18" charset="0"/>
              </a:rPr>
              <a:t>Results</a:t>
            </a:r>
            <a:endParaRPr lang="ko-KR" altLang="en-US" sz="4500" b="1" dirty="0">
              <a:solidFill>
                <a:srgbClr val="FFFF00"/>
              </a:solidFill>
              <a:effectLst>
                <a:outerShdw blurRad="38100" dist="38100" dir="2700000" algn="tl">
                  <a:srgbClr val="C0C0C0"/>
                </a:outerShdw>
              </a:effectLst>
              <a:latin typeface="Times New Roman" panose="02020603050405020304" pitchFamily="18" charset="0"/>
              <a:ea typeface="굴림" pitchFamily="50" charset="-127"/>
              <a:cs typeface="Times New Roman" panose="02020603050405020304" pitchFamily="18" charset="0"/>
            </a:endParaRPr>
          </a:p>
        </p:txBody>
      </p:sp>
      <p:pic>
        <p:nvPicPr>
          <p:cNvPr id="24" name="Picture 23"/>
          <p:cNvPicPr>
            <a:picLocks noChangeAspect="1"/>
          </p:cNvPicPr>
          <p:nvPr/>
        </p:nvPicPr>
        <p:blipFill>
          <a:blip r:embed="rId34">
            <a:extLst>
              <a:ext uri="{BEBA8EAE-BF5A-486C-A8C5-ECC9F3942E4B}">
                <a14:imgProps xmlns:a14="http://schemas.microsoft.com/office/drawing/2010/main">
                  <a14:imgLayer r:embed="rId35">
                    <a14:imgEffect>
                      <a14:sharpenSoften amount="50000"/>
                    </a14:imgEffect>
                  </a14:imgLayer>
                </a14:imgProps>
              </a:ext>
            </a:extLst>
          </a:blip>
          <a:stretch>
            <a:fillRect/>
          </a:stretch>
        </p:blipFill>
        <p:spPr>
          <a:xfrm>
            <a:off x="25528990" y="14450134"/>
            <a:ext cx="5310835" cy="3360396"/>
          </a:xfrm>
          <a:prstGeom prst="rect">
            <a:avLst/>
          </a:prstGeom>
        </p:spPr>
      </p:pic>
      <p:pic>
        <p:nvPicPr>
          <p:cNvPr id="112" name="Picture 111"/>
          <p:cNvPicPr>
            <a:picLocks noChangeAspect="1"/>
          </p:cNvPicPr>
          <p:nvPr/>
        </p:nvPicPr>
        <p:blipFill rotWithShape="1">
          <a:blip r:embed="rId36">
            <a:extLst>
              <a:ext uri="{BEBA8EAE-BF5A-486C-A8C5-ECC9F3942E4B}">
                <a14:imgProps xmlns:a14="http://schemas.microsoft.com/office/drawing/2010/main">
                  <a14:imgLayer r:embed="rId37">
                    <a14:imgEffect>
                      <a14:sharpenSoften amount="50000"/>
                    </a14:imgEffect>
                  </a14:imgLayer>
                </a14:imgProps>
              </a:ext>
            </a:extLst>
          </a:blip>
          <a:srcRect l="1920" t="3090" r="1808" b="2552"/>
          <a:stretch/>
        </p:blipFill>
        <p:spPr>
          <a:xfrm>
            <a:off x="31287987" y="14275980"/>
            <a:ext cx="5633294" cy="3534986"/>
          </a:xfrm>
          <a:prstGeom prst="rect">
            <a:avLst/>
          </a:prstGeom>
        </p:spPr>
      </p:pic>
      <p:pic>
        <p:nvPicPr>
          <p:cNvPr id="113" name="Picture 112"/>
          <p:cNvPicPr>
            <a:picLocks noChangeAspect="1"/>
          </p:cNvPicPr>
          <p:nvPr/>
        </p:nvPicPr>
        <p:blipFill rotWithShape="1">
          <a:blip r:embed="rId38">
            <a:extLst>
              <a:ext uri="{BEBA8EAE-BF5A-486C-A8C5-ECC9F3942E4B}">
                <a14:imgProps xmlns:a14="http://schemas.microsoft.com/office/drawing/2010/main">
                  <a14:imgLayer r:embed="rId39">
                    <a14:imgEffect>
                      <a14:sharpenSoften amount="50000"/>
                    </a14:imgEffect>
                    <a14:imgEffect>
                      <a14:brightnessContrast contrast="-40000"/>
                    </a14:imgEffect>
                  </a14:imgLayer>
                </a14:imgProps>
              </a:ext>
            </a:extLst>
          </a:blip>
          <a:srcRect l="2496" t="2193" r="6967" b="3684"/>
          <a:stretch/>
        </p:blipFill>
        <p:spPr>
          <a:xfrm>
            <a:off x="25482215" y="17732364"/>
            <a:ext cx="5373724" cy="3665411"/>
          </a:xfrm>
          <a:prstGeom prst="rect">
            <a:avLst/>
          </a:prstGeom>
        </p:spPr>
      </p:pic>
      <p:sp>
        <p:nvSpPr>
          <p:cNvPr id="114" name="TextBox 113"/>
          <p:cNvSpPr txBox="1"/>
          <p:nvPr/>
        </p:nvSpPr>
        <p:spPr>
          <a:xfrm>
            <a:off x="27507473" y="14419996"/>
            <a:ext cx="612162" cy="461665"/>
          </a:xfrm>
          <a:prstGeom prst="rect">
            <a:avLst/>
          </a:prstGeom>
          <a:noFill/>
        </p:spPr>
        <p:txBody>
          <a:bodyPr wrap="square" rtlCol="0">
            <a:spAutoFit/>
          </a:bodyPr>
          <a:lstStyle/>
          <a:p>
            <a:r>
              <a:rPr kumimoji="1" lang="en-US" altLang="ja-JP" sz="2400" dirty="0" smtClean="0">
                <a:latin typeface="Times New Roman" panose="02020603050405020304" pitchFamily="18" charset="0"/>
                <a:cs typeface="Times New Roman" panose="02020603050405020304" pitchFamily="18" charset="0"/>
              </a:rPr>
              <a:t>(a)</a:t>
            </a:r>
            <a:endParaRPr kumimoji="1" lang="ja-JP" altLang="en-US" sz="2400" dirty="0">
              <a:latin typeface="Times New Roman" panose="02020603050405020304" pitchFamily="18" charset="0"/>
              <a:cs typeface="Times New Roman" panose="02020603050405020304" pitchFamily="18" charset="0"/>
            </a:endParaRPr>
          </a:p>
        </p:txBody>
      </p:sp>
      <p:sp>
        <p:nvSpPr>
          <p:cNvPr id="115" name="TextBox 114"/>
          <p:cNvSpPr txBox="1"/>
          <p:nvPr/>
        </p:nvSpPr>
        <p:spPr>
          <a:xfrm>
            <a:off x="32152083" y="14617700"/>
            <a:ext cx="656599" cy="461665"/>
          </a:xfrm>
          <a:prstGeom prst="rect">
            <a:avLst/>
          </a:prstGeom>
          <a:noFill/>
        </p:spPr>
        <p:txBody>
          <a:bodyPr wrap="square" rtlCol="0">
            <a:spAutoFit/>
          </a:bodyPr>
          <a:lstStyle/>
          <a:p>
            <a:r>
              <a:rPr kumimoji="1" lang="en-US" altLang="ja-JP" sz="2400" dirty="0" smtClean="0">
                <a:latin typeface="Times New Roman" panose="02020603050405020304" pitchFamily="18" charset="0"/>
                <a:cs typeface="Times New Roman" panose="02020603050405020304" pitchFamily="18" charset="0"/>
              </a:rPr>
              <a:t>(b)</a:t>
            </a:r>
            <a:endParaRPr kumimoji="1" lang="ja-JP" altLang="en-US" sz="2400" dirty="0">
              <a:latin typeface="Times New Roman" panose="02020603050405020304" pitchFamily="18" charset="0"/>
              <a:cs typeface="Times New Roman" panose="02020603050405020304" pitchFamily="18" charset="0"/>
            </a:endParaRPr>
          </a:p>
        </p:txBody>
      </p:sp>
      <p:sp>
        <p:nvSpPr>
          <p:cNvPr id="116" name="TextBox 115"/>
          <p:cNvSpPr txBox="1"/>
          <p:nvPr/>
        </p:nvSpPr>
        <p:spPr>
          <a:xfrm>
            <a:off x="26597314" y="17858060"/>
            <a:ext cx="759422" cy="461665"/>
          </a:xfrm>
          <a:prstGeom prst="rect">
            <a:avLst/>
          </a:prstGeom>
          <a:noFill/>
        </p:spPr>
        <p:txBody>
          <a:bodyPr wrap="square" rtlCol="0">
            <a:spAutoFit/>
          </a:bodyPr>
          <a:lstStyle/>
          <a:p>
            <a:r>
              <a:rPr kumimoji="1" lang="en-US" altLang="ja-JP" sz="2400" dirty="0" smtClean="0">
                <a:latin typeface="Times New Roman" panose="02020603050405020304" pitchFamily="18" charset="0"/>
                <a:cs typeface="Times New Roman" panose="02020603050405020304" pitchFamily="18" charset="0"/>
              </a:rPr>
              <a:t>(c)</a:t>
            </a:r>
            <a:endParaRPr kumimoji="1" lang="ja-JP" altLang="en-US" sz="2400" dirty="0">
              <a:latin typeface="Times New Roman" panose="02020603050405020304" pitchFamily="18" charset="0"/>
              <a:cs typeface="Times New Roman" panose="02020603050405020304" pitchFamily="18" charset="0"/>
            </a:endParaRPr>
          </a:p>
        </p:txBody>
      </p:sp>
      <p:sp>
        <p:nvSpPr>
          <p:cNvPr id="123" name="직사각형 223"/>
          <p:cNvSpPr/>
          <p:nvPr/>
        </p:nvSpPr>
        <p:spPr>
          <a:xfrm>
            <a:off x="37702831" y="5472684"/>
            <a:ext cx="12882289" cy="1548116"/>
          </a:xfrm>
          <a:prstGeom prst="rect">
            <a:avLst/>
          </a:prstGeom>
          <a:noFill/>
          <a:ln>
            <a:noFill/>
          </a:ln>
        </p:spPr>
        <p:txBody>
          <a:bodyPr wrap="square">
            <a:spAutoFit/>
          </a:bodyPr>
          <a:lstStyle/>
          <a:p>
            <a:pPr marL="457200" lvl="0" indent="-457200" algn="just" defTabSz="914400" eaLnBrk="0" fontAlgn="base" latinLnBrk="0" hangingPunct="0">
              <a:lnSpc>
                <a:spcPct val="110000"/>
              </a:lnSpc>
              <a:spcBef>
                <a:spcPct val="0"/>
              </a:spcBef>
              <a:spcAft>
                <a:spcPct val="0"/>
              </a:spcAft>
              <a:buClr>
                <a:srgbClr val="0070C0"/>
              </a:buClr>
              <a:buFont typeface="Wingdings" panose="05000000000000000000" pitchFamily="2" charset="2"/>
              <a:buChar char="v"/>
              <a:defRPr/>
            </a:pPr>
            <a:r>
              <a:rPr kumimoji="1" lang="en-US" altLang="ko-KR" sz="3000" dirty="0" smtClean="0">
                <a:solidFill>
                  <a:prstClr val="black"/>
                </a:solidFill>
                <a:latin typeface="Times New Roman" panose="02020603050405020304" pitchFamily="18" charset="0"/>
                <a:ea typeface="맑은 고딕" panose="020B0503020000020004" pitchFamily="34" charset="-127"/>
                <a:cs typeface="Times New Roman" panose="02020603050405020304" pitchFamily="18" charset="0"/>
              </a:rPr>
              <a:t>W</a:t>
            </a:r>
            <a:r>
              <a:rPr lang="en-US" altLang="ja-JP" sz="2800" dirty="0" smtClean="0">
                <a:latin typeface="Times New Roman" panose="02020603050405020304" pitchFamily="18" charset="0"/>
                <a:cs typeface="Times New Roman" panose="02020603050405020304" pitchFamily="18" charset="0"/>
              </a:rPr>
              <a:t>eighted mean annual and monthly contribution (WMAC, WMMC) discharge contribution were calculated to compare the %age contribution from all gauge stations to Lena River. </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3" name="Rectangle 32"/>
              <p:cNvSpPr/>
              <p:nvPr/>
            </p:nvSpPr>
            <p:spPr>
              <a:xfrm>
                <a:off x="38806192" y="7070783"/>
                <a:ext cx="4507131" cy="793359"/>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algn="just" defTabSz="914400" latinLnBrk="0"/>
                <a14:m>
                  <m:oMathPara xmlns:m="http://schemas.openxmlformats.org/officeDocument/2006/math">
                    <m:oMathParaPr>
                      <m:jc m:val="centerGroup"/>
                    </m:oMathParaPr>
                    <m:oMath xmlns:m="http://schemas.openxmlformats.org/officeDocument/2006/math">
                      <m:r>
                        <m:rPr>
                          <m:sty m:val="p"/>
                        </m:rPr>
                        <a:rPr lang="en-US" altLang="ja-JP" sz="2000" smtClean="0">
                          <a:solidFill>
                            <a:prstClr val="black"/>
                          </a:solidFill>
                          <a:latin typeface="Cambria Math" panose="02040503050406030204" pitchFamily="18" charset="0"/>
                        </a:rPr>
                        <m:t>WM</m:t>
                      </m:r>
                      <m:r>
                        <m:rPr>
                          <m:sty m:val="p"/>
                        </m:rPr>
                        <a:rPr lang="en-US" altLang="ja-JP" sz="2000" b="0" i="0" smtClean="0">
                          <a:solidFill>
                            <a:prstClr val="black"/>
                          </a:solidFill>
                          <a:latin typeface="Cambria Math" panose="02040503050406030204" pitchFamily="18" charset="0"/>
                        </a:rPr>
                        <m:t>M</m:t>
                      </m:r>
                      <m:r>
                        <m:rPr>
                          <m:sty m:val="p"/>
                        </m:rPr>
                        <a:rPr lang="en-US" altLang="ja-JP" sz="2000">
                          <a:solidFill>
                            <a:prstClr val="black"/>
                          </a:solidFill>
                          <a:latin typeface="Cambria Math" panose="02040503050406030204" pitchFamily="18" charset="0"/>
                        </a:rPr>
                        <m:t>C</m:t>
                      </m:r>
                      <m:r>
                        <a:rPr lang="en-US" altLang="ja-JP" sz="2000" i="1" baseline="-25000">
                          <a:solidFill>
                            <a:prstClr val="black"/>
                          </a:solidFill>
                          <a:latin typeface="Cambria Math" panose="02040503050406030204" pitchFamily="18" charset="0"/>
                        </a:rPr>
                        <m:t>𝑖</m:t>
                      </m:r>
                      <m:r>
                        <a:rPr lang="en-US" altLang="ja-JP" sz="2000">
                          <a:solidFill>
                            <a:prstClr val="black"/>
                          </a:solidFill>
                          <a:latin typeface="Cambria Math" panose="02040503050406030204" pitchFamily="18" charset="0"/>
                        </a:rPr>
                        <m:t>(%)=</m:t>
                      </m:r>
                      <m:d>
                        <m:dPr>
                          <m:begChr m:val="["/>
                          <m:endChr m:val="]"/>
                          <m:ctrlPr>
                            <a:rPr lang="en-US" altLang="ja-JP" sz="2000" i="1">
                              <a:solidFill>
                                <a:prstClr val="black"/>
                              </a:solidFill>
                              <a:latin typeface="Cambria Math" panose="02040503050406030204" pitchFamily="18" charset="0"/>
                            </a:rPr>
                          </m:ctrlPr>
                        </m:dPr>
                        <m:e>
                          <m:r>
                            <a:rPr lang="en-US" altLang="ja-JP" sz="2000">
                              <a:solidFill>
                                <a:prstClr val="black"/>
                              </a:solidFill>
                              <a:latin typeface="Cambria Math" panose="02040503050406030204" pitchFamily="18" charset="0"/>
                            </a:rPr>
                            <m:t>1−</m:t>
                          </m:r>
                          <m:f>
                            <m:fPr>
                              <m:ctrlPr>
                                <a:rPr lang="en-US" altLang="ja-JP" sz="2000" i="1">
                                  <a:solidFill>
                                    <a:prstClr val="black"/>
                                  </a:solidFill>
                                  <a:latin typeface="Cambria Math" panose="02040503050406030204" pitchFamily="18" charset="0"/>
                                </a:rPr>
                              </m:ctrlPr>
                            </m:fPr>
                            <m:num>
                              <m:nary>
                                <m:naryPr>
                                  <m:chr m:val="∑"/>
                                  <m:limLoc m:val="undOvr"/>
                                  <m:ctrlPr>
                                    <a:rPr lang="en-US" altLang="ja-JP" sz="2000" i="1">
                                      <a:solidFill>
                                        <a:prstClr val="black"/>
                                      </a:solidFill>
                                      <a:latin typeface="Cambria Math" panose="02040503050406030204" pitchFamily="18" charset="0"/>
                                    </a:rPr>
                                  </m:ctrlPr>
                                </m:naryPr>
                                <m:sub>
                                  <m:r>
                                    <m:rPr>
                                      <m:sty m:val="p"/>
                                      <m:brk/>
                                    </m:rPr>
                                    <a:rPr lang="en-US" altLang="ja-JP" sz="2000">
                                      <a:solidFill>
                                        <a:prstClr val="black"/>
                                      </a:solidFill>
                                      <a:latin typeface="Cambria Math" panose="02040503050406030204" pitchFamily="18" charset="0"/>
                                    </a:rPr>
                                    <m:t>s</m:t>
                                  </m:r>
                                  <m:r>
                                    <a:rPr lang="en-US" altLang="ja-JP" sz="2000">
                                      <a:solidFill>
                                        <a:prstClr val="black"/>
                                      </a:solidFill>
                                      <a:latin typeface="Cambria Math" panose="02040503050406030204" pitchFamily="18" charset="0"/>
                                    </a:rPr>
                                    <m:t>=1</m:t>
                                  </m:r>
                                </m:sub>
                                <m:sup>
                                  <m:r>
                                    <a:rPr lang="en-US" altLang="ja-JP" sz="2000">
                                      <a:solidFill>
                                        <a:prstClr val="black"/>
                                      </a:solidFill>
                                      <a:latin typeface="Cambria Math" panose="02040503050406030204" pitchFamily="18" charset="0"/>
                                    </a:rPr>
                                    <m:t>10</m:t>
                                  </m:r>
                                </m:sup>
                                <m:e>
                                  <m:sSub>
                                    <m:sSubPr>
                                      <m:ctrlPr>
                                        <a:rPr lang="en-US" altLang="ja-JP" sz="2000" i="1">
                                          <a:solidFill>
                                            <a:prstClr val="black"/>
                                          </a:solidFill>
                                          <a:latin typeface="Cambria Math" panose="02040503050406030204" pitchFamily="18" charset="0"/>
                                        </a:rPr>
                                      </m:ctrlPr>
                                    </m:sSubPr>
                                    <m:e>
                                      <m:r>
                                        <m:rPr>
                                          <m:sty m:val="p"/>
                                        </m:rPr>
                                        <a:rPr lang="en-US" altLang="ja-JP" sz="2000">
                                          <a:solidFill>
                                            <a:prstClr val="black"/>
                                          </a:solidFill>
                                          <a:latin typeface="Cambria Math" panose="02040503050406030204" pitchFamily="18" charset="0"/>
                                        </a:rPr>
                                        <m:t>Q</m:t>
                                      </m:r>
                                    </m:e>
                                    <m:sub>
                                      <m:r>
                                        <m:rPr>
                                          <m:sty m:val="p"/>
                                        </m:rPr>
                                        <a:rPr lang="en-US" altLang="ja-JP" sz="2000">
                                          <a:solidFill>
                                            <a:prstClr val="black"/>
                                          </a:solidFill>
                                          <a:latin typeface="Cambria Math" panose="02040503050406030204" pitchFamily="18" charset="0"/>
                                        </a:rPr>
                                        <m:t>s</m:t>
                                      </m:r>
                                      <m:r>
                                        <a:rPr lang="en-US" altLang="ja-JP" sz="2000">
                                          <a:solidFill>
                                            <a:prstClr val="black"/>
                                          </a:solidFill>
                                          <a:latin typeface="Cambria Math" panose="02040503050406030204" pitchFamily="18" charset="0"/>
                                        </a:rPr>
                                        <m:t>−</m:t>
                                      </m:r>
                                    </m:sub>
                                  </m:sSub>
                                  <m:sSub>
                                    <m:sSubPr>
                                      <m:ctrlPr>
                                        <a:rPr lang="en-US" altLang="ja-JP" sz="2000" i="1">
                                          <a:solidFill>
                                            <a:prstClr val="black"/>
                                          </a:solidFill>
                                          <a:latin typeface="Cambria Math" panose="02040503050406030204" pitchFamily="18" charset="0"/>
                                        </a:rPr>
                                      </m:ctrlPr>
                                    </m:sSubPr>
                                    <m:e>
                                      <m:r>
                                        <m:rPr>
                                          <m:sty m:val="p"/>
                                        </m:rPr>
                                        <a:rPr lang="en-US" altLang="ja-JP" sz="2000">
                                          <a:solidFill>
                                            <a:prstClr val="black"/>
                                          </a:solidFill>
                                          <a:latin typeface="Cambria Math" panose="02040503050406030204" pitchFamily="18" charset="0"/>
                                        </a:rPr>
                                        <m:t>Q</m:t>
                                      </m:r>
                                    </m:e>
                                    <m:sub>
                                      <m:r>
                                        <m:rPr>
                                          <m:sty m:val="p"/>
                                        </m:rPr>
                                        <a:rPr lang="en-US" altLang="ja-JP" sz="2000">
                                          <a:solidFill>
                                            <a:prstClr val="black"/>
                                          </a:solidFill>
                                          <a:latin typeface="Cambria Math" panose="02040503050406030204" pitchFamily="18" charset="0"/>
                                        </a:rPr>
                                        <m:t>s</m:t>
                                      </m:r>
                                    </m:sub>
                                  </m:sSub>
                                </m:e>
                              </m:nary>
                            </m:num>
                            <m:den>
                              <m:nary>
                                <m:naryPr>
                                  <m:chr m:val="∑"/>
                                  <m:limLoc m:val="undOvr"/>
                                  <m:ctrlPr>
                                    <a:rPr lang="en-US" altLang="ja-JP" sz="2000" i="1">
                                      <a:solidFill>
                                        <a:prstClr val="black"/>
                                      </a:solidFill>
                                      <a:latin typeface="Cambria Math" panose="02040503050406030204" pitchFamily="18" charset="0"/>
                                    </a:rPr>
                                  </m:ctrlPr>
                                </m:naryPr>
                                <m:sub>
                                  <m:r>
                                    <m:rPr>
                                      <m:sty m:val="p"/>
                                      <m:brk/>
                                    </m:rPr>
                                    <a:rPr lang="en-US" altLang="ja-JP" sz="2000">
                                      <a:solidFill>
                                        <a:prstClr val="black"/>
                                      </a:solidFill>
                                      <a:latin typeface="Cambria Math" panose="02040503050406030204" pitchFamily="18" charset="0"/>
                                    </a:rPr>
                                    <m:t>s</m:t>
                                  </m:r>
                                  <m:r>
                                    <a:rPr lang="en-US" altLang="ja-JP" sz="2000">
                                      <a:solidFill>
                                        <a:prstClr val="black"/>
                                      </a:solidFill>
                                      <a:latin typeface="Cambria Math" panose="02040503050406030204" pitchFamily="18" charset="0"/>
                                    </a:rPr>
                                    <m:t>=1</m:t>
                                  </m:r>
                                </m:sub>
                                <m:sup>
                                  <m:r>
                                    <a:rPr lang="en-US" altLang="ja-JP" sz="2000">
                                      <a:solidFill>
                                        <a:prstClr val="black"/>
                                      </a:solidFill>
                                      <a:latin typeface="Cambria Math" panose="02040503050406030204" pitchFamily="18" charset="0"/>
                                    </a:rPr>
                                    <m:t>10</m:t>
                                  </m:r>
                                </m:sup>
                                <m:e>
                                  <m:sSub>
                                    <m:sSubPr>
                                      <m:ctrlPr>
                                        <a:rPr lang="en-US" altLang="ja-JP" sz="2000" i="1">
                                          <a:solidFill>
                                            <a:prstClr val="black"/>
                                          </a:solidFill>
                                          <a:latin typeface="Cambria Math" panose="02040503050406030204" pitchFamily="18" charset="0"/>
                                        </a:rPr>
                                      </m:ctrlPr>
                                    </m:sSubPr>
                                    <m:e>
                                      <m:r>
                                        <m:rPr>
                                          <m:sty m:val="p"/>
                                        </m:rPr>
                                        <a:rPr lang="en-US" altLang="ja-JP" sz="2000">
                                          <a:solidFill>
                                            <a:prstClr val="black"/>
                                          </a:solidFill>
                                          <a:latin typeface="Cambria Math" panose="02040503050406030204" pitchFamily="18" charset="0"/>
                                        </a:rPr>
                                        <m:t>Q</m:t>
                                      </m:r>
                                    </m:e>
                                    <m:sub>
                                      <m:r>
                                        <m:rPr>
                                          <m:sty m:val="p"/>
                                        </m:rPr>
                                        <a:rPr lang="en-US" altLang="ja-JP" sz="2000">
                                          <a:solidFill>
                                            <a:prstClr val="black"/>
                                          </a:solidFill>
                                          <a:latin typeface="Cambria Math" panose="02040503050406030204" pitchFamily="18" charset="0"/>
                                        </a:rPr>
                                        <m:t>s</m:t>
                                      </m:r>
                                    </m:sub>
                                  </m:sSub>
                                </m:e>
                              </m:nary>
                            </m:den>
                          </m:f>
                        </m:e>
                      </m:d>
                      <m:r>
                        <a:rPr lang="en-US" altLang="ja-JP" sz="2000">
                          <a:solidFill>
                            <a:prstClr val="black"/>
                          </a:solidFill>
                          <a:latin typeface="Cambria Math" panose="02040503050406030204" pitchFamily="18" charset="0"/>
                        </a:rPr>
                        <m:t>×100</m:t>
                      </m:r>
                    </m:oMath>
                  </m:oMathPara>
                </a14:m>
                <a:endParaRPr lang="en-US" altLang="ja-JP" sz="20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38806192" y="7070783"/>
                <a:ext cx="4507131" cy="793359"/>
              </a:xfrm>
              <a:prstGeom prst="rect">
                <a:avLst/>
              </a:prstGeom>
              <a:blipFill rotWithShape="0">
                <a:blip r:embed="rId40"/>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44765800" y="6920554"/>
                <a:ext cx="3948123" cy="100040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ja-JP" sz="2000" smtClean="0">
                          <a:latin typeface="Cambria Math" panose="02040503050406030204" pitchFamily="18" charset="0"/>
                        </a:rPr>
                        <m:t>WMAC</m:t>
                      </m:r>
                      <m:r>
                        <a:rPr lang="en-US" altLang="ja-JP" sz="2000" smtClean="0">
                          <a:latin typeface="Cambria Math" panose="02040503050406030204" pitchFamily="18" charset="0"/>
                        </a:rPr>
                        <m:t>(%) =</m:t>
                      </m:r>
                      <m:f>
                        <m:fPr>
                          <m:type m:val="lin"/>
                          <m:ctrlPr>
                            <a:rPr lang="en-US" altLang="ja-JP" sz="2000" i="1">
                              <a:latin typeface="Cambria Math" panose="02040503050406030204" pitchFamily="18" charset="0"/>
                            </a:rPr>
                          </m:ctrlPr>
                        </m:fPr>
                        <m:num>
                          <m:nary>
                            <m:naryPr>
                              <m:chr m:val="∑"/>
                              <m:limLoc m:val="undOvr"/>
                              <m:ctrlPr>
                                <a:rPr lang="en-US" altLang="ja-JP" sz="2000" i="1">
                                  <a:latin typeface="Cambria Math" panose="02040503050406030204" pitchFamily="18" charset="0"/>
                                </a:rPr>
                              </m:ctrlPr>
                            </m:naryPr>
                            <m:sub>
                              <m:r>
                                <m:rPr>
                                  <m:sty m:val="p"/>
                                </m:rPr>
                                <a:rPr lang="en-US" altLang="ja-JP" sz="2000">
                                  <a:latin typeface="Cambria Math" panose="02040503050406030204" pitchFamily="18" charset="0"/>
                                </a:rPr>
                                <m:t>y</m:t>
                              </m:r>
                              <m:r>
                                <a:rPr lang="en-US" altLang="ja-JP" sz="2000">
                                  <a:latin typeface="Cambria Math" panose="02040503050406030204" pitchFamily="18" charset="0"/>
                                </a:rPr>
                                <m:t>=1</m:t>
                              </m:r>
                            </m:sub>
                            <m:sup>
                              <m:r>
                                <a:rPr lang="en-US" altLang="ja-JP" sz="2000">
                                  <a:latin typeface="Cambria Math" panose="02040503050406030204" pitchFamily="18" charset="0"/>
                                </a:rPr>
                                <m:t>45</m:t>
                              </m:r>
                            </m:sup>
                            <m:e>
                              <m:r>
                                <m:rPr>
                                  <m:sty m:val="p"/>
                                </m:rPr>
                                <a:rPr lang="en-US" altLang="ja-JP" sz="2000">
                                  <a:latin typeface="Cambria Math" panose="02040503050406030204" pitchFamily="18" charset="0"/>
                                </a:rPr>
                                <m:t>WM</m:t>
                              </m:r>
                              <m:r>
                                <m:rPr>
                                  <m:sty m:val="p"/>
                                </m:rPr>
                                <a:rPr lang="en-US" altLang="ja-JP" sz="2000" b="0" i="0" smtClean="0">
                                  <a:latin typeface="Cambria Math" panose="02040503050406030204" pitchFamily="18" charset="0"/>
                                </a:rPr>
                                <m:t>M</m:t>
                              </m:r>
                              <m:r>
                                <m:rPr>
                                  <m:sty m:val="p"/>
                                </m:rPr>
                                <a:rPr lang="en-US" altLang="ja-JP" sz="2000">
                                  <a:latin typeface="Cambria Math" panose="02040503050406030204" pitchFamily="18" charset="0"/>
                                </a:rPr>
                                <m:t>C</m:t>
                              </m:r>
                              <m:r>
                                <a:rPr lang="en-US" altLang="ja-JP" sz="2000" i="1" baseline="-25000">
                                  <a:latin typeface="Cambria Math" panose="02040503050406030204" pitchFamily="18" charset="0"/>
                                </a:rPr>
                                <m:t>𝑖</m:t>
                              </m:r>
                            </m:e>
                          </m:nary>
                        </m:num>
                        <m:den>
                          <m:sSub>
                            <m:sSubPr>
                              <m:ctrlPr>
                                <a:rPr lang="en-US" altLang="ja-JP" sz="2000" i="1">
                                  <a:latin typeface="Cambria Math" panose="02040503050406030204" pitchFamily="18" charset="0"/>
                                </a:rPr>
                              </m:ctrlPr>
                            </m:sSubPr>
                            <m:e>
                              <m:r>
                                <m:rPr>
                                  <m:sty m:val="p"/>
                                </m:rPr>
                                <a:rPr lang="en-US" altLang="ja-JP" sz="2000">
                                  <a:latin typeface="Cambria Math" panose="02040503050406030204" pitchFamily="18" charset="0"/>
                                </a:rPr>
                                <m:t>n</m:t>
                              </m:r>
                            </m:e>
                            <m:sub>
                              <m:r>
                                <m:rPr>
                                  <m:sty m:val="p"/>
                                </m:rPr>
                                <a:rPr lang="en-US" altLang="ja-JP" sz="2000">
                                  <a:latin typeface="Cambria Math" panose="02040503050406030204" pitchFamily="18" charset="0"/>
                                </a:rPr>
                                <m:t>y</m:t>
                              </m:r>
                            </m:sub>
                          </m:sSub>
                        </m:den>
                      </m:f>
                    </m:oMath>
                  </m:oMathPara>
                </a14:m>
                <a:endParaRPr lang="ja-JP" altLang="en-US" sz="2000" dirty="0"/>
              </a:p>
            </p:txBody>
          </p:sp>
        </mc:Choice>
        <mc:Fallback xmlns="">
          <p:sp>
            <p:nvSpPr>
              <p:cNvPr id="34" name="Rectangle 33"/>
              <p:cNvSpPr>
                <a:spLocks noRot="1" noChangeAspect="1" noMove="1" noResize="1" noEditPoints="1" noAdjustHandles="1" noChangeArrowheads="1" noChangeShapeType="1" noTextEdit="1"/>
              </p:cNvSpPr>
              <p:nvPr/>
            </p:nvSpPr>
            <p:spPr>
              <a:xfrm>
                <a:off x="44765800" y="6920554"/>
                <a:ext cx="3948123" cy="1000402"/>
              </a:xfrm>
              <a:prstGeom prst="rect">
                <a:avLst/>
              </a:prstGeom>
              <a:blipFill rotWithShape="0">
                <a:blip r:embed="rId41"/>
                <a:stretch>
                  <a:fillRect/>
                </a:stretch>
              </a:blipFill>
            </p:spPr>
            <p:txBody>
              <a:bodyPr/>
              <a:lstStyle/>
              <a:p>
                <a:r>
                  <a:rPr lang="ko-KR" altLang="en-US">
                    <a:noFill/>
                  </a:rPr>
                  <a:t> </a:t>
                </a:r>
              </a:p>
            </p:txBody>
          </p:sp>
        </mc:Fallback>
      </mc:AlternateContent>
      <p:pic>
        <p:nvPicPr>
          <p:cNvPr id="43" name="Picture 42"/>
          <p:cNvPicPr>
            <a:picLocks noChangeAspect="1"/>
          </p:cNvPicPr>
          <p:nvPr/>
        </p:nvPicPr>
        <p:blipFill>
          <a:blip r:embed="rId42">
            <a:extLst>
              <a:ext uri="{BEBA8EAE-BF5A-486C-A8C5-ECC9F3942E4B}">
                <a14:imgProps xmlns:a14="http://schemas.microsoft.com/office/drawing/2010/main">
                  <a14:imgLayer r:embed="rId43">
                    <a14:imgEffect>
                      <a14:sharpenSoften amount="50000"/>
                    </a14:imgEffect>
                  </a14:imgLayer>
                </a14:imgProps>
              </a:ext>
            </a:extLst>
          </a:blip>
          <a:stretch>
            <a:fillRect/>
          </a:stretch>
        </p:blipFill>
        <p:spPr>
          <a:xfrm>
            <a:off x="45598273" y="11393027"/>
            <a:ext cx="3948885" cy="4060435"/>
          </a:xfrm>
          <a:prstGeom prst="rect">
            <a:avLst/>
          </a:prstGeom>
        </p:spPr>
      </p:pic>
      <p:sp>
        <p:nvSpPr>
          <p:cNvPr id="133" name="TextBox 132"/>
          <p:cNvSpPr txBox="1"/>
          <p:nvPr/>
        </p:nvSpPr>
        <p:spPr>
          <a:xfrm>
            <a:off x="45956356" y="11468593"/>
            <a:ext cx="617319" cy="400110"/>
          </a:xfrm>
          <a:prstGeom prst="rect">
            <a:avLst/>
          </a:prstGeom>
          <a:noFill/>
        </p:spPr>
        <p:txBody>
          <a:bodyPr wrap="square" rtlCol="0">
            <a:spAutoFit/>
          </a:bodyPr>
          <a:lstStyle/>
          <a:p>
            <a:r>
              <a:rPr kumimoji="1" lang="en-US" altLang="ja-JP" sz="2000" dirty="0" smtClean="0">
                <a:latin typeface="Times New Roman" panose="02020603050405020304" pitchFamily="18" charset="0"/>
                <a:cs typeface="Times New Roman" panose="02020603050405020304" pitchFamily="18" charset="0"/>
              </a:rPr>
              <a:t>(b)</a:t>
            </a:r>
            <a:endParaRPr kumimoji="1" lang="ja-JP" altLang="en-US" sz="2000" dirty="0">
              <a:latin typeface="Times New Roman" panose="02020603050405020304" pitchFamily="18" charset="0"/>
              <a:cs typeface="Times New Roman" panose="02020603050405020304" pitchFamily="18" charset="0"/>
            </a:endParaRPr>
          </a:p>
        </p:txBody>
      </p:sp>
      <p:pic>
        <p:nvPicPr>
          <p:cNvPr id="45" name="Picture 44"/>
          <p:cNvPicPr>
            <a:picLocks noChangeAspect="1"/>
          </p:cNvPicPr>
          <p:nvPr/>
        </p:nvPicPr>
        <p:blipFill>
          <a:blip r:embed="rId44">
            <a:extLst>
              <a:ext uri="{BEBA8EAE-BF5A-486C-A8C5-ECC9F3942E4B}">
                <a14:imgProps xmlns:a14="http://schemas.microsoft.com/office/drawing/2010/main">
                  <a14:imgLayer r:embed="rId45">
                    <a14:imgEffect>
                      <a14:sharpenSoften amount="50000"/>
                    </a14:imgEffect>
                  </a14:imgLayer>
                </a14:imgProps>
              </a:ext>
            </a:extLst>
          </a:blip>
          <a:stretch>
            <a:fillRect/>
          </a:stretch>
        </p:blipFill>
        <p:spPr>
          <a:xfrm>
            <a:off x="38262645" y="11377340"/>
            <a:ext cx="6083092" cy="3571305"/>
          </a:xfrm>
          <a:prstGeom prst="rect">
            <a:avLst/>
          </a:prstGeom>
        </p:spPr>
      </p:pic>
      <p:sp>
        <p:nvSpPr>
          <p:cNvPr id="137" name="TextBox 136"/>
          <p:cNvSpPr txBox="1"/>
          <p:nvPr/>
        </p:nvSpPr>
        <p:spPr>
          <a:xfrm>
            <a:off x="39103801" y="11466640"/>
            <a:ext cx="468065" cy="400110"/>
          </a:xfrm>
          <a:prstGeom prst="rect">
            <a:avLst/>
          </a:prstGeom>
          <a:noFill/>
        </p:spPr>
        <p:txBody>
          <a:bodyPr wrap="square" rtlCol="0">
            <a:spAutoFit/>
          </a:bodyPr>
          <a:lstStyle/>
          <a:p>
            <a:r>
              <a:rPr kumimoji="1" lang="en-US" altLang="ja-JP" sz="2000" dirty="0" smtClean="0">
                <a:latin typeface="Times New Roman" panose="02020603050405020304" pitchFamily="18" charset="0"/>
                <a:cs typeface="Times New Roman" panose="02020603050405020304" pitchFamily="18" charset="0"/>
              </a:rPr>
              <a:t>(a)</a:t>
            </a:r>
            <a:endParaRPr kumimoji="1" lang="ja-JP" altLang="en-US" sz="2000" dirty="0">
              <a:latin typeface="Times New Roman" panose="02020603050405020304" pitchFamily="18" charset="0"/>
              <a:cs typeface="Times New Roman" panose="02020603050405020304" pitchFamily="18" charset="0"/>
            </a:endParaRPr>
          </a:p>
        </p:txBody>
      </p:sp>
      <p:sp>
        <p:nvSpPr>
          <p:cNvPr id="138" name="직사각형 240"/>
          <p:cNvSpPr/>
          <p:nvPr/>
        </p:nvSpPr>
        <p:spPr>
          <a:xfrm>
            <a:off x="24977959" y="21668964"/>
            <a:ext cx="12151215" cy="1815882"/>
          </a:xfrm>
          <a:prstGeom prst="rect">
            <a:avLst/>
          </a:prstGeom>
        </p:spPr>
        <p:txBody>
          <a:bodyPr wrap="square">
            <a:spAutoFit/>
          </a:bodyPr>
          <a:lstStyle/>
          <a:p>
            <a:pPr marL="533400" indent="-533400" algn="just">
              <a:buClr>
                <a:srgbClr val="0070C0"/>
              </a:buClr>
              <a:buFont typeface="Wingdings" pitchFamily="2" charset="2"/>
              <a:buChar char="v"/>
            </a:pPr>
            <a:r>
              <a:rPr lang="en-US" altLang="ko-KR" sz="2800" dirty="0" smtClean="0">
                <a:latin typeface="Times New Roman" panose="02020603050405020304" pitchFamily="18" charset="0"/>
                <a:cs typeface="Times New Roman" panose="02020603050405020304" pitchFamily="18" charset="0"/>
              </a:rPr>
              <a:t>From both individual stations as shown in the following figures there is an increasing trend from 1944 to 1998 in S7 while from 1939 to 1999 in S10. S7 shows less variation than S10 from May to December their respective time periods.</a:t>
            </a:r>
          </a:p>
        </p:txBody>
      </p:sp>
      <p:pic>
        <p:nvPicPr>
          <p:cNvPr id="46" name="Picture 45"/>
          <p:cNvPicPr>
            <a:picLocks noChangeAspect="1"/>
          </p:cNvPicPr>
          <p:nvPr/>
        </p:nvPicPr>
        <p:blipFill>
          <a:blip r:embed="rId46">
            <a:extLst>
              <a:ext uri="{BEBA8EAE-BF5A-486C-A8C5-ECC9F3942E4B}">
                <a14:imgProps xmlns:a14="http://schemas.microsoft.com/office/drawing/2010/main">
                  <a14:imgLayer r:embed="rId47">
                    <a14:imgEffect>
                      <a14:sharpenSoften amount="50000"/>
                    </a14:imgEffect>
                    <a14:imgEffect>
                      <a14:brightnessContrast contrast="-40000"/>
                    </a14:imgEffect>
                  </a14:imgLayer>
                </a14:imgProps>
              </a:ext>
            </a:extLst>
          </a:blip>
          <a:stretch>
            <a:fillRect/>
          </a:stretch>
        </p:blipFill>
        <p:spPr>
          <a:xfrm>
            <a:off x="37705928" y="16012815"/>
            <a:ext cx="6425173" cy="4448199"/>
          </a:xfrm>
          <a:prstGeom prst="rect">
            <a:avLst/>
          </a:prstGeom>
        </p:spPr>
      </p:pic>
      <p:sp>
        <p:nvSpPr>
          <p:cNvPr id="140" name="직사각형 223"/>
          <p:cNvSpPr/>
          <p:nvPr/>
        </p:nvSpPr>
        <p:spPr>
          <a:xfrm>
            <a:off x="44087598" y="19658260"/>
            <a:ext cx="6426405" cy="830997"/>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just" latinLnBrk="0">
              <a:buClr>
                <a:srgbClr val="00B0F0"/>
              </a:buClr>
            </a:pPr>
            <a:r>
              <a:rPr lang="en-US" altLang="ja-JP" sz="2400" dirty="0" smtClean="0">
                <a:latin typeface="Times New Roman" panose="02020603050405020304" pitchFamily="18" charset="0"/>
                <a:cs typeface="Times New Roman" panose="02020603050405020304" pitchFamily="18" charset="0"/>
              </a:rPr>
              <a:t>Fig</a:t>
            </a:r>
            <a:r>
              <a:rPr lang="en-US" altLang="ja-JP" sz="2400" dirty="0" smtClean="0">
                <a:latin typeface="Times New Roman" panose="02020603050405020304" pitchFamily="18" charset="0"/>
                <a:cs typeface="Times New Roman" panose="02020603050405020304" pitchFamily="18" charset="0"/>
              </a:rPr>
              <a:t>. 7: </a:t>
            </a:r>
            <a:r>
              <a:rPr lang="en-US" altLang="ja-JP" sz="2400" dirty="0" smtClean="0">
                <a:latin typeface="Times New Roman" panose="02020603050405020304" pitchFamily="18" charset="0"/>
                <a:cs typeface="Times New Roman" panose="02020603050405020304" pitchFamily="18" charset="0"/>
              </a:rPr>
              <a:t>Comparison of forecasting discharge by different methods  </a:t>
            </a:r>
            <a:endParaRPr lang="en-US" sz="2400" dirty="0">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48"/>
          <a:stretch>
            <a:fillRect/>
          </a:stretch>
        </p:blipFill>
        <p:spPr>
          <a:xfrm>
            <a:off x="47833808" y="1288400"/>
            <a:ext cx="2559541" cy="2472103"/>
          </a:xfrm>
          <a:prstGeom prst="rect">
            <a:avLst/>
          </a:prstGeom>
        </p:spPr>
      </p:pic>
      <p:sp>
        <p:nvSpPr>
          <p:cNvPr id="143" name="직사각형 39"/>
          <p:cNvSpPr/>
          <p:nvPr/>
        </p:nvSpPr>
        <p:spPr>
          <a:xfrm>
            <a:off x="-6331" y="-65437"/>
            <a:ext cx="45719" cy="33388271"/>
          </a:xfrm>
          <a:prstGeom prst="rect">
            <a:avLst/>
          </a:prstGeom>
          <a:solidFill>
            <a:schemeClr val="tx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4" name="직사각형 39"/>
          <p:cNvSpPr/>
          <p:nvPr/>
        </p:nvSpPr>
        <p:spPr>
          <a:xfrm>
            <a:off x="24886140" y="4479976"/>
            <a:ext cx="72000" cy="28980000"/>
          </a:xfrm>
          <a:prstGeom prst="rect">
            <a:avLst/>
          </a:prstGeom>
          <a:solidFill>
            <a:schemeClr val="tx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5" name="직사각형 39"/>
          <p:cNvSpPr/>
          <p:nvPr/>
        </p:nvSpPr>
        <p:spPr>
          <a:xfrm>
            <a:off x="37475413" y="4447748"/>
            <a:ext cx="72000" cy="28980000"/>
          </a:xfrm>
          <a:prstGeom prst="rect">
            <a:avLst/>
          </a:prstGeom>
          <a:solidFill>
            <a:schemeClr val="tx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6" name="직사각형 39"/>
          <p:cNvSpPr/>
          <p:nvPr/>
        </p:nvSpPr>
        <p:spPr>
          <a:xfrm>
            <a:off x="50714790" y="23549"/>
            <a:ext cx="45719" cy="33495639"/>
          </a:xfrm>
          <a:prstGeom prst="rect">
            <a:avLst/>
          </a:prstGeom>
          <a:solidFill>
            <a:schemeClr val="tx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49" name="Straight Connector 48"/>
          <p:cNvCxnSpPr/>
          <p:nvPr/>
        </p:nvCxnSpPr>
        <p:spPr>
          <a:xfrm>
            <a:off x="13231" y="-65437"/>
            <a:ext cx="50753432" cy="72008"/>
          </a:xfrm>
          <a:prstGeom prst="line">
            <a:avLst/>
          </a:prstGeom>
          <a:ln w="76200"/>
        </p:spPr>
        <p:style>
          <a:lnRef idx="3">
            <a:schemeClr val="accent1"/>
          </a:lnRef>
          <a:fillRef idx="0">
            <a:schemeClr val="accent1"/>
          </a:fillRef>
          <a:effectRef idx="2">
            <a:schemeClr val="accent1"/>
          </a:effectRef>
          <a:fontRef idx="minor">
            <a:schemeClr val="tx1"/>
          </a:fontRef>
        </p:style>
      </p:cxnSp>
      <p:pic>
        <p:nvPicPr>
          <p:cNvPr id="4" name="Picture 3"/>
          <p:cNvPicPr>
            <a:picLocks noChangeAspect="1"/>
          </p:cNvPicPr>
          <p:nvPr/>
        </p:nvPicPr>
        <p:blipFill>
          <a:blip r:embed="rId49"/>
          <a:stretch>
            <a:fillRect/>
          </a:stretch>
        </p:blipFill>
        <p:spPr>
          <a:xfrm>
            <a:off x="594396" y="28815095"/>
            <a:ext cx="11056469" cy="4004975"/>
          </a:xfrm>
          <a:prstGeom prst="rect">
            <a:avLst/>
          </a:prstGeom>
        </p:spPr>
      </p:pic>
      <p:sp>
        <p:nvSpPr>
          <p:cNvPr id="111" name="직사각형 110"/>
          <p:cNvSpPr/>
          <p:nvPr/>
        </p:nvSpPr>
        <p:spPr>
          <a:xfrm>
            <a:off x="324547" y="13275097"/>
            <a:ext cx="11521280" cy="1846659"/>
          </a:xfrm>
          <a:prstGeom prst="rect">
            <a:avLst/>
          </a:prstGeom>
        </p:spPr>
        <p:txBody>
          <a:bodyPr wrap="square">
            <a:spAutoFit/>
          </a:bodyPr>
          <a:lstStyle/>
          <a:p>
            <a:r>
              <a:rPr lang="en-US" altLang="ko-KR" sz="3000" b="1" dirty="0" smtClean="0">
                <a:solidFill>
                  <a:srgbClr val="FF00FF"/>
                </a:solidFill>
                <a:latin typeface="Times New Roman" panose="02020603050405020304" pitchFamily="18" charset="0"/>
                <a:ea typeface="굴림"/>
                <a:cs typeface="Times New Roman" panose="02020603050405020304" pitchFamily="18" charset="0"/>
              </a:rPr>
              <a:t>Objectives</a:t>
            </a:r>
          </a:p>
          <a:p>
            <a:pPr marL="533400" indent="-533400" algn="just">
              <a:buClr>
                <a:srgbClr val="0070C0"/>
              </a:buClr>
              <a:buFont typeface="Wingdings" pitchFamily="2" charset="2"/>
              <a:buChar char="v"/>
            </a:pPr>
            <a:r>
              <a:rPr lang="en-US" altLang="ko-KR" sz="2800" dirty="0" smtClean="0">
                <a:latin typeface="Times New Roman" panose="02020603050405020304" pitchFamily="18" charset="0"/>
                <a:cs typeface="Times New Roman" panose="02020603050405020304" pitchFamily="18" charset="0"/>
              </a:rPr>
              <a:t>The objectives of this study are (1) to find the temporal trends of discharge from different selected gauging stations and (2) investigate their possible effects from climate change point of view. </a:t>
            </a:r>
          </a:p>
        </p:txBody>
      </p:sp>
      <p:sp>
        <p:nvSpPr>
          <p:cNvPr id="117" name="직사각형 116"/>
          <p:cNvSpPr/>
          <p:nvPr/>
        </p:nvSpPr>
        <p:spPr>
          <a:xfrm>
            <a:off x="25383331" y="12187748"/>
            <a:ext cx="11881320" cy="1938992"/>
          </a:xfrm>
          <a:prstGeom prst="rect">
            <a:avLst/>
          </a:prstGeom>
        </p:spPr>
        <p:txBody>
          <a:bodyPr wrap="square">
            <a:spAutoFit/>
          </a:bodyPr>
          <a:lstStyle/>
          <a:p>
            <a:pPr marL="533400" indent="-533400" algn="just">
              <a:buClr>
                <a:srgbClr val="0070C0"/>
              </a:buClr>
              <a:buFont typeface="Wingdings" pitchFamily="2" charset="2"/>
              <a:buChar char="v"/>
            </a:pPr>
            <a:r>
              <a:rPr kumimoji="1" lang="en-US" altLang="ko-KR" sz="3000" dirty="0">
                <a:solidFill>
                  <a:prstClr val="black"/>
                </a:solidFill>
                <a:latin typeface="Times New Roman" panose="02020603050405020304" pitchFamily="18" charset="0"/>
                <a:ea typeface="맑은 고딕" panose="020B0503020000020004" pitchFamily="34" charset="-127"/>
                <a:cs typeface="Times New Roman" panose="02020603050405020304" pitchFamily="18" charset="0"/>
              </a:rPr>
              <a:t>In Table </a:t>
            </a:r>
            <a:r>
              <a:rPr kumimoji="1" lang="en-US" altLang="ko-KR" sz="3000" dirty="0" smtClean="0">
                <a:solidFill>
                  <a:prstClr val="black"/>
                </a:solidFill>
                <a:latin typeface="Times New Roman" panose="02020603050405020304" pitchFamily="18" charset="0"/>
                <a:ea typeface="맑은 고딕" panose="020B0503020000020004" pitchFamily="34" charset="-127"/>
                <a:cs typeface="Times New Roman" panose="02020603050405020304" pitchFamily="18" charset="0"/>
              </a:rPr>
              <a:t>3, </a:t>
            </a:r>
            <a:r>
              <a:rPr kumimoji="1" lang="en-US" altLang="ko-KR" sz="3000" dirty="0">
                <a:solidFill>
                  <a:prstClr val="black"/>
                </a:solidFill>
                <a:latin typeface="Times New Roman" panose="02020603050405020304" pitchFamily="18" charset="0"/>
                <a:ea typeface="맑은 고딕" panose="020B0503020000020004" pitchFamily="34" charset="-127"/>
                <a:cs typeface="Times New Roman" panose="02020603050405020304" pitchFamily="18" charset="0"/>
              </a:rPr>
              <a:t>on the basis of </a:t>
            </a:r>
            <a:r>
              <a:rPr kumimoji="1" lang="en-US" altLang="ko-KR" sz="3000" dirty="0" err="1">
                <a:solidFill>
                  <a:prstClr val="black"/>
                </a:solidFill>
                <a:latin typeface="Times New Roman" panose="02020603050405020304" pitchFamily="18" charset="0"/>
                <a:ea typeface="맑은 고딕" panose="020B0503020000020004" pitchFamily="34" charset="-127"/>
                <a:cs typeface="Times New Roman" panose="02020603050405020304" pitchFamily="18" charset="0"/>
              </a:rPr>
              <a:t>Z</a:t>
            </a:r>
            <a:r>
              <a:rPr kumimoji="1" lang="en-US" altLang="ko-KR" sz="3000" baseline="-25000" dirty="0" err="1">
                <a:solidFill>
                  <a:prstClr val="black"/>
                </a:solidFill>
                <a:latin typeface="Times New Roman" panose="02020603050405020304" pitchFamily="18" charset="0"/>
                <a:ea typeface="맑은 고딕" panose="020B0503020000020004" pitchFamily="34" charset="-127"/>
                <a:cs typeface="Times New Roman" panose="02020603050405020304" pitchFamily="18" charset="0"/>
              </a:rPr>
              <a:t>crit</a:t>
            </a:r>
            <a:r>
              <a:rPr kumimoji="1" lang="en-US" altLang="ko-KR" sz="3000" dirty="0">
                <a:solidFill>
                  <a:prstClr val="black"/>
                </a:solidFill>
                <a:latin typeface="Times New Roman" panose="02020603050405020304" pitchFamily="18" charset="0"/>
                <a:ea typeface="맑은 고딕" panose="020B0503020000020004" pitchFamily="34" charset="-127"/>
                <a:cs typeface="Times New Roman" panose="02020603050405020304" pitchFamily="18" charset="0"/>
              </a:rPr>
              <a:t> there is no significant evidence of trend at α=5%, but from the positive and negative sign both for Kendall’s S and Sen’s Slope, the slight increasing and decreasing trends are evident that might be significant on other α values.</a:t>
            </a:r>
          </a:p>
        </p:txBody>
      </p:sp>
      <p:pic>
        <p:nvPicPr>
          <p:cNvPr id="17" name="Picture 16"/>
          <p:cNvPicPr>
            <a:picLocks noChangeAspect="1"/>
          </p:cNvPicPr>
          <p:nvPr/>
        </p:nvPicPr>
        <p:blipFill>
          <a:blip r:embed="rId50">
            <a:extLst>
              <a:ext uri="{BEBA8EAE-BF5A-486C-A8C5-ECC9F3942E4B}">
                <a14:imgProps xmlns:a14="http://schemas.microsoft.com/office/drawing/2010/main">
                  <a14:imgLayer r:embed="rId51">
                    <a14:imgEffect>
                      <a14:sharpenSoften amount="50000"/>
                    </a14:imgEffect>
                  </a14:imgLayer>
                </a14:imgProps>
              </a:ext>
            </a:extLst>
          </a:blip>
          <a:stretch>
            <a:fillRect/>
          </a:stretch>
        </p:blipFill>
        <p:spPr>
          <a:xfrm>
            <a:off x="29012599" y="28704619"/>
            <a:ext cx="4017320" cy="2330905"/>
          </a:xfrm>
          <a:prstGeom prst="rect">
            <a:avLst/>
          </a:prstGeom>
        </p:spPr>
      </p:pic>
      <p:pic>
        <p:nvPicPr>
          <p:cNvPr id="18" name="Picture 17"/>
          <p:cNvPicPr>
            <a:picLocks noChangeAspect="1"/>
          </p:cNvPicPr>
          <p:nvPr/>
        </p:nvPicPr>
        <p:blipFill>
          <a:blip r:embed="rId52">
            <a:extLst>
              <a:ext uri="{BEBA8EAE-BF5A-486C-A8C5-ECC9F3942E4B}">
                <a14:imgProps xmlns:a14="http://schemas.microsoft.com/office/drawing/2010/main">
                  <a14:imgLayer r:embed="rId53">
                    <a14:imgEffect>
                      <a14:sharpenSoften amount="50000"/>
                    </a14:imgEffect>
                  </a14:imgLayer>
                </a14:imgProps>
              </a:ext>
            </a:extLst>
          </a:blip>
          <a:stretch>
            <a:fillRect/>
          </a:stretch>
        </p:blipFill>
        <p:spPr>
          <a:xfrm>
            <a:off x="33150613" y="28526068"/>
            <a:ext cx="4114038" cy="2581464"/>
          </a:xfrm>
          <a:prstGeom prst="rect">
            <a:avLst/>
          </a:prstGeom>
        </p:spPr>
      </p:pic>
      <p:pic>
        <p:nvPicPr>
          <p:cNvPr id="23" name="Picture 22"/>
          <p:cNvPicPr>
            <a:picLocks noChangeAspect="1"/>
          </p:cNvPicPr>
          <p:nvPr/>
        </p:nvPicPr>
        <p:blipFill>
          <a:blip r:embed="rId54"/>
          <a:stretch>
            <a:fillRect/>
          </a:stretch>
        </p:blipFill>
        <p:spPr>
          <a:xfrm>
            <a:off x="25144277" y="23597447"/>
            <a:ext cx="3816434" cy="2444803"/>
          </a:xfrm>
          <a:prstGeom prst="rect">
            <a:avLst/>
          </a:prstGeom>
        </p:spPr>
      </p:pic>
      <p:pic>
        <p:nvPicPr>
          <p:cNvPr id="109" name="Picture 108"/>
          <p:cNvPicPr>
            <a:picLocks noChangeAspect="1"/>
          </p:cNvPicPr>
          <p:nvPr/>
        </p:nvPicPr>
        <p:blipFill rotWithShape="1">
          <a:blip r:embed="rId55"/>
          <a:srcRect l="3409" t="11281" r="2773" b="6599"/>
          <a:stretch/>
        </p:blipFill>
        <p:spPr>
          <a:xfrm>
            <a:off x="29268739" y="23629384"/>
            <a:ext cx="4132991" cy="2509596"/>
          </a:xfrm>
          <a:prstGeom prst="rect">
            <a:avLst/>
          </a:prstGeom>
        </p:spPr>
      </p:pic>
      <p:sp>
        <p:nvSpPr>
          <p:cNvPr id="118" name="직사각형 223"/>
          <p:cNvSpPr/>
          <p:nvPr/>
        </p:nvSpPr>
        <p:spPr>
          <a:xfrm>
            <a:off x="29605267" y="31251548"/>
            <a:ext cx="7706469" cy="1446550"/>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just" latinLnBrk="0"/>
            <a:r>
              <a:rPr lang="en-US" altLang="ja-JP" sz="2200" dirty="0" smtClean="0">
                <a:latin typeface="Times New Roman" panose="02020603050405020304" pitchFamily="18" charset="0"/>
                <a:cs typeface="Times New Roman" panose="02020603050405020304" pitchFamily="18" charset="0"/>
              </a:rPr>
              <a:t>Fig. 5: (a) S10, time series and upward trend, (b) more comparable variation of parameters than S7 as shown, (c) monthly mean flow rate (for the period 1944-1998) </a:t>
            </a:r>
            <a:r>
              <a:rPr lang="en-US" altLang="ja-JP" sz="2200" dirty="0">
                <a:latin typeface="Times New Roman" panose="02020603050405020304" pitchFamily="18" charset="0"/>
                <a:cs typeface="Times New Roman" panose="02020603050405020304" pitchFamily="18" charset="0"/>
              </a:rPr>
              <a:t>and its fluctuation due to early spring snow melt till November with </a:t>
            </a:r>
            <a:r>
              <a:rPr lang="en-US" altLang="ja-JP" sz="2200" dirty="0" smtClean="0">
                <a:latin typeface="Times New Roman" panose="02020603050405020304" pitchFamily="18" charset="0"/>
                <a:cs typeface="Times New Roman" panose="02020603050405020304" pitchFamily="18" charset="0"/>
              </a:rPr>
              <a:t>a decreasing </a:t>
            </a:r>
            <a:r>
              <a:rPr lang="en-US" altLang="ja-JP" sz="2200" dirty="0">
                <a:latin typeface="Times New Roman" panose="02020603050405020304" pitchFamily="18" charset="0"/>
                <a:cs typeface="Times New Roman" panose="02020603050405020304" pitchFamily="18" charset="0"/>
              </a:rPr>
              <a:t>trend. </a:t>
            </a:r>
            <a:endParaRPr lang="en-US" sz="2200" dirty="0">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rotWithShape="1">
          <a:blip r:embed="rId56">
            <a:extLst>
              <a:ext uri="{BEBA8EAE-BF5A-486C-A8C5-ECC9F3942E4B}">
                <a14:imgProps xmlns:a14="http://schemas.microsoft.com/office/drawing/2010/main">
                  <a14:imgLayer r:embed="rId57">
                    <a14:imgEffect>
                      <a14:sharpenSoften amount="50000"/>
                    </a14:imgEffect>
                  </a14:imgLayer>
                </a14:imgProps>
              </a:ext>
            </a:extLst>
          </a:blip>
          <a:srcRect l="5879" t="10253" r="2068" b="1512"/>
          <a:stretch/>
        </p:blipFill>
        <p:spPr>
          <a:xfrm>
            <a:off x="25214210" y="26224136"/>
            <a:ext cx="4276691" cy="2499743"/>
          </a:xfrm>
          <a:prstGeom prst="rect">
            <a:avLst/>
          </a:prstGeom>
        </p:spPr>
      </p:pic>
      <p:sp>
        <p:nvSpPr>
          <p:cNvPr id="32" name="TextBox 31"/>
          <p:cNvSpPr txBox="1"/>
          <p:nvPr/>
        </p:nvSpPr>
        <p:spPr>
          <a:xfrm>
            <a:off x="25609982" y="24089369"/>
            <a:ext cx="468065" cy="400110"/>
          </a:xfrm>
          <a:prstGeom prst="rect">
            <a:avLst/>
          </a:prstGeom>
          <a:noFill/>
        </p:spPr>
        <p:txBody>
          <a:bodyPr wrap="square" rtlCol="0">
            <a:spAutoFit/>
          </a:bodyPr>
          <a:lstStyle/>
          <a:p>
            <a:r>
              <a:rPr kumimoji="1" lang="en-US" altLang="ja-JP" sz="2000" dirty="0" smtClean="0">
                <a:latin typeface="Times New Roman" panose="02020603050405020304" pitchFamily="18" charset="0"/>
                <a:cs typeface="Times New Roman" panose="02020603050405020304" pitchFamily="18" charset="0"/>
              </a:rPr>
              <a:t>(a)</a:t>
            </a:r>
            <a:endParaRPr kumimoji="1" lang="ja-JP" altLang="en-US" sz="2000" dirty="0">
              <a:latin typeface="Times New Roman" panose="02020603050405020304" pitchFamily="18" charset="0"/>
              <a:cs typeface="Times New Roman" panose="02020603050405020304" pitchFamily="18" charset="0"/>
            </a:endParaRPr>
          </a:p>
        </p:txBody>
      </p:sp>
      <p:sp>
        <p:nvSpPr>
          <p:cNvPr id="121" name="TextBox 120"/>
          <p:cNvSpPr txBox="1"/>
          <p:nvPr/>
        </p:nvSpPr>
        <p:spPr>
          <a:xfrm>
            <a:off x="29837501" y="24201208"/>
            <a:ext cx="513239" cy="400110"/>
          </a:xfrm>
          <a:prstGeom prst="rect">
            <a:avLst/>
          </a:prstGeom>
          <a:noFill/>
        </p:spPr>
        <p:txBody>
          <a:bodyPr wrap="square" rtlCol="0">
            <a:spAutoFit/>
          </a:bodyPr>
          <a:lstStyle/>
          <a:p>
            <a:r>
              <a:rPr kumimoji="1" lang="en-US" altLang="ja-JP" sz="2000" dirty="0" smtClean="0">
                <a:latin typeface="Times New Roman" panose="02020603050405020304" pitchFamily="18" charset="0"/>
                <a:cs typeface="Times New Roman" panose="02020603050405020304" pitchFamily="18" charset="0"/>
              </a:rPr>
              <a:t>(b)</a:t>
            </a:r>
            <a:endParaRPr kumimoji="1" lang="ja-JP" altLang="en-US" sz="2000" dirty="0">
              <a:latin typeface="Times New Roman" panose="02020603050405020304" pitchFamily="18" charset="0"/>
              <a:cs typeface="Times New Roman" panose="02020603050405020304" pitchFamily="18" charset="0"/>
            </a:endParaRPr>
          </a:p>
        </p:txBody>
      </p:sp>
      <p:sp>
        <p:nvSpPr>
          <p:cNvPr id="122" name="TextBox 121"/>
          <p:cNvSpPr txBox="1"/>
          <p:nvPr/>
        </p:nvSpPr>
        <p:spPr>
          <a:xfrm>
            <a:off x="25953788" y="26696870"/>
            <a:ext cx="468065" cy="400110"/>
          </a:xfrm>
          <a:prstGeom prst="rect">
            <a:avLst/>
          </a:prstGeom>
          <a:noFill/>
        </p:spPr>
        <p:txBody>
          <a:bodyPr wrap="square" rtlCol="0">
            <a:spAutoFit/>
          </a:bodyPr>
          <a:lstStyle/>
          <a:p>
            <a:r>
              <a:rPr kumimoji="1" lang="en-US" altLang="ja-JP" sz="2000" dirty="0" smtClean="0">
                <a:latin typeface="Times New Roman" panose="02020603050405020304" pitchFamily="18" charset="0"/>
                <a:cs typeface="Times New Roman" panose="02020603050405020304" pitchFamily="18" charset="0"/>
              </a:rPr>
              <a:t>(c)</a:t>
            </a:r>
            <a:endParaRPr kumimoji="1" lang="ja-JP" altLang="en-US" sz="2000" dirty="0">
              <a:latin typeface="Times New Roman" panose="02020603050405020304" pitchFamily="18" charset="0"/>
              <a:cs typeface="Times New Roman" panose="02020603050405020304" pitchFamily="18" charset="0"/>
            </a:endParaRPr>
          </a:p>
        </p:txBody>
      </p:sp>
      <p:sp>
        <p:nvSpPr>
          <p:cNvPr id="127" name="TextBox 126"/>
          <p:cNvSpPr txBox="1"/>
          <p:nvPr/>
        </p:nvSpPr>
        <p:spPr>
          <a:xfrm>
            <a:off x="29923442" y="28691198"/>
            <a:ext cx="468065" cy="400110"/>
          </a:xfrm>
          <a:prstGeom prst="rect">
            <a:avLst/>
          </a:prstGeom>
          <a:noFill/>
        </p:spPr>
        <p:txBody>
          <a:bodyPr wrap="square" rtlCol="0">
            <a:spAutoFit/>
          </a:bodyPr>
          <a:lstStyle/>
          <a:p>
            <a:r>
              <a:rPr kumimoji="1" lang="en-US" altLang="ja-JP" sz="2000" dirty="0" smtClean="0">
                <a:latin typeface="Times New Roman" panose="02020603050405020304" pitchFamily="18" charset="0"/>
                <a:cs typeface="Times New Roman" panose="02020603050405020304" pitchFamily="18" charset="0"/>
              </a:rPr>
              <a:t>(a)</a:t>
            </a:r>
            <a:endParaRPr kumimoji="1" lang="ja-JP" altLang="en-US" sz="2000" dirty="0">
              <a:latin typeface="Times New Roman" panose="02020603050405020304" pitchFamily="18" charset="0"/>
              <a:cs typeface="Times New Roman" panose="02020603050405020304" pitchFamily="18" charset="0"/>
            </a:endParaRPr>
          </a:p>
        </p:txBody>
      </p:sp>
      <p:sp>
        <p:nvSpPr>
          <p:cNvPr id="128" name="TextBox 127"/>
          <p:cNvSpPr txBox="1"/>
          <p:nvPr/>
        </p:nvSpPr>
        <p:spPr>
          <a:xfrm>
            <a:off x="33738723" y="29195254"/>
            <a:ext cx="640148" cy="400110"/>
          </a:xfrm>
          <a:prstGeom prst="rect">
            <a:avLst/>
          </a:prstGeom>
          <a:noFill/>
        </p:spPr>
        <p:txBody>
          <a:bodyPr wrap="square" rtlCol="0">
            <a:spAutoFit/>
          </a:bodyPr>
          <a:lstStyle/>
          <a:p>
            <a:r>
              <a:rPr kumimoji="1" lang="en-US" altLang="ja-JP" sz="2000" dirty="0" smtClean="0">
                <a:latin typeface="Times New Roman" panose="02020603050405020304" pitchFamily="18" charset="0"/>
                <a:cs typeface="Times New Roman" panose="02020603050405020304" pitchFamily="18" charset="0"/>
              </a:rPr>
              <a:t>(b)</a:t>
            </a:r>
            <a:endParaRPr kumimoji="1" lang="ja-JP" altLang="en-US" sz="2000" dirty="0">
              <a:latin typeface="Times New Roman" panose="02020603050405020304" pitchFamily="18" charset="0"/>
              <a:cs typeface="Times New Roman" panose="02020603050405020304" pitchFamily="18" charset="0"/>
            </a:endParaRPr>
          </a:p>
        </p:txBody>
      </p:sp>
      <p:sp>
        <p:nvSpPr>
          <p:cNvPr id="129" name="TextBox 128"/>
          <p:cNvSpPr txBox="1"/>
          <p:nvPr/>
        </p:nvSpPr>
        <p:spPr>
          <a:xfrm>
            <a:off x="25886499" y="30687006"/>
            <a:ext cx="468065" cy="400110"/>
          </a:xfrm>
          <a:prstGeom prst="rect">
            <a:avLst/>
          </a:prstGeom>
          <a:noFill/>
        </p:spPr>
        <p:txBody>
          <a:bodyPr wrap="square" rtlCol="0">
            <a:spAutoFit/>
          </a:bodyPr>
          <a:lstStyle/>
          <a:p>
            <a:r>
              <a:rPr kumimoji="1" lang="en-US" altLang="ja-JP" sz="2000" dirty="0" smtClean="0">
                <a:latin typeface="Times New Roman" panose="02020603050405020304" pitchFamily="18" charset="0"/>
                <a:cs typeface="Times New Roman" panose="02020603050405020304" pitchFamily="18" charset="0"/>
              </a:rPr>
              <a:t>(c)</a:t>
            </a:r>
            <a:endParaRPr kumimoji="1" lang="ja-JP" altLang="en-US" sz="2000" dirty="0">
              <a:latin typeface="Times New Roman" panose="02020603050405020304" pitchFamily="18" charset="0"/>
              <a:cs typeface="Times New Roman" panose="02020603050405020304" pitchFamily="18" charset="0"/>
            </a:endParaRPr>
          </a:p>
        </p:txBody>
      </p:sp>
      <p:sp>
        <p:nvSpPr>
          <p:cNvPr id="119" name="직사각형 223"/>
          <p:cNvSpPr/>
          <p:nvPr/>
        </p:nvSpPr>
        <p:spPr>
          <a:xfrm>
            <a:off x="33408603" y="23568172"/>
            <a:ext cx="3783562" cy="4154984"/>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just" latinLnBrk="0"/>
            <a:r>
              <a:rPr lang="en-US" sz="2200" dirty="0" smtClean="0">
                <a:latin typeface="Times New Roman" panose="02020603050405020304" pitchFamily="18" charset="0"/>
                <a:cs typeface="Times New Roman" panose="02020603050405020304" pitchFamily="18" charset="0"/>
              </a:rPr>
              <a:t>Fig. 4: (a) S7, time series and upward trend, (b) &amp; (c) variation of parameters with abrupt change from April to June and then gradual change from June to November for the study period, (c) monthly mean flow rate (for the period 1944-1998) and its fluctuation due to early spring snow melt till November with an increasing trend. </a:t>
            </a:r>
          </a:p>
        </p:txBody>
      </p:sp>
      <p:sp>
        <p:nvSpPr>
          <p:cNvPr id="132" name="직사각형 223"/>
          <p:cNvSpPr/>
          <p:nvPr/>
        </p:nvSpPr>
        <p:spPr>
          <a:xfrm>
            <a:off x="37696699" y="8105320"/>
            <a:ext cx="12882289" cy="1039772"/>
          </a:xfrm>
          <a:prstGeom prst="rect">
            <a:avLst/>
          </a:prstGeom>
          <a:noFill/>
          <a:ln>
            <a:noFill/>
          </a:ln>
        </p:spPr>
        <p:txBody>
          <a:bodyPr wrap="square">
            <a:spAutoFit/>
          </a:bodyPr>
          <a:lstStyle/>
          <a:p>
            <a:pPr marL="457200" indent="-457200" algn="just" defTabSz="914400" eaLnBrk="0" fontAlgn="base" latinLnBrk="0" hangingPunct="0">
              <a:lnSpc>
                <a:spcPct val="110000"/>
              </a:lnSpc>
              <a:spcBef>
                <a:spcPct val="0"/>
              </a:spcBef>
              <a:spcAft>
                <a:spcPct val="0"/>
              </a:spcAft>
              <a:buClr>
                <a:srgbClr val="0070C0"/>
              </a:buClr>
              <a:buFont typeface="Wingdings" panose="05000000000000000000" pitchFamily="2" charset="2"/>
              <a:buChar char="v"/>
              <a:defRPr/>
            </a:pPr>
            <a:r>
              <a:rPr lang="en-US" altLang="ja-JP" sz="2800" dirty="0" smtClean="0">
                <a:latin typeface="Times New Roman" panose="02020603050405020304" pitchFamily="18" charset="0"/>
                <a:cs typeface="Times New Roman" panose="02020603050405020304" pitchFamily="18" charset="0"/>
              </a:rPr>
              <a:t>Of </a:t>
            </a:r>
            <a:r>
              <a:rPr lang="en-US" altLang="ja-JP" sz="2800" dirty="0">
                <a:latin typeface="Times New Roman" panose="02020603050405020304" pitchFamily="18" charset="0"/>
                <a:cs typeface="Times New Roman" panose="02020603050405020304" pitchFamily="18" charset="0"/>
              </a:rPr>
              <a:t>the total annual discharge, 33.02% is contributed from S4 with minimum from S10 where the area is the main factor. </a:t>
            </a:r>
            <a:endParaRPr lang="en-US" altLang="ko-KR" sz="2800"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46256111" y="15469901"/>
            <a:ext cx="3004219" cy="34140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en-US" altLang="ja-JP" sz="1600" b="1" dirty="0" smtClean="0">
                <a:latin typeface="Times New Roman" panose="02020603050405020304" pitchFamily="18" charset="0"/>
                <a:cs typeface="Times New Roman" panose="02020603050405020304" pitchFamily="18" charset="0"/>
              </a:rPr>
              <a:t>Source: Yang D. &amp; Liu B. (2005)</a:t>
            </a:r>
            <a:endParaRPr kumimoji="1" lang="ja-JP" altLang="en-US" sz="1600" b="1" dirty="0">
              <a:latin typeface="Times New Roman" panose="02020603050405020304" pitchFamily="18" charset="0"/>
              <a:cs typeface="Times New Roman" panose="02020603050405020304" pitchFamily="18" charset="0"/>
            </a:endParaRPr>
          </a:p>
        </p:txBody>
      </p:sp>
      <p:sp>
        <p:nvSpPr>
          <p:cNvPr id="135" name="직사각형 223"/>
          <p:cNvSpPr/>
          <p:nvPr/>
        </p:nvSpPr>
        <p:spPr>
          <a:xfrm>
            <a:off x="37696699" y="9217100"/>
            <a:ext cx="12817304" cy="1988237"/>
          </a:xfrm>
          <a:prstGeom prst="rect">
            <a:avLst/>
          </a:prstGeom>
          <a:noFill/>
          <a:ln>
            <a:noFill/>
          </a:ln>
        </p:spPr>
        <p:txBody>
          <a:bodyPr wrap="square">
            <a:spAutoFit/>
          </a:bodyPr>
          <a:lstStyle/>
          <a:p>
            <a:pPr marL="457200" indent="-457200" algn="just" defTabSz="914400" eaLnBrk="0" fontAlgn="base" latinLnBrk="0" hangingPunct="0">
              <a:lnSpc>
                <a:spcPct val="110000"/>
              </a:lnSpc>
              <a:spcBef>
                <a:spcPct val="0"/>
              </a:spcBef>
              <a:spcAft>
                <a:spcPct val="0"/>
              </a:spcAft>
              <a:buClr>
                <a:srgbClr val="0070C0"/>
              </a:buClr>
              <a:buFont typeface="Wingdings" panose="05000000000000000000" pitchFamily="2" charset="2"/>
              <a:buChar char="v"/>
              <a:defRPr/>
            </a:pPr>
            <a:r>
              <a:rPr lang="en-US" altLang="ja-JP" sz="2800" dirty="0" smtClean="0">
                <a:latin typeface="Times New Roman" panose="02020603050405020304" pitchFamily="18" charset="0"/>
                <a:cs typeface="Times New Roman" panose="02020603050405020304" pitchFamily="18" charset="0"/>
              </a:rPr>
              <a:t>In </a:t>
            </a:r>
            <a:r>
              <a:rPr lang="en-US" altLang="ja-JP" sz="2800" dirty="0">
                <a:latin typeface="Times New Roman" panose="02020603050405020304" pitchFamily="18" charset="0"/>
                <a:cs typeface="Times New Roman" panose="02020603050405020304" pitchFamily="18" charset="0"/>
              </a:rPr>
              <a:t>Fig. 6(b) a comparison has been made for the temperature rise which is a key factor for the discharge increase in Lena River where early snow melt can cause more floods and its continuous low level may lead to draughts. The maximum rise of temperature has occurred in July for the given time period</a:t>
            </a:r>
            <a:r>
              <a:rPr lang="en-US" altLang="ja-JP" sz="2800" dirty="0" smtClean="0">
                <a:latin typeface="Times New Roman" panose="02020603050405020304" pitchFamily="18" charset="0"/>
                <a:cs typeface="Times New Roman" panose="02020603050405020304" pitchFamily="18" charset="0"/>
              </a:rPr>
              <a:t>.</a:t>
            </a:r>
            <a:endParaRPr lang="en-US" altLang="ko-KR" sz="2800" dirty="0">
              <a:latin typeface="Times New Roman" panose="02020603050405020304" pitchFamily="18" charset="0"/>
              <a:cs typeface="Times New Roman" panose="02020603050405020304" pitchFamily="18" charset="0"/>
            </a:endParaRPr>
          </a:p>
        </p:txBody>
      </p:sp>
      <p:sp>
        <p:nvSpPr>
          <p:cNvPr id="136" name="직사각형 223"/>
          <p:cNvSpPr/>
          <p:nvPr/>
        </p:nvSpPr>
        <p:spPr>
          <a:xfrm>
            <a:off x="44212260" y="16216174"/>
            <a:ext cx="6201185" cy="3410164"/>
          </a:xfrm>
          <a:prstGeom prst="rect">
            <a:avLst/>
          </a:prstGeom>
          <a:noFill/>
          <a:ln>
            <a:noFill/>
          </a:ln>
        </p:spPr>
        <p:txBody>
          <a:bodyPr wrap="square">
            <a:spAutoFit/>
          </a:bodyPr>
          <a:lstStyle/>
          <a:p>
            <a:pPr marL="457200" indent="-457200" algn="just" defTabSz="914400" eaLnBrk="0" fontAlgn="base" latinLnBrk="0" hangingPunct="0">
              <a:lnSpc>
                <a:spcPct val="110000"/>
              </a:lnSpc>
              <a:spcBef>
                <a:spcPct val="0"/>
              </a:spcBef>
              <a:spcAft>
                <a:spcPct val="0"/>
              </a:spcAft>
              <a:buClr>
                <a:srgbClr val="0070C0"/>
              </a:buClr>
              <a:buFont typeface="Wingdings" panose="05000000000000000000" pitchFamily="2" charset="2"/>
              <a:buChar char="v"/>
              <a:defRPr/>
            </a:pPr>
            <a:r>
              <a:rPr lang="en-US" altLang="ja-JP" sz="2800" dirty="0" smtClean="0">
                <a:latin typeface="Times New Roman" panose="02020603050405020304" pitchFamily="18" charset="0"/>
                <a:cs typeface="Times New Roman" panose="02020603050405020304" pitchFamily="18" charset="0"/>
              </a:rPr>
              <a:t>Using </a:t>
            </a:r>
            <a:r>
              <a:rPr lang="en-US" altLang="ja-JP" sz="2800" dirty="0">
                <a:latin typeface="Times New Roman" panose="02020603050405020304" pitchFamily="18" charset="0"/>
                <a:cs typeface="Times New Roman" panose="02020603050405020304" pitchFamily="18" charset="0"/>
              </a:rPr>
              <a:t>different performance indices, the most effective method for mean discharge forecasting were found to be  Least Square Linear Regression and Triple exponential smoothing (Winter’s Method) as is shown in Fig.7</a:t>
            </a:r>
            <a:r>
              <a:rPr lang="en-US" altLang="ja-JP" sz="2800" dirty="0" smtClean="0">
                <a:latin typeface="Times New Roman" panose="02020603050405020304" pitchFamily="18" charset="0"/>
                <a:cs typeface="Times New Roman" panose="02020603050405020304" pitchFamily="18" charset="0"/>
              </a:rPr>
              <a:t>.</a:t>
            </a:r>
            <a:endParaRPr lang="en-US" altLang="ko-KR" sz="2800" dirty="0">
              <a:latin typeface="Times New Roman" panose="02020603050405020304" pitchFamily="18" charset="0"/>
              <a:cs typeface="Times New Roman" panose="02020603050405020304" pitchFamily="18" charset="0"/>
            </a:endParaRPr>
          </a:p>
        </p:txBody>
      </p:sp>
      <p:sp>
        <p:nvSpPr>
          <p:cNvPr id="280" name="Rectangle 15"/>
          <p:cNvSpPr>
            <a:spLocks noChangeArrowheads="1"/>
          </p:cNvSpPr>
          <p:nvPr/>
        </p:nvSpPr>
        <p:spPr bwMode="auto">
          <a:xfrm>
            <a:off x="37718626" y="14905732"/>
            <a:ext cx="7984505" cy="83099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tabLst>
                <a:tab pos="276225" algn="l"/>
                <a:tab pos="3381375" algn="l"/>
              </a:tabLst>
            </a:pPr>
            <a:r>
              <a:rPr lang="en-US" altLang="ko-KR" sz="2400" dirty="0">
                <a:solidFill>
                  <a:schemeClr val="tx1"/>
                </a:solidFill>
                <a:latin typeface="Times New Roman" panose="02020603050405020304" pitchFamily="18" charset="0"/>
                <a:cs typeface="Times New Roman" panose="02020603050405020304" pitchFamily="18" charset="0"/>
              </a:rPr>
              <a:t>Fig. </a:t>
            </a:r>
            <a:r>
              <a:rPr lang="en-US" altLang="ko-KR" sz="2400" dirty="0" smtClean="0">
                <a:solidFill>
                  <a:schemeClr val="tx1"/>
                </a:solidFill>
                <a:latin typeface="Times New Roman" panose="02020603050405020304" pitchFamily="18" charset="0"/>
                <a:cs typeface="Times New Roman" panose="02020603050405020304" pitchFamily="18" charset="0"/>
              </a:rPr>
              <a:t>6: </a:t>
            </a:r>
            <a:r>
              <a:rPr lang="en-US" altLang="ko-KR" sz="2400" dirty="0">
                <a:solidFill>
                  <a:schemeClr val="tx1"/>
                </a:solidFill>
                <a:latin typeface="Times New Roman" panose="02020603050405020304" pitchFamily="18" charset="0"/>
                <a:cs typeface="Times New Roman" panose="02020603050405020304" pitchFamily="18" charset="0"/>
              </a:rPr>
              <a:t>(a) Mean annual discharge comparison for </a:t>
            </a:r>
            <a:r>
              <a:rPr lang="en-US" altLang="ko-KR" sz="2400" dirty="0" smtClean="0">
                <a:solidFill>
                  <a:schemeClr val="tx1"/>
                </a:solidFill>
                <a:latin typeface="Times New Roman" panose="02020603050405020304" pitchFamily="18" charset="0"/>
                <a:cs typeface="Times New Roman" panose="02020603050405020304" pitchFamily="18" charset="0"/>
              </a:rPr>
              <a:t>1954-1998,  (</a:t>
            </a:r>
            <a:r>
              <a:rPr lang="en-US" altLang="ko-KR" sz="2400" dirty="0">
                <a:solidFill>
                  <a:schemeClr val="tx1"/>
                </a:solidFill>
                <a:latin typeface="Times New Roman" panose="02020603050405020304" pitchFamily="18" charset="0"/>
                <a:cs typeface="Times New Roman" panose="02020603050405020304" pitchFamily="18" charset="0"/>
              </a:rPr>
              <a:t>b) Stream water temperature trend of Lena River</a:t>
            </a:r>
          </a:p>
        </p:txBody>
      </p:sp>
      <p:sp>
        <p:nvSpPr>
          <p:cNvPr id="107" name="직사각형 106"/>
          <p:cNvSpPr/>
          <p:nvPr/>
        </p:nvSpPr>
        <p:spPr>
          <a:xfrm>
            <a:off x="37696699" y="31326458"/>
            <a:ext cx="12853940" cy="1446550"/>
          </a:xfrm>
          <a:prstGeom prst="rect">
            <a:avLst/>
          </a:prstGeom>
        </p:spPr>
        <p:txBody>
          <a:bodyPr wrap="square">
            <a:spAutoFit/>
          </a:bodyPr>
          <a:lstStyle/>
          <a:p>
            <a:pPr marL="536575" indent="-365125" algn="just">
              <a:buClr>
                <a:srgbClr val="0070C0"/>
              </a:buClr>
            </a:pPr>
            <a:r>
              <a:rPr lang="en-US" altLang="ko-KR" sz="3200" b="1" dirty="0" smtClean="0">
                <a:solidFill>
                  <a:srgbClr val="CC00CC"/>
                </a:solidFill>
                <a:latin typeface="Times New Roman" panose="02020603050405020304" pitchFamily="18" charset="0"/>
                <a:ea typeface="굴림"/>
                <a:cs typeface="Times New Roman" panose="02020603050405020304" pitchFamily="18" charset="0"/>
              </a:rPr>
              <a:t>Acknowledgement </a:t>
            </a:r>
            <a:endParaRPr lang="ko-KR" altLang="ko-KR" sz="3200" b="1" dirty="0" smtClean="0">
              <a:latin typeface="Times New Roman" panose="02020603050405020304" pitchFamily="18" charset="0"/>
              <a:cs typeface="Times New Roman" panose="02020603050405020304" pitchFamily="18" charset="0"/>
            </a:endParaRPr>
          </a:p>
          <a:p>
            <a:pPr marL="536575" indent="-365125" algn="just">
              <a:buClr>
                <a:srgbClr val="0070C0"/>
              </a:buClr>
              <a:buFont typeface="Arial" pitchFamily="34" charset="0"/>
              <a:buChar char="•"/>
            </a:pPr>
            <a:r>
              <a:rPr lang="en-US" altLang="ko-KR" sz="2800" dirty="0">
                <a:latin typeface="Times New Roman" panose="02020603050405020304" pitchFamily="18" charset="0"/>
                <a:cs typeface="Times New Roman" panose="02020603050405020304" pitchFamily="18" charset="0"/>
              </a:rPr>
              <a:t>This work was supported by National Research Foundation of Korea - Grant funded by the Korean Government (NRF-2013R1A1A2013160)</a:t>
            </a:r>
            <a:endParaRPr lang="ko-KR" alt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1344</TotalTime>
  <Words>1669</Words>
  <Application>Microsoft Office PowerPoint</Application>
  <PresentationFormat>사용자 지정</PresentationFormat>
  <Paragraphs>205</Paragraphs>
  <Slides>1</Slides>
  <Notes>1</Notes>
  <HiddenSlides>0</HiddenSlides>
  <MMClips>0</MMClips>
  <ScaleCrop>false</ScaleCrop>
  <HeadingPairs>
    <vt:vector size="8" baseType="variant">
      <vt:variant>
        <vt:lpstr>사용한 글꼴</vt:lpstr>
      </vt:variant>
      <vt:variant>
        <vt:i4>8</vt:i4>
      </vt:variant>
      <vt:variant>
        <vt:lpstr>테마</vt:lpstr>
      </vt:variant>
      <vt:variant>
        <vt:i4>1</vt:i4>
      </vt:variant>
      <vt:variant>
        <vt:lpstr>포함된 OLE 서버</vt:lpstr>
      </vt:variant>
      <vt:variant>
        <vt:i4>1</vt:i4>
      </vt:variant>
      <vt:variant>
        <vt:lpstr>슬라이드 제목</vt:lpstr>
      </vt:variant>
      <vt:variant>
        <vt:i4>1</vt:i4>
      </vt:variant>
    </vt:vector>
  </HeadingPairs>
  <TitlesOfParts>
    <vt:vector size="11" baseType="lpstr">
      <vt:lpstr>ＭＳ Ｐゴシック</vt:lpstr>
      <vt:lpstr>굴림</vt:lpstr>
      <vt:lpstr>맑은 고딕</vt:lpstr>
      <vt:lpstr>바탕</vt:lpstr>
      <vt:lpstr>Arial</vt:lpstr>
      <vt:lpstr>Cambria Math</vt:lpstr>
      <vt:lpstr>Times New Roman</vt:lpstr>
      <vt:lpstr>Wingdings</vt:lpstr>
      <vt:lpstr>Office 테마</vt:lpstr>
      <vt:lpstr>Equation</vt:lpstr>
      <vt:lpstr>PowerPoint 프레젠테이션</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default</dc:creator>
  <cp:lastModifiedBy>KIM</cp:lastModifiedBy>
  <cp:revision>359</cp:revision>
  <cp:lastPrinted>2014-04-04T02:39:22Z</cp:lastPrinted>
  <dcterms:created xsi:type="dcterms:W3CDTF">2011-11-05T06:25:29Z</dcterms:created>
  <dcterms:modified xsi:type="dcterms:W3CDTF">2014-04-04T02:45:48Z</dcterms:modified>
</cp:coreProperties>
</file>