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es-MX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2010" y="-10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D98C-36AE-4963-AB01-5DD116D5E074}" type="datetimeFigureOut">
              <a:rPr lang="es-MX" smtClean="0"/>
              <a:pPr/>
              <a:t>19/05/2014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069C-8CAF-4F7E-8322-26A4F20A3D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" Type="http://schemas.openxmlformats.org/officeDocument/2006/relationships/image" Target="../media/image6.png"/><Relationship Id="rId21" Type="http://schemas.openxmlformats.org/officeDocument/2006/relationships/image" Target="../media/image14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image" Target="../media/image17.png"/><Relationship Id="rId5" Type="http://schemas.openxmlformats.org/officeDocument/2006/relationships/image" Target="../media/image1.wmf"/><Relationship Id="rId15" Type="http://schemas.openxmlformats.org/officeDocument/2006/relationships/image" Target="../media/image8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7.png"/><Relationship Id="rId22" Type="http://schemas.openxmlformats.org/officeDocument/2006/relationships/image" Target="../media/image15.png"/><Relationship Id="rId27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96569" y="1008412"/>
            <a:ext cx="12529392" cy="1754326"/>
          </a:xfrm>
          <a:prstGeom prst="rect">
            <a:avLst/>
          </a:prstGeom>
          <a:noFill/>
          <a:ln w="101600" cap="rnd">
            <a:solidFill>
              <a:schemeClr val="tx2">
                <a:lumMod val="50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Patterns </a:t>
            </a:r>
            <a:r>
              <a:rPr lang="en-US" sz="5400" dirty="0"/>
              <a:t>of significant seismic quiescence in the Pacific Mexican </a:t>
            </a:r>
            <a:r>
              <a:rPr lang="en-US" sz="5400" dirty="0" smtClean="0"/>
              <a:t>coast</a:t>
            </a:r>
            <a:endParaRPr lang="es-MX" sz="5400" b="1" dirty="0"/>
          </a:p>
        </p:txBody>
      </p:sp>
      <p:pic>
        <p:nvPicPr>
          <p:cNvPr id="5" name="Picture 25" descr="C:\Users\Alonso\Pictures\ip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345" y="1008412"/>
            <a:ext cx="1440160" cy="19060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224361" y="3096644"/>
            <a:ext cx="14257584" cy="1077218"/>
          </a:xfrm>
          <a:prstGeom prst="rect">
            <a:avLst/>
          </a:prstGeom>
          <a:noFill/>
          <a:ln w="63500" cap="rnd">
            <a:solidFill>
              <a:schemeClr val="accent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A. </a:t>
            </a:r>
            <a:r>
              <a:rPr lang="es-MX" sz="3200" dirty="0"/>
              <a:t>Muñoz-</a:t>
            </a:r>
            <a:r>
              <a:rPr lang="es-MX" sz="3200" dirty="0" err="1"/>
              <a:t>Diosdado</a:t>
            </a:r>
            <a:r>
              <a:rPr lang="es-MX" sz="3200" dirty="0"/>
              <a:t>, A. H. Rudolf-Navarro, </a:t>
            </a:r>
            <a:r>
              <a:rPr lang="es-MX" sz="3200" dirty="0" smtClean="0"/>
              <a:t>A. Barrera-Ferrer, F. Angulo-Brown</a:t>
            </a:r>
            <a:endParaRPr lang="es-MX" sz="3200" dirty="0"/>
          </a:p>
          <a:p>
            <a:pPr algn="ctr"/>
            <a:r>
              <a:rPr lang="en-US" sz="3200" dirty="0" smtClean="0"/>
              <a:t>National </a:t>
            </a:r>
            <a:r>
              <a:rPr lang="en-US" sz="3200" dirty="0"/>
              <a:t>Polytechnic Institute, </a:t>
            </a:r>
            <a:r>
              <a:rPr lang="en-US" sz="3200" dirty="0" smtClean="0"/>
              <a:t>Mexico </a:t>
            </a:r>
            <a:r>
              <a:rPr lang="en-US" sz="3200" dirty="0"/>
              <a:t>City, </a:t>
            </a:r>
            <a:r>
              <a:rPr lang="en-US" sz="3200" dirty="0" smtClean="0"/>
              <a:t>Mexico, amunozdiosdado@gmail.com </a:t>
            </a:r>
            <a:endParaRPr lang="es-MX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224361" y="4752829"/>
            <a:ext cx="14224712" cy="6555641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100" dirty="0" smtClean="0"/>
              <a:t>Mexico </a:t>
            </a:r>
            <a:r>
              <a:rPr lang="en-US" sz="2100" dirty="0"/>
              <a:t>is one of the countries with higher seismicity. During the 20th century, 8% of all </a:t>
            </a:r>
            <a:r>
              <a:rPr lang="en-US" sz="2100" dirty="0" smtClean="0"/>
              <a:t>the earthquakes in the </a:t>
            </a:r>
            <a:r>
              <a:rPr lang="en-US" sz="2100" dirty="0"/>
              <a:t>world of magnitude greater than or equal to 7.0 have taken place in Mexico. On average, an earthquake </a:t>
            </a:r>
            <a:r>
              <a:rPr lang="en-US" sz="2100" dirty="0" smtClean="0"/>
              <a:t>of magnitude </a:t>
            </a:r>
            <a:r>
              <a:rPr lang="en-US" sz="2100" dirty="0"/>
              <a:t>greater than or equal to 7.0 occurred in Mexico every two and a half years. Great earthquakes in </a:t>
            </a:r>
            <a:r>
              <a:rPr lang="en-US" sz="2100" dirty="0" smtClean="0"/>
              <a:t>Mexico have </a:t>
            </a:r>
            <a:r>
              <a:rPr lang="en-US" sz="2100" dirty="0"/>
              <a:t>their epicenters in the Pacific Coast in which some seismic gaps have been identified; for example, there is </a:t>
            </a:r>
            <a:r>
              <a:rPr lang="en-US" sz="2100" dirty="0" smtClean="0"/>
              <a:t>a mature </a:t>
            </a:r>
            <a:r>
              <a:rPr lang="en-US" sz="2100" dirty="0"/>
              <a:t>gap in the Guerrero State Coast, which potentially can produce an earthquake of magnitude 8.2. With </a:t>
            </a:r>
            <a:r>
              <a:rPr lang="en-US" sz="2100" dirty="0" smtClean="0"/>
              <a:t>the purpose </a:t>
            </a:r>
            <a:r>
              <a:rPr lang="en-US" sz="2100" dirty="0"/>
              <a:t>of making some prognosis, some researchers study the statistical behavior of </a:t>
            </a:r>
            <a:r>
              <a:rPr lang="en-US" sz="2100" dirty="0" smtClean="0"/>
              <a:t>certain physical parameters that </a:t>
            </a:r>
            <a:r>
              <a:rPr lang="en-US" sz="2100" dirty="0"/>
              <a:t>could be related with the process of accumulation of stress in the Earth crust. Other researchers </a:t>
            </a:r>
            <a:r>
              <a:rPr lang="en-US" sz="2100" dirty="0" smtClean="0"/>
              <a:t>study seismic catalogs </a:t>
            </a:r>
            <a:r>
              <a:rPr lang="en-US" sz="2100" dirty="0"/>
              <a:t>trying to find seismicity patterns that are manifested before the occurrence of great earthquakes. </a:t>
            </a:r>
            <a:r>
              <a:rPr lang="en-US" sz="2100" dirty="0" smtClean="0"/>
              <a:t>Many authors </a:t>
            </a:r>
            <a:r>
              <a:rPr lang="en-US" sz="2100" dirty="0"/>
              <a:t>have proposed that the study of seismicity rates is an appropriate technique for evaluating how close </a:t>
            </a:r>
            <a:r>
              <a:rPr lang="en-US" sz="2100" dirty="0" smtClean="0"/>
              <a:t>a seismic </a:t>
            </a:r>
            <a:r>
              <a:rPr lang="en-US" sz="2100" dirty="0"/>
              <a:t>gap may be to </a:t>
            </a:r>
            <a:r>
              <a:rPr lang="en-US" sz="2100" dirty="0" smtClean="0"/>
              <a:t>rupture. We </a:t>
            </a:r>
            <a:r>
              <a:rPr lang="en-US" sz="2100" dirty="0"/>
              <a:t>designed an algorithm for identification of patterns of significant seismic quiescence by using the </a:t>
            </a:r>
            <a:r>
              <a:rPr lang="en-US" sz="2100" dirty="0" smtClean="0"/>
              <a:t>definition of </a:t>
            </a:r>
            <a:r>
              <a:rPr lang="en-US" sz="2100" dirty="0"/>
              <a:t>seismic quiescence proposed by </a:t>
            </a:r>
            <a:r>
              <a:rPr lang="en-US" sz="2100" dirty="0" err="1"/>
              <a:t>Schreider</a:t>
            </a:r>
            <a:r>
              <a:rPr lang="en-US" sz="2100" dirty="0"/>
              <a:t> (1990). This algorithm shows the area of quiescence where </a:t>
            </a:r>
            <a:r>
              <a:rPr lang="en-US" sz="2100" dirty="0" smtClean="0"/>
              <a:t>an earthquake </a:t>
            </a:r>
            <a:r>
              <a:rPr lang="en-US" sz="2100" dirty="0"/>
              <a:t>of great magnitude will probably occur. We apply our algorithm to the earthquake catalogue of </a:t>
            </a:r>
            <a:r>
              <a:rPr lang="en-US" sz="2100" dirty="0" smtClean="0"/>
              <a:t>the Mexican </a:t>
            </a:r>
            <a:r>
              <a:rPr lang="en-US" sz="2100" dirty="0"/>
              <a:t>Pacific coast located between 14 and 21 degrees of North latitude and 94 and 106 </a:t>
            </a:r>
            <a:r>
              <a:rPr lang="en-US" sz="2100" dirty="0" smtClean="0"/>
              <a:t>degrees West longitude; with </a:t>
            </a:r>
            <a:r>
              <a:rPr lang="en-US" sz="2100" dirty="0"/>
              <a:t>depths less or equal to 60 km and magnitude greater or equal to 4.2, which occurred from September, </a:t>
            </a:r>
            <a:r>
              <a:rPr lang="en-US" sz="2100" dirty="0" smtClean="0"/>
              <a:t>1965 until </a:t>
            </a:r>
            <a:r>
              <a:rPr lang="en-US" sz="2100" dirty="0"/>
              <a:t>December, 2014. We have found significant patterns of seismic quietude before the earthquakes of </a:t>
            </a:r>
            <a:r>
              <a:rPr lang="en-US" sz="2100" dirty="0" smtClean="0"/>
              <a:t>Oaxaca </a:t>
            </a:r>
            <a:r>
              <a:rPr lang="es-ES" sz="2100" dirty="0" smtClean="0"/>
              <a:t>(</a:t>
            </a:r>
            <a:r>
              <a:rPr lang="es-ES" sz="2100" dirty="0" err="1" smtClean="0"/>
              <a:t>November</a:t>
            </a:r>
            <a:r>
              <a:rPr lang="es-ES" sz="2100" dirty="0" smtClean="0"/>
              <a:t> </a:t>
            </a:r>
            <a:r>
              <a:rPr lang="es-ES" sz="2100" dirty="0"/>
              <a:t>1978, </a:t>
            </a:r>
            <a:r>
              <a:rPr lang="es-ES" sz="2100" dirty="0" err="1"/>
              <a:t>Mw</a:t>
            </a:r>
            <a:r>
              <a:rPr lang="es-ES" sz="2100" dirty="0"/>
              <a:t> = 7.8), </a:t>
            </a:r>
            <a:r>
              <a:rPr lang="es-ES" sz="2100" dirty="0" err="1"/>
              <a:t>Petatlán</a:t>
            </a:r>
            <a:r>
              <a:rPr lang="es-ES" sz="2100" dirty="0"/>
              <a:t> (</a:t>
            </a:r>
            <a:r>
              <a:rPr lang="es-ES" sz="2100" dirty="0" err="1"/>
              <a:t>March</a:t>
            </a:r>
            <a:r>
              <a:rPr lang="es-ES" sz="2100" dirty="0"/>
              <a:t> 1979, </a:t>
            </a:r>
            <a:r>
              <a:rPr lang="es-ES" sz="2100" dirty="0" err="1"/>
              <a:t>Mw</a:t>
            </a:r>
            <a:r>
              <a:rPr lang="es-ES" sz="2100" dirty="0"/>
              <a:t> = 7.6), Michoacán (</a:t>
            </a:r>
            <a:r>
              <a:rPr lang="es-ES" sz="2100" dirty="0" err="1"/>
              <a:t>September</a:t>
            </a:r>
            <a:r>
              <a:rPr lang="es-ES" sz="2100" dirty="0"/>
              <a:t> 1985, </a:t>
            </a:r>
            <a:r>
              <a:rPr lang="es-ES" sz="2100" dirty="0" err="1"/>
              <a:t>Mw</a:t>
            </a:r>
            <a:r>
              <a:rPr lang="es-ES" sz="2100" dirty="0"/>
              <a:t> = 8.0, </a:t>
            </a:r>
            <a:r>
              <a:rPr lang="es-ES" sz="2100" dirty="0" smtClean="0"/>
              <a:t>and </a:t>
            </a:r>
            <a:r>
              <a:rPr lang="en-US" sz="2100" dirty="0" smtClean="0"/>
              <a:t>Mw </a:t>
            </a:r>
            <a:r>
              <a:rPr lang="en-US" sz="2100" dirty="0"/>
              <a:t>= 7.6) and Colima (October 1995, Mw = 8.0). Fortunately, in this century have not occurred </a:t>
            </a:r>
            <a:r>
              <a:rPr lang="en-US" sz="2100" dirty="0" smtClean="0"/>
              <a:t>earthquakes of </a:t>
            </a:r>
            <a:r>
              <a:rPr lang="en-US" sz="2100" dirty="0"/>
              <a:t>great magnitude in Mexico, however, we have identified well-defined seismic quiescence in the </a:t>
            </a:r>
            <a:r>
              <a:rPr lang="en-US" sz="2100" dirty="0" smtClean="0"/>
              <a:t>Guerrero seismic-gap</a:t>
            </a:r>
            <a:r>
              <a:rPr lang="en-US" sz="2100" dirty="0"/>
              <a:t>, which are apparently correlated with the occurrence of silent earthquakes in 2002, 2006 and </a:t>
            </a:r>
            <a:r>
              <a:rPr lang="en-US" sz="2100" dirty="0" smtClean="0"/>
              <a:t>2011 recently </a:t>
            </a:r>
            <a:r>
              <a:rPr lang="en-US" sz="2100" dirty="0"/>
              <a:t>discovered by GPS technology. In fact, a possible silent earthquake with Mw =7.6 occurred at this gap </a:t>
            </a:r>
            <a:r>
              <a:rPr lang="en-US" sz="2100" dirty="0" smtClean="0"/>
              <a:t>in 2002 </a:t>
            </a:r>
            <a:r>
              <a:rPr lang="en-US" sz="2100" dirty="0"/>
              <a:t>which lasted for approximately 4 months and was detected by continuous GPS receivers located over an </a:t>
            </a:r>
            <a:r>
              <a:rPr lang="en-US" sz="2100" dirty="0" smtClean="0"/>
              <a:t>area </a:t>
            </a:r>
            <a:r>
              <a:rPr lang="es-ES" sz="2100" dirty="0" smtClean="0"/>
              <a:t>of </a:t>
            </a:r>
            <a:r>
              <a:rPr lang="es-ES" sz="2100" dirty="0"/>
              <a:t>550x250 </a:t>
            </a:r>
            <a:r>
              <a:rPr lang="es-ES" sz="2100" dirty="0" err="1"/>
              <a:t>square</a:t>
            </a:r>
            <a:r>
              <a:rPr lang="es-ES" sz="2100" dirty="0"/>
              <a:t> </a:t>
            </a:r>
            <a:r>
              <a:rPr lang="es-ES" sz="2100" dirty="0" err="1"/>
              <a:t>kilometers</a:t>
            </a:r>
            <a:r>
              <a:rPr lang="es-ES" sz="2100" dirty="0"/>
              <a:t>. </a:t>
            </a:r>
            <a:endParaRPr lang="es-MX" sz="21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368377" y="12097644"/>
            <a:ext cx="14113568" cy="1815882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/>
              <a:t>A reliable and complete earthquake catalogue is required for the application of the algorithm with the same magnitude scale for all the events. It is chosen a magnitude as minimum threshold. A circle with radius </a:t>
            </a:r>
            <a:r>
              <a:rPr lang="en-GB" sz="2800" i="1" dirty="0" smtClean="0"/>
              <a:t>R</a:t>
            </a:r>
            <a:r>
              <a:rPr lang="en-GB" sz="2800" dirty="0" smtClean="0"/>
              <a:t> is chosen with </a:t>
            </a:r>
            <a:r>
              <a:rPr lang="en-GB" sz="2800" dirty="0" err="1" smtClean="0"/>
              <a:t>center</a:t>
            </a:r>
            <a:r>
              <a:rPr lang="en-GB" sz="2800" dirty="0" smtClean="0"/>
              <a:t> in some arbitrary point of the seismic region. Then, in the circular exploration region we calculate the function</a:t>
            </a:r>
            <a:endParaRPr lang="es-MX" sz="2800" dirty="0"/>
          </a:p>
        </p:txBody>
      </p:sp>
      <p:sp>
        <p:nvSpPr>
          <p:cNvPr id="50" name="49 Rectángulo"/>
          <p:cNvSpPr/>
          <p:nvPr/>
        </p:nvSpPr>
        <p:spPr>
          <a:xfrm>
            <a:off x="792313" y="720380"/>
            <a:ext cx="15193688" cy="41692632"/>
          </a:xfrm>
          <a:prstGeom prst="rect">
            <a:avLst/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Rectángulo"/>
          <p:cNvSpPr/>
          <p:nvPr/>
        </p:nvSpPr>
        <p:spPr>
          <a:xfrm>
            <a:off x="16418049" y="720380"/>
            <a:ext cx="15193688" cy="41620624"/>
          </a:xfrm>
          <a:prstGeom prst="rect">
            <a:avLst/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51 CuadroTexto"/>
          <p:cNvSpPr txBox="1"/>
          <p:nvPr/>
        </p:nvSpPr>
        <p:spPr>
          <a:xfrm>
            <a:off x="6192913" y="11377564"/>
            <a:ext cx="3744416" cy="646331"/>
          </a:xfrm>
          <a:prstGeom prst="rect">
            <a:avLst/>
          </a:prstGeom>
          <a:noFill/>
          <a:ln w="63500" cap="rnd">
            <a:solidFill>
              <a:schemeClr val="accent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METHODOLOGY</a:t>
            </a:r>
            <a:endParaRPr lang="es-MX" sz="3600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055" name="Object 31"/>
          <p:cNvGraphicFramePr>
            <a:graphicFrameLocks noChangeAspect="1"/>
          </p:cNvGraphicFramePr>
          <p:nvPr/>
        </p:nvGraphicFramePr>
        <p:xfrm>
          <a:off x="5904881" y="13897844"/>
          <a:ext cx="423576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cuación" r:id="rId4" imgW="1193800" imgH="165100" progId="Equation.3">
                  <p:embed/>
                </p:oleObj>
              </mc:Choice>
              <mc:Fallback>
                <p:oleObj name="Ecuación" r:id="rId4" imgW="1193800" imgH="1651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4881" y="13897844"/>
                        <a:ext cx="4235765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61925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69" name="268 CuadroTexto"/>
          <p:cNvSpPr txBox="1"/>
          <p:nvPr/>
        </p:nvSpPr>
        <p:spPr>
          <a:xfrm>
            <a:off x="1440385" y="14473908"/>
            <a:ext cx="14113568" cy="2246769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/>
              <a:t>where  is the occurrence time of the n-</a:t>
            </a:r>
            <a:r>
              <a:rPr lang="en-GB" sz="2800" dirty="0" err="1" smtClean="0"/>
              <a:t>th</a:t>
            </a:r>
            <a:r>
              <a:rPr lang="en-GB" sz="2800" dirty="0" smtClean="0"/>
              <a:t> earthquake inside the circular region, with magnitude M </a:t>
            </a:r>
            <a:r>
              <a:rPr lang="en-GB" sz="2800" i="1" dirty="0" smtClean="0"/>
              <a:t>≥ </a:t>
            </a:r>
            <a:r>
              <a:rPr lang="en-GB" sz="2800" i="1" dirty="0" err="1" smtClean="0"/>
              <a:t>M</a:t>
            </a:r>
            <a:r>
              <a:rPr lang="en-GB" sz="2800" i="1" baseline="-25000" dirty="0" err="1" smtClean="0"/>
              <a:t>min</a:t>
            </a:r>
            <a:r>
              <a:rPr lang="en-GB" sz="2800" dirty="0" smtClean="0"/>
              <a:t>. The function </a:t>
            </a:r>
            <a:r>
              <a:rPr lang="en-US" sz="2800" i="1" dirty="0" smtClean="0"/>
              <a:t>T’</a:t>
            </a:r>
            <a:r>
              <a:rPr lang="en-GB" sz="2800" dirty="0" smtClean="0"/>
              <a:t> is the time between consecutive events that can be assigned to each point of the seismic region; small values of </a:t>
            </a:r>
            <a:r>
              <a:rPr lang="en-US" sz="2800" i="1" dirty="0" smtClean="0"/>
              <a:t>T’</a:t>
            </a:r>
            <a:r>
              <a:rPr lang="en-GB" sz="2800" dirty="0" smtClean="0"/>
              <a:t> indicate that earthquakes occur frequently, and big values of </a:t>
            </a:r>
            <a:r>
              <a:rPr lang="en-US" sz="2800" i="1" dirty="0" smtClean="0"/>
              <a:t>T’</a:t>
            </a:r>
            <a:r>
              <a:rPr lang="en-GB" sz="2800" dirty="0" smtClean="0"/>
              <a:t> correspond to low seismic activity. A smoothness procedure for the function is applied calculating the convolution function of </a:t>
            </a:r>
            <a:r>
              <a:rPr lang="en-US" sz="2800" i="1" dirty="0" smtClean="0"/>
              <a:t>T’</a:t>
            </a:r>
            <a:r>
              <a:rPr lang="en-GB" sz="2800" dirty="0" smtClean="0"/>
              <a:t> in each point with the Laplace function</a:t>
            </a:r>
            <a:endParaRPr lang="es-MX" sz="2800" dirty="0"/>
          </a:p>
        </p:txBody>
      </p:sp>
      <p:sp>
        <p:nvSpPr>
          <p:cNvPr id="270" name="269 CuadroTexto"/>
          <p:cNvSpPr txBox="1"/>
          <p:nvPr/>
        </p:nvSpPr>
        <p:spPr>
          <a:xfrm>
            <a:off x="1296369" y="17858284"/>
            <a:ext cx="14257584" cy="954107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/>
              <a:t>where </a:t>
            </a:r>
            <a:r>
              <a:rPr lang="en-GB" sz="2800" i="1" dirty="0" smtClean="0"/>
              <a:t>n = 1, 2, 3,</a:t>
            </a:r>
            <a:r>
              <a:rPr lang="en-GB" sz="2800" dirty="0" smtClean="0"/>
              <a:t> ... and </a:t>
            </a:r>
            <a:r>
              <a:rPr lang="en-GB" sz="2800" i="1" dirty="0" smtClean="0"/>
              <a:t>s</a:t>
            </a:r>
            <a:r>
              <a:rPr lang="en-GB" sz="2800" dirty="0" smtClean="0"/>
              <a:t> is the smoothness parameter. The </a:t>
            </a:r>
            <a:r>
              <a:rPr lang="en-GB" sz="2800" i="1" dirty="0" smtClean="0"/>
              <a:t>k</a:t>
            </a:r>
            <a:r>
              <a:rPr lang="en-GB" sz="2800" dirty="0" smtClean="0"/>
              <a:t>-</a:t>
            </a:r>
            <a:r>
              <a:rPr lang="en-GB" sz="2800" dirty="0" err="1" smtClean="0"/>
              <a:t>th</a:t>
            </a:r>
            <a:r>
              <a:rPr lang="en-GB" sz="2800" dirty="0" smtClean="0"/>
              <a:t> seismic event is related with the convolution</a:t>
            </a:r>
            <a:endParaRPr lang="es-MX" sz="2800" dirty="0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5688857" y="16706156"/>
          <a:ext cx="4256655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cuación" r:id="rId6" imgW="1460500" imgH="419100" progId="Equation.3">
                  <p:embed/>
                </p:oleObj>
              </mc:Choice>
              <mc:Fallback>
                <p:oleObj name="Ecuación" r:id="rId6" imgW="1460500" imgH="4191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8857" y="16706156"/>
                        <a:ext cx="4256655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5184801" y="18506356"/>
          <a:ext cx="455401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cuación" r:id="rId8" imgW="1396394" imgH="342751" progId="Equation.3">
                  <p:embed/>
                </p:oleObj>
              </mc:Choice>
              <mc:Fallback>
                <p:oleObj name="Ecuación" r:id="rId8" imgW="1396394" imgH="342751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801" y="18506356"/>
                        <a:ext cx="4554019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" name="274 CuadroTexto"/>
          <p:cNvSpPr txBox="1"/>
          <p:nvPr/>
        </p:nvSpPr>
        <p:spPr>
          <a:xfrm>
            <a:off x="1440385" y="19658484"/>
            <a:ext cx="14257584" cy="1815882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/>
              <a:t>the limit </a:t>
            </a:r>
            <a:r>
              <a:rPr lang="en-GB" sz="2800" i="1" dirty="0" smtClean="0"/>
              <a:t>l</a:t>
            </a:r>
            <a:r>
              <a:rPr lang="en-GB" sz="2800" dirty="0" smtClean="0"/>
              <a:t> is determined when the function </a:t>
            </a:r>
            <a:r>
              <a:rPr lang="en-GB" sz="2800" i="1" dirty="0" smtClean="0"/>
              <a:t>f(n, s)</a:t>
            </a:r>
            <a:r>
              <a:rPr lang="en-GB" sz="2800" dirty="0" smtClean="0"/>
              <a:t> is approximately zero. Thus, the function </a:t>
            </a:r>
            <a:r>
              <a:rPr lang="en-GB" sz="2800" i="1" dirty="0" smtClean="0"/>
              <a:t>T(k)</a:t>
            </a:r>
            <a:r>
              <a:rPr lang="en-GB" sz="2800" dirty="0" smtClean="0"/>
              <a:t> is determined by three parameters: </a:t>
            </a:r>
            <a:r>
              <a:rPr lang="en-GB" sz="2800" i="1" dirty="0" err="1" smtClean="0"/>
              <a:t>M</a:t>
            </a:r>
            <a:r>
              <a:rPr lang="en-GB" sz="2800" i="1" baseline="-25000" dirty="0" err="1" smtClean="0"/>
              <a:t>min</a:t>
            </a:r>
            <a:r>
              <a:rPr lang="en-GB" sz="2800" i="1" dirty="0" smtClean="0"/>
              <a:t>, R</a:t>
            </a:r>
            <a:r>
              <a:rPr lang="en-GB" sz="2800" dirty="0" smtClean="0"/>
              <a:t> and </a:t>
            </a:r>
            <a:r>
              <a:rPr lang="en-GB" sz="2800" i="1" dirty="0" smtClean="0"/>
              <a:t>s</a:t>
            </a:r>
            <a:r>
              <a:rPr lang="en-GB" sz="2800" dirty="0" smtClean="0"/>
              <a:t>, which are chosen in an arbitrary way. To identify a period of seismic quiescence it is necessary to know the average value of </a:t>
            </a:r>
            <a:r>
              <a:rPr lang="en-GB" sz="2800" i="1" dirty="0" smtClean="0"/>
              <a:t>T(k)</a:t>
            </a:r>
            <a:r>
              <a:rPr lang="en-GB" sz="2800" dirty="0" smtClean="0"/>
              <a:t> calculated in a big time interval, we consider that this value is stable. The average of </a:t>
            </a:r>
            <a:r>
              <a:rPr lang="en-GB" sz="2800" i="1" dirty="0" smtClean="0"/>
              <a:t>T(k)</a:t>
            </a:r>
            <a:r>
              <a:rPr lang="en-GB" sz="2800" dirty="0" smtClean="0"/>
              <a:t> is given by</a:t>
            </a:r>
            <a:endParaRPr lang="es-MX" sz="2800" dirty="0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062" name="Object 38"/>
          <p:cNvGraphicFramePr>
            <a:graphicFrameLocks noChangeAspect="1"/>
          </p:cNvGraphicFramePr>
          <p:nvPr/>
        </p:nvGraphicFramePr>
        <p:xfrm>
          <a:off x="6120906" y="21530693"/>
          <a:ext cx="2088231" cy="95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cuación" r:id="rId10" imgW="939600" imgH="431640" progId="Equation.3">
                  <p:embed/>
                </p:oleObj>
              </mc:Choice>
              <mc:Fallback>
                <p:oleObj name="Ecuación" r:id="rId10" imgW="939600" imgH="43164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906" y="21530693"/>
                        <a:ext cx="2088231" cy="955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" name="277 CuadroTexto"/>
          <p:cNvSpPr txBox="1"/>
          <p:nvPr/>
        </p:nvSpPr>
        <p:spPr>
          <a:xfrm>
            <a:off x="1584401" y="22538804"/>
            <a:ext cx="14257584" cy="954107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where </a:t>
            </a:r>
            <a:r>
              <a:rPr lang="en-GB" sz="2800" i="1" dirty="0" smtClean="0"/>
              <a:t>N</a:t>
            </a:r>
            <a:r>
              <a:rPr lang="en-GB" sz="2800" dirty="0" smtClean="0"/>
              <a:t> is the total number of earthquakes with </a:t>
            </a:r>
            <a:r>
              <a:rPr lang="en-GB" sz="2800" i="1" dirty="0" smtClean="0"/>
              <a:t>M ≥ </a:t>
            </a:r>
            <a:r>
              <a:rPr lang="en-GB" sz="2800" i="1" dirty="0" err="1" smtClean="0"/>
              <a:t>M</a:t>
            </a:r>
            <a:r>
              <a:rPr lang="en-GB" sz="2800" i="1" baseline="-25000" dirty="0" err="1" smtClean="0"/>
              <a:t>min</a:t>
            </a:r>
            <a:r>
              <a:rPr lang="en-GB" sz="2800" dirty="0" smtClean="0"/>
              <a:t> that fall inside the exploration circle. The standard deviation is calculated as</a:t>
            </a:r>
            <a:endParaRPr lang="es-MX" sz="2800" dirty="0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064" name="Object 40"/>
          <p:cNvGraphicFramePr>
            <a:graphicFrameLocks noChangeAspect="1"/>
          </p:cNvGraphicFramePr>
          <p:nvPr/>
        </p:nvGraphicFramePr>
        <p:xfrm>
          <a:off x="6264920" y="23474908"/>
          <a:ext cx="373739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cuación" r:id="rId12" imgW="1447172" imgH="393529" progId="Equation.3">
                  <p:embed/>
                </p:oleObj>
              </mc:Choice>
              <mc:Fallback>
                <p:oleObj name="Ecuación" r:id="rId12" imgW="1447172" imgH="393529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920" y="23474908"/>
                        <a:ext cx="3737390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" name="280 CuadroTexto"/>
          <p:cNvSpPr txBox="1"/>
          <p:nvPr/>
        </p:nvSpPr>
        <p:spPr>
          <a:xfrm>
            <a:off x="1512393" y="24555028"/>
            <a:ext cx="14257584" cy="4401205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/>
              <a:t>We calculate again the value but now with those values of </a:t>
            </a:r>
            <a:r>
              <a:rPr lang="en-GB" sz="2800" i="1" dirty="0" smtClean="0"/>
              <a:t>T(k)</a:t>
            </a:r>
            <a:r>
              <a:rPr lang="en-GB" sz="2800" dirty="0" smtClean="0"/>
              <a:t> within the interval ± </a:t>
            </a:r>
            <a:r>
              <a:rPr lang="en-GB" sz="2800" i="1" dirty="0" smtClean="0"/>
              <a:t>2σ</a:t>
            </a:r>
            <a:r>
              <a:rPr lang="en-GB" sz="2800" dirty="0" smtClean="0"/>
              <a:t>; with this procedure we eliminate approximately 5% of the values that are more deviated of the average, in this way we obtain a more stable value of . The </a:t>
            </a:r>
            <a:r>
              <a:rPr lang="en-GB" sz="2800" i="1" dirty="0" smtClean="0"/>
              <a:t>σ</a:t>
            </a:r>
            <a:r>
              <a:rPr lang="en-GB" sz="2800" dirty="0" smtClean="0"/>
              <a:t> value remains the same. Because of the temporary convolution function </a:t>
            </a:r>
            <a:r>
              <a:rPr lang="en-GB" sz="2800" i="1" dirty="0" smtClean="0"/>
              <a:t>T(k)</a:t>
            </a:r>
            <a:r>
              <a:rPr lang="en-GB" sz="2800" dirty="0" smtClean="0"/>
              <a:t> has an approximately Gaussian distribution, </a:t>
            </a:r>
            <a:r>
              <a:rPr lang="en-GB" sz="2800" dirty="0" err="1" smtClean="0"/>
              <a:t>Schreider</a:t>
            </a:r>
            <a:r>
              <a:rPr lang="en-GB" sz="2800" dirty="0" smtClean="0"/>
              <a:t> considered that the values of </a:t>
            </a:r>
            <a:r>
              <a:rPr lang="en-GB" sz="2800" i="1" dirty="0" smtClean="0"/>
              <a:t>T(k)</a:t>
            </a:r>
            <a:r>
              <a:rPr lang="en-GB" sz="2800" dirty="0" smtClean="0"/>
              <a:t> greater than ± </a:t>
            </a:r>
            <a:r>
              <a:rPr lang="en-GB" sz="2800" i="1" dirty="0" smtClean="0"/>
              <a:t>3σ</a:t>
            </a:r>
            <a:r>
              <a:rPr lang="en-GB" sz="2800" dirty="0" smtClean="0"/>
              <a:t> are abnormally big, and therefore we can say that a point with coordinates (φ, λ) (the </a:t>
            </a:r>
            <a:r>
              <a:rPr lang="en-GB" sz="2800" dirty="0" err="1" smtClean="0"/>
              <a:t>center</a:t>
            </a:r>
            <a:r>
              <a:rPr lang="en-GB" sz="2800" dirty="0" smtClean="0"/>
              <a:t> of the exploration circle) presents an abnormal seismic quiescence if   </a:t>
            </a:r>
            <a:r>
              <a:rPr lang="en-GB" sz="2800" i="1" dirty="0" smtClean="0"/>
              <a:t>T(k) </a:t>
            </a:r>
            <a:r>
              <a:rPr lang="en-GB" sz="2800" dirty="0" smtClean="0"/>
              <a:t>≥ ± </a:t>
            </a:r>
            <a:r>
              <a:rPr lang="en-GB" sz="2800" i="1" dirty="0" smtClean="0"/>
              <a:t>3σ</a:t>
            </a:r>
            <a:r>
              <a:rPr lang="en-GB" sz="2800" dirty="0" smtClean="0"/>
              <a:t>. This is the approach that indicates if a point in a seismic region presents a seismic quiescence; to pass to the formal determination of the area that shows a quiescence, we have to sweep</a:t>
            </a:r>
            <a:r>
              <a:rPr lang="es-MX" sz="2800" dirty="0" smtClean="0"/>
              <a:t> </a:t>
            </a:r>
            <a:r>
              <a:rPr lang="en-GB" sz="2800" dirty="0" smtClean="0"/>
              <a:t>the whole seismic region with an exploration circle and to mark those points that present the quiescence.</a:t>
            </a:r>
            <a:endParaRPr lang="es-MX" sz="2800" dirty="0"/>
          </a:p>
        </p:txBody>
      </p:sp>
      <p:pic>
        <p:nvPicPr>
          <p:cNvPr id="1066" name="Picture 42" descr="regiones de explo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4361" y="28947516"/>
            <a:ext cx="681043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3" name="282 CuadroTexto"/>
          <p:cNvSpPr txBox="1"/>
          <p:nvPr/>
        </p:nvSpPr>
        <p:spPr>
          <a:xfrm>
            <a:off x="1008337" y="34204100"/>
            <a:ext cx="6984776" cy="1569660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1. S</a:t>
            </a:r>
            <a:r>
              <a:rPr lang="en-GB" sz="2400" dirty="0" err="1" smtClean="0"/>
              <a:t>eismic</a:t>
            </a:r>
            <a:r>
              <a:rPr lang="en-GB" sz="2400" dirty="0" smtClean="0"/>
              <a:t> region of the Pacific Mexican coast, c</a:t>
            </a:r>
            <a:r>
              <a:rPr lang="en-US" sz="2400" dirty="0" err="1" smtClean="0"/>
              <a:t>ircular</a:t>
            </a:r>
            <a:r>
              <a:rPr lang="en-US" sz="2400" dirty="0" smtClean="0"/>
              <a:t> exploration regions used to calculate the convolution function. Other small circles represent earthquakes occurred between the years 1965 and 2001</a:t>
            </a:r>
            <a:endParaRPr lang="es-MX" sz="2400" dirty="0"/>
          </a:p>
        </p:txBody>
      </p:sp>
      <p:pic>
        <p:nvPicPr>
          <p:cNvPr id="1067" name="Picture 43" descr="Oaxaca Region 1965-2012 r300km ms4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43909" y="28875508"/>
            <a:ext cx="7763710" cy="518457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85" name="284 CuadroTexto"/>
          <p:cNvSpPr txBox="1"/>
          <p:nvPr/>
        </p:nvSpPr>
        <p:spPr>
          <a:xfrm>
            <a:off x="8137129" y="34276108"/>
            <a:ext cx="7560840" cy="830997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2. Temporary convolution function of Oaxaca region. Earthquakes with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S</a:t>
            </a:r>
            <a:r>
              <a:rPr lang="en-US" sz="2400" dirty="0" smtClean="0"/>
              <a:t> ≥ 4.3 from January 1965 to April 2012</a:t>
            </a:r>
            <a:endParaRPr lang="es-MX" sz="2400" dirty="0"/>
          </a:p>
        </p:txBody>
      </p:sp>
      <p:pic>
        <p:nvPicPr>
          <p:cNvPr id="1068" name="Picture 44" descr="Oaxaca-Guerrero Region 1965-2012 r300km ms4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24360" y="35860284"/>
            <a:ext cx="697641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9" name="288 CuadroTexto"/>
          <p:cNvSpPr txBox="1"/>
          <p:nvPr/>
        </p:nvSpPr>
        <p:spPr>
          <a:xfrm>
            <a:off x="1152353" y="40828836"/>
            <a:ext cx="7056784" cy="1200329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3. Temporary convolution function of Guerrero - Oaxaca region. Earthquakes with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S</a:t>
            </a:r>
            <a:r>
              <a:rPr lang="en-US" sz="2400" dirty="0" smtClean="0"/>
              <a:t> ≥ 4.3 from January 1965 to April 2012.</a:t>
            </a:r>
            <a:endParaRPr lang="es-MX" sz="2400" dirty="0"/>
          </a:p>
        </p:txBody>
      </p:sp>
      <p:pic>
        <p:nvPicPr>
          <p:cNvPr id="1070" name="Picture 46" descr="Guerrero-Michoacan Region 1965-2012 r300km ms4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497169" y="35428236"/>
            <a:ext cx="726935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1" name="290 CuadroTexto"/>
          <p:cNvSpPr txBox="1"/>
          <p:nvPr/>
        </p:nvSpPr>
        <p:spPr>
          <a:xfrm>
            <a:off x="8425161" y="40684820"/>
            <a:ext cx="7416824" cy="1200329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4. Temporary convolution function of Guerrero-Michoacán region. Earthquakes with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S</a:t>
            </a:r>
            <a:r>
              <a:rPr lang="en-US" sz="2400" dirty="0" smtClean="0"/>
              <a:t> ≥ 4.3 from January 1965 to April 2012</a:t>
            </a:r>
            <a:endParaRPr lang="es-MX" sz="2400" dirty="0"/>
          </a:p>
        </p:txBody>
      </p:sp>
      <p:sp>
        <p:nvSpPr>
          <p:cNvPr id="292" name="291 CuadroTexto"/>
          <p:cNvSpPr txBox="1"/>
          <p:nvPr/>
        </p:nvSpPr>
        <p:spPr>
          <a:xfrm>
            <a:off x="16778089" y="7993188"/>
            <a:ext cx="7128792" cy="1200329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5. Temporary convolution function of Michoacán-Colima region. Earthquakes with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S</a:t>
            </a:r>
            <a:r>
              <a:rPr lang="en-US" sz="2400" dirty="0" smtClean="0"/>
              <a:t> ≥ 4.3 from January 1965 to April 2012</a:t>
            </a:r>
            <a:endParaRPr lang="es-MX" sz="2400" dirty="0"/>
          </a:p>
        </p:txBody>
      </p:sp>
      <p:sp>
        <p:nvSpPr>
          <p:cNvPr id="293" name="292 CuadroTexto"/>
          <p:cNvSpPr txBox="1"/>
          <p:nvPr/>
        </p:nvSpPr>
        <p:spPr>
          <a:xfrm>
            <a:off x="16634073" y="15121980"/>
            <a:ext cx="7272808" cy="830997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6. Region of previous seismic quiescence to the Oaxaca 1978, Mw = 7.8 and </a:t>
            </a:r>
            <a:r>
              <a:rPr lang="en-US" sz="2400" dirty="0" err="1" smtClean="0"/>
              <a:t>Petatlán</a:t>
            </a:r>
            <a:r>
              <a:rPr lang="en-US" sz="2400" dirty="0" smtClean="0"/>
              <a:t> 1979 Mw = 7.6 earthquakes</a:t>
            </a:r>
            <a:endParaRPr lang="es-MX" sz="2400" dirty="0"/>
          </a:p>
        </p:txBody>
      </p:sp>
      <p:pic>
        <p:nvPicPr>
          <p:cNvPr id="1072" name="Picture 48" descr="Michoacan - Colima Region 1965-2012 r300km ms4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6780516" y="1296444"/>
            <a:ext cx="7320058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4266921" y="2952628"/>
            <a:ext cx="712665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" name="306 Tabla"/>
          <p:cNvGraphicFramePr>
            <a:graphicFrameLocks noGrp="1"/>
          </p:cNvGraphicFramePr>
          <p:nvPr/>
        </p:nvGraphicFramePr>
        <p:xfrm>
          <a:off x="24266922" y="1800500"/>
          <a:ext cx="7056782" cy="1097280"/>
        </p:xfrm>
        <a:graphic>
          <a:graphicData uri="http://schemas.openxmlformats.org/drawingml/2006/table">
            <a:tbl>
              <a:tblPr/>
              <a:tblGrid>
                <a:gridCol w="839274"/>
                <a:gridCol w="3025182"/>
                <a:gridCol w="3192326"/>
              </a:tblGrid>
              <a:tr h="100811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Color</a:t>
                      </a:r>
                      <a:endParaRPr lang="es-MX" sz="2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Interval of the convolution function</a:t>
                      </a:r>
                      <a:endParaRPr lang="es-MX" sz="24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Percentage of values of T that fall inside each interval</a:t>
                      </a:r>
                      <a:endParaRPr lang="es-MX" sz="24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8" name="307 CuadroTexto"/>
          <p:cNvSpPr txBox="1"/>
          <p:nvPr/>
        </p:nvSpPr>
        <p:spPr>
          <a:xfrm>
            <a:off x="24266921" y="936404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Colors code for each value of the convolution function</a:t>
            </a:r>
            <a:endParaRPr lang="es-MX" sz="2800" dirty="0"/>
          </a:p>
        </p:txBody>
      </p:sp>
      <p:pic>
        <p:nvPicPr>
          <p:cNvPr id="1080" name="Picture 56" descr="1ene65-15ago77 Ms43 X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6922105" y="9505356"/>
            <a:ext cx="7200800" cy="540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41" descr="1ene65-18sep85 Ms43 X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4459038" y="7489132"/>
            <a:ext cx="7001811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52 CuadroTexto"/>
          <p:cNvSpPr txBox="1"/>
          <p:nvPr/>
        </p:nvSpPr>
        <p:spPr>
          <a:xfrm>
            <a:off x="24338929" y="12961740"/>
            <a:ext cx="7128792" cy="830997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7. Region of previous seismic quiescence to the Michoacán 1985, Mw = 8.0 and Mw = 7.6 earthquakes</a:t>
            </a:r>
            <a:endParaRPr lang="es-MX" sz="2400" dirty="0"/>
          </a:p>
        </p:txBody>
      </p:sp>
      <p:pic>
        <p:nvPicPr>
          <p:cNvPr id="3" name="Picture 42" descr="1ene65-1oct95 Ms43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6994113" y="16274108"/>
            <a:ext cx="7001813" cy="525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53 CuadroTexto"/>
          <p:cNvSpPr txBox="1"/>
          <p:nvPr/>
        </p:nvSpPr>
        <p:spPr>
          <a:xfrm>
            <a:off x="16778089" y="21674708"/>
            <a:ext cx="7128792" cy="830997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8. Region of previous seismic quiescence to the Colima 1995, Mw = 7.9 earthquake</a:t>
            </a:r>
            <a:endParaRPr lang="es-MX" sz="2400" dirty="0"/>
          </a:p>
        </p:txBody>
      </p:sp>
      <p:pic>
        <p:nvPicPr>
          <p:cNvPr id="8" name="Picture 43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4410936" y="14257884"/>
            <a:ext cx="69483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54 CuadroTexto"/>
          <p:cNvSpPr txBox="1"/>
          <p:nvPr/>
        </p:nvSpPr>
        <p:spPr>
          <a:xfrm>
            <a:off x="24554953" y="18794388"/>
            <a:ext cx="6840760" cy="1569660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9. Evolution of the size of the quiescence regions, area of level 2</a:t>
            </a:r>
            <a:r>
              <a:rPr lang="es-MX" sz="2400" dirty="0" smtClean="0"/>
              <a:t>σ</a:t>
            </a:r>
            <a:r>
              <a:rPr lang="en-US" sz="2400" dirty="0" smtClean="0"/>
              <a:t> and major, in the </a:t>
            </a:r>
            <a:r>
              <a:rPr lang="en-GB" sz="2400" dirty="0" smtClean="0"/>
              <a:t>Pacific Mexican coast. </a:t>
            </a:r>
            <a:r>
              <a:rPr lang="en-US" sz="2400" dirty="0" smtClean="0"/>
              <a:t>Earthquakes with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S</a:t>
            </a:r>
            <a:r>
              <a:rPr lang="en-US" sz="2400" dirty="0" smtClean="0"/>
              <a:t> ≥ 4.6 from January 1975 to December 2002</a:t>
            </a:r>
            <a:endParaRPr lang="es-MX" sz="2400" dirty="0"/>
          </a:p>
        </p:txBody>
      </p:sp>
      <p:pic>
        <p:nvPicPr>
          <p:cNvPr id="9" name="Picture 44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6850097" y="22898844"/>
            <a:ext cx="691276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55 CuadroTexto"/>
          <p:cNvSpPr txBox="1"/>
          <p:nvPr/>
        </p:nvSpPr>
        <p:spPr>
          <a:xfrm>
            <a:off x="17066121" y="29307556"/>
            <a:ext cx="7128792" cy="1569660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10. Temporary convolution function in the Guerrero-gap. Earthquakes with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S</a:t>
            </a:r>
            <a:r>
              <a:rPr lang="en-US" sz="2400" dirty="0" smtClean="0"/>
              <a:t> ≥ 4.3 from January 1975 to April 2012; circular region of exploration with R = 250 Km, centered in the Guerrero gap</a:t>
            </a:r>
            <a:endParaRPr lang="es-MX" sz="24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17066121" y="41188876"/>
            <a:ext cx="7128792" cy="830997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12. Sequence of maps of seismicity since January 2013 (upper left corner) to </a:t>
            </a:r>
            <a:r>
              <a:rPr lang="en-US" sz="2400" dirty="0"/>
              <a:t>M</a:t>
            </a:r>
            <a:r>
              <a:rPr lang="en-US" sz="2400" dirty="0" smtClean="0"/>
              <a:t>arch 2014 (lower right corner). </a:t>
            </a:r>
            <a:endParaRPr lang="es-MX" sz="2400" dirty="0"/>
          </a:p>
        </p:txBody>
      </p:sp>
      <p:pic>
        <p:nvPicPr>
          <p:cNvPr id="10" name="Picture 46" descr="sch oax jun76 jul78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24338929" y="31251772"/>
            <a:ext cx="6844188" cy="979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59 CuadroTexto"/>
          <p:cNvSpPr txBox="1"/>
          <p:nvPr/>
        </p:nvSpPr>
        <p:spPr>
          <a:xfrm>
            <a:off x="24266921" y="41260884"/>
            <a:ext cx="7128792" cy="830997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13. Sequence of maps of seismicity since June 1976 (upper left corner) to July 1978 (lower right corner). </a:t>
            </a:r>
            <a:endParaRPr lang="es-MX" sz="2400" dirty="0"/>
          </a:p>
        </p:txBody>
      </p:sp>
      <p:pic>
        <p:nvPicPr>
          <p:cNvPr id="1071" name="Picture 47" descr="sch colima mar94  mar96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24266921" y="20348283"/>
            <a:ext cx="6840760" cy="960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61 CuadroTexto"/>
          <p:cNvSpPr txBox="1"/>
          <p:nvPr/>
        </p:nvSpPr>
        <p:spPr>
          <a:xfrm>
            <a:off x="24266921" y="30027636"/>
            <a:ext cx="7128792" cy="830997"/>
          </a:xfrm>
          <a:prstGeom prst="rect">
            <a:avLst/>
          </a:prstGeom>
          <a:noFill/>
          <a:ln w="63500" cap="rnd">
            <a:noFill/>
            <a:beve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11. Sequence of maps of seismicity since March 1994  (upper left corner) to March 1996 (lower right corner). </a:t>
            </a:r>
            <a:endParaRPr lang="es-MX" sz="2400" dirty="0"/>
          </a:p>
        </p:txBody>
      </p:sp>
      <p:pic>
        <p:nvPicPr>
          <p:cNvPr id="11" name="Imagen 10" descr="2013.jpg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4113" y="31179764"/>
            <a:ext cx="6912768" cy="9932663"/>
          </a:xfrm>
          <a:prstGeom prst="rect">
            <a:avLst/>
          </a:prstGeom>
        </p:spPr>
      </p:pic>
      <p:pic>
        <p:nvPicPr>
          <p:cNvPr id="1114" name="Picture 90" descr="http://meetingorganizer.copernicus.org/webfiles/img/CreativeCommons_Attribution_License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6952" y="0"/>
            <a:ext cx="19050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657</TotalTime>
  <Words>1264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Ecuación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XP</dc:creator>
  <cp:lastModifiedBy>Alejandro Muñoz</cp:lastModifiedBy>
  <cp:revision>48</cp:revision>
  <dcterms:created xsi:type="dcterms:W3CDTF">2012-08-24T17:10:06Z</dcterms:created>
  <dcterms:modified xsi:type="dcterms:W3CDTF">2014-05-19T20:23:49Z</dcterms:modified>
</cp:coreProperties>
</file>