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48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56" r:id="rId4"/>
    <p:sldId id="347" r:id="rId5"/>
    <p:sldId id="348" r:id="rId6"/>
    <p:sldId id="395" r:id="rId7"/>
    <p:sldId id="396" r:id="rId8"/>
    <p:sldId id="397" r:id="rId9"/>
    <p:sldId id="398" r:id="rId10"/>
    <p:sldId id="401" r:id="rId11"/>
    <p:sldId id="400" r:id="rId12"/>
    <p:sldId id="393" r:id="rId13"/>
    <p:sldId id="394" r:id="rId14"/>
    <p:sldId id="321" r:id="rId15"/>
    <p:sldId id="300" r:id="rId16"/>
  </p:sldIdLst>
  <p:sldSz cx="9144000" cy="6858000" type="screen4x3"/>
  <p:notesSz cx="10234613" cy="7099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0050" indent="5715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00100" indent="1143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01738" indent="169863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01788" indent="227013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00F0EA"/>
    <a:srgbClr val="003FAB"/>
    <a:srgbClr val="FFF89B"/>
    <a:srgbClr val="CC9900"/>
    <a:srgbClr val="996633"/>
    <a:srgbClr val="CCFF33"/>
    <a:srgbClr val="C9E7FF"/>
    <a:srgbClr val="003F75"/>
    <a:srgbClr val="CE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6991" autoAdjust="0"/>
  </p:normalViewPr>
  <p:slideViewPr>
    <p:cSldViewPr snapToGrid="0">
      <p:cViewPr>
        <p:scale>
          <a:sx n="75" d="100"/>
          <a:sy n="75" d="100"/>
        </p:scale>
        <p:origin x="-1980" y="-318"/>
      </p:cViewPr>
      <p:guideLst>
        <p:guide orient="horz" pos="4319"/>
        <p:guide pos="57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-2070" y="-90"/>
      </p:cViewPr>
      <p:guideLst>
        <p:guide orient="horz" pos="2237"/>
        <p:guide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olker\Dropbox\PhD%20Volker\Papers\Paper%201%20C%20loss%20assessment\actual\statistics%20and%20data\reference%20depth%20functi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Sedi6_tiefenkorrigier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NK6_tiefenkorrigier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Lime6_tiefenkorrigier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Sedi6_tiefenkorrigier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NK6_tiefenkorrigier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ker\Dropbox\PhD%20Volker\Papers\Paper%203\statistics\CIDE_Lime6_tiefenkorrigier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ker\Dropbox\PhD%20Volker\Papers\Paper%203\statistics\CIDE_Sedi6_tiefenkorrigier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ker\Dropbox\PhD%20Volker\Papers\Paper%203\statistics\CIDE_NK6_tiefenkorrigier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ker\Dropbox\PhD%20Volker\Papers\Paper%203\statistics\CIDE_Lime6_tiefenkorrigie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ker\Dropbox\PhD%20Volker\Papers\Paper%201%20C%20loss%20assessment\actual\statistics%20and%20data\reference%20depth%20func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Lime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Sedi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NK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Lime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Sedi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NK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Soilman\Documents\My%20Dropbox\PhD%20Volker\Papers\Paper%203%20SOC%20dynamics\statistics\CIDE_Lime6_tiefenkorrigie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5040714088855"/>
          <c:y val="0.35439389799635701"/>
          <c:w val="0.72255507775566796"/>
          <c:h val="0.59714253187613842"/>
        </c:manualLayout>
      </c:layout>
      <c:scatterChart>
        <c:scatterStyle val="lineMarker"/>
        <c:varyColors val="0"/>
        <c:ser>
          <c:idx val="1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Tabelle1!$C$27:$C$42</c:f>
              <c:numCache>
                <c:formatCode>0.00</c:formatCode>
                <c:ptCount val="16"/>
                <c:pt idx="0">
                  <c:v>67.358699999999999</c:v>
                </c:pt>
                <c:pt idx="1">
                  <c:v>59.214166940188029</c:v>
                </c:pt>
                <c:pt idx="2">
                  <c:v>52.159094085222293</c:v>
                </c:pt>
                <c:pt idx="3">
                  <c:v>46.047748889206417</c:v>
                </c:pt>
                <c:pt idx="4">
                  <c:v>40.753892840848458</c:v>
                </c:pt>
                <c:pt idx="5">
                  <c:v>36.16817382778958</c:v>
                </c:pt>
                <c:pt idx="6">
                  <c:v>32.195867313476171</c:v>
                </c:pt>
                <c:pt idx="7">
                  <c:v>28.754919667377099</c:v>
                </c:pt>
                <c:pt idx="8">
                  <c:v>25.774253230753626</c:v>
                </c:pt>
                <c:pt idx="9">
                  <c:v>23.192298106709323</c:v>
                </c:pt>
                <c:pt idx="10">
                  <c:v>20.955720346558987</c:v>
                </c:pt>
                <c:pt idx="11">
                  <c:v>19.018320261400387</c:v>
                </c:pt>
                <c:pt idx="12">
                  <c:v>17.34007810195039</c:v>
                </c:pt>
                <c:pt idx="13">
                  <c:v>15.886327393807509</c:v>
                </c:pt>
                <c:pt idx="14">
                  <c:v>14.627038852207207</c:v>
                </c:pt>
                <c:pt idx="15">
                  <c:v>13.536200084512554</c:v>
                </c:pt>
              </c:numCache>
            </c:numRef>
          </c:xVal>
          <c:yVal>
            <c:numRef>
              <c:f>Tabelle1!$A$27:$A$42</c:f>
              <c:numCache>
                <c:formatCode>0.00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901760"/>
        <c:axId val="102633856"/>
      </c:scatterChart>
      <c:valAx>
        <c:axId val="72901760"/>
        <c:scaling>
          <c:orientation val="minMax"/>
          <c:max val="70"/>
          <c:min val="1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smtClean="0"/>
                  <a:t>C [g·kg</a:t>
                </a:r>
                <a:r>
                  <a:rPr lang="de-DE" baseline="30000" dirty="0" smtClean="0"/>
                  <a:t>-1</a:t>
                </a:r>
                <a:r>
                  <a:rPr lang="de-DE" dirty="0" smtClean="0"/>
                  <a:t>]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8483385355059824"/>
              <c:y val="3.884153005464480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02633856"/>
        <c:crosses val="autoZero"/>
        <c:crossBetween val="midCat"/>
        <c:majorUnit val="20"/>
      </c:valAx>
      <c:valAx>
        <c:axId val="102633856"/>
        <c:scaling>
          <c:orientation val="maxMin"/>
          <c:max val="3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Depth</a:t>
                </a:r>
                <a:r>
                  <a:rPr lang="de-DE" dirty="0" smtClean="0"/>
                  <a:t> [cm</a:t>
                </a:r>
                <a:r>
                  <a:rPr lang="de-DE" dirty="0"/>
                  <a:t>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72901760"/>
        <c:crosses val="autoZero"/>
        <c:crossBetween val="midCat"/>
        <c:majorUnit val="1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/>
      </a:pPr>
      <a:endParaRPr lang="de-D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65765030666503"/>
          <c:y val="4.932930553492134E-2"/>
          <c:w val="0.81254457182489492"/>
          <c:h val="0.7433810396341966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'summary_0-30'!$S$16</c:f>
              <c:strCache>
                <c:ptCount val="1"/>
                <c:pt idx="0">
                  <c:v>CD unadj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'summary_0-30'!$J$18:$J$26</c:f>
                <c:numCache>
                  <c:formatCode>General</c:formatCode>
                  <c:ptCount val="9"/>
                  <c:pt idx="0">
                    <c:v>0.58717031420324572</c:v>
                  </c:pt>
                  <c:pt idx="1">
                    <c:v>0.57406186937179537</c:v>
                  </c:pt>
                  <c:pt idx="2">
                    <c:v>0.49578679943673798</c:v>
                  </c:pt>
                  <c:pt idx="3">
                    <c:v>0.5295220792655434</c:v>
                  </c:pt>
                  <c:pt idx="4">
                    <c:v>0.48353566691921768</c:v>
                  </c:pt>
                  <c:pt idx="5">
                    <c:v>0.46899437377259412</c:v>
                  </c:pt>
                  <c:pt idx="6">
                    <c:v>0.45545497114972144</c:v>
                  </c:pt>
                  <c:pt idx="7">
                    <c:v>0.45527198245990191</c:v>
                  </c:pt>
                  <c:pt idx="8">
                    <c:v>0.46162639979694392</c:v>
                  </c:pt>
                </c:numCache>
              </c:numRef>
            </c:plus>
            <c:minus>
              <c:numRef>
                <c:f>'summary_0-30'!$J$18:$J$26</c:f>
                <c:numCache>
                  <c:formatCode>General</c:formatCode>
                  <c:ptCount val="9"/>
                  <c:pt idx="0">
                    <c:v>0.58717031420324572</c:v>
                  </c:pt>
                  <c:pt idx="1">
                    <c:v>0.57406186937179537</c:v>
                  </c:pt>
                  <c:pt idx="2">
                    <c:v>0.49578679943673798</c:v>
                  </c:pt>
                  <c:pt idx="3">
                    <c:v>0.5295220792655434</c:v>
                  </c:pt>
                  <c:pt idx="4">
                    <c:v>0.48353566691921768</c:v>
                  </c:pt>
                  <c:pt idx="5">
                    <c:v>0.46899437377259412</c:v>
                  </c:pt>
                  <c:pt idx="6">
                    <c:v>0.45545497114972144</c:v>
                  </c:pt>
                  <c:pt idx="7">
                    <c:v>0.45527198245990191</c:v>
                  </c:pt>
                  <c:pt idx="8">
                    <c:v>0.46162639979694392</c:v>
                  </c:pt>
                </c:numCache>
              </c:numRef>
            </c:minus>
          </c:errBars>
          <c:xVal>
            <c:numRef>
              <c:f>'summary_0-30'!$B$58:$B$65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15</c:v>
                </c:pt>
                <c:pt idx="6">
                  <c:v>18</c:v>
                </c:pt>
                <c:pt idx="7">
                  <c:v>20</c:v>
                </c:pt>
              </c:numCache>
            </c:numRef>
          </c:xVal>
          <c:yVal>
            <c:numRef>
              <c:f>'summary_0-30'!$I$28:$I$35</c:f>
              <c:numCache>
                <c:formatCode>0.00</c:formatCode>
                <c:ptCount val="8"/>
                <c:pt idx="0">
                  <c:v>0</c:v>
                </c:pt>
                <c:pt idx="1">
                  <c:v>1.6716954647377169</c:v>
                </c:pt>
                <c:pt idx="2">
                  <c:v>3.2528844732986606</c:v>
                </c:pt>
                <c:pt idx="3">
                  <c:v>5.0938693364085115</c:v>
                </c:pt>
                <c:pt idx="4">
                  <c:v>4.9133770161378063</c:v>
                </c:pt>
                <c:pt idx="5">
                  <c:v>2.7953252691739858</c:v>
                </c:pt>
                <c:pt idx="6">
                  <c:v>2.8489156668511502</c:v>
                </c:pt>
                <c:pt idx="7">
                  <c:v>3.382111232192027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'summary_0-30'!$S$46</c:f>
              <c:strCache>
                <c:ptCount val="1"/>
                <c:pt idx="0">
                  <c:v>CD CIDE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'summary_0-30'!$J$58:$J$65</c:f>
                <c:numCache>
                  <c:formatCode>General</c:formatCode>
                  <c:ptCount val="8"/>
                  <c:pt idx="0">
                    <c:v>0.58717031420324572</c:v>
                  </c:pt>
                  <c:pt idx="1">
                    <c:v>0.57406186937179537</c:v>
                  </c:pt>
                  <c:pt idx="2">
                    <c:v>0.49578679943673798</c:v>
                  </c:pt>
                  <c:pt idx="3">
                    <c:v>0.5295220792655434</c:v>
                  </c:pt>
                  <c:pt idx="4">
                    <c:v>0.6736189307118382</c:v>
                  </c:pt>
                  <c:pt idx="5">
                    <c:v>0.45545497114972144</c:v>
                  </c:pt>
                  <c:pt idx="6">
                    <c:v>0.45527198245990191</c:v>
                  </c:pt>
                  <c:pt idx="7">
                    <c:v>0.46162639979694392</c:v>
                  </c:pt>
                </c:numCache>
              </c:numRef>
            </c:plus>
            <c:minus>
              <c:numRef>
                <c:f>'summary_0-30'!$J$58:$J$65</c:f>
                <c:numCache>
                  <c:formatCode>General</c:formatCode>
                  <c:ptCount val="8"/>
                  <c:pt idx="0">
                    <c:v>0.58717031420324572</c:v>
                  </c:pt>
                  <c:pt idx="1">
                    <c:v>0.57406186937179537</c:v>
                  </c:pt>
                  <c:pt idx="2">
                    <c:v>0.49578679943673798</c:v>
                  </c:pt>
                  <c:pt idx="3">
                    <c:v>0.5295220792655434</c:v>
                  </c:pt>
                  <c:pt idx="4">
                    <c:v>0.6736189307118382</c:v>
                  </c:pt>
                  <c:pt idx="5">
                    <c:v>0.45545497114972144</c:v>
                  </c:pt>
                  <c:pt idx="6">
                    <c:v>0.45527198245990191</c:v>
                  </c:pt>
                  <c:pt idx="7">
                    <c:v>0.46162639979694392</c:v>
                  </c:pt>
                </c:numCache>
              </c:numRef>
            </c:minus>
          </c:errBars>
          <c:xVal>
            <c:numRef>
              <c:f>'summary_0-30'!$B$58:$B$65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15</c:v>
                </c:pt>
                <c:pt idx="6">
                  <c:v>18</c:v>
                </c:pt>
                <c:pt idx="7">
                  <c:v>20</c:v>
                </c:pt>
              </c:numCache>
            </c:numRef>
          </c:xVal>
          <c:yVal>
            <c:numRef>
              <c:f>'summary_0-30'!$I$58:$I$65</c:f>
              <c:numCache>
                <c:formatCode>0.00</c:formatCode>
                <c:ptCount val="8"/>
                <c:pt idx="0">
                  <c:v>0</c:v>
                </c:pt>
                <c:pt idx="1">
                  <c:v>1.019406820440913</c:v>
                </c:pt>
                <c:pt idx="2">
                  <c:v>2.2723929637031492</c:v>
                </c:pt>
                <c:pt idx="3">
                  <c:v>4.6678009310722635</c:v>
                </c:pt>
                <c:pt idx="4">
                  <c:v>2.9875046068345417</c:v>
                </c:pt>
                <c:pt idx="5">
                  <c:v>1.7201415092219641</c:v>
                </c:pt>
                <c:pt idx="6">
                  <c:v>1.0988524924127412</c:v>
                </c:pt>
                <c:pt idx="7">
                  <c:v>2.0304219597845936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'summary_0-30'!$U$46</c:f>
              <c:strCache>
                <c:ptCount val="1"/>
                <c:pt idx="0">
                  <c:v>CD+CE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'summary_0-30'!$P$58:$P$65</c:f>
                <c:numCache>
                  <c:formatCode>General</c:formatCode>
                  <c:ptCount val="8"/>
                  <c:pt idx="0">
                    <c:v>0.58717031420324572</c:v>
                  </c:pt>
                  <c:pt idx="1">
                    <c:v>0.57406186937179537</c:v>
                  </c:pt>
                  <c:pt idx="2">
                    <c:v>0.49578679943673798</c:v>
                  </c:pt>
                  <c:pt idx="3">
                    <c:v>0.5295220792655434</c:v>
                  </c:pt>
                  <c:pt idx="4">
                    <c:v>0.6736189307118382</c:v>
                  </c:pt>
                  <c:pt idx="5">
                    <c:v>0.45545497114972144</c:v>
                  </c:pt>
                  <c:pt idx="6">
                    <c:v>0.45527198245990191</c:v>
                  </c:pt>
                  <c:pt idx="7">
                    <c:v>0.46162639979694392</c:v>
                  </c:pt>
                </c:numCache>
              </c:numRef>
            </c:plus>
            <c:minus>
              <c:numRef>
                <c:f>'summary_0-30'!$P$58:$P$65</c:f>
                <c:numCache>
                  <c:formatCode>General</c:formatCode>
                  <c:ptCount val="8"/>
                  <c:pt idx="0">
                    <c:v>0.58717031420324572</c:v>
                  </c:pt>
                  <c:pt idx="1">
                    <c:v>0.57406186937179537</c:v>
                  </c:pt>
                  <c:pt idx="2">
                    <c:v>0.49578679943673798</c:v>
                  </c:pt>
                  <c:pt idx="3">
                    <c:v>0.5295220792655434</c:v>
                  </c:pt>
                  <c:pt idx="4">
                    <c:v>0.6736189307118382</c:v>
                  </c:pt>
                  <c:pt idx="5">
                    <c:v>0.45545497114972144</c:v>
                  </c:pt>
                  <c:pt idx="6">
                    <c:v>0.45527198245990191</c:v>
                  </c:pt>
                  <c:pt idx="7">
                    <c:v>0.46162639979694392</c:v>
                  </c:pt>
                </c:numCache>
              </c:numRef>
            </c:minus>
          </c:errBars>
          <c:xVal>
            <c:numRef>
              <c:f>'summary_0-30'!$B$58:$B$65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15</c:v>
                </c:pt>
                <c:pt idx="6">
                  <c:v>18</c:v>
                </c:pt>
                <c:pt idx="7">
                  <c:v>20</c:v>
                </c:pt>
              </c:numCache>
            </c:numRef>
          </c:xVal>
          <c:yVal>
            <c:numRef>
              <c:f>'summary_0-30'!$O$58:$O$65</c:f>
              <c:numCache>
                <c:formatCode>0.00</c:formatCode>
                <c:ptCount val="8"/>
                <c:pt idx="0">
                  <c:v>0</c:v>
                </c:pt>
                <c:pt idx="1">
                  <c:v>1.9164142854410691</c:v>
                </c:pt>
                <c:pt idx="2">
                  <c:v>4.0741773807247155</c:v>
                </c:pt>
                <c:pt idx="3">
                  <c:v>5.2365521835102244</c:v>
                </c:pt>
                <c:pt idx="4">
                  <c:v>5.9067720161876025</c:v>
                </c:pt>
                <c:pt idx="5">
                  <c:v>4.0049993688745991</c:v>
                </c:pt>
                <c:pt idx="6">
                  <c:v>4.6422388420419844</c:v>
                </c:pt>
                <c:pt idx="7">
                  <c:v>4.7914719212808192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'summary_0-30'!$AJ$4</c:f>
              <c:strCache>
                <c:ptCount val="1"/>
                <c:pt idx="0">
                  <c:v>CD</c:v>
                </c:pt>
              </c:strCache>
            </c:strRef>
          </c:tx>
          <c:spPr>
            <a:ln w="95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'summary_0-30'!$AI$5:$AI$25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'summary_0-30'!$AJ$5:$AJ$25</c:f>
              <c:numCache>
                <c:formatCode>#,#00</c:formatCode>
                <c:ptCount val="21"/>
                <c:pt idx="0">
                  <c:v>0</c:v>
                </c:pt>
                <c:pt idx="1">
                  <c:v>0.49468309762365231</c:v>
                </c:pt>
                <c:pt idx="2">
                  <c:v>0.88334792686738439</c:v>
                </c:pt>
                <c:pt idx="3">
                  <c:v>1.1887158487080935</c:v>
                </c:pt>
                <c:pt idx="4">
                  <c:v>1.4286386836884533</c:v>
                </c:pt>
                <c:pt idx="5">
                  <c:v>1.6171423300375272</c:v>
                </c:pt>
                <c:pt idx="6">
                  <c:v>1.7652467182246945</c:v>
                </c:pt>
                <c:pt idx="7">
                  <c:v>1.881610036521868</c:v>
                </c:pt>
                <c:pt idx="8">
                  <c:v>1.9730348890253437</c:v>
                </c:pt>
                <c:pt idx="9">
                  <c:v>2.0448659761548464</c:v>
                </c:pt>
                <c:pt idx="10">
                  <c:v>2.1013025460471528</c:v>
                </c:pt>
                <c:pt idx="11">
                  <c:v>2.1456438827648729</c:v>
                </c:pt>
                <c:pt idx="12">
                  <c:v>2.1804821825705853</c:v>
                </c:pt>
                <c:pt idx="13">
                  <c:v>2.2078540938207869</c:v>
                </c:pt>
                <c:pt idx="14">
                  <c:v>2.2293597795077225</c:v>
                </c:pt>
                <c:pt idx="15">
                  <c:v>2.2462564628499164</c:v>
                </c:pt>
                <c:pt idx="16">
                  <c:v>2.2595319246102359</c:v>
                </c:pt>
                <c:pt idx="17">
                  <c:v>2.2699622487975635</c:v>
                </c:pt>
                <c:pt idx="18">
                  <c:v>2.2781571925680266</c:v>
                </c:pt>
                <c:pt idx="19">
                  <c:v>2.2845958326519709</c:v>
                </c:pt>
                <c:pt idx="20">
                  <c:v>2.2896545721981756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'summary_0-30'!$AK$4</c:f>
              <c:strCache>
                <c:ptCount val="1"/>
                <c:pt idx="0">
                  <c:v>CD+CE</c:v>
                </c:pt>
              </c:strCache>
            </c:strRef>
          </c:tx>
          <c:spPr>
            <a:ln w="95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'summary_0-30'!$AI$5:$AI$25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'summary_0-30'!$AK$5:$AK$25</c:f>
              <c:numCache>
                <c:formatCode>#,#00</c:formatCode>
                <c:ptCount val="21"/>
                <c:pt idx="0">
                  <c:v>0</c:v>
                </c:pt>
                <c:pt idx="1">
                  <c:v>0.59078104968088729</c:v>
                </c:pt>
                <c:pt idx="2">
                  <c:v>1.1209763736531835</c:v>
                </c:pt>
                <c:pt idx="3">
                  <c:v>1.5967991538759569</c:v>
                </c:pt>
                <c:pt idx="4">
                  <c:v>2.0238253986241279</c:v>
                </c:pt>
                <c:pt idx="5">
                  <c:v>2.4070592858675064</c:v>
                </c:pt>
                <c:pt idx="6">
                  <c:v>2.7509918055614246</c:v>
                </c:pt>
                <c:pt idx="7">
                  <c:v>3.0596533880583969</c:v>
                </c:pt>
                <c:pt idx="8">
                  <c:v>3.33666113537558</c:v>
                </c:pt>
                <c:pt idx="9">
                  <c:v>3.5852612088054943</c:v>
                </c:pt>
                <c:pt idx="10">
                  <c:v>3.8083668695962487</c:v>
                </c:pt>
                <c:pt idx="11">
                  <c:v>4.0085926184873184</c:v>
                </c:pt>
                <c:pt idx="12">
                  <c:v>4.1882848341706707</c:v>
                </c:pt>
                <c:pt idx="13">
                  <c:v>4.3495492697191649</c:v>
                </c:pt>
                <c:pt idx="14">
                  <c:v>4.4942757292036521</c:v>
                </c:pt>
                <c:pt idx="15">
                  <c:v>4.6241602136758413</c:v>
                </c:pt>
                <c:pt idx="16">
                  <c:v>4.7407247960382985</c:v>
                </c:pt>
                <c:pt idx="17">
                  <c:v>4.8453354577085417</c:v>
                </c:pt>
                <c:pt idx="18">
                  <c:v>4.9392180960991441</c:v>
                </c:pt>
                <c:pt idx="19">
                  <c:v>5.0234728905001598</c:v>
                </c:pt>
                <c:pt idx="20">
                  <c:v>5.0990871947128538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'summary_0-30'!$AL$4</c:f>
              <c:strCache>
                <c:ptCount val="1"/>
                <c:pt idx="0">
                  <c:v>unadjusted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'summary_0-30'!$AI$5:$AI$25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'summary_0-30'!$AL$5:$AL$25</c:f>
              <c:numCache>
                <c:formatCode>#,#00</c:formatCode>
                <c:ptCount val="21"/>
                <c:pt idx="0">
                  <c:v>0</c:v>
                </c:pt>
                <c:pt idx="1">
                  <c:v>0.54845090978641675</c:v>
                </c:pt>
                <c:pt idx="2">
                  <c:v>1.023632856634862</c:v>
                </c:pt>
                <c:pt idx="3">
                  <c:v>1.4353340291219516</c:v>
                </c:pt>
                <c:pt idx="4">
                  <c:v>1.7920349866212983</c:v>
                </c:pt>
                <c:pt idx="5">
                  <c:v>2.1010833488407208</c:v>
                </c:pt>
                <c:pt idx="6">
                  <c:v>2.3688451481363728</c:v>
                </c:pt>
                <c:pt idx="7">
                  <c:v>2.6008359622832584</c:v>
                </c:pt>
                <c:pt idx="8">
                  <c:v>2.8018345288827788</c:v>
                </c:pt>
                <c:pt idx="9">
                  <c:v>2.9759811817303454</c:v>
                </c:pt>
                <c:pt idx="10">
                  <c:v>3.1268631368163029</c:v>
                </c:pt>
                <c:pt idx="11">
                  <c:v>3.2575883847513754</c:v>
                </c:pt>
                <c:pt idx="12">
                  <c:v>3.3708497117135718</c:v>
                </c:pt>
                <c:pt idx="13">
                  <c:v>3.4689801676726906</c:v>
                </c:pt>
                <c:pt idx="14">
                  <c:v>3.5540011244725229</c:v>
                </c:pt>
                <c:pt idx="15">
                  <c:v>3.627663913710661</c:v>
                </c:pt>
                <c:pt idx="16">
                  <c:v>3.6914859021072095</c:v>
                </c:pt>
                <c:pt idx="17">
                  <c:v>3.7467817474725149</c:v>
                </c:pt>
                <c:pt idx="18">
                  <c:v>3.7946904791100446</c:v>
                </c:pt>
                <c:pt idx="19">
                  <c:v>3.8361989604788267</c:v>
                </c:pt>
                <c:pt idx="20">
                  <c:v>3.8721622174186709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22432"/>
        <c:axId val="110324352"/>
      </c:scatterChart>
      <c:valAx>
        <c:axId val="110322432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0324352"/>
        <c:crosses val="autoZero"/>
        <c:crossBetween val="midCat"/>
        <c:majorUnit val="5"/>
      </c:valAx>
      <c:valAx>
        <c:axId val="110324352"/>
        <c:scaling>
          <c:orientation val="minMax"/>
          <c:max val="8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0322432"/>
        <c:crosses val="autoZero"/>
        <c:crossBetween val="midCat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6866905721293"/>
          <c:y val="7.6592698639942725E-2"/>
          <c:w val="0.79434120716839429"/>
          <c:h val="0.7188136356074391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'summary_0-30'!$S$15</c:f>
              <c:strCache>
                <c:ptCount val="1"/>
                <c:pt idx="0">
                  <c:v>CD unadj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'summary_0-30'!$J$23:$J$26</c:f>
                <c:numCache>
                  <c:formatCode>General</c:formatCode>
                  <c:ptCount val="4"/>
                  <c:pt idx="0">
                    <c:v>0.65409487861730131</c:v>
                  </c:pt>
                  <c:pt idx="1">
                    <c:v>0.22393521704802832</c:v>
                  </c:pt>
                  <c:pt idx="2">
                    <c:v>0.35537512703263113</c:v>
                  </c:pt>
                  <c:pt idx="3">
                    <c:v>0.2055589213044639</c:v>
                  </c:pt>
                </c:numCache>
              </c:numRef>
            </c:plus>
            <c:minus>
              <c:numRef>
                <c:f>'summary_0-30'!$J$23:$J$26</c:f>
                <c:numCache>
                  <c:formatCode>General</c:formatCode>
                  <c:ptCount val="4"/>
                  <c:pt idx="0">
                    <c:v>0.65409487861730131</c:v>
                  </c:pt>
                  <c:pt idx="1">
                    <c:v>0.22393521704802832</c:v>
                  </c:pt>
                  <c:pt idx="2">
                    <c:v>0.35537512703263113</c:v>
                  </c:pt>
                  <c:pt idx="3">
                    <c:v>0.2055589213044639</c:v>
                  </c:pt>
                </c:numCache>
              </c:numRef>
            </c:minus>
          </c:errBars>
          <c:xVal>
            <c:numRef>
              <c:f>'summary_0-30'!$B$17:$B$20</c:f>
              <c:numCache>
                <c:formatCode>#,#00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'summary_0-30'!$I$23:$I$26</c:f>
              <c:numCache>
                <c:formatCode>0.00</c:formatCode>
                <c:ptCount val="4"/>
                <c:pt idx="0">
                  <c:v>0</c:v>
                </c:pt>
                <c:pt idx="1">
                  <c:v>3.5639291179099919</c:v>
                </c:pt>
                <c:pt idx="2">
                  <c:v>4.26305319945223</c:v>
                </c:pt>
                <c:pt idx="3">
                  <c:v>4.2597971847236318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'summary_0-30'!$S$30</c:f>
              <c:strCache>
                <c:ptCount val="1"/>
                <c:pt idx="0">
                  <c:v>CD CIDE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'summary_0-30'!$J$38:$J$41</c:f>
                <c:numCache>
                  <c:formatCode>General</c:formatCode>
                  <c:ptCount val="4"/>
                  <c:pt idx="0">
                    <c:v>0.65409487861730131</c:v>
                  </c:pt>
                  <c:pt idx="1">
                    <c:v>0.22393521704802832</c:v>
                  </c:pt>
                  <c:pt idx="2">
                    <c:v>0.35537512703263113</c:v>
                  </c:pt>
                  <c:pt idx="3">
                    <c:v>0.2055589213044639</c:v>
                  </c:pt>
                </c:numCache>
              </c:numRef>
            </c:plus>
            <c:minus>
              <c:numRef>
                <c:f>'summary_0-30'!$J$38:$J$41</c:f>
                <c:numCache>
                  <c:formatCode>General</c:formatCode>
                  <c:ptCount val="4"/>
                  <c:pt idx="0">
                    <c:v>0.65409487861730131</c:v>
                  </c:pt>
                  <c:pt idx="1">
                    <c:v>0.22393521704802832</c:v>
                  </c:pt>
                  <c:pt idx="2">
                    <c:v>0.35537512703263113</c:v>
                  </c:pt>
                  <c:pt idx="3">
                    <c:v>0.2055589213044639</c:v>
                  </c:pt>
                </c:numCache>
              </c:numRef>
            </c:minus>
          </c:errBars>
          <c:xVal>
            <c:numRef>
              <c:f>'summary_0-30'!$B$32:$B$35</c:f>
              <c:numCache>
                <c:formatCode>0.00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'summary_0-30'!$I$38:$I$41</c:f>
              <c:numCache>
                <c:formatCode>0.00</c:formatCode>
                <c:ptCount val="4"/>
                <c:pt idx="0">
                  <c:v>0</c:v>
                </c:pt>
                <c:pt idx="1">
                  <c:v>2.290857418246949</c:v>
                </c:pt>
                <c:pt idx="2">
                  <c:v>2.6012029220865149</c:v>
                </c:pt>
                <c:pt idx="3">
                  <c:v>2.5097579989197163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'summary_0-30'!$U$30</c:f>
              <c:strCache>
                <c:ptCount val="1"/>
                <c:pt idx="0">
                  <c:v>CD+CE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'summary_0-30'!$P$38:$P$41</c:f>
                <c:numCache>
                  <c:formatCode>General</c:formatCode>
                  <c:ptCount val="4"/>
                  <c:pt idx="0">
                    <c:v>0.65409487861730131</c:v>
                  </c:pt>
                  <c:pt idx="1">
                    <c:v>0.22393521704802832</c:v>
                  </c:pt>
                  <c:pt idx="2">
                    <c:v>0.35537512703263113</c:v>
                  </c:pt>
                  <c:pt idx="3">
                    <c:v>0.2055589213044639</c:v>
                  </c:pt>
                </c:numCache>
              </c:numRef>
            </c:plus>
            <c:minus>
              <c:numRef>
                <c:f>'summary_0-30'!$P$38:$P$41</c:f>
                <c:numCache>
                  <c:formatCode>General</c:formatCode>
                  <c:ptCount val="4"/>
                  <c:pt idx="0">
                    <c:v>0.65409487861730131</c:v>
                  </c:pt>
                  <c:pt idx="1">
                    <c:v>0.22393521704802832</c:v>
                  </c:pt>
                  <c:pt idx="2">
                    <c:v>0.35537512703263113</c:v>
                  </c:pt>
                  <c:pt idx="3">
                    <c:v>0.2055589213044639</c:v>
                  </c:pt>
                </c:numCache>
              </c:numRef>
            </c:minus>
          </c:errBars>
          <c:xVal>
            <c:numRef>
              <c:f>'summary_0-30'!$B$32:$B$35</c:f>
              <c:numCache>
                <c:formatCode>0.00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'summary_0-30'!$O$38:$O$41</c:f>
              <c:numCache>
                <c:formatCode>0.00</c:formatCode>
                <c:ptCount val="4"/>
                <c:pt idx="0">
                  <c:v>0</c:v>
                </c:pt>
                <c:pt idx="1">
                  <c:v>4.7069170675655752</c:v>
                </c:pt>
                <c:pt idx="2">
                  <c:v>5.8398990348777415</c:v>
                </c:pt>
                <c:pt idx="3">
                  <c:v>5.919185264725324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'summary_0-30'!$AK$4</c:f>
              <c:strCache>
                <c:ptCount val="1"/>
                <c:pt idx="0">
                  <c:v>CD</c:v>
                </c:pt>
              </c:strCache>
            </c:strRef>
          </c:tx>
          <c:spPr>
            <a:ln w="95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'summary_0-30'!$AJ$5:$AJ$29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numCache>
            </c:numRef>
          </c:xVal>
          <c:yVal>
            <c:numRef>
              <c:f>'summary_0-30'!$AK$5:$AK$29</c:f>
              <c:numCache>
                <c:formatCode>#,#00</c:formatCode>
                <c:ptCount val="25"/>
                <c:pt idx="0">
                  <c:v>0</c:v>
                </c:pt>
                <c:pt idx="1">
                  <c:v>0.43094980703035707</c:v>
                </c:pt>
                <c:pt idx="2">
                  <c:v>0.78445268487826947</c:v>
                </c:pt>
                <c:pt idx="3">
                  <c:v>1.074426790001731</c:v>
                </c:pt>
                <c:pt idx="4">
                  <c:v>1.3122890166236261</c:v>
                </c:pt>
                <c:pt idx="5">
                  <c:v>1.5074045040201176</c:v>
                </c:pt>
                <c:pt idx="6">
                  <c:v>1.6674553618744277</c:v>
                </c:pt>
                <c:pt idx="7">
                  <c:v>1.7987431311935593</c:v>
                </c:pt>
                <c:pt idx="8">
                  <c:v>1.9064368893143899</c:v>
                </c:pt>
                <c:pt idx="9">
                  <c:v>1.9947767674183121</c:v>
                </c:pt>
                <c:pt idx="10">
                  <c:v>2.0672408934697031</c:v>
                </c:pt>
                <c:pt idx="11">
                  <c:v>2.126682333475026</c:v>
                </c:pt>
                <c:pt idx="12">
                  <c:v>2.1754414227297652</c:v>
                </c:pt>
                <c:pt idx="13">
                  <c:v>2.2154379097721169</c:v>
                </c:pt>
                <c:pt idx="14">
                  <c:v>2.2482465409459138</c:v>
                </c:pt>
                <c:pt idx="15">
                  <c:v>2.2751590614969923</c:v>
                </c:pt>
                <c:pt idx="16">
                  <c:v>2.2972350743173839</c:v>
                </c:pt>
                <c:pt idx="17">
                  <c:v>2.3153437587537278</c:v>
                </c:pt>
                <c:pt idx="18">
                  <c:v>2.3301980920376875</c:v>
                </c:pt>
                <c:pt idx="22">
                  <c:v>2.3423829207085167</c:v>
                </c:pt>
                <c:pt idx="23">
                  <c:v>2.3523779872590822</c:v>
                </c:pt>
                <c:pt idx="24">
                  <c:v>2.3605768186131422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'summary_0-30'!$AL$4</c:f>
              <c:strCache>
                <c:ptCount val="1"/>
                <c:pt idx="0">
                  <c:v>CD+CE</c:v>
                </c:pt>
              </c:strCache>
            </c:strRef>
          </c:tx>
          <c:spPr>
            <a:ln w="95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'summary_0-30'!$AJ$5:$AJ$29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numCache>
            </c:numRef>
          </c:xVal>
          <c:yVal>
            <c:numRef>
              <c:f>'summary_0-30'!$AL$5:$AL$29</c:f>
              <c:numCache>
                <c:formatCode>#,#00</c:formatCode>
                <c:ptCount val="25"/>
                <c:pt idx="0">
                  <c:v>0</c:v>
                </c:pt>
                <c:pt idx="1">
                  <c:v>0.57880929087676003</c:v>
                </c:pt>
                <c:pt idx="2">
                  <c:v>1.1089662153281268</c:v>
                </c:pt>
                <c:pt idx="3">
                  <c:v>1.5945602943692267</c:v>
                </c:pt>
                <c:pt idx="4">
                  <c:v>2.0393373004298248</c:v>
                </c:pt>
                <c:pt idx="5">
                  <c:v>2.4467281514691881</c:v>
                </c:pt>
                <c:pt idx="6">
                  <c:v>2.8198753763685911</c:v>
                </c:pt>
                <c:pt idx="7">
                  <c:v>3.1616573557500351</c:v>
                </c:pt>
                <c:pt idx="8">
                  <c:v>3.4747105252098667</c:v>
                </c:pt>
                <c:pt idx="9">
                  <c:v>3.7614497122384223</c:v>
                </c:pt>
                <c:pt idx="10">
                  <c:v>4.0240867637005273</c:v>
                </c:pt>
                <c:pt idx="11">
                  <c:v>4.2646476075653705</c:v>
                </c:pt>
                <c:pt idx="12">
                  <c:v>4.4849878804964183</c:v>
                </c:pt>
                <c:pt idx="13">
                  <c:v>4.6868072418493618</c:v>
                </c:pt>
                <c:pt idx="14">
                  <c:v>4.8716624844933465</c:v>
                </c:pt>
                <c:pt idx="15">
                  <c:v>5.0409795435896081</c:v>
                </c:pt>
                <c:pt idx="16">
                  <c:v>5.1960644959607984</c:v>
                </c:pt>
                <c:pt idx="17">
                  <c:v>5.3381136348978284</c:v>
                </c:pt>
                <c:pt idx="18">
                  <c:v>5.4682226981192334</c:v>
                </c:pt>
                <c:pt idx="22">
                  <c:v>5.587395320065613</c:v>
                </c:pt>
                <c:pt idx="23">
                  <c:v>5.6965507737284167</c:v>
                </c:pt>
                <c:pt idx="24">
                  <c:v>5.796531061731927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'summary_0-30'!$AM$4</c:f>
              <c:strCache>
                <c:ptCount val="1"/>
                <c:pt idx="0">
                  <c:v>unadjusted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'summary_0-30'!$AJ$5:$AJ$29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numCache>
            </c:numRef>
          </c:xVal>
          <c:yVal>
            <c:numRef>
              <c:f>'summary_0-30'!$AM$5:$AM$29</c:f>
              <c:numCache>
                <c:formatCode>#,#00</c:formatCode>
                <c:ptCount val="25"/>
                <c:pt idx="0">
                  <c:v>0</c:v>
                </c:pt>
                <c:pt idx="1">
                  <c:v>0.47978043040346119</c:v>
                </c:pt>
                <c:pt idx="2">
                  <c:v>0.91156576866995043</c:v>
                </c:pt>
                <c:pt idx="3">
                  <c:v>1.3001572295286705</c:v>
                </c:pt>
                <c:pt idx="4">
                  <c:v>1.6498757356237483</c:v>
                </c:pt>
                <c:pt idx="5">
                  <c:v>1.9646099637900187</c:v>
                </c:pt>
                <c:pt idx="6">
                  <c:v>2.2478595849939005</c:v>
                </c:pt>
                <c:pt idx="7">
                  <c:v>2.5027741787436391</c:v>
                </c:pt>
                <c:pt idx="8">
                  <c:v>2.7321882546756981</c:v>
                </c:pt>
                <c:pt idx="9">
                  <c:v>2.9386527707380092</c:v>
                </c:pt>
                <c:pt idx="10">
                  <c:v>3.1244634984348947</c:v>
                </c:pt>
                <c:pt idx="11">
                  <c:v>3.2916865505395303</c:v>
                </c:pt>
                <c:pt idx="12">
                  <c:v>3.4421813551280298</c:v>
                </c:pt>
                <c:pt idx="13">
                  <c:v>3.5776213313937335</c:v>
                </c:pt>
                <c:pt idx="14">
                  <c:v>3.699512497145355</c:v>
                </c:pt>
                <c:pt idx="15">
                  <c:v>3.8092102148940796</c:v>
                </c:pt>
                <c:pt idx="16">
                  <c:v>3.9079342627368887</c:v>
                </c:pt>
                <c:pt idx="17">
                  <c:v>3.9967823976159997</c:v>
                </c:pt>
                <c:pt idx="18">
                  <c:v>4.076742561770387</c:v>
                </c:pt>
                <c:pt idx="22">
                  <c:v>4.1487038681083979</c:v>
                </c:pt>
                <c:pt idx="23">
                  <c:v>4.2134664866527336</c:v>
                </c:pt>
                <c:pt idx="24">
                  <c:v>4.2717505419896185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35904"/>
        <c:axId val="118237824"/>
      </c:scatterChart>
      <c:valAx>
        <c:axId val="118235904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8237824"/>
        <c:crosses val="autoZero"/>
        <c:crossBetween val="midCat"/>
        <c:majorUnit val="5"/>
      </c:valAx>
      <c:valAx>
        <c:axId val="118237824"/>
        <c:scaling>
          <c:orientation val="minMax"/>
          <c:max val="8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8235904"/>
        <c:crosses val="autoZero"/>
        <c:crossBetween val="midCat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60894293666315"/>
          <c:y val="5.9950455631248324E-2"/>
          <c:w val="0.70744932639243985"/>
          <c:h val="0.7433810396341966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'summary_0-30'!$U$15</c:f>
              <c:strCache>
                <c:ptCount val="1"/>
                <c:pt idx="0">
                  <c:v>CM unadj.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marker>
          <c:trendline>
            <c:trendlineType val="linear"/>
            <c:intercept val="0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'summary_0-30'!$F$17:$F$24</c:f>
                <c:numCache>
                  <c:formatCode>General</c:formatCode>
                  <c:ptCount val="8"/>
                  <c:pt idx="0">
                    <c:v>0.10450046549889852</c:v>
                  </c:pt>
                  <c:pt idx="1">
                    <c:v>1.262997244738891E-2</c:v>
                  </c:pt>
                  <c:pt idx="2">
                    <c:v>2.1837991020144283E-2</c:v>
                  </c:pt>
                  <c:pt idx="3">
                    <c:v>1.1081258446671585E-2</c:v>
                  </c:pt>
                  <c:pt idx="4">
                    <c:v>3.3346642957609647E-2</c:v>
                  </c:pt>
                  <c:pt idx="5">
                    <c:v>2.7714536670275309E-2</c:v>
                  </c:pt>
                  <c:pt idx="6">
                    <c:v>3.180029602383766E-2</c:v>
                  </c:pt>
                  <c:pt idx="7">
                    <c:v>9.3586597158550298E-3</c:v>
                  </c:pt>
                </c:numCache>
              </c:numRef>
            </c:plus>
            <c:minus>
              <c:numRef>
                <c:f>'summary_0-30'!$F$17:$F$24</c:f>
                <c:numCache>
                  <c:formatCode>General</c:formatCode>
                  <c:ptCount val="8"/>
                  <c:pt idx="0">
                    <c:v>0.10450046549889852</c:v>
                  </c:pt>
                  <c:pt idx="1">
                    <c:v>1.262997244738891E-2</c:v>
                  </c:pt>
                  <c:pt idx="2">
                    <c:v>2.1837991020144283E-2</c:v>
                  </c:pt>
                  <c:pt idx="3">
                    <c:v>1.1081258446671585E-2</c:v>
                  </c:pt>
                  <c:pt idx="4">
                    <c:v>3.3346642957609647E-2</c:v>
                  </c:pt>
                  <c:pt idx="5">
                    <c:v>2.7714536670275309E-2</c:v>
                  </c:pt>
                  <c:pt idx="6">
                    <c:v>3.180029602383766E-2</c:v>
                  </c:pt>
                  <c:pt idx="7">
                    <c:v>9.3586597158550298E-3</c:v>
                  </c:pt>
                </c:numCache>
              </c:numRef>
            </c:minus>
          </c:errBars>
          <c:xVal>
            <c:numRef>
              <c:f>'summary_0-30'!$B$17:$B$24</c:f>
              <c:numCache>
                <c:formatCode>#,#00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16</c:v>
                </c:pt>
              </c:numCache>
            </c:numRef>
          </c:xVal>
          <c:yVal>
            <c:numRef>
              <c:f>'summary_0-30'!$E$17:$E$24</c:f>
              <c:numCache>
                <c:formatCode>0.00</c:formatCode>
                <c:ptCount val="8"/>
                <c:pt idx="0">
                  <c:v>-8.497590963628749E-3</c:v>
                </c:pt>
                <c:pt idx="1">
                  <c:v>0.1453682647187107</c:v>
                </c:pt>
                <c:pt idx="2">
                  <c:v>0.17614227925479886</c:v>
                </c:pt>
                <c:pt idx="3">
                  <c:v>0.17154636662277431</c:v>
                </c:pt>
                <c:pt idx="4">
                  <c:v>0.52921285433283849</c:v>
                </c:pt>
                <c:pt idx="5">
                  <c:v>0.64234193637512782</c:v>
                </c:pt>
                <c:pt idx="6">
                  <c:v>0.36272848931900148</c:v>
                </c:pt>
                <c:pt idx="7">
                  <c:v>0.41227605980466331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'summary_0-30'!$W$27</c:f>
              <c:strCache>
                <c:ptCount val="1"/>
                <c:pt idx="0">
                  <c:v>CM CIDE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</c:spPr>
          </c:marker>
          <c:trendline>
            <c:spPr>
              <a:ln>
                <a:prstDash val="sysDash"/>
              </a:ln>
            </c:spPr>
            <c:trendlineType val="linear"/>
            <c:intercept val="0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'summary_0-30'!$F$29:$F$36</c:f>
                <c:numCache>
                  <c:formatCode>General</c:formatCode>
                  <c:ptCount val="8"/>
                  <c:pt idx="0">
                    <c:v>0.10449092608026664</c:v>
                  </c:pt>
                  <c:pt idx="1">
                    <c:v>1.1464481956677422E-2</c:v>
                  </c:pt>
                  <c:pt idx="2">
                    <c:v>1.9565016889046636E-2</c:v>
                  </c:pt>
                  <c:pt idx="3">
                    <c:v>1.1573188137612019E-2</c:v>
                  </c:pt>
                  <c:pt idx="4">
                    <c:v>3.6111576119655361E-2</c:v>
                  </c:pt>
                  <c:pt idx="5">
                    <c:v>2.748754749673174E-2</c:v>
                  </c:pt>
                  <c:pt idx="6">
                    <c:v>3.1774723413816881E-2</c:v>
                  </c:pt>
                  <c:pt idx="7">
                    <c:v>9.6207322931336995E-3</c:v>
                  </c:pt>
                </c:numCache>
              </c:numRef>
            </c:plus>
            <c:minus>
              <c:numRef>
                <c:f>'summary_0-30'!$F$29:$F$36</c:f>
                <c:numCache>
                  <c:formatCode>General</c:formatCode>
                  <c:ptCount val="8"/>
                  <c:pt idx="0">
                    <c:v>0.10449092608026664</c:v>
                  </c:pt>
                  <c:pt idx="1">
                    <c:v>1.1464481956677422E-2</c:v>
                  </c:pt>
                  <c:pt idx="2">
                    <c:v>1.9565016889046636E-2</c:v>
                  </c:pt>
                  <c:pt idx="3">
                    <c:v>1.1573188137612019E-2</c:v>
                  </c:pt>
                  <c:pt idx="4">
                    <c:v>3.6111576119655361E-2</c:v>
                  </c:pt>
                  <c:pt idx="5">
                    <c:v>2.748754749673174E-2</c:v>
                  </c:pt>
                  <c:pt idx="6">
                    <c:v>3.1774723413816881E-2</c:v>
                  </c:pt>
                  <c:pt idx="7">
                    <c:v>9.6207322931336995E-3</c:v>
                  </c:pt>
                </c:numCache>
              </c:numRef>
            </c:minus>
          </c:errBars>
          <c:xVal>
            <c:numRef>
              <c:f>'summary_0-30'!$B$29:$B$36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16</c:v>
                </c:pt>
              </c:numCache>
            </c:numRef>
          </c:xVal>
          <c:yVal>
            <c:numRef>
              <c:f>'summary_0-30'!$E$29:$E$36</c:f>
              <c:numCache>
                <c:formatCode>0.00</c:formatCode>
                <c:ptCount val="8"/>
                <c:pt idx="0">
                  <c:v>0</c:v>
                </c:pt>
                <c:pt idx="1">
                  <c:v>0.10943567385349394</c:v>
                </c:pt>
                <c:pt idx="2">
                  <c:v>0.12168949113919564</c:v>
                </c:pt>
                <c:pt idx="3">
                  <c:v>9.8629127803400898E-2</c:v>
                </c:pt>
                <c:pt idx="4">
                  <c:v>0.37369697634368576</c:v>
                </c:pt>
                <c:pt idx="5">
                  <c:v>0.6354624319143185</c:v>
                </c:pt>
                <c:pt idx="6">
                  <c:v>0.3586751645159566</c:v>
                </c:pt>
                <c:pt idx="7">
                  <c:v>0.38499802833434399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58720"/>
        <c:axId val="114960640"/>
      </c:scatterChart>
      <c:valAx>
        <c:axId val="114958720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4960640"/>
        <c:crosses val="autoZero"/>
        <c:crossBetween val="midCat"/>
        <c:majorUnit val="5"/>
      </c:valAx>
      <c:valAx>
        <c:axId val="114960640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SOC </a:t>
                </a:r>
                <a:r>
                  <a:rPr lang="de-DE" dirty="0" err="1"/>
                  <a:t>input</a:t>
                </a:r>
                <a:r>
                  <a:rPr lang="de-DE" dirty="0"/>
                  <a:t> [kg m</a:t>
                </a:r>
                <a:r>
                  <a:rPr lang="de-DE" baseline="30000" dirty="0"/>
                  <a:t>-2</a:t>
                </a:r>
                <a:r>
                  <a:rPr lang="de-DE" dirty="0"/>
                  <a:t>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49587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0669722622699"/>
          <c:y val="5.9950455631248324E-2"/>
          <c:w val="0.73655145219523621"/>
          <c:h val="0.72944116377260193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'summary_0-30'!$U$16</c:f>
              <c:strCache>
                <c:ptCount val="1"/>
                <c:pt idx="0">
                  <c:v>CM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marker>
          <c:trendline>
            <c:trendlineType val="linear"/>
            <c:intercept val="0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'summary_0-30'!$F$18:$F$26</c:f>
                <c:numCache>
                  <c:formatCode>General</c:formatCode>
                  <c:ptCount val="9"/>
                  <c:pt idx="0">
                    <c:v>3.9165805171526562E-2</c:v>
                  </c:pt>
                  <c:pt idx="1">
                    <c:v>2.166739122854873E-2</c:v>
                  </c:pt>
                  <c:pt idx="2">
                    <c:v>8.4938217451403283E-3</c:v>
                  </c:pt>
                  <c:pt idx="3">
                    <c:v>1.41163480602661E-2</c:v>
                  </c:pt>
                  <c:pt idx="4">
                    <c:v>2.3025495327201152E-2</c:v>
                  </c:pt>
                  <c:pt idx="5">
                    <c:v>2.1974723236415396E-2</c:v>
                  </c:pt>
                  <c:pt idx="6">
                    <c:v>2.1332249164224434E-2</c:v>
                  </c:pt>
                  <c:pt idx="7">
                    <c:v>2.3560708826727644E-2</c:v>
                  </c:pt>
                  <c:pt idx="8">
                    <c:v>3.4496784679600004E-2</c:v>
                  </c:pt>
                </c:numCache>
              </c:numRef>
            </c:plus>
            <c:minus>
              <c:numRef>
                <c:f>'summary_0-30'!$F$18:$F$26</c:f>
                <c:numCache>
                  <c:formatCode>General</c:formatCode>
                  <c:ptCount val="9"/>
                  <c:pt idx="0">
                    <c:v>3.9165805171526562E-2</c:v>
                  </c:pt>
                  <c:pt idx="1">
                    <c:v>2.166739122854873E-2</c:v>
                  </c:pt>
                  <c:pt idx="2">
                    <c:v>8.4938217451403283E-3</c:v>
                  </c:pt>
                  <c:pt idx="3">
                    <c:v>1.41163480602661E-2</c:v>
                  </c:pt>
                  <c:pt idx="4">
                    <c:v>2.3025495327201152E-2</c:v>
                  </c:pt>
                  <c:pt idx="5">
                    <c:v>2.1974723236415396E-2</c:v>
                  </c:pt>
                  <c:pt idx="6">
                    <c:v>2.1332249164224434E-2</c:v>
                  </c:pt>
                  <c:pt idx="7">
                    <c:v>2.3560708826727644E-2</c:v>
                  </c:pt>
                  <c:pt idx="8">
                    <c:v>3.4496784679600004E-2</c:v>
                  </c:pt>
                </c:numCache>
              </c:numRef>
            </c:minus>
          </c:errBars>
          <c:xVal>
            <c:numRef>
              <c:f>'summary_0-30'!$B$18:$B$26</c:f>
              <c:numCache>
                <c:formatCode>#,#00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18</c:v>
                </c:pt>
                <c:pt idx="8">
                  <c:v>20</c:v>
                </c:pt>
              </c:numCache>
            </c:numRef>
          </c:xVal>
          <c:yVal>
            <c:numRef>
              <c:f>'summary_0-30'!$E$18:$E$26</c:f>
              <c:numCache>
                <c:formatCode>0.00</c:formatCode>
                <c:ptCount val="9"/>
                <c:pt idx="0">
                  <c:v>0</c:v>
                </c:pt>
                <c:pt idx="1">
                  <c:v>0.13821184890855182</c:v>
                </c:pt>
                <c:pt idx="2">
                  <c:v>0.20216292727473817</c:v>
                </c:pt>
                <c:pt idx="3">
                  <c:v>0.26377579821227037</c:v>
                </c:pt>
                <c:pt idx="4">
                  <c:v>0.40325686751360257</c:v>
                </c:pt>
                <c:pt idx="5">
                  <c:v>0.43831058563589792</c:v>
                </c:pt>
                <c:pt idx="6">
                  <c:v>0.48655287684646598</c:v>
                </c:pt>
                <c:pt idx="7">
                  <c:v>0.45745578442963841</c:v>
                </c:pt>
                <c:pt idx="8">
                  <c:v>0.46572349787025957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'summary_0-30'!$W$29</c:f>
              <c:strCache>
                <c:ptCount val="1"/>
                <c:pt idx="0">
                  <c:v>CM CIDE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</c:spPr>
          </c:marker>
          <c:trendline>
            <c:spPr>
              <a:ln>
                <a:prstDash val="sysDash"/>
              </a:ln>
            </c:spPr>
            <c:trendlineType val="linear"/>
            <c:intercept val="0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'summary_0-30'!$F$31:$F$39</c:f>
                <c:numCache>
                  <c:formatCode>General</c:formatCode>
                  <c:ptCount val="9"/>
                  <c:pt idx="0">
                    <c:v>3.9182840651062908E-2</c:v>
                  </c:pt>
                  <c:pt idx="1">
                    <c:v>1.9207495828801643E-2</c:v>
                  </c:pt>
                  <c:pt idx="2">
                    <c:v>8.7677864223409917E-3</c:v>
                  </c:pt>
                  <c:pt idx="3">
                    <c:v>1.3923255813282286E-2</c:v>
                  </c:pt>
                  <c:pt idx="4">
                    <c:v>2.2126859009055179E-2</c:v>
                  </c:pt>
                  <c:pt idx="5">
                    <c:v>2.0481035497803706E-2</c:v>
                  </c:pt>
                  <c:pt idx="6">
                    <c:v>2.0659840342962341E-2</c:v>
                  </c:pt>
                  <c:pt idx="7">
                    <c:v>2.4000647148182563E-2</c:v>
                  </c:pt>
                  <c:pt idx="8">
                    <c:v>3.4480139145998699E-2</c:v>
                  </c:pt>
                </c:numCache>
              </c:numRef>
            </c:plus>
            <c:minus>
              <c:numRef>
                <c:f>'summary_0-30'!$F$31:$F$39</c:f>
                <c:numCache>
                  <c:formatCode>General</c:formatCode>
                  <c:ptCount val="9"/>
                  <c:pt idx="0">
                    <c:v>3.9182840651062908E-2</c:v>
                  </c:pt>
                  <c:pt idx="1">
                    <c:v>1.9207495828801643E-2</c:v>
                  </c:pt>
                  <c:pt idx="2">
                    <c:v>8.7677864223409917E-3</c:v>
                  </c:pt>
                  <c:pt idx="3">
                    <c:v>1.3923255813282286E-2</c:v>
                  </c:pt>
                  <c:pt idx="4">
                    <c:v>2.2126859009055179E-2</c:v>
                  </c:pt>
                  <c:pt idx="5">
                    <c:v>2.0481035497803706E-2</c:v>
                  </c:pt>
                  <c:pt idx="6">
                    <c:v>2.0659840342962341E-2</c:v>
                  </c:pt>
                  <c:pt idx="7">
                    <c:v>2.4000647148182563E-2</c:v>
                  </c:pt>
                  <c:pt idx="8">
                    <c:v>3.4480139145998699E-2</c:v>
                  </c:pt>
                </c:numCache>
              </c:numRef>
            </c:minus>
          </c:errBars>
          <c:xVal>
            <c:numRef>
              <c:f>'summary_0-30'!$B$31:$B$39</c:f>
              <c:numCache>
                <c:formatCode>0.00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18</c:v>
                </c:pt>
                <c:pt idx="8">
                  <c:v>20</c:v>
                </c:pt>
              </c:numCache>
            </c:numRef>
          </c:xVal>
          <c:yVal>
            <c:numRef>
              <c:f>'summary_0-30'!$E$31:$E$39</c:f>
              <c:numCache>
                <c:formatCode>0.00</c:formatCode>
                <c:ptCount val="9"/>
                <c:pt idx="0">
                  <c:v>0</c:v>
                </c:pt>
                <c:pt idx="1">
                  <c:v>0.11314398170532043</c:v>
                </c:pt>
                <c:pt idx="2">
                  <c:v>0.14095627135226924</c:v>
                </c:pt>
                <c:pt idx="3">
                  <c:v>0.2508404092328691</c:v>
                </c:pt>
                <c:pt idx="4">
                  <c:v>0.25337170479770299</c:v>
                </c:pt>
                <c:pt idx="5">
                  <c:v>0.39072131250100872</c:v>
                </c:pt>
                <c:pt idx="6">
                  <c:v>0.39626281746150804</c:v>
                </c:pt>
                <c:pt idx="7">
                  <c:v>0.299275097904458</c:v>
                </c:pt>
                <c:pt idx="8">
                  <c:v>0.3602461075898496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008640"/>
        <c:axId val="115010560"/>
      </c:scatterChart>
      <c:valAx>
        <c:axId val="115008640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5010560"/>
        <c:crosses val="autoZero"/>
        <c:crossBetween val="midCat"/>
        <c:majorUnit val="5"/>
      </c:valAx>
      <c:valAx>
        <c:axId val="115010560"/>
        <c:scaling>
          <c:orientation val="minMax"/>
          <c:max val="1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5008640"/>
        <c:crosses val="autoZero"/>
        <c:crossBetween val="midCat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0669722622699"/>
          <c:y val="5.9950455631248324E-2"/>
          <c:w val="0.73655145219523621"/>
          <c:h val="0.7433810396341966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'summary_0-30'!$U$15</c:f>
              <c:strCache>
                <c:ptCount val="1"/>
                <c:pt idx="0">
                  <c:v>CM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marker>
          <c:trendline>
            <c:trendlineType val="linear"/>
            <c:intercept val="0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'summary_0-30'!$F$17:$F$21</c:f>
                <c:numCache>
                  <c:formatCode>General</c:formatCode>
                  <c:ptCount val="5"/>
                  <c:pt idx="0">
                    <c:v>8.5542692869540887E-2</c:v>
                  </c:pt>
                  <c:pt idx="1">
                    <c:v>5.22143800733538E-2</c:v>
                  </c:pt>
                  <c:pt idx="2">
                    <c:v>1.4829088121982262E-2</c:v>
                  </c:pt>
                  <c:pt idx="3">
                    <c:v>2.8732099090208237E-2</c:v>
                  </c:pt>
                  <c:pt idx="4">
                    <c:v>2.0376539613341484E-2</c:v>
                  </c:pt>
                </c:numCache>
              </c:numRef>
            </c:plus>
            <c:minus>
              <c:numRef>
                <c:f>'summary_0-30'!$F$17:$F$21</c:f>
                <c:numCache>
                  <c:formatCode>General</c:formatCode>
                  <c:ptCount val="5"/>
                  <c:pt idx="0">
                    <c:v>8.5542692869540887E-2</c:v>
                  </c:pt>
                  <c:pt idx="1">
                    <c:v>5.22143800733538E-2</c:v>
                  </c:pt>
                  <c:pt idx="2">
                    <c:v>1.4829088121982262E-2</c:v>
                  </c:pt>
                  <c:pt idx="3">
                    <c:v>2.8732099090208237E-2</c:v>
                  </c:pt>
                  <c:pt idx="4">
                    <c:v>2.0376539613341484E-2</c:v>
                  </c:pt>
                </c:numCache>
              </c:numRef>
            </c:minus>
          </c:errBars>
          <c:xVal>
            <c:numRef>
              <c:f>'summary_0-30'!$B$17:$B$27</c:f>
              <c:numCache>
                <c:formatCode>#,#00</c:formatCode>
                <c:ptCount val="11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  <c:pt idx="4">
                  <c:v>21</c:v>
                </c:pt>
              </c:numCache>
            </c:numRef>
          </c:xVal>
          <c:yVal>
            <c:numRef>
              <c:f>'summary_0-30'!$E$17:$E$27</c:f>
              <c:numCache>
                <c:formatCode>0.00</c:formatCode>
                <c:ptCount val="11"/>
                <c:pt idx="0">
                  <c:v>0</c:v>
                </c:pt>
                <c:pt idx="1">
                  <c:v>0.53797689964583362</c:v>
                </c:pt>
                <c:pt idx="2">
                  <c:v>0.46804734363407374</c:v>
                </c:pt>
                <c:pt idx="3">
                  <c:v>0.79508582119130922</c:v>
                </c:pt>
                <c:pt idx="4">
                  <c:v>0.5175083044701988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'summary_0-30'!$W$30</c:f>
              <c:strCache>
                <c:ptCount val="1"/>
                <c:pt idx="0">
                  <c:v>CM CIDE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</c:spPr>
          </c:marker>
          <c:trendline>
            <c:spPr>
              <a:ln>
                <a:prstDash val="sysDash"/>
              </a:ln>
            </c:spPr>
            <c:trendlineType val="linear"/>
            <c:intercept val="0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'summary_0-30'!$F$32:$F$36</c:f>
                <c:numCache>
                  <c:formatCode>General</c:formatCode>
                  <c:ptCount val="5"/>
                  <c:pt idx="0">
                    <c:v>8.5550246899960103E-2</c:v>
                  </c:pt>
                  <c:pt idx="1">
                    <c:v>5.3491969026227389E-2</c:v>
                  </c:pt>
                  <c:pt idx="2">
                    <c:v>1.5509683825678355E-2</c:v>
                  </c:pt>
                  <c:pt idx="3">
                    <c:v>2.5624783152286234E-2</c:v>
                  </c:pt>
                  <c:pt idx="4">
                    <c:v>1.9786327995550038E-2</c:v>
                  </c:pt>
                </c:numCache>
              </c:numRef>
            </c:plus>
            <c:minus>
              <c:numRef>
                <c:f>'summary_0-30'!$F$32:$F$36</c:f>
                <c:numCache>
                  <c:formatCode>General</c:formatCode>
                  <c:ptCount val="5"/>
                  <c:pt idx="0">
                    <c:v>8.5550246899960103E-2</c:v>
                  </c:pt>
                  <c:pt idx="1">
                    <c:v>5.3491969026227389E-2</c:v>
                  </c:pt>
                  <c:pt idx="2">
                    <c:v>1.5509683825678355E-2</c:v>
                  </c:pt>
                  <c:pt idx="3">
                    <c:v>2.5624783152286234E-2</c:v>
                  </c:pt>
                  <c:pt idx="4">
                    <c:v>1.9786327995550038E-2</c:v>
                  </c:pt>
                </c:numCache>
              </c:numRef>
            </c:minus>
          </c:errBars>
          <c:xVal>
            <c:numRef>
              <c:f>'summary_0-30'!$B$32:$B$36</c:f>
              <c:numCache>
                <c:formatCode>0.00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  <c:pt idx="4">
                  <c:v>21</c:v>
                </c:pt>
              </c:numCache>
            </c:numRef>
          </c:xVal>
          <c:yVal>
            <c:numRef>
              <c:f>'summary_0-30'!$E$32:$E$36</c:f>
              <c:numCache>
                <c:formatCode>0.00</c:formatCode>
                <c:ptCount val="5"/>
                <c:pt idx="0">
                  <c:v>0</c:v>
                </c:pt>
                <c:pt idx="1">
                  <c:v>0.36258047077964384</c:v>
                </c:pt>
                <c:pt idx="2">
                  <c:v>0.23687938149832538</c:v>
                </c:pt>
                <c:pt idx="3">
                  <c:v>0.58610802515433769</c:v>
                </c:pt>
                <c:pt idx="4">
                  <c:v>0.19190837564574667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18912"/>
        <c:axId val="114920832"/>
      </c:scatterChart>
      <c:valAx>
        <c:axId val="114918912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4920832"/>
        <c:crosses val="autoZero"/>
        <c:crossBetween val="midCat"/>
        <c:majorUnit val="5"/>
      </c:valAx>
      <c:valAx>
        <c:axId val="114920832"/>
        <c:scaling>
          <c:orientation val="minMax"/>
          <c:max val="1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4918912"/>
        <c:crosses val="autoZero"/>
        <c:crossBetween val="midCat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89964927018409"/>
          <c:y val="4.614670942498135E-2"/>
          <c:w val="0.71004207339205661"/>
          <c:h val="0.76701256529719042"/>
        </c:manualLayout>
      </c:layout>
      <c:scatterChart>
        <c:scatterStyle val="lineMarker"/>
        <c:varyColors val="0"/>
        <c:ser>
          <c:idx val="2"/>
          <c:order val="0"/>
          <c:tx>
            <c:strRef>
              <c:f>CIDE!$EQ$45</c:f>
              <c:strCache>
                <c:ptCount val="1"/>
                <c:pt idx="0">
                  <c:v> 0-10</c:v>
                </c:pt>
              </c:strCache>
            </c:strRef>
          </c:tx>
          <c:spPr>
            <a:ln w="12700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CIDE!$FN$79:$FN$85</c:f>
                <c:numCache>
                  <c:formatCode>General</c:formatCode>
                  <c:ptCount val="7"/>
                  <c:pt idx="0">
                    <c:v>7.6704530678007463E-2</c:v>
                  </c:pt>
                  <c:pt idx="1">
                    <c:v>7.1950735057117493E-2</c:v>
                  </c:pt>
                  <c:pt idx="2">
                    <c:v>0.11169228722234072</c:v>
                  </c:pt>
                  <c:pt idx="3">
                    <c:v>1.7819849940110041E-2</c:v>
                  </c:pt>
                  <c:pt idx="4">
                    <c:v>0.11832978484407672</c:v>
                  </c:pt>
                  <c:pt idx="5">
                    <c:v>9.2437835048915368E-2</c:v>
                  </c:pt>
                  <c:pt idx="6">
                    <c:v>3.1704460686185564E-2</c:v>
                  </c:pt>
                </c:numCache>
              </c:numRef>
            </c:plus>
            <c:minus>
              <c:numRef>
                <c:f>CIDE!$FN$79:$FN$85</c:f>
                <c:numCache>
                  <c:formatCode>General</c:formatCode>
                  <c:ptCount val="7"/>
                  <c:pt idx="0">
                    <c:v>7.6704530678007463E-2</c:v>
                  </c:pt>
                  <c:pt idx="1">
                    <c:v>7.1950735057117493E-2</c:v>
                  </c:pt>
                  <c:pt idx="2">
                    <c:v>0.11169228722234072</c:v>
                  </c:pt>
                  <c:pt idx="3">
                    <c:v>1.7819849940110041E-2</c:v>
                  </c:pt>
                  <c:pt idx="4">
                    <c:v>0.11832978484407672</c:v>
                  </c:pt>
                  <c:pt idx="5">
                    <c:v>9.2437835048915368E-2</c:v>
                  </c:pt>
                  <c:pt idx="6">
                    <c:v>3.1704460686185564E-2</c:v>
                  </c:pt>
                </c:numCache>
              </c:numRef>
            </c:minus>
          </c:errBars>
          <c:xVal>
            <c:numRef>
              <c:f>CIDE!$FM$59:$FM$65</c:f>
              <c:numCache>
                <c:formatCode>0.00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16</c:v>
                </c:pt>
              </c:numCache>
            </c:numRef>
          </c:xVal>
          <c:yVal>
            <c:numRef>
              <c:f>CIDE!$FN$59:$FN$65</c:f>
              <c:numCache>
                <c:formatCode>0.00</c:formatCode>
                <c:ptCount val="7"/>
                <c:pt idx="0">
                  <c:v>1.4228983609304691</c:v>
                </c:pt>
                <c:pt idx="1">
                  <c:v>1.3998209075472006</c:v>
                </c:pt>
                <c:pt idx="2">
                  <c:v>0.88660517283640194</c:v>
                </c:pt>
                <c:pt idx="3">
                  <c:v>1.2484207599369512</c:v>
                </c:pt>
                <c:pt idx="4">
                  <c:v>1.2335721136979685</c:v>
                </c:pt>
                <c:pt idx="5">
                  <c:v>0.87912767109682743</c:v>
                </c:pt>
                <c:pt idx="6">
                  <c:v>1.0376660045257016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CIDE!$ES$45</c:f>
              <c:strCache>
                <c:ptCount val="1"/>
                <c:pt idx="0">
                  <c:v>20…30</c:v>
                </c:pt>
              </c:strCache>
            </c:strRef>
          </c:tx>
          <c:spPr>
            <a:ln w="12700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CIDE!$FO$79:$FO$85</c:f>
                <c:numCache>
                  <c:formatCode>General</c:formatCode>
                  <c:ptCount val="7"/>
                  <c:pt idx="0">
                    <c:v>2.0895307222830336E-2</c:v>
                  </c:pt>
                  <c:pt idx="1">
                    <c:v>7.834579050781601E-2</c:v>
                  </c:pt>
                  <c:pt idx="2">
                    <c:v>0.10437222508317796</c:v>
                  </c:pt>
                  <c:pt idx="3">
                    <c:v>0.15642587100394209</c:v>
                  </c:pt>
                  <c:pt idx="4">
                    <c:v>0.12947378159776735</c:v>
                  </c:pt>
                  <c:pt idx="5">
                    <c:v>5.8018001776994461E-2</c:v>
                  </c:pt>
                  <c:pt idx="6">
                    <c:v>7.2119318365496995E-2</c:v>
                  </c:pt>
                </c:numCache>
              </c:numRef>
            </c:plus>
            <c:minus>
              <c:numRef>
                <c:f>CIDE!$FO$79:$FO$85</c:f>
                <c:numCache>
                  <c:formatCode>General</c:formatCode>
                  <c:ptCount val="7"/>
                  <c:pt idx="0">
                    <c:v>2.0895307222830336E-2</c:v>
                  </c:pt>
                  <c:pt idx="1">
                    <c:v>7.834579050781601E-2</c:v>
                  </c:pt>
                  <c:pt idx="2">
                    <c:v>0.10437222508317796</c:v>
                  </c:pt>
                  <c:pt idx="3">
                    <c:v>0.15642587100394209</c:v>
                  </c:pt>
                  <c:pt idx="4">
                    <c:v>0.12947378159776735</c:v>
                  </c:pt>
                  <c:pt idx="5">
                    <c:v>5.8018001776994461E-2</c:v>
                  </c:pt>
                  <c:pt idx="6">
                    <c:v>7.2119318365496995E-2</c:v>
                  </c:pt>
                </c:numCache>
              </c:numRef>
            </c:minus>
          </c:errBars>
          <c:xVal>
            <c:numRef>
              <c:f>CIDE!$FM$59:$FM$65</c:f>
              <c:numCache>
                <c:formatCode>0.00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16</c:v>
                </c:pt>
              </c:numCache>
            </c:numRef>
          </c:xVal>
          <c:yVal>
            <c:numRef>
              <c:f>CIDE!$FO$59:$FO$65</c:f>
              <c:numCache>
                <c:formatCode>0.00</c:formatCode>
                <c:ptCount val="7"/>
                <c:pt idx="0">
                  <c:v>0.97626348040702238</c:v>
                </c:pt>
                <c:pt idx="1">
                  <c:v>1.0330601310470633</c:v>
                </c:pt>
                <c:pt idx="2">
                  <c:v>0.68673916821410397</c:v>
                </c:pt>
                <c:pt idx="3">
                  <c:v>0.93532264864954784</c:v>
                </c:pt>
                <c:pt idx="4">
                  <c:v>0.86317492876788759</c:v>
                </c:pt>
                <c:pt idx="5">
                  <c:v>0.91517845656220431</c:v>
                </c:pt>
                <c:pt idx="6">
                  <c:v>0.83696470032360826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CIDE!$FN$3</c:f>
              <c:strCache>
                <c:ptCount val="1"/>
                <c:pt idx="0">
                  <c:v>CF10/CF30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CIDE!$C$5:$C$44</c:f>
              <c:numCache>
                <c:formatCode>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</c:numCache>
            </c:numRef>
          </c:xVal>
          <c:yVal>
            <c:numRef>
              <c:f>CIDE!$FN$5:$FN$44</c:f>
              <c:numCache>
                <c:formatCode>0.00</c:formatCode>
                <c:ptCount val="40"/>
                <c:pt idx="0">
                  <c:v>1.5642945246385804</c:v>
                </c:pt>
                <c:pt idx="1">
                  <c:v>1.4826498422712937</c:v>
                </c:pt>
                <c:pt idx="2">
                  <c:v>1.2117503152680633</c:v>
                </c:pt>
                <c:pt idx="3">
                  <c:v>1.270616832000135</c:v>
                </c:pt>
                <c:pt idx="4">
                  <c:v>1.5851802904742724</c:v>
                </c:pt>
                <c:pt idx="5">
                  <c:v>1.3974339777278719</c:v>
                </c:pt>
                <c:pt idx="6">
                  <c:v>1.2097641967844825</c:v>
                </c:pt>
                <c:pt idx="7">
                  <c:v>1.6422082718917264</c:v>
                </c:pt>
                <c:pt idx="8">
                  <c:v>1.3139717403717615</c:v>
                </c:pt>
                <c:pt idx="9">
                  <c:v>1.4357263509601603</c:v>
                </c:pt>
                <c:pt idx="10">
                  <c:v>0.83692176373267579</c:v>
                </c:pt>
                <c:pt idx="11">
                  <c:v>0.88443615583382262</c:v>
                </c:pt>
                <c:pt idx="12">
                  <c:v>1.1088950904768118</c:v>
                </c:pt>
                <c:pt idx="13">
                  <c:v>1.0595963695330377</c:v>
                </c:pt>
                <c:pt idx="14">
                  <c:v>1.1537155590362067</c:v>
                </c:pt>
                <c:pt idx="15">
                  <c:v>1.224635988024396</c:v>
                </c:pt>
                <c:pt idx="16">
                  <c:v>1.3159887967323745</c:v>
                </c:pt>
                <c:pt idx="17">
                  <c:v>1.2303613199981831</c:v>
                </c:pt>
                <c:pt idx="18">
                  <c:v>1.2523336069365227</c:v>
                </c:pt>
                <c:pt idx="19">
                  <c:v>1.2187840879932794</c:v>
                </c:pt>
                <c:pt idx="20">
                  <c:v>1.1918928847095924</c:v>
                </c:pt>
                <c:pt idx="21">
                  <c:v>1.0153366570629658</c:v>
                </c:pt>
                <c:pt idx="22">
                  <c:v>1.5571729663466958</c:v>
                </c:pt>
                <c:pt idx="23">
                  <c:v>1.4506561391880912</c:v>
                </c:pt>
                <c:pt idx="24">
                  <c:v>0.95280192118249807</c:v>
                </c:pt>
                <c:pt idx="25">
                  <c:v>0.656899876133472</c:v>
                </c:pt>
                <c:pt idx="26">
                  <c:v>0.88747619775996356</c:v>
                </c:pt>
                <c:pt idx="27">
                  <c:v>1.0138878351164393</c:v>
                </c:pt>
                <c:pt idx="28">
                  <c:v>0.75913981145539067</c:v>
                </c:pt>
                <c:pt idx="29">
                  <c:v>1.0782346350188718</c:v>
                </c:pt>
                <c:pt idx="30">
                  <c:v>1.0310477021799587</c:v>
                </c:pt>
                <c:pt idx="31">
                  <c:v>0.86951064315661408</c:v>
                </c:pt>
                <c:pt idx="32">
                  <c:v>0.76808098612161801</c:v>
                </c:pt>
                <c:pt idx="33">
                  <c:v>0.67293835317813322</c:v>
                </c:pt>
                <c:pt idx="34">
                  <c:v>0.48090910511514051</c:v>
                </c:pt>
                <c:pt idx="35">
                  <c:v>0.99112656272732969</c:v>
                </c:pt>
                <c:pt idx="36">
                  <c:v>1.0878910582199099</c:v>
                </c:pt>
                <c:pt idx="37">
                  <c:v>1.1121390993266336</c:v>
                </c:pt>
                <c:pt idx="38">
                  <c:v>1.0569576513446226</c:v>
                </c:pt>
                <c:pt idx="39">
                  <c:v>0.94021565101001148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CIDE!$FO$3</c:f>
              <c:strCache>
                <c:ptCount val="1"/>
                <c:pt idx="0">
                  <c:v>CF20/CF30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CIDE!$C$5:$C$44</c:f>
              <c:numCache>
                <c:formatCode>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</c:numCache>
            </c:numRef>
          </c:xVal>
          <c:yVal>
            <c:numRef>
              <c:f>CIDE!$FO$5:$FO$44</c:f>
              <c:numCache>
                <c:formatCode>0.00</c:formatCode>
                <c:ptCount val="40"/>
                <c:pt idx="0">
                  <c:v>0.98187250405822024</c:v>
                </c:pt>
                <c:pt idx="1">
                  <c:v>1.0080243975247487</c:v>
                </c:pt>
                <c:pt idx="2">
                  <c:v>0.89498764805606801</c:v>
                </c:pt>
                <c:pt idx="3">
                  <c:v>0.99039224272295334</c:v>
                </c:pt>
                <c:pt idx="4">
                  <c:v>1.0060406096731223</c:v>
                </c:pt>
                <c:pt idx="5">
                  <c:v>0.94914092187985399</c:v>
                </c:pt>
                <c:pt idx="6">
                  <c:v>0.85454282873945486</c:v>
                </c:pt>
                <c:pt idx="7">
                  <c:v>1.112898115337549</c:v>
                </c:pt>
                <c:pt idx="8">
                  <c:v>0.94999600668902928</c:v>
                </c:pt>
                <c:pt idx="9">
                  <c:v>1.2987227825894299</c:v>
                </c:pt>
                <c:pt idx="10">
                  <c:v>0.39023860625279583</c:v>
                </c:pt>
                <c:pt idx="11">
                  <c:v>0.93019878149242308</c:v>
                </c:pt>
                <c:pt idx="12">
                  <c:v>0.68900853710355325</c:v>
                </c:pt>
                <c:pt idx="13">
                  <c:v>0.6074836924443382</c:v>
                </c:pt>
                <c:pt idx="14">
                  <c:v>0.61385189306889687</c:v>
                </c:pt>
                <c:pt idx="15">
                  <c:v>1.425630719477446</c:v>
                </c:pt>
                <c:pt idx="16">
                  <c:v>1.058232548355543</c:v>
                </c:pt>
                <c:pt idx="17">
                  <c:v>0.85686767521753593</c:v>
                </c:pt>
                <c:pt idx="18">
                  <c:v>0.46211197307161933</c:v>
                </c:pt>
                <c:pt idx="19">
                  <c:v>0.87377032712559466</c:v>
                </c:pt>
                <c:pt idx="20">
                  <c:v>0.9096591735272227</c:v>
                </c:pt>
                <c:pt idx="21">
                  <c:v>0.59165686972017739</c:v>
                </c:pt>
                <c:pt idx="22">
                  <c:v>0.89769896765808666</c:v>
                </c:pt>
                <c:pt idx="23">
                  <c:v>1.3048742308412165</c:v>
                </c:pt>
                <c:pt idx="24">
                  <c:v>0.61198540209273466</c:v>
                </c:pt>
                <c:pt idx="25">
                  <c:v>0.9016345327771762</c:v>
                </c:pt>
                <c:pt idx="26">
                  <c:v>0.83540053278897708</c:v>
                </c:pt>
                <c:pt idx="27">
                  <c:v>0.88398353768178084</c:v>
                </c:pt>
                <c:pt idx="28">
                  <c:v>0.73569110314297725</c:v>
                </c:pt>
                <c:pt idx="29">
                  <c:v>1.2191825764201101</c:v>
                </c:pt>
                <c:pt idx="30">
                  <c:v>0.75014750400305563</c:v>
                </c:pt>
                <c:pt idx="31">
                  <c:v>0.56396317302242704</c:v>
                </c:pt>
                <c:pt idx="32">
                  <c:v>0.69557494215449245</c:v>
                </c:pt>
                <c:pt idx="33">
                  <c:v>0.70331126510202313</c:v>
                </c:pt>
                <c:pt idx="34">
                  <c:v>0.9236132874970342</c:v>
                </c:pt>
                <c:pt idx="35">
                  <c:v>1.0093704791038949</c:v>
                </c:pt>
                <c:pt idx="36">
                  <c:v>0.70682900815194494</c:v>
                </c:pt>
                <c:pt idx="37">
                  <c:v>0.71553106823938806</c:v>
                </c:pt>
                <c:pt idx="38">
                  <c:v>0.73603791419586562</c:v>
                </c:pt>
                <c:pt idx="39">
                  <c:v>1.0170550319269482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55296"/>
        <c:axId val="118469760"/>
      </c:scatterChart>
      <c:valAx>
        <c:axId val="118455296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>
            <c:manualLayout>
              <c:xMode val="edge"/>
              <c:yMode val="edge"/>
              <c:x val="0.52475008697394099"/>
              <c:y val="0.89782124200802726"/>
            </c:manualLayout>
          </c:layout>
          <c:overlay val="0"/>
        </c:title>
        <c:numFmt formatCode="#,##0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118469760"/>
        <c:crosses val="autoZero"/>
        <c:crossBetween val="midCat"/>
        <c:majorUnit val="5"/>
      </c:valAx>
      <c:valAx>
        <c:axId val="118469760"/>
        <c:scaling>
          <c:orientation val="minMax"/>
          <c:max val="3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/>
                  <a:t>Forest</a:t>
                </a:r>
                <a:r>
                  <a:rPr lang="de-DE" dirty="0"/>
                  <a:t> SOC </a:t>
                </a:r>
                <a:r>
                  <a:rPr lang="de-DE" dirty="0" err="1" smtClean="0"/>
                  <a:t>ratio</a:t>
                </a:r>
                <a:r>
                  <a:rPr lang="de-DE" dirty="0" smtClean="0"/>
                  <a:t> [</a:t>
                </a:r>
                <a:r>
                  <a:rPr lang="de-DE" dirty="0"/>
                  <a:t>kg m</a:t>
                </a:r>
                <a:r>
                  <a:rPr lang="de-DE" baseline="30000" dirty="0"/>
                  <a:t>-2</a:t>
                </a:r>
                <a:r>
                  <a:rPr lang="de-DE" dirty="0"/>
                  <a:t>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3971727593366821E-2"/>
              <c:y val="4.614662682101564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8455296"/>
        <c:crosses val="autoZero"/>
        <c:crossBetween val="midCat"/>
        <c:majorUnit val="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3027121609799"/>
          <c:y val="3.8982193094126705E-2"/>
          <c:w val="0.76611198600174979"/>
          <c:h val="0.77454662288353149"/>
        </c:manualLayout>
      </c:layout>
      <c:scatterChart>
        <c:scatterStyle val="lineMarker"/>
        <c:varyColors val="0"/>
        <c:ser>
          <c:idx val="2"/>
          <c:order val="0"/>
          <c:tx>
            <c:strRef>
              <c:f>CIDE!$DT$2</c:f>
              <c:strCache>
                <c:ptCount val="1"/>
                <c:pt idx="0">
                  <c:v> 0-10</c:v>
                </c:pt>
              </c:strCache>
            </c:strRef>
          </c:tx>
          <c:spPr>
            <a:ln w="12700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CIDE!$EL$81:$EL$88</c:f>
                <c:numCache>
                  <c:formatCode>General</c:formatCode>
                  <c:ptCount val="8"/>
                  <c:pt idx="0">
                    <c:v>0.31592650579238746</c:v>
                  </c:pt>
                  <c:pt idx="1">
                    <c:v>0.29490272314119703</c:v>
                  </c:pt>
                  <c:pt idx="2">
                    <c:v>0.14135740572778366</c:v>
                  </c:pt>
                  <c:pt idx="3">
                    <c:v>0.11947992888566139</c:v>
                  </c:pt>
                  <c:pt idx="4">
                    <c:v>0.20291000289999528</c:v>
                  </c:pt>
                  <c:pt idx="5">
                    <c:v>5.3572628743338541E-2</c:v>
                  </c:pt>
                  <c:pt idx="6">
                    <c:v>6.1607592609452963E-2</c:v>
                  </c:pt>
                  <c:pt idx="7">
                    <c:v>3.2516796202219561E-2</c:v>
                  </c:pt>
                </c:numCache>
              </c:numRef>
            </c:plus>
            <c:minus>
              <c:numRef>
                <c:f>CIDE!$EL$81:$EL$88</c:f>
                <c:numCache>
                  <c:formatCode>General</c:formatCode>
                  <c:ptCount val="8"/>
                  <c:pt idx="0">
                    <c:v>0.31592650579238746</c:v>
                  </c:pt>
                  <c:pt idx="1">
                    <c:v>0.29490272314119703</c:v>
                  </c:pt>
                  <c:pt idx="2">
                    <c:v>0.14135740572778366</c:v>
                  </c:pt>
                  <c:pt idx="3">
                    <c:v>0.11947992888566139</c:v>
                  </c:pt>
                  <c:pt idx="4">
                    <c:v>0.20291000289999528</c:v>
                  </c:pt>
                  <c:pt idx="5">
                    <c:v>5.3572628743338541E-2</c:v>
                  </c:pt>
                  <c:pt idx="6">
                    <c:v>6.1607592609452963E-2</c:v>
                  </c:pt>
                  <c:pt idx="7">
                    <c:v>3.2516796202219561E-2</c:v>
                  </c:pt>
                </c:numCache>
              </c:numRef>
            </c:minus>
          </c:errBars>
          <c:xVal>
            <c:numRef>
              <c:f>CIDE!$EK$62:$EK$69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15</c:v>
                </c:pt>
                <c:pt idx="6">
                  <c:v>18</c:v>
                </c:pt>
                <c:pt idx="7">
                  <c:v>20</c:v>
                </c:pt>
              </c:numCache>
            </c:numRef>
          </c:xVal>
          <c:yVal>
            <c:numRef>
              <c:f>CIDE!$EL$62:$EL$69</c:f>
              <c:numCache>
                <c:formatCode>0.00</c:formatCode>
                <c:ptCount val="8"/>
                <c:pt idx="0">
                  <c:v>2.6549874203851926</c:v>
                </c:pt>
                <c:pt idx="1">
                  <c:v>2.5553311421039728</c:v>
                </c:pt>
                <c:pt idx="2">
                  <c:v>1.8955815079607603</c:v>
                </c:pt>
                <c:pt idx="3">
                  <c:v>1.9957538840890119</c:v>
                </c:pt>
                <c:pt idx="4">
                  <c:v>2.131216760826427</c:v>
                </c:pt>
                <c:pt idx="5">
                  <c:v>1.9265734730990758</c:v>
                </c:pt>
                <c:pt idx="6">
                  <c:v>1.9620629465534081</c:v>
                </c:pt>
                <c:pt idx="7">
                  <c:v>1.7907455684924458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CIDE!$DU$2</c:f>
              <c:strCache>
                <c:ptCount val="1"/>
                <c:pt idx="0">
                  <c:v>10…20</c:v>
                </c:pt>
              </c:strCache>
            </c:strRef>
          </c:tx>
          <c:spPr>
            <a:ln w="12700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CIDE!$EM$81:$EM$88</c:f>
                <c:numCache>
                  <c:formatCode>General</c:formatCode>
                  <c:ptCount val="8"/>
                  <c:pt idx="0">
                    <c:v>0.18233906916187931</c:v>
                  </c:pt>
                  <c:pt idx="1">
                    <c:v>0.14788332424689604</c:v>
                  </c:pt>
                  <c:pt idx="2">
                    <c:v>6.1178632065311447E-2</c:v>
                  </c:pt>
                  <c:pt idx="3">
                    <c:v>0.12113702439197062</c:v>
                  </c:pt>
                  <c:pt idx="4">
                    <c:v>0.14360937982577301</c:v>
                  </c:pt>
                  <c:pt idx="5">
                    <c:v>5.1621739518284214E-2</c:v>
                  </c:pt>
                  <c:pt idx="6">
                    <c:v>0</c:v>
                  </c:pt>
                  <c:pt idx="7">
                    <c:v>4.6987850712440958E-2</c:v>
                  </c:pt>
                </c:numCache>
              </c:numRef>
            </c:plus>
            <c:minus>
              <c:numRef>
                <c:f>CIDE!$EM$81:$EM$88</c:f>
                <c:numCache>
                  <c:formatCode>General</c:formatCode>
                  <c:ptCount val="8"/>
                  <c:pt idx="0">
                    <c:v>0.18233906916187931</c:v>
                  </c:pt>
                  <c:pt idx="1">
                    <c:v>0.14788332424689604</c:v>
                  </c:pt>
                  <c:pt idx="2">
                    <c:v>6.1178632065311447E-2</c:v>
                  </c:pt>
                  <c:pt idx="3">
                    <c:v>0.12113702439197062</c:v>
                  </c:pt>
                  <c:pt idx="4">
                    <c:v>0.14360937982577301</c:v>
                  </c:pt>
                  <c:pt idx="5">
                    <c:v>5.1621739518284214E-2</c:v>
                  </c:pt>
                  <c:pt idx="6">
                    <c:v>0</c:v>
                  </c:pt>
                  <c:pt idx="7">
                    <c:v>4.6987850712440958E-2</c:v>
                  </c:pt>
                </c:numCache>
              </c:numRef>
            </c:minus>
          </c:errBars>
          <c:xVal>
            <c:numRef>
              <c:f>CIDE!$EK$62:$EK$69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15</c:v>
                </c:pt>
                <c:pt idx="6">
                  <c:v>18</c:v>
                </c:pt>
                <c:pt idx="7">
                  <c:v>20</c:v>
                </c:pt>
              </c:numCache>
            </c:numRef>
          </c:xVal>
          <c:yVal>
            <c:numRef>
              <c:f>CIDE!$EM$62:$EM$69</c:f>
              <c:numCache>
                <c:formatCode>0.00</c:formatCode>
                <c:ptCount val="8"/>
                <c:pt idx="0">
                  <c:v>1.4728025300045202</c:v>
                </c:pt>
                <c:pt idx="1">
                  <c:v>1.6218667423577908</c:v>
                </c:pt>
                <c:pt idx="2">
                  <c:v>1.3794056331071463</c:v>
                </c:pt>
                <c:pt idx="3">
                  <c:v>1.1707500875505206</c:v>
                </c:pt>
                <c:pt idx="4">
                  <c:v>1.4360100353828493</c:v>
                </c:pt>
                <c:pt idx="5">
                  <c:v>1.3955089565779422</c:v>
                </c:pt>
                <c:pt idx="6">
                  <c:v>1.4471306960962262</c:v>
                </c:pt>
                <c:pt idx="7">
                  <c:v>1.4001428453837854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CIDE!$EL$2</c:f>
              <c:strCache>
                <c:ptCount val="1"/>
                <c:pt idx="0">
                  <c:v>CF10/CF30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CIDE!$C$5:$C$49</c:f>
              <c:numCache>
                <c:formatCode>0.00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</c:numCache>
            </c:numRef>
          </c:xVal>
          <c:yVal>
            <c:numRef>
              <c:f>CIDE!$EL$5:$EL$49</c:f>
              <c:numCache>
                <c:formatCode>0.00</c:formatCode>
                <c:ptCount val="45"/>
                <c:pt idx="0">
                  <c:v>2.1271514491803498</c:v>
                </c:pt>
                <c:pt idx="1">
                  <c:v>1.9619867365808137</c:v>
                </c:pt>
                <c:pt idx="2">
                  <c:v>3.4357267738060795</c:v>
                </c:pt>
                <c:pt idx="3">
                  <c:v>3.390270787391263</c:v>
                </c:pt>
                <c:pt idx="4">
                  <c:v>2.3598013549674572</c:v>
                </c:pt>
                <c:pt idx="5">
                  <c:v>2.4210109362381749</c:v>
                </c:pt>
                <c:pt idx="6">
                  <c:v>3.036885878535688</c:v>
                </c:pt>
                <c:pt idx="7">
                  <c:v>1.4645096877144348</c:v>
                </c:pt>
                <c:pt idx="8">
                  <c:v>3.0345099811417722</c:v>
                </c:pt>
                <c:pt idx="9">
                  <c:v>2.8197392268897938</c:v>
                </c:pt>
                <c:pt idx="10">
                  <c:v>2.4504637725772982</c:v>
                </c:pt>
                <c:pt idx="11">
                  <c:v>1.7716073880459533</c:v>
                </c:pt>
                <c:pt idx="12">
                  <c:v>1.6573075115537363</c:v>
                </c:pt>
                <c:pt idx="13">
                  <c:v>1.822133169882227</c:v>
                </c:pt>
                <c:pt idx="14">
                  <c:v>1.7763956977445865</c:v>
                </c:pt>
                <c:pt idx="15">
                  <c:v>1.8037440933093649</c:v>
                </c:pt>
                <c:pt idx="16">
                  <c:v>1.7628812669491878</c:v>
                </c:pt>
                <c:pt idx="18">
                  <c:v>2.3362026176111255</c:v>
                </c:pt>
                <c:pt idx="19">
                  <c:v>2.0801875584863683</c:v>
                </c:pt>
                <c:pt idx="20">
                  <c:v>2.4261212329043591</c:v>
                </c:pt>
                <c:pt idx="21">
                  <c:v>2.2743618369234819</c:v>
                </c:pt>
                <c:pt idx="22">
                  <c:v>2.358226937350699</c:v>
                </c:pt>
                <c:pt idx="23">
                  <c:v>1.9020673191266753</c:v>
                </c:pt>
                <c:pt idx="24">
                  <c:v>1.6645677183374865</c:v>
                </c:pt>
                <c:pt idx="25">
                  <c:v>2.1218528157703496</c:v>
                </c:pt>
                <c:pt idx="26">
                  <c:v>1.8923733210009115</c:v>
                </c:pt>
                <c:pt idx="27">
                  <c:v>2.0913470629168298</c:v>
                </c:pt>
                <c:pt idx="28">
                  <c:v>1.9131206937720908</c:v>
                </c:pt>
                <c:pt idx="29">
                  <c:v>2.6681286701613831</c:v>
                </c:pt>
                <c:pt idx="30">
                  <c:v>1.9495408491907218</c:v>
                </c:pt>
                <c:pt idx="31">
                  <c:v>1.8360359843209018</c:v>
                </c:pt>
                <c:pt idx="32">
                  <c:v>1.8457028333692462</c:v>
                </c:pt>
                <c:pt idx="33">
                  <c:v>1.8760569163015093</c:v>
                </c:pt>
                <c:pt idx="34">
                  <c:v>2.1255307823129996</c:v>
                </c:pt>
                <c:pt idx="35">
                  <c:v>2.2044526751170723</c:v>
                </c:pt>
                <c:pt idx="36">
                  <c:v>1.8956993400006179</c:v>
                </c:pt>
                <c:pt idx="37">
                  <c:v>1.871448887744553</c:v>
                </c:pt>
                <c:pt idx="38">
                  <c:v>1.9405049956071363</c:v>
                </c:pt>
                <c:pt idx="39">
                  <c:v>1.8982088342976606</c:v>
                </c:pt>
                <c:pt idx="40">
                  <c:v>1.8792585724629205</c:v>
                </c:pt>
                <c:pt idx="41">
                  <c:v>1.8604851125275839</c:v>
                </c:pt>
                <c:pt idx="42">
                  <c:v>1.7378643603368191</c:v>
                </c:pt>
                <c:pt idx="43">
                  <c:v>1.7309640186312492</c:v>
                </c:pt>
                <c:pt idx="44">
                  <c:v>1.7451557785036564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CIDE!$EM$2</c:f>
              <c:strCache>
                <c:ptCount val="1"/>
                <c:pt idx="0">
                  <c:v>CF20/CF30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CIDE!$C$5:$C$49</c:f>
              <c:numCache>
                <c:formatCode>0.00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</c:numCache>
            </c:numRef>
          </c:xVal>
          <c:yVal>
            <c:numRef>
              <c:f>CIDE!$EM$5:$EM$49</c:f>
              <c:numCache>
                <c:formatCode>0.00</c:formatCode>
                <c:ptCount val="45"/>
                <c:pt idx="0">
                  <c:v>1.4930672887212637</c:v>
                </c:pt>
                <c:pt idx="1">
                  <c:v>0.94793206778831829</c:v>
                </c:pt>
                <c:pt idx="2">
                  <c:v>1.4782108977887138</c:v>
                </c:pt>
                <c:pt idx="3">
                  <c:v>1.358792328423565</c:v>
                </c:pt>
                <c:pt idx="4">
                  <c:v>2.08601006730074</c:v>
                </c:pt>
                <c:pt idx="5">
                  <c:v>1.4471306960962262</c:v>
                </c:pt>
                <c:pt idx="6">
                  <c:v>1.8076344036524001</c:v>
                </c:pt>
                <c:pt idx="7">
                  <c:v>1.1227426646846561</c:v>
                </c:pt>
                <c:pt idx="8">
                  <c:v>1.9112189942720363</c:v>
                </c:pt>
                <c:pt idx="9">
                  <c:v>1.8206069530836364</c:v>
                </c:pt>
                <c:pt idx="10">
                  <c:v>1.4200438612632524</c:v>
                </c:pt>
                <c:pt idx="11">
                  <c:v>1.4471306960962262</c:v>
                </c:pt>
                <c:pt idx="12">
                  <c:v>1.1355922159838001</c:v>
                </c:pt>
                <c:pt idx="13">
                  <c:v>1.4471306960962262</c:v>
                </c:pt>
                <c:pt idx="14">
                  <c:v>1.4471306960962262</c:v>
                </c:pt>
                <c:pt idx="15">
                  <c:v>1.5099190012178521</c:v>
                </c:pt>
                <c:pt idx="16">
                  <c:v>1.1613665908764339</c:v>
                </c:pt>
                <c:pt idx="18">
                  <c:v>1.164932624675739</c:v>
                </c:pt>
                <c:pt idx="19">
                  <c:v>0.84678213343205799</c:v>
                </c:pt>
                <c:pt idx="20">
                  <c:v>1.9433090838170934</c:v>
                </c:pt>
                <c:pt idx="21">
                  <c:v>1.4684556044950594</c:v>
                </c:pt>
                <c:pt idx="22">
                  <c:v>1.524840451319651</c:v>
                </c:pt>
                <c:pt idx="23">
                  <c:v>1.5829873864802615</c:v>
                </c:pt>
                <c:pt idx="24">
                  <c:v>1.4471306960962262</c:v>
                </c:pt>
                <c:pt idx="25">
                  <c:v>1.5598329040100904</c:v>
                </c:pt>
                <c:pt idx="26">
                  <c:v>1.4016651048392144</c:v>
                </c:pt>
                <c:pt idx="27">
                  <c:v>1.151406106824957</c:v>
                </c:pt>
                <c:pt idx="28">
                  <c:v>0.91716931383637779</c:v>
                </c:pt>
                <c:pt idx="29">
                  <c:v>1.3633037021095629</c:v>
                </c:pt>
                <c:pt idx="30">
                  <c:v>1.4471306960962262</c:v>
                </c:pt>
                <c:pt idx="31">
                  <c:v>1.4471306960962262</c:v>
                </c:pt>
                <c:pt idx="32">
                  <c:v>1.4471306960962262</c:v>
                </c:pt>
                <c:pt idx="33">
                  <c:v>1.1890219985048052</c:v>
                </c:pt>
                <c:pt idx="34">
                  <c:v>1.4471306960962262</c:v>
                </c:pt>
                <c:pt idx="35">
                  <c:v>1.4471306960962262</c:v>
                </c:pt>
                <c:pt idx="36">
                  <c:v>1.4471306960962262</c:v>
                </c:pt>
                <c:pt idx="37">
                  <c:v>1.4471306960962262</c:v>
                </c:pt>
                <c:pt idx="38">
                  <c:v>1.4471306960962262</c:v>
                </c:pt>
                <c:pt idx="39">
                  <c:v>1.4471306960962262</c:v>
                </c:pt>
                <c:pt idx="40">
                  <c:v>1.4471306960962262</c:v>
                </c:pt>
                <c:pt idx="41">
                  <c:v>1.2121914425340214</c:v>
                </c:pt>
                <c:pt idx="42">
                  <c:v>1.4471306960962262</c:v>
                </c:pt>
                <c:pt idx="43">
                  <c:v>1.4471306960962262</c:v>
                </c:pt>
                <c:pt idx="44">
                  <c:v>1.4471306960962262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03456"/>
        <c:axId val="118805632"/>
      </c:scatterChart>
      <c:valAx>
        <c:axId val="118803456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>
            <c:manualLayout>
              <c:xMode val="edge"/>
              <c:yMode val="edge"/>
              <c:x val="0.52475008697394099"/>
              <c:y val="0.89782124200802726"/>
            </c:manualLayout>
          </c:layout>
          <c:overlay val="0"/>
        </c:title>
        <c:numFmt formatCode="#,##0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118805632"/>
        <c:crosses val="autoZero"/>
        <c:crossBetween val="midCat"/>
        <c:majorUnit val="5"/>
      </c:valAx>
      <c:valAx>
        <c:axId val="118805632"/>
        <c:scaling>
          <c:orientation val="minMax"/>
          <c:max val="3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8803456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19186744481834E-2"/>
          <c:y val="5.9950151264701483E-2"/>
          <c:w val="0.63390189109840611"/>
          <c:h val="0.761374403302297"/>
        </c:manualLayout>
      </c:layout>
      <c:scatterChart>
        <c:scatterStyle val="lineMarker"/>
        <c:varyColors val="0"/>
        <c:ser>
          <c:idx val="4"/>
          <c:order val="0"/>
          <c:tx>
            <c:strRef>
              <c:f>CIDE!$EJ$2</c:f>
              <c:strCache>
                <c:ptCount val="1"/>
                <c:pt idx="0">
                  <c:v>10/30</c:v>
                </c:pt>
              </c:strCache>
            </c:strRef>
          </c:tx>
          <c:spPr>
            <a:ln w="12700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CIDE!$EJ$49:$EJ$52</c:f>
                <c:numCache>
                  <c:formatCode>General</c:formatCode>
                  <c:ptCount val="4"/>
                  <c:pt idx="0">
                    <c:v>0.40504594800651011</c:v>
                  </c:pt>
                  <c:pt idx="1">
                    <c:v>7.4184390246542387E-2</c:v>
                  </c:pt>
                  <c:pt idx="2">
                    <c:v>0.20631546936645573</c:v>
                  </c:pt>
                  <c:pt idx="3">
                    <c:v>0.14738555596464842</c:v>
                  </c:pt>
                </c:numCache>
              </c:numRef>
            </c:plus>
            <c:minus>
              <c:numRef>
                <c:f>CIDE!$EJ$49:$EJ$52</c:f>
                <c:numCache>
                  <c:formatCode>General</c:formatCode>
                  <c:ptCount val="4"/>
                  <c:pt idx="0">
                    <c:v>0.40504594800651011</c:v>
                  </c:pt>
                  <c:pt idx="1">
                    <c:v>7.4184390246542387E-2</c:v>
                  </c:pt>
                  <c:pt idx="2">
                    <c:v>0.20631546936645573</c:v>
                  </c:pt>
                  <c:pt idx="3">
                    <c:v>0.14738555596464842</c:v>
                  </c:pt>
                </c:numCache>
              </c:numRef>
            </c:minus>
          </c:errBars>
          <c:xVal>
            <c:numRef>
              <c:f>CIDE!$EI$38:$EI$41</c:f>
              <c:numCache>
                <c:formatCode>0.00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CIDE!$EJ$38:$EJ$41</c:f>
              <c:numCache>
                <c:formatCode>0.00</c:formatCode>
                <c:ptCount val="4"/>
                <c:pt idx="0">
                  <c:v>2.2530168982249976</c:v>
                </c:pt>
                <c:pt idx="1">
                  <c:v>2.072174793825615</c:v>
                </c:pt>
                <c:pt idx="2">
                  <c:v>1.9785716422918185</c:v>
                </c:pt>
                <c:pt idx="3">
                  <c:v>2.0384091002085851</c:v>
                </c:pt>
              </c:numCache>
            </c:numRef>
          </c:yVal>
          <c:smooth val="0"/>
        </c:ser>
        <c:ser>
          <c:idx val="6"/>
          <c:order val="1"/>
          <c:tx>
            <c:strRef>
              <c:f>CIDE!$EK$2</c:f>
              <c:strCache>
                <c:ptCount val="1"/>
                <c:pt idx="0">
                  <c:v>20/30</c:v>
                </c:pt>
              </c:strCache>
            </c:strRef>
          </c:tx>
          <c:spPr>
            <a:ln w="12700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CIDE!$EK$49:$EK$52</c:f>
                <c:numCache>
                  <c:formatCode>General</c:formatCode>
                  <c:ptCount val="4"/>
                  <c:pt idx="0">
                    <c:v>0.31806168898848247</c:v>
                  </c:pt>
                  <c:pt idx="1">
                    <c:v>4.1579343911160471E-2</c:v>
                  </c:pt>
                  <c:pt idx="2">
                    <c:v>0.11765824703132831</c:v>
                  </c:pt>
                  <c:pt idx="3">
                    <c:v>7.211178774538872E-2</c:v>
                  </c:pt>
                </c:numCache>
              </c:numRef>
            </c:plus>
            <c:minus>
              <c:numRef>
                <c:f>CIDE!$EK$49:$EK$52</c:f>
                <c:numCache>
                  <c:formatCode>General</c:formatCode>
                  <c:ptCount val="4"/>
                  <c:pt idx="0">
                    <c:v>0.31806168898848247</c:v>
                  </c:pt>
                  <c:pt idx="1">
                    <c:v>4.1579343911160471E-2</c:v>
                  </c:pt>
                  <c:pt idx="2">
                    <c:v>0.11765824703132831</c:v>
                  </c:pt>
                  <c:pt idx="3">
                    <c:v>7.211178774538872E-2</c:v>
                  </c:pt>
                </c:numCache>
              </c:numRef>
            </c:minus>
          </c:errBars>
          <c:xVal>
            <c:numRef>
              <c:f>CIDE!$EI$38:$EI$41</c:f>
              <c:numCache>
                <c:formatCode>0.00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CIDE!$EK$38:$EK$41</c:f>
              <c:numCache>
                <c:formatCode>0.00</c:formatCode>
                <c:ptCount val="4"/>
                <c:pt idx="0">
                  <c:v>1.5036673836814871</c:v>
                </c:pt>
                <c:pt idx="1">
                  <c:v>1.4594238023463673</c:v>
                </c:pt>
                <c:pt idx="2">
                  <c:v>1.0712660945248855</c:v>
                </c:pt>
                <c:pt idx="3">
                  <c:v>1.4117746296398057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CIDE!$EJ$2</c:f>
              <c:strCache>
                <c:ptCount val="1"/>
                <c:pt idx="0">
                  <c:v>10/30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CIDE!$C$5:$C$29</c:f>
              <c:numCache>
                <c:formatCode>0.00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</c:numCache>
            </c:numRef>
          </c:xVal>
          <c:yVal>
            <c:numRef>
              <c:f>CIDE!$EJ$5:$EJ$29</c:f>
              <c:numCache>
                <c:formatCode>0.00</c:formatCode>
                <c:ptCount val="25"/>
                <c:pt idx="0">
                  <c:v>0.88987123673096291</c:v>
                </c:pt>
                <c:pt idx="1">
                  <c:v>2.458634399108278</c:v>
                </c:pt>
                <c:pt idx="2">
                  <c:v>3.3807614450983658</c:v>
                </c:pt>
                <c:pt idx="3">
                  <c:v>2.0349404089844336</c:v>
                </c:pt>
                <c:pt idx="4">
                  <c:v>2.5008770012029484</c:v>
                </c:pt>
                <c:pt idx="5">
                  <c:v>1.9427667780077738</c:v>
                </c:pt>
                <c:pt idx="6">
                  <c:v>2.289204555097053</c:v>
                </c:pt>
                <c:pt idx="7">
                  <c:v>2.0990438101400608</c:v>
                </c:pt>
                <c:pt idx="8">
                  <c:v>2.1544681387254392</c:v>
                </c:pt>
                <c:pt idx="9">
                  <c:v>1.8753906871577479</c:v>
                </c:pt>
                <c:pt idx="10">
                  <c:v>1.5736778687629938</c:v>
                </c:pt>
                <c:pt idx="11">
                  <c:v>2.1602782433853225</c:v>
                </c:pt>
                <c:pt idx="12">
                  <c:v>1.442014127438487</c:v>
                </c:pt>
                <c:pt idx="13">
                  <c:v>2.5557574923129383</c:v>
                </c:pt>
                <c:pt idx="14">
                  <c:v>2.1611304795593496</c:v>
                </c:pt>
                <c:pt idx="15">
                  <c:v>2.1101956296066864</c:v>
                </c:pt>
                <c:pt idx="16">
                  <c:v>2.4789632427160719</c:v>
                </c:pt>
                <c:pt idx="17">
                  <c:v>2.1838301219234606</c:v>
                </c:pt>
                <c:pt idx="18">
                  <c:v>2.021401372052305</c:v>
                </c:pt>
                <c:pt idx="19">
                  <c:v>2.356961002857854</c:v>
                </c:pt>
                <c:pt idx="20">
                  <c:v>1.6297251729369004</c:v>
                </c:pt>
                <c:pt idx="21">
                  <c:v>1.9345458923301269</c:v>
                </c:pt>
                <c:pt idx="22">
                  <c:v>1.7799064084506944</c:v>
                </c:pt>
                <c:pt idx="23">
                  <c:v>2.2744704977494852</c:v>
                </c:pt>
                <c:pt idx="24">
                  <c:v>1.6140916614622633</c:v>
                </c:pt>
              </c:numCache>
            </c:numRef>
          </c:yVal>
          <c:smooth val="0"/>
        </c:ser>
        <c:ser>
          <c:idx val="1"/>
          <c:order val="3"/>
          <c:tx>
            <c:strRef>
              <c:f>CIDE!$EK$2</c:f>
              <c:strCache>
                <c:ptCount val="1"/>
                <c:pt idx="0">
                  <c:v>20/30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CIDE!$C$5:$C$29</c:f>
              <c:numCache>
                <c:formatCode>0.00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</c:numCache>
            </c:numRef>
          </c:xVal>
          <c:yVal>
            <c:numRef>
              <c:f>CIDE!$EK$5:$EK$29</c:f>
              <c:numCache>
                <c:formatCode>0.00</c:formatCode>
                <c:ptCount val="25"/>
                <c:pt idx="0">
                  <c:v>0.46071836204185368</c:v>
                </c:pt>
                <c:pt idx="1">
                  <c:v>1.4038375601257225</c:v>
                </c:pt>
                <c:pt idx="2">
                  <c:v>2.4561523157270551</c:v>
                </c:pt>
                <c:pt idx="3">
                  <c:v>1.5882627486917702</c:v>
                </c:pt>
                <c:pt idx="4">
                  <c:v>1.6093659318210332</c:v>
                </c:pt>
                <c:pt idx="5">
                  <c:v>1.4653858181098167</c:v>
                </c:pt>
                <c:pt idx="6">
                  <c:v>1.3529045702279188</c:v>
                </c:pt>
                <c:pt idx="7">
                  <c:v>1.4038060123756146</c:v>
                </c:pt>
                <c:pt idx="8">
                  <c:v>1.6003853442570783</c:v>
                </c:pt>
                <c:pt idx="9">
                  <c:v>1.4746372667614078</c:v>
                </c:pt>
                <c:pt idx="10">
                  <c:v>0.81409257793023126</c:v>
                </c:pt>
                <c:pt idx="11">
                  <c:v>1.4159178552876561</c:v>
                </c:pt>
                <c:pt idx="12">
                  <c:v>0.86115623240520822</c:v>
                </c:pt>
                <c:pt idx="13">
                  <c:v>0.99066503164516195</c:v>
                </c:pt>
                <c:pt idx="14">
                  <c:v>1.2744987753561698</c:v>
                </c:pt>
                <c:pt idx="15">
                  <c:v>1.3900495542928626</c:v>
                </c:pt>
                <c:pt idx="16">
                  <c:v>1.5177019736351178</c:v>
                </c:pt>
                <c:pt idx="17">
                  <c:v>1.527001467562459</c:v>
                </c:pt>
                <c:pt idx="18">
                  <c:v>1.3344229007987516</c:v>
                </c:pt>
                <c:pt idx="19">
                  <c:v>1.6996048584991119</c:v>
                </c:pt>
                <c:pt idx="20">
                  <c:v>1.3113620425159982</c:v>
                </c:pt>
                <c:pt idx="21">
                  <c:v>1.42433741880475</c:v>
                </c:pt>
                <c:pt idx="22">
                  <c:v>1.2947377784481435</c:v>
                </c:pt>
                <c:pt idx="23">
                  <c:v>1.2303413127352001</c:v>
                </c:pt>
                <c:pt idx="24">
                  <c:v>1.3881869891056622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96032"/>
        <c:axId val="118397952"/>
      </c:scatterChart>
      <c:valAx>
        <c:axId val="118396032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8397952"/>
        <c:crosses val="autoZero"/>
        <c:crossBetween val="midCat"/>
        <c:majorUnit val="5"/>
      </c:valAx>
      <c:valAx>
        <c:axId val="118397952"/>
        <c:scaling>
          <c:orientation val="minMax"/>
          <c:max val="3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839603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57156913882676863"/>
          <c:y val="6.5258193845596935E-3"/>
          <c:w val="0.36425501160181062"/>
          <c:h val="0.3292127823034965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5337959695061"/>
          <c:y val="0.12619249309211189"/>
          <c:w val="0.66240835139487231"/>
          <c:h val="0.64694388979649464"/>
        </c:manualLayout>
      </c:layout>
      <c:scatterChart>
        <c:scatterStyle val="lineMarker"/>
        <c:varyColors val="0"/>
        <c:ser>
          <c:idx val="2"/>
          <c:order val="0"/>
          <c:tx>
            <c:strRef>
              <c:f>CIDE!$FU$2</c:f>
              <c:strCache>
                <c:ptCount val="1"/>
                <c:pt idx="0">
                  <c:v>Alisol</c:v>
                </c:pt>
              </c:strCache>
            </c:strRef>
          </c:tx>
          <c:spPr>
            <a:ln w="12700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CIDE!$FU$79:$FU$85</c:f>
                <c:numCache>
                  <c:formatCode>General</c:formatCode>
                  <c:ptCount val="7"/>
                  <c:pt idx="0">
                    <c:v>0.11475213311277115</c:v>
                  </c:pt>
                  <c:pt idx="1">
                    <c:v>9.1059090102874815E-2</c:v>
                  </c:pt>
                  <c:pt idx="2">
                    <c:v>0.34748397000161152</c:v>
                  </c:pt>
                  <c:pt idx="3">
                    <c:v>0.19681978358499533</c:v>
                  </c:pt>
                  <c:pt idx="4">
                    <c:v>0.13704031056379848</c:v>
                  </c:pt>
                  <c:pt idx="5">
                    <c:v>0.30051599646649402</c:v>
                  </c:pt>
                  <c:pt idx="6">
                    <c:v>0.15485030210855827</c:v>
                  </c:pt>
                </c:numCache>
              </c:numRef>
            </c:plus>
            <c:minus>
              <c:numRef>
                <c:f>CIDE!$FU$79:$FU$85</c:f>
                <c:numCache>
                  <c:formatCode>General</c:formatCode>
                  <c:ptCount val="7"/>
                  <c:pt idx="0">
                    <c:v>0.11475213311277115</c:v>
                  </c:pt>
                  <c:pt idx="1">
                    <c:v>9.1059090102874815E-2</c:v>
                  </c:pt>
                  <c:pt idx="2">
                    <c:v>0.34748397000161152</c:v>
                  </c:pt>
                  <c:pt idx="3">
                    <c:v>0.19681978358499533</c:v>
                  </c:pt>
                  <c:pt idx="4">
                    <c:v>0.13704031056379848</c:v>
                  </c:pt>
                  <c:pt idx="5">
                    <c:v>0.30051599646649402</c:v>
                  </c:pt>
                  <c:pt idx="6">
                    <c:v>0.15485030210855827</c:v>
                  </c:pt>
                </c:numCache>
              </c:numRef>
            </c:minus>
          </c:errBars>
          <c:xVal>
            <c:numRef>
              <c:f>CIDE!$GB$61:$GB$67</c:f>
              <c:numCache>
                <c:formatCode>0.00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16</c:v>
                </c:pt>
              </c:numCache>
            </c:numRef>
          </c:xVal>
          <c:yVal>
            <c:numRef>
              <c:f>CIDE!$FU$59:$FU$65</c:f>
              <c:numCache>
                <c:formatCode>0.00</c:formatCode>
                <c:ptCount val="7"/>
                <c:pt idx="0">
                  <c:v>4.2188474935755947E-16</c:v>
                </c:pt>
                <c:pt idx="1">
                  <c:v>9.9009218736505325E-2</c:v>
                </c:pt>
                <c:pt idx="2">
                  <c:v>0.73946263216616259</c:v>
                </c:pt>
                <c:pt idx="3">
                  <c:v>0.21176870494169592</c:v>
                </c:pt>
                <c:pt idx="4">
                  <c:v>0.20636822002175609</c:v>
                </c:pt>
                <c:pt idx="5">
                  <c:v>1.0309664018256091</c:v>
                </c:pt>
                <c:pt idx="6">
                  <c:v>0.54728104703316871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CIDE!$FW$2</c:f>
              <c:strCache>
                <c:ptCount val="1"/>
                <c:pt idx="0">
                  <c:v>Luvisol</c:v>
                </c:pt>
              </c:strCache>
            </c:strRef>
          </c:tx>
          <c:spPr>
            <a:ln w="12700">
              <a:noFill/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CIDE!$FW$81:$FW$88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4.2043342285796363E-2</c:v>
                  </c:pt>
                  <c:pt idx="2">
                    <c:v>0.14433738814081437</c:v>
                  </c:pt>
                  <c:pt idx="3">
                    <c:v>0.22207888914634932</c:v>
                  </c:pt>
                  <c:pt idx="4">
                    <c:v>0.20487320298945103</c:v>
                  </c:pt>
                  <c:pt idx="5">
                    <c:v>6.9955992104734896E-2</c:v>
                  </c:pt>
                  <c:pt idx="6">
                    <c:v>6.8663318299294646E-2</c:v>
                  </c:pt>
                  <c:pt idx="7">
                    <c:v>7.5680057932246844E-2</c:v>
                  </c:pt>
                </c:numCache>
              </c:numRef>
            </c:plus>
            <c:minus>
              <c:numRef>
                <c:f>CIDE!$FW$81:$FW$88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4.2043342285796363E-2</c:v>
                  </c:pt>
                  <c:pt idx="2">
                    <c:v>0.14433738814081437</c:v>
                  </c:pt>
                  <c:pt idx="3">
                    <c:v>0.22207888914634932</c:v>
                  </c:pt>
                  <c:pt idx="4">
                    <c:v>0.20487320298945103</c:v>
                  </c:pt>
                  <c:pt idx="5">
                    <c:v>6.9955992104734896E-2</c:v>
                  </c:pt>
                  <c:pt idx="6">
                    <c:v>6.8663318299294646E-2</c:v>
                  </c:pt>
                  <c:pt idx="7">
                    <c:v>7.5680057932246844E-2</c:v>
                  </c:pt>
                </c:numCache>
              </c:numRef>
            </c:minus>
          </c:errBars>
          <c:xVal>
            <c:numRef>
              <c:f>CIDE!$GE$61:$GE$68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15</c:v>
                </c:pt>
                <c:pt idx="6">
                  <c:v>18</c:v>
                </c:pt>
                <c:pt idx="7">
                  <c:v>20</c:v>
                </c:pt>
              </c:numCache>
            </c:numRef>
          </c:xVal>
          <c:yVal>
            <c:numRef>
              <c:f>CIDE!$FW$62:$FW$69</c:f>
              <c:numCache>
                <c:formatCode>0.00</c:formatCode>
                <c:ptCount val="8"/>
                <c:pt idx="0">
                  <c:v>0</c:v>
                </c:pt>
                <c:pt idx="1">
                  <c:v>5.9092225862000365E-2</c:v>
                </c:pt>
                <c:pt idx="2">
                  <c:v>0.65926266514207987</c:v>
                </c:pt>
                <c:pt idx="3">
                  <c:v>0.31428631861902756</c:v>
                </c:pt>
                <c:pt idx="4">
                  <c:v>0.43413282975845796</c:v>
                </c:pt>
                <c:pt idx="5">
                  <c:v>0.62075278371108977</c:v>
                </c:pt>
                <c:pt idx="6">
                  <c:v>0.63083413600104399</c:v>
                </c:pt>
                <c:pt idx="7">
                  <c:v>0.78859311714144409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CIDE!$FU$2</c:f>
              <c:strCache>
                <c:ptCount val="1"/>
                <c:pt idx="0">
                  <c:v>Alisol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intercept val="0"/>
            <c:dispRSqr val="0"/>
            <c:dispEq val="0"/>
          </c:trendline>
          <c:xVal>
            <c:numRef>
              <c:f>CIDE!$C$5:$C$44</c:f>
              <c:numCache>
                <c:formatCode>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</c:numCache>
            </c:numRef>
          </c:xVal>
          <c:yVal>
            <c:numRef>
              <c:f>CIDE!$FU$5:$FU$44</c:f>
              <c:numCache>
                <c:formatCode>0.00</c:formatCode>
                <c:ptCount val="40"/>
                <c:pt idx="0">
                  <c:v>-0.2338598196405659</c:v>
                </c:pt>
                <c:pt idx="1">
                  <c:v>-7.2483316751286234E-2</c:v>
                </c:pt>
                <c:pt idx="2">
                  <c:v>0.26951703173782054</c:v>
                </c:pt>
                <c:pt idx="3">
                  <c:v>0.27346136465262061</c:v>
                </c:pt>
                <c:pt idx="4">
                  <c:v>-0.23663525999858692</c:v>
                </c:pt>
                <c:pt idx="5">
                  <c:v>-1.7846374839699994E-3</c:v>
                </c:pt>
                <c:pt idx="6">
                  <c:v>0.22268400204622815</c:v>
                </c:pt>
                <c:pt idx="7">
                  <c:v>-0.19645447081474918</c:v>
                </c:pt>
                <c:pt idx="8">
                  <c:v>0.14605142268889415</c:v>
                </c:pt>
                <c:pt idx="9">
                  <c:v>0.32454977724612349</c:v>
                </c:pt>
                <c:pt idx="10">
                  <c:v>0.41003281549241777</c:v>
                </c:pt>
                <c:pt idx="11">
                  <c:v>1.016570735356636</c:v>
                </c:pt>
                <c:pt idx="12">
                  <c:v>0.20752256264397187</c:v>
                </c:pt>
                <c:pt idx="13">
                  <c:v>0.1980985893826791</c:v>
                </c:pt>
                <c:pt idx="14">
                  <c:v>5.1280480213402166E-3</c:v>
                </c:pt>
                <c:pt idx="15">
                  <c:v>0.80702876861232775</c:v>
                </c:pt>
                <c:pt idx="16">
                  <c:v>0.26978157640256722</c:v>
                </c:pt>
                <c:pt idx="17">
                  <c:v>0.18582511393254933</c:v>
                </c:pt>
                <c:pt idx="18">
                  <c:v>-0.43326915903431185</c:v>
                </c:pt>
                <c:pt idx="19">
                  <c:v>0.22947722479534707</c:v>
                </c:pt>
                <c:pt idx="20">
                  <c:v>0.32618041132526215</c:v>
                </c:pt>
                <c:pt idx="21">
                  <c:v>0.27516270470720433</c:v>
                </c:pt>
                <c:pt idx="22">
                  <c:v>-0.32841316452537189</c:v>
                </c:pt>
                <c:pt idx="23">
                  <c:v>0.30664177615944993</c:v>
                </c:pt>
                <c:pt idx="24">
                  <c:v>0.45226937244223597</c:v>
                </c:pt>
                <c:pt idx="25">
                  <c:v>1.5829737984322099</c:v>
                </c:pt>
                <c:pt idx="26">
                  <c:v>0.90122268474087774</c:v>
                </c:pt>
                <c:pt idx="27">
                  <c:v>0.66531644865714679</c:v>
                </c:pt>
                <c:pt idx="28">
                  <c:v>1.1145455811355172</c:v>
                </c:pt>
                <c:pt idx="29">
                  <c:v>0.89077349616229273</c:v>
                </c:pt>
                <c:pt idx="30">
                  <c:v>0.45988119451026443</c:v>
                </c:pt>
                <c:pt idx="31">
                  <c:v>0.59201005800445472</c:v>
                </c:pt>
                <c:pt idx="32">
                  <c:v>1.040840770724879</c:v>
                </c:pt>
                <c:pt idx="33">
                  <c:v>1.3223835992866875</c:v>
                </c:pt>
                <c:pt idx="34">
                  <c:v>2.1421579482382942</c:v>
                </c:pt>
                <c:pt idx="35">
                  <c:v>0.857988064405383</c:v>
                </c:pt>
                <c:pt idx="36">
                  <c:v>0.27713300206441099</c:v>
                </c:pt>
                <c:pt idx="37">
                  <c:v>0.23732998565928451</c:v>
                </c:pt>
                <c:pt idx="38">
                  <c:v>0.3839017695184444</c:v>
                </c:pt>
                <c:pt idx="39">
                  <c:v>0.98005241351832062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CIDE!$FW$2</c:f>
              <c:strCache>
                <c:ptCount val="1"/>
                <c:pt idx="0">
                  <c:v>Luvisol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solidFill>
                  <a:schemeClr val="tx1"/>
                </a:solidFill>
                <a:prstDash val="dash"/>
              </a:ln>
            </c:spPr>
            <c:trendlineType val="linear"/>
            <c:intercept val="0"/>
            <c:dispRSqr val="0"/>
            <c:dispEq val="0"/>
          </c:trendline>
          <c:xVal>
            <c:numRef>
              <c:f>CIDE!$FV$5:$FV$49</c:f>
              <c:numCache>
                <c:formatCode>0.00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</c:numCache>
            </c:numRef>
          </c:xVal>
          <c:yVal>
            <c:numRef>
              <c:f>CIDE!$FW$5:$FW$49</c:f>
              <c:numCache>
                <c:formatCode>0.00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0.14626432784102864</c:v>
                </c:pt>
                <c:pt idx="6">
                  <c:v>-5.8576873531984576E-2</c:v>
                </c:pt>
                <c:pt idx="8">
                  <c:v>2.6358364700918995E-2</c:v>
                </c:pt>
                <c:pt idx="9">
                  <c:v>0.1223230844380384</c:v>
                </c:pt>
                <c:pt idx="10">
                  <c:v>9.2924482504670336E-2</c:v>
                </c:pt>
                <c:pt idx="11">
                  <c:v>0.85720154760273815</c:v>
                </c:pt>
                <c:pt idx="12">
                  <c:v>0.70089875600304719</c:v>
                </c:pt>
                <c:pt idx="13">
                  <c:v>0.79412907683143785</c:v>
                </c:pt>
                <c:pt idx="14">
                  <c:v>0.85115946276850585</c:v>
                </c:pt>
                <c:pt idx="15">
                  <c:v>0.87365691215704322</c:v>
                </c:pt>
                <c:pt idx="16">
                  <c:v>0.58809428927287366</c:v>
                </c:pt>
                <c:pt idx="18">
                  <c:v>-5.3180822623248997E-2</c:v>
                </c:pt>
                <c:pt idx="19">
                  <c:v>-0.15142510433055742</c:v>
                </c:pt>
                <c:pt idx="20">
                  <c:v>0.56409804881520842</c:v>
                </c:pt>
                <c:pt idx="21">
                  <c:v>0.30961312525310197</c:v>
                </c:pt>
                <c:pt idx="22">
                  <c:v>0.27836100023717436</c:v>
                </c:pt>
                <c:pt idx="23">
                  <c:v>0.81905112065310903</c:v>
                </c:pt>
                <c:pt idx="24">
                  <c:v>0.99594206417069941</c:v>
                </c:pt>
                <c:pt idx="25">
                  <c:v>0.55137766476844075</c:v>
                </c:pt>
                <c:pt idx="26">
                  <c:v>0.66646509041216184</c:v>
                </c:pt>
                <c:pt idx="27">
                  <c:v>0.18664517318263277</c:v>
                </c:pt>
                <c:pt idx="28">
                  <c:v>0.12647204238008097</c:v>
                </c:pt>
                <c:pt idx="29">
                  <c:v>-0.15669703228803022</c:v>
                </c:pt>
                <c:pt idx="30">
                  <c:v>0.64151979532088166</c:v>
                </c:pt>
                <c:pt idx="31">
                  <c:v>0.7770349423597509</c:v>
                </c:pt>
                <c:pt idx="32">
                  <c:v>0.76521437623121036</c:v>
                </c:pt>
                <c:pt idx="33">
                  <c:v>0.47528952021614057</c:v>
                </c:pt>
                <c:pt idx="34">
                  <c:v>0.4447052844274656</c:v>
                </c:pt>
                <c:pt idx="35">
                  <c:v>0.36128147931149179</c:v>
                </c:pt>
                <c:pt idx="36">
                  <c:v>0.70491884265024918</c:v>
                </c:pt>
                <c:pt idx="37">
                  <c:v>0.7339904098828095</c:v>
                </c:pt>
                <c:pt idx="38">
                  <c:v>0.65205097358976782</c:v>
                </c:pt>
                <c:pt idx="39">
                  <c:v>0.70192897457090164</c:v>
                </c:pt>
                <c:pt idx="40">
                  <c:v>0.72459254180525501</c:v>
                </c:pt>
                <c:pt idx="41">
                  <c:v>0.51832847468687948</c:v>
                </c:pt>
                <c:pt idx="42">
                  <c:v>0.90017189833907163</c:v>
                </c:pt>
                <c:pt idx="43">
                  <c:v>0.90904467868164152</c:v>
                </c:pt>
                <c:pt idx="44">
                  <c:v>0.8908279921943727</c:v>
                </c:pt>
              </c:numCache>
            </c:numRef>
          </c:yVal>
          <c:smooth val="0"/>
        </c:ser>
        <c:ser>
          <c:idx val="0"/>
          <c:order val="4"/>
          <c:tx>
            <c:strRef>
              <c:f>CIDE!$FY$2</c:f>
              <c:strCache>
                <c:ptCount val="1"/>
                <c:pt idx="0">
                  <c:v>Vertisol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CIDE!$FY$49:$FY$52</c:f>
                <c:numCache>
                  <c:formatCode>General</c:formatCode>
                  <c:ptCount val="4"/>
                  <c:pt idx="0">
                    <c:v>0.17646607575196932</c:v>
                  </c:pt>
                  <c:pt idx="1">
                    <c:v>8.0850053865150137E-2</c:v>
                  </c:pt>
                  <c:pt idx="2">
                    <c:v>7.0996425842979119E-2</c:v>
                  </c:pt>
                  <c:pt idx="3">
                    <c:v>0.14028145955969162</c:v>
                  </c:pt>
                </c:numCache>
              </c:numRef>
            </c:plus>
            <c:minus>
              <c:numRef>
                <c:f>CIDE!$FY$49:$FY$52</c:f>
                <c:numCache>
                  <c:formatCode>General</c:formatCode>
                  <c:ptCount val="4"/>
                  <c:pt idx="0">
                    <c:v>0.17646607575196932</c:v>
                  </c:pt>
                  <c:pt idx="1">
                    <c:v>8.0850053865150137E-2</c:v>
                  </c:pt>
                  <c:pt idx="2">
                    <c:v>7.0996425842979119E-2</c:v>
                  </c:pt>
                  <c:pt idx="3">
                    <c:v>0.14028145955969162</c:v>
                  </c:pt>
                </c:numCache>
              </c:numRef>
            </c:minus>
          </c:errBars>
          <c:xVal>
            <c:numRef>
              <c:f>CIDE!$FX$38:$FX$41</c:f>
              <c:numCache>
                <c:formatCode>0.00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</c:numCache>
            </c:numRef>
          </c:xVal>
          <c:yVal>
            <c:numRef>
              <c:f>CIDE!$FY$38:$FY$41</c:f>
              <c:numCache>
                <c:formatCode>0.00</c:formatCode>
                <c:ptCount val="4"/>
                <c:pt idx="0">
                  <c:v>3.1086244689504381E-16</c:v>
                </c:pt>
                <c:pt idx="1">
                  <c:v>3.5863136075063203E-2</c:v>
                </c:pt>
                <c:pt idx="2">
                  <c:v>-2.5734595508236219E-2</c:v>
                </c:pt>
                <c:pt idx="3">
                  <c:v>4.1358077843691651E-2</c:v>
                </c:pt>
              </c:numCache>
            </c:numRef>
          </c:yVal>
          <c:smooth val="0"/>
        </c:ser>
        <c:ser>
          <c:idx val="4"/>
          <c:order val="5"/>
          <c:tx>
            <c:strRef>
              <c:f>CIDE!$FY$2</c:f>
              <c:strCache>
                <c:ptCount val="1"/>
                <c:pt idx="0">
                  <c:v>Vertisol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trendlineType val="linear"/>
            <c:intercept val="0"/>
            <c:dispRSqr val="0"/>
            <c:dispEq val="0"/>
          </c:trendline>
          <c:xVal>
            <c:numRef>
              <c:f>CIDE!$FX$5:$FX$29</c:f>
              <c:numCache>
                <c:formatCode>0.00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</c:numCache>
            </c:numRef>
          </c:xVal>
          <c:yVal>
            <c:numRef>
              <c:f>CIDE!$FY$5:$FY$29</c:f>
              <c:numCache>
                <c:formatCode>0.00</c:formatCode>
                <c:ptCount val="25"/>
                <c:pt idx="0">
                  <c:v>0.62099400385652825</c:v>
                </c:pt>
                <c:pt idx="1">
                  <c:v>-0.32881173470342467</c:v>
                </c:pt>
                <c:pt idx="2">
                  <c:v>-0.24547690341870521</c:v>
                </c:pt>
                <c:pt idx="3">
                  <c:v>0.16063808105225774</c:v>
                </c:pt>
                <c:pt idx="4">
                  <c:v>-0.20734344678665456</c:v>
                </c:pt>
                <c:pt idx="5">
                  <c:v>0.15642814024747348</c:v>
                </c:pt>
                <c:pt idx="6">
                  <c:v>-0.23540340298714821</c:v>
                </c:pt>
                <c:pt idx="7">
                  <c:v>-3.3723240683549552E-2</c:v>
                </c:pt>
                <c:pt idx="8">
                  <c:v>6.3825819961958616E-2</c:v>
                </c:pt>
                <c:pt idx="9">
                  <c:v>0.22818836383658167</c:v>
                </c:pt>
                <c:pt idx="10">
                  <c:v>-2.1451235593120597E-2</c:v>
                </c:pt>
                <c:pt idx="11">
                  <c:v>-7.7898509238976135E-2</c:v>
                </c:pt>
                <c:pt idx="12">
                  <c:v>0.18757528357010458</c:v>
                </c:pt>
                <c:pt idx="14">
                  <c:v>-0.19116392077095273</c:v>
                </c:pt>
                <c:pt idx="15">
                  <c:v>-5.4263942650314423E-2</c:v>
                </c:pt>
                <c:pt idx="16">
                  <c:v>-0.25771422544346606</c:v>
                </c:pt>
                <c:pt idx="17">
                  <c:v>-1.4417713608657991E-2</c:v>
                </c:pt>
                <c:pt idx="18">
                  <c:v>-1.8097535595424066E-2</c:v>
                </c:pt>
                <c:pt idx="19">
                  <c:v>-3.3423878348222816E-2</c:v>
                </c:pt>
                <c:pt idx="20">
                  <c:v>0.35975028218919602</c:v>
                </c:pt>
                <c:pt idx="21">
                  <c:v>0.13328831326796789</c:v>
                </c:pt>
                <c:pt idx="22">
                  <c:v>0.18555386355893755</c:v>
                </c:pt>
                <c:pt idx="23">
                  <c:v>-0.32330503310286762</c:v>
                </c:pt>
                <c:pt idx="24">
                  <c:v>0.43621064816976807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568832"/>
        <c:axId val="118583296"/>
      </c:scatterChart>
      <c:valAx>
        <c:axId val="11856883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>
            <c:manualLayout>
              <c:xMode val="edge"/>
              <c:yMode val="edge"/>
              <c:x val="0.52475008697394099"/>
              <c:y val="0.89782124200802726"/>
            </c:manualLayout>
          </c:layout>
          <c:overlay val="0"/>
        </c:title>
        <c:numFmt formatCode="#,##0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118583296"/>
        <c:crosses val="autoZero"/>
        <c:crossBetween val="midCat"/>
        <c:majorUnit val="5"/>
      </c:valAx>
      <c:valAx>
        <c:axId val="118583296"/>
        <c:scaling>
          <c:orientation val="minMax"/>
          <c:max val="1.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/>
                  <a:t>Tillage</a:t>
                </a:r>
                <a:r>
                  <a:rPr lang="de-DE" dirty="0"/>
                  <a:t> </a:t>
                </a:r>
                <a:r>
                  <a:rPr lang="de-DE" dirty="0" err="1"/>
                  <a:t>decomp</a:t>
                </a:r>
                <a:r>
                  <a:rPr lang="de-DE" dirty="0"/>
                  <a:t>. [kg m</a:t>
                </a:r>
                <a:r>
                  <a:rPr lang="de-DE" baseline="30000" dirty="0"/>
                  <a:t>-2</a:t>
                </a:r>
                <a:r>
                  <a:rPr lang="de-DE" dirty="0"/>
                  <a:t>]</a:t>
                </a:r>
                <a:endParaRPr lang="en-US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8568832"/>
        <c:crosses val="autoZero"/>
        <c:crossBetween val="midCat"/>
        <c:majorUnit val="0.4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825411451659"/>
          <c:y val="0.34279351946600051"/>
          <c:w val="0.76442290383692879"/>
          <c:h val="0.60023233202358284"/>
        </c:manualLayout>
      </c:layout>
      <c:scatterChart>
        <c:scatterStyle val="lineMarker"/>
        <c:varyColors val="0"/>
        <c:ser>
          <c:idx val="1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Tabelle1!$F$27:$F$42</c:f>
              <c:numCache>
                <c:formatCode>0.00</c:formatCode>
                <c:ptCount val="16"/>
                <c:pt idx="0">
                  <c:v>-26.941199999999998</c:v>
                </c:pt>
                <c:pt idx="1">
                  <c:v>-26.761113465222476</c:v>
                </c:pt>
                <c:pt idx="2">
                  <c:v>-26.594639741059531</c:v>
                </c:pt>
                <c:pt idx="3">
                  <c:v>-26.440749829907002</c:v>
                </c:pt>
                <c:pt idx="4">
                  <c:v>-26.298492516486458</c:v>
                </c:pt>
                <c:pt idx="5">
                  <c:v>-26.166988488249203</c:v>
                </c:pt>
                <c:pt idx="6">
                  <c:v>-26.045424900221203</c:v>
                </c:pt>
                <c:pt idx="7">
                  <c:v>-25.933050350693492</c:v>
                </c:pt>
                <c:pt idx="8">
                  <c:v>-25.829170236702058</c:v>
                </c:pt>
                <c:pt idx="9">
                  <c:v>-25.733142460588823</c:v>
                </c:pt>
                <c:pt idx="10">
                  <c:v>-25.644373461105296</c:v>
                </c:pt>
                <c:pt idx="11">
                  <c:v>-25.562314544526679</c:v>
                </c:pt>
                <c:pt idx="12">
                  <c:v>-25.486458493098432</c:v>
                </c:pt>
                <c:pt idx="13">
                  <c:v>-25.41633642985169</c:v>
                </c:pt>
                <c:pt idx="14">
                  <c:v>-25.351514920408491</c:v>
                </c:pt>
                <c:pt idx="15">
                  <c:v>-25.29159329386265</c:v>
                </c:pt>
              </c:numCache>
            </c:numRef>
          </c:xVal>
          <c:yVal>
            <c:numRef>
              <c:f>Tabelle1!$A$27:$A$42</c:f>
              <c:numCache>
                <c:formatCode>0.00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80608"/>
        <c:axId val="38582528"/>
      </c:scatterChart>
      <c:valAx>
        <c:axId val="38580608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1500"/>
                </a:pPr>
                <a:r>
                  <a:rPr lang="el-GR" sz="1500" strike="noStrike" baseline="0" dirty="0"/>
                  <a:t>δ</a:t>
                </a:r>
                <a:r>
                  <a:rPr lang="de-DE" sz="1500" baseline="30000" dirty="0"/>
                  <a:t>13</a:t>
                </a:r>
                <a:r>
                  <a:rPr lang="de-DE" sz="1500" dirty="0"/>
                  <a:t>C </a:t>
                </a:r>
                <a:r>
                  <a:rPr lang="de-DE" sz="1500" dirty="0" smtClean="0"/>
                  <a:t>[‰]</a:t>
                </a:r>
                <a:endParaRPr lang="de-DE" sz="1500" dirty="0"/>
              </a:p>
            </c:rich>
          </c:tx>
          <c:layout>
            <c:manualLayout>
              <c:xMode val="edge"/>
              <c:yMode val="edge"/>
              <c:x val="0.41414272282639514"/>
              <c:y val="4.8985914415874326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500" baseline="0"/>
            </a:pPr>
            <a:endParaRPr lang="de-DE"/>
          </a:p>
        </c:txPr>
        <c:crossAx val="38582528"/>
        <c:crosses val="autoZero"/>
        <c:crossBetween val="midCat"/>
      </c:valAx>
      <c:valAx>
        <c:axId val="38582528"/>
        <c:scaling>
          <c:orientation val="maxMin"/>
          <c:max val="30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38580608"/>
        <c:crosses val="autoZero"/>
        <c:crossBetween val="midCat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8715277777778"/>
          <c:y val="5.9950347222222221E-2"/>
          <c:w val="0.74907101401057263"/>
          <c:h val="0.7433810396341966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'summary_0-30'!$G$3</c:f>
              <c:strCache>
                <c:ptCount val="1"/>
                <c:pt idx="0">
                  <c:v>C(t)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'summary_0-30'!$H$17:$H$24</c:f>
                <c:numCache>
                  <c:formatCode>General</c:formatCode>
                  <c:ptCount val="8"/>
                  <c:pt idx="0">
                    <c:v>0.45619469744979824</c:v>
                  </c:pt>
                  <c:pt idx="1">
                    <c:v>0.26298109870103992</c:v>
                  </c:pt>
                  <c:pt idx="2">
                    <c:v>0.34907636204547288</c:v>
                  </c:pt>
                  <c:pt idx="3">
                    <c:v>0.23644490127515386</c:v>
                  </c:pt>
                  <c:pt idx="4">
                    <c:v>0.25613272517324825</c:v>
                  </c:pt>
                  <c:pt idx="5">
                    <c:v>0.21540490648072286</c:v>
                  </c:pt>
                  <c:pt idx="6">
                    <c:v>0.28028059359676777</c:v>
                  </c:pt>
                  <c:pt idx="7">
                    <c:v>0.19837884738860223</c:v>
                  </c:pt>
                </c:numCache>
              </c:numRef>
            </c:plus>
            <c:minus>
              <c:numRef>
                <c:f>'summary_0-30'!$H$17:$H$24</c:f>
                <c:numCache>
                  <c:formatCode>General</c:formatCode>
                  <c:ptCount val="8"/>
                  <c:pt idx="0">
                    <c:v>0.45619469744979824</c:v>
                  </c:pt>
                  <c:pt idx="1">
                    <c:v>0.26298109870103992</c:v>
                  </c:pt>
                  <c:pt idx="2">
                    <c:v>0.34907636204547288</c:v>
                  </c:pt>
                  <c:pt idx="3">
                    <c:v>0.23644490127515386</c:v>
                  </c:pt>
                  <c:pt idx="4">
                    <c:v>0.25613272517324825</c:v>
                  </c:pt>
                  <c:pt idx="5">
                    <c:v>0.21540490648072286</c:v>
                  </c:pt>
                  <c:pt idx="6">
                    <c:v>0.28028059359676777</c:v>
                  </c:pt>
                  <c:pt idx="7">
                    <c:v>0.19837884738860223</c:v>
                  </c:pt>
                </c:numCache>
              </c:numRef>
            </c:minus>
          </c:errBars>
          <c:xVal>
            <c:numRef>
              <c:f>'summary_0-30'!$B$17:$B$24</c:f>
              <c:numCache>
                <c:formatCode>#,#00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16</c:v>
                </c:pt>
              </c:numCache>
            </c:numRef>
          </c:xVal>
          <c:yVal>
            <c:numRef>
              <c:f>'summary_0-30'!$P$17:$P$24</c:f>
              <c:numCache>
                <c:formatCode>0.00</c:formatCode>
                <c:ptCount val="8"/>
                <c:pt idx="0">
                  <c:v>9.9045515999999996</c:v>
                </c:pt>
                <c:pt idx="1">
                  <c:v>7.5860629547121334</c:v>
                </c:pt>
                <c:pt idx="2">
                  <c:v>6.1845196171231045</c:v>
                </c:pt>
                <c:pt idx="3">
                  <c:v>5.4185004044477365</c:v>
                </c:pt>
                <c:pt idx="4">
                  <c:v>6.4628939464483963</c:v>
                </c:pt>
                <c:pt idx="5">
                  <c:v>6.6662546319587577</c:v>
                </c:pt>
                <c:pt idx="6">
                  <c:v>5.6945164204966012</c:v>
                </c:pt>
                <c:pt idx="7">
                  <c:v>5.7494701939950748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86848"/>
        <c:axId val="107901312"/>
      </c:scatterChart>
      <c:valAx>
        <c:axId val="107886848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7901312"/>
        <c:crosses val="autoZero"/>
        <c:crossBetween val="midCat"/>
        <c:majorUnit val="5"/>
      </c:valAx>
      <c:valAx>
        <c:axId val="10790131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smtClean="0"/>
                  <a:t>SOC </a:t>
                </a:r>
                <a:r>
                  <a:rPr lang="de-DE" dirty="0"/>
                  <a:t>[</a:t>
                </a:r>
                <a:r>
                  <a:rPr lang="de-DE" dirty="0" smtClean="0"/>
                  <a:t>kg m</a:t>
                </a:r>
                <a:r>
                  <a:rPr lang="de-DE" baseline="30000" dirty="0" smtClean="0"/>
                  <a:t>-2</a:t>
                </a:r>
                <a:r>
                  <a:rPr lang="de-DE" baseline="0" dirty="0"/>
                  <a:t>]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"/>
              <c:y val="0.1874854166666666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788684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8713541089054"/>
          <c:y val="5.9950455631248324E-2"/>
          <c:w val="0.74907101401057263"/>
          <c:h val="0.7433810396341966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'summary_0-30'!$G$3</c:f>
              <c:strCache>
                <c:ptCount val="1"/>
                <c:pt idx="0">
                  <c:v>C(t)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'summary_0-30'!$H$18:$H$26</c:f>
                <c:numCache>
                  <c:formatCode>General</c:formatCode>
                  <c:ptCount val="9"/>
                  <c:pt idx="0">
                    <c:v>0.52006778931777653</c:v>
                  </c:pt>
                  <c:pt idx="1">
                    <c:v>0.44310742964016825</c:v>
                  </c:pt>
                  <c:pt idx="2">
                    <c:v>0.31906696060799566</c:v>
                  </c:pt>
                  <c:pt idx="3">
                    <c:v>0.16568799977789958</c:v>
                  </c:pt>
                  <c:pt idx="4">
                    <c:v>0.23819927458249621</c:v>
                  </c:pt>
                  <c:pt idx="5">
                    <c:v>0.16890017586122666</c:v>
                  </c:pt>
                  <c:pt idx="6">
                    <c:v>0.15711798885186082</c:v>
                  </c:pt>
                  <c:pt idx="7">
                    <c:v>0.19191590655667129</c:v>
                  </c:pt>
                  <c:pt idx="8">
                    <c:v>0.19333372920467931</c:v>
                  </c:pt>
                </c:numCache>
              </c:numRef>
            </c:plus>
            <c:minus>
              <c:numRef>
                <c:f>'summary_0-30'!$H$18:$H$26</c:f>
                <c:numCache>
                  <c:formatCode>General</c:formatCode>
                  <c:ptCount val="9"/>
                  <c:pt idx="0">
                    <c:v>0.52006778931777653</c:v>
                  </c:pt>
                  <c:pt idx="1">
                    <c:v>0.44310742964016825</c:v>
                  </c:pt>
                  <c:pt idx="2">
                    <c:v>0.31906696060799566</c:v>
                  </c:pt>
                  <c:pt idx="3">
                    <c:v>0.16568799977789958</c:v>
                  </c:pt>
                  <c:pt idx="4">
                    <c:v>0.23819927458249621</c:v>
                  </c:pt>
                  <c:pt idx="5">
                    <c:v>0.16890017586122666</c:v>
                  </c:pt>
                  <c:pt idx="6">
                    <c:v>0.15711798885186082</c:v>
                  </c:pt>
                  <c:pt idx="7">
                    <c:v>0.19191590655667129</c:v>
                  </c:pt>
                  <c:pt idx="8">
                    <c:v>0.19333372920467931</c:v>
                  </c:pt>
                </c:numCache>
              </c:numRef>
            </c:minus>
          </c:errBars>
          <c:xVal>
            <c:numRef>
              <c:f>'summary_0-30'!$B$18:$B$26</c:f>
              <c:numCache>
                <c:formatCode>#,#00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18</c:v>
                </c:pt>
                <c:pt idx="8">
                  <c:v>20</c:v>
                </c:pt>
              </c:numCache>
            </c:numRef>
          </c:xVal>
          <c:yVal>
            <c:numRef>
              <c:f>'summary_0-30'!$P$18:$P$26</c:f>
              <c:numCache>
                <c:formatCode>0.00</c:formatCode>
                <c:ptCount val="9"/>
                <c:pt idx="0">
                  <c:v>9.2392578032120305</c:v>
                </c:pt>
                <c:pt idx="1">
                  <c:v>8.0945655700063419</c:v>
                </c:pt>
                <c:pt idx="2">
                  <c:v>6.6623003173857605</c:v>
                </c:pt>
                <c:pt idx="3">
                  <c:v>4.8039106876146782</c:v>
                </c:pt>
                <c:pt idx="4">
                  <c:v>4.8954364694985317</c:v>
                </c:pt>
                <c:pt idx="5">
                  <c:v>4.9283868010880409</c:v>
                </c:pt>
                <c:pt idx="6">
                  <c:v>6.8758808907636375</c:v>
                </c:pt>
                <c:pt idx="7">
                  <c:v>7.1041826998547108</c:v>
                </c:pt>
                <c:pt idx="8">
                  <c:v>6.437047162402644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938176"/>
        <c:axId val="107940096"/>
      </c:scatterChart>
      <c:valAx>
        <c:axId val="107938176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7940096"/>
        <c:crosses val="autoZero"/>
        <c:crossBetween val="midCat"/>
        <c:majorUnit val="5"/>
      </c:valAx>
      <c:valAx>
        <c:axId val="107940096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793817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8713541089054"/>
          <c:y val="5.9950455631248324E-2"/>
          <c:w val="0.74907101401057263"/>
          <c:h val="0.7433810396341966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'summary_0-30'!$G$15</c:f>
              <c:strCache>
                <c:ptCount val="1"/>
                <c:pt idx="0">
                  <c:v>CF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'summary_0-30'!$H$17:$H$24</c:f>
                <c:numCache>
                  <c:formatCode>General</c:formatCode>
                  <c:ptCount val="8"/>
                  <c:pt idx="0">
                    <c:v>0.67994253162094864</c:v>
                  </c:pt>
                  <c:pt idx="1">
                    <c:v>0.19145972002187023</c:v>
                  </c:pt>
                  <c:pt idx="2">
                    <c:v>0.3179970268789255</c:v>
                  </c:pt>
                  <c:pt idx="3">
                    <c:v>0.12013754720050007</c:v>
                  </c:pt>
                  <c:pt idx="4">
                    <c:v>0.12129733606894585</c:v>
                  </c:pt>
                </c:numCache>
              </c:numRef>
            </c:plus>
            <c:minus>
              <c:numRef>
                <c:f>'summary_0-30'!$H$17:$H$24</c:f>
                <c:numCache>
                  <c:formatCode>General</c:formatCode>
                  <c:ptCount val="8"/>
                  <c:pt idx="0">
                    <c:v>0.67994253162094864</c:v>
                  </c:pt>
                  <c:pt idx="1">
                    <c:v>0.19145972002187023</c:v>
                  </c:pt>
                  <c:pt idx="2">
                    <c:v>0.3179970268789255</c:v>
                  </c:pt>
                  <c:pt idx="3">
                    <c:v>0.12013754720050007</c:v>
                  </c:pt>
                  <c:pt idx="4">
                    <c:v>0.12129733606894585</c:v>
                  </c:pt>
                </c:numCache>
              </c:numRef>
            </c:minus>
          </c:errBars>
          <c:xVal>
            <c:numRef>
              <c:f>'summary_0-30'!$B$17:$B$24</c:f>
              <c:numCache>
                <c:formatCode>#,#00</c:formatCode>
                <c:ptCount val="8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  <c:pt idx="4">
                  <c:v>21</c:v>
                </c:pt>
              </c:numCache>
            </c:numRef>
          </c:xVal>
          <c:yVal>
            <c:numRef>
              <c:f>'summary_0-30'!$P$17:$P$24</c:f>
              <c:numCache>
                <c:formatCode>0.00</c:formatCode>
                <c:ptCount val="8"/>
                <c:pt idx="0">
                  <c:v>7.5378222766427116</c:v>
                </c:pt>
                <c:pt idx="1">
                  <c:v>4.3809396527140194</c:v>
                </c:pt>
                <c:pt idx="2">
                  <c:v>3.9265054634199292</c:v>
                </c:pt>
                <c:pt idx="3">
                  <c:v>3.4224717400104616</c:v>
                </c:pt>
                <c:pt idx="4">
                  <c:v>4.3605689810518342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968384"/>
        <c:axId val="107978752"/>
      </c:scatterChart>
      <c:valAx>
        <c:axId val="107968384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7978752"/>
        <c:crosses val="autoZero"/>
        <c:crossBetween val="midCat"/>
        <c:majorUnit val="5"/>
      </c:valAx>
      <c:valAx>
        <c:axId val="107978752"/>
        <c:scaling>
          <c:orientation val="minMax"/>
          <c:max val="12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796838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8713541089054"/>
          <c:y val="5.9950455631248324E-2"/>
          <c:w val="0.74907101401057263"/>
          <c:h val="0.7433810396341966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'summary_0-30'!$E$15</c:f>
              <c:strCache>
                <c:ptCount val="1"/>
                <c:pt idx="0">
                  <c:v>CM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'summary_0-30'!$F$17:$F$24</c:f>
                <c:numCache>
                  <c:formatCode>General</c:formatCode>
                  <c:ptCount val="8"/>
                  <c:pt idx="0">
                    <c:v>0.1040054332531572</c:v>
                  </c:pt>
                  <c:pt idx="1">
                    <c:v>1.6596989981974362E-2</c:v>
                  </c:pt>
                  <c:pt idx="2">
                    <c:v>2.9071472169278755E-2</c:v>
                  </c:pt>
                  <c:pt idx="3">
                    <c:v>2.4702079510912793E-2</c:v>
                  </c:pt>
                  <c:pt idx="4">
                    <c:v>3.0597744124595181E-2</c:v>
                  </c:pt>
                  <c:pt idx="5">
                    <c:v>2.4714433291909886E-2</c:v>
                  </c:pt>
                  <c:pt idx="6">
                    <c:v>2.8438497470468331E-2</c:v>
                  </c:pt>
                  <c:pt idx="7">
                    <c:v>7.3410767106008284E-3</c:v>
                  </c:pt>
                </c:numCache>
              </c:numRef>
            </c:plus>
            <c:minus>
              <c:numRef>
                <c:f>'summary_0-30'!$F$17:$F$24</c:f>
                <c:numCache>
                  <c:formatCode>General</c:formatCode>
                  <c:ptCount val="8"/>
                  <c:pt idx="0">
                    <c:v>0.1040054332531572</c:v>
                  </c:pt>
                  <c:pt idx="1">
                    <c:v>1.6596989981974362E-2</c:v>
                  </c:pt>
                  <c:pt idx="2">
                    <c:v>2.9071472169278755E-2</c:v>
                  </c:pt>
                  <c:pt idx="3">
                    <c:v>2.4702079510912793E-2</c:v>
                  </c:pt>
                  <c:pt idx="4">
                    <c:v>3.0597744124595181E-2</c:v>
                  </c:pt>
                  <c:pt idx="5">
                    <c:v>2.4714433291909886E-2</c:v>
                  </c:pt>
                  <c:pt idx="6">
                    <c:v>2.8438497470468331E-2</c:v>
                  </c:pt>
                  <c:pt idx="7">
                    <c:v>7.3410767106008284E-3</c:v>
                  </c:pt>
                </c:numCache>
              </c:numRef>
            </c:minus>
          </c:errBars>
          <c:xVal>
            <c:numRef>
              <c:f>'summary_0-30'!$B$17:$B$24</c:f>
              <c:numCache>
                <c:formatCode>#,#00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16</c:v>
                </c:pt>
              </c:numCache>
            </c:numRef>
          </c:xVal>
          <c:yVal>
            <c:numRef>
              <c:f>'summary_0-30'!$E$17:$E$24</c:f>
              <c:numCache>
                <c:formatCode>0.00</c:formatCode>
                <c:ptCount val="8"/>
                <c:pt idx="0">
                  <c:v>-2.0693297848161128E-2</c:v>
                </c:pt>
                <c:pt idx="1">
                  <c:v>0.13603628052624653</c:v>
                </c:pt>
                <c:pt idx="2">
                  <c:v>0.14640478683033431</c:v>
                </c:pt>
                <c:pt idx="3">
                  <c:v>0.14754701554599345</c:v>
                </c:pt>
                <c:pt idx="4">
                  <c:v>0.53779001824876471</c:v>
                </c:pt>
                <c:pt idx="5">
                  <c:v>0.60596381318956238</c:v>
                </c:pt>
                <c:pt idx="6">
                  <c:v>0.36022790723042569</c:v>
                </c:pt>
                <c:pt idx="7">
                  <c:v>0.40503896309004039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'summary_0-30'!$G$15</c:f>
              <c:strCache>
                <c:ptCount val="1"/>
                <c:pt idx="0">
                  <c:v>CF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'summary_0-30'!$H$17:$H$24</c:f>
                <c:numCache>
                  <c:formatCode>General</c:formatCode>
                  <c:ptCount val="8"/>
                  <c:pt idx="0">
                    <c:v>0.45619469744979824</c:v>
                  </c:pt>
                  <c:pt idx="1">
                    <c:v>0.26298109870103992</c:v>
                  </c:pt>
                  <c:pt idx="2">
                    <c:v>0.34907636204547288</c:v>
                  </c:pt>
                  <c:pt idx="3">
                    <c:v>0.23644490127515386</c:v>
                  </c:pt>
                  <c:pt idx="4">
                    <c:v>0.25613272517324825</c:v>
                  </c:pt>
                  <c:pt idx="5">
                    <c:v>0.21540490648072286</c:v>
                  </c:pt>
                  <c:pt idx="6">
                    <c:v>0.28028059359676777</c:v>
                  </c:pt>
                  <c:pt idx="7">
                    <c:v>0.19837884738860223</c:v>
                  </c:pt>
                </c:numCache>
              </c:numRef>
            </c:plus>
            <c:minus>
              <c:numRef>
                <c:f>'summary_0-30'!$H$17:$H$24</c:f>
                <c:numCache>
                  <c:formatCode>General</c:formatCode>
                  <c:ptCount val="8"/>
                  <c:pt idx="0">
                    <c:v>0.45619469744979824</c:v>
                  </c:pt>
                  <c:pt idx="1">
                    <c:v>0.26298109870103992</c:v>
                  </c:pt>
                  <c:pt idx="2">
                    <c:v>0.34907636204547288</c:v>
                  </c:pt>
                  <c:pt idx="3">
                    <c:v>0.23644490127515386</c:v>
                  </c:pt>
                  <c:pt idx="4">
                    <c:v>0.25613272517324825</c:v>
                  </c:pt>
                  <c:pt idx="5">
                    <c:v>0.21540490648072286</c:v>
                  </c:pt>
                  <c:pt idx="6">
                    <c:v>0.28028059359676777</c:v>
                  </c:pt>
                  <c:pt idx="7">
                    <c:v>0.19837884738860223</c:v>
                  </c:pt>
                </c:numCache>
              </c:numRef>
            </c:minus>
          </c:errBars>
          <c:xVal>
            <c:numRef>
              <c:f>'summary_0-30'!$B$17:$B$24</c:f>
              <c:numCache>
                <c:formatCode>#,#00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16</c:v>
                </c:pt>
              </c:numCache>
            </c:numRef>
          </c:xVal>
          <c:yVal>
            <c:numRef>
              <c:f>'summary_0-30'!$G$17:$G$24</c:f>
              <c:numCache>
                <c:formatCode>0.00</c:formatCode>
                <c:ptCount val="8"/>
                <c:pt idx="0">
                  <c:v>9.9252448978481613</c:v>
                </c:pt>
                <c:pt idx="1">
                  <c:v>7.4500266741858869</c:v>
                </c:pt>
                <c:pt idx="2">
                  <c:v>6.0381148302927699</c:v>
                </c:pt>
                <c:pt idx="3">
                  <c:v>5.2709533889017433</c:v>
                </c:pt>
                <c:pt idx="4">
                  <c:v>5.9251039281996318</c:v>
                </c:pt>
                <c:pt idx="5">
                  <c:v>6.0602908187691948</c:v>
                </c:pt>
                <c:pt idx="6">
                  <c:v>5.3342885132661753</c:v>
                </c:pt>
                <c:pt idx="7">
                  <c:v>5.3444312309050348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65536"/>
        <c:axId val="108067456"/>
      </c:scatterChart>
      <c:valAx>
        <c:axId val="108065536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067456"/>
        <c:crosses val="autoZero"/>
        <c:crossBetween val="midCat"/>
        <c:majorUnit val="5"/>
      </c:valAx>
      <c:valAx>
        <c:axId val="10806745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smtClean="0"/>
                  <a:t>SOC </a:t>
                </a:r>
                <a:r>
                  <a:rPr lang="de-DE" dirty="0"/>
                  <a:t>[</a:t>
                </a:r>
                <a:r>
                  <a:rPr lang="de-DE" dirty="0" smtClean="0"/>
                  <a:t>kg m</a:t>
                </a:r>
                <a:r>
                  <a:rPr lang="de-DE" baseline="30000" dirty="0" smtClean="0"/>
                  <a:t>-2</a:t>
                </a:r>
                <a:r>
                  <a:rPr lang="de-DE" baseline="0" dirty="0" smtClean="0"/>
                  <a:t>]</a:t>
                </a:r>
                <a:endParaRPr lang="de-DE" baseline="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06553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8713541089054"/>
          <c:y val="5.9950455631248324E-2"/>
          <c:w val="0.74907101401057263"/>
          <c:h val="0.7433810396341966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'summary_0-30'!$E$16</c:f>
              <c:strCache>
                <c:ptCount val="1"/>
                <c:pt idx="0">
                  <c:v>CM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'summary_0-30'!$F$18:$F$26</c:f>
                <c:numCache>
                  <c:formatCode>General</c:formatCode>
                  <c:ptCount val="9"/>
                  <c:pt idx="0">
                    <c:v>3.9201796432117061E-2</c:v>
                  </c:pt>
                  <c:pt idx="1">
                    <c:v>3.4595857107958511E-2</c:v>
                  </c:pt>
                  <c:pt idx="2">
                    <c:v>1.6772534893932742E-2</c:v>
                  </c:pt>
                  <c:pt idx="3">
                    <c:v>9.6769611471426049E-3</c:v>
                  </c:pt>
                  <c:pt idx="4">
                    <c:v>2.0801848029377189E-2</c:v>
                  </c:pt>
                  <c:pt idx="5">
                    <c:v>2.5241819596241402E-2</c:v>
                  </c:pt>
                  <c:pt idx="6">
                    <c:v>1.9402285169706997E-2</c:v>
                  </c:pt>
                  <c:pt idx="7">
                    <c:v>2.0796999923665779E-2</c:v>
                  </c:pt>
                  <c:pt idx="8">
                    <c:v>3.0461536503730787E-2</c:v>
                  </c:pt>
                </c:numCache>
              </c:numRef>
            </c:plus>
            <c:minus>
              <c:numRef>
                <c:f>'summary_0-30'!$F$18:$F$26</c:f>
                <c:numCache>
                  <c:formatCode>General</c:formatCode>
                  <c:ptCount val="9"/>
                  <c:pt idx="0">
                    <c:v>3.9201796432117061E-2</c:v>
                  </c:pt>
                  <c:pt idx="1">
                    <c:v>3.4595857107958511E-2</c:v>
                  </c:pt>
                  <c:pt idx="2">
                    <c:v>1.6772534893932742E-2</c:v>
                  </c:pt>
                  <c:pt idx="3">
                    <c:v>9.6769611471426049E-3</c:v>
                  </c:pt>
                  <c:pt idx="4">
                    <c:v>2.0801848029377189E-2</c:v>
                  </c:pt>
                  <c:pt idx="5">
                    <c:v>2.5241819596241402E-2</c:v>
                  </c:pt>
                  <c:pt idx="6">
                    <c:v>1.9402285169706997E-2</c:v>
                  </c:pt>
                  <c:pt idx="7">
                    <c:v>2.0796999923665779E-2</c:v>
                  </c:pt>
                  <c:pt idx="8">
                    <c:v>3.0461536503730787E-2</c:v>
                  </c:pt>
                </c:numCache>
              </c:numRef>
            </c:minus>
          </c:errBars>
          <c:xVal>
            <c:numRef>
              <c:f>'summary_0-30'!$B$18:$B$26</c:f>
              <c:numCache>
                <c:formatCode>#,#00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18</c:v>
                </c:pt>
                <c:pt idx="8">
                  <c:v>20</c:v>
                </c:pt>
              </c:numCache>
            </c:numRef>
          </c:xVal>
          <c:yVal>
            <c:numRef>
              <c:f>'summary_0-30'!$E$18:$E$26</c:f>
              <c:numCache>
                <c:formatCode>0.00</c:formatCode>
                <c:ptCount val="9"/>
                <c:pt idx="0">
                  <c:v>0</c:v>
                </c:pt>
                <c:pt idx="1">
                  <c:v>8.3089641806658565E-2</c:v>
                </c:pt>
                <c:pt idx="2">
                  <c:v>0.17720347877694634</c:v>
                </c:pt>
                <c:pt idx="3">
                  <c:v>0.26411776675054677</c:v>
                </c:pt>
                <c:pt idx="4">
                  <c:v>0.39147367617655793</c:v>
                </c:pt>
                <c:pt idx="5">
                  <c:v>0.39585107291179517</c:v>
                </c:pt>
                <c:pt idx="6">
                  <c:v>0.45496927099142725</c:v>
                </c:pt>
                <c:pt idx="7">
                  <c:v>0.44288442378463927</c:v>
                </c:pt>
                <c:pt idx="8">
                  <c:v>0.44750387323564883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'summary_0-30'!$G$16</c:f>
              <c:strCache>
                <c:ptCount val="1"/>
                <c:pt idx="0">
                  <c:v>CF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'summary_0-30'!$H$18:$H$26</c:f>
                <c:numCache>
                  <c:formatCode>General</c:formatCode>
                  <c:ptCount val="9"/>
                  <c:pt idx="0">
                    <c:v>0.52006778931777653</c:v>
                  </c:pt>
                  <c:pt idx="1">
                    <c:v>0.44310742964016825</c:v>
                  </c:pt>
                  <c:pt idx="2">
                    <c:v>0.31906696060799566</c:v>
                  </c:pt>
                  <c:pt idx="3">
                    <c:v>0.16568799977789958</c:v>
                  </c:pt>
                  <c:pt idx="4">
                    <c:v>0.23819927458249621</c:v>
                  </c:pt>
                  <c:pt idx="5">
                    <c:v>0.16890017586122666</c:v>
                  </c:pt>
                  <c:pt idx="6">
                    <c:v>0.15711798885186082</c:v>
                  </c:pt>
                  <c:pt idx="7">
                    <c:v>0.19191590655667129</c:v>
                  </c:pt>
                  <c:pt idx="8">
                    <c:v>0.19333372920467931</c:v>
                  </c:pt>
                </c:numCache>
              </c:numRef>
            </c:plus>
            <c:minus>
              <c:numRef>
                <c:f>'summary_0-30'!$H$18:$H$26</c:f>
                <c:numCache>
                  <c:formatCode>General</c:formatCode>
                  <c:ptCount val="9"/>
                  <c:pt idx="0">
                    <c:v>0.52006778931777653</c:v>
                  </c:pt>
                  <c:pt idx="1">
                    <c:v>0.44310742964016825</c:v>
                  </c:pt>
                  <c:pt idx="2">
                    <c:v>0.31906696060799566</c:v>
                  </c:pt>
                  <c:pt idx="3">
                    <c:v>0.16568799977789958</c:v>
                  </c:pt>
                  <c:pt idx="4">
                    <c:v>0.23819927458249621</c:v>
                  </c:pt>
                  <c:pt idx="5">
                    <c:v>0.16890017586122666</c:v>
                  </c:pt>
                  <c:pt idx="6">
                    <c:v>0.15711798885186082</c:v>
                  </c:pt>
                  <c:pt idx="7">
                    <c:v>0.19191590655667129</c:v>
                  </c:pt>
                  <c:pt idx="8">
                    <c:v>0.19333372920467931</c:v>
                  </c:pt>
                </c:numCache>
              </c:numRef>
            </c:minus>
          </c:errBars>
          <c:xVal>
            <c:numRef>
              <c:f>'summary_0-30'!$B$18:$B$26</c:f>
              <c:numCache>
                <c:formatCode>#,#00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18</c:v>
                </c:pt>
                <c:pt idx="8">
                  <c:v>20</c:v>
                </c:pt>
              </c:numCache>
            </c:numRef>
          </c:xVal>
          <c:yVal>
            <c:numRef>
              <c:f>'summary_0-30'!$G$18:$G$26</c:f>
              <c:numCache>
                <c:formatCode>0.00</c:formatCode>
                <c:ptCount val="9"/>
                <c:pt idx="0">
                  <c:v>9.2392578032120305</c:v>
                </c:pt>
                <c:pt idx="1">
                  <c:v>8.0114759281996832</c:v>
                </c:pt>
                <c:pt idx="2">
                  <c:v>6.4850968386088139</c:v>
                </c:pt>
                <c:pt idx="3">
                  <c:v>4.5397929208641319</c:v>
                </c:pt>
                <c:pt idx="4">
                  <c:v>4.5039627933219739</c:v>
                </c:pt>
                <c:pt idx="5">
                  <c:v>4.5325357281762457</c:v>
                </c:pt>
                <c:pt idx="6">
                  <c:v>6.4209116197722107</c:v>
                </c:pt>
                <c:pt idx="7">
                  <c:v>6.6612982760700712</c:v>
                </c:pt>
                <c:pt idx="8">
                  <c:v>5.9895432891669955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07136"/>
        <c:axId val="108509056"/>
      </c:scatterChart>
      <c:valAx>
        <c:axId val="108507136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509056"/>
        <c:crosses val="autoZero"/>
        <c:crossBetween val="midCat"/>
        <c:majorUnit val="5"/>
      </c:valAx>
      <c:valAx>
        <c:axId val="108509056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50713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8713541089054"/>
          <c:y val="5.9950455631248324E-2"/>
          <c:w val="0.74907101401057263"/>
          <c:h val="0.7433810396341966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'summary_0-30'!$E$15</c:f>
              <c:strCache>
                <c:ptCount val="1"/>
                <c:pt idx="0">
                  <c:v>CM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'summary_0-30'!$F$17:$F$24</c:f>
                <c:numCache>
                  <c:formatCode>General</c:formatCode>
                  <c:ptCount val="8"/>
                  <c:pt idx="0">
                    <c:v>8.543938162830414E-2</c:v>
                  </c:pt>
                  <c:pt idx="1">
                    <c:v>4.618152219290976E-2</c:v>
                  </c:pt>
                  <c:pt idx="2">
                    <c:v>2.5224898409771435E-2</c:v>
                  </c:pt>
                  <c:pt idx="3">
                    <c:v>2.6492736491475967E-2</c:v>
                  </c:pt>
                  <c:pt idx="4">
                    <c:v>1.7742794207861158E-2</c:v>
                  </c:pt>
                </c:numCache>
              </c:numRef>
            </c:plus>
            <c:minus>
              <c:numRef>
                <c:f>'summary_0-30'!$F$17:$F$24</c:f>
                <c:numCache>
                  <c:formatCode>General</c:formatCode>
                  <c:ptCount val="8"/>
                  <c:pt idx="0">
                    <c:v>8.543938162830414E-2</c:v>
                  </c:pt>
                  <c:pt idx="1">
                    <c:v>4.618152219290976E-2</c:v>
                  </c:pt>
                  <c:pt idx="2">
                    <c:v>2.5224898409771435E-2</c:v>
                  </c:pt>
                  <c:pt idx="3">
                    <c:v>2.6492736491475967E-2</c:v>
                  </c:pt>
                  <c:pt idx="4">
                    <c:v>1.7742794207861158E-2</c:v>
                  </c:pt>
                </c:numCache>
              </c:numRef>
            </c:minus>
          </c:errBars>
          <c:xVal>
            <c:numRef>
              <c:f>'summary_0-30'!$B$17:$B$24</c:f>
              <c:numCache>
                <c:formatCode>#,#00</c:formatCode>
                <c:ptCount val="8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  <c:pt idx="4">
                  <c:v>21</c:v>
                </c:pt>
              </c:numCache>
            </c:numRef>
          </c:xVal>
          <c:yVal>
            <c:numRef>
              <c:f>'summary_0-30'!$E$17:$E$24</c:f>
              <c:numCache>
                <c:formatCode>0.00</c:formatCode>
                <c:ptCount val="8"/>
                <c:pt idx="0">
                  <c:v>0</c:v>
                </c:pt>
                <c:pt idx="1">
                  <c:v>0.51512087754155811</c:v>
                </c:pt>
                <c:pt idx="2">
                  <c:v>0.40605879087414831</c:v>
                </c:pt>
                <c:pt idx="3">
                  <c:v>0.7185058479328178</c:v>
                </c:pt>
                <c:pt idx="4">
                  <c:v>0.4904796233854426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'summary_0-30'!$G$15</c:f>
              <c:strCache>
                <c:ptCount val="1"/>
                <c:pt idx="0">
                  <c:v>CF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'summary_0-30'!$H$17:$H$24</c:f>
                <c:numCache>
                  <c:formatCode>General</c:formatCode>
                  <c:ptCount val="8"/>
                  <c:pt idx="0">
                    <c:v>0.67994253162094864</c:v>
                  </c:pt>
                  <c:pt idx="1">
                    <c:v>0.19145972002187023</c:v>
                  </c:pt>
                  <c:pt idx="2">
                    <c:v>0.3179970268789255</c:v>
                  </c:pt>
                  <c:pt idx="3">
                    <c:v>0.12013754720050007</c:v>
                  </c:pt>
                  <c:pt idx="4">
                    <c:v>0.12129733606894585</c:v>
                  </c:pt>
                </c:numCache>
              </c:numRef>
            </c:plus>
            <c:minus>
              <c:numRef>
                <c:f>'summary_0-30'!$H$17:$H$24</c:f>
                <c:numCache>
                  <c:formatCode>General</c:formatCode>
                  <c:ptCount val="8"/>
                  <c:pt idx="0">
                    <c:v>0.67994253162094864</c:v>
                  </c:pt>
                  <c:pt idx="1">
                    <c:v>0.19145972002187023</c:v>
                  </c:pt>
                  <c:pt idx="2">
                    <c:v>0.3179970268789255</c:v>
                  </c:pt>
                  <c:pt idx="3">
                    <c:v>0.12013754720050007</c:v>
                  </c:pt>
                  <c:pt idx="4">
                    <c:v>0.12129733606894585</c:v>
                  </c:pt>
                </c:numCache>
              </c:numRef>
            </c:minus>
          </c:errBars>
          <c:xVal>
            <c:numRef>
              <c:f>'summary_0-30'!$B$17:$B$24</c:f>
              <c:numCache>
                <c:formatCode>#,#00</c:formatCode>
                <c:ptCount val="8"/>
                <c:pt idx="0">
                  <c:v>0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  <c:pt idx="4">
                  <c:v>21</c:v>
                </c:pt>
              </c:numCache>
            </c:numRef>
          </c:xVal>
          <c:yVal>
            <c:numRef>
              <c:f>'summary_0-30'!$G$17:$G$24</c:f>
              <c:numCache>
                <c:formatCode>0.00</c:formatCode>
                <c:ptCount val="8"/>
                <c:pt idx="0">
                  <c:v>7.5378222766427116</c:v>
                </c:pt>
                <c:pt idx="1">
                  <c:v>3.8658187751724613</c:v>
                </c:pt>
                <c:pt idx="2">
                  <c:v>3.520446672545781</c:v>
                </c:pt>
                <c:pt idx="3">
                  <c:v>2.7039658920776439</c:v>
                </c:pt>
                <c:pt idx="4">
                  <c:v>3.8700893576663917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75648"/>
        <c:axId val="108086016"/>
      </c:scatterChart>
      <c:valAx>
        <c:axId val="108075648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086016"/>
        <c:crosses val="autoZero"/>
        <c:crossBetween val="midCat"/>
        <c:majorUnit val="5"/>
      </c:valAx>
      <c:valAx>
        <c:axId val="108086016"/>
        <c:scaling>
          <c:orientation val="minMax"/>
          <c:max val="12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80756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5231666666666664"/>
          <c:y val="6.8125000000000005E-2"/>
          <c:w val="0.27556250000000004"/>
          <c:h val="0.2054958333333332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0669722622699"/>
          <c:y val="5.9950455631248324E-2"/>
          <c:w val="0.73655145219523621"/>
          <c:h val="0.71238808165986034"/>
        </c:manualLayout>
      </c:layout>
      <c:scatterChart>
        <c:scatterStyle val="lineMarker"/>
        <c:varyColors val="0"/>
        <c:ser>
          <c:idx val="1"/>
          <c:order val="0"/>
          <c:tx>
            <c:strRef>
              <c:f>'summary_0-30'!$S$15</c:f>
              <c:strCache>
                <c:ptCount val="1"/>
                <c:pt idx="0">
                  <c:v>Unadj. SOC loss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'summary_0-30'!$J$17:$J$24</c:f>
                <c:numCache>
                  <c:formatCode>General</c:formatCode>
                  <c:ptCount val="8"/>
                  <c:pt idx="0">
                    <c:v>0.60456070873477097</c:v>
                  </c:pt>
                  <c:pt idx="1">
                    <c:v>0.48294221513546881</c:v>
                  </c:pt>
                  <c:pt idx="2">
                    <c:v>0.52714739793870313</c:v>
                  </c:pt>
                  <c:pt idx="3">
                    <c:v>0.47706601898485196</c:v>
                  </c:pt>
                  <c:pt idx="4">
                    <c:v>0.48678144523397388</c:v>
                  </c:pt>
                  <c:pt idx="5">
                    <c:v>0.46917377425493495</c:v>
                  </c:pt>
                  <c:pt idx="6">
                    <c:v>0.51889276975419485</c:v>
                  </c:pt>
                  <c:pt idx="7">
                    <c:v>0.46129005373126064</c:v>
                  </c:pt>
                </c:numCache>
              </c:numRef>
            </c:plus>
            <c:minus>
              <c:numRef>
                <c:f>'summary_0-30'!$J$17:$J$24</c:f>
                <c:numCache>
                  <c:formatCode>General</c:formatCode>
                  <c:ptCount val="8"/>
                  <c:pt idx="0">
                    <c:v>0.60456070873477097</c:v>
                  </c:pt>
                  <c:pt idx="1">
                    <c:v>0.48294221513546881</c:v>
                  </c:pt>
                  <c:pt idx="2">
                    <c:v>0.52714739793870313</c:v>
                  </c:pt>
                  <c:pt idx="3">
                    <c:v>0.47706601898485196</c:v>
                  </c:pt>
                  <c:pt idx="4">
                    <c:v>0.48678144523397388</c:v>
                  </c:pt>
                  <c:pt idx="5">
                    <c:v>0.46917377425493495</c:v>
                  </c:pt>
                  <c:pt idx="6">
                    <c:v>0.51889276975419485</c:v>
                  </c:pt>
                  <c:pt idx="7">
                    <c:v>0.46129005373126064</c:v>
                  </c:pt>
                </c:numCache>
              </c:numRef>
            </c:minus>
          </c:errBars>
          <c:xVal>
            <c:numRef>
              <c:f>'summary_0-30'!$B$50:$B$57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16</c:v>
                </c:pt>
              </c:numCache>
            </c:numRef>
          </c:xVal>
          <c:yVal>
            <c:numRef>
              <c:f>'summary_0-30'!$I$26:$I$33</c:f>
              <c:numCache>
                <c:formatCode>0.00</c:formatCode>
                <c:ptCount val="8"/>
                <c:pt idx="0">
                  <c:v>0</c:v>
                </c:pt>
                <c:pt idx="1">
                  <c:v>2.580358239987917</c:v>
                </c:pt>
                <c:pt idx="2">
                  <c:v>4.6081125796408671</c:v>
                </c:pt>
                <c:pt idx="3">
                  <c:v>5.0447920821807966</c:v>
                </c:pt>
                <c:pt idx="4">
                  <c:v>4.4156072806761033</c:v>
                </c:pt>
                <c:pt idx="5">
                  <c:v>3.9681906802686546</c:v>
                </c:pt>
                <c:pt idx="6">
                  <c:v>4.8971124452092667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'summary_0-30'!$I$39</c:f>
              <c:strCache>
                <c:ptCount val="1"/>
                <c:pt idx="0">
                  <c:v>CIDE CD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'summary_0-30'!$J$50:$J$56</c:f>
                <c:numCache>
                  <c:formatCode>General</c:formatCode>
                  <c:ptCount val="7"/>
                  <c:pt idx="0">
                    <c:v>0.60456070873477097</c:v>
                  </c:pt>
                  <c:pt idx="1">
                    <c:v>0.48294221513546881</c:v>
                  </c:pt>
                  <c:pt idx="2">
                    <c:v>0.73968512602101533</c:v>
                  </c:pt>
                  <c:pt idx="3">
                    <c:v>0.47706601898485196</c:v>
                  </c:pt>
                  <c:pt idx="4">
                    <c:v>0.48678144523397388</c:v>
                  </c:pt>
                  <c:pt idx="5">
                    <c:v>0.46917377425493495</c:v>
                  </c:pt>
                  <c:pt idx="6">
                    <c:v>0.46129005373126064</c:v>
                  </c:pt>
                </c:numCache>
              </c:numRef>
            </c:plus>
            <c:minus>
              <c:numRef>
                <c:f>'summary_0-30'!$J$50:$J$56</c:f>
                <c:numCache>
                  <c:formatCode>General</c:formatCode>
                  <c:ptCount val="7"/>
                  <c:pt idx="0">
                    <c:v>0.60456070873477097</c:v>
                  </c:pt>
                  <c:pt idx="1">
                    <c:v>0.48294221513546881</c:v>
                  </c:pt>
                  <c:pt idx="2">
                    <c:v>0.73968512602101533</c:v>
                  </c:pt>
                  <c:pt idx="3">
                    <c:v>0.47706601898485196</c:v>
                  </c:pt>
                  <c:pt idx="4">
                    <c:v>0.48678144523397388</c:v>
                  </c:pt>
                  <c:pt idx="5">
                    <c:v>0.46917377425493495</c:v>
                  </c:pt>
                  <c:pt idx="6">
                    <c:v>0.46129005373126064</c:v>
                  </c:pt>
                </c:numCache>
              </c:numRef>
            </c:minus>
          </c:errBars>
          <c:xVal>
            <c:numRef>
              <c:f>'summary_0-30'!$B$50:$B$57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16</c:v>
                </c:pt>
              </c:numCache>
            </c:numRef>
          </c:xVal>
          <c:yVal>
            <c:numRef>
              <c:f>'summary_0-30'!$I$50:$I$57</c:f>
              <c:numCache>
                <c:formatCode>0.00</c:formatCode>
                <c:ptCount val="8"/>
                <c:pt idx="0">
                  <c:v>0</c:v>
                </c:pt>
                <c:pt idx="1">
                  <c:v>2.0281335699770402</c:v>
                </c:pt>
                <c:pt idx="2">
                  <c:v>4.1383085952284242</c:v>
                </c:pt>
                <c:pt idx="3">
                  <c:v>3.9329402862256106</c:v>
                </c:pt>
                <c:pt idx="4">
                  <c:v>2.475641296470573</c:v>
                </c:pt>
                <c:pt idx="5">
                  <c:v>3.6502210271090245</c:v>
                </c:pt>
                <c:pt idx="6">
                  <c:v>4.2450245975358447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'summary_0-30'!$U$39</c:f>
              <c:strCache>
                <c:ptCount val="1"/>
                <c:pt idx="0">
                  <c:v>CIDE CD+CE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'summary_0-30'!$P$50:$P$56</c:f>
                <c:numCache>
                  <c:formatCode>General</c:formatCode>
                  <c:ptCount val="7"/>
                  <c:pt idx="0">
                    <c:v>0.60456070873477097</c:v>
                  </c:pt>
                  <c:pt idx="1">
                    <c:v>0.48294221513546881</c:v>
                  </c:pt>
                  <c:pt idx="2">
                    <c:v>0.73968512602101533</c:v>
                  </c:pt>
                  <c:pt idx="3">
                    <c:v>0.47706601898485196</c:v>
                  </c:pt>
                  <c:pt idx="4">
                    <c:v>0.48678144523397388</c:v>
                  </c:pt>
                  <c:pt idx="5">
                    <c:v>0.46917377425493495</c:v>
                  </c:pt>
                  <c:pt idx="6">
                    <c:v>0.46129005373126064</c:v>
                  </c:pt>
                </c:numCache>
              </c:numRef>
            </c:plus>
            <c:minus>
              <c:numRef>
                <c:f>'summary_0-30'!$P$50:$P$56</c:f>
                <c:numCache>
                  <c:formatCode>General</c:formatCode>
                  <c:ptCount val="7"/>
                  <c:pt idx="0">
                    <c:v>0.60456070873477097</c:v>
                  </c:pt>
                  <c:pt idx="1">
                    <c:v>0.48294221513546881</c:v>
                  </c:pt>
                  <c:pt idx="2">
                    <c:v>0.73968512602101533</c:v>
                  </c:pt>
                  <c:pt idx="3">
                    <c:v>0.47706601898485196</c:v>
                  </c:pt>
                  <c:pt idx="4">
                    <c:v>0.48678144523397388</c:v>
                  </c:pt>
                  <c:pt idx="5">
                    <c:v>0.46917377425493495</c:v>
                  </c:pt>
                  <c:pt idx="6">
                    <c:v>0.46129005373126064</c:v>
                  </c:pt>
                </c:numCache>
              </c:numRef>
            </c:minus>
          </c:errBars>
          <c:xVal>
            <c:numRef>
              <c:f>'summary_0-30'!$B$50:$B$57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>
                  <c:v>16</c:v>
                </c:pt>
              </c:numCache>
            </c:numRef>
          </c:xVal>
          <c:yVal>
            <c:numRef>
              <c:f>'summary_0-30'!$O$50:$O$56</c:f>
              <c:numCache>
                <c:formatCode>0.00</c:formatCode>
                <c:ptCount val="7"/>
                <c:pt idx="0">
                  <c:v>0</c:v>
                </c:pt>
                <c:pt idx="1">
                  <c:v>2.8494604148717633</c:v>
                </c:pt>
                <c:pt idx="2">
                  <c:v>4.9531640059622504</c:v>
                </c:pt>
                <c:pt idx="3">
                  <c:v>5.6170933299532075</c:v>
                </c:pt>
                <c:pt idx="4">
                  <c:v>5.4243428910400304</c:v>
                </c:pt>
                <c:pt idx="5">
                  <c:v>4.0603107659505016</c:v>
                </c:pt>
                <c:pt idx="6">
                  <c:v>5.1622856516117901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'summary_0-30'!$AL$8</c:f>
              <c:strCache>
                <c:ptCount val="1"/>
                <c:pt idx="0">
                  <c:v>CD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'summary_0-30'!$AK$9:$AK$25</c:f>
              <c:numCache>
                <c:formatCode>#,#00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'summary_0-30'!$AL$9:$AL$25</c:f>
              <c:numCache>
                <c:formatCode>#,#00</c:formatCode>
                <c:ptCount val="17"/>
                <c:pt idx="0">
                  <c:v>0</c:v>
                </c:pt>
                <c:pt idx="1">
                  <c:v>0.47160768097173278</c:v>
                </c:pt>
                <c:pt idx="2">
                  <c:v>0.90717416916559257</c:v>
                </c:pt>
                <c:pt idx="3">
                  <c:v>1.3094538038963563</c:v>
                </c:pt>
                <c:pt idx="4">
                  <c:v>1.6809904324146898</c:v>
                </c:pt>
                <c:pt idx="5">
                  <c:v>2.024133496127464</c:v>
                </c:pt>
                <c:pt idx="6">
                  <c:v>2.3410528874772689</c:v>
                </c:pt>
                <c:pt idx="7">
                  <c:v>2.6337526714297779</c:v>
                </c:pt>
                <c:pt idx="8">
                  <c:v>2.9040837583378751</c:v>
                </c:pt>
                <c:pt idx="9">
                  <c:v>3.153755608320417</c:v>
                </c:pt>
                <c:pt idx="10">
                  <c:v>3.3843470411691907</c:v>
                </c:pt>
                <c:pt idx="11">
                  <c:v>3.5973162201413862</c:v>
                </c:pt>
                <c:pt idx="12">
                  <c:v>3.7940098727708653</c:v>
                </c:pt>
                <c:pt idx="13">
                  <c:v>3.975671807006794</c:v>
                </c:pt>
                <c:pt idx="14">
                  <c:v>4.1434507765320792</c:v>
                </c:pt>
                <c:pt idx="15">
                  <c:v>4.2984077449986158</c:v>
                </c:pt>
                <c:pt idx="16">
                  <c:v>4.4415225951152761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'summary_0-30'!$AM$8</c:f>
              <c:strCache>
                <c:ptCount val="1"/>
                <c:pt idx="0">
                  <c:v>CD+CE</c:v>
                </c:pt>
              </c:strCache>
            </c:strRef>
          </c:tx>
          <c:spPr>
            <a:ln w="95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'summary_0-30'!$AK$9:$AK$25</c:f>
              <c:numCache>
                <c:formatCode>#,#00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'summary_0-30'!$AM$9:$AM$25</c:f>
              <c:numCache>
                <c:formatCode>#,#00</c:formatCode>
                <c:ptCount val="17"/>
                <c:pt idx="0">
                  <c:v>0</c:v>
                </c:pt>
                <c:pt idx="1">
                  <c:v>0.57880929087676003</c:v>
                </c:pt>
                <c:pt idx="2">
                  <c:v>1.1089662153281268</c:v>
                </c:pt>
                <c:pt idx="3">
                  <c:v>1.5945602943692267</c:v>
                </c:pt>
                <c:pt idx="4">
                  <c:v>2.0393373004298248</c:v>
                </c:pt>
                <c:pt idx="5">
                  <c:v>2.4467281514691881</c:v>
                </c:pt>
                <c:pt idx="6">
                  <c:v>2.8198753763685911</c:v>
                </c:pt>
                <c:pt idx="7">
                  <c:v>3.1616573557500351</c:v>
                </c:pt>
                <c:pt idx="8">
                  <c:v>3.4747105252098667</c:v>
                </c:pt>
                <c:pt idx="9">
                  <c:v>3.7614497122384223</c:v>
                </c:pt>
                <c:pt idx="10">
                  <c:v>4.0240867637005273</c:v>
                </c:pt>
                <c:pt idx="11">
                  <c:v>4.2646476075653705</c:v>
                </c:pt>
                <c:pt idx="12">
                  <c:v>4.4849878804964183</c:v>
                </c:pt>
                <c:pt idx="13">
                  <c:v>4.6868072418493618</c:v>
                </c:pt>
                <c:pt idx="14">
                  <c:v>4.8716624844933465</c:v>
                </c:pt>
                <c:pt idx="15">
                  <c:v>5.0409795435896081</c:v>
                </c:pt>
                <c:pt idx="16">
                  <c:v>5.1960644959607984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'summary_0-30'!$AN$8</c:f>
              <c:strCache>
                <c:ptCount val="1"/>
                <c:pt idx="0">
                  <c:v>unadjusted</c:v>
                </c:pt>
              </c:strCache>
            </c:strRef>
          </c:tx>
          <c:spPr>
            <a:ln w="95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'summary_0-30'!$AK$9:$AK$25</c:f>
              <c:numCache>
                <c:formatCode>#,#00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'summary_0-30'!$AN$9:$AN$25</c:f>
              <c:numCache>
                <c:formatCode>#,#00</c:formatCode>
                <c:ptCount val="17"/>
                <c:pt idx="0">
                  <c:v>0</c:v>
                </c:pt>
                <c:pt idx="1">
                  <c:v>0.47978043040346119</c:v>
                </c:pt>
                <c:pt idx="2">
                  <c:v>0.91156576866995043</c:v>
                </c:pt>
                <c:pt idx="3">
                  <c:v>1.3001572295286705</c:v>
                </c:pt>
                <c:pt idx="4">
                  <c:v>1.6498757356237483</c:v>
                </c:pt>
                <c:pt idx="5">
                  <c:v>1.9646099637900187</c:v>
                </c:pt>
                <c:pt idx="6">
                  <c:v>2.2478595849939005</c:v>
                </c:pt>
                <c:pt idx="7">
                  <c:v>2.5027741787436391</c:v>
                </c:pt>
                <c:pt idx="8">
                  <c:v>2.7321882546756981</c:v>
                </c:pt>
                <c:pt idx="9">
                  <c:v>2.9386527707380092</c:v>
                </c:pt>
                <c:pt idx="10">
                  <c:v>3.1244634984348947</c:v>
                </c:pt>
                <c:pt idx="11">
                  <c:v>3.2916865505395303</c:v>
                </c:pt>
                <c:pt idx="12">
                  <c:v>3.4421813551280298</c:v>
                </c:pt>
                <c:pt idx="13">
                  <c:v>3.5776213313937335</c:v>
                </c:pt>
                <c:pt idx="14">
                  <c:v>3.699512497145355</c:v>
                </c:pt>
                <c:pt idx="15">
                  <c:v>3.8092102148940796</c:v>
                </c:pt>
                <c:pt idx="16">
                  <c:v>3.9079342627368887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267776"/>
        <c:axId val="110286336"/>
      </c:scatterChart>
      <c:valAx>
        <c:axId val="110267776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Years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0286336"/>
        <c:crosses val="autoZero"/>
        <c:crossBetween val="midCat"/>
        <c:majorUnit val="5"/>
      </c:valAx>
      <c:valAx>
        <c:axId val="110286336"/>
        <c:scaling>
          <c:orientation val="minMax"/>
          <c:max val="8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SOC </a:t>
                </a:r>
                <a:r>
                  <a:rPr lang="de-DE" dirty="0" err="1"/>
                  <a:t>loss</a:t>
                </a:r>
                <a:r>
                  <a:rPr lang="de-DE" dirty="0"/>
                  <a:t> </a:t>
                </a:r>
                <a:r>
                  <a:rPr lang="de-DE" dirty="0" smtClean="0"/>
                  <a:t>[kg m</a:t>
                </a:r>
                <a:r>
                  <a:rPr lang="de-DE" baseline="30000" dirty="0" smtClean="0"/>
                  <a:t>-2</a:t>
                </a:r>
                <a:r>
                  <a:rPr lang="de-DE" baseline="0" dirty="0"/>
                  <a:t>]</a:t>
                </a:r>
                <a:endParaRPr lang="de-DE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0267776"/>
        <c:crosses val="autoZero"/>
        <c:crossBetween val="midCat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Freihandform 1"/>
        <cdr:cNvSpPr/>
      </cdr:nvSpPr>
      <cdr:spPr>
        <a:xfrm xmlns:a="http://schemas.openxmlformats.org/drawingml/2006/main">
          <a:off x="1012271" y="-2035803"/>
          <a:ext cx="5140298" cy="3043450"/>
        </a:xfrm>
        <a:custGeom xmlns:a="http://schemas.openxmlformats.org/drawingml/2006/main">
          <a:avLst/>
          <a:gdLst>
            <a:gd name="connsiteX0" fmla="*/ 777923 w 5140298"/>
            <a:gd name="connsiteY0" fmla="*/ 2811438 h 3043450"/>
            <a:gd name="connsiteX1" fmla="*/ 0 w 5140298"/>
            <a:gd name="connsiteY1" fmla="*/ 3043450 h 3043450"/>
            <a:gd name="connsiteX2" fmla="*/ 95535 w 5140298"/>
            <a:gd name="connsiteY2" fmla="*/ 3016155 h 3043450"/>
            <a:gd name="connsiteX3" fmla="*/ 143302 w 5140298"/>
            <a:gd name="connsiteY3" fmla="*/ 3002507 h 3043450"/>
            <a:gd name="connsiteX4" fmla="*/ 191069 w 5140298"/>
            <a:gd name="connsiteY4" fmla="*/ 2988859 h 3043450"/>
            <a:gd name="connsiteX5" fmla="*/ 252484 w 5140298"/>
            <a:gd name="connsiteY5" fmla="*/ 2961564 h 3043450"/>
            <a:gd name="connsiteX6" fmla="*/ 293427 w 5140298"/>
            <a:gd name="connsiteY6" fmla="*/ 2954740 h 3043450"/>
            <a:gd name="connsiteX7" fmla="*/ 436729 w 5140298"/>
            <a:gd name="connsiteY7" fmla="*/ 2941092 h 3043450"/>
            <a:gd name="connsiteX8" fmla="*/ 580030 w 5140298"/>
            <a:gd name="connsiteY8" fmla="*/ 2934268 h 3043450"/>
            <a:gd name="connsiteX9" fmla="*/ 620973 w 5140298"/>
            <a:gd name="connsiteY9" fmla="*/ 2920620 h 3043450"/>
            <a:gd name="connsiteX10" fmla="*/ 655093 w 5140298"/>
            <a:gd name="connsiteY10" fmla="*/ 2913797 h 3043450"/>
            <a:gd name="connsiteX11" fmla="*/ 689212 w 5140298"/>
            <a:gd name="connsiteY11" fmla="*/ 2893325 h 3043450"/>
            <a:gd name="connsiteX12" fmla="*/ 709684 w 5140298"/>
            <a:gd name="connsiteY12" fmla="*/ 2886501 h 3043450"/>
            <a:gd name="connsiteX13" fmla="*/ 750627 w 5140298"/>
            <a:gd name="connsiteY13" fmla="*/ 2852382 h 3043450"/>
            <a:gd name="connsiteX14" fmla="*/ 771099 w 5140298"/>
            <a:gd name="connsiteY14" fmla="*/ 2825086 h 3043450"/>
            <a:gd name="connsiteX15" fmla="*/ 784747 w 5140298"/>
            <a:gd name="connsiteY15" fmla="*/ 2804615 h 3043450"/>
            <a:gd name="connsiteX16" fmla="*/ 825690 w 5140298"/>
            <a:gd name="connsiteY16" fmla="*/ 2777319 h 3043450"/>
            <a:gd name="connsiteX17" fmla="*/ 873457 w 5140298"/>
            <a:gd name="connsiteY17" fmla="*/ 2750023 h 3043450"/>
            <a:gd name="connsiteX18" fmla="*/ 914400 w 5140298"/>
            <a:gd name="connsiteY18" fmla="*/ 2736376 h 3043450"/>
            <a:gd name="connsiteX19" fmla="*/ 934872 w 5140298"/>
            <a:gd name="connsiteY19" fmla="*/ 2729552 h 3043450"/>
            <a:gd name="connsiteX20" fmla="*/ 955344 w 5140298"/>
            <a:gd name="connsiteY20" fmla="*/ 2722728 h 3043450"/>
            <a:gd name="connsiteX21" fmla="*/ 968991 w 5140298"/>
            <a:gd name="connsiteY21" fmla="*/ 2715904 h 3043450"/>
            <a:gd name="connsiteX22" fmla="*/ 4442347 w 5140298"/>
            <a:gd name="connsiteY22" fmla="*/ 0 h 3043450"/>
            <a:gd name="connsiteX23" fmla="*/ 4360460 w 5140298"/>
            <a:gd name="connsiteY23" fmla="*/ 68238 h 3043450"/>
            <a:gd name="connsiteX24" fmla="*/ 4339988 w 5140298"/>
            <a:gd name="connsiteY24" fmla="*/ 81886 h 3043450"/>
            <a:gd name="connsiteX25" fmla="*/ 4299045 w 5140298"/>
            <a:gd name="connsiteY25" fmla="*/ 116006 h 3043450"/>
            <a:gd name="connsiteX26" fmla="*/ 4251278 w 5140298"/>
            <a:gd name="connsiteY26" fmla="*/ 150125 h 3043450"/>
            <a:gd name="connsiteX27" fmla="*/ 4169391 w 5140298"/>
            <a:gd name="connsiteY27" fmla="*/ 232012 h 3043450"/>
            <a:gd name="connsiteX28" fmla="*/ 4073857 w 5140298"/>
            <a:gd name="connsiteY28" fmla="*/ 334370 h 3043450"/>
            <a:gd name="connsiteX29" fmla="*/ 4053385 w 5140298"/>
            <a:gd name="connsiteY29" fmla="*/ 368489 h 3043450"/>
            <a:gd name="connsiteX30" fmla="*/ 4012442 w 5140298"/>
            <a:gd name="connsiteY30" fmla="*/ 423080 h 3043450"/>
            <a:gd name="connsiteX31" fmla="*/ 3985147 w 5140298"/>
            <a:gd name="connsiteY31" fmla="*/ 668740 h 3043450"/>
            <a:gd name="connsiteX32" fmla="*/ 3978323 w 5140298"/>
            <a:gd name="connsiteY32" fmla="*/ 702859 h 3043450"/>
            <a:gd name="connsiteX33" fmla="*/ 3971499 w 5140298"/>
            <a:gd name="connsiteY33" fmla="*/ 764274 h 3043450"/>
            <a:gd name="connsiteX34" fmla="*/ 3978323 w 5140298"/>
            <a:gd name="connsiteY34" fmla="*/ 880280 h 3043450"/>
            <a:gd name="connsiteX35" fmla="*/ 3991970 w 5140298"/>
            <a:gd name="connsiteY35" fmla="*/ 900752 h 3043450"/>
            <a:gd name="connsiteX36" fmla="*/ 4019266 w 5140298"/>
            <a:gd name="connsiteY36" fmla="*/ 934871 h 3043450"/>
            <a:gd name="connsiteX37" fmla="*/ 4121624 w 5140298"/>
            <a:gd name="connsiteY37" fmla="*/ 1016758 h 3043450"/>
            <a:gd name="connsiteX38" fmla="*/ 4162567 w 5140298"/>
            <a:gd name="connsiteY38" fmla="*/ 1037229 h 3043450"/>
            <a:gd name="connsiteX39" fmla="*/ 4210335 w 5140298"/>
            <a:gd name="connsiteY39" fmla="*/ 1044053 h 3043450"/>
            <a:gd name="connsiteX40" fmla="*/ 4415051 w 5140298"/>
            <a:gd name="connsiteY40" fmla="*/ 1030406 h 3043450"/>
            <a:gd name="connsiteX41" fmla="*/ 4462818 w 5140298"/>
            <a:gd name="connsiteY41" fmla="*/ 1009934 h 3043450"/>
            <a:gd name="connsiteX42" fmla="*/ 4537881 w 5140298"/>
            <a:gd name="connsiteY42" fmla="*/ 982638 h 3043450"/>
            <a:gd name="connsiteX43" fmla="*/ 4674359 w 5140298"/>
            <a:gd name="connsiteY43" fmla="*/ 921223 h 3043450"/>
            <a:gd name="connsiteX44" fmla="*/ 4926842 w 5140298"/>
            <a:gd name="connsiteY44" fmla="*/ 696035 h 3043450"/>
            <a:gd name="connsiteX45" fmla="*/ 4967785 w 5140298"/>
            <a:gd name="connsiteY45" fmla="*/ 655092 h 3043450"/>
            <a:gd name="connsiteX46" fmla="*/ 5097439 w 5140298"/>
            <a:gd name="connsiteY46" fmla="*/ 443552 h 3043450"/>
            <a:gd name="connsiteX47" fmla="*/ 5111087 w 5140298"/>
            <a:gd name="connsiteY47" fmla="*/ 388961 h 3043450"/>
            <a:gd name="connsiteX48" fmla="*/ 5138382 w 5140298"/>
            <a:gd name="connsiteY48" fmla="*/ 300250 h 3043450"/>
            <a:gd name="connsiteX49" fmla="*/ 5138382 w 5140298"/>
            <a:gd name="connsiteY49" fmla="*/ 218364 h 30434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</a:cxnLst>
          <a:rect l="l" t="t" r="r" b="b"/>
          <a:pathLst>
            <a:path w="5140298" h="3043450">
              <a:moveTo>
                <a:pt x="777923" y="2811438"/>
              </a:moveTo>
              <a:lnTo>
                <a:pt x="0" y="3043450"/>
              </a:lnTo>
              <a:cubicBezTo>
                <a:pt x="169497" y="3009553"/>
                <a:pt x="7460" y="3048183"/>
                <a:pt x="95535" y="3016155"/>
              </a:cubicBezTo>
              <a:cubicBezTo>
                <a:pt x="111097" y="3010496"/>
                <a:pt x="127326" y="3006864"/>
                <a:pt x="143302" y="3002507"/>
              </a:cubicBezTo>
              <a:cubicBezTo>
                <a:pt x="152923" y="2999883"/>
                <a:pt x="180608" y="2994089"/>
                <a:pt x="191069" y="2988859"/>
              </a:cubicBezTo>
              <a:cubicBezTo>
                <a:pt x="225841" y="2971474"/>
                <a:pt x="199673" y="2970366"/>
                <a:pt x="252484" y="2961564"/>
              </a:cubicBezTo>
              <a:cubicBezTo>
                <a:pt x="266132" y="2959289"/>
                <a:pt x="279712" y="2956569"/>
                <a:pt x="293427" y="2954740"/>
              </a:cubicBezTo>
              <a:cubicBezTo>
                <a:pt x="330914" y="2949742"/>
                <a:pt x="402335" y="2943177"/>
                <a:pt x="436729" y="2941092"/>
              </a:cubicBezTo>
              <a:cubicBezTo>
                <a:pt x="484463" y="2938199"/>
                <a:pt x="532263" y="2936543"/>
                <a:pt x="580030" y="2934268"/>
              </a:cubicBezTo>
              <a:cubicBezTo>
                <a:pt x="593678" y="2929719"/>
                <a:pt x="607094" y="2924405"/>
                <a:pt x="620973" y="2920620"/>
              </a:cubicBezTo>
              <a:cubicBezTo>
                <a:pt x="632163" y="2917568"/>
                <a:pt x="644324" y="2918104"/>
                <a:pt x="655093" y="2913797"/>
              </a:cubicBezTo>
              <a:cubicBezTo>
                <a:pt x="667408" y="2908871"/>
                <a:pt x="677349" y="2899257"/>
                <a:pt x="689212" y="2893325"/>
              </a:cubicBezTo>
              <a:cubicBezTo>
                <a:pt x="695646" y="2890108"/>
                <a:pt x="702860" y="2888776"/>
                <a:pt x="709684" y="2886501"/>
              </a:cubicBezTo>
              <a:cubicBezTo>
                <a:pt x="730743" y="2872462"/>
                <a:pt x="733114" y="2872814"/>
                <a:pt x="750627" y="2852382"/>
              </a:cubicBezTo>
              <a:cubicBezTo>
                <a:pt x="758029" y="2843747"/>
                <a:pt x="764488" y="2834341"/>
                <a:pt x="771099" y="2825086"/>
              </a:cubicBezTo>
              <a:cubicBezTo>
                <a:pt x="775866" y="2818412"/>
                <a:pt x="778575" y="2810015"/>
                <a:pt x="784747" y="2804615"/>
              </a:cubicBezTo>
              <a:cubicBezTo>
                <a:pt x="797091" y="2793814"/>
                <a:pt x="812042" y="2786418"/>
                <a:pt x="825690" y="2777319"/>
              </a:cubicBezTo>
              <a:cubicBezTo>
                <a:pt x="844153" y="2765010"/>
                <a:pt x="851816" y="2758679"/>
                <a:pt x="873457" y="2750023"/>
              </a:cubicBezTo>
              <a:cubicBezTo>
                <a:pt x="886814" y="2744680"/>
                <a:pt x="900752" y="2740925"/>
                <a:pt x="914400" y="2736376"/>
              </a:cubicBezTo>
              <a:lnTo>
                <a:pt x="934872" y="2729552"/>
              </a:lnTo>
              <a:cubicBezTo>
                <a:pt x="941696" y="2727277"/>
                <a:pt x="948910" y="2725945"/>
                <a:pt x="955344" y="2722728"/>
              </a:cubicBezTo>
              <a:lnTo>
                <a:pt x="968991" y="2715904"/>
              </a:lnTo>
              <a:lnTo>
                <a:pt x="4442347" y="0"/>
              </a:lnTo>
              <a:cubicBezTo>
                <a:pt x="4415051" y="22746"/>
                <a:pt x="4390023" y="48529"/>
                <a:pt x="4360460" y="68238"/>
              </a:cubicBezTo>
              <a:cubicBezTo>
                <a:pt x="4353636" y="72787"/>
                <a:pt x="4346462" y="76851"/>
                <a:pt x="4339988" y="81886"/>
              </a:cubicBezTo>
              <a:cubicBezTo>
                <a:pt x="4325965" y="92793"/>
                <a:pt x="4313126" y="105174"/>
                <a:pt x="4299045" y="116006"/>
              </a:cubicBezTo>
              <a:cubicBezTo>
                <a:pt x="4283536" y="127936"/>
                <a:pt x="4265860" y="137078"/>
                <a:pt x="4251278" y="150125"/>
              </a:cubicBezTo>
              <a:cubicBezTo>
                <a:pt x="4222510" y="175865"/>
                <a:pt x="4196687" y="204716"/>
                <a:pt x="4169391" y="232012"/>
              </a:cubicBezTo>
              <a:cubicBezTo>
                <a:pt x="4135059" y="266344"/>
                <a:pt x="4103666" y="295619"/>
                <a:pt x="4073857" y="334370"/>
              </a:cubicBezTo>
              <a:cubicBezTo>
                <a:pt x="4065770" y="344883"/>
                <a:pt x="4060935" y="357584"/>
                <a:pt x="4053385" y="368489"/>
              </a:cubicBezTo>
              <a:cubicBezTo>
                <a:pt x="4040438" y="387191"/>
                <a:pt x="4026090" y="404883"/>
                <a:pt x="4012442" y="423080"/>
              </a:cubicBezTo>
              <a:cubicBezTo>
                <a:pt x="4001049" y="559793"/>
                <a:pt x="4009015" y="477788"/>
                <a:pt x="3985147" y="668740"/>
              </a:cubicBezTo>
              <a:cubicBezTo>
                <a:pt x="3983708" y="680249"/>
                <a:pt x="3979963" y="691377"/>
                <a:pt x="3978323" y="702859"/>
              </a:cubicBezTo>
              <a:cubicBezTo>
                <a:pt x="3975410" y="723250"/>
                <a:pt x="3973774" y="743802"/>
                <a:pt x="3971499" y="764274"/>
              </a:cubicBezTo>
              <a:cubicBezTo>
                <a:pt x="3973774" y="802943"/>
                <a:pt x="3972577" y="841973"/>
                <a:pt x="3978323" y="880280"/>
              </a:cubicBezTo>
              <a:cubicBezTo>
                <a:pt x="3979540" y="888391"/>
                <a:pt x="3987049" y="894191"/>
                <a:pt x="3991970" y="900752"/>
              </a:cubicBezTo>
              <a:cubicBezTo>
                <a:pt x="4000709" y="912404"/>
                <a:pt x="4008640" y="924910"/>
                <a:pt x="4019266" y="934871"/>
              </a:cubicBezTo>
              <a:cubicBezTo>
                <a:pt x="4020324" y="935863"/>
                <a:pt x="4091701" y="1000134"/>
                <a:pt x="4121624" y="1016758"/>
              </a:cubicBezTo>
              <a:cubicBezTo>
                <a:pt x="4134962" y="1024168"/>
                <a:pt x="4147983" y="1032742"/>
                <a:pt x="4162567" y="1037229"/>
              </a:cubicBezTo>
              <a:cubicBezTo>
                <a:pt x="4177940" y="1041959"/>
                <a:pt x="4194412" y="1041778"/>
                <a:pt x="4210335" y="1044053"/>
              </a:cubicBezTo>
              <a:cubicBezTo>
                <a:pt x="4278574" y="1039504"/>
                <a:pt x="4347277" y="1039565"/>
                <a:pt x="4415051" y="1030406"/>
              </a:cubicBezTo>
              <a:cubicBezTo>
                <a:pt x="4432218" y="1028086"/>
                <a:pt x="4446673" y="1016213"/>
                <a:pt x="4462818" y="1009934"/>
              </a:cubicBezTo>
              <a:cubicBezTo>
                <a:pt x="4487632" y="1000284"/>
                <a:pt x="4513329" y="992934"/>
                <a:pt x="4537881" y="982638"/>
              </a:cubicBezTo>
              <a:cubicBezTo>
                <a:pt x="4583886" y="963345"/>
                <a:pt x="4628866" y="941695"/>
                <a:pt x="4674359" y="921223"/>
              </a:cubicBezTo>
              <a:cubicBezTo>
                <a:pt x="4797687" y="865725"/>
                <a:pt x="4844100" y="787487"/>
                <a:pt x="4926842" y="696035"/>
              </a:cubicBezTo>
              <a:cubicBezTo>
                <a:pt x="4939791" y="681723"/>
                <a:pt x="4955728" y="670163"/>
                <a:pt x="4967785" y="655092"/>
              </a:cubicBezTo>
              <a:cubicBezTo>
                <a:pt x="5039464" y="565494"/>
                <a:pt x="5042301" y="547702"/>
                <a:pt x="5097439" y="443552"/>
              </a:cubicBezTo>
              <a:cubicBezTo>
                <a:pt x="5101988" y="425355"/>
                <a:pt x="5105934" y="406996"/>
                <a:pt x="5111087" y="388961"/>
              </a:cubicBezTo>
              <a:cubicBezTo>
                <a:pt x="5119586" y="359213"/>
                <a:pt x="5133494" y="330800"/>
                <a:pt x="5138382" y="300250"/>
              </a:cubicBezTo>
              <a:cubicBezTo>
                <a:pt x="5142694" y="273297"/>
                <a:pt x="5138382" y="245659"/>
                <a:pt x="5138382" y="218364"/>
              </a:cubicBezTo>
            </a:path>
          </a:pathLst>
        </a:custGeom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4432629" cy="3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1987" y="2"/>
            <a:ext cx="4432627" cy="3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743937"/>
            <a:ext cx="4432629" cy="3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1987" y="6743937"/>
            <a:ext cx="4432627" cy="3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fld id="{4D58DFA1-3FC7-430C-88D9-EA42723AD64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17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4432629" cy="3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1987" y="2"/>
            <a:ext cx="4432627" cy="3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6450" y="533400"/>
            <a:ext cx="3543300" cy="2659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2249" y="3373107"/>
            <a:ext cx="7510121" cy="319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743937"/>
            <a:ext cx="4432629" cy="3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1987" y="6743937"/>
            <a:ext cx="4432627" cy="3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97" tIns="46999" rIns="93997" bIns="469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</a:defRPr>
            </a:lvl1pPr>
          </a:lstStyle>
          <a:p>
            <a:pPr>
              <a:defRPr/>
            </a:pPr>
            <a:fld id="{0FD47D87-1987-4FCF-83BE-E8A8A966123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909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00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001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017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01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03326" algn="l" defTabSz="8013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3991" algn="l" defTabSz="8013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4656" algn="l" defTabSz="8013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320" algn="l" defTabSz="8013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6879B-EDF1-4BA0-BEE0-36981789BD6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5799616" y="6743940"/>
            <a:ext cx="4423153" cy="351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17" tIns="48108" rIns="92517" bIns="48108" anchor="b"/>
          <a:lstStyle/>
          <a:p>
            <a:pPr algn="r" eaLnBrk="0" hangingPunct="0">
              <a:tabLst>
                <a:tab pos="0" algn="l"/>
                <a:tab pos="460197" algn="l"/>
                <a:tab pos="922027" algn="l"/>
                <a:tab pos="1383856" algn="l"/>
                <a:tab pos="1845687" algn="l"/>
                <a:tab pos="2307515" algn="l"/>
                <a:tab pos="2769344" algn="l"/>
                <a:tab pos="3231173" algn="l"/>
                <a:tab pos="3693004" algn="l"/>
                <a:tab pos="4154832" algn="l"/>
                <a:tab pos="4616661" algn="l"/>
                <a:tab pos="5078490" algn="l"/>
                <a:tab pos="5540321" algn="l"/>
                <a:tab pos="6002150" algn="l"/>
                <a:tab pos="6463978" algn="l"/>
                <a:tab pos="6925807" algn="l"/>
                <a:tab pos="7387638" algn="l"/>
                <a:tab pos="7849467" algn="l"/>
                <a:tab pos="8311296" algn="l"/>
                <a:tab pos="8773125" algn="l"/>
                <a:tab pos="9234955" algn="l"/>
              </a:tabLst>
            </a:pPr>
            <a:fld id="{C0404C47-0F7A-433E-B361-2D25EF8B5FC4}" type="slidenum">
              <a:rPr lang="en-GB" sz="1100">
                <a:solidFill>
                  <a:srgbClr val="000000"/>
                </a:solidFill>
              </a:rPr>
              <a:pPr algn="r" eaLnBrk="0" hangingPunct="0">
                <a:tabLst>
                  <a:tab pos="0" algn="l"/>
                  <a:tab pos="460197" algn="l"/>
                  <a:tab pos="922027" algn="l"/>
                  <a:tab pos="1383856" algn="l"/>
                  <a:tab pos="1845687" algn="l"/>
                  <a:tab pos="2307515" algn="l"/>
                  <a:tab pos="2769344" algn="l"/>
                  <a:tab pos="3231173" algn="l"/>
                  <a:tab pos="3693004" algn="l"/>
                  <a:tab pos="4154832" algn="l"/>
                  <a:tab pos="4616661" algn="l"/>
                  <a:tab pos="5078490" algn="l"/>
                  <a:tab pos="5540321" algn="l"/>
                  <a:tab pos="6002150" algn="l"/>
                  <a:tab pos="6463978" algn="l"/>
                  <a:tab pos="6925807" algn="l"/>
                  <a:tab pos="7387638" algn="l"/>
                  <a:tab pos="7849467" algn="l"/>
                  <a:tab pos="8311296" algn="l"/>
                  <a:tab pos="8773125" algn="l"/>
                  <a:tab pos="9234955" algn="l"/>
                </a:tabLst>
              </a:pPr>
              <a:t>1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5799616" y="6743939"/>
            <a:ext cx="4425522" cy="353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17" tIns="48108" rIns="92517" bIns="48108" anchor="b"/>
          <a:lstStyle/>
          <a:p>
            <a:pPr algn="r" eaLnBrk="0" hangingPunct="0">
              <a:tabLst>
                <a:tab pos="0" algn="l"/>
                <a:tab pos="460197" algn="l"/>
                <a:tab pos="922027" algn="l"/>
                <a:tab pos="1383856" algn="l"/>
                <a:tab pos="1845687" algn="l"/>
                <a:tab pos="2307515" algn="l"/>
                <a:tab pos="2769344" algn="l"/>
                <a:tab pos="3231173" algn="l"/>
                <a:tab pos="3693004" algn="l"/>
                <a:tab pos="4154832" algn="l"/>
                <a:tab pos="4616661" algn="l"/>
                <a:tab pos="5078490" algn="l"/>
                <a:tab pos="5540321" algn="l"/>
                <a:tab pos="6002150" algn="l"/>
                <a:tab pos="6463978" algn="l"/>
                <a:tab pos="6925807" algn="l"/>
                <a:tab pos="7387638" algn="l"/>
                <a:tab pos="7849467" algn="l"/>
                <a:tab pos="8311296" algn="l"/>
                <a:tab pos="8773125" algn="l"/>
                <a:tab pos="9234955" algn="l"/>
              </a:tabLst>
            </a:pPr>
            <a:fld id="{4403D28E-0F34-41FB-A533-01DB06AA3763}" type="slidenum">
              <a:rPr lang="en-GB" sz="1100">
                <a:solidFill>
                  <a:srgbClr val="000000"/>
                </a:solidFill>
              </a:rPr>
              <a:pPr algn="r" eaLnBrk="0" hangingPunct="0">
                <a:tabLst>
                  <a:tab pos="0" algn="l"/>
                  <a:tab pos="460197" algn="l"/>
                  <a:tab pos="922027" algn="l"/>
                  <a:tab pos="1383856" algn="l"/>
                  <a:tab pos="1845687" algn="l"/>
                  <a:tab pos="2307515" algn="l"/>
                  <a:tab pos="2769344" algn="l"/>
                  <a:tab pos="3231173" algn="l"/>
                  <a:tab pos="3693004" algn="l"/>
                  <a:tab pos="4154832" algn="l"/>
                  <a:tab pos="4616661" algn="l"/>
                  <a:tab pos="5078490" algn="l"/>
                  <a:tab pos="5540321" algn="l"/>
                  <a:tab pos="6002150" algn="l"/>
                  <a:tab pos="6463978" algn="l"/>
                  <a:tab pos="6925807" algn="l"/>
                  <a:tab pos="7387638" algn="l"/>
                  <a:tab pos="7849467" algn="l"/>
                  <a:tab pos="8311296" algn="l"/>
                  <a:tab pos="8773125" algn="l"/>
                  <a:tab pos="9234955" algn="l"/>
                </a:tabLst>
              </a:pPr>
              <a:t>1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5799616" y="6743939"/>
            <a:ext cx="4427893" cy="354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17" tIns="48108" rIns="92517" bIns="48108" anchor="b"/>
          <a:lstStyle/>
          <a:p>
            <a:pPr algn="r" eaLnBrk="0" hangingPunct="0">
              <a:tabLst>
                <a:tab pos="0" algn="l"/>
                <a:tab pos="460197" algn="l"/>
                <a:tab pos="922027" algn="l"/>
                <a:tab pos="1383856" algn="l"/>
                <a:tab pos="1845687" algn="l"/>
                <a:tab pos="2307515" algn="l"/>
                <a:tab pos="2769344" algn="l"/>
                <a:tab pos="3231173" algn="l"/>
                <a:tab pos="3693004" algn="l"/>
                <a:tab pos="4154832" algn="l"/>
                <a:tab pos="4616661" algn="l"/>
                <a:tab pos="5078490" algn="l"/>
                <a:tab pos="5540321" algn="l"/>
                <a:tab pos="6002150" algn="l"/>
                <a:tab pos="6463978" algn="l"/>
                <a:tab pos="6925807" algn="l"/>
                <a:tab pos="7387638" algn="l"/>
                <a:tab pos="7849467" algn="l"/>
                <a:tab pos="8311296" algn="l"/>
                <a:tab pos="8773125" algn="l"/>
                <a:tab pos="9234955" algn="l"/>
              </a:tabLst>
            </a:pPr>
            <a:fld id="{703AD1E5-BF7B-46F4-A33D-85754C2DD9E5}" type="slidenum">
              <a:rPr lang="en-GB" sz="1100">
                <a:solidFill>
                  <a:srgbClr val="000000"/>
                </a:solidFill>
              </a:rPr>
              <a:pPr algn="r" eaLnBrk="0" hangingPunct="0">
                <a:tabLst>
                  <a:tab pos="0" algn="l"/>
                  <a:tab pos="460197" algn="l"/>
                  <a:tab pos="922027" algn="l"/>
                  <a:tab pos="1383856" algn="l"/>
                  <a:tab pos="1845687" algn="l"/>
                  <a:tab pos="2307515" algn="l"/>
                  <a:tab pos="2769344" algn="l"/>
                  <a:tab pos="3231173" algn="l"/>
                  <a:tab pos="3693004" algn="l"/>
                  <a:tab pos="4154832" algn="l"/>
                  <a:tab pos="4616661" algn="l"/>
                  <a:tab pos="5078490" algn="l"/>
                  <a:tab pos="5540321" algn="l"/>
                  <a:tab pos="6002150" algn="l"/>
                  <a:tab pos="6463978" algn="l"/>
                  <a:tab pos="6925807" algn="l"/>
                  <a:tab pos="7387638" algn="l"/>
                  <a:tab pos="7849467" algn="l"/>
                  <a:tab pos="8311296" algn="l"/>
                  <a:tab pos="8773125" algn="l"/>
                  <a:tab pos="9234955" algn="l"/>
                </a:tabLst>
              </a:pPr>
              <a:t>1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5799616" y="6743939"/>
            <a:ext cx="4430261" cy="354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17" tIns="48108" rIns="92517" bIns="48108" anchor="b"/>
          <a:lstStyle/>
          <a:p>
            <a:pPr algn="r" eaLnBrk="0" hangingPunct="0">
              <a:tabLst>
                <a:tab pos="0" algn="l"/>
                <a:tab pos="460197" algn="l"/>
                <a:tab pos="922027" algn="l"/>
                <a:tab pos="1383856" algn="l"/>
                <a:tab pos="1845687" algn="l"/>
                <a:tab pos="2307515" algn="l"/>
                <a:tab pos="2769344" algn="l"/>
                <a:tab pos="3231173" algn="l"/>
                <a:tab pos="3693004" algn="l"/>
                <a:tab pos="4154832" algn="l"/>
                <a:tab pos="4616661" algn="l"/>
                <a:tab pos="5078490" algn="l"/>
                <a:tab pos="5540321" algn="l"/>
                <a:tab pos="6002150" algn="l"/>
                <a:tab pos="6463978" algn="l"/>
                <a:tab pos="6925807" algn="l"/>
                <a:tab pos="7387638" algn="l"/>
                <a:tab pos="7849467" algn="l"/>
                <a:tab pos="8311296" algn="l"/>
                <a:tab pos="8773125" algn="l"/>
                <a:tab pos="9234955" algn="l"/>
              </a:tabLst>
            </a:pPr>
            <a:fld id="{B08715DA-203F-4EAE-B90F-36FE20A1E8CD}" type="slidenum">
              <a:rPr lang="en-GB" sz="1100">
                <a:solidFill>
                  <a:srgbClr val="000000"/>
                </a:solidFill>
              </a:rPr>
              <a:pPr algn="r" eaLnBrk="0" hangingPunct="0">
                <a:tabLst>
                  <a:tab pos="0" algn="l"/>
                  <a:tab pos="460197" algn="l"/>
                  <a:tab pos="922027" algn="l"/>
                  <a:tab pos="1383856" algn="l"/>
                  <a:tab pos="1845687" algn="l"/>
                  <a:tab pos="2307515" algn="l"/>
                  <a:tab pos="2769344" algn="l"/>
                  <a:tab pos="3231173" algn="l"/>
                  <a:tab pos="3693004" algn="l"/>
                  <a:tab pos="4154832" algn="l"/>
                  <a:tab pos="4616661" algn="l"/>
                  <a:tab pos="5078490" algn="l"/>
                  <a:tab pos="5540321" algn="l"/>
                  <a:tab pos="6002150" algn="l"/>
                  <a:tab pos="6463978" algn="l"/>
                  <a:tab pos="6925807" algn="l"/>
                  <a:tab pos="7387638" algn="l"/>
                  <a:tab pos="7849467" algn="l"/>
                  <a:tab pos="8311296" algn="l"/>
                  <a:tab pos="8773125" algn="l"/>
                  <a:tab pos="9234955" algn="l"/>
                </a:tabLst>
              </a:pPr>
              <a:t>1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1705771" y="532477"/>
            <a:ext cx="6823076" cy="26623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997" tIns="46999" rIns="93997" bIns="46999" anchor="ctr"/>
          <a:lstStyle/>
          <a:p>
            <a:pPr eaLnBrk="0" hangingPunct="0"/>
            <a:endParaRPr lang="de-DE"/>
          </a:p>
        </p:txBody>
      </p:sp>
      <p:sp>
        <p:nvSpPr>
          <p:cNvPr id="37896" name="Rectangle 6"/>
          <p:cNvSpPr>
            <a:spLocks noGrp="1" noChangeArrowheads="1"/>
          </p:cNvSpPr>
          <p:nvPr>
            <p:ph type="body"/>
          </p:nvPr>
        </p:nvSpPr>
        <p:spPr>
          <a:xfrm>
            <a:off x="1364618" y="3371970"/>
            <a:ext cx="7493538" cy="3192585"/>
          </a:xfrm>
          <a:noFill/>
          <a:ln/>
        </p:spPr>
        <p:txBody>
          <a:bodyPr wrap="none" anchor="ctr"/>
          <a:lstStyle/>
          <a:p>
            <a:r>
              <a:rPr lang="de-DE" dirty="0" smtClean="0"/>
              <a:t>Willkommen</a:t>
            </a:r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Between 1960 and 1975: 1 million kinh (lowland people) migrated into Uplands of northern Vietnam</a:t>
            </a:r>
          </a:p>
          <a:p>
            <a:r>
              <a:rPr lang="de-DE" smtClean="0"/>
              <a:t>Between 1960 and 1984: 300% population increase due to immigration + and high fertility rates</a:t>
            </a:r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84C62-0114-4460-996C-475C3B4362C1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Soil degradation and climate change are two global challenges, which are directly linked to each other by soil organic carbon (SOC) dynamics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7D87-1987-4FCF-83BE-E8A8A966123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2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7D87-1987-4FCF-83BE-E8A8A966123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11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values derived from the unadjusted mass balance equation (equation 2), represented a combined effect of erosion induced subsoil incorporation and decomposition or SOC input.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7D87-1987-4FCF-83BE-E8A8A966123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68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After 15 years maize SOC was still one order of magnitude smaller than forest SOC.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7D87-1987-4FCF-83BE-E8A8A966123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32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unadjusted measurements deliver on SOC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loss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rate: (1) loss of forest SOC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CIDE approach delivered two rates: (1) forest derived SOC loss by decomposition, (2) SOC loss by soil erosion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differences between CIDE adjusted and unadjusted values were quantified by comparing the mean values of all sites within a soil type. </a:t>
            </a:r>
            <a:endParaRPr lang="en-GB" sz="11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CIDE approach yielded a higher total SOC loss, a lower decomposition than the unadjusted SOC loss.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values derived from the unadjusted mass balance equation (equation 2), represented a combined effect of erosion induced subsoil incorporation and decomposition or SOC input.</a:t>
            </a:r>
            <a:endParaRPr lang="de-DE" baseline="0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7D87-1987-4FCF-83BE-E8A8A966123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80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maize SOC input rates were slow and not significantly different between the soil types (Figure 3, Table 5).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rates ranged between 0.03 kg m</a:t>
            </a:r>
            <a:r>
              <a:rPr lang="en-US" sz="11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-2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</a:t>
            </a:r>
            <a:r>
              <a:rPr lang="en-US" sz="11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-1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on Luvisol and Vertisol 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Misrepresentation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relative to the maize SOC stocks after 15 years derived from a linear fit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7D87-1987-4FCF-83BE-E8A8A966123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10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Mean decomposition peaked in the top 10 cm of all soil types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influence of soil depth on SOC dynamics was highlighted by plotting the proportion of CIDE adjusted forest derived SOC (relative to the sum of CIDE forest SOC [kg m</a:t>
            </a:r>
            <a:r>
              <a:rPr lang="en-US" sz="11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-2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 in 0-30 cm) and CIDE derived maize SOC input (relative to the sum of maize SOC [kg m</a:t>
            </a:r>
            <a:r>
              <a:rPr lang="en-US" sz="11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-2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 in 0-30 cm) of the sampled depth increments (0-10, 10-20 and 20-30 cm) against time 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Weak correlations were found between time and the proportions of forest SOC among all depth increments and soil types.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These two observations were indicated by linear fits of forest SOC depth proportion against time, which slowly decrease at 0-10 cm and slowly increase at 20-30 cm on all soil types (Figure 5). </a:t>
            </a:r>
            <a:endParaRPr lang="en-GB" sz="11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7D87-1987-4FCF-83BE-E8A8A966123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03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Mean decomposition peaked in the top 10 cm of all soil types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influence of soil depth on SOC dynamics was highlighted by plotting the proportion of CIDE adjusted forest derived SOC (relative to the sum of CIDE forest SOC [kg m</a:t>
            </a:r>
            <a:r>
              <a:rPr lang="en-US" sz="11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-2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 in 0-30 cm) and CIDE derived maize SOC input (relative to the sum of maize SOC [kg m</a:t>
            </a:r>
            <a:r>
              <a:rPr lang="en-US" sz="11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-2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 in 0-30 cm) of the sampled depth increments (0-10, 10-20 and 20-30 cm) against time 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Weak correlations were found between time and the proportions of forest SOC among all depth increments and soil types.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These two observations were indicated by linear fits of forest SOC depth proportion against time, which slowly decrease at 0-10 cm and slowly increase at 20-30 cm on all soil types (Figure 5). </a:t>
            </a:r>
            <a:endParaRPr lang="en-GB" sz="11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7D87-1987-4FCF-83BE-E8A8A966123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03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520678F-44AB-4770-8194-8EC5A7EA40FC}" type="datetimeFigureOut">
              <a:rPr lang="de-DE" smtClean="0"/>
              <a:pPr>
                <a:defRPr/>
              </a:pPr>
              <a:t>30.04.2014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0798F56-77EA-48D9-A2BD-6188403B7C8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9E220C-9495-4767-B99A-103ADAF87FE1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1B4151-3D97-4B36-B12D-DDC8E04207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A6BEA5B-A6DE-46D8-9F0F-651F8830D793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41A65E-D3A4-4BA5-B093-270F479999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  <a:prstGeom prst="rect">
            <a:avLst/>
          </a:prstGeom>
        </p:spPr>
        <p:txBody>
          <a:bodyPr lIns="80133" tIns="40067" rIns="80133" bIns="4006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473" y="1599673"/>
            <a:ext cx="8229057" cy="4526884"/>
          </a:xfrm>
          <a:prstGeom prst="rect">
            <a:avLst/>
          </a:prstGeom>
        </p:spPr>
        <p:txBody>
          <a:bodyPr lIns="80133" tIns="40067" rIns="80133" bIns="40067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530" y="2130976"/>
            <a:ext cx="7772943" cy="1470086"/>
          </a:xfrm>
          <a:prstGeom prst="rect">
            <a:avLst/>
          </a:prstGeom>
        </p:spPr>
        <p:txBody>
          <a:bodyPr lIns="80133" tIns="40067" rIns="80133" bIns="4006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057" y="3886154"/>
            <a:ext cx="6401886" cy="1752295"/>
          </a:xfrm>
          <a:prstGeom prst="rect">
            <a:avLst/>
          </a:prstGeom>
        </p:spPr>
        <p:txBody>
          <a:bodyPr lIns="80133" tIns="40067" rIns="80133" bIns="40067"/>
          <a:lstStyle>
            <a:lvl1pPr marL="0" indent="0" algn="ctr">
              <a:buNone/>
              <a:defRPr/>
            </a:lvl1pPr>
            <a:lvl2pPr marL="400666" indent="0" algn="ctr">
              <a:buNone/>
              <a:defRPr/>
            </a:lvl2pPr>
            <a:lvl3pPr marL="801330" indent="0" algn="ctr">
              <a:buNone/>
              <a:defRPr/>
            </a:lvl3pPr>
            <a:lvl4pPr marL="1201995" indent="0" algn="ctr">
              <a:buNone/>
              <a:defRPr/>
            </a:lvl4pPr>
            <a:lvl5pPr marL="1602660" indent="0" algn="ctr">
              <a:buNone/>
              <a:defRPr/>
            </a:lvl5pPr>
            <a:lvl6pPr marL="2003326" indent="0" algn="ctr">
              <a:buNone/>
              <a:defRPr/>
            </a:lvl6pPr>
            <a:lvl7pPr marL="2403991" indent="0" algn="ctr">
              <a:buNone/>
              <a:defRPr/>
            </a:lvl7pPr>
            <a:lvl8pPr marL="2804656" indent="0" algn="ctr">
              <a:buNone/>
              <a:defRPr/>
            </a:lvl8pPr>
            <a:lvl9pPr marL="320532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2" y="4407379"/>
            <a:ext cx="7772943" cy="1362097"/>
          </a:xfrm>
          <a:prstGeom prst="rect">
            <a:avLst/>
          </a:prstGeom>
        </p:spPr>
        <p:txBody>
          <a:bodyPr lIns="80133" tIns="40067" rIns="80133" bIns="40067" anchor="t"/>
          <a:lstStyle>
            <a:lvl1pPr algn="l">
              <a:defRPr sz="35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2" y="2907057"/>
            <a:ext cx="7772943" cy="1500322"/>
          </a:xfrm>
          <a:prstGeom prst="rect">
            <a:avLst/>
          </a:prstGeom>
        </p:spPr>
        <p:txBody>
          <a:bodyPr lIns="80133" tIns="40067" rIns="80133" bIns="40067"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  <a:prstGeom prst="rect">
            <a:avLst/>
          </a:prstGeom>
        </p:spPr>
        <p:txBody>
          <a:bodyPr lIns="80133" tIns="40067" rIns="80133" bIns="4006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473" y="1599673"/>
            <a:ext cx="4049369" cy="4526884"/>
          </a:xfrm>
          <a:prstGeom prst="rect">
            <a:avLst/>
          </a:prstGeom>
        </p:spPr>
        <p:txBody>
          <a:bodyPr lIns="80133" tIns="40067" rIns="80133" bIns="40067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  <a:prstGeom prst="rect">
            <a:avLst/>
          </a:prstGeom>
        </p:spPr>
        <p:txBody>
          <a:bodyPr lIns="80133" tIns="40067" rIns="80133" bIns="40067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  <a:prstGeom prst="rect">
            <a:avLst/>
          </a:prstGeom>
        </p:spPr>
        <p:txBody>
          <a:bodyPr lIns="80133" tIns="40067" rIns="80133" bIns="40067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3" y="1534880"/>
            <a:ext cx="4039867" cy="639293"/>
          </a:xfrm>
          <a:prstGeom prst="rect">
            <a:avLst/>
          </a:prstGeom>
        </p:spPr>
        <p:txBody>
          <a:bodyPr lIns="80133" tIns="40067" rIns="80133" bIns="40067"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3" y="2174173"/>
            <a:ext cx="4039867" cy="3952385"/>
          </a:xfrm>
          <a:prstGeom prst="rect">
            <a:avLst/>
          </a:prstGeom>
        </p:spPr>
        <p:txBody>
          <a:bodyPr lIns="80133" tIns="40067" rIns="80133" bIns="40067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5" y="1534880"/>
            <a:ext cx="4041225" cy="639293"/>
          </a:xfrm>
          <a:prstGeom prst="rect">
            <a:avLst/>
          </a:prstGeom>
        </p:spPr>
        <p:txBody>
          <a:bodyPr lIns="80133" tIns="40067" rIns="80133" bIns="40067"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5" y="2174173"/>
            <a:ext cx="4041225" cy="3952385"/>
          </a:xfrm>
          <a:prstGeom prst="rect">
            <a:avLst/>
          </a:prstGeom>
        </p:spPr>
        <p:txBody>
          <a:bodyPr lIns="80133" tIns="40067" rIns="80133" bIns="40067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  <a:prstGeom prst="rect">
            <a:avLst/>
          </a:prstGeom>
        </p:spPr>
        <p:txBody>
          <a:bodyPr lIns="80133" tIns="40067" rIns="80133" bIns="4006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Effects of</a:t>
            </a:r>
            <a:r>
              <a:rPr lang="en-US" sz="1400" b="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land use change on s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oil organic carbon dynamics in NW-Vietnam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3" y="273573"/>
            <a:ext cx="3008181" cy="1161958"/>
          </a:xfrm>
          <a:prstGeom prst="rect">
            <a:avLst/>
          </a:prstGeom>
        </p:spPr>
        <p:txBody>
          <a:bodyPr lIns="80133" tIns="40067" rIns="80133" bIns="40067"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09" y="273571"/>
            <a:ext cx="5110921" cy="5852986"/>
          </a:xfrm>
          <a:prstGeom prst="rect">
            <a:avLst/>
          </a:prstGeom>
        </p:spPr>
        <p:txBody>
          <a:bodyPr lIns="80133" tIns="40067" rIns="80133" bIns="40067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73" y="1435531"/>
            <a:ext cx="3008181" cy="4691027"/>
          </a:xfrm>
          <a:prstGeom prst="rect">
            <a:avLst/>
          </a:prstGeom>
        </p:spPr>
        <p:txBody>
          <a:bodyPr lIns="80133" tIns="40067" rIns="80133" bIns="40067"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55B645-C3BA-41AA-9CE8-A49549AFF7E0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2F1D22-6D37-43D5-9007-208DA7474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8" y="4800456"/>
            <a:ext cx="5486943" cy="567300"/>
          </a:xfrm>
          <a:prstGeom prst="rect">
            <a:avLst/>
          </a:prstGeom>
        </p:spPr>
        <p:txBody>
          <a:bodyPr lIns="80133" tIns="40067" rIns="80133" bIns="40067"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78" y="613376"/>
            <a:ext cx="5486943" cy="4113648"/>
          </a:xfrm>
          <a:prstGeom prst="rect">
            <a:avLst/>
          </a:prstGeom>
        </p:spPr>
        <p:txBody>
          <a:bodyPr lIns="80133" tIns="40067" rIns="80133" bIns="40067"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78" y="5367757"/>
            <a:ext cx="5486943" cy="804876"/>
          </a:xfrm>
          <a:prstGeom prst="rect">
            <a:avLst/>
          </a:prstGeom>
        </p:spPr>
        <p:txBody>
          <a:bodyPr lIns="80133" tIns="40067" rIns="80133" bIns="40067"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  <a:prstGeom prst="rect">
            <a:avLst/>
          </a:prstGeom>
        </p:spPr>
        <p:txBody>
          <a:bodyPr lIns="80133" tIns="40067" rIns="80133" bIns="4006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473" y="1599673"/>
            <a:ext cx="8229057" cy="4526884"/>
          </a:xfrm>
          <a:prstGeom prst="rect">
            <a:avLst/>
          </a:prstGeom>
        </p:spPr>
        <p:txBody>
          <a:bodyPr vert="eaVert" lIns="80133" tIns="40067" rIns="80133" bIns="4006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943" y="275013"/>
            <a:ext cx="2056586" cy="5851545"/>
          </a:xfrm>
          <a:prstGeom prst="rect">
            <a:avLst/>
          </a:prstGeom>
        </p:spPr>
        <p:txBody>
          <a:bodyPr vert="eaVert" lIns="80133" tIns="40067" rIns="80133" bIns="4006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473" y="275013"/>
            <a:ext cx="6042153" cy="5851545"/>
          </a:xfrm>
          <a:prstGeom prst="rect">
            <a:avLst/>
          </a:prstGeom>
        </p:spPr>
        <p:txBody>
          <a:bodyPr vert="eaVert" lIns="80133" tIns="40067" rIns="80133" bIns="4006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5F9E-6592-403C-8B71-EC0D001EE4AD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7173-6DB1-4777-B07C-EBD458D717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17B6-7DC7-4B66-BAFF-DFAE101F65F7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5F50-F8EC-40B9-90FE-8319BE3CCA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6E33-A7DF-4262-A9C7-66634D40817B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27B7-B93E-47BB-88C0-A5BFC2396B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7A13-1BA1-408A-AE6D-0B9D43BADD37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F36F-4678-45C3-8AC1-5B83ACB108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E474-A9B2-4290-88BC-4D776B7673E7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8F52-8629-43DB-9915-D4E0827FC1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0185-55F5-4181-94BA-327C4A7E9AE4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FC3E-8259-4478-86DB-0081A574F5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56E3-7E5F-4542-9D4B-140CF116C2EB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45FE-A687-4905-BFB8-6D5D7AEBB4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167F4F-A7DC-4781-99D3-FDEAE085AFA1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A54370-1867-4FB1-A6C6-0E47984D60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9A63-ECC5-4271-B0F2-5CCF493AD968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7604-0392-410E-8824-E358CAE94D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7368-561D-49FA-981B-59370853C8E9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1291-FCFD-488E-AAA0-8953CCF9CB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4329-D31F-4CF9-ACF0-D23AA8C332F6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B551-3DC1-40B8-8EBA-9B98EF8748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707D-6267-48DA-ABCB-6A446C4F53FC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760C-04BF-4FB7-AC46-24E52899F1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D127A5-C7A0-4F89-93BD-98F7401756F5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663A44-F84E-4342-BE43-2C0B54FDE5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2E2D36-CEDA-489F-A555-9910613C50A4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4D0252-FED5-4433-8EC3-AB3E36F0898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6973D8-28AB-4430-9A0A-0B1EA8004F57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393B1A-F812-4C59-AF19-AD63A904BF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8EAD23-0503-434A-B85E-4844CF5E8928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53F77F-C59B-4576-96A8-83AE34D4A5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A27245-9180-4645-AE89-B7FBC4BFD079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8F9EAD-F5DE-49E7-91C8-00FCEE6602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D6E5BF-2FE1-46F5-ADF4-619A181CE8AF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F33A75-9A61-4B9B-8499-B1D9ECDD3E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0" y="0"/>
            <a:ext cx="9139238" cy="854075"/>
          </a:xfrm>
          <a:prstGeom prst="rect">
            <a:avLst/>
          </a:prstGeom>
          <a:solidFill>
            <a:srgbClr val="003F75"/>
          </a:solidFill>
          <a:ln w="9525">
            <a:solidFill>
              <a:srgbClr val="003F75"/>
            </a:solidFill>
            <a:miter lim="800000"/>
            <a:headEnd/>
            <a:tailEnd/>
          </a:ln>
          <a:effectLst/>
        </p:spPr>
        <p:txBody>
          <a:bodyPr wrap="none" lIns="80133" tIns="40067" rIns="80133" bIns="40067" anchor="ctr"/>
          <a:lstStyle/>
          <a:p>
            <a:pPr eaLnBrk="0" hangingPunct="0">
              <a:defRPr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0" y="6538913"/>
            <a:ext cx="9144000" cy="325437"/>
          </a:xfrm>
          <a:prstGeom prst="rect">
            <a:avLst/>
          </a:prstGeom>
          <a:solidFill>
            <a:srgbClr val="003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42988" eaLnBrk="0" hangingPunct="0">
              <a:defRPr/>
            </a:pPr>
            <a:endParaRPr lang="de-DE" sz="5000" dirty="0">
              <a:latin typeface="+mj-lt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7813" y="6569075"/>
            <a:ext cx="42862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EB0B898-4D67-4F88-BB40-49221D1377EC}" type="slidenum">
              <a:rPr lang="en-GB" sz="1000" smtClean="0">
                <a:solidFill>
                  <a:schemeClr val="bg1"/>
                </a:solidFill>
                <a:latin typeface="+mj-lt"/>
                <a:cs typeface="Arial" pitchFamily="34" charset="0"/>
              </a:rPr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lang="en-GB" sz="1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Effects of land use change on soil organic carbon dynamics in NW-Vietnam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7667956" y="6569075"/>
            <a:ext cx="1401644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volker.haering@rub.de</a:t>
            </a:r>
            <a:endParaRPr lang="en-GB" sz="1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0" y="0"/>
            <a:ext cx="9139238" cy="854075"/>
          </a:xfrm>
          <a:prstGeom prst="rect">
            <a:avLst/>
          </a:prstGeom>
          <a:solidFill>
            <a:srgbClr val="003F75"/>
          </a:solidFill>
          <a:ln w="9525">
            <a:solidFill>
              <a:srgbClr val="003F75"/>
            </a:solidFill>
            <a:miter lim="800000"/>
            <a:headEnd/>
            <a:tailEnd/>
          </a:ln>
          <a:effectLst/>
        </p:spPr>
        <p:txBody>
          <a:bodyPr wrap="none" lIns="80133" tIns="40067" rIns="80133" bIns="40067" anchor="ctr"/>
          <a:lstStyle/>
          <a:p>
            <a:pPr eaLnBrk="0" hangingPunct="0">
              <a:defRPr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538913"/>
            <a:ext cx="9144000" cy="325437"/>
          </a:xfrm>
          <a:prstGeom prst="rect">
            <a:avLst/>
          </a:prstGeom>
          <a:solidFill>
            <a:srgbClr val="003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42988" eaLnBrk="0" hangingPunct="0">
              <a:defRPr/>
            </a:pPr>
            <a:endParaRPr lang="de-DE" sz="5000" dirty="0">
              <a:latin typeface="+mj-lt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7813" y="6569075"/>
            <a:ext cx="42862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EB0B898-4D67-4F88-BB40-49221D1377EC}" type="slidenum">
              <a:rPr lang="en-GB" sz="1000" smtClean="0">
                <a:solidFill>
                  <a:schemeClr val="bg1"/>
                </a:solidFill>
                <a:latin typeface="+mj-lt"/>
                <a:cs typeface="Arial" pitchFamily="34" charset="0"/>
              </a:rPr>
              <a: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lang="en-GB" sz="1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7606927" y="6569075"/>
            <a:ext cx="1387216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kern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volker.haering@rub.de</a:t>
            </a:r>
            <a:endParaRPr lang="en-GB" sz="100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00666" algn="l" defTabSz="91401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801330" algn="l" defTabSz="91401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201995" algn="l" defTabSz="91401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602660" algn="l" defTabSz="91401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05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79613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81732" indent="-229548" algn="l" defTabSz="914018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782397" indent="-229548" algn="l" defTabSz="914018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183061" indent="-229548" algn="l" defTabSz="914018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583726" indent="-229548" algn="l" defTabSz="914018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DCEA78-DB1D-4F08-B887-93D2F039C795}" type="datetimeFigureOut">
              <a:rPr lang="de-DE"/>
              <a:pPr>
                <a:defRPr/>
              </a:pPr>
              <a:t>30.04.2014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744C54-147C-4FDD-A332-FDBA674AB1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tif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itle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b="6561"/>
          <a:stretch>
            <a:fillRect/>
          </a:stretch>
        </p:blipFill>
        <p:spPr bwMode="auto">
          <a:xfrm>
            <a:off x="0" y="1116013"/>
            <a:ext cx="9144000" cy="543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1"/>
          <p:cNvSpPr>
            <a:spLocks noChangeArrowheads="1"/>
          </p:cNvSpPr>
          <p:nvPr/>
        </p:nvSpPr>
        <p:spPr bwMode="auto">
          <a:xfrm>
            <a:off x="0" y="0"/>
            <a:ext cx="9139238" cy="1116013"/>
          </a:xfrm>
          <a:prstGeom prst="rect">
            <a:avLst/>
          </a:prstGeom>
          <a:solidFill>
            <a:srgbClr val="003F75"/>
          </a:solidFill>
          <a:ln w="9525">
            <a:solidFill>
              <a:srgbClr val="003F75"/>
            </a:solidFill>
            <a:miter lim="800000"/>
            <a:headEnd/>
            <a:tailEnd/>
          </a:ln>
        </p:spPr>
        <p:txBody>
          <a:bodyPr wrap="none" lIns="80133" tIns="40067" rIns="80133" bIns="40067" anchor="ctr"/>
          <a:lstStyle/>
          <a:p>
            <a:pPr eaLnBrk="0" hangingPunct="0"/>
            <a:endParaRPr lang="de-DE"/>
          </a:p>
        </p:txBody>
      </p:sp>
      <p:pic>
        <p:nvPicPr>
          <p:cNvPr id="18437" name="Picture 67" descr="Uni_Hohenheim_Logo_negativ_wei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0441" y="157163"/>
            <a:ext cx="3689097" cy="77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Grafik 55" descr="Uplands_Logo_weiß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013E75"/>
              </a:clrFrom>
              <a:clrTo>
                <a:srgbClr val="013E7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688" y="73025"/>
            <a:ext cx="12033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2"/>
          <p:cNvSpPr txBox="1">
            <a:spLocks noChangeArrowheads="1"/>
          </p:cNvSpPr>
          <p:nvPr/>
        </p:nvSpPr>
        <p:spPr bwMode="auto">
          <a:xfrm>
            <a:off x="0" y="1236381"/>
            <a:ext cx="9144000" cy="6034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Effects of Land Use Change on</a:t>
            </a: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Soil Organic Carbon Dynamics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in Northwestern </a:t>
            </a:r>
            <a:r>
              <a:rPr lang="de-DE" sz="3200" dirty="0" smtClean="0">
                <a:latin typeface="Calibri" pitchFamily="34" charset="0"/>
                <a:cs typeface="Calibri" pitchFamily="34" charset="0"/>
              </a:rPr>
              <a:t>Vietnam</a:t>
            </a:r>
            <a:endParaRPr lang="en-GB" sz="3200" dirty="0" smtClean="0">
              <a:solidFill>
                <a:srgbClr val="002748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000" b="1" dirty="0">
              <a:solidFill>
                <a:srgbClr val="002748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Volker Häring</a:t>
            </a:r>
            <a:r>
              <a:rPr lang="en-GB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Holger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Fischer</a:t>
            </a:r>
            <a:r>
              <a:rPr lang="en-GB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Georg 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Cadisch</a:t>
            </a:r>
            <a:r>
              <a:rPr lang="en-GB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en-GB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Karl Stahr</a:t>
            </a:r>
            <a:r>
              <a:rPr lang="en-GB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Dpt.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 soil science and soil ecology, University of Bochum, Germany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Institute of soil science and land evaluation, University of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Hohenheim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Germany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Institute of plant production in the tropics and subtropics, University of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Hohenheim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Germany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EGU 2014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228"/>
          <p:cNvSpPr txBox="1">
            <a:spLocks noChangeAspect="1" noChangeArrowheads="1"/>
          </p:cNvSpPr>
          <p:nvPr/>
        </p:nvSpPr>
        <p:spPr bwMode="auto">
          <a:xfrm>
            <a:off x="0" y="650875"/>
            <a:ext cx="1993900" cy="33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658851" eaLnBrk="0" hangingPunct="0">
              <a:defRPr/>
            </a:pP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SFB 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564</a:t>
            </a:r>
          </a:p>
          <a:p>
            <a:pPr algn="ctr" defTabSz="3658851" eaLnBrk="0" hangingPunct="0">
              <a:defRPr/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Uplands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Program</a:t>
            </a:r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9" descr="IBS-Logo,farbig-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91" y="165100"/>
            <a:ext cx="5778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/>
          <a:srcRect r="65395"/>
          <a:stretch/>
        </p:blipFill>
        <p:spPr bwMode="auto">
          <a:xfrm>
            <a:off x="1993900" y="17001"/>
            <a:ext cx="1589252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47" y="145051"/>
            <a:ext cx="777273" cy="78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/>
          <p:cNvGraphicFramePr/>
          <p:nvPr>
            <p:extLst>
              <p:ext uri="{D42A27DB-BD31-4B8C-83A1-F6EECF244321}">
                <p14:modId xmlns:p14="http://schemas.microsoft.com/office/powerpoint/2010/main" val="530805121"/>
              </p:ext>
            </p:extLst>
          </p:nvPr>
        </p:nvGraphicFramePr>
        <p:xfrm>
          <a:off x="3506" y="1861145"/>
          <a:ext cx="3242667" cy="283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eck 2"/>
          <p:cNvSpPr/>
          <p:nvPr/>
        </p:nvSpPr>
        <p:spPr>
          <a:xfrm>
            <a:off x="3506" y="224644"/>
            <a:ext cx="642522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Tillage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vs. </a:t>
            </a:r>
            <a:r>
              <a:rPr lang="de-DE" sz="35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atural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decomposition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3500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789478" y="1458843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729746" y="1446361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Luvisol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577394" y="1455886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Vertisol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feld 25"/>
          <p:cNvSpPr txBox="1">
            <a:spLocks noChangeArrowheads="1"/>
          </p:cNvSpPr>
          <p:nvPr/>
        </p:nvSpPr>
        <p:spPr bwMode="auto">
          <a:xfrm>
            <a:off x="3850843" y="4635997"/>
            <a:ext cx="1993848" cy="2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de-DE" sz="13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Means</a:t>
            </a:r>
            <a:r>
              <a:rPr lang="de-DE" sz="13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±SE; n=5</a:t>
            </a:r>
          </a:p>
        </p:txBody>
      </p:sp>
      <p:sp>
        <p:nvSpPr>
          <p:cNvPr id="20" name="Textfeld 25"/>
          <p:cNvSpPr txBox="1">
            <a:spLocks noChangeArrowheads="1"/>
          </p:cNvSpPr>
          <p:nvPr/>
        </p:nvSpPr>
        <p:spPr bwMode="auto">
          <a:xfrm>
            <a:off x="189325" y="899128"/>
            <a:ext cx="896982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2000" b="1" dirty="0" err="1" smtClean="0">
                <a:latin typeface="Calibri" pitchFamily="34" charset="0"/>
              </a:rPr>
              <a:t>Evidence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for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tillage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decomp</a:t>
            </a:r>
            <a:r>
              <a:rPr lang="de-DE" sz="2000" b="1" dirty="0" smtClean="0">
                <a:latin typeface="Calibri" pitchFamily="34" charset="0"/>
              </a:rPr>
              <a:t>. </a:t>
            </a:r>
            <a:r>
              <a:rPr lang="de-DE" sz="2000" b="1" dirty="0" err="1" smtClean="0">
                <a:latin typeface="Calibri" pitchFamily="34" charset="0"/>
              </a:rPr>
              <a:t>by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change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of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forest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derived</a:t>
            </a:r>
            <a:r>
              <a:rPr lang="de-DE" sz="2000" b="1" dirty="0" smtClean="0">
                <a:latin typeface="Calibri" pitchFamily="34" charset="0"/>
              </a:rPr>
              <a:t> SOC </a:t>
            </a:r>
            <a:r>
              <a:rPr lang="de-DE" sz="2000" b="1" dirty="0" err="1" smtClean="0">
                <a:latin typeface="Calibri" pitchFamily="34" charset="0"/>
              </a:rPr>
              <a:t>with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depth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and</a:t>
            </a:r>
            <a:r>
              <a:rPr lang="de-DE" sz="2000" b="1" dirty="0" smtClean="0">
                <a:latin typeface="Calibri" pitchFamily="34" charset="0"/>
              </a:rPr>
              <a:t> time</a:t>
            </a:r>
            <a:endParaRPr lang="de-DE" sz="2000" dirty="0">
              <a:latin typeface="Calibri" pitchFamily="34" charset="0"/>
            </a:endParaRPr>
          </a:p>
        </p:txBody>
      </p:sp>
      <p:graphicFrame>
        <p:nvGraphicFramePr>
          <p:cNvPr id="22" name="Diagramm 21"/>
          <p:cNvGraphicFramePr/>
          <p:nvPr>
            <p:extLst>
              <p:ext uri="{D42A27DB-BD31-4B8C-83A1-F6EECF244321}">
                <p14:modId xmlns:p14="http://schemas.microsoft.com/office/powerpoint/2010/main" val="2772507478"/>
              </p:ext>
            </p:extLst>
          </p:nvPr>
        </p:nvGraphicFramePr>
        <p:xfrm>
          <a:off x="2984821" y="1907545"/>
          <a:ext cx="2903881" cy="281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2820058945"/>
              </p:ext>
            </p:extLst>
          </p:nvPr>
        </p:nvGraphicFramePr>
        <p:xfrm>
          <a:off x="6027238" y="1872168"/>
          <a:ext cx="3562094" cy="282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hteck 14"/>
          <p:cNvSpPr/>
          <p:nvPr/>
        </p:nvSpPr>
        <p:spPr bwMode="auto">
          <a:xfrm>
            <a:off x="0" y="6510827"/>
            <a:ext cx="9151772" cy="347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feld 25"/>
          <p:cNvSpPr txBox="1">
            <a:spLocks noChangeArrowheads="1"/>
          </p:cNvSpPr>
          <p:nvPr/>
        </p:nvSpPr>
        <p:spPr bwMode="auto">
          <a:xfrm>
            <a:off x="189325" y="5025082"/>
            <a:ext cx="8774606" cy="175650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1800" dirty="0" err="1" smtClean="0">
                <a:latin typeface="Calibri" pitchFamily="34" charset="0"/>
              </a:rPr>
              <a:t>Decline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of</a:t>
            </a:r>
            <a:r>
              <a:rPr lang="de-DE" sz="1800" dirty="0" smtClean="0">
                <a:latin typeface="Calibri" pitchFamily="34" charset="0"/>
              </a:rPr>
              <a:t> linear </a:t>
            </a:r>
            <a:r>
              <a:rPr lang="de-DE" sz="1800" dirty="0" err="1" smtClean="0">
                <a:latin typeface="Calibri" pitchFamily="34" charset="0"/>
              </a:rPr>
              <a:t>fits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of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ratios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over</a:t>
            </a:r>
            <a:r>
              <a:rPr lang="de-DE" sz="1800" dirty="0" smtClean="0">
                <a:latin typeface="Calibri" pitchFamily="34" charset="0"/>
              </a:rPr>
              <a:t> time  </a:t>
            </a:r>
            <a:r>
              <a:rPr lang="de-DE" sz="1800" dirty="0" err="1" smtClean="0">
                <a:latin typeface="Calibri" pitchFamily="34" charset="0"/>
              </a:rPr>
              <a:t>indicate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that</a:t>
            </a:r>
            <a:r>
              <a:rPr lang="de-DE" sz="1800" dirty="0" smtClean="0">
                <a:latin typeface="Calibri" pitchFamily="34" charset="0"/>
              </a:rPr>
              <a:t> in </a:t>
            </a:r>
            <a:r>
              <a:rPr lang="de-DE" sz="1800" dirty="0" err="1" smtClean="0">
                <a:latin typeface="Calibri" pitchFamily="34" charset="0"/>
              </a:rPr>
              <a:t>one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layer</a:t>
            </a:r>
            <a:r>
              <a:rPr lang="de-DE" sz="1800" dirty="0" smtClean="0">
                <a:latin typeface="Calibri" pitchFamily="34" charset="0"/>
              </a:rPr>
              <a:t> relative </a:t>
            </a:r>
            <a:r>
              <a:rPr lang="de-DE" sz="1800" dirty="0" err="1" smtClean="0">
                <a:latin typeface="Calibri" pitchFamily="34" charset="0"/>
              </a:rPr>
              <a:t>decomposition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is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higher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than</a:t>
            </a:r>
            <a:r>
              <a:rPr lang="de-DE" sz="1800" dirty="0" smtClean="0">
                <a:latin typeface="Calibri" pitchFamily="34" charset="0"/>
              </a:rPr>
              <a:t> in </a:t>
            </a:r>
            <a:r>
              <a:rPr lang="de-DE" sz="1800" dirty="0" err="1" smtClean="0">
                <a:latin typeface="Calibri" pitchFamily="34" charset="0"/>
              </a:rPr>
              <a:t>the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other</a:t>
            </a:r>
            <a:r>
              <a:rPr lang="de-DE" sz="1800" dirty="0" smtClean="0">
                <a:latin typeface="Calibri" pitchFamily="34" charset="0"/>
              </a:rPr>
              <a:t> </a:t>
            </a:r>
          </a:p>
          <a:p>
            <a:pPr marL="342900" indent="-24765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 err="1" smtClean="0">
                <a:latin typeface="Calibri" pitchFamily="34" charset="0"/>
              </a:rPr>
              <a:t>Decline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between</a:t>
            </a:r>
            <a:r>
              <a:rPr lang="de-DE" sz="1800" dirty="0" smtClean="0">
                <a:latin typeface="Calibri" pitchFamily="34" charset="0"/>
              </a:rPr>
              <a:t> 0-10 &amp; 10-20 cm but </a:t>
            </a:r>
            <a:r>
              <a:rPr lang="de-DE" sz="1800" dirty="0" err="1" smtClean="0">
                <a:latin typeface="Calibri" pitchFamily="34" charset="0"/>
              </a:rPr>
              <a:t>no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significant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decline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between</a:t>
            </a:r>
            <a:r>
              <a:rPr lang="de-DE" sz="1800" dirty="0" smtClean="0">
                <a:latin typeface="Calibri" pitchFamily="34" charset="0"/>
              </a:rPr>
              <a:t> 10-20 &amp; 20-30 cm</a:t>
            </a:r>
          </a:p>
          <a:p>
            <a:pPr marL="355600" indent="-26035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 err="1">
                <a:latin typeface="Calibri" pitchFamily="34" charset="0"/>
              </a:rPr>
              <a:t>No</a:t>
            </a:r>
            <a:r>
              <a:rPr lang="de-DE" sz="1800" dirty="0">
                <a:latin typeface="Calibri" pitchFamily="34" charset="0"/>
              </a:rPr>
              <a:t> </a:t>
            </a:r>
            <a:r>
              <a:rPr lang="de-DE" sz="1800" dirty="0" err="1">
                <a:latin typeface="Calibri" pitchFamily="34" charset="0"/>
              </a:rPr>
              <a:t>significant</a:t>
            </a:r>
            <a:r>
              <a:rPr lang="de-DE" sz="1800" dirty="0">
                <a:latin typeface="Calibri" pitchFamily="34" charset="0"/>
              </a:rPr>
              <a:t> </a:t>
            </a:r>
            <a:r>
              <a:rPr lang="de-DE" sz="1800" dirty="0" err="1">
                <a:latin typeface="Calibri" pitchFamily="34" charset="0"/>
              </a:rPr>
              <a:t>decline</a:t>
            </a:r>
            <a:r>
              <a:rPr lang="de-DE" sz="1800" dirty="0">
                <a:latin typeface="Calibri" pitchFamily="34" charset="0"/>
              </a:rPr>
              <a:t> in </a:t>
            </a:r>
            <a:r>
              <a:rPr lang="de-DE" sz="1800" dirty="0" err="1">
                <a:latin typeface="Calibri" pitchFamily="34" charset="0"/>
              </a:rPr>
              <a:t>Vertisols</a:t>
            </a:r>
            <a:r>
              <a:rPr lang="de-DE" sz="1800" dirty="0">
                <a:latin typeface="Calibri" pitchFamily="34" charset="0"/>
              </a:rPr>
              <a:t> </a:t>
            </a:r>
            <a:r>
              <a:rPr lang="de-DE" sz="1800" dirty="0" err="1">
                <a:latin typeface="Calibri" pitchFamily="34" charset="0"/>
              </a:rPr>
              <a:t>at</a:t>
            </a:r>
            <a:r>
              <a:rPr lang="de-DE" sz="1800" dirty="0">
                <a:latin typeface="Calibri" pitchFamily="34" charset="0"/>
              </a:rPr>
              <a:t> all </a:t>
            </a:r>
            <a:r>
              <a:rPr lang="de-DE" sz="1800" dirty="0" err="1">
                <a:latin typeface="Calibri" pitchFamily="34" charset="0"/>
              </a:rPr>
              <a:t>depths</a:t>
            </a:r>
            <a:endParaRPr lang="de-DE" sz="1800" dirty="0">
              <a:latin typeface="Calibri" pitchFamily="34" charset="0"/>
            </a:endParaRPr>
          </a:p>
          <a:p>
            <a:pPr marL="342900" indent="-247650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1800" dirty="0" err="1" smtClean="0">
                <a:latin typeface="Calibri" pitchFamily="34" charset="0"/>
              </a:rPr>
              <a:t>Tillage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accelerated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decomposition</a:t>
            </a:r>
            <a:r>
              <a:rPr lang="de-DE" sz="1800" dirty="0" smtClean="0">
                <a:latin typeface="Calibri" pitchFamily="34" charset="0"/>
              </a:rPr>
              <a:t> in </a:t>
            </a:r>
            <a:r>
              <a:rPr lang="de-DE" sz="1800" dirty="0" err="1" smtClean="0">
                <a:latin typeface="Calibri" pitchFamily="34" charset="0"/>
              </a:rPr>
              <a:t>the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plough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layer</a:t>
            </a:r>
            <a:r>
              <a:rPr lang="de-DE" sz="1800" dirty="0" smtClean="0">
                <a:latin typeface="Calibri" pitchFamily="34" charset="0"/>
              </a:rPr>
              <a:t> (0-10 cm) on Luvisol </a:t>
            </a:r>
            <a:r>
              <a:rPr lang="de-DE" sz="1800" dirty="0" err="1" smtClean="0">
                <a:latin typeface="Calibri" pitchFamily="34" charset="0"/>
              </a:rPr>
              <a:t>and</a:t>
            </a:r>
            <a:r>
              <a:rPr lang="de-DE" sz="1800" dirty="0" smtClean="0">
                <a:latin typeface="Calibri" pitchFamily="34" charset="0"/>
              </a:rPr>
              <a:t> Alisol</a:t>
            </a:r>
          </a:p>
        </p:txBody>
      </p:sp>
      <p:sp>
        <p:nvSpPr>
          <p:cNvPr id="17" name="Textfeld 25"/>
          <p:cNvSpPr txBox="1">
            <a:spLocks noChangeArrowheads="1"/>
          </p:cNvSpPr>
          <p:nvPr/>
        </p:nvSpPr>
        <p:spPr bwMode="auto">
          <a:xfrm>
            <a:off x="1900301" y="2846051"/>
            <a:ext cx="837585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R²=0.31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R²=0.10</a:t>
            </a:r>
          </a:p>
        </p:txBody>
      </p:sp>
      <p:sp>
        <p:nvSpPr>
          <p:cNvPr id="24" name="Textfeld 25"/>
          <p:cNvSpPr txBox="1">
            <a:spLocks noChangeArrowheads="1"/>
          </p:cNvSpPr>
          <p:nvPr/>
        </p:nvSpPr>
        <p:spPr bwMode="auto">
          <a:xfrm>
            <a:off x="4576628" y="2095155"/>
            <a:ext cx="837585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R²=0.31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R²=0.03</a:t>
            </a:r>
          </a:p>
        </p:txBody>
      </p:sp>
      <p:sp>
        <p:nvSpPr>
          <p:cNvPr id="25" name="Textfeld 25"/>
          <p:cNvSpPr txBox="1">
            <a:spLocks noChangeArrowheads="1"/>
          </p:cNvSpPr>
          <p:nvPr/>
        </p:nvSpPr>
        <p:spPr bwMode="auto">
          <a:xfrm>
            <a:off x="6838145" y="2184842"/>
            <a:ext cx="837585" cy="16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R²=0.04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R²=0.04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6290820" y="4750297"/>
            <a:ext cx="29083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de-DE" sz="1400" dirty="0" smtClean="0">
                <a:latin typeface="Calibri" pitchFamily="34" charset="0"/>
              </a:rPr>
              <a:t>Häring et al. (2013b) SBB </a:t>
            </a:r>
            <a:r>
              <a:rPr lang="de-DE" sz="1400" dirty="0">
                <a:latin typeface="Calibri" panose="020F0502020204030204" pitchFamily="34" charset="0"/>
              </a:rPr>
              <a:t>65, 158-167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algn="r"/>
            <a:endParaRPr lang="de-DE" sz="1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651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25"/>
          <p:cNvSpPr txBox="1">
            <a:spLocks noChangeArrowheads="1"/>
          </p:cNvSpPr>
          <p:nvPr/>
        </p:nvSpPr>
        <p:spPr bwMode="auto">
          <a:xfrm>
            <a:off x="205091" y="5174051"/>
            <a:ext cx="8731704" cy="40229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de-DE" sz="2000" dirty="0" err="1" smtClean="0">
                <a:latin typeface="Calibri" pitchFamily="34" charset="0"/>
              </a:rPr>
              <a:t>Tillage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decomposition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accounted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for</a:t>
            </a:r>
            <a:r>
              <a:rPr lang="de-DE" sz="2000" dirty="0" smtClean="0">
                <a:latin typeface="Calibri" pitchFamily="34" charset="0"/>
              </a:rPr>
              <a:t> 3 </a:t>
            </a:r>
            <a:r>
              <a:rPr lang="de-DE" sz="2000" dirty="0" err="1" smtClean="0">
                <a:latin typeface="Calibri" pitchFamily="34" charset="0"/>
              </a:rPr>
              <a:t>to</a:t>
            </a:r>
            <a:r>
              <a:rPr lang="de-DE" sz="2000" dirty="0" smtClean="0">
                <a:latin typeface="Calibri" pitchFamily="34" charset="0"/>
              </a:rPr>
              <a:t> 34% </a:t>
            </a:r>
            <a:r>
              <a:rPr lang="de-DE" sz="2000" dirty="0" err="1" smtClean="0">
                <a:latin typeface="Calibri" pitchFamily="34" charset="0"/>
              </a:rPr>
              <a:t>of</a:t>
            </a:r>
            <a:r>
              <a:rPr lang="de-DE" sz="2000" dirty="0" smtClean="0">
                <a:latin typeface="Calibri" pitchFamily="34" charset="0"/>
              </a:rPr>
              <a:t> total </a:t>
            </a:r>
            <a:r>
              <a:rPr lang="de-DE" sz="2000" dirty="0" err="1" smtClean="0">
                <a:latin typeface="Calibri" pitchFamily="34" charset="0"/>
              </a:rPr>
              <a:t>decomposition</a:t>
            </a:r>
            <a:endParaRPr lang="de-DE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feld 25"/>
          <p:cNvSpPr txBox="1">
            <a:spLocks noChangeArrowheads="1"/>
          </p:cNvSpPr>
          <p:nvPr/>
        </p:nvSpPr>
        <p:spPr bwMode="auto">
          <a:xfrm>
            <a:off x="3038643" y="4487780"/>
            <a:ext cx="1993848" cy="2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de-DE" sz="13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Means</a:t>
            </a:r>
            <a:r>
              <a:rPr lang="de-DE" sz="13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±SE; n=5</a:t>
            </a:r>
          </a:p>
        </p:txBody>
      </p:sp>
      <p:sp>
        <p:nvSpPr>
          <p:cNvPr id="19" name="Rechteck 18"/>
          <p:cNvSpPr/>
          <p:nvPr/>
        </p:nvSpPr>
        <p:spPr>
          <a:xfrm>
            <a:off x="3506" y="224644"/>
            <a:ext cx="586352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Tillage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induced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decomposition</a:t>
            </a:r>
            <a:endParaRPr lang="de-DE" sz="3500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455532812"/>
              </p:ext>
            </p:extLst>
          </p:nvPr>
        </p:nvGraphicFramePr>
        <p:xfrm>
          <a:off x="2067177" y="1609195"/>
          <a:ext cx="3229218" cy="297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264366" y="2373845"/>
            <a:ext cx="2940669" cy="9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600" dirty="0" smtClean="0">
                <a:effectLst/>
                <a:latin typeface="Calibri"/>
                <a:ea typeface="Calibri"/>
                <a:cs typeface="Times New Roman"/>
              </a:rPr>
              <a:t>Alisol     f(t</a:t>
            </a:r>
            <a:r>
              <a:rPr lang="de-DE" sz="1600" dirty="0">
                <a:effectLst/>
                <a:latin typeface="Calibri"/>
                <a:ea typeface="Calibri"/>
                <a:cs typeface="Times New Roman"/>
              </a:rPr>
              <a:t>) = 0.05t  </a:t>
            </a:r>
            <a:r>
              <a:rPr lang="de-DE" sz="1600" dirty="0" smtClean="0">
                <a:effectLst/>
                <a:latin typeface="Calibri"/>
                <a:ea typeface="Calibri"/>
                <a:cs typeface="Times New Roman"/>
              </a:rPr>
              <a:t>    </a:t>
            </a:r>
            <a:r>
              <a:rPr lang="de-DE" sz="1600" dirty="0">
                <a:effectLst/>
                <a:latin typeface="Calibri"/>
                <a:ea typeface="Calibri"/>
                <a:cs typeface="Times New Roman"/>
              </a:rPr>
              <a:t>R² = 0.15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600" dirty="0" smtClean="0">
                <a:effectLst/>
                <a:latin typeface="Calibri"/>
                <a:ea typeface="Calibri"/>
                <a:cs typeface="Times New Roman"/>
              </a:rPr>
              <a:t>Luvisol   f(t</a:t>
            </a:r>
            <a:r>
              <a:rPr lang="de-DE" sz="1600" dirty="0">
                <a:effectLst/>
                <a:latin typeface="Calibri"/>
                <a:ea typeface="Calibri"/>
                <a:cs typeface="Times New Roman"/>
              </a:rPr>
              <a:t>) = 0.04t   </a:t>
            </a:r>
            <a:r>
              <a:rPr lang="de-DE" sz="16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de-DE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1600" dirty="0" smtClean="0">
                <a:effectLst/>
                <a:latin typeface="Calibri"/>
                <a:ea typeface="Calibri"/>
                <a:cs typeface="Times New Roman"/>
              </a:rPr>
              <a:t>R² </a:t>
            </a:r>
            <a:r>
              <a:rPr lang="de-DE" sz="1600" dirty="0">
                <a:effectLst/>
                <a:latin typeface="Calibri"/>
                <a:ea typeface="Calibri"/>
                <a:cs typeface="Times New Roman"/>
              </a:rPr>
              <a:t>= 0.40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600" dirty="0" smtClean="0">
                <a:effectLst/>
                <a:latin typeface="Calibri"/>
                <a:ea typeface="Calibri"/>
                <a:cs typeface="Times New Roman"/>
              </a:rPr>
              <a:t>Vertisol  f(t</a:t>
            </a:r>
            <a:r>
              <a:rPr lang="de-DE" sz="1600" dirty="0">
                <a:effectLst/>
                <a:latin typeface="Calibri"/>
                <a:ea typeface="Calibri"/>
                <a:cs typeface="Times New Roman"/>
              </a:rPr>
              <a:t>) = 0.001t  </a:t>
            </a:r>
            <a:r>
              <a:rPr lang="de-DE" sz="16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de-DE" sz="1600" dirty="0">
                <a:effectLst/>
                <a:latin typeface="Calibri"/>
                <a:ea typeface="Calibri"/>
                <a:cs typeface="Times New Roman"/>
              </a:rPr>
              <a:t>R² = 0.002</a:t>
            </a:r>
          </a:p>
        </p:txBody>
      </p:sp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01" y="2516144"/>
            <a:ext cx="152670" cy="665019"/>
          </a:xfrm>
          <a:prstGeom prst="rect">
            <a:avLst/>
          </a:prstGeom>
        </p:spPr>
      </p:pic>
      <p:sp>
        <p:nvSpPr>
          <p:cNvPr id="21" name="Textfeld 25"/>
          <p:cNvSpPr txBox="1">
            <a:spLocks noChangeArrowheads="1"/>
          </p:cNvSpPr>
          <p:nvPr/>
        </p:nvSpPr>
        <p:spPr bwMode="auto">
          <a:xfrm>
            <a:off x="189325" y="899128"/>
            <a:ext cx="8969829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2000" b="1" dirty="0" err="1" smtClean="0">
                <a:latin typeface="Calibri" pitchFamily="34" charset="0"/>
              </a:rPr>
              <a:t>Tillage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decomposition</a:t>
            </a:r>
            <a:r>
              <a:rPr lang="de-DE" sz="2000" b="1" dirty="0" smtClean="0">
                <a:latin typeface="Calibri" pitchFamily="34" charset="0"/>
              </a:rPr>
              <a:t> rate </a:t>
            </a:r>
            <a:r>
              <a:rPr lang="de-DE" sz="2000" dirty="0" err="1" smtClean="0">
                <a:latin typeface="Calibri" pitchFamily="34" charset="0"/>
              </a:rPr>
              <a:t>calculated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as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offset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between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decline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at</a:t>
            </a:r>
            <a:r>
              <a:rPr lang="de-DE" sz="2000" dirty="0" smtClean="0">
                <a:latin typeface="Calibri" pitchFamily="34" charset="0"/>
              </a:rPr>
              <a:t> 0-10 cm </a:t>
            </a:r>
            <a:r>
              <a:rPr lang="de-DE" sz="2000" dirty="0" err="1" smtClean="0">
                <a:latin typeface="Calibri" pitchFamily="34" charset="0"/>
              </a:rPr>
              <a:t>and</a:t>
            </a:r>
            <a:r>
              <a:rPr lang="de-DE" sz="2000" dirty="0" smtClean="0">
                <a:latin typeface="Calibri" pitchFamily="34" charset="0"/>
              </a:rPr>
              <a:t> parallel </a:t>
            </a:r>
            <a:r>
              <a:rPr lang="de-DE" sz="2000" dirty="0" err="1" smtClean="0">
                <a:latin typeface="Calibri" pitchFamily="34" charset="0"/>
              </a:rPr>
              <a:t>distribution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of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ratio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with</a:t>
            </a:r>
            <a:r>
              <a:rPr lang="de-DE" sz="2000" dirty="0" smtClean="0">
                <a:latin typeface="Calibri" pitchFamily="34" charset="0"/>
              </a:rPr>
              <a:t> time</a:t>
            </a:r>
            <a:endParaRPr lang="de-DE" sz="2000" dirty="0">
              <a:latin typeface="Calibri" pitchFamily="34" charset="0"/>
            </a:endParaRPr>
          </a:p>
        </p:txBody>
      </p:sp>
      <p:sp>
        <p:nvSpPr>
          <p:cNvPr id="12" name="Textfeld 25"/>
          <p:cNvSpPr txBox="1">
            <a:spLocks noChangeArrowheads="1"/>
          </p:cNvSpPr>
          <p:nvPr/>
        </p:nvSpPr>
        <p:spPr bwMode="auto">
          <a:xfrm>
            <a:off x="6235701" y="6200867"/>
            <a:ext cx="29083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de-DE" sz="1400" dirty="0" smtClean="0">
                <a:latin typeface="Calibri" pitchFamily="34" charset="0"/>
              </a:rPr>
              <a:t>Häring et al. (2013b) SBB </a:t>
            </a:r>
            <a:r>
              <a:rPr lang="de-DE" sz="1400" dirty="0">
                <a:latin typeface="Calibri" panose="020F0502020204030204" pitchFamily="34" charset="0"/>
              </a:rPr>
              <a:t>65, 158-167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algn="r"/>
            <a:endParaRPr lang="de-DE" sz="1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96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06" y="224644"/>
            <a:ext cx="23952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Conclusions</a:t>
            </a:r>
            <a:endParaRPr lang="de-DE" sz="3500" dirty="0"/>
          </a:p>
        </p:txBody>
      </p:sp>
      <p:sp>
        <p:nvSpPr>
          <p:cNvPr id="5" name="Textfeld 25"/>
          <p:cNvSpPr txBox="1">
            <a:spLocks noChangeArrowheads="1"/>
          </p:cNvSpPr>
          <p:nvPr/>
        </p:nvSpPr>
        <p:spPr bwMode="auto">
          <a:xfrm>
            <a:off x="320138" y="969802"/>
            <a:ext cx="8467591" cy="64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new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approach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(CIDE)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determine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SOC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dynamics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erosion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prone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slopes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was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presented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endParaRPr lang="de-DE" sz="1800" dirty="0" smtClean="0"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SOC </a:t>
            </a:r>
            <a:r>
              <a:rPr lang="en-US" sz="1800" dirty="0" smtClean="0">
                <a:latin typeface="Calibri" pitchFamily="34" charset="0"/>
              </a:rPr>
              <a:t>loss on erosion prone sites is underestimated and SOC input overestimated </a:t>
            </a:r>
            <a:r>
              <a:rPr lang="en-US" sz="1800" dirty="0" smtClean="0">
                <a:latin typeface="Calibri" pitchFamily="34" charset="0"/>
              </a:rPr>
              <a:t>with </a:t>
            </a:r>
            <a:r>
              <a:rPr lang="en-US" sz="1800" dirty="0" smtClean="0">
                <a:latin typeface="Calibri" pitchFamily="34" charset="0"/>
              </a:rPr>
              <a:t>traditional approaches</a:t>
            </a: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endParaRPr lang="en-US" sz="1800" dirty="0" smtClean="0"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Distribution of forest derived SOC with depth and time revealed tillage induced decomposition</a:t>
            </a: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Tillage increased decomposition (3-34% of total decomposition) in the plough layer</a:t>
            </a:r>
          </a:p>
          <a:p>
            <a:pPr>
              <a:lnSpc>
                <a:spcPct val="120000"/>
              </a:lnSpc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References: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1" dirty="0">
                <a:latin typeface="Calibri" panose="020F0502020204030204" pitchFamily="34" charset="0"/>
              </a:rPr>
              <a:t>Häring V</a:t>
            </a:r>
            <a:r>
              <a:rPr lang="de-DE" sz="1800" b="1" dirty="0" smtClean="0">
                <a:latin typeface="Calibri" panose="020F0502020204030204" pitchFamily="34" charset="0"/>
              </a:rPr>
              <a:t>. </a:t>
            </a:r>
            <a:r>
              <a:rPr lang="de-DE" sz="1800" i="1" dirty="0">
                <a:latin typeface="Calibri" panose="020F0502020204030204" pitchFamily="34" charset="0"/>
              </a:rPr>
              <a:t>et al. </a:t>
            </a:r>
            <a:r>
              <a:rPr lang="de-DE" sz="1800" dirty="0">
                <a:latin typeface="Calibri" panose="020F0502020204030204" pitchFamily="34" charset="0"/>
              </a:rPr>
              <a:t>(2013a): </a:t>
            </a:r>
            <a:r>
              <a:rPr lang="en-US" sz="1800" dirty="0">
                <a:latin typeface="Calibri" panose="020F0502020204030204" pitchFamily="34" charset="0"/>
              </a:rPr>
              <a:t>Improved </a:t>
            </a:r>
            <a:r>
              <a:rPr lang="en-US" sz="1800" baseline="30000" dirty="0">
                <a:latin typeface="Calibri" panose="020F0502020204030204" pitchFamily="34" charset="0"/>
              </a:rPr>
              <a:t>13</a:t>
            </a:r>
            <a:r>
              <a:rPr lang="en-US" sz="1800" dirty="0">
                <a:latin typeface="Calibri" panose="020F0502020204030204" pitchFamily="34" charset="0"/>
              </a:rPr>
              <a:t>C method to assess soil organic carbon dynamics on </a:t>
            </a:r>
            <a:r>
              <a:rPr lang="en-US" sz="1800" dirty="0" smtClean="0">
                <a:latin typeface="Calibri" panose="020F0502020204030204" pitchFamily="34" charset="0"/>
              </a:rPr>
              <a:t>	sites affected </a:t>
            </a:r>
            <a:r>
              <a:rPr lang="en-US" sz="1800" dirty="0">
                <a:latin typeface="Calibri" panose="020F0502020204030204" pitchFamily="34" charset="0"/>
              </a:rPr>
              <a:t>by soil erosion. </a:t>
            </a:r>
            <a:r>
              <a:rPr lang="de-DE" sz="1800" b="1" dirty="0" smtClean="0">
                <a:latin typeface="Calibri" panose="020F0502020204030204" pitchFamily="34" charset="0"/>
              </a:rPr>
              <a:t>EJSS </a:t>
            </a:r>
            <a:r>
              <a:rPr lang="de-DE" sz="1800" b="1" dirty="0">
                <a:latin typeface="Calibri" panose="020F0502020204030204" pitchFamily="34" charset="0"/>
              </a:rPr>
              <a:t>65 (5), </a:t>
            </a:r>
            <a:r>
              <a:rPr lang="de-DE" sz="1800" dirty="0">
                <a:latin typeface="Calibri" panose="020F0502020204030204" pitchFamily="34" charset="0"/>
              </a:rPr>
              <a:t>639‐650. 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1" dirty="0" smtClean="0">
                <a:latin typeface="Calibri" panose="020F0502020204030204" pitchFamily="34" charset="0"/>
              </a:rPr>
              <a:t>Häring </a:t>
            </a:r>
            <a:r>
              <a:rPr lang="de-DE" sz="1800" b="1" dirty="0">
                <a:latin typeface="Calibri" panose="020F0502020204030204" pitchFamily="34" charset="0"/>
              </a:rPr>
              <a:t>V</a:t>
            </a:r>
            <a:r>
              <a:rPr lang="de-DE" sz="1800" b="1" dirty="0" smtClean="0">
                <a:latin typeface="Calibri" panose="020F0502020204030204" pitchFamily="34" charset="0"/>
              </a:rPr>
              <a:t>. </a:t>
            </a:r>
            <a:r>
              <a:rPr lang="de-DE" sz="1800" i="1" dirty="0" smtClean="0">
                <a:latin typeface="Calibri" panose="020F0502020204030204" pitchFamily="34" charset="0"/>
              </a:rPr>
              <a:t>et al.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dirty="0">
                <a:latin typeface="Calibri" panose="020F0502020204030204" pitchFamily="34" charset="0"/>
              </a:rPr>
              <a:t>(</a:t>
            </a:r>
            <a:r>
              <a:rPr lang="de-DE" sz="1800" dirty="0" smtClean="0">
                <a:latin typeface="Calibri" panose="020F0502020204030204" pitchFamily="34" charset="0"/>
              </a:rPr>
              <a:t>2013b): </a:t>
            </a:r>
            <a:r>
              <a:rPr lang="en-US" sz="1800" dirty="0">
                <a:latin typeface="Calibri" panose="020F0502020204030204" pitchFamily="34" charset="0"/>
              </a:rPr>
              <a:t>Implication of erosion on the assessment of decomposition and </a:t>
            </a:r>
            <a:r>
              <a:rPr lang="en-US" sz="1800" dirty="0" smtClean="0">
                <a:latin typeface="Calibri" panose="020F0502020204030204" pitchFamily="34" charset="0"/>
              </a:rPr>
              <a:t>	</a:t>
            </a:r>
            <a:r>
              <a:rPr lang="en-US" sz="1800" dirty="0" err="1" smtClean="0">
                <a:latin typeface="Calibri" panose="020F0502020204030204" pitchFamily="34" charset="0"/>
              </a:rPr>
              <a:t>humification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of soil organic carbon after land use change in tropical agricultural </a:t>
            </a:r>
            <a:r>
              <a:rPr lang="en-US" sz="1800" dirty="0" smtClean="0">
                <a:latin typeface="Calibri" panose="020F0502020204030204" pitchFamily="34" charset="0"/>
              </a:rPr>
              <a:t>	systems</a:t>
            </a:r>
            <a:r>
              <a:rPr lang="en-US" sz="1800" dirty="0">
                <a:latin typeface="Calibri" panose="020F0502020204030204" pitchFamily="34" charset="0"/>
              </a:rPr>
              <a:t>. </a:t>
            </a:r>
            <a:r>
              <a:rPr lang="de-DE" sz="1800" b="1" dirty="0" smtClean="0">
                <a:latin typeface="Calibri" panose="020F0502020204030204" pitchFamily="34" charset="0"/>
              </a:rPr>
              <a:t>SBB 65</a:t>
            </a:r>
            <a:r>
              <a:rPr lang="de-DE" sz="1800" b="1" dirty="0">
                <a:latin typeface="Calibri" panose="020F0502020204030204" pitchFamily="34" charset="0"/>
              </a:rPr>
              <a:t>, </a:t>
            </a:r>
            <a:r>
              <a:rPr lang="de-DE" sz="1800" dirty="0" smtClean="0">
                <a:latin typeface="Calibri" panose="020F0502020204030204" pitchFamily="34" charset="0"/>
              </a:rPr>
              <a:t>158-167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endParaRPr lang="de-DE" sz="1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Courier New" pitchFamily="49" charset="0"/>
              <a:buChar char="o"/>
            </a:pP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76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afik 7" descr="title.jpg"/>
          <p:cNvPicPr>
            <a:picLocks noChangeAspect="1"/>
          </p:cNvPicPr>
          <p:nvPr/>
        </p:nvPicPr>
        <p:blipFill>
          <a:blip r:embed="rId3" cstate="print">
            <a:extLst/>
          </a:blip>
          <a:srcRect b="6561"/>
          <a:stretch>
            <a:fillRect/>
          </a:stretch>
        </p:blipFill>
        <p:spPr bwMode="auto">
          <a:xfrm>
            <a:off x="0" y="847725"/>
            <a:ext cx="9144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uppieren 3"/>
          <p:cNvGrpSpPr>
            <a:grpSpLocks/>
          </p:cNvGrpSpPr>
          <p:nvPr/>
        </p:nvGrpSpPr>
        <p:grpSpPr bwMode="auto">
          <a:xfrm>
            <a:off x="115794" y="336569"/>
            <a:ext cx="1178407" cy="424507"/>
            <a:chOff x="255588" y="73025"/>
            <a:chExt cx="1614289" cy="837138"/>
          </a:xfrm>
        </p:grpSpPr>
        <p:pic>
          <p:nvPicPr>
            <p:cNvPr id="35845" name="Grafik 55" descr="Uplands_Logo_weiß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23D75"/>
                </a:clrFrom>
                <a:clrTo>
                  <a:srgbClr val="023D7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88" y="73025"/>
              <a:ext cx="1203325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28"/>
            <p:cNvSpPr txBox="1">
              <a:spLocks noChangeAspect="1" noChangeArrowheads="1"/>
            </p:cNvSpPr>
            <p:nvPr/>
          </p:nvSpPr>
          <p:spPr bwMode="auto">
            <a:xfrm>
              <a:off x="590548" y="574674"/>
              <a:ext cx="1279329" cy="335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3658851" eaLnBrk="0" hangingPunct="0">
                <a:defRPr/>
              </a:pPr>
              <a:r>
                <a:rPr lang="de-DE" sz="1600" b="1" spc="30" dirty="0">
                  <a:solidFill>
                    <a:schemeClr val="bg1"/>
                  </a:solidFill>
                  <a:latin typeface="Times New Roman" pitchFamily="16" charset="0"/>
                </a:rPr>
                <a:t>SFB 564</a:t>
              </a:r>
              <a:endParaRPr lang="de-DE" sz="1600" dirty="0">
                <a:solidFill>
                  <a:schemeClr val="bg1"/>
                </a:solidFill>
                <a:latin typeface="Times New Roman" pitchFamily="16" charset="0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5794" y="872564"/>
            <a:ext cx="90551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indent="-363538" algn="ctr" eaLnBrk="0" hangingPunct="0">
              <a:lnSpc>
                <a:spcPct val="150000"/>
              </a:lnSpc>
              <a:tabLst>
                <a:tab pos="1976438" algn="l"/>
              </a:tabLst>
              <a:defRPr/>
            </a:pPr>
            <a:r>
              <a:rPr lang="de-DE" sz="3000" b="1" dirty="0" err="1" smtClean="0">
                <a:latin typeface="Calibri" pitchFamily="34" charset="0"/>
              </a:rPr>
              <a:t>Thank</a:t>
            </a:r>
            <a:r>
              <a:rPr lang="de-DE" sz="3000" b="1" dirty="0" smtClean="0">
                <a:latin typeface="Calibri" pitchFamily="34" charset="0"/>
              </a:rPr>
              <a:t> </a:t>
            </a:r>
            <a:r>
              <a:rPr lang="de-DE" sz="3000" b="1" dirty="0" err="1" smtClean="0">
                <a:latin typeface="Calibri" pitchFamily="34" charset="0"/>
              </a:rPr>
              <a:t>you</a:t>
            </a:r>
            <a:r>
              <a:rPr lang="de-DE" sz="3000" b="1" dirty="0" smtClean="0">
                <a:latin typeface="Calibri" pitchFamily="34" charset="0"/>
              </a:rPr>
              <a:t> </a:t>
            </a:r>
            <a:r>
              <a:rPr lang="de-DE" sz="3000" b="1" dirty="0" err="1" smtClean="0">
                <a:latin typeface="Calibri" pitchFamily="34" charset="0"/>
              </a:rPr>
              <a:t>for</a:t>
            </a:r>
            <a:r>
              <a:rPr lang="de-DE" sz="3000" b="1" dirty="0" smtClean="0">
                <a:latin typeface="Calibri" pitchFamily="34" charset="0"/>
              </a:rPr>
              <a:t> </a:t>
            </a:r>
            <a:r>
              <a:rPr lang="de-DE" sz="3000" b="1" dirty="0" err="1" smtClean="0">
                <a:latin typeface="Calibri" pitchFamily="34" charset="0"/>
              </a:rPr>
              <a:t>your</a:t>
            </a:r>
            <a:r>
              <a:rPr lang="de-DE" sz="3000" b="1" dirty="0" smtClean="0">
                <a:latin typeface="Calibri" pitchFamily="34" charset="0"/>
              </a:rPr>
              <a:t> </a:t>
            </a:r>
            <a:r>
              <a:rPr lang="de-DE" sz="3000" b="1" dirty="0" err="1" smtClean="0">
                <a:latin typeface="Calibri" pitchFamily="34" charset="0"/>
              </a:rPr>
              <a:t>attention</a:t>
            </a:r>
            <a:r>
              <a:rPr lang="de-DE" sz="3000" b="1" dirty="0" smtClean="0">
                <a:latin typeface="Calibri" pitchFamily="34" charset="0"/>
              </a:rPr>
              <a:t>!</a:t>
            </a:r>
          </a:p>
          <a:p>
            <a:pPr eaLnBrk="0" hangingPunct="0">
              <a:tabLst>
                <a:tab pos="804863" algn="l"/>
              </a:tabLst>
              <a:defRPr/>
            </a:pPr>
            <a:endParaRPr lang="de-DE" sz="2000" dirty="0" smtClean="0">
              <a:latin typeface="Calibri" pitchFamily="34" charset="0"/>
            </a:endParaRPr>
          </a:p>
          <a:p>
            <a:pPr eaLnBrk="0" hangingPunct="0">
              <a:tabLst>
                <a:tab pos="804863" algn="l"/>
              </a:tabLst>
              <a:defRPr/>
            </a:pPr>
            <a:endParaRPr lang="de-DE" sz="2000" dirty="0">
              <a:latin typeface="Calibri" pitchFamily="34" charset="0"/>
            </a:endParaRPr>
          </a:p>
          <a:p>
            <a:pPr eaLnBrk="0" hangingPunct="0">
              <a:tabLst>
                <a:tab pos="804863" algn="l"/>
              </a:tabLst>
              <a:defRPr/>
            </a:pPr>
            <a:endParaRPr lang="de-DE" sz="2000" dirty="0" smtClean="0">
              <a:latin typeface="Calibri" pitchFamily="34" charset="0"/>
            </a:endParaRPr>
          </a:p>
          <a:p>
            <a:pPr eaLnBrk="0" hangingPunct="0">
              <a:tabLst>
                <a:tab pos="804863" algn="l"/>
              </a:tabLst>
              <a:defRPr/>
            </a:pPr>
            <a:endParaRPr lang="de-DE" sz="2000" dirty="0">
              <a:latin typeface="Calibri" pitchFamily="34" charset="0"/>
            </a:endParaRPr>
          </a:p>
          <a:p>
            <a:pPr eaLnBrk="0" hangingPunct="0">
              <a:tabLst>
                <a:tab pos="804863" algn="l"/>
              </a:tabLst>
              <a:defRPr/>
            </a:pPr>
            <a:endParaRPr lang="de-DE" sz="2000" dirty="0" smtClean="0">
              <a:latin typeface="Calibri" pitchFamily="34" charset="0"/>
            </a:endParaRPr>
          </a:p>
          <a:p>
            <a:pPr algn="ctr" eaLnBrk="0" hangingPunct="0">
              <a:tabLst>
                <a:tab pos="804863" algn="l"/>
              </a:tabLst>
              <a:defRPr/>
            </a:pP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Acknowledgements</a:t>
            </a:r>
            <a:endParaRPr lang="de-D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0" hangingPunct="0">
              <a:tabLst>
                <a:tab pos="804863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DFG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funding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</a:p>
          <a:p>
            <a:pPr algn="ctr" eaLnBrk="0" hangingPunct="0">
              <a:tabLst>
                <a:tab pos="804863" algn="l"/>
              </a:tabLst>
              <a:defRPr/>
            </a:pP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Thuy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Nguyen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Huu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Nguyen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Thuy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Ha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field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assistance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</a:p>
          <a:p>
            <a:pPr algn="ctr" eaLnBrk="0" hangingPunct="0">
              <a:tabLst>
                <a:tab pos="804863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M.Sc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students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Christian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Schehle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Julia Auber</a:t>
            </a:r>
          </a:p>
          <a:p>
            <a:pPr algn="ctr" eaLnBrk="0" hangingPunct="0">
              <a:tabLst>
                <a:tab pos="804863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…Bachelor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Steffen Schweizer</a:t>
            </a:r>
          </a:p>
          <a:p>
            <a:pPr algn="ctr" eaLnBrk="0" hangingPunct="0">
              <a:tabLst>
                <a:tab pos="804863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…Trainees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Nadja Reinhardt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Laura Kiff</a:t>
            </a:r>
          </a:p>
          <a:p>
            <a:pPr algn="ctr" eaLnBrk="0" hangingPunct="0">
              <a:tabLst>
                <a:tab pos="804863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our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Lab-Team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Hohenheim</a:t>
            </a:r>
          </a:p>
          <a:p>
            <a:pPr algn="ctr" eaLnBrk="0" hangingPunct="0">
              <a:tabLst>
                <a:tab pos="804863" algn="l"/>
                <a:tab pos="3943350" algn="l"/>
              </a:tabLst>
              <a:defRPr/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contributing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farmers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Vietnam	</a:t>
            </a:r>
          </a:p>
        </p:txBody>
      </p:sp>
      <p:pic>
        <p:nvPicPr>
          <p:cNvPr id="7" name="Picture 9" descr="IBS-Logo,farbig-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01" y="277825"/>
            <a:ext cx="421822" cy="4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UNIHOHENHEIM_LOGO_ohne Schrift_für PPT_wei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31" y="302266"/>
            <a:ext cx="522643" cy="49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/>
          <a:srcRect r="65395"/>
          <a:stretch/>
        </p:blipFill>
        <p:spPr bwMode="auto">
          <a:xfrm>
            <a:off x="2644354" y="211303"/>
            <a:ext cx="1030432" cy="699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01" y="288554"/>
            <a:ext cx="480103" cy="4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99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06" y="224644"/>
            <a:ext cx="25106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de-DE" sz="3500" dirty="0"/>
          </a:p>
        </p:txBody>
      </p:sp>
      <p:sp>
        <p:nvSpPr>
          <p:cNvPr id="14" name="Textfeld 25"/>
          <p:cNvSpPr txBox="1">
            <a:spLocks noChangeArrowheads="1"/>
          </p:cNvSpPr>
          <p:nvPr/>
        </p:nvSpPr>
        <p:spPr bwMode="auto">
          <a:xfrm>
            <a:off x="264642" y="4892546"/>
            <a:ext cx="862063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 smtClean="0">
                <a:latin typeface="Calibri" pitchFamily="34" charset="0"/>
              </a:rPr>
              <a:t>Land </a:t>
            </a:r>
            <a:r>
              <a:rPr lang="de-DE" sz="2000" dirty="0" err="1" smtClean="0">
                <a:latin typeface="Calibri" pitchFamily="34" charset="0"/>
              </a:rPr>
              <a:t>use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change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from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forest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to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crop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lead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to</a:t>
            </a:r>
            <a:r>
              <a:rPr lang="de-DE" sz="2000" dirty="0" smtClean="0">
                <a:latin typeface="Calibri" pitchFamily="34" charset="0"/>
              </a:rPr>
              <a:t> a </a:t>
            </a:r>
            <a:r>
              <a:rPr lang="de-DE" sz="2000" dirty="0" err="1" smtClean="0">
                <a:latin typeface="Calibri" pitchFamily="34" charset="0"/>
              </a:rPr>
              <a:t>net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decline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of</a:t>
            </a:r>
            <a:r>
              <a:rPr lang="de-DE" sz="2000" dirty="0" smtClean="0">
                <a:latin typeface="Calibri" pitchFamily="34" charset="0"/>
              </a:rPr>
              <a:t> 20-40% </a:t>
            </a:r>
            <a:r>
              <a:rPr lang="de-DE" sz="2000" dirty="0" err="1" smtClean="0">
                <a:latin typeface="Calibri" pitchFamily="34" charset="0"/>
              </a:rPr>
              <a:t>of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initial</a:t>
            </a:r>
            <a:r>
              <a:rPr lang="de-DE" sz="2000" dirty="0" smtClean="0">
                <a:latin typeface="Calibri" pitchFamily="34" charset="0"/>
              </a:rPr>
              <a:t> SOC 																</a:t>
            </a:r>
            <a:r>
              <a:rPr lang="de-DE" sz="1600" dirty="0" smtClean="0">
                <a:latin typeface="Calibri" pitchFamily="34" charset="0"/>
              </a:rPr>
              <a:t>(</a:t>
            </a:r>
            <a:r>
              <a:rPr lang="de-DE" sz="1600" dirty="0" err="1" smtClean="0">
                <a:latin typeface="Calibri" pitchFamily="34" charset="0"/>
              </a:rPr>
              <a:t>Murty</a:t>
            </a:r>
            <a:r>
              <a:rPr lang="de-DE" sz="1600" dirty="0" smtClean="0">
                <a:latin typeface="Calibri" pitchFamily="34" charset="0"/>
              </a:rPr>
              <a:t> et al., 2002)</a:t>
            </a:r>
          </a:p>
        </p:txBody>
      </p:sp>
      <p:sp>
        <p:nvSpPr>
          <p:cNvPr id="10" name="Textfeld 25"/>
          <p:cNvSpPr txBox="1">
            <a:spLocks noChangeArrowheads="1"/>
          </p:cNvSpPr>
          <p:nvPr/>
        </p:nvSpPr>
        <p:spPr bwMode="auto">
          <a:xfrm>
            <a:off x="126124" y="833093"/>
            <a:ext cx="9017876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 smtClean="0">
                <a:latin typeface="Calibri" pitchFamily="34" charset="0"/>
              </a:rPr>
              <a:t>Understanding </a:t>
            </a:r>
            <a:r>
              <a:rPr lang="de-DE" sz="2400" b="1" dirty="0" err="1" smtClean="0">
                <a:latin typeface="Calibri" pitchFamily="34" charset="0"/>
              </a:rPr>
              <a:t>of</a:t>
            </a:r>
            <a:r>
              <a:rPr lang="de-DE" sz="2400" b="1" dirty="0" smtClean="0">
                <a:latin typeface="Calibri" pitchFamily="34" charset="0"/>
              </a:rPr>
              <a:t> SOC </a:t>
            </a:r>
            <a:r>
              <a:rPr lang="de-DE" sz="2400" b="1" dirty="0" err="1" smtClean="0">
                <a:latin typeface="Calibri" pitchFamily="34" charset="0"/>
              </a:rPr>
              <a:t>dynamics</a:t>
            </a:r>
            <a:r>
              <a:rPr lang="de-DE" sz="2400" b="1" dirty="0" smtClean="0">
                <a:latin typeface="Calibri" pitchFamily="34" charset="0"/>
              </a:rPr>
              <a:t> </a:t>
            </a:r>
            <a:r>
              <a:rPr lang="de-DE" sz="2400" b="1" dirty="0" err="1" smtClean="0">
                <a:latin typeface="Calibri" pitchFamily="34" charset="0"/>
              </a:rPr>
              <a:t>is</a:t>
            </a:r>
            <a:r>
              <a:rPr lang="de-DE" sz="2400" b="1" dirty="0" smtClean="0">
                <a:latin typeface="Calibri" pitchFamily="34" charset="0"/>
              </a:rPr>
              <a:t> relevant </a:t>
            </a:r>
            <a:r>
              <a:rPr lang="de-DE" sz="2400" b="1" dirty="0" err="1" smtClean="0">
                <a:latin typeface="Calibri" pitchFamily="34" charset="0"/>
              </a:rPr>
              <a:t>for</a:t>
            </a:r>
            <a:r>
              <a:rPr lang="de-DE" sz="2400" b="1" dirty="0" smtClean="0">
                <a:latin typeface="Calibri" pitchFamily="34" charset="0"/>
              </a:rPr>
              <a:t>: 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5618140" y="1654603"/>
            <a:ext cx="1908000" cy="414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Soil</a:t>
            </a: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fertility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856278" y="1654603"/>
            <a:ext cx="1908000" cy="414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Climate</a:t>
            </a: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change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296205" y="2401292"/>
            <a:ext cx="484678" cy="1080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498616" y="2937218"/>
            <a:ext cx="484678" cy="540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06472" y="3121292"/>
            <a:ext cx="484678" cy="360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012854" y="3486431"/>
            <a:ext cx="37798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Soils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Athmosphere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Vegetation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1500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Pg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     730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Pg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          500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Pg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C</a:t>
            </a:r>
          </a:p>
          <a:p>
            <a:pPr algn="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(IPCC</a:t>
            </a:r>
            <a:r>
              <a:rPr lang="en-US" sz="1600" i="1" dirty="0">
                <a:latin typeface="Calibri" pitchFamily="34" charset="0"/>
                <a:cs typeface="Calibri" pitchFamily="34" charset="0"/>
              </a:rPr>
              <a:t> et al.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2000)</a:t>
            </a:r>
          </a:p>
          <a:p>
            <a:pPr algn="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feld 25"/>
          <p:cNvSpPr txBox="1">
            <a:spLocks noChangeArrowheads="1"/>
          </p:cNvSpPr>
          <p:nvPr/>
        </p:nvSpPr>
        <p:spPr bwMode="auto">
          <a:xfrm>
            <a:off x="5241459" y="2287441"/>
            <a:ext cx="3902541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 smtClean="0">
                <a:latin typeface="Calibri" pitchFamily="34" charset="0"/>
              </a:rPr>
              <a:t>SOC </a:t>
            </a:r>
            <a:r>
              <a:rPr lang="de-DE" sz="2000" dirty="0" err="1" smtClean="0">
                <a:latin typeface="Calibri" pitchFamily="34" charset="0"/>
              </a:rPr>
              <a:t>changes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affect</a:t>
            </a:r>
            <a:r>
              <a:rPr lang="de-DE" sz="2000" dirty="0" smtClean="0">
                <a:latin typeface="Calibri" pitchFamily="34" charset="0"/>
              </a:rPr>
              <a:t> e.g.</a:t>
            </a:r>
          </a:p>
          <a:p>
            <a:pPr marL="285750" indent="-190500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 err="1" smtClean="0">
                <a:latin typeface="Calibri" pitchFamily="34" charset="0"/>
              </a:rPr>
              <a:t>Cation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exchange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capacity</a:t>
            </a:r>
            <a:endParaRPr lang="de-DE" sz="2000" dirty="0" smtClean="0">
              <a:latin typeface="Calibri" pitchFamily="34" charset="0"/>
            </a:endParaRPr>
          </a:p>
          <a:p>
            <a:pPr marL="285750" indent="-190500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 smtClean="0">
                <a:latin typeface="Calibri" pitchFamily="34" charset="0"/>
              </a:rPr>
              <a:t>Aggregate </a:t>
            </a:r>
            <a:r>
              <a:rPr lang="de-DE" sz="2000" dirty="0" err="1" smtClean="0">
                <a:latin typeface="Calibri" pitchFamily="34" charset="0"/>
              </a:rPr>
              <a:t>stability</a:t>
            </a:r>
            <a:endParaRPr lang="de-DE" sz="2000" dirty="0" smtClean="0">
              <a:latin typeface="Calibri" pitchFamily="34" charset="0"/>
            </a:endParaRPr>
          </a:p>
          <a:p>
            <a:pPr marL="285750" indent="-190500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 smtClean="0">
                <a:latin typeface="Calibri" pitchFamily="34" charset="0"/>
              </a:rPr>
              <a:t>Field </a:t>
            </a:r>
            <a:r>
              <a:rPr lang="de-DE" sz="2000" dirty="0" err="1" smtClean="0">
                <a:latin typeface="Calibri" pitchFamily="34" charset="0"/>
              </a:rPr>
              <a:t>capacity</a:t>
            </a:r>
            <a:endParaRPr lang="de-DE" sz="2000" dirty="0" smtClean="0">
              <a:latin typeface="Calibri" pitchFamily="34" charset="0"/>
            </a:endParaRPr>
          </a:p>
        </p:txBody>
      </p:sp>
      <p:sp>
        <p:nvSpPr>
          <p:cNvPr id="13" name="Textfeld 25"/>
          <p:cNvSpPr txBox="1">
            <a:spLocks noChangeArrowheads="1"/>
          </p:cNvSpPr>
          <p:nvPr/>
        </p:nvSpPr>
        <p:spPr bwMode="auto">
          <a:xfrm>
            <a:off x="523875" y="5870575"/>
            <a:ext cx="8077200" cy="40229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de-DE" sz="2000" dirty="0" err="1" smtClean="0">
                <a:latin typeface="Calibri" pitchFamily="34" charset="0"/>
              </a:rPr>
              <a:t>Soils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are</a:t>
            </a:r>
            <a:r>
              <a:rPr lang="de-DE" sz="2000" dirty="0" smtClean="0">
                <a:latin typeface="Calibri" pitchFamily="34" charset="0"/>
              </a:rPr>
              <a:t> a large but labile C sink!</a:t>
            </a:r>
          </a:p>
        </p:txBody>
      </p:sp>
    </p:spTree>
    <p:extLst>
      <p:ext uri="{BB962C8B-B14F-4D97-AF65-F5344CB8AC3E}">
        <p14:creationId xmlns:p14="http://schemas.microsoft.com/office/powerpoint/2010/main" val="3390378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/>
      <p:bldP spid="2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" y="860425"/>
            <a:ext cx="6061665" cy="5614250"/>
          </a:xfrm>
          <a:prstGeom prst="rect">
            <a:avLst/>
          </a:prstGeom>
        </p:spPr>
      </p:pic>
      <p:pic>
        <p:nvPicPr>
          <p:cNvPr id="3" name="Grafik 6" descr="vietnam_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6788" y="984250"/>
            <a:ext cx="3097212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lage vietn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628" y="987782"/>
            <a:ext cx="2905372" cy="5534042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 bwMode="auto">
          <a:xfrm flipH="1" flipV="1">
            <a:off x="1799693" y="954088"/>
            <a:ext cx="5394857" cy="1024869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4391981" y="2107117"/>
            <a:ext cx="2802570" cy="4166199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feld 25"/>
          <p:cNvSpPr txBox="1">
            <a:spLocks noChangeArrowheads="1"/>
          </p:cNvSpPr>
          <p:nvPr/>
        </p:nvSpPr>
        <p:spPr bwMode="auto">
          <a:xfrm>
            <a:off x="511175" y="5068888"/>
            <a:ext cx="239553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500" b="1" dirty="0">
                <a:latin typeface="Calibri" pitchFamily="34" charset="0"/>
              </a:rPr>
              <a:t>Research </a:t>
            </a:r>
            <a:r>
              <a:rPr lang="de-DE" sz="2500" b="1" dirty="0" err="1" smtClean="0">
                <a:latin typeface="Calibri" pitchFamily="34" charset="0"/>
              </a:rPr>
              <a:t>sites</a:t>
            </a:r>
            <a:r>
              <a:rPr lang="de-DE" sz="2500" b="1" dirty="0" smtClean="0">
                <a:latin typeface="Calibri" pitchFamily="34" charset="0"/>
              </a:rPr>
              <a:t> </a:t>
            </a:r>
            <a:r>
              <a:rPr lang="de-DE" sz="2500" b="1" dirty="0">
                <a:latin typeface="Calibri" pitchFamily="34" charset="0"/>
              </a:rPr>
              <a:t>in</a:t>
            </a:r>
          </a:p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500" b="1" dirty="0">
                <a:latin typeface="Calibri" pitchFamily="34" charset="0"/>
              </a:rPr>
              <a:t>Yen Chau </a:t>
            </a:r>
            <a:r>
              <a:rPr lang="de-DE" sz="2500" b="1" dirty="0" err="1">
                <a:latin typeface="Calibri" pitchFamily="34" charset="0"/>
              </a:rPr>
              <a:t>district</a:t>
            </a:r>
            <a:endParaRPr lang="de-DE" sz="2500" b="1" dirty="0">
              <a:latin typeface="Calibri" pitchFamily="34" charset="0"/>
            </a:endParaRPr>
          </a:p>
        </p:txBody>
      </p:sp>
      <p:cxnSp>
        <p:nvCxnSpPr>
          <p:cNvPr id="8" name="Gerade Verbindung 23"/>
          <p:cNvCxnSpPr>
            <a:cxnSpLocks noChangeShapeType="1"/>
          </p:cNvCxnSpPr>
          <p:nvPr/>
        </p:nvCxnSpPr>
        <p:spPr bwMode="auto">
          <a:xfrm>
            <a:off x="-1182688" y="981075"/>
            <a:ext cx="1182688" cy="5651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9" name="Ellipse 8"/>
          <p:cNvSpPr/>
          <p:nvPr/>
        </p:nvSpPr>
        <p:spPr bwMode="auto">
          <a:xfrm>
            <a:off x="5674659" y="1290918"/>
            <a:ext cx="134470" cy="24204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776509" y="1895761"/>
            <a:ext cx="78442" cy="8319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7480393" y="1644249"/>
            <a:ext cx="67067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Hanoi</a:t>
            </a:r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081403" y="3090204"/>
            <a:ext cx="106221" cy="106221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2990506" y="2728674"/>
            <a:ext cx="94446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Yen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Chau</a:t>
            </a:r>
            <a:endParaRPr lang="de-DE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788024" y="3933056"/>
            <a:ext cx="106221" cy="106221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979337" y="2915840"/>
            <a:ext cx="106221" cy="106221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1148660" y="2971544"/>
            <a:ext cx="329107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none" lIns="90000" tIns="46800" rIns="90000" bIns="46800" rtlCol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Cutanic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Alisol (</a:t>
            </a:r>
            <a:r>
              <a:rPr lang="de-DE" sz="1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Chromic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) on limestone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Cutanic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Luvisol</a:t>
            </a:r>
            <a:r>
              <a:rPr lang="de-DE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on </a:t>
            </a:r>
            <a:r>
              <a:rPr lang="de-DE" sz="1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clayey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shale</a:t>
            </a:r>
            <a:endParaRPr lang="de-DE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>
            <a:off x="3338791" y="3823876"/>
            <a:ext cx="150365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Vertisol</a:t>
            </a:r>
            <a:r>
              <a:rPr lang="de-DE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on marl</a:t>
            </a:r>
            <a:endParaRPr lang="de-DE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 bwMode="auto">
          <a:xfrm rot="2888742">
            <a:off x="7714450" y="2951295"/>
            <a:ext cx="1311298" cy="479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500" b="1" dirty="0" smtClean="0">
                <a:latin typeface="Calibri" pitchFamily="34" charset="0"/>
                <a:cs typeface="Calibri" pitchFamily="34" charset="0"/>
              </a:rPr>
              <a:t>Vietnam</a:t>
            </a:r>
            <a:endParaRPr lang="de-DE" sz="2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506" y="224644"/>
            <a:ext cx="281282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sites</a:t>
            </a:r>
            <a:endParaRPr lang="de-DE" sz="3500" dirty="0"/>
          </a:p>
        </p:txBody>
      </p:sp>
    </p:spTree>
    <p:extLst>
      <p:ext uri="{BB962C8B-B14F-4D97-AF65-F5344CB8AC3E}">
        <p14:creationId xmlns:p14="http://schemas.microsoft.com/office/powerpoint/2010/main" val="3521011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06" y="224644"/>
            <a:ext cx="330423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</a:rPr>
              <a:t>Aims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</a:rPr>
              <a:t>Methods</a:t>
            </a:r>
            <a:endParaRPr lang="de-DE" sz="3500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462002" y="2134414"/>
            <a:ext cx="2879069" cy="41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 eaLnBrk="0" hangingPunct="0"/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C</a:t>
            </a:r>
            <a:r>
              <a:rPr lang="de-DE" sz="1800" baseline="-25000" dirty="0" err="1" smtClean="0">
                <a:latin typeface="Calibri" pitchFamily="34" charset="0"/>
                <a:cs typeface="Calibri" pitchFamily="34" charset="0"/>
              </a:rPr>
              <a:t>org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de-DE" sz="1800" baseline="30000" dirty="0" smtClean="0">
                <a:latin typeface="Calibri" pitchFamily="34" charset="0"/>
                <a:cs typeface="Calibri" pitchFamily="34" charset="0"/>
              </a:rPr>
              <a:t>13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C,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bulk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density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65070" y="3741317"/>
            <a:ext cx="2880000" cy="41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 eaLnBrk="0" hangingPunct="0"/>
            <a:r>
              <a:rPr lang="de-DE" sz="1800" b="1" dirty="0" smtClean="0">
                <a:latin typeface="Calibri" pitchFamily="34" charset="0"/>
                <a:cs typeface="Calibri" pitchFamily="34" charset="0"/>
              </a:rPr>
              <a:t>CIDE </a:t>
            </a:r>
            <a:r>
              <a:rPr lang="de-DE" sz="1800" b="1" dirty="0" err="1" smtClean="0">
                <a:latin typeface="Calibri" pitchFamily="34" charset="0"/>
                <a:cs typeface="Calibri" pitchFamily="34" charset="0"/>
              </a:rPr>
              <a:t>approach</a:t>
            </a:r>
            <a:endParaRPr kumimoji="0" lang="de-DE" sz="18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462002" y="1600509"/>
            <a:ext cx="2880000" cy="41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Chronosequences</a:t>
            </a:r>
            <a:endParaRPr kumimoji="0" lang="de-DE" sz="18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465070" y="3195918"/>
            <a:ext cx="2880000" cy="41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>
                <a:latin typeface="Calibri" pitchFamily="34" charset="0"/>
                <a:cs typeface="Calibri" pitchFamily="34" charset="0"/>
              </a:rPr>
              <a:t>S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ampling 0-30 cm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depth</a:t>
            </a:r>
            <a:endParaRPr kumimoji="0" lang="de-DE" sz="18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48371" y="4880748"/>
            <a:ext cx="2880000" cy="41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Tillage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vs.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natural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decomp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.</a:t>
            </a:r>
            <a:endParaRPr kumimoji="0" lang="de-DE" sz="1800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11548" y="1053963"/>
            <a:ext cx="8944464" cy="41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1" dirty="0" smtClean="0">
                <a:latin typeface="Calibri" pitchFamily="34" charset="0"/>
              </a:rPr>
              <a:t>1. Determination </a:t>
            </a:r>
            <a:r>
              <a:rPr lang="de-DE" sz="1800" b="1" dirty="0" err="1" smtClean="0">
                <a:latin typeface="Calibri" pitchFamily="34" charset="0"/>
              </a:rPr>
              <a:t>of</a:t>
            </a:r>
            <a:r>
              <a:rPr lang="de-DE" sz="1800" b="1" dirty="0" smtClean="0">
                <a:latin typeface="Calibri" pitchFamily="34" charset="0"/>
              </a:rPr>
              <a:t> </a:t>
            </a:r>
            <a:r>
              <a:rPr lang="de-DE" sz="1800" b="1" dirty="0" err="1">
                <a:latin typeface="Calibri" pitchFamily="34" charset="0"/>
              </a:rPr>
              <a:t>net</a:t>
            </a:r>
            <a:r>
              <a:rPr lang="de-DE" sz="1800" b="1" dirty="0">
                <a:latin typeface="Calibri" pitchFamily="34" charset="0"/>
              </a:rPr>
              <a:t> SOC </a:t>
            </a:r>
            <a:r>
              <a:rPr lang="de-DE" sz="1800" b="1" dirty="0" err="1" smtClean="0">
                <a:latin typeface="Calibri" pitchFamily="34" charset="0"/>
              </a:rPr>
              <a:t>input</a:t>
            </a:r>
            <a:r>
              <a:rPr lang="de-DE" sz="1800" b="1" dirty="0" smtClean="0">
                <a:latin typeface="Calibri" pitchFamily="34" charset="0"/>
              </a:rPr>
              <a:t>, SOC </a:t>
            </a:r>
            <a:r>
              <a:rPr lang="de-DE" sz="1800" b="1" dirty="0" err="1" smtClean="0">
                <a:latin typeface="Calibri" pitchFamily="34" charset="0"/>
              </a:rPr>
              <a:t>decomposition</a:t>
            </a:r>
            <a:r>
              <a:rPr lang="de-DE" sz="1800" b="1" dirty="0">
                <a:latin typeface="Calibri" pitchFamily="34" charset="0"/>
              </a:rPr>
              <a:t>, SOC </a:t>
            </a:r>
            <a:r>
              <a:rPr lang="de-DE" sz="1800" b="1" dirty="0" err="1" smtClean="0">
                <a:latin typeface="Calibri" pitchFamily="34" charset="0"/>
              </a:rPr>
              <a:t>erosion</a:t>
            </a:r>
            <a:endParaRPr lang="de-DE" sz="1800" b="1" dirty="0">
              <a:latin typeface="Calibri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14278" y="4340161"/>
            <a:ext cx="8954970" cy="41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1" dirty="0" smtClean="0">
                <a:latin typeface="Calibri" pitchFamily="34" charset="0"/>
              </a:rPr>
              <a:t>2. Determination </a:t>
            </a:r>
            <a:r>
              <a:rPr lang="de-DE" sz="1800" b="1" dirty="0" err="1" smtClean="0">
                <a:latin typeface="Calibri" pitchFamily="34" charset="0"/>
              </a:rPr>
              <a:t>of</a:t>
            </a:r>
            <a:r>
              <a:rPr lang="de-DE" sz="1800" b="1" dirty="0" smtClean="0">
                <a:latin typeface="Calibri" pitchFamily="34" charset="0"/>
              </a:rPr>
              <a:t> </a:t>
            </a:r>
            <a:r>
              <a:rPr lang="de-DE" sz="1800" b="1" dirty="0" err="1" smtClean="0">
                <a:latin typeface="Calibri" pitchFamily="34" charset="0"/>
              </a:rPr>
              <a:t>the</a:t>
            </a:r>
            <a:r>
              <a:rPr lang="de-DE" sz="1800" b="1" dirty="0" smtClean="0">
                <a:latin typeface="Calibri" pitchFamily="34" charset="0"/>
              </a:rPr>
              <a:t> </a:t>
            </a:r>
            <a:r>
              <a:rPr lang="de-DE" sz="1800" b="1" dirty="0" err="1">
                <a:latin typeface="Calibri" pitchFamily="34" charset="0"/>
              </a:rPr>
              <a:t>effects</a:t>
            </a:r>
            <a:r>
              <a:rPr lang="de-DE" sz="1800" b="1" dirty="0">
                <a:latin typeface="Calibri" pitchFamily="34" charset="0"/>
              </a:rPr>
              <a:t> </a:t>
            </a:r>
            <a:r>
              <a:rPr lang="de-DE" sz="1800" b="1" dirty="0" err="1">
                <a:latin typeface="Calibri" pitchFamily="34" charset="0"/>
              </a:rPr>
              <a:t>of</a:t>
            </a:r>
            <a:r>
              <a:rPr lang="de-DE" sz="1800" b="1" dirty="0">
                <a:latin typeface="Calibri" pitchFamily="34" charset="0"/>
              </a:rPr>
              <a:t> </a:t>
            </a:r>
            <a:r>
              <a:rPr lang="de-DE" sz="1800" b="1" dirty="0" err="1" smtClean="0">
                <a:latin typeface="Calibri" pitchFamily="34" charset="0"/>
              </a:rPr>
              <a:t>tillage</a:t>
            </a:r>
            <a:r>
              <a:rPr lang="de-DE" sz="1800" b="1" dirty="0" smtClean="0">
                <a:latin typeface="Calibri" pitchFamily="34" charset="0"/>
              </a:rPr>
              <a:t> on </a:t>
            </a:r>
            <a:r>
              <a:rPr lang="de-DE" sz="1800" b="1" dirty="0">
                <a:latin typeface="Calibri" pitchFamily="34" charset="0"/>
              </a:rPr>
              <a:t>SOC </a:t>
            </a:r>
            <a:r>
              <a:rPr lang="de-DE" sz="1800" b="1" dirty="0" err="1">
                <a:latin typeface="Calibri" pitchFamily="34" charset="0"/>
              </a:rPr>
              <a:t>dynamics</a:t>
            </a:r>
            <a:endParaRPr lang="de-DE" sz="1800" b="1" dirty="0">
              <a:latin typeface="Calibri" pitchFamily="34" charset="0"/>
            </a:endParaRPr>
          </a:p>
        </p:txBody>
      </p:sp>
      <p:sp>
        <p:nvSpPr>
          <p:cNvPr id="10" name="Rechteck 31"/>
          <p:cNvSpPr/>
          <p:nvPr/>
        </p:nvSpPr>
        <p:spPr bwMode="auto">
          <a:xfrm>
            <a:off x="461071" y="2675218"/>
            <a:ext cx="2880000" cy="41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 eaLnBrk="0" hangingPunct="0"/>
            <a:r>
              <a:rPr lang="de-DE" sz="1800" baseline="30000" dirty="0" smtClean="0">
                <a:latin typeface="Calibri" pitchFamily="34" charset="0"/>
                <a:cs typeface="Calibri" pitchFamily="34" charset="0"/>
              </a:rPr>
              <a:t>137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Cs</a:t>
            </a:r>
            <a:endParaRPr kumimoji="0" lang="de-DE" sz="18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79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32" grpId="0" animBg="1"/>
      <p:bldP spid="35" grpId="0" animBg="1"/>
      <p:bldP spid="1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 bwMode="auto">
          <a:xfrm>
            <a:off x="649856" y="5062538"/>
            <a:ext cx="5129842" cy="2858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4957763" y="5348288"/>
            <a:ext cx="330228" cy="4400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017918" y="5348288"/>
            <a:ext cx="467982" cy="44003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Textfeld 25"/>
          <p:cNvSpPr txBox="1">
            <a:spLocks noChangeArrowheads="1"/>
          </p:cNvSpPr>
          <p:nvPr/>
        </p:nvSpPr>
        <p:spPr bwMode="auto">
          <a:xfrm>
            <a:off x="174171" y="1069975"/>
            <a:ext cx="8969829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2000" dirty="0" smtClean="0">
                <a:latin typeface="Calibri" pitchFamily="34" charset="0"/>
              </a:rPr>
              <a:t>CIDE </a:t>
            </a:r>
            <a:r>
              <a:rPr lang="de-DE" sz="2000" dirty="0" err="1" smtClean="0">
                <a:latin typeface="Calibri" pitchFamily="34" charset="0"/>
              </a:rPr>
              <a:t>overcomes</a:t>
            </a:r>
            <a:r>
              <a:rPr lang="de-DE" sz="2000" dirty="0" smtClean="0">
                <a:latin typeface="Calibri" pitchFamily="34" charset="0"/>
              </a:rPr>
              <a:t> traditional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δ</a:t>
            </a:r>
            <a:r>
              <a:rPr lang="de-DE" sz="2000" baseline="30000" dirty="0">
                <a:latin typeface="Calibri" pitchFamily="34" charset="0"/>
                <a:cs typeface="Calibri" pitchFamily="34" charset="0"/>
              </a:rPr>
              <a:t>13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C 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mass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balance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approaches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more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reliably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determines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</a:rPr>
              <a:t>C </a:t>
            </a:r>
            <a:r>
              <a:rPr lang="de-DE" sz="2000" dirty="0" err="1" smtClean="0">
                <a:latin typeface="Calibri" pitchFamily="34" charset="0"/>
              </a:rPr>
              <a:t>dynamics</a:t>
            </a:r>
            <a:r>
              <a:rPr lang="de-DE" sz="2000" dirty="0" smtClean="0">
                <a:latin typeface="Calibri" pitchFamily="34" charset="0"/>
              </a:rPr>
              <a:t> on </a:t>
            </a:r>
            <a:r>
              <a:rPr lang="de-DE" sz="2000" dirty="0" err="1" smtClean="0">
                <a:latin typeface="Calibri" pitchFamily="34" charset="0"/>
              </a:rPr>
              <a:t>erosion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prone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slopes</a:t>
            </a:r>
            <a:endParaRPr lang="de-DE" sz="2000" dirty="0" smtClean="0">
              <a:latin typeface="Calibri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endParaRPr lang="de-DE" sz="2000" b="1" dirty="0" smtClean="0">
              <a:latin typeface="Calibri" pitchFamily="34" charset="0"/>
              <a:cs typeface="Calibri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CIDE </a:t>
            </a:r>
            <a:r>
              <a:rPr lang="de-DE" sz="2000" b="1" dirty="0" err="1">
                <a:latin typeface="Calibri" pitchFamily="34" charset="0"/>
                <a:cs typeface="Calibri" pitchFamily="34" charset="0"/>
              </a:rPr>
              <a:t>considers</a:t>
            </a:r>
            <a:r>
              <a:rPr lang="de-DE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>
                <a:latin typeface="Calibri" pitchFamily="34" charset="0"/>
                <a:cs typeface="Calibri" pitchFamily="34" charset="0"/>
              </a:rPr>
              <a:t>past</a:t>
            </a:r>
            <a:r>
              <a:rPr lang="de-DE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>
                <a:latin typeface="Calibri" pitchFamily="34" charset="0"/>
                <a:cs typeface="Calibri" pitchFamily="34" charset="0"/>
              </a:rPr>
              <a:t>soil</a:t>
            </a:r>
            <a:r>
              <a:rPr lang="de-DE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erosion</a:t>
            </a:r>
            <a:endParaRPr lang="de-DE" sz="2000" b="1" dirty="0" smtClean="0">
              <a:latin typeface="Calibri" pitchFamily="34" charset="0"/>
              <a:cs typeface="Calibri" pitchFamily="34" charset="0"/>
            </a:endParaRPr>
          </a:p>
          <a:p>
            <a:pPr marL="400050" lvl="2" indent="0"/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Otherwise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carbon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budgeting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underestimates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C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loss</a:t>
            </a:r>
            <a:endParaRPr lang="de-DE" sz="2000" dirty="0" smtClean="0">
              <a:latin typeface="Calibri" pitchFamily="34" charset="0"/>
              <a:cs typeface="Calibri" pitchFamily="34" charset="0"/>
            </a:endParaRPr>
          </a:p>
          <a:p>
            <a:pPr marL="0" lvl="1" indent="0"/>
            <a:endParaRPr lang="de-DE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 indent="0"/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2. 	CIDE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considers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erosion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induced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soil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profile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truncation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1" indent="0">
              <a:tabLst>
                <a:tab pos="0" algn="l"/>
                <a:tab pos="4445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Otherwise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lower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C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content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higher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de-DE" sz="2000" baseline="30000" dirty="0">
                <a:latin typeface="Calibri" pitchFamily="34" charset="0"/>
                <a:cs typeface="Calibri" pitchFamily="34" charset="0"/>
              </a:rPr>
              <a:t>13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C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measured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although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no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	</a:t>
            </a:r>
          </a:p>
          <a:p>
            <a:pPr marL="0" lvl="1" indent="0">
              <a:tabLst>
                <a:tab pos="0" algn="l"/>
                <a:tab pos="4445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cultivation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took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place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83" name="Gerade Verbindung 82"/>
          <p:cNvCxnSpPr/>
          <p:nvPr/>
        </p:nvCxnSpPr>
        <p:spPr bwMode="auto">
          <a:xfrm flipV="1">
            <a:off x="649761" y="5333824"/>
            <a:ext cx="5232424" cy="1175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Bogen 103"/>
          <p:cNvSpPr/>
          <p:nvPr/>
        </p:nvSpPr>
        <p:spPr bwMode="auto">
          <a:xfrm flipH="1">
            <a:off x="689207" y="5152912"/>
            <a:ext cx="2463422" cy="2674080"/>
          </a:xfrm>
          <a:prstGeom prst="arc">
            <a:avLst>
              <a:gd name="adj1" fmla="val 17909302"/>
              <a:gd name="adj2" fmla="val 21361614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5" name="Gruppieren 104"/>
          <p:cNvGrpSpPr/>
          <p:nvPr/>
        </p:nvGrpSpPr>
        <p:grpSpPr>
          <a:xfrm>
            <a:off x="979223" y="5354461"/>
            <a:ext cx="76200" cy="432000"/>
            <a:chOff x="8140700" y="2804500"/>
            <a:chExt cx="76200" cy="432000"/>
          </a:xfrm>
        </p:grpSpPr>
        <p:cxnSp>
          <p:nvCxnSpPr>
            <p:cNvPr id="106" name="Gerade Verbindung 105"/>
            <p:cNvCxnSpPr/>
            <p:nvPr/>
          </p:nvCxnSpPr>
          <p:spPr bwMode="auto">
            <a:xfrm>
              <a:off x="8178800" y="2804500"/>
              <a:ext cx="0" cy="4320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Ellipse 106"/>
            <p:cNvSpPr/>
            <p:nvPr/>
          </p:nvSpPr>
          <p:spPr bwMode="auto">
            <a:xfrm>
              <a:off x="8140700" y="29951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8" name="Bogen 107"/>
          <p:cNvSpPr/>
          <p:nvPr/>
        </p:nvSpPr>
        <p:spPr bwMode="auto">
          <a:xfrm>
            <a:off x="3098037" y="5187031"/>
            <a:ext cx="2556666" cy="2551250"/>
          </a:xfrm>
          <a:prstGeom prst="arc">
            <a:avLst>
              <a:gd name="adj1" fmla="val 17909302"/>
              <a:gd name="adj2" fmla="val 21361614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9" name="Gruppieren 108"/>
          <p:cNvGrpSpPr/>
          <p:nvPr/>
        </p:nvGrpSpPr>
        <p:grpSpPr>
          <a:xfrm>
            <a:off x="5248671" y="5347378"/>
            <a:ext cx="76200" cy="432000"/>
            <a:chOff x="8140700" y="2804500"/>
            <a:chExt cx="76200" cy="432000"/>
          </a:xfrm>
        </p:grpSpPr>
        <p:cxnSp>
          <p:nvCxnSpPr>
            <p:cNvPr id="110" name="Gerade Verbindung 109"/>
            <p:cNvCxnSpPr/>
            <p:nvPr/>
          </p:nvCxnSpPr>
          <p:spPr bwMode="auto">
            <a:xfrm>
              <a:off x="8178800" y="2804500"/>
              <a:ext cx="0" cy="4320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Ellipse 110"/>
            <p:cNvSpPr/>
            <p:nvPr/>
          </p:nvSpPr>
          <p:spPr bwMode="auto">
            <a:xfrm>
              <a:off x="8140700" y="29951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0" name="Textfeld 25"/>
          <p:cNvSpPr txBox="1">
            <a:spLocks noChangeArrowheads="1"/>
          </p:cNvSpPr>
          <p:nvPr/>
        </p:nvSpPr>
        <p:spPr bwMode="auto">
          <a:xfrm>
            <a:off x="2859761" y="6032237"/>
            <a:ext cx="1073369" cy="3407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Erosion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2" name="Gerade Verbindung 121"/>
          <p:cNvCxnSpPr>
            <a:endCxn id="120" idx="0"/>
          </p:cNvCxnSpPr>
          <p:nvPr/>
        </p:nvCxnSpPr>
        <p:spPr bwMode="auto">
          <a:xfrm>
            <a:off x="3260785" y="5175849"/>
            <a:ext cx="135661" cy="8563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4" name="Gerade Verbindung 123"/>
          <p:cNvCxnSpPr>
            <a:endCxn id="66" idx="0"/>
          </p:cNvCxnSpPr>
          <p:nvPr/>
        </p:nvCxnSpPr>
        <p:spPr bwMode="auto">
          <a:xfrm flipH="1">
            <a:off x="4601267" y="5710687"/>
            <a:ext cx="350295" cy="3186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5" name="Textfeld 25"/>
          <p:cNvSpPr txBox="1">
            <a:spLocks noChangeArrowheads="1"/>
          </p:cNvSpPr>
          <p:nvPr/>
        </p:nvSpPr>
        <p:spPr bwMode="auto">
          <a:xfrm>
            <a:off x="5800297" y="5152202"/>
            <a:ext cx="299452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600" dirty="0" err="1" smtClean="0">
                <a:latin typeface="Calibri" pitchFamily="34" charset="0"/>
              </a:rPr>
              <a:t>Soil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surface</a:t>
            </a:r>
            <a:r>
              <a:rPr lang="de-DE" sz="1600" dirty="0" smtClean="0">
                <a:latin typeface="Calibri" pitchFamily="34" charset="0"/>
              </a:rPr>
              <a:t> (t</a:t>
            </a:r>
            <a:r>
              <a:rPr lang="de-DE" sz="1600" baseline="-25000" dirty="0" smtClean="0">
                <a:latin typeface="Calibri" pitchFamily="34" charset="0"/>
              </a:rPr>
              <a:t>1</a:t>
            </a:r>
            <a:r>
              <a:rPr lang="de-DE" sz="1600" dirty="0" smtClean="0">
                <a:latin typeface="Calibri" pitchFamily="34" charset="0"/>
              </a:rPr>
              <a:t>)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Rechteck 126"/>
          <p:cNvSpPr/>
          <p:nvPr/>
        </p:nvSpPr>
        <p:spPr>
          <a:xfrm>
            <a:off x="3506" y="224644"/>
            <a:ext cx="919873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CIDE (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Carbon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Input,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Decomposition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Erosion)</a:t>
            </a:r>
            <a:endParaRPr lang="de-DE" sz="3500" dirty="0"/>
          </a:p>
        </p:txBody>
      </p:sp>
      <p:grpSp>
        <p:nvGrpSpPr>
          <p:cNvPr id="50" name="Gruppieren 49"/>
          <p:cNvGrpSpPr/>
          <p:nvPr/>
        </p:nvGrpSpPr>
        <p:grpSpPr>
          <a:xfrm>
            <a:off x="6103924" y="5586688"/>
            <a:ext cx="76200" cy="432000"/>
            <a:chOff x="8140700" y="2804500"/>
            <a:chExt cx="76200" cy="432000"/>
          </a:xfrm>
        </p:grpSpPr>
        <p:cxnSp>
          <p:nvCxnSpPr>
            <p:cNvPr id="51" name="Gerade Verbindung 50"/>
            <p:cNvCxnSpPr/>
            <p:nvPr/>
          </p:nvCxnSpPr>
          <p:spPr bwMode="auto">
            <a:xfrm>
              <a:off x="8178800" y="2804500"/>
              <a:ext cx="0" cy="4320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Ellipse 51"/>
            <p:cNvSpPr/>
            <p:nvPr/>
          </p:nvSpPr>
          <p:spPr bwMode="auto">
            <a:xfrm>
              <a:off x="8140700" y="29951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3" name="Textfeld 25"/>
          <p:cNvSpPr txBox="1">
            <a:spLocks noChangeArrowheads="1"/>
          </p:cNvSpPr>
          <p:nvPr/>
        </p:nvSpPr>
        <p:spPr bwMode="auto">
          <a:xfrm>
            <a:off x="6204063" y="5638973"/>
            <a:ext cx="299452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600" dirty="0" smtClean="0">
                <a:latin typeface="Calibri" pitchFamily="34" charset="0"/>
              </a:rPr>
              <a:t>Sampling </a:t>
            </a:r>
            <a:r>
              <a:rPr lang="de-DE" sz="1600" dirty="0" err="1" smtClean="0">
                <a:latin typeface="Calibri" pitchFamily="34" charset="0"/>
              </a:rPr>
              <a:t>depth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with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mean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value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feld 25"/>
          <p:cNvSpPr txBox="1">
            <a:spLocks noChangeArrowheads="1"/>
          </p:cNvSpPr>
          <p:nvPr/>
        </p:nvSpPr>
        <p:spPr bwMode="auto">
          <a:xfrm>
            <a:off x="5257819" y="6173510"/>
            <a:ext cx="42647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de-DE" sz="1600" baseline="-250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de-DE" sz="1600" baseline="-25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feld 25"/>
          <p:cNvSpPr txBox="1">
            <a:spLocks noChangeArrowheads="1"/>
          </p:cNvSpPr>
          <p:nvPr/>
        </p:nvSpPr>
        <p:spPr bwMode="auto">
          <a:xfrm>
            <a:off x="5628583" y="6175784"/>
            <a:ext cx="42647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003FAB"/>
                </a:solidFill>
                <a:latin typeface="Calibri" pitchFamily="34" charset="0"/>
              </a:rPr>
              <a:t>t</a:t>
            </a:r>
            <a:r>
              <a:rPr lang="de-DE" sz="1600" baseline="-25000" dirty="0" smtClean="0">
                <a:solidFill>
                  <a:srgbClr val="003FAB"/>
                </a:solidFill>
                <a:latin typeface="Calibri" pitchFamily="34" charset="0"/>
              </a:rPr>
              <a:t>1</a:t>
            </a:r>
            <a:endParaRPr lang="de-DE" sz="1600" baseline="-25000" dirty="0" smtClean="0">
              <a:solidFill>
                <a:srgbClr val="003FA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feld 25"/>
          <p:cNvSpPr txBox="1">
            <a:spLocks noChangeArrowheads="1"/>
          </p:cNvSpPr>
          <p:nvPr/>
        </p:nvSpPr>
        <p:spPr bwMode="auto">
          <a:xfrm>
            <a:off x="776805" y="6121193"/>
            <a:ext cx="42647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de-DE" sz="1600" baseline="-250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de-DE" sz="1600" baseline="-25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feld 25"/>
          <p:cNvSpPr txBox="1">
            <a:spLocks noChangeArrowheads="1"/>
          </p:cNvSpPr>
          <p:nvPr/>
        </p:nvSpPr>
        <p:spPr bwMode="auto">
          <a:xfrm>
            <a:off x="553889" y="5693559"/>
            <a:ext cx="42647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003FAB"/>
                </a:solidFill>
                <a:latin typeface="Calibri" pitchFamily="34" charset="0"/>
              </a:rPr>
              <a:t>t</a:t>
            </a:r>
            <a:r>
              <a:rPr lang="de-DE" sz="1600" baseline="-25000" dirty="0" smtClean="0">
                <a:solidFill>
                  <a:srgbClr val="003FAB"/>
                </a:solidFill>
                <a:latin typeface="Calibri" pitchFamily="34" charset="0"/>
              </a:rPr>
              <a:t>1</a:t>
            </a:r>
            <a:endParaRPr lang="de-DE" sz="1600" baseline="-25000" dirty="0" smtClean="0">
              <a:solidFill>
                <a:srgbClr val="003FA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feld 25"/>
          <p:cNvSpPr txBox="1">
            <a:spLocks noChangeArrowheads="1"/>
          </p:cNvSpPr>
          <p:nvPr/>
        </p:nvSpPr>
        <p:spPr bwMode="auto">
          <a:xfrm>
            <a:off x="1243744" y="6029361"/>
            <a:ext cx="1482203" cy="3407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 dirty="0" err="1" smtClean="0">
                <a:latin typeface="Calibri" pitchFamily="34" charset="0"/>
                <a:cs typeface="Calibri" pitchFamily="34" charset="0"/>
              </a:rPr>
              <a:t>Decomposition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feld 25"/>
          <p:cNvSpPr txBox="1">
            <a:spLocks noChangeArrowheads="1"/>
          </p:cNvSpPr>
          <p:nvPr/>
        </p:nvSpPr>
        <p:spPr bwMode="auto">
          <a:xfrm>
            <a:off x="4064582" y="6029362"/>
            <a:ext cx="1073369" cy="3407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C Input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8" name="Gerade Verbindung 67"/>
          <p:cNvCxnSpPr>
            <a:endCxn id="64" idx="0"/>
          </p:cNvCxnSpPr>
          <p:nvPr/>
        </p:nvCxnSpPr>
        <p:spPr bwMode="auto">
          <a:xfrm>
            <a:off x="1475117" y="5753819"/>
            <a:ext cx="509729" cy="27554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aphicFrame>
        <p:nvGraphicFramePr>
          <p:cNvPr id="79" name="Diagramm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316262"/>
              </p:ext>
            </p:extLst>
          </p:nvPr>
        </p:nvGraphicFramePr>
        <p:xfrm>
          <a:off x="-2337" y="4287684"/>
          <a:ext cx="3033348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1" name="Diagramm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835281"/>
              </p:ext>
            </p:extLst>
          </p:nvPr>
        </p:nvGraphicFramePr>
        <p:xfrm>
          <a:off x="3039637" y="4311408"/>
          <a:ext cx="3033348" cy="219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7" name="Gruppieren 46"/>
          <p:cNvGrpSpPr/>
          <p:nvPr/>
        </p:nvGrpSpPr>
        <p:grpSpPr>
          <a:xfrm>
            <a:off x="1431659" y="5354461"/>
            <a:ext cx="76200" cy="432000"/>
            <a:chOff x="8140700" y="2804500"/>
            <a:chExt cx="76200" cy="432000"/>
          </a:xfrm>
        </p:grpSpPr>
        <p:cxnSp>
          <p:nvCxnSpPr>
            <p:cNvPr id="48" name="Gerade Verbindung 47"/>
            <p:cNvCxnSpPr/>
            <p:nvPr/>
          </p:nvCxnSpPr>
          <p:spPr bwMode="auto">
            <a:xfrm>
              <a:off x="8178800" y="2804500"/>
              <a:ext cx="0" cy="4320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Ellipse 59"/>
            <p:cNvSpPr/>
            <p:nvPr/>
          </p:nvSpPr>
          <p:spPr bwMode="auto">
            <a:xfrm>
              <a:off x="8140700" y="29951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80" name="Gerade Verbindung 79"/>
          <p:cNvCxnSpPr/>
          <p:nvPr/>
        </p:nvCxnSpPr>
        <p:spPr bwMode="auto">
          <a:xfrm>
            <a:off x="2028374" y="5477881"/>
            <a:ext cx="8626" cy="106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uppieren 86"/>
          <p:cNvGrpSpPr/>
          <p:nvPr/>
        </p:nvGrpSpPr>
        <p:grpSpPr>
          <a:xfrm>
            <a:off x="1998229" y="5066836"/>
            <a:ext cx="76200" cy="432000"/>
            <a:chOff x="8140700" y="2804500"/>
            <a:chExt cx="76200" cy="432000"/>
          </a:xfrm>
        </p:grpSpPr>
        <p:cxnSp>
          <p:nvCxnSpPr>
            <p:cNvPr id="88" name="Gerade Verbindung 87"/>
            <p:cNvCxnSpPr/>
            <p:nvPr/>
          </p:nvCxnSpPr>
          <p:spPr bwMode="auto">
            <a:xfrm>
              <a:off x="8178800" y="2804500"/>
              <a:ext cx="0" cy="4320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Ellipse 88"/>
            <p:cNvSpPr/>
            <p:nvPr/>
          </p:nvSpPr>
          <p:spPr bwMode="auto">
            <a:xfrm>
              <a:off x="8140700" y="29951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3" name="Gruppieren 92"/>
          <p:cNvGrpSpPr/>
          <p:nvPr/>
        </p:nvGrpSpPr>
        <p:grpSpPr>
          <a:xfrm>
            <a:off x="4586331" y="5066836"/>
            <a:ext cx="76200" cy="432000"/>
            <a:chOff x="8140700" y="2804500"/>
            <a:chExt cx="76200" cy="432000"/>
          </a:xfrm>
        </p:grpSpPr>
        <p:cxnSp>
          <p:nvCxnSpPr>
            <p:cNvPr id="94" name="Gerade Verbindung 93"/>
            <p:cNvCxnSpPr/>
            <p:nvPr/>
          </p:nvCxnSpPr>
          <p:spPr bwMode="auto">
            <a:xfrm>
              <a:off x="8178800" y="2804500"/>
              <a:ext cx="0" cy="4320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Ellipse 94"/>
            <p:cNvSpPr/>
            <p:nvPr/>
          </p:nvSpPr>
          <p:spPr bwMode="auto">
            <a:xfrm>
              <a:off x="8140700" y="29951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4920060" y="5352141"/>
            <a:ext cx="76200" cy="432000"/>
            <a:chOff x="8140700" y="2804500"/>
            <a:chExt cx="76200" cy="432000"/>
          </a:xfrm>
        </p:grpSpPr>
        <p:cxnSp>
          <p:nvCxnSpPr>
            <p:cNvPr id="70" name="Gerade Verbindung 69"/>
            <p:cNvCxnSpPr/>
            <p:nvPr/>
          </p:nvCxnSpPr>
          <p:spPr bwMode="auto">
            <a:xfrm>
              <a:off x="8178800" y="2804500"/>
              <a:ext cx="0" cy="4320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Ellipse 70"/>
            <p:cNvSpPr/>
            <p:nvPr/>
          </p:nvSpPr>
          <p:spPr bwMode="auto">
            <a:xfrm>
              <a:off x="8140700" y="29951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2" name="Textfeld 25"/>
          <p:cNvSpPr txBox="1">
            <a:spLocks noChangeArrowheads="1"/>
          </p:cNvSpPr>
          <p:nvPr/>
        </p:nvSpPr>
        <p:spPr bwMode="auto">
          <a:xfrm>
            <a:off x="6540649" y="6200867"/>
            <a:ext cx="2603351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de-DE" sz="1400" dirty="0" smtClean="0">
                <a:latin typeface="Calibri" pitchFamily="34" charset="0"/>
              </a:rPr>
              <a:t>Häring et al. (2013a) </a:t>
            </a:r>
            <a:r>
              <a:rPr lang="de-DE" sz="1400" dirty="0">
                <a:latin typeface="Calibri" panose="020F0502020204030204" pitchFamily="34" charset="0"/>
              </a:rPr>
              <a:t>EJSS 65 (5</a:t>
            </a:r>
            <a:r>
              <a:rPr lang="de-DE" sz="1400" dirty="0" smtClean="0">
                <a:latin typeface="Calibri" panose="020F0502020204030204" pitchFamily="34" charset="0"/>
              </a:rPr>
              <a:t>)</a:t>
            </a:r>
            <a:endParaRPr lang="de-DE" sz="1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0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7" grpId="0" animBg="1"/>
      <p:bldP spid="120" grpId="0" animBg="1"/>
      <p:bldP spid="64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506" y="224644"/>
            <a:ext cx="502105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SOC after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land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change</a:t>
            </a:r>
            <a:endParaRPr lang="de-DE" sz="3500" dirty="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29620"/>
              </p:ext>
            </p:extLst>
          </p:nvPr>
        </p:nvGraphicFramePr>
        <p:xfrm>
          <a:off x="95250" y="1904658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25"/>
          <p:cNvSpPr txBox="1">
            <a:spLocks noChangeArrowheads="1"/>
          </p:cNvSpPr>
          <p:nvPr/>
        </p:nvSpPr>
        <p:spPr bwMode="auto">
          <a:xfrm>
            <a:off x="174171" y="1069975"/>
            <a:ext cx="896982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2000" b="1" dirty="0" err="1" smtClean="0">
                <a:latin typeface="Calibri" pitchFamily="34" charset="0"/>
              </a:rPr>
              <a:t>Apparent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net</a:t>
            </a:r>
            <a:r>
              <a:rPr lang="de-DE" sz="2000" b="1" dirty="0" smtClean="0">
                <a:latin typeface="Calibri" pitchFamily="34" charset="0"/>
              </a:rPr>
              <a:t> SOC </a:t>
            </a:r>
            <a:r>
              <a:rPr lang="de-DE" sz="2000" b="1" dirty="0" err="1" smtClean="0">
                <a:latin typeface="Calibri" pitchFamily="34" charset="0"/>
              </a:rPr>
              <a:t>change</a:t>
            </a:r>
            <a:r>
              <a:rPr lang="de-DE" sz="2000" b="1" dirty="0">
                <a:latin typeface="Calibri" pitchFamily="34" charset="0"/>
              </a:rPr>
              <a:t> </a:t>
            </a:r>
            <a:r>
              <a:rPr lang="de-DE" sz="1600" dirty="0" smtClean="0">
                <a:latin typeface="Calibri" pitchFamily="34" charset="0"/>
              </a:rPr>
              <a:t>(</a:t>
            </a:r>
            <a:r>
              <a:rPr lang="de-DE" sz="1600" dirty="0" err="1" smtClean="0">
                <a:latin typeface="Calibri" pitchFamily="34" charset="0"/>
              </a:rPr>
              <a:t>depth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of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each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site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bulk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density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corrected</a:t>
            </a:r>
            <a:r>
              <a:rPr lang="de-DE" sz="1600" dirty="0" smtClean="0">
                <a:latin typeface="Calibri" pitchFamily="34" charset="0"/>
              </a:rPr>
              <a:t>)</a:t>
            </a:r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390897"/>
              </p:ext>
            </p:extLst>
          </p:nvPr>
        </p:nvGraphicFramePr>
        <p:xfrm>
          <a:off x="2967036" y="190976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915054"/>
              </p:ext>
            </p:extLst>
          </p:nvPr>
        </p:nvGraphicFramePr>
        <p:xfrm>
          <a:off x="5948361" y="1900236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feld 25"/>
          <p:cNvSpPr txBox="1">
            <a:spLocks noChangeArrowheads="1"/>
          </p:cNvSpPr>
          <p:nvPr/>
        </p:nvSpPr>
        <p:spPr bwMode="auto">
          <a:xfrm>
            <a:off x="371475" y="5720577"/>
            <a:ext cx="8394153" cy="40229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de-DE" sz="2000" dirty="0" err="1" smtClean="0">
                <a:latin typeface="Calibri" pitchFamily="34" charset="0"/>
              </a:rPr>
              <a:t>Exponential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net</a:t>
            </a:r>
            <a:r>
              <a:rPr lang="de-DE" sz="2000" dirty="0" smtClean="0">
                <a:latin typeface="Calibri" pitchFamily="34" charset="0"/>
              </a:rPr>
              <a:t> SOC </a:t>
            </a:r>
            <a:r>
              <a:rPr lang="de-DE" sz="2000" dirty="0" err="1" smtClean="0">
                <a:latin typeface="Calibri" pitchFamily="34" charset="0"/>
              </a:rPr>
              <a:t>decline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with</a:t>
            </a:r>
            <a:r>
              <a:rPr lang="de-DE" sz="2000" dirty="0" smtClean="0">
                <a:latin typeface="Calibri" pitchFamily="34" charset="0"/>
              </a:rPr>
              <a:t> time on all </a:t>
            </a:r>
            <a:r>
              <a:rPr lang="de-DE" sz="2000" dirty="0" err="1" smtClean="0">
                <a:latin typeface="Calibri" pitchFamily="34" charset="0"/>
              </a:rPr>
              <a:t>soil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types</a:t>
            </a:r>
            <a:endParaRPr lang="de-DE" sz="2000" dirty="0" smtClean="0">
              <a:latin typeface="Calibri" pitchFamily="34" charset="0"/>
            </a:endParaRPr>
          </a:p>
        </p:txBody>
      </p:sp>
      <p:sp>
        <p:nvSpPr>
          <p:cNvPr id="20" name="Textfeld 25"/>
          <p:cNvSpPr txBox="1">
            <a:spLocks noChangeArrowheads="1"/>
          </p:cNvSpPr>
          <p:nvPr/>
        </p:nvSpPr>
        <p:spPr bwMode="auto">
          <a:xfrm>
            <a:off x="3604105" y="4763861"/>
            <a:ext cx="1993848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Means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±SE; n=5</a:t>
            </a:r>
          </a:p>
        </p:txBody>
      </p:sp>
      <p:sp>
        <p:nvSpPr>
          <p:cNvPr id="21" name="Textfeld 25"/>
          <p:cNvSpPr txBox="1">
            <a:spLocks noChangeArrowheads="1"/>
          </p:cNvSpPr>
          <p:nvPr/>
        </p:nvSpPr>
        <p:spPr bwMode="auto">
          <a:xfrm>
            <a:off x="6235701" y="6200867"/>
            <a:ext cx="29083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de-DE" sz="1400" dirty="0" smtClean="0">
                <a:latin typeface="Calibri" pitchFamily="34" charset="0"/>
              </a:rPr>
              <a:t>Häring et al. (2013b) SBB </a:t>
            </a:r>
            <a:r>
              <a:rPr lang="de-DE" sz="1400" dirty="0">
                <a:latin typeface="Calibri" panose="020F0502020204030204" pitchFamily="34" charset="0"/>
              </a:rPr>
              <a:t>65, 158-167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algn="r"/>
            <a:endParaRPr lang="de-DE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789478" y="1616503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29746" y="1604021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Luvisol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577394" y="1613546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Vertisol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6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506" y="224644"/>
            <a:ext cx="502105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SOC after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land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change</a:t>
            </a:r>
            <a:endParaRPr lang="de-DE" sz="3500" dirty="0"/>
          </a:p>
        </p:txBody>
      </p:sp>
      <p:sp>
        <p:nvSpPr>
          <p:cNvPr id="5" name="Textfeld 25"/>
          <p:cNvSpPr txBox="1">
            <a:spLocks noChangeArrowheads="1"/>
          </p:cNvSpPr>
          <p:nvPr/>
        </p:nvSpPr>
        <p:spPr bwMode="auto">
          <a:xfrm>
            <a:off x="174171" y="1069975"/>
            <a:ext cx="896982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2000" b="1" dirty="0" err="1" smtClean="0">
                <a:latin typeface="Calibri" pitchFamily="34" charset="0"/>
              </a:rPr>
              <a:t>Apparent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forest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and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maize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derived</a:t>
            </a:r>
            <a:r>
              <a:rPr lang="de-DE" sz="2000" b="1" dirty="0" smtClean="0">
                <a:latin typeface="Calibri" pitchFamily="34" charset="0"/>
              </a:rPr>
              <a:t> SOC </a:t>
            </a:r>
            <a:r>
              <a:rPr lang="de-DE" sz="2000" b="1" dirty="0" err="1" smtClean="0">
                <a:latin typeface="Calibri" pitchFamily="34" charset="0"/>
              </a:rPr>
              <a:t>change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1600" dirty="0" smtClean="0">
                <a:latin typeface="Calibri" pitchFamily="34" charset="0"/>
              </a:rPr>
              <a:t>(</a:t>
            </a:r>
            <a:r>
              <a:rPr lang="de-DE" sz="1600" dirty="0" err="1" smtClean="0">
                <a:latin typeface="Calibri" pitchFamily="34" charset="0"/>
              </a:rPr>
              <a:t>based</a:t>
            </a:r>
            <a:r>
              <a:rPr lang="de-DE" sz="1600" dirty="0" smtClean="0">
                <a:latin typeface="Calibri" pitchFamily="34" charset="0"/>
              </a:rPr>
              <a:t> on total C, </a:t>
            </a:r>
            <a:r>
              <a:rPr lang="de-DE" sz="1600" dirty="0" err="1" smtClean="0">
                <a:latin typeface="Calibri" pitchFamily="34" charset="0"/>
              </a:rPr>
              <a:t>bulk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density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and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δ</a:t>
            </a:r>
            <a:r>
              <a:rPr lang="de-DE" sz="1600" baseline="30000" dirty="0" smtClean="0">
                <a:latin typeface="Calibri" pitchFamily="34" charset="0"/>
              </a:rPr>
              <a:t>13</a:t>
            </a:r>
            <a:r>
              <a:rPr lang="de-DE" sz="1600" dirty="0" smtClean="0">
                <a:latin typeface="Calibri" pitchFamily="34" charset="0"/>
              </a:rPr>
              <a:t>C) 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928838"/>
              </p:ext>
            </p:extLst>
          </p:nvPr>
        </p:nvGraphicFramePr>
        <p:xfrm>
          <a:off x="185736" y="1857033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63120"/>
              </p:ext>
            </p:extLst>
          </p:nvPr>
        </p:nvGraphicFramePr>
        <p:xfrm>
          <a:off x="2976561" y="188386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993181"/>
              </p:ext>
            </p:extLst>
          </p:nvPr>
        </p:nvGraphicFramePr>
        <p:xfrm>
          <a:off x="5986461" y="192881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feld 25"/>
          <p:cNvSpPr txBox="1">
            <a:spLocks noChangeArrowheads="1"/>
          </p:cNvSpPr>
          <p:nvPr/>
        </p:nvSpPr>
        <p:spPr bwMode="auto">
          <a:xfrm>
            <a:off x="789478" y="5090833"/>
            <a:ext cx="7496175" cy="117788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2000" dirty="0" err="1" smtClean="0">
                <a:latin typeface="Calibri" pitchFamily="34" charset="0"/>
              </a:rPr>
              <a:t>Maize</a:t>
            </a:r>
            <a:r>
              <a:rPr lang="de-DE" sz="2000" dirty="0" smtClean="0">
                <a:latin typeface="Calibri" pitchFamily="34" charset="0"/>
              </a:rPr>
              <a:t> SOC </a:t>
            </a:r>
            <a:r>
              <a:rPr lang="de-DE" sz="2000" dirty="0" err="1" smtClean="0">
                <a:latin typeface="Calibri" pitchFamily="34" charset="0"/>
              </a:rPr>
              <a:t>input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increased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linearly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with</a:t>
            </a:r>
            <a:r>
              <a:rPr lang="de-DE" sz="2000" dirty="0" smtClean="0">
                <a:latin typeface="Calibri" pitchFamily="34" charset="0"/>
              </a:rPr>
              <a:t> time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2000" dirty="0" smtClean="0">
                <a:latin typeface="Calibri" pitchFamily="34" charset="0"/>
              </a:rPr>
              <a:t>Input </a:t>
            </a:r>
            <a:r>
              <a:rPr lang="de-DE" sz="2000" dirty="0" err="1" smtClean="0">
                <a:latin typeface="Calibri" pitchFamily="34" charset="0"/>
              </a:rPr>
              <a:t>is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low</a:t>
            </a:r>
            <a:r>
              <a:rPr lang="de-DE" sz="2000" dirty="0" smtClean="0">
                <a:latin typeface="Calibri" pitchFamily="34" charset="0"/>
              </a:rPr>
              <a:t>: After 15 </a:t>
            </a:r>
            <a:r>
              <a:rPr lang="de-DE" sz="2000" dirty="0" err="1" smtClean="0">
                <a:latin typeface="Calibri" pitchFamily="34" charset="0"/>
              </a:rPr>
              <a:t>years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it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is</a:t>
            </a:r>
            <a:r>
              <a:rPr lang="de-DE" sz="2000" dirty="0" smtClean="0">
                <a:latin typeface="Calibri" pitchFamily="34" charset="0"/>
              </a:rPr>
              <a:t> still </a:t>
            </a:r>
            <a:r>
              <a:rPr lang="de-DE" sz="2000" dirty="0" err="1" smtClean="0">
                <a:latin typeface="Calibri" pitchFamily="34" charset="0"/>
              </a:rPr>
              <a:t>one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order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of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magnitude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smaller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than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forest</a:t>
            </a:r>
            <a:r>
              <a:rPr lang="de-DE" sz="2000" dirty="0" smtClean="0">
                <a:latin typeface="Calibri" pitchFamily="34" charset="0"/>
              </a:rPr>
              <a:t> SOC</a:t>
            </a:r>
          </a:p>
        </p:txBody>
      </p:sp>
      <p:sp>
        <p:nvSpPr>
          <p:cNvPr id="12" name="Textfeld 25"/>
          <p:cNvSpPr txBox="1">
            <a:spLocks noChangeArrowheads="1"/>
          </p:cNvSpPr>
          <p:nvPr/>
        </p:nvSpPr>
        <p:spPr bwMode="auto">
          <a:xfrm>
            <a:off x="7630483" y="2038350"/>
            <a:ext cx="1513517" cy="6977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de-DE" sz="1400" dirty="0" err="1" smtClean="0">
                <a:latin typeface="Calibri" pitchFamily="34" charset="0"/>
              </a:rPr>
              <a:t>Maize</a:t>
            </a:r>
            <a:r>
              <a:rPr lang="de-DE" sz="1400" dirty="0" smtClean="0">
                <a:latin typeface="Calibri" pitchFamily="34" charset="0"/>
              </a:rPr>
              <a:t> SOC</a:t>
            </a:r>
          </a:p>
          <a:p>
            <a:pPr>
              <a:lnSpc>
                <a:spcPct val="140000"/>
              </a:lnSpc>
            </a:pPr>
            <a:r>
              <a:rPr lang="de-DE" sz="1400" dirty="0" err="1" smtClean="0">
                <a:latin typeface="Calibri" pitchFamily="34" charset="0"/>
              </a:rPr>
              <a:t>Forest</a:t>
            </a:r>
            <a:r>
              <a:rPr lang="de-DE" sz="1400" dirty="0" smtClean="0">
                <a:latin typeface="Calibri" pitchFamily="34" charset="0"/>
              </a:rPr>
              <a:t> SOC</a:t>
            </a:r>
          </a:p>
        </p:txBody>
      </p:sp>
      <p:sp>
        <p:nvSpPr>
          <p:cNvPr id="13" name="Textfeld 25"/>
          <p:cNvSpPr txBox="1">
            <a:spLocks noChangeArrowheads="1"/>
          </p:cNvSpPr>
          <p:nvPr/>
        </p:nvSpPr>
        <p:spPr bwMode="auto">
          <a:xfrm>
            <a:off x="3647647" y="4763861"/>
            <a:ext cx="1993848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Means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±SE; n=5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789478" y="1616503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729746" y="1604021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Luvisol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6577394" y="1613546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Vertisol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feld 25"/>
          <p:cNvSpPr txBox="1">
            <a:spLocks noChangeArrowheads="1"/>
          </p:cNvSpPr>
          <p:nvPr/>
        </p:nvSpPr>
        <p:spPr bwMode="auto">
          <a:xfrm>
            <a:off x="6235701" y="6200867"/>
            <a:ext cx="29083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de-DE" sz="1400" dirty="0" smtClean="0">
                <a:latin typeface="Calibri" pitchFamily="34" charset="0"/>
              </a:rPr>
              <a:t>Häring et al. (2013b) SBB </a:t>
            </a:r>
            <a:r>
              <a:rPr lang="de-DE" sz="1400" dirty="0">
                <a:latin typeface="Calibri" panose="020F0502020204030204" pitchFamily="34" charset="0"/>
              </a:rPr>
              <a:t>65, 158-167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algn="r"/>
            <a:endParaRPr lang="de-DE" sz="1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04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28" y="2005544"/>
            <a:ext cx="1473742" cy="60071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506" y="224644"/>
            <a:ext cx="583377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SOC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loss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after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land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change</a:t>
            </a:r>
            <a:endParaRPr lang="de-DE" sz="3500" dirty="0"/>
          </a:p>
        </p:txBody>
      </p:sp>
      <p:sp>
        <p:nvSpPr>
          <p:cNvPr id="5" name="Textfeld 25"/>
          <p:cNvSpPr txBox="1">
            <a:spLocks noChangeArrowheads="1"/>
          </p:cNvSpPr>
          <p:nvPr/>
        </p:nvSpPr>
        <p:spPr bwMode="auto">
          <a:xfrm>
            <a:off x="174171" y="1069975"/>
            <a:ext cx="896982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2000" b="1" dirty="0" smtClean="0">
                <a:latin typeface="Calibri" pitchFamily="34" charset="0"/>
              </a:rPr>
              <a:t>CIDE </a:t>
            </a:r>
            <a:r>
              <a:rPr lang="de-DE" sz="2000" b="1" dirty="0" err="1" smtClean="0">
                <a:latin typeface="Calibri" pitchFamily="34" charset="0"/>
              </a:rPr>
              <a:t>derived</a:t>
            </a:r>
            <a:r>
              <a:rPr lang="de-DE" sz="2000" b="1" dirty="0" smtClean="0">
                <a:latin typeface="Calibri" pitchFamily="34" charset="0"/>
              </a:rPr>
              <a:t> total SOC </a:t>
            </a:r>
            <a:r>
              <a:rPr lang="de-DE" sz="2000" b="1" dirty="0" err="1" smtClean="0">
                <a:latin typeface="Calibri" pitchFamily="34" charset="0"/>
              </a:rPr>
              <a:t>loss</a:t>
            </a:r>
            <a:r>
              <a:rPr lang="de-DE" sz="2000" b="1" dirty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and</a:t>
            </a:r>
            <a:r>
              <a:rPr lang="de-DE" sz="2000" b="1" dirty="0" smtClean="0">
                <a:latin typeface="Calibri" pitchFamily="34" charset="0"/>
              </a:rPr>
              <a:t> CIDE </a:t>
            </a:r>
            <a:r>
              <a:rPr lang="de-DE" sz="2000" b="1" dirty="0" err="1" smtClean="0">
                <a:latin typeface="Calibri" pitchFamily="34" charset="0"/>
              </a:rPr>
              <a:t>decomposition</a:t>
            </a:r>
            <a:r>
              <a:rPr lang="de-DE" sz="2000" b="1" dirty="0" smtClean="0">
                <a:latin typeface="Calibri" pitchFamily="34" charset="0"/>
              </a:rPr>
              <a:t> vs. </a:t>
            </a:r>
            <a:r>
              <a:rPr lang="de-DE" sz="2000" b="1" dirty="0" err="1" smtClean="0">
                <a:latin typeface="Calibri" pitchFamily="34" charset="0"/>
              </a:rPr>
              <a:t>unadjusted</a:t>
            </a:r>
            <a:r>
              <a:rPr lang="de-DE" sz="2000" b="1" dirty="0" smtClean="0">
                <a:latin typeface="Calibri" pitchFamily="34" charset="0"/>
              </a:rPr>
              <a:t> SOC </a:t>
            </a:r>
            <a:r>
              <a:rPr lang="de-DE" sz="2000" b="1" dirty="0" err="1" smtClean="0">
                <a:latin typeface="Calibri" pitchFamily="34" charset="0"/>
              </a:rPr>
              <a:t>loss</a:t>
            </a:r>
            <a:endParaRPr lang="de-DE" sz="2000" b="1" dirty="0" smtClean="0">
              <a:latin typeface="Calibri" pitchFamily="34" charset="0"/>
            </a:endParaRPr>
          </a:p>
        </p:txBody>
      </p:sp>
      <p:sp>
        <p:nvSpPr>
          <p:cNvPr id="21" name="Textfeld 25"/>
          <p:cNvSpPr txBox="1">
            <a:spLocks noChangeArrowheads="1"/>
          </p:cNvSpPr>
          <p:nvPr/>
        </p:nvSpPr>
        <p:spPr bwMode="auto">
          <a:xfrm>
            <a:off x="3734731" y="4621967"/>
            <a:ext cx="1993848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Means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±SE; n=5</a:t>
            </a:r>
          </a:p>
        </p:txBody>
      </p:sp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4173147478"/>
              </p:ext>
            </p:extLst>
          </p:nvPr>
        </p:nvGraphicFramePr>
        <p:xfrm>
          <a:off x="3506" y="1895475"/>
          <a:ext cx="3189183" cy="286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1817422734"/>
              </p:ext>
            </p:extLst>
          </p:nvPr>
        </p:nvGraphicFramePr>
        <p:xfrm>
          <a:off x="3218213" y="1938029"/>
          <a:ext cx="2964873" cy="270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2421130082"/>
              </p:ext>
            </p:extLst>
          </p:nvPr>
        </p:nvGraphicFramePr>
        <p:xfrm>
          <a:off x="6068291" y="1895475"/>
          <a:ext cx="2847109" cy="277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hteck 13"/>
          <p:cNvSpPr/>
          <p:nvPr/>
        </p:nvSpPr>
        <p:spPr bwMode="auto">
          <a:xfrm>
            <a:off x="789478" y="1616503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729746" y="1604021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Luvisol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6577394" y="1613546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Vertisol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0" y="6510827"/>
            <a:ext cx="9151772" cy="347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feld 25"/>
          <p:cNvSpPr txBox="1">
            <a:spLocks noChangeArrowheads="1"/>
          </p:cNvSpPr>
          <p:nvPr/>
        </p:nvSpPr>
        <p:spPr bwMode="auto">
          <a:xfrm>
            <a:off x="1227735" y="5024388"/>
            <a:ext cx="6862700" cy="142410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1800" b="1" dirty="0" smtClean="0">
                <a:latin typeface="Calibri" pitchFamily="34" charset="0"/>
              </a:rPr>
              <a:t>CIDE total SOC </a:t>
            </a:r>
            <a:r>
              <a:rPr lang="de-DE" sz="1800" b="1" dirty="0" err="1" smtClean="0">
                <a:latin typeface="Calibri" pitchFamily="34" charset="0"/>
              </a:rPr>
              <a:t>loss</a:t>
            </a:r>
            <a:r>
              <a:rPr lang="de-DE" sz="1800" b="1" dirty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is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higher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than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apparent</a:t>
            </a:r>
            <a:r>
              <a:rPr lang="de-DE" sz="1800" dirty="0" smtClean="0">
                <a:latin typeface="Calibri" pitchFamily="34" charset="0"/>
              </a:rPr>
              <a:t> SOC </a:t>
            </a:r>
            <a:r>
              <a:rPr lang="de-DE" sz="1800" dirty="0" err="1" smtClean="0">
                <a:latin typeface="Calibri" pitchFamily="34" charset="0"/>
              </a:rPr>
              <a:t>loss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>
                <a:latin typeface="Calibri" pitchFamily="34" charset="0"/>
              </a:rPr>
              <a:t>(</a:t>
            </a:r>
            <a:r>
              <a:rPr lang="de-DE" sz="1800" dirty="0" err="1">
                <a:latin typeface="Calibri" pitchFamily="34" charset="0"/>
              </a:rPr>
              <a:t>at</a:t>
            </a:r>
            <a:r>
              <a:rPr lang="de-DE" sz="1800" dirty="0">
                <a:latin typeface="Calibri" pitchFamily="34" charset="0"/>
              </a:rPr>
              <a:t> 15 </a:t>
            </a:r>
            <a:r>
              <a:rPr lang="de-DE" sz="1800" dirty="0" err="1">
                <a:latin typeface="Calibri" pitchFamily="34" charset="0"/>
              </a:rPr>
              <a:t>years</a:t>
            </a:r>
            <a:r>
              <a:rPr lang="de-DE" sz="1800" dirty="0" smtClean="0">
                <a:latin typeface="Calibri" pitchFamily="34" charset="0"/>
              </a:rPr>
              <a:t>) </a:t>
            </a:r>
            <a:r>
              <a:rPr lang="de-DE" sz="1800" dirty="0" err="1" smtClean="0">
                <a:latin typeface="Calibri" pitchFamily="34" charset="0"/>
              </a:rPr>
              <a:t>by</a:t>
            </a:r>
            <a:endParaRPr lang="de-DE" sz="1800" dirty="0">
              <a:latin typeface="Calibri" pitchFamily="34" charset="0"/>
            </a:endParaRPr>
          </a:p>
          <a:p>
            <a:pPr marL="725488" indent="-284163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 smtClean="0">
                <a:latin typeface="Calibri" pitchFamily="34" charset="0"/>
              </a:rPr>
              <a:t>6% on Alisol</a:t>
            </a:r>
          </a:p>
          <a:p>
            <a:pPr marL="725488" indent="-284163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 smtClean="0">
                <a:latin typeface="Calibri" pitchFamily="34" charset="0"/>
              </a:rPr>
              <a:t>28% on Luvisol</a:t>
            </a:r>
          </a:p>
          <a:p>
            <a:pPr marL="725488" indent="-284163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 smtClean="0">
                <a:latin typeface="Calibri" pitchFamily="34" charset="0"/>
              </a:rPr>
              <a:t>32% on Vertisol</a:t>
            </a:r>
          </a:p>
        </p:txBody>
      </p:sp>
      <p:sp>
        <p:nvSpPr>
          <p:cNvPr id="18" name="Textfeld 25"/>
          <p:cNvSpPr txBox="1">
            <a:spLocks noChangeArrowheads="1"/>
          </p:cNvSpPr>
          <p:nvPr/>
        </p:nvSpPr>
        <p:spPr bwMode="auto">
          <a:xfrm>
            <a:off x="2268221" y="2549189"/>
            <a:ext cx="83758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R²=0.81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R²=0.84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R²=0.79</a:t>
            </a:r>
          </a:p>
        </p:txBody>
      </p:sp>
      <p:sp>
        <p:nvSpPr>
          <p:cNvPr id="27" name="Textfeld 25"/>
          <p:cNvSpPr txBox="1">
            <a:spLocks noChangeArrowheads="1"/>
          </p:cNvSpPr>
          <p:nvPr/>
        </p:nvSpPr>
        <p:spPr bwMode="auto">
          <a:xfrm>
            <a:off x="5497320" y="2528162"/>
            <a:ext cx="837585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R²=0.69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R²=0.62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R²=0.32</a:t>
            </a:r>
          </a:p>
        </p:txBody>
      </p:sp>
      <p:sp>
        <p:nvSpPr>
          <p:cNvPr id="28" name="Textfeld 25"/>
          <p:cNvSpPr txBox="1">
            <a:spLocks noChangeArrowheads="1"/>
          </p:cNvSpPr>
          <p:nvPr/>
        </p:nvSpPr>
        <p:spPr bwMode="auto">
          <a:xfrm>
            <a:off x="8374415" y="2441467"/>
            <a:ext cx="837585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R²=0.92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R²=0.65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R²=0.88</a:t>
            </a:r>
          </a:p>
        </p:txBody>
      </p:sp>
      <p:sp>
        <p:nvSpPr>
          <p:cNvPr id="29" name="Textfeld 25"/>
          <p:cNvSpPr txBox="1">
            <a:spLocks noChangeArrowheads="1"/>
          </p:cNvSpPr>
          <p:nvPr/>
        </p:nvSpPr>
        <p:spPr bwMode="auto">
          <a:xfrm>
            <a:off x="6235701" y="6503296"/>
            <a:ext cx="29083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de-DE" sz="1400" dirty="0" smtClean="0">
                <a:latin typeface="Calibri" pitchFamily="34" charset="0"/>
              </a:rPr>
              <a:t>Häring et al. (2013b) SBB </a:t>
            </a:r>
            <a:r>
              <a:rPr lang="de-DE" sz="1400" dirty="0">
                <a:latin typeface="Calibri" panose="020F0502020204030204" pitchFamily="34" charset="0"/>
              </a:rPr>
              <a:t>65, 158-167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algn="r"/>
            <a:endParaRPr lang="de-DE" sz="1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478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506" y="224644"/>
            <a:ext cx="610949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SOC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input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after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land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de-DE" sz="3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35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change</a:t>
            </a:r>
            <a:endParaRPr lang="de-DE" sz="3500" dirty="0"/>
          </a:p>
        </p:txBody>
      </p:sp>
      <p:sp>
        <p:nvSpPr>
          <p:cNvPr id="5" name="Textfeld 25"/>
          <p:cNvSpPr txBox="1">
            <a:spLocks noChangeArrowheads="1"/>
          </p:cNvSpPr>
          <p:nvPr/>
        </p:nvSpPr>
        <p:spPr bwMode="auto">
          <a:xfrm>
            <a:off x="174171" y="1069975"/>
            <a:ext cx="896982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2000" b="1" dirty="0" smtClean="0">
                <a:latin typeface="Calibri" pitchFamily="34" charset="0"/>
              </a:rPr>
              <a:t>CIDE vs. </a:t>
            </a:r>
            <a:r>
              <a:rPr lang="de-DE" sz="2000" b="1" dirty="0" err="1" smtClean="0">
                <a:latin typeface="Calibri" pitchFamily="34" charset="0"/>
              </a:rPr>
              <a:t>apparent</a:t>
            </a:r>
            <a:r>
              <a:rPr lang="de-DE" sz="2000" b="1" dirty="0" smtClean="0">
                <a:latin typeface="Calibri" pitchFamily="34" charset="0"/>
              </a:rPr>
              <a:t> SOC </a:t>
            </a:r>
            <a:r>
              <a:rPr lang="de-DE" sz="2000" b="1" dirty="0" err="1" smtClean="0">
                <a:latin typeface="Calibri" pitchFamily="34" charset="0"/>
              </a:rPr>
              <a:t>input</a:t>
            </a:r>
            <a:r>
              <a:rPr lang="de-DE" sz="2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14" name="Textfeld 25"/>
          <p:cNvSpPr txBox="1">
            <a:spLocks noChangeArrowheads="1"/>
          </p:cNvSpPr>
          <p:nvPr/>
        </p:nvSpPr>
        <p:spPr bwMode="auto">
          <a:xfrm>
            <a:off x="3778273" y="4732329"/>
            <a:ext cx="1993848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Means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±SE; n=5</a:t>
            </a: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1088910776"/>
              </p:ext>
            </p:extLst>
          </p:nvPr>
        </p:nvGraphicFramePr>
        <p:xfrm>
          <a:off x="3506" y="2030681"/>
          <a:ext cx="3054746" cy="264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3203487376"/>
              </p:ext>
            </p:extLst>
          </p:nvPr>
        </p:nvGraphicFramePr>
        <p:xfrm>
          <a:off x="3216233" y="2030681"/>
          <a:ext cx="2885704" cy="273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02198169"/>
              </p:ext>
            </p:extLst>
          </p:nvPr>
        </p:nvGraphicFramePr>
        <p:xfrm>
          <a:off x="6137677" y="2137268"/>
          <a:ext cx="2755902" cy="255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Grafik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22" y="2040406"/>
            <a:ext cx="1269682" cy="43380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 bwMode="auto">
          <a:xfrm>
            <a:off x="789478" y="1616503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29746" y="1604021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Luvisol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6577394" y="1613546"/>
            <a:ext cx="1908000" cy="2503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Vertisol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0" y="6510827"/>
            <a:ext cx="9151772" cy="347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feld 25"/>
          <p:cNvSpPr txBox="1">
            <a:spLocks noChangeArrowheads="1"/>
          </p:cNvSpPr>
          <p:nvPr/>
        </p:nvSpPr>
        <p:spPr bwMode="auto">
          <a:xfrm>
            <a:off x="276225" y="5063312"/>
            <a:ext cx="8523391" cy="142410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1800" dirty="0" smtClean="0">
                <a:latin typeface="Calibri" pitchFamily="34" charset="0"/>
              </a:rPr>
              <a:t>CIDE SOC </a:t>
            </a:r>
            <a:r>
              <a:rPr lang="de-DE" sz="1800" dirty="0" err="1" smtClean="0">
                <a:latin typeface="Calibri" pitchFamily="34" charset="0"/>
              </a:rPr>
              <a:t>input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is</a:t>
            </a:r>
            <a:r>
              <a:rPr lang="de-DE" sz="1800" dirty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lower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than</a:t>
            </a:r>
            <a:r>
              <a:rPr lang="de-DE" sz="1800" dirty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apparent</a:t>
            </a:r>
            <a:r>
              <a:rPr lang="de-DE" sz="1800" dirty="0" smtClean="0">
                <a:latin typeface="Calibri" pitchFamily="34" charset="0"/>
              </a:rPr>
              <a:t> SOC </a:t>
            </a:r>
            <a:r>
              <a:rPr lang="de-DE" sz="1800" dirty="0" err="1" smtClean="0">
                <a:latin typeface="Calibri" pitchFamily="34" charset="0"/>
              </a:rPr>
              <a:t>input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15 years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de-DE" sz="1800" dirty="0" err="1" smtClean="0">
                <a:latin typeface="Calibri" pitchFamily="34" charset="0"/>
              </a:rPr>
              <a:t>by</a:t>
            </a:r>
            <a:endParaRPr lang="de-DE" sz="1800" dirty="0" smtClean="0">
              <a:latin typeface="Calibri" pitchFamily="34" charset="0"/>
            </a:endParaRPr>
          </a:p>
          <a:p>
            <a:pPr marL="725488" indent="-284163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 smtClean="0">
                <a:latin typeface="Calibri" pitchFamily="34" charset="0"/>
              </a:rPr>
              <a:t>14% on </a:t>
            </a:r>
            <a:r>
              <a:rPr lang="de-DE" sz="1800" dirty="0" err="1" smtClean="0">
                <a:latin typeface="Calibri" pitchFamily="34" charset="0"/>
              </a:rPr>
              <a:t>Alisol</a:t>
            </a:r>
            <a:endParaRPr lang="de-DE" sz="1800" dirty="0" smtClean="0">
              <a:latin typeface="Calibri" pitchFamily="34" charset="0"/>
              <a:cs typeface="Calibri" pitchFamily="34" charset="0"/>
            </a:endParaRPr>
          </a:p>
          <a:p>
            <a:pPr marL="725488" indent="-284163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 smtClean="0">
                <a:latin typeface="Calibri" pitchFamily="34" charset="0"/>
              </a:rPr>
              <a:t>21% on Luvisol</a:t>
            </a:r>
          </a:p>
          <a:p>
            <a:pPr marL="725488" indent="-284163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 smtClean="0">
                <a:latin typeface="Calibri" pitchFamily="34" charset="0"/>
              </a:rPr>
              <a:t>41% on Vertisol</a:t>
            </a:r>
          </a:p>
        </p:txBody>
      </p:sp>
      <p:sp>
        <p:nvSpPr>
          <p:cNvPr id="24" name="Textfeld 25"/>
          <p:cNvSpPr txBox="1">
            <a:spLocks noChangeArrowheads="1"/>
          </p:cNvSpPr>
          <p:nvPr/>
        </p:nvSpPr>
        <p:spPr bwMode="auto">
          <a:xfrm>
            <a:off x="2173369" y="2751774"/>
            <a:ext cx="83758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R²=0.15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R²=0.16</a:t>
            </a:r>
          </a:p>
        </p:txBody>
      </p:sp>
      <p:sp>
        <p:nvSpPr>
          <p:cNvPr id="25" name="Textfeld 25"/>
          <p:cNvSpPr txBox="1">
            <a:spLocks noChangeArrowheads="1"/>
          </p:cNvSpPr>
          <p:nvPr/>
        </p:nvSpPr>
        <p:spPr bwMode="auto">
          <a:xfrm>
            <a:off x="5132604" y="2683450"/>
            <a:ext cx="837585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R²=0.88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R²=0.78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7250092" y="2786574"/>
            <a:ext cx="837585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R²=0.81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R²=0.46</a:t>
            </a:r>
          </a:p>
        </p:txBody>
      </p:sp>
      <p:sp>
        <p:nvSpPr>
          <p:cNvPr id="27" name="Textfeld 25"/>
          <p:cNvSpPr txBox="1">
            <a:spLocks noChangeArrowheads="1"/>
          </p:cNvSpPr>
          <p:nvPr/>
        </p:nvSpPr>
        <p:spPr bwMode="auto">
          <a:xfrm>
            <a:off x="6243472" y="6510612"/>
            <a:ext cx="29083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de-DE" sz="1400" dirty="0" smtClean="0">
                <a:latin typeface="Calibri" pitchFamily="34" charset="0"/>
              </a:rPr>
              <a:t>Häring et al. (2013b) SBB </a:t>
            </a:r>
            <a:r>
              <a:rPr lang="de-DE" sz="1400" dirty="0">
                <a:latin typeface="Calibri" panose="020F0502020204030204" pitchFamily="34" charset="0"/>
              </a:rPr>
              <a:t>65, 158-167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algn="r"/>
            <a:endParaRPr lang="de-DE" sz="1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04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t Gingko">
  <a:themeElements>
    <a:clrScheme name="mit Gingk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t Gingk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996633"/>
            </a:gs>
            <a:gs pos="100000">
              <a:schemeClr val="tx1"/>
            </a:gs>
          </a:gsLst>
          <a:lin ang="16200000" scaled="0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round/>
          <a:headEnd/>
          <a:tailEnd/>
        </a:ln>
        <a:effectLst/>
      </a:spPr>
      <a:bodyPr lIns="90000" tIns="46800" rIns="90000" bIns="46800">
        <a:spAutoFit/>
      </a:bodyPr>
      <a:lstStyle>
        <a:defPPr algn="ctr">
          <a:lnSpc>
            <a:spcPct val="100000"/>
          </a:lnSpc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b="1" dirty="0">
            <a:solidFill>
              <a:srgbClr val="003F7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mit Gingk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Gingk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t Gingk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Gingk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Gingk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Gingk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Gingk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On-screen Show (4:3)</PresentationFormat>
  <Paragraphs>265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1_Benutzerdefiniertes Design</vt:lpstr>
      <vt:lpstr>mit Gingko</vt:lpstr>
      <vt:lpstr>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Sympra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Oberstufenschüler</dc:title>
  <dc:creator>ste</dc:creator>
  <dc:description>PPT für die Studienberatung</dc:description>
  <cp:lastModifiedBy>Voker Häring</cp:lastModifiedBy>
  <cp:revision>1001</cp:revision>
  <cp:lastPrinted>2012-06-15T14:17:04Z</cp:lastPrinted>
  <dcterms:created xsi:type="dcterms:W3CDTF">1999-09-05T06:26:30Z</dcterms:created>
  <dcterms:modified xsi:type="dcterms:W3CDTF">2014-04-30T07:18:59Z</dcterms:modified>
</cp:coreProperties>
</file>