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8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78929-6973-4C7A-AB2F-3E65568128B3}" type="datetimeFigureOut">
              <a:rPr lang="ru-RU"/>
              <a:pPr>
                <a:defRPr/>
              </a:pPr>
              <a:t>09.07.2014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2D7F7-2ADF-4F77-A247-752BFBAA7C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45196-208E-448E-AFAE-0ECF9A348CAB}" type="datetimeFigureOut">
              <a:rPr lang="ru-RU"/>
              <a:pPr>
                <a:defRPr/>
              </a:pPr>
              <a:t>09.07.2014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6F422-3C52-4906-818B-A71184886F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4EA9E-3F70-4499-8E68-77AD86BEA412}" type="datetimeFigureOut">
              <a:rPr lang="ru-RU"/>
              <a:pPr>
                <a:defRPr/>
              </a:pPr>
              <a:t>09.07.2014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DEC30-F0CF-4995-A224-67AA5F928E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04B78-32B2-41AC-A432-87B9F6E589BE}" type="datetimeFigureOut">
              <a:rPr lang="ru-RU"/>
              <a:pPr>
                <a:defRPr/>
              </a:pPr>
              <a:t>09.07.2014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D6182-40B8-4AE0-90E0-B20969465A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98868-8584-476A-A907-7C68DA8EF1CA}" type="datetimeFigureOut">
              <a:rPr lang="ru-RU"/>
              <a:pPr>
                <a:defRPr/>
              </a:pPr>
              <a:t>09.07.2014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DB0ED-6BE9-4136-A272-0C51DEF79C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D608C-0811-49E2-8861-0CE3CDA92717}" type="datetimeFigureOut">
              <a:rPr lang="ru-RU"/>
              <a:pPr>
                <a:defRPr/>
              </a:pPr>
              <a:t>09.07.2014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06A3B-6375-4638-BCB8-39598742DD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9CF9A-B857-4C18-9485-373C093390B4}" type="datetimeFigureOut">
              <a:rPr lang="ru-RU"/>
              <a:pPr>
                <a:defRPr/>
              </a:pPr>
              <a:t>09.07.2014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9EA4F-EFE1-4536-A22D-D1B1B065D5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6D9BD-A8F7-4B24-9A99-B917E587874C}" type="datetimeFigureOut">
              <a:rPr lang="ru-RU"/>
              <a:pPr>
                <a:defRPr/>
              </a:pPr>
              <a:t>09.07.2014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84D1C-115D-4E71-8EE6-B82738A41F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2B358-7736-4F8E-97E9-DCF35630C1A1}" type="datetimeFigureOut">
              <a:rPr lang="ru-RU"/>
              <a:pPr>
                <a:defRPr/>
              </a:pPr>
              <a:t>09.07.2014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9716E-7309-4D86-8561-6627440BD0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C6AB6-CBFC-48A7-BF21-9468CD4E14D1}" type="datetimeFigureOut">
              <a:rPr lang="ru-RU"/>
              <a:pPr>
                <a:defRPr/>
              </a:pPr>
              <a:t>09.07.2014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033EA-78DE-41BD-8D9F-49DD4A5EFD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8210B-880D-46B9-8220-4487C5F5DDC5}" type="datetimeFigureOut">
              <a:rPr lang="ru-RU"/>
              <a:pPr>
                <a:defRPr/>
              </a:pPr>
              <a:t>09.07.2014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9339E-807E-416A-ABDA-5D0BCCFFE3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42CD56-F23B-4547-8931-8F2C2B82869D}" type="datetimeFigureOut">
              <a:rPr lang="ru-RU"/>
              <a:pPr>
                <a:defRPr/>
              </a:pPr>
              <a:t>09.07.2014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033BCD-FE88-4EAD-AD76-C1E2B2323F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10" Type="http://schemas.openxmlformats.org/officeDocument/2006/relationships/image" Target="../media/image8.png"/><Relationship Id="rId4" Type="http://schemas.openxmlformats.org/officeDocument/2006/relationships/image" Target="../media/image11.emf"/><Relationship Id="rId9" Type="http://schemas.openxmlformats.org/officeDocument/2006/relationships/image" Target="../media/image16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10" Type="http://schemas.openxmlformats.org/officeDocument/2006/relationships/image" Target="../media/image8.png"/><Relationship Id="rId4" Type="http://schemas.openxmlformats.org/officeDocument/2006/relationships/image" Target="../media/image19.emf"/><Relationship Id="rId9" Type="http://schemas.openxmlformats.org/officeDocument/2006/relationships/image" Target="../media/image2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950" y="0"/>
            <a:ext cx="12084050" cy="8524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5"/>
                </a:solidFill>
                <a:latin typeface="Comic Sans MS" panose="030F0702030302020204" pitchFamily="66" charset="0"/>
              </a:rPr>
              <a:t>Comparison of ground-based FTIR measurements and EMAC </a:t>
            </a:r>
            <a:r>
              <a:rPr lang="en-US" sz="2400" dirty="0" smtClean="0">
                <a:solidFill>
                  <a:schemeClr val="accent5"/>
                </a:solidFill>
                <a:latin typeface="Comic Sans MS" panose="030F0702030302020204" pitchFamily="66" charset="0"/>
              </a:rPr>
              <a:t>model simulations </a:t>
            </a:r>
            <a:r>
              <a:rPr lang="en-US" sz="2400" dirty="0">
                <a:solidFill>
                  <a:schemeClr val="accent5"/>
                </a:solidFill>
                <a:latin typeface="Comic Sans MS" panose="030F0702030302020204" pitchFamily="66" charset="0"/>
              </a:rPr>
              <a:t>of trace-gases columns near St. Petersburg (Russia) </a:t>
            </a:r>
            <a:r>
              <a:rPr lang="en-US" sz="2400" dirty="0" smtClean="0">
                <a:solidFill>
                  <a:schemeClr val="accent5"/>
                </a:solidFill>
                <a:latin typeface="Comic Sans MS" panose="030F0702030302020204" pitchFamily="66" charset="0"/>
              </a:rPr>
              <a:t>in </a:t>
            </a:r>
            <a:r>
              <a:rPr lang="ru-RU" sz="2400" dirty="0" smtClean="0">
                <a:solidFill>
                  <a:schemeClr val="accent5"/>
                </a:solidFill>
                <a:latin typeface="Comic Sans MS" panose="030F0702030302020204" pitchFamily="66" charset="0"/>
              </a:rPr>
              <a:t>2009-201</a:t>
            </a:r>
            <a:r>
              <a:rPr lang="en-US" sz="2400" dirty="0" smtClean="0">
                <a:solidFill>
                  <a:schemeClr val="accent5"/>
                </a:solidFill>
                <a:latin typeface="Comic Sans MS" panose="030F0702030302020204" pitchFamily="66" charset="0"/>
              </a:rPr>
              <a:t>2</a:t>
            </a:r>
            <a:endParaRPr lang="ru-RU" sz="2400" dirty="0">
              <a:solidFill>
                <a:schemeClr val="accent5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65200"/>
            <a:ext cx="12192000" cy="61277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1200" dirty="0">
                <a:solidFill>
                  <a:srgbClr val="FF3300"/>
                </a:solidFill>
                <a:latin typeface="Comic Sans MS" panose="030F0702030302020204" pitchFamily="66" charset="0"/>
              </a:rPr>
              <a:t>Yana </a:t>
            </a:r>
            <a:r>
              <a:rPr lang="en-GB" sz="1200" dirty="0" err="1">
                <a:solidFill>
                  <a:srgbClr val="FF3300"/>
                </a:solidFill>
                <a:latin typeface="Comic Sans MS" panose="030F0702030302020204" pitchFamily="66" charset="0"/>
              </a:rPr>
              <a:t>Virolainen</a:t>
            </a:r>
            <a:r>
              <a:rPr lang="en-GB" sz="1200" dirty="0">
                <a:solidFill>
                  <a:srgbClr val="FF3300"/>
                </a:solidFill>
                <a:latin typeface="Comic Sans MS" panose="030F0702030302020204" pitchFamily="66" charset="0"/>
              </a:rPr>
              <a:t> </a:t>
            </a:r>
            <a:r>
              <a:rPr lang="en-GB" sz="1200" dirty="0">
                <a:latin typeface="Comic Sans MS" panose="030F0702030302020204" pitchFamily="66" charset="0"/>
              </a:rPr>
              <a:t>(1), Maria </a:t>
            </a:r>
            <a:r>
              <a:rPr lang="en-GB" sz="1200" dirty="0" err="1">
                <a:latin typeface="Comic Sans MS" panose="030F0702030302020204" pitchFamily="66" charset="0"/>
              </a:rPr>
              <a:t>Makarova</a:t>
            </a:r>
            <a:r>
              <a:rPr lang="en-GB" sz="1200" dirty="0">
                <a:latin typeface="Comic Sans MS" panose="030F0702030302020204" pitchFamily="66" charset="0"/>
              </a:rPr>
              <a:t> (1), Dmitry </a:t>
            </a:r>
            <a:r>
              <a:rPr lang="en-GB" sz="1200" dirty="0" err="1">
                <a:latin typeface="Comic Sans MS" panose="030F0702030302020204" pitchFamily="66" charset="0"/>
              </a:rPr>
              <a:t>Ionov</a:t>
            </a:r>
            <a:r>
              <a:rPr lang="en-GB" sz="1200" dirty="0">
                <a:latin typeface="Comic Sans MS" panose="030F0702030302020204" pitchFamily="66" charset="0"/>
              </a:rPr>
              <a:t> (1), Alexander </a:t>
            </a:r>
            <a:r>
              <a:rPr lang="en-GB" sz="1200" dirty="0" err="1">
                <a:latin typeface="Comic Sans MS" panose="030F0702030302020204" pitchFamily="66" charset="0"/>
              </a:rPr>
              <a:t>Polyakov</a:t>
            </a:r>
            <a:r>
              <a:rPr lang="en-GB" sz="1200" dirty="0">
                <a:latin typeface="Comic Sans MS" panose="030F0702030302020204" pitchFamily="66" charset="0"/>
              </a:rPr>
              <a:t> (1), Oliver </a:t>
            </a:r>
            <a:r>
              <a:rPr lang="en-GB" sz="1200" dirty="0" err="1">
                <a:latin typeface="Comic Sans MS" panose="030F0702030302020204" pitchFamily="66" charset="0"/>
              </a:rPr>
              <a:t>Kirner</a:t>
            </a:r>
            <a:r>
              <a:rPr lang="en-GB" sz="1200" dirty="0">
                <a:latin typeface="Comic Sans MS" panose="030F0702030302020204" pitchFamily="66" charset="0"/>
              </a:rPr>
              <a:t> (2), </a:t>
            </a:r>
            <a:r>
              <a:rPr lang="en-GB" sz="1200" dirty="0" err="1" smtClean="0">
                <a:latin typeface="Comic Sans MS" panose="030F0702030302020204" pitchFamily="66" charset="0"/>
              </a:rPr>
              <a:t>Yury</a:t>
            </a:r>
            <a:r>
              <a:rPr lang="en-GB" sz="1200" dirty="0" smtClean="0">
                <a:latin typeface="Comic Sans MS" panose="030F0702030302020204" pitchFamily="66" charset="0"/>
              </a:rPr>
              <a:t> </a:t>
            </a:r>
            <a:r>
              <a:rPr lang="en-GB" sz="1200" dirty="0" err="1" smtClean="0">
                <a:latin typeface="Comic Sans MS" panose="030F0702030302020204" pitchFamily="66" charset="0"/>
              </a:rPr>
              <a:t>Timofeyev</a:t>
            </a:r>
            <a:r>
              <a:rPr lang="en-GB" sz="1200" dirty="0" smtClean="0">
                <a:latin typeface="Comic Sans MS" panose="030F0702030302020204" pitchFamily="66" charset="0"/>
              </a:rPr>
              <a:t> </a:t>
            </a:r>
            <a:r>
              <a:rPr lang="en-GB" sz="1200" dirty="0">
                <a:latin typeface="Comic Sans MS" panose="030F0702030302020204" pitchFamily="66" charset="0"/>
              </a:rPr>
              <a:t>(1), Anatoly </a:t>
            </a:r>
            <a:r>
              <a:rPr lang="en-GB" sz="1200" dirty="0" err="1">
                <a:latin typeface="Comic Sans MS" panose="030F0702030302020204" pitchFamily="66" charset="0"/>
              </a:rPr>
              <a:t>Poberovsky</a:t>
            </a:r>
            <a:r>
              <a:rPr lang="en-GB" sz="1200" dirty="0">
                <a:latin typeface="Comic Sans MS" panose="030F0702030302020204" pitchFamily="66" charset="0"/>
              </a:rPr>
              <a:t> (1), and </a:t>
            </a:r>
            <a:r>
              <a:rPr lang="en-GB" sz="1200" dirty="0" err="1">
                <a:latin typeface="Comic Sans MS" panose="030F0702030302020204" pitchFamily="66" charset="0"/>
              </a:rPr>
              <a:t>Hamud</a:t>
            </a:r>
            <a:r>
              <a:rPr lang="en-GB" sz="1200" dirty="0">
                <a:latin typeface="Comic Sans MS" panose="030F0702030302020204" pitchFamily="66" charset="0"/>
              </a:rPr>
              <a:t> </a:t>
            </a:r>
            <a:r>
              <a:rPr lang="en-GB" sz="1200" dirty="0" err="1">
                <a:latin typeface="Comic Sans MS" panose="030F0702030302020204" pitchFamily="66" charset="0"/>
              </a:rPr>
              <a:t>Imhasin</a:t>
            </a:r>
            <a:r>
              <a:rPr lang="en-GB" sz="1200" dirty="0">
                <a:latin typeface="Comic Sans MS" panose="030F0702030302020204" pitchFamily="66" charset="0"/>
              </a:rPr>
              <a:t> (1)</a:t>
            </a:r>
          </a:p>
          <a:p>
            <a:pPr marL="228600" indent="-22860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AutoNum type="arabicParenBoth"/>
              <a:defRPr/>
            </a:pPr>
            <a:r>
              <a:rPr lang="en-US" sz="1200" dirty="0" err="1" smtClean="0">
                <a:latin typeface="Comic Sans MS" panose="030F0702030302020204" pitchFamily="66" charset="0"/>
              </a:rPr>
              <a:t>St.Petersburg</a:t>
            </a:r>
            <a:r>
              <a:rPr lang="en-US" sz="1200" dirty="0" smtClean="0">
                <a:latin typeface="Comic Sans MS" panose="030F0702030302020204" pitchFamily="66" charset="0"/>
              </a:rPr>
              <a:t> </a:t>
            </a:r>
            <a:r>
              <a:rPr lang="en-US" sz="1200" dirty="0">
                <a:latin typeface="Comic Sans MS" panose="030F0702030302020204" pitchFamily="66" charset="0"/>
              </a:rPr>
              <a:t>State University, St. Petersburg, Russian </a:t>
            </a:r>
            <a:r>
              <a:rPr lang="en-US" sz="1200" dirty="0" smtClean="0">
                <a:latin typeface="Comic Sans MS" panose="030F0702030302020204" pitchFamily="66" charset="0"/>
              </a:rPr>
              <a:t>Federation, (2) </a:t>
            </a:r>
            <a:r>
              <a:rPr lang="en-US" sz="1200" dirty="0" err="1" smtClean="0">
                <a:latin typeface="Comic Sans MS" panose="030F0702030302020204" pitchFamily="66" charset="0"/>
              </a:rPr>
              <a:t>Steinbuch</a:t>
            </a:r>
            <a:r>
              <a:rPr lang="en-US" sz="1200" dirty="0" smtClean="0">
                <a:latin typeface="Comic Sans MS" panose="030F0702030302020204" pitchFamily="66" charset="0"/>
              </a:rPr>
              <a:t> Centre </a:t>
            </a:r>
            <a:r>
              <a:rPr lang="en-US" sz="1200" dirty="0">
                <a:latin typeface="Comic Sans MS" panose="030F0702030302020204" pitchFamily="66" charset="0"/>
              </a:rPr>
              <a:t>for Computing, Karlsruhe Institute of Technology, Karlsruhe, Germany</a:t>
            </a:r>
            <a:endParaRPr lang="ru-RU" sz="1200" dirty="0">
              <a:latin typeface="Comic Sans MS" panose="030F0702030302020204" pitchFamily="66" charset="0"/>
            </a:endParaRPr>
          </a:p>
        </p:txBody>
      </p:sp>
      <p:pic>
        <p:nvPicPr>
          <p:cNvPr id="1331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263" y="1577975"/>
            <a:ext cx="2171700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9413" y="1689100"/>
            <a:ext cx="1979612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88" y="3244850"/>
            <a:ext cx="74295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5988" y="3244850"/>
            <a:ext cx="703262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Рисунок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4163" y="4238625"/>
            <a:ext cx="10969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4450" y="5219700"/>
          <a:ext cx="1658552" cy="148661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78118"/>
                <a:gridCol w="980434"/>
              </a:tblGrid>
              <a:tr h="36499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dirty="0">
                          <a:effectLst/>
                          <a:latin typeface="Comic Sans MS" panose="030F0702030302020204" pitchFamily="66" charset="0"/>
                        </a:rPr>
                        <a:t>Instrumentation</a:t>
                      </a:r>
                      <a:endParaRPr lang="ru-RU" sz="8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dirty="0">
                          <a:effectLst/>
                          <a:latin typeface="Comic Sans MS" panose="030F0702030302020204" pitchFamily="66" charset="0"/>
                        </a:rPr>
                        <a:t>solar FTIR-spectrometer </a:t>
                      </a:r>
                      <a:r>
                        <a:rPr lang="en-GB" sz="800" dirty="0" err="1">
                          <a:effectLst/>
                          <a:latin typeface="Comic Sans MS" panose="030F0702030302020204" pitchFamily="66" charset="0"/>
                        </a:rPr>
                        <a:t>Bruker</a:t>
                      </a:r>
                      <a:r>
                        <a:rPr lang="en-GB" sz="800" dirty="0">
                          <a:effectLst/>
                          <a:latin typeface="Comic Sans MS" panose="030F0702030302020204" pitchFamily="66" charset="0"/>
                        </a:rPr>
                        <a:t> 125HR</a:t>
                      </a:r>
                      <a:endParaRPr lang="ru-RU" sz="8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933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dirty="0">
                          <a:effectLst/>
                          <a:latin typeface="Comic Sans MS" panose="030F0702030302020204" pitchFamily="66" charset="0"/>
                        </a:rPr>
                        <a:t>Spectral resolution</a:t>
                      </a:r>
                      <a:endParaRPr lang="ru-RU" sz="8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dirty="0">
                          <a:effectLst/>
                          <a:latin typeface="Comic Sans MS" panose="030F0702030302020204" pitchFamily="66" charset="0"/>
                        </a:rPr>
                        <a:t>~0.005 cm</a:t>
                      </a:r>
                      <a:r>
                        <a:rPr lang="en-GB" sz="800" baseline="30000" dirty="0">
                          <a:effectLst/>
                          <a:latin typeface="Comic Sans MS" panose="030F0702030302020204" pitchFamily="66" charset="0"/>
                        </a:rPr>
                        <a:t>-1</a:t>
                      </a:r>
                      <a:endParaRPr lang="ru-RU" sz="8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5567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>
                          <a:effectLst/>
                          <a:latin typeface="Comic Sans MS" panose="030F0702030302020204" pitchFamily="66" charset="0"/>
                        </a:rPr>
                        <a:t>Location</a:t>
                      </a:r>
                      <a:endParaRPr lang="ru-RU" sz="8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dirty="0" err="1">
                          <a:effectLst/>
                          <a:latin typeface="Comic Sans MS" panose="030F0702030302020204" pitchFamily="66" charset="0"/>
                        </a:rPr>
                        <a:t>Peterhof</a:t>
                      </a:r>
                      <a:r>
                        <a:rPr lang="en-GB" sz="800" dirty="0">
                          <a:effectLst/>
                          <a:latin typeface="Comic Sans MS" panose="030F0702030302020204" pitchFamily="66" charset="0"/>
                        </a:rPr>
                        <a:t> - St. Petersburg (59.88 N, 29.82 E)</a:t>
                      </a:r>
                      <a:endParaRPr lang="ru-RU" sz="8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2783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>
                          <a:effectLst/>
                          <a:latin typeface="Comic Sans MS" panose="030F0702030302020204" pitchFamily="66" charset="0"/>
                        </a:rPr>
                        <a:t>Time series</a:t>
                      </a:r>
                      <a:endParaRPr lang="ru-RU" sz="8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dirty="0">
                          <a:effectLst/>
                          <a:latin typeface="Comic Sans MS" panose="030F0702030302020204" pitchFamily="66" charset="0"/>
                        </a:rPr>
                        <a:t>2009-2012</a:t>
                      </a:r>
                      <a:endParaRPr lang="ru-RU" sz="8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3489" name="Group 177"/>
          <p:cNvGraphicFramePr>
            <a:graphicFrameLocks noGrp="1"/>
          </p:cNvGraphicFramePr>
          <p:nvPr/>
        </p:nvGraphicFramePr>
        <p:xfrm>
          <a:off x="1839913" y="3424238"/>
          <a:ext cx="3225800" cy="3023238"/>
        </p:xfrm>
        <a:graphic>
          <a:graphicData uri="http://schemas.openxmlformats.org/drawingml/2006/table">
            <a:tbl>
              <a:tblPr/>
              <a:tblGrid>
                <a:gridCol w="544512"/>
                <a:gridCol w="949325"/>
                <a:gridCol w="822325"/>
                <a:gridCol w="909638"/>
              </a:tblGrid>
              <a:tr h="157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Gases</a:t>
                      </a: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58277" marR="5827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Spectral windows, сm</a:t>
                      </a:r>
                      <a:r>
                        <a:rPr kumimoji="0" lang="en-GB" sz="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-1</a:t>
                      </a: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58277" marR="5827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Random error of measurement</a:t>
                      </a: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58277" marR="5827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Influenced gases</a:t>
                      </a: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58277" marR="5827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H</a:t>
                      </a:r>
                      <a:r>
                        <a:rPr kumimoji="0" lang="en-GB" sz="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</a:t>
                      </a:r>
                      <a:r>
                        <a:rPr kumimoji="0" lang="en-GB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O</a:t>
                      </a: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58277" marR="5827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1110.00</a:t>
                      </a: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-</a:t>
                      </a: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1113.00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1117.30</a:t>
                      </a: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-</a:t>
                      </a: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1117.90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1120.10</a:t>
                      </a: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-</a:t>
                      </a: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1122.00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1196.00</a:t>
                      </a: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-</a:t>
                      </a: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1200.40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1220.50</a:t>
                      </a: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-</a:t>
                      </a: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1221.50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1251.75</a:t>
                      </a: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-</a:t>
                      </a: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1253.00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58277" marR="5827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0.9-1.3% 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58277" marR="5827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N</a:t>
                      </a:r>
                      <a:r>
                        <a:rPr kumimoji="0" lang="en-US" sz="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</a:t>
                      </a: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O, CO</a:t>
                      </a:r>
                      <a:r>
                        <a:rPr kumimoji="0" lang="en-US" sz="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</a:t>
                      </a: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, CH</a:t>
                      </a:r>
                      <a:r>
                        <a:rPr kumimoji="0" lang="en-US" sz="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4</a:t>
                      </a: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, O</a:t>
                      </a:r>
                      <a:r>
                        <a:rPr kumimoji="0" lang="en-US" sz="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3</a:t>
                      </a: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58277" marR="5827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O</a:t>
                      </a:r>
                      <a:r>
                        <a:rPr kumimoji="0" lang="fr-FR" sz="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3</a:t>
                      </a: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58277" marR="5827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991.25-993.80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1001.47-1003.04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1005.00-1006.90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1007.35-1009.00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1011.15-1013.55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58277" marR="5827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1-2%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58277" marR="5827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H</a:t>
                      </a:r>
                      <a:r>
                        <a:rPr kumimoji="0" lang="fr-FR" sz="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</a:t>
                      </a:r>
                      <a:r>
                        <a:rPr kumimoji="0" lang="fr-F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O, CO</a:t>
                      </a:r>
                      <a:r>
                        <a:rPr kumimoji="0" lang="fr-FR" sz="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 </a:t>
                      </a:r>
                      <a:r>
                        <a:rPr kumimoji="0" lang="fr-F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, C</a:t>
                      </a:r>
                      <a:r>
                        <a:rPr kumimoji="0" lang="fr-FR" sz="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</a:t>
                      </a:r>
                      <a:r>
                        <a:rPr kumimoji="0" lang="en-GB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H</a:t>
                      </a:r>
                      <a:r>
                        <a:rPr kumimoji="0" lang="en-GB" sz="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4</a:t>
                      </a: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58277" marR="5827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ClONO</a:t>
                      </a:r>
                      <a:r>
                        <a:rPr kumimoji="0" lang="en-GB" sz="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</a:t>
                      </a: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58277" marR="5827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779.0-779.8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780.0-780.3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780.3-781.3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58277" marR="5827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15-20%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58277" marR="5827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H</a:t>
                      </a:r>
                      <a:r>
                        <a:rPr kumimoji="0" lang="en-GB" sz="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</a:t>
                      </a:r>
                      <a:r>
                        <a:rPr kumimoji="0" lang="en-GB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O, CO</a:t>
                      </a:r>
                      <a:r>
                        <a:rPr kumimoji="0" lang="en-GB" sz="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</a:t>
                      </a:r>
                      <a:r>
                        <a:rPr kumimoji="0" lang="en-GB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, O</a:t>
                      </a:r>
                      <a:r>
                        <a:rPr kumimoji="0" lang="en-GB" sz="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3</a:t>
                      </a:r>
                      <a:r>
                        <a:rPr kumimoji="0" lang="en-GB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, HNO</a:t>
                      </a:r>
                      <a:r>
                        <a:rPr kumimoji="0" lang="en-GB" sz="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3</a:t>
                      </a:r>
                      <a:r>
                        <a:rPr kumimoji="0" lang="en-GB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, C</a:t>
                      </a:r>
                      <a:r>
                        <a:rPr kumimoji="0" lang="en-GB" sz="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</a:t>
                      </a:r>
                      <a:r>
                        <a:rPr kumimoji="0" lang="en-GB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H</a:t>
                      </a:r>
                      <a:r>
                        <a:rPr kumimoji="0" lang="en-GB" sz="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</a:t>
                      </a: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58277" marR="5827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HNO</a:t>
                      </a:r>
                      <a:r>
                        <a:rPr kumimoji="0" lang="en-GB" sz="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3</a:t>
                      </a: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58277" marR="5827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867.00-869.60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872.80-875.20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58277" marR="5827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1-2%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58277" marR="5827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H</a:t>
                      </a:r>
                      <a:r>
                        <a:rPr kumimoji="0" lang="en-GB" sz="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</a:t>
                      </a:r>
                      <a:r>
                        <a:rPr kumimoji="0" lang="en-GB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O, CO</a:t>
                      </a:r>
                      <a:r>
                        <a:rPr kumimoji="0" lang="en-GB" sz="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</a:t>
                      </a:r>
                      <a:r>
                        <a:rPr kumimoji="0" lang="en-GB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, NO</a:t>
                      </a:r>
                      <a:r>
                        <a:rPr kumimoji="0" lang="en-GB" sz="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</a:t>
                      </a: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58277" marR="5827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HCl</a:t>
                      </a: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58277" marR="5827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2925.75-2926.00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2727.73-2727.83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2775.70-2775.80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2925.80-2926.00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58277" marR="5827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2-5%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58277" marR="5827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CH</a:t>
                      </a:r>
                      <a:r>
                        <a:rPr kumimoji="0" lang="en-GB" sz="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4</a:t>
                      </a:r>
                      <a:r>
                        <a:rPr kumimoji="0" lang="en-GB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, H</a:t>
                      </a:r>
                      <a:r>
                        <a:rPr kumimoji="0" lang="en-GB" sz="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</a:t>
                      </a:r>
                      <a:r>
                        <a:rPr kumimoji="0" lang="en-GB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O</a:t>
                      </a: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58277" marR="5827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CH</a:t>
                      </a:r>
                      <a:r>
                        <a:rPr kumimoji="0" lang="en-GB" sz="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4</a:t>
                      </a: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58277" marR="5827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2613.7-2615.4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2921.0–2921.6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2835.5-2835.8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58277" marR="5827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0.3-0.5% 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58277" marR="5827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H</a:t>
                      </a:r>
                      <a:r>
                        <a:rPr kumimoji="0" lang="en-GB" sz="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</a:t>
                      </a:r>
                      <a:r>
                        <a:rPr kumimoji="0" lang="en-GB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O, HDO, CO</a:t>
                      </a:r>
                      <a:r>
                        <a:rPr kumimoji="0" lang="en-GB" sz="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</a:t>
                      </a:r>
                      <a:r>
                        <a:rPr kumimoji="0" lang="en-GB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, NO</a:t>
                      </a:r>
                      <a:r>
                        <a:rPr kumimoji="0" lang="en-GB" sz="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</a:t>
                      </a: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58277" marR="5827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CO</a:t>
                      </a: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58277" marR="5827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2057.7-2058.0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2069.56-2069.76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2157.5-2159.15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58277" marR="5827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1.1-1.4%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58277" marR="5827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O</a:t>
                      </a:r>
                      <a:r>
                        <a:rPr kumimoji="0" lang="en-US" sz="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3</a:t>
                      </a: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,CO</a:t>
                      </a:r>
                      <a:r>
                        <a:rPr kumimoji="0" lang="en-US" sz="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</a:t>
                      </a: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,OCS,N</a:t>
                      </a:r>
                      <a:r>
                        <a:rPr kumimoji="0" lang="en-US" sz="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</a:t>
                      </a: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O,H</a:t>
                      </a:r>
                      <a:r>
                        <a:rPr kumimoji="0" lang="en-US" sz="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</a:t>
                      </a: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O</a:t>
                      </a: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58277" marR="5827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NO</a:t>
                      </a:r>
                      <a:r>
                        <a:rPr kumimoji="0" lang="en-GB" sz="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</a:t>
                      </a: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58277" marR="5827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2914.590-2914.707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58277" marR="5827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8-12%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58277" marR="5827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CH</a:t>
                      </a:r>
                      <a:r>
                        <a:rPr kumimoji="0" lang="en-GB" sz="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4</a:t>
                      </a:r>
                      <a:r>
                        <a:rPr kumimoji="0" lang="en-GB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, HDO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58277" marR="5827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3" name="Стрелка вправо 12"/>
          <p:cNvSpPr/>
          <p:nvPr/>
        </p:nvSpPr>
        <p:spPr>
          <a:xfrm rot="715039">
            <a:off x="1676400" y="2157413"/>
            <a:ext cx="1243013" cy="127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197475" y="1638300"/>
            <a:ext cx="6670675" cy="7080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latin typeface="Comic Sans MS" panose="030F0702030302020204" pitchFamily="66" charset="0"/>
              </a:rPr>
              <a:t>The </a:t>
            </a:r>
            <a:r>
              <a:rPr lang="en-US" sz="800" dirty="0">
                <a:solidFill>
                  <a:srgbClr val="FF3300"/>
                </a:solidFill>
                <a:latin typeface="Comic Sans MS" panose="030F0702030302020204" pitchFamily="66" charset="0"/>
              </a:rPr>
              <a:t>EMAC</a:t>
            </a:r>
            <a:r>
              <a:rPr lang="en-US" sz="800" dirty="0">
                <a:latin typeface="Comic Sans MS" panose="030F0702030302020204" pitchFamily="66" charset="0"/>
              </a:rPr>
              <a:t> model is a numerical chemistry and climate simulation system that includes sub-models describing troposphere and middle atmosphere processes and their interaction with oceans, land and human influences. The simulation includes a comprehensive atmospheric chemistry setup for the troposphere, the stratosphere and the lower mesosphere. We applied the EMAC (ECHAM5 version 5.3.01, </a:t>
            </a:r>
            <a:r>
              <a:rPr lang="en-US" sz="800" dirty="0" err="1">
                <a:latin typeface="Comic Sans MS" panose="030F0702030302020204" pitchFamily="66" charset="0"/>
              </a:rPr>
              <a:t>MESSy</a:t>
            </a:r>
            <a:r>
              <a:rPr lang="en-US" sz="800" dirty="0">
                <a:latin typeface="Comic Sans MS" panose="030F0702030302020204" pitchFamily="66" charset="0"/>
              </a:rPr>
              <a:t> version 1.10) in the T42L39MAresolution, i.e. with a spherical truncation of T42 (corresponding to a quadratic Gaussian grid of approximately 2.8 by 2.8 degrees in latitude and longitude) with 39 vertical hybrid pressure levels up to 0.01 </a:t>
            </a:r>
            <a:r>
              <a:rPr lang="en-US" sz="800" dirty="0" err="1">
                <a:latin typeface="Comic Sans MS" panose="030F0702030302020204" pitchFamily="66" charset="0"/>
              </a:rPr>
              <a:t>hPa</a:t>
            </a:r>
            <a:r>
              <a:rPr lang="en-US" sz="800" dirty="0">
                <a:latin typeface="Comic Sans MS" panose="030F0702030302020204" pitchFamily="66" charset="0"/>
              </a:rPr>
              <a:t>.</a:t>
            </a:r>
            <a:endParaRPr lang="ru-RU" sz="800" dirty="0">
              <a:latin typeface="Comic Sans MS" panose="030F0702030302020204" pitchFamily="66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23363" y="2411413"/>
            <a:ext cx="2693987" cy="2146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13838" y="4622801"/>
            <a:ext cx="2703512" cy="21193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5259388" y="2395538"/>
          <a:ext cx="3582776" cy="437103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14723"/>
                <a:gridCol w="636610"/>
                <a:gridCol w="1109272"/>
                <a:gridCol w="592584"/>
                <a:gridCol w="629587"/>
              </a:tblGrid>
              <a:tr h="4719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omic Sans MS" panose="030F0702030302020204" pitchFamily="66" charset="0"/>
                        </a:rPr>
                        <a:t>Gas (number of days)</a:t>
                      </a:r>
                      <a:endParaRPr lang="ru-RU" sz="8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37512" marR="375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omic Sans MS" panose="030F0702030302020204" pitchFamily="66" charset="0"/>
                        </a:rPr>
                        <a:t>Method</a:t>
                      </a:r>
                      <a:endParaRPr lang="ru-RU" sz="8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37512" marR="375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omic Sans MS" panose="030F0702030302020204" pitchFamily="66" charset="0"/>
                        </a:rPr>
                        <a:t>Mean ± variability, cm</a:t>
                      </a:r>
                      <a:r>
                        <a:rPr lang="en-GB" sz="800" baseline="30000">
                          <a:effectLst/>
                          <a:latin typeface="Comic Sans MS" panose="030F0702030302020204" pitchFamily="66" charset="0"/>
                        </a:rPr>
                        <a:t>-2</a:t>
                      </a:r>
                      <a:endParaRPr lang="ru-RU" sz="8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37512" marR="375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omic Sans MS" panose="030F0702030302020204" pitchFamily="66" charset="0"/>
                        </a:rPr>
                        <a:t>Bias ± SD, %</a:t>
                      </a:r>
                      <a:endParaRPr lang="ru-RU" sz="8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37512" marR="375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omic Sans MS" panose="030F0702030302020204" pitchFamily="66" charset="0"/>
                        </a:rPr>
                        <a:t>Correlation coefficient</a:t>
                      </a:r>
                      <a:endParaRPr lang="ru-RU" sz="8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37512" marR="37512" marT="0" marB="0" anchor="ctr"/>
                </a:tc>
              </a:tr>
              <a:tr h="129694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omic Sans MS" panose="030F0702030302020204" pitchFamily="66" charset="0"/>
                        </a:rPr>
                        <a:t>H</a:t>
                      </a:r>
                      <a:r>
                        <a:rPr lang="en-GB" sz="800" baseline="-25000" dirty="0">
                          <a:effectLst/>
                          <a:latin typeface="Comic Sans MS" panose="030F0702030302020204" pitchFamily="66" charset="0"/>
                        </a:rPr>
                        <a:t>2</a:t>
                      </a:r>
                      <a:r>
                        <a:rPr lang="en-GB" sz="800" dirty="0">
                          <a:effectLst/>
                          <a:latin typeface="Comic Sans MS" panose="030F0702030302020204" pitchFamily="66" charset="0"/>
                        </a:rPr>
                        <a:t>O (191)</a:t>
                      </a:r>
                      <a:endParaRPr lang="ru-RU" sz="8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37512" marR="375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omic Sans MS" panose="030F0702030302020204" pitchFamily="66" charset="0"/>
                        </a:rPr>
                        <a:t>FTIR</a:t>
                      </a:r>
                      <a:endParaRPr lang="ru-RU" sz="8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37512" marR="375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omic Sans MS" panose="030F0702030302020204" pitchFamily="66" charset="0"/>
                        </a:rPr>
                        <a:t>(4.49±2.99) × 10</a:t>
                      </a:r>
                      <a:r>
                        <a:rPr lang="en-GB" sz="800" baseline="30000" dirty="0">
                          <a:effectLst/>
                          <a:latin typeface="Comic Sans MS" panose="030F0702030302020204" pitchFamily="66" charset="0"/>
                        </a:rPr>
                        <a:t>22</a:t>
                      </a:r>
                      <a:endParaRPr lang="ru-RU" sz="8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37512" marR="3751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omic Sans MS" panose="030F0702030302020204" pitchFamily="66" charset="0"/>
                        </a:rPr>
                        <a:t>-3.1 ± 21.5</a:t>
                      </a:r>
                      <a:endParaRPr lang="ru-RU" sz="8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37512" marR="3751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omic Sans MS" panose="030F0702030302020204" pitchFamily="66" charset="0"/>
                        </a:rPr>
                        <a:t>0.95±0.01</a:t>
                      </a:r>
                      <a:endParaRPr lang="ru-RU" sz="8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37512" marR="37512" marT="0" marB="0" anchor="ctr"/>
                </a:tc>
              </a:tr>
              <a:tr h="3487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omic Sans MS" panose="030F0702030302020204" pitchFamily="66" charset="0"/>
                        </a:rPr>
                        <a:t>EMAC</a:t>
                      </a:r>
                      <a:endParaRPr lang="ru-RU" sz="8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37512" marR="375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omic Sans MS" panose="030F0702030302020204" pitchFamily="66" charset="0"/>
                        </a:rPr>
                        <a:t>(4.62±2.79) × 10</a:t>
                      </a:r>
                      <a:r>
                        <a:rPr lang="en-GB" sz="800" baseline="30000">
                          <a:effectLst/>
                          <a:latin typeface="Comic Sans MS" panose="030F0702030302020204" pitchFamily="66" charset="0"/>
                        </a:rPr>
                        <a:t>22</a:t>
                      </a:r>
                      <a:endParaRPr lang="ru-RU" sz="8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37512" marR="37512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9694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omic Sans MS" panose="030F0702030302020204" pitchFamily="66" charset="0"/>
                        </a:rPr>
                        <a:t>O</a:t>
                      </a:r>
                      <a:r>
                        <a:rPr lang="en-GB" sz="800" baseline="-25000" dirty="0">
                          <a:effectLst/>
                          <a:latin typeface="Comic Sans MS" panose="030F0702030302020204" pitchFamily="66" charset="0"/>
                        </a:rPr>
                        <a:t>3</a:t>
                      </a:r>
                      <a:r>
                        <a:rPr lang="en-GB" sz="800" dirty="0">
                          <a:effectLst/>
                          <a:latin typeface="Comic Sans MS" panose="030F0702030302020204" pitchFamily="66" charset="0"/>
                        </a:rPr>
                        <a:t> (189)</a:t>
                      </a:r>
                      <a:endParaRPr lang="ru-RU" sz="8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37512" marR="375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omic Sans MS" panose="030F0702030302020204" pitchFamily="66" charset="0"/>
                        </a:rPr>
                        <a:t>FTIR</a:t>
                      </a:r>
                      <a:endParaRPr lang="ru-RU" sz="8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37512" marR="375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omic Sans MS" panose="030F0702030302020204" pitchFamily="66" charset="0"/>
                        </a:rPr>
                        <a:t>(9.25±1.24) × 10</a:t>
                      </a:r>
                      <a:r>
                        <a:rPr lang="en-GB" sz="800" baseline="30000">
                          <a:effectLst/>
                          <a:latin typeface="Comic Sans MS" panose="030F0702030302020204" pitchFamily="66" charset="0"/>
                        </a:rPr>
                        <a:t>18</a:t>
                      </a:r>
                      <a:endParaRPr lang="ru-RU" sz="8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37512" marR="3751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omic Sans MS" panose="030F0702030302020204" pitchFamily="66" charset="0"/>
                        </a:rPr>
                        <a:t>-12.5 ± 8.2</a:t>
                      </a:r>
                      <a:endParaRPr lang="ru-RU" sz="8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37512" marR="3751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omic Sans MS" panose="030F0702030302020204" pitchFamily="66" charset="0"/>
                        </a:rPr>
                        <a:t>0.91±0.01</a:t>
                      </a:r>
                      <a:endParaRPr lang="ru-RU" sz="8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37512" marR="37512" marT="0" marB="0" anchor="ctr"/>
                </a:tc>
              </a:tr>
              <a:tr h="3487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omic Sans MS" panose="030F0702030302020204" pitchFamily="66" charset="0"/>
                        </a:rPr>
                        <a:t>EMAC</a:t>
                      </a:r>
                      <a:endParaRPr lang="ru-RU" sz="8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37512" marR="375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omic Sans MS" panose="030F0702030302020204" pitchFamily="66" charset="0"/>
                        </a:rPr>
                        <a:t>(10.4±1.7) × 10</a:t>
                      </a:r>
                      <a:r>
                        <a:rPr lang="en-GB" sz="800" baseline="30000">
                          <a:effectLst/>
                          <a:latin typeface="Comic Sans MS" panose="030F0702030302020204" pitchFamily="66" charset="0"/>
                        </a:rPr>
                        <a:t>18</a:t>
                      </a:r>
                      <a:endParaRPr lang="ru-RU" sz="8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37512" marR="37512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9694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omic Sans MS" panose="030F0702030302020204" pitchFamily="66" charset="0"/>
                        </a:rPr>
                        <a:t>ClONO</a:t>
                      </a:r>
                      <a:r>
                        <a:rPr lang="en-GB" sz="800" baseline="-25000" dirty="0">
                          <a:effectLst/>
                          <a:latin typeface="Comic Sans MS" panose="030F0702030302020204" pitchFamily="66" charset="0"/>
                        </a:rPr>
                        <a:t>2</a:t>
                      </a:r>
                      <a:r>
                        <a:rPr lang="en-GB" sz="800" dirty="0">
                          <a:effectLst/>
                          <a:latin typeface="Comic Sans MS" panose="030F0702030302020204" pitchFamily="66" charset="0"/>
                        </a:rPr>
                        <a:t> (89)</a:t>
                      </a:r>
                      <a:endParaRPr lang="ru-RU" sz="8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37512" marR="375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omic Sans MS" panose="030F0702030302020204" pitchFamily="66" charset="0"/>
                        </a:rPr>
                        <a:t>FTIR</a:t>
                      </a:r>
                      <a:endParaRPr lang="ru-RU" sz="8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37512" marR="375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omic Sans MS" panose="030F0702030302020204" pitchFamily="66" charset="0"/>
                        </a:rPr>
                        <a:t>(1.12±0.50) × 10</a:t>
                      </a:r>
                      <a:r>
                        <a:rPr lang="en-GB" sz="800" baseline="30000">
                          <a:effectLst/>
                          <a:latin typeface="Comic Sans MS" panose="030F0702030302020204" pitchFamily="66" charset="0"/>
                        </a:rPr>
                        <a:t>15</a:t>
                      </a:r>
                      <a:endParaRPr lang="ru-RU" sz="8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37512" marR="3751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omic Sans MS" panose="030F0702030302020204" pitchFamily="66" charset="0"/>
                        </a:rPr>
                        <a:t>-0.7 ± 32.5</a:t>
                      </a:r>
                      <a:endParaRPr lang="ru-RU" sz="8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37512" marR="3751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omic Sans MS" panose="030F0702030302020204" pitchFamily="66" charset="0"/>
                        </a:rPr>
                        <a:t>0.70±0.06</a:t>
                      </a:r>
                      <a:endParaRPr lang="ru-RU" sz="8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37512" marR="37512" marT="0" marB="0" anchor="ctr"/>
                </a:tc>
              </a:tr>
              <a:tr h="3487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omic Sans MS" panose="030F0702030302020204" pitchFamily="66" charset="0"/>
                        </a:rPr>
                        <a:t>EMAC</a:t>
                      </a:r>
                      <a:endParaRPr lang="ru-RU" sz="8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37512" marR="375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omic Sans MS" panose="030F0702030302020204" pitchFamily="66" charset="0"/>
                        </a:rPr>
                        <a:t>(1.13±0.41) × 10</a:t>
                      </a:r>
                      <a:r>
                        <a:rPr lang="en-GB" sz="800" baseline="30000">
                          <a:effectLst/>
                          <a:latin typeface="Comic Sans MS" panose="030F0702030302020204" pitchFamily="66" charset="0"/>
                        </a:rPr>
                        <a:t>15</a:t>
                      </a:r>
                      <a:endParaRPr lang="ru-RU" sz="8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37512" marR="37512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9694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omic Sans MS" panose="030F0702030302020204" pitchFamily="66" charset="0"/>
                        </a:rPr>
                        <a:t>HNO</a:t>
                      </a:r>
                      <a:r>
                        <a:rPr lang="en-GB" sz="800" baseline="-25000" dirty="0">
                          <a:effectLst/>
                          <a:latin typeface="Comic Sans MS" panose="030F0702030302020204" pitchFamily="66" charset="0"/>
                        </a:rPr>
                        <a:t>3</a:t>
                      </a:r>
                      <a:r>
                        <a:rPr lang="en-GB" sz="800" dirty="0">
                          <a:effectLst/>
                          <a:latin typeface="Comic Sans MS" panose="030F0702030302020204" pitchFamily="66" charset="0"/>
                        </a:rPr>
                        <a:t> (89)</a:t>
                      </a:r>
                      <a:endParaRPr lang="ru-RU" sz="8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37512" marR="375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omic Sans MS" panose="030F0702030302020204" pitchFamily="66" charset="0"/>
                        </a:rPr>
                        <a:t>FTIR</a:t>
                      </a:r>
                      <a:endParaRPr lang="ru-RU" sz="8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37512" marR="375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omic Sans MS" panose="030F0702030302020204" pitchFamily="66" charset="0"/>
                        </a:rPr>
                        <a:t>(2.39±0.51) × 10</a:t>
                      </a:r>
                      <a:r>
                        <a:rPr lang="en-GB" sz="800" baseline="30000">
                          <a:effectLst/>
                          <a:latin typeface="Comic Sans MS" panose="030F0702030302020204" pitchFamily="66" charset="0"/>
                        </a:rPr>
                        <a:t>16</a:t>
                      </a:r>
                      <a:endParaRPr lang="ru-RU" sz="8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37512" marR="3751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omic Sans MS" panose="030F0702030302020204" pitchFamily="66" charset="0"/>
                        </a:rPr>
                        <a:t>+33.2 ± 16.8</a:t>
                      </a:r>
                      <a:endParaRPr lang="ru-RU" sz="8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37512" marR="3751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omic Sans MS" panose="030F0702030302020204" pitchFamily="66" charset="0"/>
                        </a:rPr>
                        <a:t>0.65±0.06</a:t>
                      </a:r>
                      <a:endParaRPr lang="ru-RU" sz="8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37512" marR="37512" marT="0" marB="0" anchor="ctr"/>
                </a:tc>
              </a:tr>
              <a:tr h="3487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omic Sans MS" panose="030F0702030302020204" pitchFamily="66" charset="0"/>
                        </a:rPr>
                        <a:t>EMAC</a:t>
                      </a:r>
                      <a:endParaRPr lang="ru-RU" sz="8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37512" marR="375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omic Sans MS" panose="030F0702030302020204" pitchFamily="66" charset="0"/>
                        </a:rPr>
                        <a:t>(1.60±0.44) × 10</a:t>
                      </a:r>
                      <a:r>
                        <a:rPr lang="en-GB" sz="800" baseline="30000">
                          <a:effectLst/>
                          <a:latin typeface="Comic Sans MS" panose="030F0702030302020204" pitchFamily="66" charset="0"/>
                        </a:rPr>
                        <a:t>16</a:t>
                      </a:r>
                      <a:endParaRPr lang="ru-RU" sz="8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37512" marR="37512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9694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 err="1">
                          <a:effectLst/>
                          <a:latin typeface="Comic Sans MS" panose="030F0702030302020204" pitchFamily="66" charset="0"/>
                        </a:rPr>
                        <a:t>HCl</a:t>
                      </a:r>
                      <a:r>
                        <a:rPr lang="en-GB" sz="800" dirty="0">
                          <a:effectLst/>
                          <a:latin typeface="Comic Sans MS" panose="030F0702030302020204" pitchFamily="66" charset="0"/>
                        </a:rPr>
                        <a:t> (309)</a:t>
                      </a:r>
                      <a:endParaRPr lang="ru-RU" sz="8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37512" marR="375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omic Sans MS" panose="030F0702030302020204" pitchFamily="66" charset="0"/>
                        </a:rPr>
                        <a:t>FTIR</a:t>
                      </a:r>
                      <a:endParaRPr lang="ru-RU" sz="8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37512" marR="375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omic Sans MS" panose="030F0702030302020204" pitchFamily="66" charset="0"/>
                        </a:rPr>
                        <a:t>(4.36±0.60) × 10</a:t>
                      </a:r>
                      <a:r>
                        <a:rPr lang="en-GB" sz="800" baseline="30000">
                          <a:effectLst/>
                          <a:latin typeface="Comic Sans MS" panose="030F0702030302020204" pitchFamily="66" charset="0"/>
                        </a:rPr>
                        <a:t>15</a:t>
                      </a:r>
                      <a:endParaRPr lang="ru-RU" sz="8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37512" marR="3751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omic Sans MS" panose="030F0702030302020204" pitchFamily="66" charset="0"/>
                        </a:rPr>
                        <a:t>+22 ± 8.1</a:t>
                      </a:r>
                      <a:endParaRPr lang="ru-RU" sz="8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37512" marR="3751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omic Sans MS" panose="030F0702030302020204" pitchFamily="66" charset="0"/>
                        </a:rPr>
                        <a:t>0.81±0.02</a:t>
                      </a:r>
                      <a:endParaRPr lang="ru-RU" sz="8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37512" marR="37512" marT="0" marB="0" anchor="ctr"/>
                </a:tc>
              </a:tr>
              <a:tr h="2307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omic Sans MS" panose="030F0702030302020204" pitchFamily="66" charset="0"/>
                        </a:rPr>
                        <a:t>EMAC</a:t>
                      </a:r>
                      <a:endParaRPr lang="ru-RU" sz="8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37512" marR="375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omic Sans MS" panose="030F0702030302020204" pitchFamily="66" charset="0"/>
                        </a:rPr>
                        <a:t>(3.40±0.44) × 10</a:t>
                      </a:r>
                      <a:r>
                        <a:rPr lang="en-GB" sz="800" baseline="30000">
                          <a:effectLst/>
                          <a:latin typeface="Comic Sans MS" panose="030F0702030302020204" pitchFamily="66" charset="0"/>
                        </a:rPr>
                        <a:t>15</a:t>
                      </a:r>
                      <a:endParaRPr lang="ru-RU" sz="8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37512" marR="37512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9694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omic Sans MS" panose="030F0702030302020204" pitchFamily="66" charset="0"/>
                        </a:rPr>
                        <a:t>CH</a:t>
                      </a:r>
                      <a:r>
                        <a:rPr lang="en-GB" sz="800" baseline="-25000" dirty="0">
                          <a:effectLst/>
                          <a:latin typeface="Comic Sans MS" panose="030F0702030302020204" pitchFamily="66" charset="0"/>
                        </a:rPr>
                        <a:t>4 </a:t>
                      </a:r>
                      <a:r>
                        <a:rPr lang="en-GB" sz="800" dirty="0">
                          <a:effectLst/>
                          <a:latin typeface="Comic Sans MS" panose="030F0702030302020204" pitchFamily="66" charset="0"/>
                        </a:rPr>
                        <a:t>(232)</a:t>
                      </a:r>
                      <a:endParaRPr lang="ru-RU" sz="8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37512" marR="375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omic Sans MS" panose="030F0702030302020204" pitchFamily="66" charset="0"/>
                        </a:rPr>
                        <a:t>FTIR</a:t>
                      </a:r>
                      <a:endParaRPr lang="ru-RU" sz="8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37512" marR="375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omic Sans MS" panose="030F0702030302020204" pitchFamily="66" charset="0"/>
                        </a:rPr>
                        <a:t>(3.83±0.06) × 10</a:t>
                      </a:r>
                      <a:r>
                        <a:rPr lang="en-GB" sz="800" baseline="30000">
                          <a:effectLst/>
                          <a:latin typeface="Comic Sans MS" panose="030F0702030302020204" pitchFamily="66" charset="0"/>
                        </a:rPr>
                        <a:t>19</a:t>
                      </a:r>
                      <a:endParaRPr lang="ru-RU" sz="8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37512" marR="3751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omic Sans MS" panose="030F0702030302020204" pitchFamily="66" charset="0"/>
                        </a:rPr>
                        <a:t>+1.4 ± 1.0</a:t>
                      </a:r>
                      <a:endParaRPr lang="ru-RU" sz="8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37512" marR="3751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omic Sans MS" panose="030F0702030302020204" pitchFamily="66" charset="0"/>
                        </a:rPr>
                        <a:t>0.8</a:t>
                      </a:r>
                      <a:r>
                        <a:rPr lang="ru-RU" sz="800">
                          <a:effectLst/>
                          <a:latin typeface="Comic Sans MS" panose="030F0702030302020204" pitchFamily="66" charset="0"/>
                        </a:rPr>
                        <a:t>2</a:t>
                      </a:r>
                      <a:r>
                        <a:rPr lang="en-GB" sz="800">
                          <a:effectLst/>
                          <a:latin typeface="Comic Sans MS" panose="030F0702030302020204" pitchFamily="66" charset="0"/>
                        </a:rPr>
                        <a:t>±0.02</a:t>
                      </a:r>
                      <a:endParaRPr lang="ru-RU" sz="8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37512" marR="37512" marT="0" marB="0" anchor="ctr"/>
                </a:tc>
              </a:tr>
              <a:tr h="2307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omic Sans MS" panose="030F0702030302020204" pitchFamily="66" charset="0"/>
                        </a:rPr>
                        <a:t>EMAC</a:t>
                      </a:r>
                      <a:endParaRPr lang="ru-RU" sz="8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37512" marR="375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omic Sans MS" panose="030F0702030302020204" pitchFamily="66" charset="0"/>
                        </a:rPr>
                        <a:t>(3.77±0.04) × 10</a:t>
                      </a:r>
                      <a:r>
                        <a:rPr lang="en-GB" sz="800" baseline="30000">
                          <a:effectLst/>
                          <a:latin typeface="Comic Sans MS" panose="030F0702030302020204" pitchFamily="66" charset="0"/>
                        </a:rPr>
                        <a:t>19</a:t>
                      </a:r>
                      <a:endParaRPr lang="ru-RU" sz="8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37512" marR="37512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9694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omic Sans MS" panose="030F0702030302020204" pitchFamily="66" charset="0"/>
                        </a:rPr>
                        <a:t>CO (452)</a:t>
                      </a:r>
                      <a:endParaRPr lang="ru-RU" sz="8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37512" marR="375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omic Sans MS" panose="030F0702030302020204" pitchFamily="66" charset="0"/>
                        </a:rPr>
                        <a:t>FTIR</a:t>
                      </a:r>
                      <a:endParaRPr lang="ru-RU" sz="8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37512" marR="375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omic Sans MS" panose="030F0702030302020204" pitchFamily="66" charset="0"/>
                        </a:rPr>
                        <a:t>(2.12</a:t>
                      </a:r>
                      <a:r>
                        <a:rPr lang="en-GB" sz="800">
                          <a:effectLst/>
                          <a:latin typeface="Comic Sans MS" panose="030F0702030302020204" pitchFamily="66" charset="0"/>
                        </a:rPr>
                        <a:t>±</a:t>
                      </a:r>
                      <a:r>
                        <a:rPr lang="en-US" sz="800">
                          <a:effectLst/>
                          <a:latin typeface="Comic Sans MS" panose="030F0702030302020204" pitchFamily="66" charset="0"/>
                        </a:rPr>
                        <a:t>0.33)</a:t>
                      </a:r>
                      <a:r>
                        <a:rPr lang="en-GB" sz="800">
                          <a:effectLst/>
                          <a:latin typeface="Comic Sans MS" panose="030F0702030302020204" pitchFamily="66" charset="0"/>
                        </a:rPr>
                        <a:t> ×10</a:t>
                      </a:r>
                      <a:r>
                        <a:rPr lang="en-GB" sz="800" baseline="30000">
                          <a:effectLst/>
                          <a:latin typeface="Comic Sans MS" panose="030F0702030302020204" pitchFamily="66" charset="0"/>
                        </a:rPr>
                        <a:t>18</a:t>
                      </a:r>
                      <a:endParaRPr lang="ru-RU" sz="8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37512" marR="3751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omic Sans MS" panose="030F0702030302020204" pitchFamily="66" charset="0"/>
                        </a:rPr>
                        <a:t>+14.0 </a:t>
                      </a:r>
                      <a:r>
                        <a:rPr lang="en-GB" sz="800">
                          <a:effectLst/>
                          <a:latin typeface="Comic Sans MS" panose="030F0702030302020204" pitchFamily="66" charset="0"/>
                        </a:rPr>
                        <a:t>± 5.7</a:t>
                      </a:r>
                      <a:endParaRPr lang="ru-RU" sz="8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37512" marR="3751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omic Sans MS" panose="030F0702030302020204" pitchFamily="66" charset="0"/>
                        </a:rPr>
                        <a:t>0.93</a:t>
                      </a:r>
                      <a:r>
                        <a:rPr lang="en-GB" sz="800">
                          <a:effectLst/>
                          <a:latin typeface="Comic Sans MS" panose="030F0702030302020204" pitchFamily="66" charset="0"/>
                        </a:rPr>
                        <a:t>±0.01</a:t>
                      </a:r>
                      <a:endParaRPr lang="ru-RU" sz="8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37512" marR="37512" marT="0" marB="0" anchor="ctr"/>
                </a:tc>
              </a:tr>
              <a:tr h="2307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omic Sans MS" panose="030F0702030302020204" pitchFamily="66" charset="0"/>
                        </a:rPr>
                        <a:t>EMAC</a:t>
                      </a:r>
                      <a:endParaRPr lang="ru-RU" sz="8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37512" marR="375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omic Sans MS" panose="030F0702030302020204" pitchFamily="66" charset="0"/>
                        </a:rPr>
                        <a:t>(1.82</a:t>
                      </a:r>
                      <a:r>
                        <a:rPr lang="en-GB" sz="800" dirty="0">
                          <a:effectLst/>
                          <a:latin typeface="Comic Sans MS" panose="030F0702030302020204" pitchFamily="66" charset="0"/>
                        </a:rPr>
                        <a:t>±</a:t>
                      </a:r>
                      <a:r>
                        <a:rPr lang="en-US" sz="800" dirty="0">
                          <a:effectLst/>
                          <a:latin typeface="Comic Sans MS" panose="030F0702030302020204" pitchFamily="66" charset="0"/>
                        </a:rPr>
                        <a:t>0.31)</a:t>
                      </a:r>
                      <a:r>
                        <a:rPr lang="en-GB" sz="800" dirty="0">
                          <a:effectLst/>
                          <a:latin typeface="Comic Sans MS" panose="030F0702030302020204" pitchFamily="66" charset="0"/>
                        </a:rPr>
                        <a:t>×10</a:t>
                      </a:r>
                      <a:r>
                        <a:rPr lang="en-GB" sz="800" baseline="30000" dirty="0">
                          <a:effectLst/>
                          <a:latin typeface="Comic Sans MS" panose="030F0702030302020204" pitchFamily="66" charset="0"/>
                        </a:rPr>
                        <a:t>18</a:t>
                      </a:r>
                      <a:endParaRPr lang="ru-RU" sz="8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37512" marR="37512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9694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omic Sans MS" panose="030F0702030302020204" pitchFamily="66" charset="0"/>
                        </a:rPr>
                        <a:t>NO</a:t>
                      </a:r>
                      <a:r>
                        <a:rPr lang="en-US" sz="800" baseline="-25000" dirty="0">
                          <a:effectLst/>
                          <a:latin typeface="Comic Sans MS" panose="030F0702030302020204" pitchFamily="66" charset="0"/>
                        </a:rPr>
                        <a:t>2</a:t>
                      </a:r>
                      <a:r>
                        <a:rPr lang="en-US" sz="800" dirty="0">
                          <a:effectLst/>
                          <a:latin typeface="Comic Sans MS" panose="030F0702030302020204" pitchFamily="66" charset="0"/>
                        </a:rPr>
                        <a:t> (233)</a:t>
                      </a:r>
                      <a:endParaRPr lang="ru-RU" sz="8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37512" marR="375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omic Sans MS" panose="030F0702030302020204" pitchFamily="66" charset="0"/>
                        </a:rPr>
                        <a:t>FTIR</a:t>
                      </a:r>
                      <a:endParaRPr lang="ru-RU" sz="8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37512" marR="375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omic Sans MS" panose="030F0702030302020204" pitchFamily="66" charset="0"/>
                        </a:rPr>
                        <a:t>(3.32±1.10) × 10</a:t>
                      </a:r>
                      <a:r>
                        <a:rPr lang="en-GB" sz="800" baseline="30000" dirty="0">
                          <a:effectLst/>
                          <a:latin typeface="Comic Sans MS" panose="030F0702030302020204" pitchFamily="66" charset="0"/>
                        </a:rPr>
                        <a:t>15</a:t>
                      </a:r>
                      <a:endParaRPr lang="ru-RU" sz="8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37512" marR="3751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0" dirty="0">
                          <a:effectLst/>
                          <a:latin typeface="Comic Sans MS" panose="030F0702030302020204" pitchFamily="66" charset="0"/>
                        </a:rPr>
                        <a:t>+14.1 </a:t>
                      </a:r>
                      <a:r>
                        <a:rPr lang="en-GB" sz="800" b="0" dirty="0">
                          <a:effectLst/>
                          <a:latin typeface="Comic Sans MS" panose="030F0702030302020204" pitchFamily="66" charset="0"/>
                        </a:rPr>
                        <a:t>± 13.2</a:t>
                      </a:r>
                      <a:endParaRPr lang="ru-RU" sz="800" b="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37512" marR="3751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omic Sans MS" panose="030F0702030302020204" pitchFamily="66" charset="0"/>
                        </a:rPr>
                        <a:t>0.92</a:t>
                      </a:r>
                      <a:r>
                        <a:rPr lang="en-GB" sz="800" dirty="0">
                          <a:effectLst/>
                          <a:latin typeface="Comic Sans MS" panose="030F0702030302020204" pitchFamily="66" charset="0"/>
                        </a:rPr>
                        <a:t>±0.01</a:t>
                      </a:r>
                      <a:endParaRPr lang="ru-RU" sz="8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37512" marR="37512" marT="0" marB="0" anchor="ctr"/>
                </a:tc>
              </a:tr>
              <a:tr h="3487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 smtClean="0">
                          <a:effectLst/>
                          <a:latin typeface="Comic Sans MS" panose="030F0702030302020204" pitchFamily="66" charset="0"/>
                        </a:rPr>
                        <a:t>EMAC</a:t>
                      </a:r>
                      <a:endParaRPr lang="ru-RU" sz="800" b="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37512" marR="375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effectLst/>
                          <a:latin typeface="Comic Sans MS" panose="030F0702030302020204" pitchFamily="66" charset="0"/>
                        </a:rPr>
                        <a:t>(2.85±1.05) × 10</a:t>
                      </a:r>
                      <a:r>
                        <a:rPr lang="en-GB" sz="800" b="0" baseline="30000" dirty="0">
                          <a:effectLst/>
                          <a:latin typeface="Comic Sans MS" panose="030F0702030302020204" pitchFamily="66" charset="0"/>
                        </a:rPr>
                        <a:t>15</a:t>
                      </a:r>
                      <a:endParaRPr lang="ru-RU" sz="800" b="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37512" marR="37512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485" name="Rectangle 2"/>
          <p:cNvSpPr>
            <a:spLocks noChangeArrowheads="1"/>
          </p:cNvSpPr>
          <p:nvPr/>
        </p:nvSpPr>
        <p:spPr bwMode="auto">
          <a:xfrm>
            <a:off x="5524500" y="2773363"/>
            <a:ext cx="270970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661602" y="6675104"/>
            <a:ext cx="530398" cy="18289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950" y="0"/>
            <a:ext cx="12084050" cy="8524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5"/>
                </a:solidFill>
                <a:latin typeface="Comic Sans MS" panose="030F0702030302020204" pitchFamily="66" charset="0"/>
              </a:rPr>
              <a:t>Comparison of ground-based FTIR measurements and EMAC </a:t>
            </a:r>
            <a:r>
              <a:rPr lang="en-US" sz="2400" dirty="0" smtClean="0">
                <a:solidFill>
                  <a:schemeClr val="accent5"/>
                </a:solidFill>
                <a:latin typeface="Comic Sans MS" panose="030F0702030302020204" pitchFamily="66" charset="0"/>
              </a:rPr>
              <a:t>model simulations </a:t>
            </a:r>
            <a:r>
              <a:rPr lang="en-US" sz="2400" dirty="0">
                <a:solidFill>
                  <a:schemeClr val="accent5"/>
                </a:solidFill>
                <a:latin typeface="Comic Sans MS" panose="030F0702030302020204" pitchFamily="66" charset="0"/>
              </a:rPr>
              <a:t>of trace-gases columns near St. Petersburg (Russia) </a:t>
            </a:r>
            <a:r>
              <a:rPr lang="en-US" sz="2400" dirty="0" smtClean="0">
                <a:solidFill>
                  <a:schemeClr val="accent5"/>
                </a:solidFill>
                <a:latin typeface="Comic Sans MS" panose="030F0702030302020204" pitchFamily="66" charset="0"/>
              </a:rPr>
              <a:t>in </a:t>
            </a:r>
            <a:r>
              <a:rPr lang="ru-RU" sz="2400" dirty="0" smtClean="0">
                <a:solidFill>
                  <a:schemeClr val="accent5"/>
                </a:solidFill>
                <a:latin typeface="Comic Sans MS" panose="030F0702030302020204" pitchFamily="66" charset="0"/>
              </a:rPr>
              <a:t>2009-201</a:t>
            </a:r>
            <a:r>
              <a:rPr lang="en-US" sz="2400" dirty="0" smtClean="0">
                <a:solidFill>
                  <a:schemeClr val="accent5"/>
                </a:solidFill>
                <a:latin typeface="Comic Sans MS" panose="030F0702030302020204" pitchFamily="66" charset="0"/>
              </a:rPr>
              <a:t>2</a:t>
            </a:r>
            <a:endParaRPr lang="ru-RU" sz="2400" dirty="0">
              <a:solidFill>
                <a:schemeClr val="accent5"/>
              </a:solidFill>
              <a:latin typeface="Comic Sans MS" panose="030F0702030302020204" pitchFamily="66" charset="0"/>
            </a:endParaRP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35050"/>
            <a:ext cx="12192000" cy="334963"/>
          </a:xfrm>
        </p:spPr>
        <p:txBody>
          <a:bodyPr/>
          <a:lstStyle/>
          <a:p>
            <a:r>
              <a:rPr lang="en-US" sz="1800" b="1" smtClean="0">
                <a:solidFill>
                  <a:srgbClr val="FF3300"/>
                </a:solidFill>
                <a:latin typeface="Comic Sans MS" pitchFamily="66" charset="0"/>
              </a:rPr>
              <a:t>Seasonal cycle</a:t>
            </a:r>
            <a:endParaRPr lang="ru-RU" sz="1800" b="1" smtClean="0">
              <a:solidFill>
                <a:srgbClr val="FF3300"/>
              </a:solidFill>
              <a:latin typeface="Comic Sans MS" pitchFamily="66" charset="0"/>
            </a:endParaRPr>
          </a:p>
        </p:txBody>
      </p:sp>
      <p:pic>
        <p:nvPicPr>
          <p:cNvPr id="14339" name="Рисунок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675" y="1825625"/>
            <a:ext cx="2949575" cy="177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3675" y="4041775"/>
            <a:ext cx="2949575" cy="177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1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9450" y="1863725"/>
            <a:ext cx="2954338" cy="177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Рисунок 1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3788" y="4059238"/>
            <a:ext cx="292258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Рисунок 2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28125" y="4113213"/>
            <a:ext cx="2830513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Рисунок 2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41663" y="4030663"/>
            <a:ext cx="2954337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Рисунок 2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73788" y="1833563"/>
            <a:ext cx="2954337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Рисунок 23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104313" y="1863725"/>
            <a:ext cx="2919412" cy="175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661602" y="6675104"/>
            <a:ext cx="530398" cy="18289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950" y="0"/>
            <a:ext cx="12084050" cy="8524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5"/>
                </a:solidFill>
                <a:latin typeface="Comic Sans MS" panose="030F0702030302020204" pitchFamily="66" charset="0"/>
              </a:rPr>
              <a:t>Comparison of ground-based FTIR measurements and EMAC </a:t>
            </a:r>
            <a:r>
              <a:rPr lang="en-US" sz="2400" dirty="0" smtClean="0">
                <a:solidFill>
                  <a:schemeClr val="accent5"/>
                </a:solidFill>
                <a:latin typeface="Comic Sans MS" panose="030F0702030302020204" pitchFamily="66" charset="0"/>
              </a:rPr>
              <a:t>model simulations </a:t>
            </a:r>
            <a:r>
              <a:rPr lang="en-US" sz="2400" dirty="0">
                <a:solidFill>
                  <a:schemeClr val="accent5"/>
                </a:solidFill>
                <a:latin typeface="Comic Sans MS" panose="030F0702030302020204" pitchFamily="66" charset="0"/>
              </a:rPr>
              <a:t>of trace-gases columns near St. Petersburg (Russia) </a:t>
            </a:r>
            <a:r>
              <a:rPr lang="en-US" sz="2400" dirty="0" smtClean="0">
                <a:solidFill>
                  <a:schemeClr val="accent5"/>
                </a:solidFill>
                <a:latin typeface="Comic Sans MS" panose="030F0702030302020204" pitchFamily="66" charset="0"/>
              </a:rPr>
              <a:t>in </a:t>
            </a:r>
            <a:r>
              <a:rPr lang="ru-RU" sz="2400" dirty="0" smtClean="0">
                <a:solidFill>
                  <a:schemeClr val="accent5"/>
                </a:solidFill>
                <a:latin typeface="Comic Sans MS" panose="030F0702030302020204" pitchFamily="66" charset="0"/>
              </a:rPr>
              <a:t>2009-201</a:t>
            </a:r>
            <a:r>
              <a:rPr lang="en-US" sz="2400" dirty="0" smtClean="0">
                <a:solidFill>
                  <a:schemeClr val="accent5"/>
                </a:solidFill>
                <a:latin typeface="Comic Sans MS" panose="030F0702030302020204" pitchFamily="66" charset="0"/>
              </a:rPr>
              <a:t>2</a:t>
            </a:r>
            <a:endParaRPr lang="ru-RU" sz="2400" dirty="0">
              <a:solidFill>
                <a:schemeClr val="accent5"/>
              </a:solidFill>
              <a:latin typeface="Comic Sans MS" panose="030F0702030302020204" pitchFamily="66" charset="0"/>
            </a:endParaRPr>
          </a:p>
        </p:txBody>
      </p:sp>
      <p:sp>
        <p:nvSpPr>
          <p:cNvPr id="1536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35050"/>
            <a:ext cx="12192000" cy="334963"/>
          </a:xfrm>
        </p:spPr>
        <p:txBody>
          <a:bodyPr/>
          <a:lstStyle/>
          <a:p>
            <a:r>
              <a:rPr lang="en-US" sz="1800" b="1" smtClean="0">
                <a:solidFill>
                  <a:srgbClr val="FF3300"/>
                </a:solidFill>
                <a:latin typeface="Comic Sans MS" pitchFamily="66" charset="0"/>
              </a:rPr>
              <a:t>Distribution of gases total columns</a:t>
            </a:r>
            <a:endParaRPr lang="ru-RU" sz="1800" b="1" smtClean="0">
              <a:solidFill>
                <a:srgbClr val="FF3300"/>
              </a:solidFill>
              <a:latin typeface="Comic Sans MS" pitchFamily="66" charset="0"/>
            </a:endParaRPr>
          </a:p>
        </p:txBody>
      </p:sp>
      <p:pic>
        <p:nvPicPr>
          <p:cNvPr id="1536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775" y="1784350"/>
            <a:ext cx="2303463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1063" y="1784350"/>
            <a:ext cx="2465387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64275" y="1784350"/>
            <a:ext cx="2274888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32888" y="1784350"/>
            <a:ext cx="232092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Рисунок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9775" y="4275138"/>
            <a:ext cx="2516188" cy="240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Рисунок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1063" y="4351338"/>
            <a:ext cx="2341562" cy="224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Рисунок 1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64275" y="4351338"/>
            <a:ext cx="2400300" cy="224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Рисунок 1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166225" y="4275138"/>
            <a:ext cx="2287588" cy="233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661602" y="6675104"/>
            <a:ext cx="530398" cy="182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581</Words>
  <Application>Microsoft Office PowerPoint</Application>
  <PresentationFormat>Широкоэкранный</PresentationFormat>
  <Paragraphs>132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Comic Sans MS</vt:lpstr>
      <vt:lpstr>Times New Roman</vt:lpstr>
      <vt:lpstr>Тема Office</vt:lpstr>
      <vt:lpstr>Comparison of ground-based FTIR measurements and EMAC model simulations of trace-gases columns near St. Petersburg (Russia) in 2009-2012</vt:lpstr>
      <vt:lpstr>Comparison of ground-based FTIR measurements and EMAC model simulations of trace-gases columns near St. Petersburg (Russia) in 2009-2012</vt:lpstr>
      <vt:lpstr>Comparison of ground-based FTIR measurements and EMAC model simulations of trace-gases columns near St. Petersburg (Russia) in 2009-2012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Comparison of ground-based FTIR measurements and EMAC model simulations of trace-gases columns near St. Petersburg (Russia) in 2009-2012</dc:title>
  <dc:creator>Yana</dc:creator>
  <cp:lastModifiedBy>Yana</cp:lastModifiedBy>
  <cp:revision>25</cp:revision>
  <dcterms:created xsi:type="dcterms:W3CDTF">2014-05-01T06:25:12Z</dcterms:created>
  <dcterms:modified xsi:type="dcterms:W3CDTF">2014-07-09T14:41:28Z</dcterms:modified>
</cp:coreProperties>
</file>