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2794238" cy="30267275"/>
  <p:notesSz cx="6858000" cy="9144000"/>
  <p:defaultTextStyle>
    <a:defPPr>
      <a:defRPr lang="en-US"/>
    </a:defPPr>
    <a:lvl1pPr algn="l" defTabSz="4194175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097088" indent="-1639888" algn="l" defTabSz="4194175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194175" indent="-3279775" algn="l" defTabSz="4194175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292850" indent="-4921250" algn="l" defTabSz="4194175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389938" indent="-6561138" algn="l" defTabSz="4194175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A772"/>
    <a:srgbClr val="FF9933"/>
    <a:srgbClr val="FFFF00"/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118" autoAdjust="0"/>
    <p:restoredTop sz="98387" autoAdjust="0"/>
  </p:normalViewPr>
  <p:slideViewPr>
    <p:cSldViewPr>
      <p:cViewPr>
        <p:scale>
          <a:sx n="33" d="100"/>
          <a:sy n="33" d="100"/>
        </p:scale>
        <p:origin x="546" y="1086"/>
      </p:cViewPr>
      <p:guideLst>
        <p:guide orient="horz" pos="9533"/>
        <p:guide pos="134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ubravka\PopovicDiplomski\TijanaMilicevic\pregled%20koncentracija%20po%20ekstrakcijama-DRelic-SredjeniRezultati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ubravka\PopovicDiplomski\TijanaMilicevic\pregled%20koncentracija%20po%20ekstrakcijama-DRelic-SredjeniRezultati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LI&#262;EVI&#262;\Desktop\Master%20rad%20folder\MASTER%2012\pregled%20koncentracija%20po%20ekstrakcijama%20DR%20%20bez%20DL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LI&#262;EVI&#262;\Desktop\Master%20rad%20folder\MASTER%2012\pregled%20koncentracija%20po%20ekstrakcijama%20DR%20%20bez%20DL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LI&#262;EVI&#262;\Desktop\Master%20rad%20folder\MASTER%2012\pregled%20koncentracija%20po%20ekstrakcijama-DRelic-SredjeniRezultati%20statistika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LI&#262;EVI&#262;\Desktop\Master%20rad%20folder\MASTER%2012\pregled%20koncentracija%20po%20ekstrakcijama-DRelic-SredjeniRezultati%20statistika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LI&#262;EVI&#262;\Desktop\Master%20rad%20folder\MASTER%2012\pregled%20koncentracija%20po%20ekstrakcijama-DRelic-SredjeniRezultati%20statistika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LI&#262;EVI&#262;\Desktop\Master%20rad%20folder\MASTER%2012\pregled%20koncentracija%20po%20ekstrakcijama-DRelic-SredjeniRezultati%20statistika.xls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523731884058007"/>
          <c:y val="0.16441609846498229"/>
          <c:w val="0.71599541062802252"/>
          <c:h val="0.62572089933214736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10"/>
            <c:spPr>
              <a:solidFill>
                <a:sysClr val="windowText" lastClr="000000"/>
              </a:solidFill>
            </c:spPr>
          </c:marker>
          <c:trendline>
            <c:spPr>
              <a:ln>
                <a:solidFill>
                  <a:sysClr val="windowText" lastClr="000000"/>
                </a:solidFill>
              </a:ln>
            </c:spPr>
            <c:trendlineType val="linear"/>
            <c:dispRSqr val="1"/>
            <c:dispEq val="1"/>
            <c:trendlineLbl>
              <c:layout>
                <c:manualLayout>
                  <c:x val="0.16740978260869596"/>
                  <c:y val="-0.27050353535353533"/>
                </c:manualLayout>
              </c:layout>
              <c:tx>
                <c:rich>
                  <a:bodyPr/>
                  <a:lstStyle/>
                  <a:p>
                    <a:pPr>
                      <a:defRPr sz="26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2000" baseline="0" dirty="0" smtClean="0">
                        <a:latin typeface="Georgia" pitchFamily="18" charset="0"/>
                      </a:rPr>
                      <a:t>y = 0,0985x + 188,69
R² = 0</a:t>
                    </a:r>
                    <a:r>
                      <a:rPr lang="sr-Latn-RS" sz="2000" baseline="0" dirty="0" smtClean="0">
                        <a:latin typeface="Georgia" pitchFamily="18" charset="0"/>
                      </a:rPr>
                      <a:t>.</a:t>
                    </a:r>
                    <a:r>
                      <a:rPr lang="en-US" sz="2000" baseline="0" dirty="0" smtClean="0">
                        <a:latin typeface="Georgia" pitchFamily="18" charset="0"/>
                      </a:rPr>
                      <a:t>7843</a:t>
                    </a:r>
                    <a:endParaRPr lang="en-US" sz="2000" dirty="0">
                      <a:latin typeface="Georgia" pitchFamily="18" charset="0"/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CH3COOH!$E$2:$E$10</c:f>
              <c:numCache>
                <c:formatCode>General</c:formatCode>
                <c:ptCount val="9"/>
                <c:pt idx="0">
                  <c:v>3376.9653119868672</c:v>
                </c:pt>
                <c:pt idx="1">
                  <c:v>1856.4728798321851</c:v>
                </c:pt>
                <c:pt idx="2">
                  <c:v>12682.965175146483</c:v>
                </c:pt>
                <c:pt idx="3">
                  <c:v>4590.1878806648092</c:v>
                </c:pt>
                <c:pt idx="4">
                  <c:v>1739.5816158285245</c:v>
                </c:pt>
                <c:pt idx="5">
                  <c:v>18243.954364877252</c:v>
                </c:pt>
                <c:pt idx="6">
                  <c:v>13191.099422442248</c:v>
                </c:pt>
                <c:pt idx="7">
                  <c:v>18807.991448640947</c:v>
                </c:pt>
                <c:pt idx="8">
                  <c:v>9323.789364997403</c:v>
                </c:pt>
              </c:numCache>
            </c:numRef>
          </c:xVal>
          <c:yVal>
            <c:numRef>
              <c:f>CH3COOH!$L$2:$L$10</c:f>
              <c:numCache>
                <c:formatCode>General</c:formatCode>
                <c:ptCount val="9"/>
                <c:pt idx="0">
                  <c:v>710.56291050903121</c:v>
                </c:pt>
                <c:pt idx="1">
                  <c:v>407.32444311257632</c:v>
                </c:pt>
                <c:pt idx="2">
                  <c:v>1292.6164786716793</c:v>
                </c:pt>
                <c:pt idx="3">
                  <c:v>623.3844327449159</c:v>
                </c:pt>
                <c:pt idx="4">
                  <c:v>377.54534212695938</c:v>
                </c:pt>
                <c:pt idx="5">
                  <c:v>1501.1918101252932</c:v>
                </c:pt>
                <c:pt idx="6">
                  <c:v>1208.4570957095711</c:v>
                </c:pt>
                <c:pt idx="7">
                  <c:v>2816.0643387967007</c:v>
                </c:pt>
                <c:pt idx="8">
                  <c:v>1019.8451213216314</c:v>
                </c:pt>
              </c:numCache>
            </c:numRef>
          </c:yVal>
        </c:ser>
        <c:axId val="50320128"/>
        <c:axId val="50322048"/>
      </c:scatterChart>
      <c:valAx>
        <c:axId val="503201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600">
                    <a:latin typeface="Georgia" pitchFamily="18" charset="0"/>
                    <a:cs typeface="Times New Roman" pitchFamily="18" charset="0"/>
                  </a:defRPr>
                </a:pPr>
                <a:r>
                  <a:rPr lang="en-US" sz="2600" dirty="0" smtClean="0">
                    <a:latin typeface="Georgia" pitchFamily="18" charset="0"/>
                    <a:cs typeface="Times New Roman" pitchFamily="18" charset="0"/>
                  </a:rPr>
                  <a:t>Ca</a:t>
                </a:r>
                <a:r>
                  <a:rPr lang="sr-Latn-RS" sz="2600" b="1" i="0" u="none" strike="noStrike" baseline="0" dirty="0" smtClean="0">
                    <a:latin typeface="Georgia" pitchFamily="18" charset="0"/>
                  </a:rPr>
                  <a:t> (</a:t>
                </a:r>
                <a:r>
                  <a:rPr lang="sr-Latn-RS" sz="2600" b="1" i="0" u="none" strike="noStrike" baseline="0" dirty="0" smtClean="0"/>
                  <a:t>µg</a:t>
                </a:r>
                <a:r>
                  <a:rPr lang="en-GB" sz="2600" b="1" i="0" u="none" strike="noStrike" baseline="0" dirty="0" smtClean="0"/>
                  <a:t> g</a:t>
                </a:r>
                <a:r>
                  <a:rPr lang="en-GB" sz="2600" b="1" i="0" u="none" strike="noStrike" baseline="30000" dirty="0" smtClean="0"/>
                  <a:t>-1</a:t>
                </a:r>
                <a:r>
                  <a:rPr lang="sr-Latn-RS" sz="2600" b="1" i="0" u="none" strike="noStrike" baseline="0" dirty="0" smtClean="0">
                    <a:latin typeface="Georgia" pitchFamily="18" charset="0"/>
                  </a:rPr>
                  <a:t>)</a:t>
                </a:r>
                <a:endParaRPr lang="en-US" sz="2600" dirty="0">
                  <a:latin typeface="Georgia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41779130434782608"/>
              <c:y val="0.89330075757575855"/>
            </c:manualLayout>
          </c:layout>
        </c:title>
        <c:numFmt formatCode="General" sourceLinked="1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2000" b="1">
                <a:latin typeface="Georgia" pitchFamily="18" charset="0"/>
                <a:cs typeface="Times New Roman" pitchFamily="18" charset="0"/>
              </a:defRPr>
            </a:pPr>
            <a:endParaRPr lang="en-US"/>
          </a:p>
        </c:txPr>
        <c:crossAx val="50322048"/>
        <c:crosses val="autoZero"/>
        <c:crossBetween val="midCat"/>
      </c:valAx>
      <c:valAx>
        <c:axId val="50322048"/>
        <c:scaling>
          <c:orientation val="minMax"/>
        </c:scaling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600">
                    <a:latin typeface="Georgia" pitchFamily="18" charset="0"/>
                    <a:cs typeface="Times New Roman" pitchFamily="18" charset="0"/>
                  </a:defRPr>
                </a:pPr>
                <a:r>
                  <a:rPr lang="en-US" sz="2600" dirty="0" smtClean="0">
                    <a:latin typeface="Georgia" pitchFamily="18" charset="0"/>
                    <a:cs typeface="Times New Roman" pitchFamily="18" charset="0"/>
                  </a:rPr>
                  <a:t>Mg</a:t>
                </a:r>
                <a:r>
                  <a:rPr lang="sr-Latn-RS" sz="2600" b="1" i="0" u="none" strike="noStrike" baseline="0" dirty="0" smtClean="0">
                    <a:latin typeface="Georgia" pitchFamily="18" charset="0"/>
                  </a:rPr>
                  <a:t>  (</a:t>
                </a:r>
                <a:r>
                  <a:rPr lang="sr-Latn-RS" sz="2600" b="1" i="0" u="none" strike="noStrike" baseline="0" dirty="0" smtClean="0"/>
                  <a:t>µg</a:t>
                </a:r>
                <a:r>
                  <a:rPr lang="en-GB" sz="2600" b="1" i="0" u="none" strike="noStrike" baseline="0" dirty="0" smtClean="0"/>
                  <a:t> g</a:t>
                </a:r>
                <a:r>
                  <a:rPr lang="en-GB" sz="2600" b="1" i="0" u="none" strike="noStrike" baseline="30000" dirty="0" smtClean="0"/>
                  <a:t>-1</a:t>
                </a:r>
                <a:r>
                  <a:rPr lang="sr-Latn-RS" sz="2600" b="1" i="0" u="none" strike="noStrike" baseline="0" dirty="0" smtClean="0">
                    <a:latin typeface="Georgia" pitchFamily="18" charset="0"/>
                  </a:rPr>
                  <a:t>)</a:t>
                </a:r>
                <a:endParaRPr lang="en-US" sz="2600" dirty="0">
                  <a:latin typeface="Georgia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26030429292929391"/>
            </c:manualLayout>
          </c:layout>
        </c:title>
        <c:numFmt formatCode="General" sourceLinked="1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2000" b="1">
                <a:latin typeface="Georgia" pitchFamily="18" charset="0"/>
                <a:cs typeface="Times New Roman" pitchFamily="18" charset="0"/>
              </a:defRPr>
            </a:pPr>
            <a:endParaRPr lang="en-US"/>
          </a:p>
        </c:txPr>
        <c:crossAx val="50320128"/>
        <c:crosses val="autoZero"/>
        <c:crossBetween val="midCat"/>
      </c:valAx>
    </c:plotArea>
    <c:plotVisOnly val="1"/>
    <c:dispBlanksAs val="gap"/>
  </c:chart>
  <c:spPr>
    <a:solidFill>
      <a:srgbClr val="F79646">
        <a:lumMod val="40000"/>
        <a:lumOff val="60000"/>
        <a:alpha val="75000"/>
      </a:srgbClr>
    </a:solidFill>
    <a:ln>
      <a:solidFill>
        <a:schemeClr val="tx1"/>
      </a:solidFill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907838164251221"/>
          <c:y val="0.18311439393939433"/>
          <c:w val="0.8421400966183592"/>
          <c:h val="0.65379065656566104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10"/>
            <c:spPr>
              <a:solidFill>
                <a:sysClr val="windowText" lastClr="000000"/>
              </a:solidFill>
            </c:spPr>
          </c:marker>
          <c:trendline>
            <c:spPr>
              <a:ln>
                <a:solidFill>
                  <a:sysClr val="windowText" lastClr="000000"/>
                </a:solidFill>
              </a:ln>
            </c:spPr>
            <c:trendlineType val="linear"/>
            <c:dispRSqr val="1"/>
            <c:dispEq val="1"/>
            <c:trendlineLbl>
              <c:layout>
                <c:manualLayout>
                  <c:x val="9.1469565217391302E-2"/>
                  <c:y val="-0.20857095959595959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latin typeface="Georgia" pitchFamily="18" charset="0"/>
                        <a:cs typeface="Times New Roman" pitchFamily="18" charset="0"/>
                      </a:defRPr>
                    </a:pPr>
                    <a:r>
                      <a:rPr lang="en-US" baseline="0" dirty="0"/>
                      <a:t>y = 9,3995x + 16,619
R² = </a:t>
                    </a:r>
                    <a:r>
                      <a:rPr lang="en-US" baseline="0" dirty="0" smtClean="0"/>
                      <a:t>0</a:t>
                    </a:r>
                    <a:r>
                      <a:rPr lang="sr-Latn-RS" baseline="0" dirty="0" smtClean="0"/>
                      <a:t>.</a:t>
                    </a:r>
                    <a:r>
                      <a:rPr lang="en-US" baseline="0" dirty="0" smtClean="0"/>
                      <a:t>8637</a:t>
                    </a:r>
                    <a:endParaRPr lang="en-US" dirty="0"/>
                  </a:p>
                </c:rich>
              </c:tx>
              <c:numFmt formatCode="General" sourceLinked="0"/>
            </c:trendlineLbl>
          </c:trendline>
          <c:xVal>
            <c:numRef>
              <c:f>'16h H2O'!$I$2:$I$10</c:f>
              <c:numCache>
                <c:formatCode>General</c:formatCode>
                <c:ptCount val="9"/>
                <c:pt idx="0">
                  <c:v>0.40239330286066488</c:v>
                </c:pt>
                <c:pt idx="1">
                  <c:v>2.1607794745231117</c:v>
                </c:pt>
                <c:pt idx="2">
                  <c:v>0.74741959216785214</c:v>
                </c:pt>
                <c:pt idx="3">
                  <c:v>1.5014629639135681</c:v>
                </c:pt>
                <c:pt idx="4">
                  <c:v>2.7121196651010822</c:v>
                </c:pt>
                <c:pt idx="5">
                  <c:v>0.3859909058396972</c:v>
                </c:pt>
                <c:pt idx="6">
                  <c:v>0.97957503730001516</c:v>
                </c:pt>
                <c:pt idx="7">
                  <c:v>0.78525641025641069</c:v>
                </c:pt>
                <c:pt idx="8">
                  <c:v>0.49914741900481491</c:v>
                </c:pt>
              </c:numCache>
            </c:numRef>
          </c:xVal>
          <c:yVal>
            <c:numRef>
              <c:f>'16h H2O'!$S$2:$S$10</c:f>
              <c:numCache>
                <c:formatCode>General</c:formatCode>
                <c:ptCount val="9"/>
                <c:pt idx="0">
                  <c:v>24.156437779261466</c:v>
                </c:pt>
                <c:pt idx="1">
                  <c:v>36.060979998972513</c:v>
                </c:pt>
                <c:pt idx="2">
                  <c:v>24.315787545407439</c:v>
                </c:pt>
                <c:pt idx="3">
                  <c:v>25.632667727529387</c:v>
                </c:pt>
                <c:pt idx="4">
                  <c:v>45.571268123340744</c:v>
                </c:pt>
                <c:pt idx="5">
                  <c:v>20.466969805344089</c:v>
                </c:pt>
                <c:pt idx="6">
                  <c:v>26.657920460977031</c:v>
                </c:pt>
                <c:pt idx="7">
                  <c:v>19.52584452584453</c:v>
                </c:pt>
                <c:pt idx="8">
                  <c:v>22.815584147160646</c:v>
                </c:pt>
              </c:numCache>
            </c:numRef>
          </c:yVal>
        </c:ser>
        <c:axId val="35531776"/>
        <c:axId val="35645312"/>
      </c:scatterChart>
      <c:valAx>
        <c:axId val="355317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600">
                    <a:latin typeface="Georgia" pitchFamily="18" charset="0"/>
                    <a:cs typeface="Times New Roman" pitchFamily="18" charset="0"/>
                  </a:defRPr>
                </a:pPr>
                <a:r>
                  <a:rPr lang="en-US" sz="2600" dirty="0" smtClean="0">
                    <a:latin typeface="Georgia" pitchFamily="18" charset="0"/>
                    <a:cs typeface="Times New Roman" pitchFamily="18" charset="0"/>
                  </a:rPr>
                  <a:t>Cu</a:t>
                </a:r>
                <a:r>
                  <a:rPr lang="sr-Latn-RS" sz="2600" dirty="0" smtClean="0">
                    <a:latin typeface="Georgia" pitchFamily="18" charset="0"/>
                    <a:cs typeface="Times New Roman" pitchFamily="18" charset="0"/>
                  </a:rPr>
                  <a:t> </a:t>
                </a:r>
                <a:r>
                  <a:rPr lang="sr-Latn-RS" sz="2600" b="1" i="0" u="none" strike="noStrike" baseline="0" dirty="0" smtClean="0">
                    <a:latin typeface="Georgia" pitchFamily="18" charset="0"/>
                  </a:rPr>
                  <a:t> (</a:t>
                </a:r>
                <a:r>
                  <a:rPr lang="sr-Latn-RS" sz="2600" b="1" i="0" u="none" strike="noStrike" baseline="0" dirty="0" smtClean="0"/>
                  <a:t>µg</a:t>
                </a:r>
                <a:r>
                  <a:rPr lang="en-GB" sz="2600" b="1" i="0" u="none" strike="noStrike" baseline="0" dirty="0" smtClean="0"/>
                  <a:t> g</a:t>
                </a:r>
                <a:r>
                  <a:rPr lang="en-GB" sz="2600" b="1" i="0" u="none" strike="noStrike" baseline="30000" dirty="0" smtClean="0"/>
                  <a:t>-1</a:t>
                </a:r>
                <a:r>
                  <a:rPr lang="sr-Latn-RS" sz="2600" b="1" i="0" u="none" strike="noStrike" baseline="0" dirty="0" smtClean="0">
                    <a:latin typeface="Georgia" pitchFamily="18" charset="0"/>
                  </a:rPr>
                  <a:t>)</a:t>
                </a:r>
                <a:endParaRPr lang="en-US" sz="2600" dirty="0">
                  <a:latin typeface="Georgia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4601524154589372"/>
              <c:y val="0.88844368686868691"/>
            </c:manualLayout>
          </c:layout>
        </c:title>
        <c:numFmt formatCode="General" sourceLinked="1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2000" b="1">
                <a:latin typeface="Georgia" pitchFamily="18" charset="0"/>
                <a:cs typeface="Times New Roman" pitchFamily="18" charset="0"/>
              </a:defRPr>
            </a:pPr>
            <a:endParaRPr lang="en-US"/>
          </a:p>
        </c:txPr>
        <c:crossAx val="35645312"/>
        <c:crosses val="autoZero"/>
        <c:crossBetween val="midCat"/>
      </c:valAx>
      <c:valAx>
        <c:axId val="35645312"/>
        <c:scaling>
          <c:orientation val="minMax"/>
        </c:scaling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600">
                    <a:latin typeface="Georgia" pitchFamily="18" charset="0"/>
                    <a:cs typeface="Times New Roman" pitchFamily="18" charset="0"/>
                  </a:defRPr>
                </a:pPr>
                <a:r>
                  <a:rPr lang="en-US" sz="2600" dirty="0" smtClean="0">
                    <a:latin typeface="Georgia" pitchFamily="18" charset="0"/>
                    <a:cs typeface="Times New Roman" pitchFamily="18" charset="0"/>
                  </a:rPr>
                  <a:t>S</a:t>
                </a:r>
                <a:r>
                  <a:rPr lang="sr-Latn-RS" sz="2600" dirty="0" smtClean="0">
                    <a:latin typeface="Georgia" pitchFamily="18" charset="0"/>
                    <a:cs typeface="Times New Roman" pitchFamily="18" charset="0"/>
                  </a:rPr>
                  <a:t> </a:t>
                </a:r>
                <a:r>
                  <a:rPr lang="sr-Latn-RS" sz="2600" b="1" i="0" u="none" strike="noStrike" baseline="0" dirty="0" smtClean="0">
                    <a:latin typeface="Georgia" pitchFamily="18" charset="0"/>
                  </a:rPr>
                  <a:t> (</a:t>
                </a:r>
                <a:r>
                  <a:rPr lang="sr-Latn-RS" sz="2600" b="1" i="0" u="none" strike="noStrike" baseline="0" dirty="0" smtClean="0"/>
                  <a:t>µg</a:t>
                </a:r>
                <a:r>
                  <a:rPr lang="en-GB" sz="2600" b="1" i="0" u="none" strike="noStrike" baseline="0" dirty="0" smtClean="0"/>
                  <a:t> g</a:t>
                </a:r>
                <a:r>
                  <a:rPr lang="en-GB" sz="2600" b="1" i="0" u="none" strike="noStrike" baseline="30000" dirty="0" smtClean="0"/>
                  <a:t>-1</a:t>
                </a:r>
                <a:r>
                  <a:rPr lang="sr-Latn-RS" sz="2600" b="1" i="0" u="none" strike="noStrike" baseline="0" dirty="0" smtClean="0">
                    <a:latin typeface="Georgia" pitchFamily="18" charset="0"/>
                  </a:rPr>
                  <a:t>)</a:t>
                </a:r>
                <a:endParaRPr lang="en-US" sz="2600" dirty="0">
                  <a:latin typeface="Georgia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4.5817632850241692E-3"/>
              <c:y val="0.26710934343434345"/>
            </c:manualLayout>
          </c:layout>
        </c:title>
        <c:numFmt formatCode="General" sourceLinked="1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2000" b="1">
                <a:latin typeface="Georgia" pitchFamily="18" charset="0"/>
                <a:cs typeface="Times New Roman" pitchFamily="18" charset="0"/>
              </a:defRPr>
            </a:pPr>
            <a:endParaRPr lang="en-US"/>
          </a:p>
        </c:txPr>
        <c:crossAx val="35531776"/>
        <c:crosses val="autoZero"/>
        <c:crossBetween val="midCat"/>
      </c:valAx>
    </c:plotArea>
    <c:plotVisOnly val="1"/>
    <c:dispBlanksAs val="gap"/>
  </c:chart>
  <c:spPr>
    <a:solidFill>
      <a:srgbClr val="F79646">
        <a:lumMod val="40000"/>
        <a:lumOff val="60000"/>
        <a:alpha val="75000"/>
      </a:srgbClr>
    </a:solidFill>
    <a:ln>
      <a:solidFill>
        <a:schemeClr val="tx1"/>
      </a:solidFill>
    </a:ln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view3D>
      <c:depthPercent val="100"/>
      <c:perspective val="30"/>
    </c:view3D>
    <c:floor>
      <c:spPr>
        <a:ln>
          <a:solidFill>
            <a:schemeClr val="tx1"/>
          </a:solidFill>
        </a:ln>
      </c:spPr>
    </c:floor>
    <c:plotArea>
      <c:layout>
        <c:manualLayout>
          <c:layoutTarget val="inner"/>
          <c:xMode val="edge"/>
          <c:yMode val="edge"/>
          <c:x val="0.11267814814814815"/>
          <c:y val="8.3651605147503277E-2"/>
          <c:w val="0.79592592592592559"/>
          <c:h val="0.60423217845175958"/>
        </c:manualLayout>
      </c:layout>
      <c:bar3DChart>
        <c:barDir val="col"/>
        <c:grouping val="clustered"/>
        <c:ser>
          <c:idx val="0"/>
          <c:order val="0"/>
          <c:tx>
            <c:v>Al</c:v>
          </c:tx>
          <c:spPr>
            <a:ln>
              <a:solidFill>
                <a:schemeClr val="tx1"/>
              </a:solidFill>
            </a:ln>
          </c:spPr>
          <c:cat>
            <c:strRef>
              <c:f>'sred vr'!$B$22:$G$22</c:f>
              <c:strCache>
                <c:ptCount val="6"/>
                <c:pt idx="0">
                  <c:v>CH3COOH</c:v>
                </c:pt>
                <c:pt idx="1">
                  <c:v>16 h H2O</c:v>
                </c:pt>
                <c:pt idx="2">
                  <c:v>2 h H2O</c:v>
                </c:pt>
                <c:pt idx="3">
                  <c:v>Na2EDTA</c:v>
                </c:pt>
                <c:pt idx="4">
                  <c:v>CaCl2</c:v>
                </c:pt>
                <c:pt idx="5">
                  <c:v>NH4NO3</c:v>
                </c:pt>
              </c:strCache>
            </c:strRef>
          </c:cat>
          <c:val>
            <c:numRef>
              <c:f>'sred vr'!$B$23:$G$23</c:f>
              <c:numCache>
                <c:formatCode>0</c:formatCode>
                <c:ptCount val="6"/>
                <c:pt idx="0">
                  <c:v>44.083048751812875</c:v>
                </c:pt>
                <c:pt idx="1">
                  <c:v>24.978636171237579</c:v>
                </c:pt>
                <c:pt idx="2">
                  <c:v>34.558399703626343</c:v>
                </c:pt>
                <c:pt idx="3">
                  <c:v>15.589761713242581</c:v>
                </c:pt>
                <c:pt idx="4" formatCode="0.0">
                  <c:v>1.1033878920749338</c:v>
                </c:pt>
                <c:pt idx="5" formatCode="0.00">
                  <c:v>0.5918258332694919</c:v>
                </c:pt>
              </c:numCache>
            </c:numRef>
          </c:val>
        </c:ser>
        <c:ser>
          <c:idx val="1"/>
          <c:order val="1"/>
          <c:tx>
            <c:v>Fe</c:v>
          </c:tx>
          <c:spPr>
            <a:ln>
              <a:solidFill>
                <a:schemeClr val="tx1"/>
              </a:solidFill>
            </a:ln>
          </c:spPr>
          <c:val>
            <c:numRef>
              <c:f>'sred vr'!$B$25:$G$25</c:f>
              <c:numCache>
                <c:formatCode>0</c:formatCode>
                <c:ptCount val="6"/>
                <c:pt idx="0">
                  <c:v>13.534752017621262</c:v>
                </c:pt>
                <c:pt idx="1">
                  <c:v>22.289870460013031</c:v>
                </c:pt>
                <c:pt idx="2">
                  <c:v>20.263550188896133</c:v>
                </c:pt>
                <c:pt idx="3">
                  <c:v>100.97469748671442</c:v>
                </c:pt>
                <c:pt idx="4" formatCode="0.0">
                  <c:v>1.0815225491739744</c:v>
                </c:pt>
                <c:pt idx="5" formatCode="0.000">
                  <c:v>0.70517240342938581</c:v>
                </c:pt>
              </c:numCache>
            </c:numRef>
          </c:val>
        </c:ser>
        <c:ser>
          <c:idx val="2"/>
          <c:order val="2"/>
          <c:tx>
            <c:v>K</c:v>
          </c:tx>
          <c:spPr>
            <a:ln>
              <a:solidFill>
                <a:schemeClr val="tx1"/>
              </a:solidFill>
            </a:ln>
          </c:spPr>
          <c:val>
            <c:numRef>
              <c:f>'sred vr'!$B$26:$G$26</c:f>
              <c:numCache>
                <c:formatCode>0.0</c:formatCode>
                <c:ptCount val="6"/>
                <c:pt idx="0" formatCode="0">
                  <c:v>66.344261472131066</c:v>
                </c:pt>
                <c:pt idx="1">
                  <c:v>7.7254140751697697</c:v>
                </c:pt>
                <c:pt idx="2">
                  <c:v>6.6299517971487285</c:v>
                </c:pt>
                <c:pt idx="3" formatCode="0">
                  <c:v>88.953891989281246</c:v>
                </c:pt>
                <c:pt idx="4" formatCode="0">
                  <c:v>13.306942090198676</c:v>
                </c:pt>
                <c:pt idx="5" formatCode="0">
                  <c:v>56.915953988285928</c:v>
                </c:pt>
              </c:numCache>
            </c:numRef>
          </c:val>
        </c:ser>
        <c:ser>
          <c:idx val="3"/>
          <c:order val="3"/>
          <c:tx>
            <c:v>Mn</c:v>
          </c:tx>
          <c:spPr>
            <a:ln>
              <a:solidFill>
                <a:schemeClr val="tx1"/>
              </a:solidFill>
            </a:ln>
          </c:spPr>
          <c:val>
            <c:numRef>
              <c:f>'sred vr'!$B$28:$G$28</c:f>
              <c:numCache>
                <c:formatCode>0.00</c:formatCode>
                <c:ptCount val="6"/>
                <c:pt idx="0" formatCode="0">
                  <c:v>24.265496440172953</c:v>
                </c:pt>
                <c:pt idx="1">
                  <c:v>0.30853026000883682</c:v>
                </c:pt>
                <c:pt idx="2">
                  <c:v>5.3586398485960467E-2</c:v>
                </c:pt>
                <c:pt idx="3" formatCode="0">
                  <c:v>77.795393742441519</c:v>
                </c:pt>
                <c:pt idx="4" formatCode="0.000">
                  <c:v>4.8858176676465054E-2</c:v>
                </c:pt>
                <c:pt idx="5">
                  <c:v>0.20772297840878387</c:v>
                </c:pt>
              </c:numCache>
            </c:numRef>
          </c:val>
        </c:ser>
        <c:ser>
          <c:idx val="4"/>
          <c:order val="4"/>
          <c:tx>
            <c:v>Na</c:v>
          </c:tx>
          <c:spPr>
            <a:ln>
              <a:solidFill>
                <a:schemeClr val="tx1"/>
              </a:solidFill>
            </a:ln>
          </c:spPr>
          <c:val>
            <c:numRef>
              <c:f>'sred vr'!$B$29:$G$29</c:f>
              <c:numCache>
                <c:formatCode>0</c:formatCode>
                <c:ptCount val="6"/>
                <c:pt idx="0">
                  <c:v>40.761402667727474</c:v>
                </c:pt>
                <c:pt idx="1">
                  <c:v>13.122474879322562</c:v>
                </c:pt>
                <c:pt idx="2">
                  <c:v>15.3465018056313</c:v>
                </c:pt>
                <c:pt idx="3" formatCode="0.00">
                  <c:v>0</c:v>
                </c:pt>
                <c:pt idx="4" formatCode="0.0">
                  <c:v>7.1860651909433511</c:v>
                </c:pt>
                <c:pt idx="5" formatCode="0.00">
                  <c:v>10.480072919048474</c:v>
                </c:pt>
              </c:numCache>
            </c:numRef>
          </c:val>
        </c:ser>
        <c:ser>
          <c:idx val="5"/>
          <c:order val="5"/>
          <c:tx>
            <c:v>P</c:v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val>
            <c:numRef>
              <c:f>'sred vr'!$B$30:$G$30</c:f>
              <c:numCache>
                <c:formatCode>0.0</c:formatCode>
                <c:ptCount val="6"/>
                <c:pt idx="0" formatCode="0">
                  <c:v>76.967842293692328</c:v>
                </c:pt>
                <c:pt idx="1">
                  <c:v>3.7624159142953264</c:v>
                </c:pt>
                <c:pt idx="2">
                  <c:v>5.0856124673421474</c:v>
                </c:pt>
                <c:pt idx="3" formatCode="0">
                  <c:v>21.082416903160162</c:v>
                </c:pt>
                <c:pt idx="4" formatCode="0.00">
                  <c:v>0.35523691976908239</c:v>
                </c:pt>
                <c:pt idx="5" formatCode="0.00">
                  <c:v>0.61009780445675965</c:v>
                </c:pt>
              </c:numCache>
            </c:numRef>
          </c:val>
        </c:ser>
        <c:ser>
          <c:idx val="6"/>
          <c:order val="6"/>
          <c:tx>
            <c:v>S</c:v>
          </c:tx>
          <c:spPr>
            <a:ln>
              <a:solidFill>
                <a:schemeClr val="tx1"/>
              </a:solidFill>
            </a:ln>
          </c:spPr>
          <c:val>
            <c:numRef>
              <c:f>'sred vr'!$B$31:$G$31</c:f>
              <c:numCache>
                <c:formatCode>0</c:formatCode>
                <c:ptCount val="6"/>
                <c:pt idx="0">
                  <c:v>35.118214657397509</c:v>
                </c:pt>
                <c:pt idx="1">
                  <c:v>27.244828901537389</c:v>
                </c:pt>
                <c:pt idx="2">
                  <c:v>10.333856420684446</c:v>
                </c:pt>
                <c:pt idx="3" formatCode="0.0">
                  <c:v>4.2890910145436676</c:v>
                </c:pt>
                <c:pt idx="4">
                  <c:v>14.417214276017702</c:v>
                </c:pt>
                <c:pt idx="5" formatCode="0.0">
                  <c:v>2.8178038695343917</c:v>
                </c:pt>
              </c:numCache>
            </c:numRef>
          </c:val>
        </c:ser>
        <c:shape val="box"/>
        <c:axId val="36352000"/>
        <c:axId val="36353920"/>
        <c:axId val="0"/>
      </c:bar3DChart>
      <c:catAx>
        <c:axId val="363520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>
                    <a:latin typeface="Georgia" pitchFamily="18" charset="0"/>
                  </a:defRPr>
                </a:pPr>
                <a:r>
                  <a:rPr lang="sr-Latn-RS" sz="2400" b="1" i="0" u="none" strike="noStrike" baseline="0" dirty="0" smtClean="0"/>
                  <a:t>Extractant</a:t>
                </a:r>
                <a:endParaRPr lang="en-US" sz="2400" dirty="0">
                  <a:latin typeface="Georgia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maj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2000" b="1">
                <a:latin typeface="Georgia" pitchFamily="18" charset="0"/>
              </a:defRPr>
            </a:pPr>
            <a:endParaRPr lang="en-US"/>
          </a:p>
        </c:txPr>
        <c:crossAx val="36353920"/>
        <c:crosses val="autoZero"/>
        <c:auto val="1"/>
        <c:lblAlgn val="ctr"/>
        <c:lblOffset val="100"/>
      </c:catAx>
      <c:valAx>
        <c:axId val="36353920"/>
        <c:scaling>
          <c:orientation val="minMax"/>
        </c:scaling>
        <c:axPos val="l"/>
        <c:majorGridlines>
          <c:spPr>
            <a:ln>
              <a:solidFill>
                <a:schemeClr val="tx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400">
                    <a:latin typeface="Georgia" pitchFamily="18" charset="0"/>
                  </a:defRPr>
                </a:pPr>
                <a:r>
                  <a:rPr lang="sr-Latn-RS" sz="2400" b="1" i="0" u="none" strike="noStrike" baseline="0" dirty="0" smtClean="0"/>
                  <a:t>Concentration</a:t>
                </a:r>
                <a:r>
                  <a:rPr lang="x-none" sz="2400" b="1" i="0" u="none" strike="noStrike" baseline="0" smtClean="0"/>
                  <a:t> (</a:t>
                </a:r>
                <a:r>
                  <a:rPr lang="sr-Latn-RS" sz="2400" b="1" i="0" u="none" strike="noStrike" baseline="0" dirty="0" smtClean="0"/>
                  <a:t>µg</a:t>
                </a:r>
                <a:r>
                  <a:rPr lang="en-GB" sz="2400" b="1" i="0" u="none" strike="noStrike" baseline="0" dirty="0" smtClean="0"/>
                  <a:t> g</a:t>
                </a:r>
                <a:r>
                  <a:rPr lang="en-GB" sz="2400" b="1" i="0" u="none" strike="noStrike" baseline="30000" dirty="0" smtClean="0"/>
                  <a:t>-1</a:t>
                </a:r>
                <a:r>
                  <a:rPr lang="sr-Latn-RS" sz="2400" dirty="0" smtClean="0">
                    <a:latin typeface="Georgia" pitchFamily="18" charset="0"/>
                  </a:rPr>
                  <a:t>)</a:t>
                </a:r>
                <a:endParaRPr lang="en-US" sz="2400" dirty="0">
                  <a:latin typeface="Georgia" pitchFamily="18" charset="0"/>
                </a:endParaRPr>
              </a:p>
            </c:rich>
          </c:tx>
          <c:layout>
            <c:manualLayout>
              <c:xMode val="edge"/>
              <c:yMode val="edge"/>
              <c:x val="4.5747407407407403E-2"/>
              <c:y val="5.1774223128956798E-2"/>
            </c:manualLayout>
          </c:layout>
          <c:spPr>
            <a:ln>
              <a:noFill/>
            </a:ln>
          </c:spPr>
        </c:title>
        <c:numFmt formatCode="0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2000" b="1">
                <a:latin typeface="Georgia" pitchFamily="18" charset="0"/>
              </a:defRPr>
            </a:pPr>
            <a:endParaRPr lang="en-US"/>
          </a:p>
        </c:txPr>
        <c:crossAx val="363520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7264703703703939"/>
          <c:y val="3.5394270833333345E-2"/>
          <c:w val="0.11307250000000002"/>
          <c:h val="0.81317864583333332"/>
        </c:manualLayout>
      </c:layout>
      <c:txPr>
        <a:bodyPr/>
        <a:lstStyle/>
        <a:p>
          <a:pPr>
            <a:defRPr sz="2800" b="1">
              <a:latin typeface="Georgia" pitchFamily="18" charset="0"/>
            </a:defRPr>
          </a:pPr>
          <a:endParaRPr lang="en-US"/>
        </a:p>
      </c:txPr>
    </c:legend>
    <c:plotVisOnly val="1"/>
    <c:dispBlanksAs val="gap"/>
  </c:chart>
  <c:spPr>
    <a:solidFill>
      <a:schemeClr val="accent6">
        <a:lumMod val="40000"/>
        <a:lumOff val="60000"/>
      </a:schemeClr>
    </a:solidFill>
    <a:ln>
      <a:solidFill>
        <a:schemeClr val="tx1"/>
      </a:solidFill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view3D>
      <c:depthPercent val="100"/>
      <c:perspective val="30"/>
    </c:view3D>
    <c:floor>
      <c:spPr>
        <a:ln>
          <a:solidFill>
            <a:schemeClr val="tx1"/>
          </a:solidFill>
        </a:ln>
      </c:spPr>
    </c:floor>
    <c:sideWall>
      <c:spPr>
        <a:ln>
          <a:solidFill>
            <a:schemeClr val="tx1"/>
          </a:solidFill>
        </a:ln>
      </c:spPr>
    </c:sideWall>
    <c:backWall>
      <c:spPr>
        <a:ln>
          <a:solidFill>
            <a:schemeClr val="tx1"/>
          </a:solidFill>
        </a:ln>
      </c:spPr>
    </c:backWall>
    <c:plotArea>
      <c:layout>
        <c:manualLayout>
          <c:layoutTarget val="inner"/>
          <c:xMode val="edge"/>
          <c:yMode val="edge"/>
          <c:x val="0.14186462962962962"/>
          <c:y val="3.6077083333333336E-2"/>
          <c:w val="0.76170944444444799"/>
          <c:h val="0.70183715277777781"/>
        </c:manualLayout>
      </c:layout>
      <c:bar3DChart>
        <c:barDir val="col"/>
        <c:grouping val="clustered"/>
        <c:ser>
          <c:idx val="0"/>
          <c:order val="0"/>
          <c:tx>
            <c:v>B</c:v>
          </c:tx>
          <c:spPr>
            <a:ln>
              <a:solidFill>
                <a:schemeClr val="tx1"/>
              </a:solidFill>
            </a:ln>
          </c:spPr>
          <c:cat>
            <c:strRef>
              <c:f>'sred vr'!$B$35:$G$35</c:f>
              <c:strCache>
                <c:ptCount val="6"/>
                <c:pt idx="0">
                  <c:v>CH3COOH</c:v>
                </c:pt>
                <c:pt idx="1">
                  <c:v>16 h H2O</c:v>
                </c:pt>
                <c:pt idx="2">
                  <c:v>2 h H2O</c:v>
                </c:pt>
                <c:pt idx="3">
                  <c:v>Na2EDTA</c:v>
                </c:pt>
                <c:pt idx="4">
                  <c:v>CaCl2</c:v>
                </c:pt>
                <c:pt idx="5">
                  <c:v>NH4NO3</c:v>
                </c:pt>
              </c:strCache>
            </c:strRef>
          </c:cat>
          <c:val>
            <c:numRef>
              <c:f>'sred vr'!$B$36:$G$36</c:f>
              <c:numCache>
                <c:formatCode>0.000</c:formatCode>
                <c:ptCount val="6"/>
                <c:pt idx="0">
                  <c:v>0.29678869710333272</c:v>
                </c:pt>
                <c:pt idx="1">
                  <c:v>2.7415382594616299E-2</c:v>
                </c:pt>
                <c:pt idx="2">
                  <c:v>3.3661783745150956E-2</c:v>
                </c:pt>
                <c:pt idx="3">
                  <c:v>0</c:v>
                </c:pt>
                <c:pt idx="4">
                  <c:v>0</c:v>
                </c:pt>
                <c:pt idx="5">
                  <c:v>2.9695147603558632E-2</c:v>
                </c:pt>
              </c:numCache>
            </c:numRef>
          </c:val>
        </c:ser>
        <c:ser>
          <c:idx val="1"/>
          <c:order val="1"/>
          <c:tx>
            <c:v>Be</c:v>
          </c:tx>
          <c:spPr>
            <a:ln>
              <a:solidFill>
                <a:schemeClr val="tx1"/>
              </a:solidFill>
            </a:ln>
          </c:spPr>
          <c:cat>
            <c:strRef>
              <c:f>'sred vr'!$B$35:$G$35</c:f>
              <c:strCache>
                <c:ptCount val="6"/>
                <c:pt idx="0">
                  <c:v>CH3COOH</c:v>
                </c:pt>
                <c:pt idx="1">
                  <c:v>16 h H2O</c:v>
                </c:pt>
                <c:pt idx="2">
                  <c:v>2 h H2O</c:v>
                </c:pt>
                <c:pt idx="3">
                  <c:v>Na2EDTA</c:v>
                </c:pt>
                <c:pt idx="4">
                  <c:v>CaCl2</c:v>
                </c:pt>
                <c:pt idx="5">
                  <c:v>NH4NO3</c:v>
                </c:pt>
              </c:strCache>
            </c:strRef>
          </c:cat>
          <c:val>
            <c:numRef>
              <c:f>'sred vr'!$B$37:$G$37</c:f>
              <c:numCache>
                <c:formatCode>0.000</c:formatCode>
                <c:ptCount val="6"/>
                <c:pt idx="0">
                  <c:v>6.1107158784672454E-2</c:v>
                </c:pt>
                <c:pt idx="1">
                  <c:v>2.5639268638669898E-4</c:v>
                </c:pt>
                <c:pt idx="2">
                  <c:v>2.2505188157136502E-3</c:v>
                </c:pt>
                <c:pt idx="3">
                  <c:v>2.1811087371091048E-3</c:v>
                </c:pt>
                <c:pt idx="4">
                  <c:v>1.6907213308754961E-3</c:v>
                </c:pt>
                <c:pt idx="5">
                  <c:v>9.3833705909474027E-2</c:v>
                </c:pt>
              </c:numCache>
            </c:numRef>
          </c:val>
        </c:ser>
        <c:ser>
          <c:idx val="2"/>
          <c:order val="2"/>
          <c:tx>
            <c:v>Cd</c:v>
          </c:tx>
          <c:spPr>
            <a:ln>
              <a:solidFill>
                <a:schemeClr val="tx1"/>
              </a:solidFill>
            </a:ln>
          </c:spPr>
          <c:cat>
            <c:strRef>
              <c:f>'sred vr'!$B$35:$G$35</c:f>
              <c:strCache>
                <c:ptCount val="6"/>
                <c:pt idx="0">
                  <c:v>CH3COOH</c:v>
                </c:pt>
                <c:pt idx="1">
                  <c:v>16 h H2O</c:v>
                </c:pt>
                <c:pt idx="2">
                  <c:v>2 h H2O</c:v>
                </c:pt>
                <c:pt idx="3">
                  <c:v>Na2EDTA</c:v>
                </c:pt>
                <c:pt idx="4">
                  <c:v>CaCl2</c:v>
                </c:pt>
                <c:pt idx="5">
                  <c:v>NH4NO3</c:v>
                </c:pt>
              </c:strCache>
            </c:strRef>
          </c:cat>
          <c:val>
            <c:numRef>
              <c:f>'sred vr'!$B$38:$G$38</c:f>
              <c:numCache>
                <c:formatCode>0.000</c:formatCode>
                <c:ptCount val="6"/>
                <c:pt idx="0">
                  <c:v>5.1109665822256088E-2</c:v>
                </c:pt>
                <c:pt idx="1">
                  <c:v>3.8656872609827597E-3</c:v>
                </c:pt>
                <c:pt idx="2">
                  <c:v>0</c:v>
                </c:pt>
                <c:pt idx="3">
                  <c:v>7.6433792904847433E-2</c:v>
                </c:pt>
                <c:pt idx="4">
                  <c:v>7.7280068983200513E-4</c:v>
                </c:pt>
                <c:pt idx="5">
                  <c:v>1.5689557558064115E-3</c:v>
                </c:pt>
              </c:numCache>
            </c:numRef>
          </c:val>
        </c:ser>
        <c:ser>
          <c:idx val="3"/>
          <c:order val="3"/>
          <c:tx>
            <c:v>Co</c:v>
          </c:tx>
          <c:spPr>
            <a:ln>
              <a:solidFill>
                <a:schemeClr val="tx1"/>
              </a:solidFill>
            </a:ln>
          </c:spPr>
          <c:cat>
            <c:strRef>
              <c:f>'sred vr'!$B$35:$G$35</c:f>
              <c:strCache>
                <c:ptCount val="6"/>
                <c:pt idx="0">
                  <c:v>CH3COOH</c:v>
                </c:pt>
                <c:pt idx="1">
                  <c:v>16 h H2O</c:v>
                </c:pt>
                <c:pt idx="2">
                  <c:v>2 h H2O</c:v>
                </c:pt>
                <c:pt idx="3">
                  <c:v>Na2EDTA</c:v>
                </c:pt>
                <c:pt idx="4">
                  <c:v>CaCl2</c:v>
                </c:pt>
                <c:pt idx="5">
                  <c:v>NH4NO3</c:v>
                </c:pt>
              </c:strCache>
            </c:strRef>
          </c:cat>
          <c:val>
            <c:numRef>
              <c:f>'sred vr'!$B$39:$G$39</c:f>
              <c:numCache>
                <c:formatCode>0.000</c:formatCode>
                <c:ptCount val="6"/>
                <c:pt idx="0">
                  <c:v>4.1223211759901714E-2</c:v>
                </c:pt>
                <c:pt idx="1">
                  <c:v>4.0185437598790393E-3</c:v>
                </c:pt>
                <c:pt idx="2">
                  <c:v>6.0576088835854903E-3</c:v>
                </c:pt>
                <c:pt idx="3">
                  <c:v>0.61952523835773265</c:v>
                </c:pt>
                <c:pt idx="4">
                  <c:v>1.3977686735732763E-3</c:v>
                </c:pt>
                <c:pt idx="5">
                  <c:v>1.1022406995135465E-3</c:v>
                </c:pt>
              </c:numCache>
            </c:numRef>
          </c:val>
        </c:ser>
        <c:ser>
          <c:idx val="4"/>
          <c:order val="4"/>
          <c:tx>
            <c:v>Cr</c:v>
          </c:tx>
          <c:spPr>
            <a:ln>
              <a:solidFill>
                <a:schemeClr val="tx1"/>
              </a:solidFill>
            </a:ln>
          </c:spPr>
          <c:cat>
            <c:strRef>
              <c:f>'sred vr'!$B$35:$G$35</c:f>
              <c:strCache>
                <c:ptCount val="6"/>
                <c:pt idx="0">
                  <c:v>CH3COOH</c:v>
                </c:pt>
                <c:pt idx="1">
                  <c:v>16 h H2O</c:v>
                </c:pt>
                <c:pt idx="2">
                  <c:v>2 h H2O</c:v>
                </c:pt>
                <c:pt idx="3">
                  <c:v>Na2EDTA</c:v>
                </c:pt>
                <c:pt idx="4">
                  <c:v>CaCl2</c:v>
                </c:pt>
                <c:pt idx="5">
                  <c:v>NH4NO3</c:v>
                </c:pt>
              </c:strCache>
            </c:strRef>
          </c:cat>
          <c:val>
            <c:numRef>
              <c:f>'sred vr'!$B$40:$G$40</c:f>
              <c:numCache>
                <c:formatCode>0.000</c:formatCode>
                <c:ptCount val="6"/>
                <c:pt idx="0">
                  <c:v>7.5879815271803805E-2</c:v>
                </c:pt>
                <c:pt idx="1">
                  <c:v>3.059219799376469E-2</c:v>
                </c:pt>
                <c:pt idx="2">
                  <c:v>4.3846591915899034E-2</c:v>
                </c:pt>
                <c:pt idx="3">
                  <c:v>4.6034013965095294E-2</c:v>
                </c:pt>
                <c:pt idx="4">
                  <c:v>4.9304479729320432E-3</c:v>
                </c:pt>
                <c:pt idx="5">
                  <c:v>4.8211309389078602E-3</c:v>
                </c:pt>
              </c:numCache>
            </c:numRef>
          </c:val>
        </c:ser>
        <c:ser>
          <c:idx val="6"/>
          <c:order val="5"/>
          <c:tx>
            <c:v>Mo</c:v>
          </c:tx>
          <c:spPr>
            <a:ln>
              <a:solidFill>
                <a:schemeClr val="tx1"/>
              </a:solidFill>
            </a:ln>
          </c:spPr>
          <c:cat>
            <c:strRef>
              <c:f>'sred vr'!$B$35:$G$35</c:f>
              <c:strCache>
                <c:ptCount val="6"/>
                <c:pt idx="0">
                  <c:v>CH3COOH</c:v>
                </c:pt>
                <c:pt idx="1">
                  <c:v>16 h H2O</c:v>
                </c:pt>
                <c:pt idx="2">
                  <c:v>2 h H2O</c:v>
                </c:pt>
                <c:pt idx="3">
                  <c:v>Na2EDTA</c:v>
                </c:pt>
                <c:pt idx="4">
                  <c:v>CaCl2</c:v>
                </c:pt>
                <c:pt idx="5">
                  <c:v>NH4NO3</c:v>
                </c:pt>
              </c:strCache>
            </c:strRef>
          </c:cat>
          <c:val>
            <c:numRef>
              <c:f>'sred vr'!$B$42:$G$42</c:f>
              <c:numCache>
                <c:formatCode>0.000</c:formatCode>
                <c:ptCount val="6"/>
                <c:pt idx="0">
                  <c:v>0.16986055825907612</c:v>
                </c:pt>
                <c:pt idx="1">
                  <c:v>1.2730867922219702E-2</c:v>
                </c:pt>
                <c:pt idx="2">
                  <c:v>1.6536620244172188E-2</c:v>
                </c:pt>
                <c:pt idx="3">
                  <c:v>2.1594214277337331E-2</c:v>
                </c:pt>
                <c:pt idx="4">
                  <c:v>2.3457786111966118E-2</c:v>
                </c:pt>
                <c:pt idx="5">
                  <c:v>0</c:v>
                </c:pt>
              </c:numCache>
            </c:numRef>
          </c:val>
        </c:ser>
        <c:ser>
          <c:idx val="7"/>
          <c:order val="6"/>
          <c:tx>
            <c:v>Ni</c:v>
          </c:tx>
          <c:spPr>
            <a:ln>
              <a:solidFill>
                <a:schemeClr val="tx1"/>
              </a:solidFill>
            </a:ln>
          </c:spPr>
          <c:cat>
            <c:strRef>
              <c:f>'sred vr'!$B$35:$G$35</c:f>
              <c:strCache>
                <c:ptCount val="6"/>
                <c:pt idx="0">
                  <c:v>CH3COOH</c:v>
                </c:pt>
                <c:pt idx="1">
                  <c:v>16 h H2O</c:v>
                </c:pt>
                <c:pt idx="2">
                  <c:v>2 h H2O</c:v>
                </c:pt>
                <c:pt idx="3">
                  <c:v>Na2EDTA</c:v>
                </c:pt>
                <c:pt idx="4">
                  <c:v>CaCl2</c:v>
                </c:pt>
                <c:pt idx="5">
                  <c:v>NH4NO3</c:v>
                </c:pt>
              </c:strCache>
            </c:strRef>
          </c:cat>
          <c:val>
            <c:numRef>
              <c:f>'sred vr'!$B$43:$G$43</c:f>
              <c:numCache>
                <c:formatCode>0.000</c:formatCode>
                <c:ptCount val="6"/>
                <c:pt idx="0">
                  <c:v>0.75227675424395501</c:v>
                </c:pt>
                <c:pt idx="1">
                  <c:v>9.9717381817212528E-2</c:v>
                </c:pt>
                <c:pt idx="2">
                  <c:v>0.33943982951460888</c:v>
                </c:pt>
                <c:pt idx="3">
                  <c:v>1.2727528419318737</c:v>
                </c:pt>
                <c:pt idx="4">
                  <c:v>0.12513113240474752</c:v>
                </c:pt>
                <c:pt idx="5">
                  <c:v>3.6521578750507266E-2</c:v>
                </c:pt>
              </c:numCache>
            </c:numRef>
          </c:val>
        </c:ser>
        <c:ser>
          <c:idx val="8"/>
          <c:order val="7"/>
          <c:tx>
            <c:v>Pb</c:v>
          </c:tx>
          <c:spPr>
            <a:ln>
              <a:solidFill>
                <a:schemeClr val="tx1"/>
              </a:solidFill>
            </a:ln>
          </c:spPr>
          <c:cat>
            <c:strRef>
              <c:f>'sred vr'!$B$35:$G$35</c:f>
              <c:strCache>
                <c:ptCount val="6"/>
                <c:pt idx="0">
                  <c:v>CH3COOH</c:v>
                </c:pt>
                <c:pt idx="1">
                  <c:v>16 h H2O</c:v>
                </c:pt>
                <c:pt idx="2">
                  <c:v>2 h H2O</c:v>
                </c:pt>
                <c:pt idx="3">
                  <c:v>Na2EDTA</c:v>
                </c:pt>
                <c:pt idx="4">
                  <c:v>CaCl2</c:v>
                </c:pt>
                <c:pt idx="5">
                  <c:v>NH4NO3</c:v>
                </c:pt>
              </c:strCache>
            </c:strRef>
          </c:cat>
          <c:val>
            <c:numRef>
              <c:f>'sred vr'!$B$44:$G$44</c:f>
              <c:numCache>
                <c:formatCode>0.000</c:formatCode>
                <c:ptCount val="6"/>
                <c:pt idx="0">
                  <c:v>0</c:v>
                </c:pt>
                <c:pt idx="1">
                  <c:v>0.12300849401853962</c:v>
                </c:pt>
                <c:pt idx="2">
                  <c:v>4.3852559098742527E-2</c:v>
                </c:pt>
                <c:pt idx="3">
                  <c:v>2.5639515083469679</c:v>
                </c:pt>
                <c:pt idx="4">
                  <c:v>1.0184635009118943E-2</c:v>
                </c:pt>
                <c:pt idx="5">
                  <c:v>5.2267037187381619E-3</c:v>
                </c:pt>
              </c:numCache>
            </c:numRef>
          </c:val>
        </c:ser>
        <c:ser>
          <c:idx val="9"/>
          <c:order val="8"/>
          <c:tx>
            <c:v>Sb</c:v>
          </c:tx>
          <c:spPr>
            <a:ln>
              <a:solidFill>
                <a:schemeClr val="tx1"/>
              </a:solidFill>
            </a:ln>
          </c:spPr>
          <c:cat>
            <c:strRef>
              <c:f>'sred vr'!$B$35:$G$35</c:f>
              <c:strCache>
                <c:ptCount val="6"/>
                <c:pt idx="0">
                  <c:v>CH3COOH</c:v>
                </c:pt>
                <c:pt idx="1">
                  <c:v>16 h H2O</c:v>
                </c:pt>
                <c:pt idx="2">
                  <c:v>2 h H2O</c:v>
                </c:pt>
                <c:pt idx="3">
                  <c:v>Na2EDTA</c:v>
                </c:pt>
                <c:pt idx="4">
                  <c:v>CaCl2</c:v>
                </c:pt>
                <c:pt idx="5">
                  <c:v>NH4NO3</c:v>
                </c:pt>
              </c:strCache>
            </c:strRef>
          </c:cat>
          <c:val>
            <c:numRef>
              <c:f>'sred vr'!$B$45:$G$45</c:f>
              <c:numCache>
                <c:formatCode>0.000</c:formatCode>
                <c:ptCount val="6"/>
                <c:pt idx="0">
                  <c:v>3.5823613708790211E-2</c:v>
                </c:pt>
                <c:pt idx="1">
                  <c:v>1.1905726081649585E-2</c:v>
                </c:pt>
                <c:pt idx="2">
                  <c:v>7.5123179754151836E-3</c:v>
                </c:pt>
                <c:pt idx="3">
                  <c:v>1.4285016093796538E-2</c:v>
                </c:pt>
                <c:pt idx="4">
                  <c:v>1.1964012467152703E-2</c:v>
                </c:pt>
                <c:pt idx="5">
                  <c:v>4.6585960697333789E-3</c:v>
                </c:pt>
              </c:numCache>
            </c:numRef>
          </c:val>
        </c:ser>
        <c:ser>
          <c:idx val="10"/>
          <c:order val="9"/>
          <c:tx>
            <c:v>V</c:v>
          </c:tx>
          <c:spPr>
            <a:ln>
              <a:solidFill>
                <a:schemeClr val="tx1"/>
              </a:solidFill>
            </a:ln>
          </c:spPr>
          <c:cat>
            <c:strRef>
              <c:f>'sred vr'!$B$35:$G$35</c:f>
              <c:strCache>
                <c:ptCount val="6"/>
                <c:pt idx="0">
                  <c:v>CH3COOH</c:v>
                </c:pt>
                <c:pt idx="1">
                  <c:v>16 h H2O</c:v>
                </c:pt>
                <c:pt idx="2">
                  <c:v>2 h H2O</c:v>
                </c:pt>
                <c:pt idx="3">
                  <c:v>Na2EDTA</c:v>
                </c:pt>
                <c:pt idx="4">
                  <c:v>CaCl2</c:v>
                </c:pt>
                <c:pt idx="5">
                  <c:v>NH4NO3</c:v>
                </c:pt>
              </c:strCache>
            </c:strRef>
          </c:cat>
          <c:val>
            <c:numRef>
              <c:f>'sred vr'!$B$46:$G$46</c:f>
              <c:numCache>
                <c:formatCode>0.000</c:formatCode>
                <c:ptCount val="6"/>
                <c:pt idx="0">
                  <c:v>2.4921861318115572E-2</c:v>
                </c:pt>
                <c:pt idx="1">
                  <c:v>5.7588101335316534E-2</c:v>
                </c:pt>
                <c:pt idx="2">
                  <c:v>0.10431177656664319</c:v>
                </c:pt>
                <c:pt idx="3">
                  <c:v>0.12398045213148302</c:v>
                </c:pt>
                <c:pt idx="4">
                  <c:v>3.5829257145286579E-3</c:v>
                </c:pt>
                <c:pt idx="5">
                  <c:v>3.1449520391852377</c:v>
                </c:pt>
              </c:numCache>
            </c:numRef>
          </c:val>
        </c:ser>
        <c:ser>
          <c:idx val="11"/>
          <c:order val="10"/>
          <c:tx>
            <c:v>Zn</c:v>
          </c:tx>
          <c:spPr>
            <a:ln>
              <a:solidFill>
                <a:schemeClr val="tx1"/>
              </a:solidFill>
            </a:ln>
          </c:spPr>
          <c:cat>
            <c:strRef>
              <c:f>'sred vr'!$B$35:$G$35</c:f>
              <c:strCache>
                <c:ptCount val="6"/>
                <c:pt idx="0">
                  <c:v>CH3COOH</c:v>
                </c:pt>
                <c:pt idx="1">
                  <c:v>16 h H2O</c:v>
                </c:pt>
                <c:pt idx="2">
                  <c:v>2 h H2O</c:v>
                </c:pt>
                <c:pt idx="3">
                  <c:v>Na2EDTA</c:v>
                </c:pt>
                <c:pt idx="4">
                  <c:v>CaCl2</c:v>
                </c:pt>
                <c:pt idx="5">
                  <c:v>NH4NO3</c:v>
                </c:pt>
              </c:strCache>
            </c:strRef>
          </c:cat>
          <c:val>
            <c:numRef>
              <c:f>'sred vr'!$B$47:$G$47</c:f>
              <c:numCache>
                <c:formatCode>0.000</c:formatCode>
                <c:ptCount val="6"/>
                <c:pt idx="0">
                  <c:v>1.154991806877258</c:v>
                </c:pt>
                <c:pt idx="1">
                  <c:v>0.38272004962771788</c:v>
                </c:pt>
                <c:pt idx="2">
                  <c:v>0.40635887209858468</c:v>
                </c:pt>
                <c:pt idx="3">
                  <c:v>2.2759383833121847</c:v>
                </c:pt>
                <c:pt idx="4">
                  <c:v>0.16923749559180576</c:v>
                </c:pt>
                <c:pt idx="5">
                  <c:v>5.0663416942936475E-2</c:v>
                </c:pt>
              </c:numCache>
            </c:numRef>
          </c:val>
        </c:ser>
        <c:shape val="box"/>
        <c:axId val="36546432"/>
        <c:axId val="36245504"/>
        <c:axId val="0"/>
      </c:bar3DChart>
      <c:catAx>
        <c:axId val="365464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>
                    <a:latin typeface="Georgia" pitchFamily="18" charset="0"/>
                  </a:defRPr>
                </a:pPr>
                <a:r>
                  <a:rPr lang="sr-Latn-RS" sz="2400" b="1" i="0" baseline="0" dirty="0" smtClean="0"/>
                  <a:t>Extractants</a:t>
                </a:r>
                <a:endParaRPr lang="en-US" sz="2400" b="1" i="0" baseline="0" dirty="0"/>
              </a:p>
            </c:rich>
          </c:tx>
          <c:layout>
            <c:manualLayout>
              <c:xMode val="edge"/>
              <c:yMode val="edge"/>
              <c:x val="0.41408888888889039"/>
              <c:y val="0.90505087014725549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2000" b="1">
                <a:latin typeface="Georgia" pitchFamily="18" charset="0"/>
              </a:defRPr>
            </a:pPr>
            <a:endParaRPr lang="en-US"/>
          </a:p>
        </c:txPr>
        <c:crossAx val="36245504"/>
        <c:crosses val="autoZero"/>
        <c:auto val="1"/>
        <c:lblAlgn val="ctr"/>
        <c:lblOffset val="100"/>
      </c:catAx>
      <c:valAx>
        <c:axId val="36245504"/>
        <c:scaling>
          <c:orientation val="minMax"/>
        </c:scaling>
        <c:axPos val="l"/>
        <c:majorGridlines>
          <c:spPr>
            <a:ln>
              <a:solidFill>
                <a:schemeClr val="tx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400" b="1">
                    <a:latin typeface="Georgia" pitchFamily="18" charset="0"/>
                  </a:defRPr>
                </a:pPr>
                <a:r>
                  <a:rPr lang="sr-Latn-RS" sz="2400" b="1" i="0" baseline="0" dirty="0" smtClean="0"/>
                  <a:t>Concentration</a:t>
                </a:r>
                <a:r>
                  <a:rPr lang="x-none" sz="2400" b="1" i="0" baseline="0" smtClean="0"/>
                  <a:t> (</a:t>
                </a:r>
                <a:r>
                  <a:rPr lang="sr-Latn-RS" sz="2400" b="1" i="0" baseline="0" dirty="0" smtClean="0"/>
                  <a:t>µg</a:t>
                </a:r>
                <a:r>
                  <a:rPr lang="en-GB" sz="2400" b="1" i="0" baseline="0" dirty="0" smtClean="0"/>
                  <a:t> g</a:t>
                </a:r>
                <a:r>
                  <a:rPr lang="en-GB" sz="2400" b="1" i="0" baseline="30000" dirty="0" smtClean="0"/>
                  <a:t>-1</a:t>
                </a:r>
                <a:r>
                  <a:rPr lang="sr-Latn-RS" sz="2400" b="1" i="0" baseline="0" dirty="0" smtClean="0"/>
                  <a:t>)</a:t>
                </a:r>
                <a:endParaRPr lang="en-US" sz="2400" b="1" i="0" baseline="0" dirty="0"/>
              </a:p>
            </c:rich>
          </c:tx>
          <c:layout>
            <c:manualLayout>
              <c:xMode val="edge"/>
              <c:yMode val="edge"/>
              <c:x val="5.1476111111111132E-2"/>
              <c:y val="7.5897743055555564E-2"/>
            </c:manualLayout>
          </c:layout>
        </c:title>
        <c:numFmt formatCode="0.000" sourceLinked="1"/>
        <c:tickLblPos val="nextTo"/>
        <c:txPr>
          <a:bodyPr/>
          <a:lstStyle/>
          <a:p>
            <a:pPr>
              <a:defRPr sz="2000" b="1">
                <a:latin typeface="Georgia" pitchFamily="18" charset="0"/>
              </a:defRPr>
            </a:pPr>
            <a:endParaRPr lang="en-US"/>
          </a:p>
        </c:txPr>
        <c:crossAx val="365464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7887962962963195"/>
          <c:y val="4.9083854166666704E-2"/>
          <c:w val="9.0546296296296763E-2"/>
          <c:h val="0.84501302083333329"/>
        </c:manualLayout>
      </c:layout>
      <c:txPr>
        <a:bodyPr/>
        <a:lstStyle/>
        <a:p>
          <a:pPr>
            <a:defRPr sz="2800" b="1">
              <a:latin typeface="Georgia" pitchFamily="18" charset="0"/>
            </a:defRPr>
          </a:pPr>
          <a:endParaRPr lang="en-US"/>
        </a:p>
      </c:txPr>
    </c:legend>
    <c:plotVisOnly val="1"/>
    <c:dispBlanksAs val="gap"/>
  </c:chart>
  <c:spPr>
    <a:solidFill>
      <a:schemeClr val="accent6">
        <a:lumMod val="40000"/>
        <a:lumOff val="60000"/>
      </a:schemeClr>
    </a:solidFill>
    <a:ln>
      <a:solidFill>
        <a:schemeClr val="tx1"/>
      </a:solidFill>
    </a:ln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874059492563429"/>
          <c:y val="0.18209949494949557"/>
          <c:w val="0.80090529308836544"/>
          <c:h val="0.60915606060606053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10"/>
            <c:spPr>
              <a:solidFill>
                <a:schemeClr val="tx1"/>
              </a:solidFill>
            </c:spPr>
          </c:marker>
          <c:trendline>
            <c:spPr>
              <a:ln>
                <a:solidFill>
                  <a:schemeClr val="tx1"/>
                </a:solidFill>
              </a:ln>
            </c:spPr>
            <c:trendlineType val="linear"/>
            <c:dispRSqr val="1"/>
            <c:dispEq val="1"/>
            <c:trendlineLbl>
              <c:layout>
                <c:manualLayout>
                  <c:x val="0.27502500000000002"/>
                  <c:y val="-0.25168560606060608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2000" b="1">
                      <a:latin typeface="Georgia" pitchFamily="18" charset="0"/>
                    </a:defRPr>
                  </a:pPr>
                  <a:endParaRPr lang="en-US"/>
                </a:p>
              </c:txPr>
            </c:trendlineLbl>
          </c:trendline>
          <c:xVal>
            <c:numRef>
              <c:f>CH3COOH!$G$2:$G$11</c:f>
              <c:numCache>
                <c:formatCode>General</c:formatCode>
                <c:ptCount val="10"/>
                <c:pt idx="0">
                  <c:v>3.670463875205255E-2</c:v>
                </c:pt>
                <c:pt idx="1">
                  <c:v>9.158675456997302E-2</c:v>
                </c:pt>
                <c:pt idx="2">
                  <c:v>8.3204778242022773E-3</c:v>
                </c:pt>
                <c:pt idx="3">
                  <c:v>4.0771136574790895E-2</c:v>
                </c:pt>
                <c:pt idx="4">
                  <c:v>0.11144115828524322</c:v>
                </c:pt>
                <c:pt idx="5">
                  <c:v>1.45385555668738E-2</c:v>
                </c:pt>
                <c:pt idx="6">
                  <c:v>2.7818172442244302E-2</c:v>
                </c:pt>
                <c:pt idx="7">
                  <c:v>2.239641657334827E-2</c:v>
                </c:pt>
                <c:pt idx="8">
                  <c:v>1.743159525038724E-2</c:v>
                </c:pt>
                <c:pt idx="9">
                  <c:v>4.1223211759901714E-2</c:v>
                </c:pt>
              </c:numCache>
            </c:numRef>
          </c:xVal>
          <c:yVal>
            <c:numRef>
              <c:f>CH3COOH!$M$2:$M$11</c:f>
              <c:numCache>
                <c:formatCode>General</c:formatCode>
                <c:ptCount val="10"/>
                <c:pt idx="0">
                  <c:v>22.105911330049263</c:v>
                </c:pt>
                <c:pt idx="1">
                  <c:v>28.193986614723787</c:v>
                </c:pt>
                <c:pt idx="2">
                  <c:v>21.083743080849128</c:v>
                </c:pt>
                <c:pt idx="3">
                  <c:v>23.041189222669527</c:v>
                </c:pt>
                <c:pt idx="4">
                  <c:v>35.400556471558104</c:v>
                </c:pt>
                <c:pt idx="5">
                  <c:v>19.738922277681539</c:v>
                </c:pt>
                <c:pt idx="6">
                  <c:v>25.611283003300333</c:v>
                </c:pt>
                <c:pt idx="7">
                  <c:v>22.663850147612809</c:v>
                </c:pt>
                <c:pt idx="8">
                  <c:v>20.550025813113059</c:v>
                </c:pt>
                <c:pt idx="9">
                  <c:v>24.265496440172996</c:v>
                </c:pt>
              </c:numCache>
            </c:numRef>
          </c:yVal>
        </c:ser>
        <c:axId val="36573568"/>
        <c:axId val="36575488"/>
      </c:scatterChart>
      <c:valAx>
        <c:axId val="365735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600">
                    <a:latin typeface="Georgia" pitchFamily="18" charset="0"/>
                  </a:defRPr>
                </a:pPr>
                <a:r>
                  <a:rPr lang="en-US" sz="2600" dirty="0">
                    <a:latin typeface="Georgia" pitchFamily="18" charset="0"/>
                  </a:rPr>
                  <a:t>Co</a:t>
                </a:r>
                <a:r>
                  <a:rPr lang="sr-Latn-RS" sz="2600" dirty="0">
                    <a:latin typeface="Georgia" pitchFamily="18" charset="0"/>
                  </a:rPr>
                  <a:t> </a:t>
                </a:r>
                <a:r>
                  <a:rPr lang="sr-Latn-RS" sz="2600" dirty="0" smtClean="0">
                    <a:latin typeface="Georgia" pitchFamily="18" charset="0"/>
                  </a:rPr>
                  <a:t>(</a:t>
                </a:r>
                <a:r>
                  <a:rPr lang="sr-Latn-RS" sz="2600" b="1" i="0" u="none" strike="noStrike" baseline="0" dirty="0" smtClean="0"/>
                  <a:t>µg</a:t>
                </a:r>
                <a:r>
                  <a:rPr lang="en-GB" sz="2600" b="1" i="0" u="none" strike="noStrike" baseline="0" dirty="0" smtClean="0"/>
                  <a:t> g</a:t>
                </a:r>
                <a:r>
                  <a:rPr lang="en-GB" sz="2600" b="1" i="0" u="none" strike="noStrike" baseline="30000" dirty="0" smtClean="0"/>
                  <a:t>-1</a:t>
                </a:r>
                <a:r>
                  <a:rPr lang="sr-Latn-RS" sz="2600" dirty="0" smtClean="0">
                    <a:latin typeface="Georgia" pitchFamily="18" charset="0"/>
                  </a:rPr>
                  <a:t>)</a:t>
                </a:r>
                <a:endParaRPr lang="en-US" sz="2600" dirty="0">
                  <a:latin typeface="Georgia" pitchFamily="18" charset="0"/>
                </a:endParaRPr>
              </a:p>
            </c:rich>
          </c:tx>
          <c:layout>
            <c:manualLayout>
              <c:xMode val="edge"/>
              <c:yMode val="edge"/>
              <c:x val="0.42607427536231995"/>
              <c:y val="0.88922777777777751"/>
            </c:manualLayout>
          </c:layout>
        </c:title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2000" b="1">
                <a:latin typeface="Georgia" pitchFamily="18" charset="0"/>
              </a:defRPr>
            </a:pPr>
            <a:endParaRPr lang="en-US"/>
          </a:p>
        </c:txPr>
        <c:crossAx val="36575488"/>
        <c:crosses val="autoZero"/>
        <c:crossBetween val="midCat"/>
      </c:valAx>
      <c:valAx>
        <c:axId val="36575488"/>
        <c:scaling>
          <c:orientation val="minMax"/>
          <c:min val="15"/>
        </c:scaling>
        <c:axPos val="l"/>
        <c:majorGridlines>
          <c:spPr>
            <a:ln>
              <a:solidFill>
                <a:schemeClr val="tx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600">
                    <a:latin typeface="Georgia" pitchFamily="18" charset="0"/>
                  </a:defRPr>
                </a:pPr>
                <a:r>
                  <a:rPr lang="en-US" sz="2600" dirty="0" err="1">
                    <a:latin typeface="Georgia" pitchFamily="18" charset="0"/>
                  </a:rPr>
                  <a:t>Mn</a:t>
                </a:r>
                <a:r>
                  <a:rPr lang="sr-Latn-RS" sz="2600" dirty="0">
                    <a:latin typeface="Georgia" pitchFamily="18" charset="0"/>
                  </a:rPr>
                  <a:t> </a:t>
                </a:r>
                <a:r>
                  <a:rPr lang="sr-Latn-RS" sz="2600" dirty="0" smtClean="0">
                    <a:latin typeface="Georgia" pitchFamily="18" charset="0"/>
                  </a:rPr>
                  <a:t>(</a:t>
                </a:r>
                <a:r>
                  <a:rPr lang="sr-Latn-RS" sz="2600" b="1" i="0" u="none" strike="noStrike" baseline="0" dirty="0" smtClean="0"/>
                  <a:t>µg</a:t>
                </a:r>
                <a:r>
                  <a:rPr lang="en-GB" sz="2600" b="1" i="0" u="none" strike="noStrike" baseline="0" dirty="0" smtClean="0"/>
                  <a:t> g</a:t>
                </a:r>
                <a:r>
                  <a:rPr lang="en-GB" sz="2600" b="1" i="0" u="none" strike="noStrike" baseline="30000" dirty="0" smtClean="0"/>
                  <a:t>-1</a:t>
                </a:r>
                <a:r>
                  <a:rPr lang="sr-Latn-RS" sz="2600" dirty="0" smtClean="0">
                    <a:latin typeface="Georgia" pitchFamily="18" charset="0"/>
                  </a:rPr>
                  <a:t>)</a:t>
                </a:r>
                <a:endParaRPr lang="en-US" sz="2600" dirty="0">
                  <a:latin typeface="Georgia" pitchFamily="18" charset="0"/>
                </a:endParaRPr>
              </a:p>
              <a:p>
                <a:pPr>
                  <a:defRPr sz="2600">
                    <a:latin typeface="Georgia" pitchFamily="18" charset="0"/>
                  </a:defRPr>
                </a:pPr>
                <a:endParaRPr lang="en-US" sz="2600" dirty="0">
                  <a:latin typeface="Georgia" pitchFamily="18" charset="0"/>
                </a:endParaRPr>
              </a:p>
            </c:rich>
          </c:tx>
          <c:layout/>
        </c:title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2000" b="1">
                <a:latin typeface="Georgia" pitchFamily="18" charset="0"/>
              </a:defRPr>
            </a:pPr>
            <a:endParaRPr lang="en-US"/>
          </a:p>
        </c:txPr>
        <c:crossAx val="36573568"/>
        <c:crosses val="autoZero"/>
        <c:crossBetween val="midCat"/>
      </c:valAx>
    </c:plotArea>
    <c:plotVisOnly val="1"/>
  </c:chart>
  <c:spPr>
    <a:solidFill>
      <a:srgbClr val="F79646">
        <a:lumMod val="40000"/>
        <a:lumOff val="60000"/>
        <a:alpha val="75000"/>
      </a:srgbClr>
    </a:solidFill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790507436570429"/>
          <c:y val="0.16474419191919229"/>
          <c:w val="0.81746303587051616"/>
          <c:h val="0.62152853535353692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10"/>
            <c:spPr>
              <a:solidFill>
                <a:schemeClr val="tx1"/>
              </a:solidFill>
            </c:spPr>
          </c:marker>
          <c:trendline>
            <c:spPr>
              <a:ln>
                <a:solidFill>
                  <a:schemeClr val="tx1"/>
                </a:solidFill>
              </a:ln>
            </c:spPr>
            <c:trendlineType val="linear"/>
            <c:dispRSqr val="1"/>
            <c:dispEq val="1"/>
            <c:trendlineLbl>
              <c:layout>
                <c:manualLayout>
                  <c:x val="0.20262161835748788"/>
                  <c:y val="-0.18077954545454542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latin typeface="Georgia" pitchFamily="18" charset="0"/>
                      </a:defRPr>
                    </a:pPr>
                    <a:r>
                      <a:rPr lang="en-US" dirty="0"/>
                      <a:t>y = 0.0398x - 0.2139
R² = 0.6423</a:t>
                    </a:r>
                  </a:p>
                </c:rich>
              </c:tx>
              <c:numFmt formatCode="General" sourceLinked="0"/>
            </c:trendlineLbl>
          </c:trendline>
          <c:xVal>
            <c:numRef>
              <c:f>CH3COOH!$M$2:$M$11</c:f>
              <c:numCache>
                <c:formatCode>General</c:formatCode>
                <c:ptCount val="10"/>
                <c:pt idx="0">
                  <c:v>22.105911330049263</c:v>
                </c:pt>
                <c:pt idx="1">
                  <c:v>28.193986614723787</c:v>
                </c:pt>
                <c:pt idx="2">
                  <c:v>21.083743080849128</c:v>
                </c:pt>
                <c:pt idx="3">
                  <c:v>23.041189222669527</c:v>
                </c:pt>
                <c:pt idx="4">
                  <c:v>35.400556471558104</c:v>
                </c:pt>
                <c:pt idx="5">
                  <c:v>19.738922277681539</c:v>
                </c:pt>
                <c:pt idx="6">
                  <c:v>25.611283003300333</c:v>
                </c:pt>
                <c:pt idx="7">
                  <c:v>22.663850147612809</c:v>
                </c:pt>
                <c:pt idx="8">
                  <c:v>20.550025813113059</c:v>
                </c:pt>
                <c:pt idx="9">
                  <c:v>24.265496440172996</c:v>
                </c:pt>
              </c:numCache>
            </c:numRef>
          </c:xVal>
          <c:yVal>
            <c:numRef>
              <c:f>CH3COOH!$P$2:$P$11</c:f>
              <c:numCache>
                <c:formatCode>General</c:formatCode>
                <c:ptCount val="10"/>
                <c:pt idx="0">
                  <c:v>0.75559831691297263</c:v>
                </c:pt>
                <c:pt idx="1">
                  <c:v>1.0251273599041038</c:v>
                </c:pt>
                <c:pt idx="2">
                  <c:v>0.48272173339978597</c:v>
                </c:pt>
                <c:pt idx="3">
                  <c:v>0.81940229173118606</c:v>
                </c:pt>
                <c:pt idx="4">
                  <c:v>1.16168590272053</c:v>
                </c:pt>
                <c:pt idx="5">
                  <c:v>0.79968422124885463</c:v>
                </c:pt>
                <c:pt idx="6">
                  <c:v>0.78233292079207795</c:v>
                </c:pt>
                <c:pt idx="7">
                  <c:v>0.48340629135702051</c:v>
                </c:pt>
                <c:pt idx="8">
                  <c:v>0.46053175012906561</c:v>
                </c:pt>
                <c:pt idx="9">
                  <c:v>0.75227675424395501</c:v>
                </c:pt>
              </c:numCache>
            </c:numRef>
          </c:yVal>
        </c:ser>
        <c:axId val="36632832"/>
        <c:axId val="34607488"/>
      </c:scatterChart>
      <c:valAx>
        <c:axId val="36632832"/>
        <c:scaling>
          <c:orientation val="minMax"/>
          <c:min val="15"/>
        </c:scaling>
        <c:axPos val="b"/>
        <c:title>
          <c:tx>
            <c:rich>
              <a:bodyPr/>
              <a:lstStyle/>
              <a:p>
                <a:pPr>
                  <a:defRPr sz="2600">
                    <a:latin typeface="Georgia" pitchFamily="18" charset="0"/>
                  </a:defRPr>
                </a:pPr>
                <a:r>
                  <a:rPr lang="en-US" sz="2600" dirty="0" err="1">
                    <a:latin typeface="Georgia" pitchFamily="18" charset="0"/>
                  </a:rPr>
                  <a:t>Mn</a:t>
                </a:r>
                <a:r>
                  <a:rPr lang="sr-Latn-RS" sz="2600" dirty="0">
                    <a:latin typeface="Georgia" pitchFamily="18" charset="0"/>
                  </a:rPr>
                  <a:t> </a:t>
                </a:r>
                <a:r>
                  <a:rPr lang="sr-Latn-RS" sz="2600" dirty="0" smtClean="0">
                    <a:latin typeface="Georgia" pitchFamily="18" charset="0"/>
                  </a:rPr>
                  <a:t>(</a:t>
                </a:r>
                <a:r>
                  <a:rPr lang="sr-Latn-RS" sz="2600" b="1" i="0" u="none" strike="noStrike" baseline="0" dirty="0" smtClean="0"/>
                  <a:t>µg</a:t>
                </a:r>
                <a:r>
                  <a:rPr lang="en-GB" sz="2600" b="1" i="0" u="none" strike="noStrike" baseline="0" dirty="0" smtClean="0"/>
                  <a:t> g</a:t>
                </a:r>
                <a:r>
                  <a:rPr lang="en-GB" sz="2600" b="1" i="0" u="none" strike="noStrike" baseline="30000" dirty="0" smtClean="0"/>
                  <a:t>-1</a:t>
                </a:r>
                <a:r>
                  <a:rPr lang="sr-Latn-RS" sz="2600" dirty="0" smtClean="0">
                    <a:latin typeface="Georgia" pitchFamily="18" charset="0"/>
                  </a:rPr>
                  <a:t>)</a:t>
                </a:r>
                <a:endParaRPr lang="en-US" sz="2600" dirty="0">
                  <a:latin typeface="Georgia" pitchFamily="18" charset="0"/>
                </a:endParaRPr>
              </a:p>
            </c:rich>
          </c:tx>
          <c:layout>
            <c:manualLayout>
              <c:xMode val="edge"/>
              <c:yMode val="edge"/>
              <c:x val="0.41826002415458935"/>
              <c:y val="0.88922777777777751"/>
            </c:manualLayout>
          </c:layout>
        </c:title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2000" b="1">
                <a:latin typeface="Georgia" pitchFamily="18" charset="0"/>
              </a:defRPr>
            </a:pPr>
            <a:endParaRPr lang="en-US"/>
          </a:p>
        </c:txPr>
        <c:crossAx val="34607488"/>
        <c:crosses val="autoZero"/>
        <c:crossBetween val="midCat"/>
      </c:valAx>
      <c:valAx>
        <c:axId val="34607488"/>
        <c:scaling>
          <c:orientation val="minMax"/>
        </c:scaling>
        <c:axPos val="l"/>
        <c:majorGridlines>
          <c:spPr>
            <a:ln>
              <a:solidFill>
                <a:schemeClr val="tx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600">
                    <a:latin typeface="Georgia" pitchFamily="18" charset="0"/>
                  </a:defRPr>
                </a:pPr>
                <a:r>
                  <a:rPr lang="en-US" sz="2600" dirty="0">
                    <a:latin typeface="Georgia" pitchFamily="18" charset="0"/>
                  </a:rPr>
                  <a:t>Ni</a:t>
                </a:r>
                <a:r>
                  <a:rPr lang="sr-Latn-RS" sz="2600" dirty="0">
                    <a:latin typeface="Georgia" pitchFamily="18" charset="0"/>
                  </a:rPr>
                  <a:t> </a:t>
                </a:r>
                <a:r>
                  <a:rPr lang="sr-Latn-RS" sz="2600" dirty="0" smtClean="0">
                    <a:latin typeface="Georgia" pitchFamily="18" charset="0"/>
                  </a:rPr>
                  <a:t>(</a:t>
                </a:r>
                <a:r>
                  <a:rPr lang="sr-Latn-RS" sz="2600" b="1" i="0" u="none" strike="noStrike" baseline="0" dirty="0" smtClean="0"/>
                  <a:t>µg</a:t>
                </a:r>
                <a:r>
                  <a:rPr lang="en-GB" sz="2600" b="1" i="0" u="none" strike="noStrike" baseline="0" dirty="0" smtClean="0"/>
                  <a:t> g</a:t>
                </a:r>
                <a:r>
                  <a:rPr lang="en-GB" sz="2600" b="1" i="0" u="none" strike="noStrike" baseline="30000" dirty="0" smtClean="0"/>
                  <a:t>-1</a:t>
                </a:r>
                <a:r>
                  <a:rPr lang="sr-Latn-RS" sz="2600" dirty="0" smtClean="0">
                    <a:latin typeface="Georgia" pitchFamily="18" charset="0"/>
                  </a:rPr>
                  <a:t>)</a:t>
                </a:r>
                <a:endParaRPr lang="en-US" sz="2600" dirty="0">
                  <a:latin typeface="Georgia" pitchFamily="18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24237853535353535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2000" b="1">
                <a:latin typeface="Georgia" pitchFamily="18" charset="0"/>
              </a:defRPr>
            </a:pPr>
            <a:endParaRPr lang="en-US"/>
          </a:p>
        </c:txPr>
        <c:crossAx val="36632832"/>
        <c:crosses val="autoZero"/>
        <c:crossBetween val="midCat"/>
      </c:valAx>
    </c:plotArea>
    <c:plotVisOnly val="1"/>
  </c:chart>
  <c:spPr>
    <a:solidFill>
      <a:srgbClr val="F79646">
        <a:lumMod val="40000"/>
        <a:lumOff val="60000"/>
        <a:alpha val="75000"/>
      </a:srgbClr>
    </a:solidFill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497462817147871"/>
          <c:y val="0.18436691919191944"/>
          <c:w val="0.8174282589676285"/>
          <c:h val="0.60190580808080985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10"/>
            <c:spPr>
              <a:solidFill>
                <a:schemeClr val="tx1"/>
              </a:solidFill>
            </c:spPr>
          </c:marker>
          <c:trendline>
            <c:spPr>
              <a:ln>
                <a:solidFill>
                  <a:schemeClr val="tx1"/>
                </a:solidFill>
              </a:ln>
            </c:spPr>
            <c:trendlineType val="linear"/>
            <c:dispRSqr val="1"/>
            <c:dispEq val="1"/>
            <c:trendlineLbl>
              <c:layout>
                <c:manualLayout>
                  <c:x val="0.13036727053140132"/>
                  <c:y val="-0.2004022727272730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2000" b="1">
                      <a:latin typeface="Georgia" pitchFamily="18" charset="0"/>
                    </a:defRPr>
                  </a:pPr>
                  <a:endParaRPr lang="en-US"/>
                </a:p>
              </c:txPr>
            </c:trendlineLbl>
          </c:trendline>
          <c:xVal>
            <c:numRef>
              <c:f>EDTA!$G$2:$G$11</c:f>
              <c:numCache>
                <c:formatCode>General</c:formatCode>
                <c:ptCount val="10"/>
                <c:pt idx="0">
                  <c:v>0.8575279336800381</c:v>
                </c:pt>
                <c:pt idx="1">
                  <c:v>1.1526282441200324</c:v>
                </c:pt>
                <c:pt idx="2">
                  <c:v>0.22252607333796939</c:v>
                </c:pt>
                <c:pt idx="3">
                  <c:v>0.76127719477860245</c:v>
                </c:pt>
                <c:pt idx="4">
                  <c:v>1.7955362199454232</c:v>
                </c:pt>
                <c:pt idx="5">
                  <c:v>3.6640951948772246E-2</c:v>
                </c:pt>
                <c:pt idx="6">
                  <c:v>0.19123117122656014</c:v>
                </c:pt>
                <c:pt idx="7">
                  <c:v>4.6419287425454925E-2</c:v>
                </c:pt>
                <c:pt idx="8">
                  <c:v>0.51194006875673459</c:v>
                </c:pt>
                <c:pt idx="9">
                  <c:v>0.61952523835773265</c:v>
                </c:pt>
              </c:numCache>
            </c:numRef>
          </c:xVal>
          <c:yVal>
            <c:numRef>
              <c:f>EDTA!$M$2:$M$11</c:f>
              <c:numCache>
                <c:formatCode>General</c:formatCode>
                <c:ptCount val="10"/>
                <c:pt idx="0">
                  <c:v>112.86082076103187</c:v>
                </c:pt>
                <c:pt idx="1">
                  <c:v>103.76723438767252</c:v>
                </c:pt>
                <c:pt idx="2">
                  <c:v>52.305240299526545</c:v>
                </c:pt>
                <c:pt idx="3">
                  <c:v>89.153826465318829</c:v>
                </c:pt>
                <c:pt idx="4">
                  <c:v>187.74483859342018</c:v>
                </c:pt>
                <c:pt idx="5">
                  <c:v>13.970049916805358</c:v>
                </c:pt>
                <c:pt idx="6">
                  <c:v>48.100112716466946</c:v>
                </c:pt>
                <c:pt idx="7">
                  <c:v>15.966308170650901</c:v>
                </c:pt>
                <c:pt idx="8">
                  <c:v>76.290112371081108</c:v>
                </c:pt>
                <c:pt idx="9">
                  <c:v>77.795393742441519</c:v>
                </c:pt>
              </c:numCache>
            </c:numRef>
          </c:yVal>
        </c:ser>
        <c:axId val="34640256"/>
        <c:axId val="34642176"/>
      </c:scatterChart>
      <c:valAx>
        <c:axId val="346402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600">
                    <a:latin typeface="Georgia" pitchFamily="18" charset="0"/>
                  </a:defRPr>
                </a:pPr>
                <a:r>
                  <a:rPr lang="en-US" sz="2600" dirty="0">
                    <a:latin typeface="Georgia" pitchFamily="18" charset="0"/>
                  </a:rPr>
                  <a:t>Co</a:t>
                </a:r>
                <a:r>
                  <a:rPr lang="sr-Latn-RS" sz="2600" dirty="0">
                    <a:latin typeface="Georgia" pitchFamily="18" charset="0"/>
                  </a:rPr>
                  <a:t> </a:t>
                </a:r>
                <a:r>
                  <a:rPr lang="sr-Latn-RS" sz="2600" dirty="0" smtClean="0">
                    <a:latin typeface="Georgia" pitchFamily="18" charset="0"/>
                  </a:rPr>
                  <a:t>(</a:t>
                </a:r>
                <a:r>
                  <a:rPr lang="sr-Latn-RS" sz="2600" b="1" i="0" u="none" strike="noStrike" baseline="0" dirty="0" smtClean="0"/>
                  <a:t>µg</a:t>
                </a:r>
                <a:r>
                  <a:rPr lang="en-GB" sz="2600" b="1" i="0" u="none" strike="noStrike" baseline="0" dirty="0" smtClean="0"/>
                  <a:t> g</a:t>
                </a:r>
                <a:r>
                  <a:rPr lang="en-GB" sz="2600" b="1" i="0" u="none" strike="noStrike" baseline="30000" dirty="0" smtClean="0"/>
                  <a:t>-1</a:t>
                </a:r>
                <a:r>
                  <a:rPr lang="sr-Latn-RS" sz="2600" dirty="0" smtClean="0">
                    <a:latin typeface="Georgia" pitchFamily="18" charset="0"/>
                  </a:rPr>
                  <a:t>)</a:t>
                </a:r>
                <a:endParaRPr lang="en-US" sz="2600" dirty="0">
                  <a:latin typeface="Georgia" pitchFamily="18" charset="0"/>
                </a:endParaRPr>
              </a:p>
            </c:rich>
          </c:tx>
          <c:layout/>
        </c:title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b="1">
                <a:latin typeface="Georgia" pitchFamily="18" charset="0"/>
              </a:defRPr>
            </a:pPr>
            <a:endParaRPr lang="en-US"/>
          </a:p>
        </c:txPr>
        <c:crossAx val="34642176"/>
        <c:crosses val="autoZero"/>
        <c:crossBetween val="midCat"/>
      </c:valAx>
      <c:valAx>
        <c:axId val="34642176"/>
        <c:scaling>
          <c:orientation val="minMax"/>
        </c:scaling>
        <c:axPos val="l"/>
        <c:majorGridlines>
          <c:spPr>
            <a:ln>
              <a:solidFill>
                <a:schemeClr val="tx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600">
                    <a:latin typeface="Georgia" pitchFamily="18" charset="0"/>
                  </a:defRPr>
                </a:pPr>
                <a:r>
                  <a:rPr lang="en-US" sz="2600" dirty="0" err="1">
                    <a:latin typeface="Georgia" pitchFamily="18" charset="0"/>
                  </a:rPr>
                  <a:t>Mn</a:t>
                </a:r>
                <a:r>
                  <a:rPr lang="sr-Latn-RS" sz="2600" dirty="0">
                    <a:latin typeface="Georgia" pitchFamily="18" charset="0"/>
                  </a:rPr>
                  <a:t> </a:t>
                </a:r>
                <a:r>
                  <a:rPr lang="sr-Latn-RS" sz="2600" dirty="0" smtClean="0">
                    <a:latin typeface="Georgia" pitchFamily="18" charset="0"/>
                  </a:rPr>
                  <a:t>(</a:t>
                </a:r>
                <a:r>
                  <a:rPr lang="sr-Latn-RS" sz="2600" b="1" i="0" u="none" strike="noStrike" baseline="0" dirty="0" smtClean="0"/>
                  <a:t>µg</a:t>
                </a:r>
                <a:r>
                  <a:rPr lang="en-GB" sz="2600" b="1" i="0" u="none" strike="noStrike" baseline="0" smtClean="0"/>
                  <a:t> g</a:t>
                </a:r>
                <a:r>
                  <a:rPr lang="en-GB" sz="2600" b="1" i="0" u="none" strike="noStrike" baseline="30000" smtClean="0"/>
                  <a:t>-1</a:t>
                </a:r>
                <a:r>
                  <a:rPr lang="sr-Latn-RS" sz="2600" smtClean="0">
                    <a:latin typeface="Georgia" pitchFamily="18" charset="0"/>
                  </a:rPr>
                  <a:t>)</a:t>
                </a:r>
                <a:endParaRPr lang="en-US" sz="2600" dirty="0">
                  <a:latin typeface="Georgia" pitchFamily="18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23453484848484848"/>
            </c:manualLayout>
          </c:layout>
        </c:title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b="1">
                <a:latin typeface="Georgia" pitchFamily="18" charset="0"/>
              </a:defRPr>
            </a:pPr>
            <a:endParaRPr lang="en-US"/>
          </a:p>
        </c:txPr>
        <c:crossAx val="34640256"/>
        <c:crosses val="autoZero"/>
        <c:crossBetween val="midCat"/>
      </c:valAx>
    </c:plotArea>
    <c:plotVisOnly val="1"/>
  </c:chart>
  <c:spPr>
    <a:solidFill>
      <a:schemeClr val="accent6">
        <a:lumMod val="40000"/>
        <a:lumOff val="60000"/>
        <a:alpha val="75000"/>
      </a:schemeClr>
    </a:solidFill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790507246376821"/>
          <c:y val="0.18115984848484848"/>
          <c:w val="0.81042125984251967"/>
          <c:h val="0.5986987373737388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10"/>
            <c:spPr>
              <a:solidFill>
                <a:schemeClr val="tx1"/>
              </a:solidFill>
            </c:spPr>
          </c:marker>
          <c:trendline>
            <c:trendlineType val="linear"/>
            <c:dispRSqr val="1"/>
            <c:dispEq val="1"/>
            <c:trendlineLbl>
              <c:layout>
                <c:manualLayout>
                  <c:x val="0.10818022747156636"/>
                  <c:y val="-0.22280594460612024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2000" b="1">
                      <a:latin typeface="Georgia" pitchFamily="18" charset="0"/>
                    </a:defRPr>
                  </a:pPr>
                  <a:endParaRPr lang="en-US"/>
                </a:p>
              </c:txPr>
            </c:trendlineLbl>
          </c:trendline>
          <c:xVal>
            <c:numRef>
              <c:f>EDTA!$M$2:$M$11</c:f>
              <c:numCache>
                <c:formatCode>General</c:formatCode>
                <c:ptCount val="10"/>
                <c:pt idx="0">
                  <c:v>112.86082076103187</c:v>
                </c:pt>
                <c:pt idx="1">
                  <c:v>103.76723438767252</c:v>
                </c:pt>
                <c:pt idx="2">
                  <c:v>52.305240299526545</c:v>
                </c:pt>
                <c:pt idx="3">
                  <c:v>89.153826465318829</c:v>
                </c:pt>
                <c:pt idx="4">
                  <c:v>187.74483859342018</c:v>
                </c:pt>
                <c:pt idx="5">
                  <c:v>13.970049916805358</c:v>
                </c:pt>
                <c:pt idx="6">
                  <c:v>48.100112716466946</c:v>
                </c:pt>
                <c:pt idx="7">
                  <c:v>15.966308170650901</c:v>
                </c:pt>
                <c:pt idx="8">
                  <c:v>76.290112371081108</c:v>
                </c:pt>
                <c:pt idx="9">
                  <c:v>77.795393742441519</c:v>
                </c:pt>
              </c:numCache>
            </c:numRef>
          </c:xVal>
          <c:yVal>
            <c:numRef>
              <c:f>EDTA!$P$2:$P$11</c:f>
              <c:numCache>
                <c:formatCode>General</c:formatCode>
                <c:ptCount val="10"/>
                <c:pt idx="0">
                  <c:v>1.3079012409247694</c:v>
                </c:pt>
                <c:pt idx="1">
                  <c:v>1.4169327858880778</c:v>
                </c:pt>
                <c:pt idx="2">
                  <c:v>0.80624765188820868</c:v>
                </c:pt>
                <c:pt idx="3">
                  <c:v>1.79847709239826</c:v>
                </c:pt>
                <c:pt idx="4">
                  <c:v>2.9868763836688372</c:v>
                </c:pt>
                <c:pt idx="5">
                  <c:v>0.79610245550345393</c:v>
                </c:pt>
                <c:pt idx="6">
                  <c:v>1.169387232298392</c:v>
                </c:pt>
                <c:pt idx="7">
                  <c:v>0.29240022427238932</c:v>
                </c:pt>
                <c:pt idx="8">
                  <c:v>0.8804505105444097</c:v>
                </c:pt>
                <c:pt idx="9">
                  <c:v>1.2727528419318717</c:v>
                </c:pt>
              </c:numCache>
            </c:numRef>
          </c:yVal>
        </c:ser>
        <c:axId val="36612352"/>
        <c:axId val="36721024"/>
      </c:scatterChart>
      <c:valAx>
        <c:axId val="366123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600">
                    <a:latin typeface="Georgia" pitchFamily="18" charset="0"/>
                  </a:defRPr>
                </a:pPr>
                <a:r>
                  <a:rPr lang="en-US" sz="2600" dirty="0" err="1">
                    <a:latin typeface="Georgia" pitchFamily="18" charset="0"/>
                  </a:rPr>
                  <a:t>Mn</a:t>
                </a:r>
                <a:r>
                  <a:rPr lang="sr-Latn-RS" sz="2600" dirty="0">
                    <a:latin typeface="Georgia" pitchFamily="18" charset="0"/>
                  </a:rPr>
                  <a:t> </a:t>
                </a:r>
                <a:r>
                  <a:rPr lang="sr-Latn-RS" sz="2600" dirty="0" smtClean="0">
                    <a:latin typeface="Georgia" pitchFamily="18" charset="0"/>
                  </a:rPr>
                  <a:t>(</a:t>
                </a:r>
                <a:r>
                  <a:rPr lang="sr-Latn-RS" sz="2600" b="1" i="0" u="none" strike="noStrike" baseline="0" dirty="0" smtClean="0"/>
                  <a:t>µg</a:t>
                </a:r>
                <a:r>
                  <a:rPr lang="en-GB" sz="2600" b="1" i="0" u="none" strike="noStrike" baseline="0" dirty="0" smtClean="0"/>
                  <a:t> g</a:t>
                </a:r>
                <a:r>
                  <a:rPr lang="en-GB" sz="2600" b="1" i="0" u="none" strike="noStrike" baseline="30000" dirty="0" smtClean="0"/>
                  <a:t>-1</a:t>
                </a:r>
                <a:r>
                  <a:rPr lang="sr-Latn-RS" sz="2600" dirty="0" smtClean="0">
                    <a:latin typeface="Georgia" pitchFamily="18" charset="0"/>
                  </a:rPr>
                  <a:t>)</a:t>
                </a:r>
                <a:endParaRPr lang="en-US" sz="2600" dirty="0">
                  <a:latin typeface="Georgia" pitchFamily="18" charset="0"/>
                </a:endParaRPr>
              </a:p>
            </c:rich>
          </c:tx>
          <c:layout>
            <c:manualLayout>
              <c:xMode val="edge"/>
              <c:yMode val="edge"/>
              <c:x val="0.41817101449275362"/>
              <c:y val="0.8731924242424246"/>
            </c:manualLayout>
          </c:layout>
        </c:title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2000" b="1">
                <a:latin typeface="Georgia" pitchFamily="18" charset="0"/>
              </a:defRPr>
            </a:pPr>
            <a:endParaRPr lang="en-US"/>
          </a:p>
        </c:txPr>
        <c:crossAx val="36721024"/>
        <c:crosses val="autoZero"/>
        <c:crossBetween val="midCat"/>
      </c:valAx>
      <c:valAx>
        <c:axId val="36721024"/>
        <c:scaling>
          <c:orientation val="minMax"/>
        </c:scaling>
        <c:axPos val="l"/>
        <c:majorGridlines>
          <c:spPr>
            <a:ln>
              <a:solidFill>
                <a:schemeClr val="tx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600">
                    <a:latin typeface="Georgia" pitchFamily="18" charset="0"/>
                  </a:defRPr>
                </a:pPr>
                <a:r>
                  <a:rPr lang="en-US" sz="2600" dirty="0">
                    <a:latin typeface="Georgia" pitchFamily="18" charset="0"/>
                  </a:rPr>
                  <a:t>Ni</a:t>
                </a:r>
                <a:r>
                  <a:rPr lang="sr-Latn-RS" sz="2600" dirty="0">
                    <a:latin typeface="Georgia" pitchFamily="18" charset="0"/>
                  </a:rPr>
                  <a:t> </a:t>
                </a:r>
                <a:r>
                  <a:rPr lang="sr-Latn-RS" sz="2600" dirty="0" smtClean="0">
                    <a:latin typeface="Georgia" pitchFamily="18" charset="0"/>
                  </a:rPr>
                  <a:t>(</a:t>
                </a:r>
                <a:r>
                  <a:rPr lang="sr-Latn-RS" sz="2600" b="1" i="0" u="none" strike="noStrike" baseline="0" dirty="0" smtClean="0"/>
                  <a:t>µg</a:t>
                </a:r>
                <a:r>
                  <a:rPr lang="en-GB" sz="2600" b="1" i="0" u="none" strike="noStrike" baseline="0" dirty="0" smtClean="0"/>
                  <a:t> g</a:t>
                </a:r>
                <a:r>
                  <a:rPr lang="en-GB" sz="2600" b="1" i="0" u="none" strike="noStrike" baseline="30000" dirty="0" smtClean="0"/>
                  <a:t>-1</a:t>
                </a:r>
                <a:r>
                  <a:rPr lang="sr-Latn-RS" sz="2600" dirty="0" smtClean="0">
                    <a:latin typeface="Georgia" pitchFamily="18" charset="0"/>
                  </a:rPr>
                  <a:t>)</a:t>
                </a:r>
                <a:endParaRPr lang="en-US" sz="2600" dirty="0">
                  <a:latin typeface="Georgia" pitchFamily="18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2273750000000000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2000" b="1">
                <a:latin typeface="Georgia" pitchFamily="18" charset="0"/>
              </a:defRPr>
            </a:pPr>
            <a:endParaRPr lang="en-US"/>
          </a:p>
        </c:txPr>
        <c:crossAx val="36612352"/>
        <c:crosses val="autoZero"/>
        <c:crossBetween val="midCat"/>
      </c:valAx>
    </c:plotArea>
    <c:plotVisOnly val="1"/>
  </c:chart>
  <c:spPr>
    <a:solidFill>
      <a:srgbClr val="F79646">
        <a:lumMod val="40000"/>
        <a:lumOff val="60000"/>
        <a:alpha val="75000"/>
      </a:srgbClr>
    </a:solidFill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9568" y="9402481"/>
            <a:ext cx="36375103" cy="648784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9138" y="17151456"/>
            <a:ext cx="29955967" cy="77349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97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95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93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91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89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8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85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82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77D79-C73A-4D80-8C13-D7FFCA1FD04B}" type="datetimeFigureOut">
              <a:rPr lang="en-US"/>
              <a:pPr>
                <a:defRPr/>
              </a:pPr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CA8A-E8D8-4D43-BC51-6903453AB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29B17-667C-42E0-8A21-62BC88C42892}" type="datetimeFigureOut">
              <a:rPr lang="en-US"/>
              <a:pPr>
                <a:defRPr/>
              </a:pPr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DBE14-463B-4AC2-AC1A-D352D6CF9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025824" y="1212100"/>
            <a:ext cx="9628704" cy="25825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9712" y="1212100"/>
            <a:ext cx="28172873" cy="25825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3710F-ECD5-4427-A854-590C9F2876B2}" type="datetimeFigureOut">
              <a:rPr lang="en-US"/>
              <a:pPr>
                <a:defRPr/>
              </a:pPr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EAE51-814B-48B6-82C6-72B23E617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77980-77A9-44EA-90EF-220D9702959A}" type="datetimeFigureOut">
              <a:rPr lang="en-US"/>
              <a:pPr>
                <a:defRPr/>
              </a:pPr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73322-1053-45A3-BADB-A6760709E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0452" y="19449530"/>
            <a:ext cx="36375103" cy="6011417"/>
          </a:xfrm>
        </p:spPr>
        <p:txBody>
          <a:bodyPr anchor="t"/>
          <a:lstStyle>
            <a:lvl1pPr algn="l">
              <a:defRPr sz="18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0452" y="12828568"/>
            <a:ext cx="36375103" cy="6620963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97862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195724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9358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9144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8931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8717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8503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8289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35633-22BE-453B-8FAD-652C73531F79}" type="datetimeFigureOut">
              <a:rPr lang="en-US"/>
              <a:pPr>
                <a:defRPr/>
              </a:pPr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CFE4E-1365-42DE-935E-8E8FDE83D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9712" y="7062371"/>
            <a:ext cx="18900788" cy="19975001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53738" y="7062371"/>
            <a:ext cx="18900788" cy="19975001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DA3BF-3D3E-4A0F-8503-CEFB22AA9706}" type="datetimeFigureOut">
              <a:rPr lang="en-US"/>
              <a:pPr>
                <a:defRPr/>
              </a:pPr>
              <a:t>5/31/2015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1A93D-D3F0-4868-91F8-00399388B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9716" y="6775107"/>
            <a:ext cx="18908221" cy="2823542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97862" indent="0">
              <a:buNone/>
              <a:defRPr sz="9200" b="1"/>
            </a:lvl2pPr>
            <a:lvl3pPr marL="4195724" indent="0">
              <a:buNone/>
              <a:defRPr sz="8300" b="1"/>
            </a:lvl3pPr>
            <a:lvl4pPr marL="6293587" indent="0">
              <a:buNone/>
              <a:defRPr sz="7300" b="1"/>
            </a:lvl4pPr>
            <a:lvl5pPr marL="8391449" indent="0">
              <a:buNone/>
              <a:defRPr sz="7300" b="1"/>
            </a:lvl5pPr>
            <a:lvl6pPr marL="10489311" indent="0">
              <a:buNone/>
              <a:defRPr sz="7300" b="1"/>
            </a:lvl6pPr>
            <a:lvl7pPr marL="12587173" indent="0">
              <a:buNone/>
              <a:defRPr sz="7300" b="1"/>
            </a:lvl7pPr>
            <a:lvl8pPr marL="14685035" indent="0">
              <a:buNone/>
              <a:defRPr sz="7300" b="1"/>
            </a:lvl8pPr>
            <a:lvl9pPr marL="16782898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9716" y="9598650"/>
            <a:ext cx="18908221" cy="17438717"/>
          </a:xfrm>
        </p:spPr>
        <p:txBody>
          <a:bodyPr/>
          <a:lstStyle>
            <a:lvl1pPr>
              <a:defRPr sz="11000"/>
            </a:lvl1pPr>
            <a:lvl2pPr>
              <a:defRPr sz="9200"/>
            </a:lvl2pPr>
            <a:lvl3pPr>
              <a:defRPr sz="83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38883" y="6775107"/>
            <a:ext cx="18915646" cy="2823542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97862" indent="0">
              <a:buNone/>
              <a:defRPr sz="9200" b="1"/>
            </a:lvl2pPr>
            <a:lvl3pPr marL="4195724" indent="0">
              <a:buNone/>
              <a:defRPr sz="8300" b="1"/>
            </a:lvl3pPr>
            <a:lvl4pPr marL="6293587" indent="0">
              <a:buNone/>
              <a:defRPr sz="7300" b="1"/>
            </a:lvl4pPr>
            <a:lvl5pPr marL="8391449" indent="0">
              <a:buNone/>
              <a:defRPr sz="7300" b="1"/>
            </a:lvl5pPr>
            <a:lvl6pPr marL="10489311" indent="0">
              <a:buNone/>
              <a:defRPr sz="7300" b="1"/>
            </a:lvl6pPr>
            <a:lvl7pPr marL="12587173" indent="0">
              <a:buNone/>
              <a:defRPr sz="7300" b="1"/>
            </a:lvl7pPr>
            <a:lvl8pPr marL="14685035" indent="0">
              <a:buNone/>
              <a:defRPr sz="7300" b="1"/>
            </a:lvl8pPr>
            <a:lvl9pPr marL="16782898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38883" y="9598650"/>
            <a:ext cx="18915646" cy="17438717"/>
          </a:xfrm>
        </p:spPr>
        <p:txBody>
          <a:bodyPr/>
          <a:lstStyle>
            <a:lvl1pPr>
              <a:defRPr sz="11000"/>
            </a:lvl1pPr>
            <a:lvl2pPr>
              <a:defRPr sz="9200"/>
            </a:lvl2pPr>
            <a:lvl3pPr>
              <a:defRPr sz="83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05146-EC86-4D58-B638-6EF520FAB124}" type="datetimeFigureOut">
              <a:rPr lang="en-US"/>
              <a:pPr>
                <a:defRPr/>
              </a:pPr>
              <a:t>5/31/2015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3A92A-44A0-40A1-8C4C-34E40E30F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6CFFE-BAF1-4C3D-8A92-0ED442F95801}" type="datetimeFigureOut">
              <a:rPr lang="en-US"/>
              <a:pPr>
                <a:defRPr/>
              </a:pPr>
              <a:t>5/31/2015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A9104-1787-4AF4-A9AD-029303DCF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A18DE-1EEC-4373-95BD-A4DF7351E1A8}" type="datetimeFigureOut">
              <a:rPr lang="en-US"/>
              <a:pPr>
                <a:defRPr/>
              </a:pPr>
              <a:t>5/31/2015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E96EF-7490-4469-AD7E-14DD3474A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715" y="1205087"/>
            <a:ext cx="14079011" cy="5128622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1359" y="1205089"/>
            <a:ext cx="23923171" cy="25832282"/>
          </a:xfrm>
        </p:spPr>
        <p:txBody>
          <a:bodyPr/>
          <a:lstStyle>
            <a:lvl1pPr>
              <a:defRPr sz="14700"/>
            </a:lvl1pPr>
            <a:lvl2pPr>
              <a:defRPr sz="12800"/>
            </a:lvl2pPr>
            <a:lvl3pPr>
              <a:defRPr sz="110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9715" y="6333710"/>
            <a:ext cx="14079011" cy="20703660"/>
          </a:xfrm>
        </p:spPr>
        <p:txBody>
          <a:bodyPr/>
          <a:lstStyle>
            <a:lvl1pPr marL="0" indent="0">
              <a:buNone/>
              <a:defRPr sz="6400"/>
            </a:lvl1pPr>
            <a:lvl2pPr marL="2097862" indent="0">
              <a:buNone/>
              <a:defRPr sz="5500"/>
            </a:lvl2pPr>
            <a:lvl3pPr marL="4195724" indent="0">
              <a:buNone/>
              <a:defRPr sz="4600"/>
            </a:lvl3pPr>
            <a:lvl4pPr marL="6293587" indent="0">
              <a:buNone/>
              <a:defRPr sz="4100"/>
            </a:lvl4pPr>
            <a:lvl5pPr marL="8391449" indent="0">
              <a:buNone/>
              <a:defRPr sz="4100"/>
            </a:lvl5pPr>
            <a:lvl6pPr marL="10489311" indent="0">
              <a:buNone/>
              <a:defRPr sz="4100"/>
            </a:lvl6pPr>
            <a:lvl7pPr marL="12587173" indent="0">
              <a:buNone/>
              <a:defRPr sz="4100"/>
            </a:lvl7pPr>
            <a:lvl8pPr marL="14685035" indent="0">
              <a:buNone/>
              <a:defRPr sz="4100"/>
            </a:lvl8pPr>
            <a:lvl9pPr marL="16782898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B82AA-DBB3-4121-98A0-133C0D0D51DC}" type="datetimeFigureOut">
              <a:rPr lang="en-US"/>
              <a:pPr>
                <a:defRPr/>
              </a:pPr>
              <a:t>5/31/2015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8AEDD-C1DB-4A81-A449-8F39260F5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7971" y="21187096"/>
            <a:ext cx="25676543" cy="2501257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7971" y="2704438"/>
            <a:ext cx="25676543" cy="18160365"/>
          </a:xfrm>
        </p:spPr>
        <p:txBody>
          <a:bodyPr rtlCol="0">
            <a:normAutofit/>
          </a:bodyPr>
          <a:lstStyle>
            <a:lvl1pPr marL="0" indent="0">
              <a:buNone/>
              <a:defRPr sz="14700"/>
            </a:lvl1pPr>
            <a:lvl2pPr marL="2097862" indent="0">
              <a:buNone/>
              <a:defRPr sz="12800"/>
            </a:lvl2pPr>
            <a:lvl3pPr marL="4195724" indent="0">
              <a:buNone/>
              <a:defRPr sz="11000"/>
            </a:lvl3pPr>
            <a:lvl4pPr marL="6293587" indent="0">
              <a:buNone/>
              <a:defRPr sz="9200"/>
            </a:lvl4pPr>
            <a:lvl5pPr marL="8391449" indent="0">
              <a:buNone/>
              <a:defRPr sz="9200"/>
            </a:lvl5pPr>
            <a:lvl6pPr marL="10489311" indent="0">
              <a:buNone/>
              <a:defRPr sz="9200"/>
            </a:lvl6pPr>
            <a:lvl7pPr marL="12587173" indent="0">
              <a:buNone/>
              <a:defRPr sz="9200"/>
            </a:lvl7pPr>
            <a:lvl8pPr marL="14685035" indent="0">
              <a:buNone/>
              <a:defRPr sz="9200"/>
            </a:lvl8pPr>
            <a:lvl9pPr marL="16782898" indent="0">
              <a:buNone/>
              <a:defRPr sz="9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7971" y="23688351"/>
            <a:ext cx="25676543" cy="3552198"/>
          </a:xfrm>
        </p:spPr>
        <p:txBody>
          <a:bodyPr/>
          <a:lstStyle>
            <a:lvl1pPr marL="0" indent="0">
              <a:buNone/>
              <a:defRPr sz="6400"/>
            </a:lvl1pPr>
            <a:lvl2pPr marL="2097862" indent="0">
              <a:buNone/>
              <a:defRPr sz="5500"/>
            </a:lvl2pPr>
            <a:lvl3pPr marL="4195724" indent="0">
              <a:buNone/>
              <a:defRPr sz="4600"/>
            </a:lvl3pPr>
            <a:lvl4pPr marL="6293587" indent="0">
              <a:buNone/>
              <a:defRPr sz="4100"/>
            </a:lvl4pPr>
            <a:lvl5pPr marL="8391449" indent="0">
              <a:buNone/>
              <a:defRPr sz="4100"/>
            </a:lvl5pPr>
            <a:lvl6pPr marL="10489311" indent="0">
              <a:buNone/>
              <a:defRPr sz="4100"/>
            </a:lvl6pPr>
            <a:lvl7pPr marL="12587173" indent="0">
              <a:buNone/>
              <a:defRPr sz="4100"/>
            </a:lvl7pPr>
            <a:lvl8pPr marL="14685035" indent="0">
              <a:buNone/>
              <a:defRPr sz="4100"/>
            </a:lvl8pPr>
            <a:lvl9pPr marL="16782898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A0E1C-21EC-4B8E-BF5B-A4F714274AA5}" type="datetimeFigureOut">
              <a:rPr lang="en-US"/>
              <a:pPr>
                <a:defRPr/>
              </a:pPr>
              <a:t>5/31/2015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F467B-5513-446C-B74C-4B1B894F0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38363" y="1212850"/>
            <a:ext cx="38517512" cy="504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9572" tIns="209786" rIns="419572" bIns="2097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38363" y="7062788"/>
            <a:ext cx="38517512" cy="1997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9572" tIns="209786" rIns="419572" bIns="209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38363" y="28052713"/>
            <a:ext cx="9986962" cy="1611312"/>
          </a:xfrm>
          <a:prstGeom prst="rect">
            <a:avLst/>
          </a:prstGeom>
        </p:spPr>
        <p:txBody>
          <a:bodyPr vert="horz" lIns="419572" tIns="209786" rIns="419572" bIns="209786" rtlCol="0" anchor="ctr"/>
          <a:lstStyle>
            <a:lvl1pPr algn="l" defTabSz="4195724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96B4FB-7207-4729-B443-6ACBCF0D30ED}" type="datetimeFigureOut">
              <a:rPr lang="en-US"/>
              <a:pPr>
                <a:defRPr/>
              </a:pPr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620875" y="28052713"/>
            <a:ext cx="13552488" cy="1611312"/>
          </a:xfrm>
          <a:prstGeom prst="rect">
            <a:avLst/>
          </a:prstGeom>
        </p:spPr>
        <p:txBody>
          <a:bodyPr vert="horz" lIns="419572" tIns="209786" rIns="419572" bIns="209786" rtlCol="0" anchor="ctr"/>
          <a:lstStyle>
            <a:lvl1pPr algn="ctr" defTabSz="4195724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668913" y="28052713"/>
            <a:ext cx="9986962" cy="1611312"/>
          </a:xfrm>
          <a:prstGeom prst="rect">
            <a:avLst/>
          </a:prstGeom>
        </p:spPr>
        <p:txBody>
          <a:bodyPr vert="horz" lIns="419572" tIns="209786" rIns="419572" bIns="209786" rtlCol="0" anchor="ctr"/>
          <a:lstStyle>
            <a:lvl1pPr algn="r" defTabSz="4195724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014685-2A8B-4F52-BFE0-FCE3B82F9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94175" rtl="0" eaLnBrk="0" fontAlgn="base" hangingPunct="0">
        <a:spcBef>
          <a:spcPct val="0"/>
        </a:spcBef>
        <a:spcAft>
          <a:spcPct val="0"/>
        </a:spcAft>
        <a:defRPr sz="20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9417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2pPr>
      <a:lvl3pPr algn="ctr" defTabSz="419417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3pPr>
      <a:lvl4pPr algn="ctr" defTabSz="419417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4pPr>
      <a:lvl5pPr algn="ctr" defTabSz="419417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5pPr>
      <a:lvl6pPr marL="457200" algn="ctr" defTabSz="4194175" rtl="0" fontAlgn="base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6pPr>
      <a:lvl7pPr marL="914400" algn="ctr" defTabSz="4194175" rtl="0" fontAlgn="base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7pPr>
      <a:lvl8pPr marL="1371600" algn="ctr" defTabSz="4194175" rtl="0" fontAlgn="base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8pPr>
      <a:lvl9pPr marL="1828800" algn="ctr" defTabSz="4194175" rtl="0" fontAlgn="base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9pPr>
    </p:titleStyle>
    <p:bodyStyle>
      <a:lvl1pPr marL="1573213" indent="-1573213" algn="l" defTabSz="41941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700" kern="1200">
          <a:solidFill>
            <a:schemeClr val="tx1"/>
          </a:solidFill>
          <a:latin typeface="+mn-lt"/>
          <a:ea typeface="+mn-ea"/>
          <a:cs typeface="+mn-cs"/>
        </a:defRPr>
      </a:lvl1pPr>
      <a:lvl2pPr marL="3408363" indent="-1309688" algn="l" defTabSz="41941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43513" indent="-1047750" algn="l" defTabSz="41941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42188" indent="-1047750" algn="l" defTabSz="41941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439275" indent="-1047750" algn="l" defTabSz="41941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538242" indent="-1048931" algn="l" defTabSz="4195724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636104" indent="-1048931" algn="l" defTabSz="4195724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733967" indent="-1048931" algn="l" defTabSz="4195724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1829" indent="-1048931" algn="l" defTabSz="4195724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9572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097862" algn="l" defTabSz="419572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195724" algn="l" defTabSz="419572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293587" algn="l" defTabSz="419572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391449" algn="l" defTabSz="419572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489311" algn="l" defTabSz="419572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587173" algn="l" defTabSz="419572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685035" algn="l" defTabSz="419572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782898" algn="l" defTabSz="419572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2.png"/><Relationship Id="rId7" Type="http://schemas.openxmlformats.org/officeDocument/2006/relationships/chart" Target="../charts/chart4.xml"/><Relationship Id="rId12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11" Type="http://schemas.openxmlformats.org/officeDocument/2006/relationships/chart" Target="../charts/chart8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0" name="Picture 32"/>
          <p:cNvPicPr>
            <a:picLocks noChangeAspect="1" noChangeArrowheads="1"/>
          </p:cNvPicPr>
          <p:nvPr/>
        </p:nvPicPr>
        <p:blipFill>
          <a:blip r:embed="rId2" cstate="print">
            <a:lum bright="22000"/>
          </a:blip>
          <a:srcRect/>
          <a:stretch>
            <a:fillRect/>
          </a:stretch>
        </p:blipFill>
        <p:spPr bwMode="auto">
          <a:xfrm>
            <a:off x="0" y="0"/>
            <a:ext cx="42794238" cy="302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625600" dir="6540000" algn="ctr" rotWithShape="0">
              <a:srgbClr val="000000">
                <a:alpha val="43137"/>
              </a:srgbClr>
            </a:outerShdw>
          </a:effectLst>
        </p:spPr>
      </p:pic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3395119" y="0"/>
            <a:ext cx="32387679" cy="539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19572" tIns="209786" rIns="419572" bIns="209786">
            <a:spAutoFit/>
          </a:bodyPr>
          <a:lstStyle/>
          <a:p>
            <a:pPr algn="ctr"/>
            <a:r>
              <a:rPr lang="en-GB" sz="8000" b="1" dirty="0">
                <a:latin typeface="Georgia" pitchFamily="18" charset="0"/>
              </a:rPr>
              <a:t>Determination of </a:t>
            </a:r>
            <a:r>
              <a:rPr lang="en-GB" sz="8000" b="1" dirty="0" err="1">
                <a:latin typeface="Georgia" pitchFamily="18" charset="0"/>
              </a:rPr>
              <a:t>bioavailable</a:t>
            </a:r>
            <a:r>
              <a:rPr lang="en-GB" sz="8000" b="1" dirty="0">
                <a:latin typeface="Georgia" pitchFamily="18" charset="0"/>
              </a:rPr>
              <a:t> macro- and microelements from agricultural soil using different </a:t>
            </a:r>
            <a:r>
              <a:rPr lang="en-GB" sz="8000" b="1" dirty="0" err="1">
                <a:latin typeface="Georgia" pitchFamily="18" charset="0"/>
              </a:rPr>
              <a:t>extractants</a:t>
            </a:r>
            <a:endParaRPr lang="en-US" sz="8000" b="1" dirty="0">
              <a:latin typeface="Georgia" pitchFamily="18" charset="0"/>
            </a:endParaRPr>
          </a:p>
          <a:p>
            <a:pPr algn="ctr"/>
            <a:endParaRPr lang="en-US" sz="8000" b="1" dirty="0">
              <a:latin typeface="Georgia" pitchFamily="18" charset="0"/>
            </a:endParaRPr>
          </a:p>
          <a:p>
            <a:endParaRPr lang="en-US" b="1" dirty="0">
              <a:latin typeface="Georgia" pitchFamily="18" charset="0"/>
            </a:endParaRPr>
          </a:p>
        </p:txBody>
      </p:sp>
      <p:pic>
        <p:nvPicPr>
          <p:cNvPr id="10" name="Picture 9" descr="grb-small"/>
          <p:cNvPicPr/>
          <p:nvPr/>
        </p:nvPicPr>
        <p:blipFill>
          <a:blip r:embed="rId3" cstate="print">
            <a:duotone>
              <a:prstClr val="black"/>
              <a:srgbClr val="FF9933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62815" y="1524125"/>
            <a:ext cx="396044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946150" y="5195888"/>
            <a:ext cx="167068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9572" tIns="209786" rIns="419572" bIns="209786">
            <a:spAutoFit/>
          </a:bodyPr>
          <a:lstStyle/>
          <a:p>
            <a:pPr marL="742950" indent="-742950">
              <a:buFontTx/>
              <a:buAutoNum type="arabicPeriod"/>
              <a:defRPr/>
            </a:pPr>
            <a:r>
              <a:rPr lang="en-US" sz="3600" b="1" dirty="0">
                <a:latin typeface="Georgia" pitchFamily="18" charset="0"/>
                <a:cs typeface="Times New Roman" pitchFamily="18" charset="0"/>
              </a:rPr>
              <a:t>Introduction</a:t>
            </a:r>
          </a:p>
          <a:p>
            <a:pPr algn="just">
              <a:defRPr/>
            </a:pPr>
            <a:endParaRPr lang="sr-Latn-RS" sz="3000" b="1" dirty="0">
              <a:latin typeface="Georgia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3000" b="1" dirty="0">
                <a:latin typeface="Georgia" pitchFamily="18" charset="0"/>
                <a:cs typeface="Times New Roman" pitchFamily="18" charset="0"/>
              </a:rPr>
              <a:t>Translocation of elements from soil to plant has a major impact on the growing plants and on their quality in any agricultural field. In this study, soil samples were collected from vineyard </a:t>
            </a:r>
            <a:r>
              <a:rPr lang="en-US" sz="3000" b="1" dirty="0" err="1">
                <a:latin typeface="Georgia" pitchFamily="18" charset="0"/>
                <a:cs typeface="Times New Roman" pitchFamily="18" charset="0"/>
              </a:rPr>
              <a:t>Radmilovac</a:t>
            </a:r>
            <a:r>
              <a:rPr lang="en-US" sz="3000" b="1" dirty="0">
                <a:latin typeface="Georgia" pitchFamily="18" charset="0"/>
                <a:cs typeface="Times New Roman" pitchFamily="18" charset="0"/>
              </a:rPr>
              <a:t>, Serbia during grapevine season in 2013. 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1019175" y="8148638"/>
            <a:ext cx="17065625" cy="487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9572" tIns="209786" rIns="419572" bIns="209786">
            <a:spAutoFit/>
          </a:bodyPr>
          <a:lstStyle/>
          <a:p>
            <a:r>
              <a:rPr lang="en-US" sz="3600" b="1">
                <a:latin typeface="Georgia" pitchFamily="18" charset="0"/>
                <a:cs typeface="Times New Roman" pitchFamily="18" charset="0"/>
              </a:rPr>
              <a:t>2. Experimental</a:t>
            </a:r>
          </a:p>
          <a:p>
            <a:pPr algn="just"/>
            <a:endParaRPr lang="en-US" sz="3000" b="1">
              <a:latin typeface="Georgia" pitchFamily="18" charset="0"/>
              <a:cs typeface="Times New Roman" pitchFamily="18" charset="0"/>
            </a:endParaRPr>
          </a:p>
          <a:p>
            <a:pPr algn="just"/>
            <a:r>
              <a:rPr lang="en-US" sz="3000" b="1">
                <a:latin typeface="Georgia" pitchFamily="18" charset="0"/>
                <a:cs typeface="Times New Roman" pitchFamily="18" charset="0"/>
              </a:rPr>
              <a:t>Bioavailable elements from soil to plant (grapevine) were isolated by five different extractants: 0.11 mol L</a:t>
            </a:r>
            <a:r>
              <a:rPr lang="en-US" sz="3000" b="1" baseline="30000">
                <a:latin typeface="Georgia" pitchFamily="18" charset="0"/>
                <a:cs typeface="Times New Roman" pitchFamily="18" charset="0"/>
              </a:rPr>
              <a:t>-1</a:t>
            </a:r>
            <a:r>
              <a:rPr lang="en-US" sz="3000" b="1">
                <a:latin typeface="Georgia" pitchFamily="18" charset="0"/>
                <a:cs typeface="Times New Roman" pitchFamily="18" charset="0"/>
              </a:rPr>
              <a:t> CH</a:t>
            </a:r>
            <a:r>
              <a:rPr lang="en-US" sz="3000" b="1" baseline="-25000"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3000" b="1">
                <a:latin typeface="Georgia" pitchFamily="18" charset="0"/>
                <a:cs typeface="Times New Roman" pitchFamily="18" charset="0"/>
              </a:rPr>
              <a:t>COOH, 0.05 mol L</a:t>
            </a:r>
            <a:r>
              <a:rPr lang="en-US" sz="3000" b="1" baseline="30000">
                <a:latin typeface="Georgia" pitchFamily="18" charset="0"/>
                <a:cs typeface="Times New Roman" pitchFamily="18" charset="0"/>
              </a:rPr>
              <a:t>-1</a:t>
            </a:r>
            <a:r>
              <a:rPr lang="en-US" sz="3000" b="1">
                <a:latin typeface="Georgia" pitchFamily="18" charset="0"/>
                <a:cs typeface="Times New Roman" pitchFamily="18" charset="0"/>
              </a:rPr>
              <a:t> Na-EDTA, 0.01 mol L</a:t>
            </a:r>
            <a:r>
              <a:rPr lang="en-US" sz="3000" b="1" baseline="30000">
                <a:latin typeface="Georgia" pitchFamily="18" charset="0"/>
                <a:cs typeface="Times New Roman" pitchFamily="18" charset="0"/>
              </a:rPr>
              <a:t>-1</a:t>
            </a:r>
            <a:r>
              <a:rPr lang="en-US" sz="3000" b="1">
                <a:latin typeface="Georgia" pitchFamily="18" charset="0"/>
                <a:cs typeface="Times New Roman" pitchFamily="18" charset="0"/>
              </a:rPr>
              <a:t> CaCl</a:t>
            </a:r>
            <a:r>
              <a:rPr lang="en-US" sz="3000" b="1" baseline="-25000"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3000" b="1">
                <a:latin typeface="Georgia" pitchFamily="18" charset="0"/>
                <a:cs typeface="Times New Roman" pitchFamily="18" charset="0"/>
              </a:rPr>
              <a:t>, 1 mol L</a:t>
            </a:r>
            <a:r>
              <a:rPr lang="en-US" sz="3000" b="1" baseline="30000">
                <a:latin typeface="Georgia" pitchFamily="18" charset="0"/>
                <a:cs typeface="Times New Roman" pitchFamily="18" charset="0"/>
              </a:rPr>
              <a:t>-1</a:t>
            </a:r>
            <a:r>
              <a:rPr lang="en-US" sz="3000" b="1">
                <a:latin typeface="Georgia" pitchFamily="18" charset="0"/>
                <a:cs typeface="Times New Roman" pitchFamily="18" charset="0"/>
              </a:rPr>
              <a:t> NH</a:t>
            </a:r>
            <a:r>
              <a:rPr lang="en-US" sz="3000" b="1" baseline="-25000">
                <a:latin typeface="Georgia" pitchFamily="18" charset="0"/>
                <a:cs typeface="Times New Roman" pitchFamily="18" charset="0"/>
              </a:rPr>
              <a:t>4</a:t>
            </a:r>
            <a:r>
              <a:rPr lang="en-US" sz="3000" b="1">
                <a:latin typeface="Georgia" pitchFamily="18" charset="0"/>
                <a:cs typeface="Times New Roman" pitchFamily="18" charset="0"/>
              </a:rPr>
              <a:t>NO</a:t>
            </a:r>
            <a:r>
              <a:rPr lang="en-US" sz="3000" b="1" baseline="-25000"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3000" b="1">
                <a:latin typeface="Georgia" pitchFamily="18" charset="0"/>
                <a:cs typeface="Times New Roman" pitchFamily="18" charset="0"/>
              </a:rPr>
              <a:t> and distilled water during 2 and 16 h. Concentrations of 22 bioavailable macroelements: Al, Ca, Fe, K, Mg, Mn, Na, P, S, Si and microelements: B, Be, Cd, Co, Cr, Cu, Mo, Ni, Pb, Sb, V, Zn were determined by ICP-OES. </a:t>
            </a:r>
          </a:p>
          <a:p>
            <a:endParaRPr lang="en-US" sz="7300" b="1">
              <a:latin typeface="Calibri" pitchFamily="34" charset="0"/>
            </a:endParaRPr>
          </a:p>
        </p:txBody>
      </p:sp>
      <p:sp>
        <p:nvSpPr>
          <p:cNvPr id="2055" name="TextBox 8"/>
          <p:cNvSpPr txBox="1">
            <a:spLocks noChangeArrowheads="1"/>
          </p:cNvSpPr>
          <p:nvPr/>
        </p:nvSpPr>
        <p:spPr bwMode="auto">
          <a:xfrm>
            <a:off x="0" y="2532063"/>
            <a:ext cx="36225163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9572" tIns="209786" rIns="419572" bIns="209786">
            <a:spAutoFit/>
          </a:bodyPr>
          <a:lstStyle/>
          <a:p>
            <a:pPr algn="ctr"/>
            <a:r>
              <a:rPr lang="en-US" sz="5000" b="1">
                <a:latin typeface="Georgia" pitchFamily="18" charset="0"/>
                <a:cs typeface="Times New Roman" pitchFamily="18" charset="0"/>
              </a:rPr>
              <a:t>Tijana Milićević </a:t>
            </a:r>
            <a:r>
              <a:rPr lang="en-US" sz="5000" b="1" baseline="30000">
                <a:latin typeface="Georgia" pitchFamily="18" charset="0"/>
                <a:cs typeface="Times New Roman" pitchFamily="18" charset="0"/>
              </a:rPr>
              <a:t>1</a:t>
            </a:r>
            <a:r>
              <a:rPr lang="en-US" sz="5000" b="1">
                <a:latin typeface="Georgia" pitchFamily="18" charset="0"/>
                <a:cs typeface="Times New Roman" pitchFamily="18" charset="0"/>
              </a:rPr>
              <a:t>, Dubravka Relić</a:t>
            </a:r>
            <a:r>
              <a:rPr lang="en-US" sz="5000" b="1" baseline="30000">
                <a:latin typeface="Georgia" pitchFamily="18" charset="0"/>
                <a:cs typeface="Times New Roman" pitchFamily="18" charset="0"/>
              </a:rPr>
              <a:t>1</a:t>
            </a:r>
            <a:r>
              <a:rPr lang="en-US" sz="5000" b="1">
                <a:latin typeface="Georgia" pitchFamily="18" charset="0"/>
                <a:cs typeface="Times New Roman" pitchFamily="18" charset="0"/>
              </a:rPr>
              <a:t>, Aleksandar Popović</a:t>
            </a:r>
            <a:r>
              <a:rPr lang="en-US" sz="5000" b="1" baseline="30000">
                <a:latin typeface="Georgia" pitchFamily="18" charset="0"/>
                <a:cs typeface="Times New Roman" pitchFamily="18" charset="0"/>
              </a:rPr>
              <a:t>1</a:t>
            </a:r>
            <a:endParaRPr lang="en-US" sz="5000" b="1">
              <a:latin typeface="Georgia" pitchFamily="18" charset="0"/>
              <a:cs typeface="Times New Roman" pitchFamily="18" charset="0"/>
            </a:endParaRPr>
          </a:p>
          <a:p>
            <a:pPr algn="ctr"/>
            <a:endParaRPr lang="en-GB" sz="3200" b="1" i="1" baseline="30000">
              <a:latin typeface="Georgia" pitchFamily="18" charset="0"/>
              <a:cs typeface="Times New Roman" pitchFamily="18" charset="0"/>
            </a:endParaRPr>
          </a:p>
          <a:p>
            <a:pPr algn="ctr"/>
            <a:r>
              <a:rPr lang="en-GB" sz="3200" b="1" i="1" baseline="30000">
                <a:latin typeface="Georgia" pitchFamily="18" charset="0"/>
                <a:cs typeface="Times New Roman" pitchFamily="18" charset="0"/>
              </a:rPr>
              <a:t>1</a:t>
            </a:r>
            <a:r>
              <a:rPr lang="en-GB" sz="3200" b="1" i="1">
                <a:latin typeface="Georgia" pitchFamily="18" charset="0"/>
                <a:cs typeface="Times New Roman" pitchFamily="18" charset="0"/>
              </a:rPr>
              <a:t>The Faculty of Chemistry, University of Belgrade, Studentski trg 12-16, 11000 Belgrade, Serbia</a:t>
            </a:r>
            <a:endParaRPr lang="en-US" sz="3200" b="1" i="1">
              <a:latin typeface="Georgia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b="1" i="1">
                <a:latin typeface="Georgia" pitchFamily="18" charset="0"/>
                <a:cs typeface="Times New Roman" pitchFamily="18" charset="0"/>
              </a:rPr>
              <a:t>tijana.milicevic231@gmail.com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2056" name="TextBox 10"/>
          <p:cNvSpPr txBox="1">
            <a:spLocks noChangeArrowheads="1"/>
          </p:cNvSpPr>
          <p:nvPr/>
        </p:nvSpPr>
        <p:spPr bwMode="auto">
          <a:xfrm>
            <a:off x="18805525" y="5053013"/>
            <a:ext cx="1376045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9572" tIns="209786" rIns="419572" bIns="209786">
            <a:spAutoFit/>
          </a:bodyPr>
          <a:lstStyle/>
          <a:p>
            <a:r>
              <a:rPr lang="en-US" sz="3600" b="1" dirty="0">
                <a:latin typeface="Georgia" pitchFamily="18" charset="0"/>
                <a:cs typeface="Times New Roman" pitchFamily="18" charset="0"/>
              </a:rPr>
              <a:t>3. Results and </a:t>
            </a:r>
            <a:r>
              <a:rPr lang="en-US" sz="3600" b="1" dirty="0" smtClean="0">
                <a:latin typeface="Georgia" pitchFamily="18" charset="0"/>
                <a:cs typeface="Times New Roman" pitchFamily="18" charset="0"/>
              </a:rPr>
              <a:t>Discus</a:t>
            </a:r>
            <a:r>
              <a:rPr lang="sr-Latn-RS" sz="3600" b="1" dirty="0" smtClean="0">
                <a:latin typeface="Georgia" pitchFamily="18" charset="0"/>
                <a:cs typeface="Times New Roman" pitchFamily="18" charset="0"/>
              </a:rPr>
              <a:t>s</a:t>
            </a:r>
            <a:r>
              <a:rPr lang="en-US" sz="3600" b="1" dirty="0" smtClean="0">
                <a:latin typeface="Georgia" pitchFamily="18" charset="0"/>
                <a:cs typeface="Times New Roman" pitchFamily="18" charset="0"/>
              </a:rPr>
              <a:t>ion</a:t>
            </a:r>
            <a:endParaRPr lang="en-US" sz="3600" b="1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057" name="TextBox 11"/>
          <p:cNvSpPr txBox="1">
            <a:spLocks noChangeArrowheads="1"/>
          </p:cNvSpPr>
          <p:nvPr/>
        </p:nvSpPr>
        <p:spPr bwMode="auto">
          <a:xfrm>
            <a:off x="33715325" y="0"/>
            <a:ext cx="9713913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9572" tIns="209786" rIns="419572" bIns="209786">
            <a:spAutoFit/>
          </a:bodyPr>
          <a:lstStyle/>
          <a:p>
            <a:pPr algn="ctr"/>
            <a:r>
              <a:rPr lang="en-US" sz="4000" b="1">
                <a:latin typeface="Times New Roman" pitchFamily="18" charset="0"/>
                <a:cs typeface="Times New Roman" pitchFamily="18" charset="0"/>
              </a:rPr>
              <a:t>University of  Belgrade</a:t>
            </a:r>
          </a:p>
          <a:p>
            <a:pPr algn="ctr"/>
            <a:r>
              <a:rPr lang="en-US" sz="4000" b="1">
                <a:latin typeface="Times New Roman" pitchFamily="18" charset="0"/>
                <a:cs typeface="Times New Roman" pitchFamily="18" charset="0"/>
              </a:rPr>
              <a:t>Faculty of Chemistry</a:t>
            </a:r>
          </a:p>
        </p:txBody>
      </p:sp>
      <p:graphicFrame>
        <p:nvGraphicFramePr>
          <p:cNvPr id="20" name="Chart 19"/>
          <p:cNvGraphicFramePr/>
          <p:nvPr/>
        </p:nvGraphicFramePr>
        <p:xfrm>
          <a:off x="1450903" y="23342549"/>
          <a:ext cx="828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Chart 25"/>
          <p:cNvGraphicFramePr/>
          <p:nvPr/>
        </p:nvGraphicFramePr>
        <p:xfrm>
          <a:off x="33134423" y="23198533"/>
          <a:ext cx="828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8948400" y="12541250"/>
            <a:ext cx="12025313" cy="2301875"/>
          </a:xfrm>
          <a:prstGeom prst="rect">
            <a:avLst/>
          </a:prstGeom>
          <a:solidFill>
            <a:srgbClr val="FF9933">
              <a:alpha val="0"/>
            </a:srgbClr>
          </a:solidFill>
          <a:ln>
            <a:noFill/>
          </a:ln>
        </p:spPr>
        <p:txBody>
          <a:bodyPr lIns="419572" tIns="209786" rIns="419572" bIns="209786">
            <a:spAutoFit/>
          </a:bodyPr>
          <a:lstStyle/>
          <a:p>
            <a:pPr algn="just" defTabSz="4195724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n-GB" sz="3000" b="1" dirty="0">
                <a:latin typeface="Georgia" pitchFamily="18" charset="0"/>
                <a:cs typeface="Times New Roman" pitchFamily="18" charset="0"/>
              </a:rPr>
              <a:t>The best </a:t>
            </a:r>
            <a:r>
              <a:rPr lang="en-GB" sz="3000" b="1" dirty="0" err="1">
                <a:latin typeface="Georgia" pitchFamily="18" charset="0"/>
                <a:cs typeface="Times New Roman" pitchFamily="18" charset="0"/>
              </a:rPr>
              <a:t>extractant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 for Al, B, Be, Mg, Mo, Si and Zn was CH</a:t>
            </a:r>
            <a:r>
              <a:rPr lang="en-GB" sz="3000" b="1" baseline="-25000" dirty="0">
                <a:latin typeface="Georgia" pitchFamily="18" charset="0"/>
                <a:cs typeface="Times New Roman" pitchFamily="18" charset="0"/>
              </a:rPr>
              <a:t>3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COOH, </a:t>
            </a:r>
            <a:r>
              <a:rPr lang="en-US" sz="3200" b="1" dirty="0">
                <a:latin typeface="Georgia" pitchFamily="18" charset="0"/>
                <a:cs typeface="Times New Roman" pitchFamily="18" charset="0"/>
              </a:rPr>
              <a:t>Na</a:t>
            </a:r>
            <a:r>
              <a:rPr lang="en-US" sz="3200" b="1" baseline="-25000" dirty="0"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latin typeface="Georgia" pitchFamily="18" charset="0"/>
                <a:cs typeface="Times New Roman" pitchFamily="18" charset="0"/>
              </a:rPr>
              <a:t>EDTA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 for Ca, </a:t>
            </a:r>
            <a:r>
              <a:rPr lang="en-GB" sz="3000" b="1" dirty="0" err="1">
                <a:latin typeface="Georgia" pitchFamily="18" charset="0"/>
                <a:cs typeface="Times New Roman" pitchFamily="18" charset="0"/>
              </a:rPr>
              <a:t>Cd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, Co, Cu, Fe, K, </a:t>
            </a:r>
            <a:r>
              <a:rPr lang="en-GB" sz="3000" b="1" dirty="0" err="1">
                <a:latin typeface="Georgia" pitchFamily="18" charset="0"/>
                <a:cs typeface="Times New Roman" pitchFamily="18" charset="0"/>
              </a:rPr>
              <a:t>Mn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, Ni, P, </a:t>
            </a:r>
            <a:r>
              <a:rPr lang="en-GB" sz="3000" b="1" dirty="0" err="1">
                <a:latin typeface="Georgia" pitchFamily="18" charset="0"/>
                <a:cs typeface="Times New Roman" pitchFamily="18" charset="0"/>
              </a:rPr>
              <a:t>Pb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, V, and distilled water for Na and S</a:t>
            </a:r>
            <a:r>
              <a:rPr lang="sr-Latn-RS" sz="3000" b="1" dirty="0">
                <a:latin typeface="Georgia" pitchFamily="18" charset="0"/>
                <a:cs typeface="Times New Roman" pitchFamily="18" charset="0"/>
              </a:rPr>
              <a:t> (Figure 1. and Figure 2.).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 </a:t>
            </a:r>
            <a:endParaRPr lang="sr-Latn-RS" sz="3000" b="1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061" name="TextBox 14"/>
          <p:cNvSpPr txBox="1">
            <a:spLocks noChangeArrowheads="1"/>
          </p:cNvSpPr>
          <p:nvPr/>
        </p:nvSpPr>
        <p:spPr bwMode="auto">
          <a:xfrm>
            <a:off x="1019175" y="11964988"/>
            <a:ext cx="5554663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9572" tIns="209786" rIns="419572" bIns="209786">
            <a:spAutoFit/>
          </a:bodyPr>
          <a:lstStyle/>
          <a:p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3.1. Correlations :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0" y="28459113"/>
            <a:ext cx="17797463" cy="1808162"/>
          </a:xfrm>
          <a:prstGeom prst="rect">
            <a:avLst/>
          </a:prstGeom>
          <a:solidFill>
            <a:schemeClr val="bg1">
              <a:lumMod val="95000"/>
              <a:alpha val="45000"/>
            </a:schemeClr>
          </a:solidFill>
        </p:spPr>
        <p:txBody>
          <a:bodyPr lIns="419572" tIns="209786" rIns="419572" bIns="209786">
            <a:spAutoFit/>
          </a:bodyPr>
          <a:lstStyle/>
          <a:p>
            <a:pPr algn="just" defTabSz="4195724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Latn-RS" sz="3000" b="1" dirty="0">
                <a:latin typeface="Georgia" pitchFamily="18" charset="0"/>
                <a:cs typeface="Times New Roman" pitchFamily="18" charset="0"/>
              </a:rPr>
              <a:t>T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he concentrations of Ca and Mg extracted using CH</a:t>
            </a:r>
            <a:r>
              <a:rPr lang="en-GB" sz="3000" b="1" baseline="-25000" dirty="0">
                <a:latin typeface="Georgia" pitchFamily="18" charset="0"/>
                <a:cs typeface="Times New Roman" pitchFamily="18" charset="0"/>
              </a:rPr>
              <a:t>3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COOH are in correlation</a:t>
            </a:r>
            <a:r>
              <a:rPr lang="sr-Latn-RS" sz="3000" b="1" dirty="0">
                <a:latin typeface="Georgia" pitchFamily="18" charset="0"/>
                <a:cs typeface="Times New Roman" pitchFamily="18" charset="0"/>
              </a:rPr>
              <a:t> (R=0.8856, Sig.=0.0015)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 and neither of these </a:t>
            </a:r>
            <a:r>
              <a:rPr lang="en-GB" sz="3000" b="1" dirty="0" err="1">
                <a:latin typeface="Georgia" pitchFamily="18" charset="0"/>
                <a:cs typeface="Times New Roman" pitchFamily="18" charset="0"/>
              </a:rPr>
              <a:t>macroelements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 is in correlation with the concentration of microelements isolated with the same </a:t>
            </a:r>
            <a:r>
              <a:rPr lang="en-GB" sz="3000" b="1" dirty="0" err="1">
                <a:latin typeface="Georgia" pitchFamily="18" charset="0"/>
                <a:cs typeface="Times New Roman" pitchFamily="18" charset="0"/>
              </a:rPr>
              <a:t>extractant</a:t>
            </a:r>
            <a:r>
              <a:rPr lang="sr-Latn-RS" sz="3000" b="1" dirty="0">
                <a:latin typeface="Georgia" pitchFamily="18" charset="0"/>
                <a:cs typeface="Times New Roman" pitchFamily="18" charset="0"/>
              </a:rPr>
              <a:t> (Figure 5.).</a:t>
            </a:r>
            <a:endParaRPr lang="en-US" sz="3000" b="1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070" name="TextBox 37"/>
          <p:cNvSpPr txBox="1">
            <a:spLocks noChangeArrowheads="1"/>
          </p:cNvSpPr>
          <p:nvPr/>
        </p:nvSpPr>
        <p:spPr bwMode="auto">
          <a:xfrm>
            <a:off x="24061738" y="28459113"/>
            <a:ext cx="18732500" cy="1808162"/>
          </a:xfrm>
          <a:prstGeom prst="rect">
            <a:avLst/>
          </a:prstGeom>
          <a:solidFill>
            <a:schemeClr val="bg1">
              <a:lumMod val="95000"/>
              <a:alpha val="45000"/>
            </a:schemeClr>
          </a:solidFill>
          <a:ln w="9525">
            <a:noFill/>
            <a:miter lim="800000"/>
            <a:headEnd/>
            <a:tailEnd/>
          </a:ln>
        </p:spPr>
        <p:txBody>
          <a:bodyPr lIns="419572" tIns="209786" rIns="419572" bIns="209786">
            <a:spAutoFit/>
          </a:bodyPr>
          <a:lstStyle/>
          <a:p>
            <a:pPr algn="just">
              <a:buFont typeface="Wingdings" pitchFamily="2" charset="2"/>
              <a:buChar char="Ø"/>
              <a:defRPr/>
            </a:pPr>
            <a:r>
              <a:rPr lang="en-US" sz="3000" b="1" dirty="0">
                <a:latin typeface="Georgia" pitchFamily="18" charset="0"/>
                <a:cs typeface="Times New Roman" pitchFamily="18" charset="0"/>
              </a:rPr>
              <a:t>S and Cu</a:t>
            </a:r>
            <a:r>
              <a:rPr lang="sr-Latn-RS" sz="3000" b="1" dirty="0">
                <a:latin typeface="Georgia" pitchFamily="18" charset="0"/>
                <a:cs typeface="Times New Roman" pitchFamily="18" charset="0"/>
              </a:rPr>
              <a:t> (R=0.9294, Sig.=0.0003)</a:t>
            </a:r>
            <a:r>
              <a:rPr lang="en-US" sz="3000" b="1" dirty="0">
                <a:latin typeface="Georgia" pitchFamily="18" charset="0"/>
                <a:cs typeface="Times New Roman" pitchFamily="18" charset="0"/>
              </a:rPr>
              <a:t> 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could </a:t>
            </a:r>
            <a:r>
              <a:rPr lang="sr-Latn-RS" sz="3000" b="1" dirty="0">
                <a:latin typeface="Georgia" pitchFamily="18" charset="0"/>
                <a:cs typeface="Times New Roman" pitchFamily="18" charset="0"/>
              </a:rPr>
              <a:t>only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 entered through the soil surface layer while grapevines were primarily treated by fungicide copper(II)-sulphate</a:t>
            </a:r>
            <a:r>
              <a:rPr lang="en-US" sz="3000" b="1" dirty="0">
                <a:latin typeface="Georgia" pitchFamily="18" charset="0"/>
                <a:cs typeface="Times New Roman" pitchFamily="18" charset="0"/>
              </a:rPr>
              <a:t> </a:t>
            </a:r>
            <a:r>
              <a:rPr lang="sr-Latn-RS" sz="3000" b="1" dirty="0">
                <a:latin typeface="Georgia" pitchFamily="18" charset="0"/>
                <a:cs typeface="Times New Roman" pitchFamily="18" charset="0"/>
              </a:rPr>
              <a:t>(Figure 8</a:t>
            </a:r>
            <a:r>
              <a:rPr lang="en-US" sz="3000" b="1" dirty="0">
                <a:latin typeface="Georgia" pitchFamily="18" charset="0"/>
                <a:cs typeface="Times New Roman" pitchFamily="18" charset="0"/>
              </a:rPr>
              <a:t>.)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.</a:t>
            </a:r>
            <a:endParaRPr lang="en-US" sz="3000" b="1" dirty="0">
              <a:latin typeface="Georgia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en-GB" sz="3000" b="1" dirty="0"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latin typeface="Georgia" pitchFamily="18" charset="0"/>
                <a:cs typeface="Times New Roman" pitchFamily="18" charset="0"/>
              </a:rPr>
              <a:t>The 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concentration of S is </a:t>
            </a:r>
            <a:r>
              <a:rPr lang="en-US" sz="3000" b="1" dirty="0">
                <a:latin typeface="Georgia" pitchFamily="18" charset="0"/>
                <a:cs typeface="Times New Roman" pitchFamily="18" charset="0"/>
              </a:rPr>
              <a:t>also </a:t>
            </a:r>
            <a:r>
              <a:rPr lang="sr-Latn-RS" sz="3000" b="1" dirty="0">
                <a:latin typeface="Georgia" pitchFamily="18" charset="0"/>
                <a:cs typeface="Times New Roman" pitchFamily="18" charset="0"/>
              </a:rPr>
              <a:t>in </a:t>
            </a:r>
            <a:r>
              <a:rPr lang="en-GB" sz="3000" b="1" dirty="0" err="1">
                <a:latin typeface="Georgia" pitchFamily="18" charset="0"/>
                <a:cs typeface="Times New Roman" pitchFamily="18" charset="0"/>
              </a:rPr>
              <a:t>correlat</a:t>
            </a:r>
            <a:r>
              <a:rPr lang="sr-Latn-RS" sz="3000" b="1" dirty="0">
                <a:latin typeface="Georgia" pitchFamily="18" charset="0"/>
                <a:cs typeface="Times New Roman" pitchFamily="18" charset="0"/>
              </a:rPr>
              <a:t>ion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 with the concentrations of </a:t>
            </a:r>
            <a:r>
              <a:rPr lang="en-GB" sz="3000" b="1" dirty="0" err="1">
                <a:latin typeface="Georgia" pitchFamily="18" charset="0"/>
                <a:cs typeface="Times New Roman" pitchFamily="18" charset="0"/>
              </a:rPr>
              <a:t>Mn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, P and Na. </a:t>
            </a:r>
            <a:endParaRPr lang="en-US" sz="3000" b="1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064" name="TextBox 38"/>
          <p:cNvSpPr txBox="1">
            <a:spLocks noChangeArrowheads="1"/>
          </p:cNvSpPr>
          <p:nvPr/>
        </p:nvSpPr>
        <p:spPr bwMode="auto">
          <a:xfrm>
            <a:off x="19021425" y="11893550"/>
            <a:ext cx="10872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9572" tIns="209786" rIns="419572" bIns="209786">
            <a:spAutoFit/>
          </a:bodyPr>
          <a:lstStyle/>
          <a:p>
            <a:pPr algn="ctr"/>
            <a:r>
              <a:rPr lang="en-US" sz="2200" b="1">
                <a:latin typeface="Georgia" pitchFamily="18" charset="0"/>
                <a:cs typeface="Times New Roman" pitchFamily="18" charset="0"/>
              </a:rPr>
              <a:t>Figure 1. The view of  mean values of macroelements concentrations</a:t>
            </a:r>
          </a:p>
        </p:txBody>
      </p:sp>
      <p:sp>
        <p:nvSpPr>
          <p:cNvPr id="2065" name="TextBox 39"/>
          <p:cNvSpPr txBox="1">
            <a:spLocks noChangeArrowheads="1"/>
          </p:cNvSpPr>
          <p:nvPr/>
        </p:nvSpPr>
        <p:spPr bwMode="auto">
          <a:xfrm>
            <a:off x="30973713" y="11820525"/>
            <a:ext cx="1087437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19572" tIns="209786" rIns="419572" bIns="209786">
            <a:spAutoFit/>
          </a:bodyPr>
          <a:lstStyle/>
          <a:p>
            <a:pPr algn="ctr"/>
            <a:r>
              <a:rPr lang="en-US" sz="2200" b="1">
                <a:latin typeface="Georgia" pitchFamily="18" charset="0"/>
                <a:cs typeface="Times New Roman" pitchFamily="18" charset="0"/>
              </a:rPr>
              <a:t>Figure 2. The view of  mean values of microelements concentrations</a:t>
            </a:r>
          </a:p>
          <a:p>
            <a:pPr algn="ctr"/>
            <a:endParaRPr lang="en-US" sz="2000">
              <a:latin typeface="Calibri" pitchFamily="34" charset="0"/>
            </a:endParaRPr>
          </a:p>
        </p:txBody>
      </p:sp>
      <p:sp>
        <p:nvSpPr>
          <p:cNvPr id="2066" name="TextBox 34"/>
          <p:cNvSpPr txBox="1">
            <a:spLocks noChangeArrowheads="1"/>
          </p:cNvSpPr>
          <p:nvPr/>
        </p:nvSpPr>
        <p:spPr bwMode="auto">
          <a:xfrm>
            <a:off x="14268450" y="21974175"/>
            <a:ext cx="13754100" cy="5502275"/>
          </a:xfrm>
          <a:prstGeom prst="rect">
            <a:avLst/>
          </a:prstGeom>
          <a:solidFill>
            <a:schemeClr val="bg1">
              <a:alpha val="45097"/>
            </a:schemeClr>
          </a:solidFill>
          <a:ln w="9525">
            <a:noFill/>
            <a:miter lim="800000"/>
            <a:headEnd/>
            <a:tailEnd/>
          </a:ln>
        </p:spPr>
        <p:txBody>
          <a:bodyPr lIns="419572" tIns="209786" rIns="419572" bIns="209786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000" b="1" dirty="0">
                <a:latin typeface="Georgia" pitchFamily="18" charset="0"/>
                <a:cs typeface="Times New Roman" pitchFamily="18" charset="0"/>
              </a:rPr>
              <a:t>C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o</a:t>
            </a:r>
            <a:r>
              <a:rPr lang="en-US" sz="3000" b="1" dirty="0" err="1">
                <a:latin typeface="Georgia" pitchFamily="18" charset="0"/>
                <a:cs typeface="Times New Roman" pitchFamily="18" charset="0"/>
              </a:rPr>
              <a:t>ncentrations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 of </a:t>
            </a:r>
            <a:r>
              <a:rPr lang="en-GB" sz="3000" b="1" dirty="0" err="1">
                <a:latin typeface="Georgia" pitchFamily="18" charset="0"/>
                <a:cs typeface="Times New Roman" pitchFamily="18" charset="0"/>
              </a:rPr>
              <a:t>macroelements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, K and </a:t>
            </a:r>
            <a:r>
              <a:rPr lang="en-GB" sz="3000" b="1" dirty="0" err="1">
                <a:latin typeface="Georgia" pitchFamily="18" charset="0"/>
                <a:cs typeface="Times New Roman" pitchFamily="18" charset="0"/>
              </a:rPr>
              <a:t>Mn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, are in correlation with concentrations of microelements, </a:t>
            </a:r>
            <a:r>
              <a:rPr lang="en-GB" sz="3000" b="1" dirty="0" err="1">
                <a:latin typeface="Georgia" pitchFamily="18" charset="0"/>
                <a:cs typeface="Times New Roman" pitchFamily="18" charset="0"/>
              </a:rPr>
              <a:t>Cd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, Co, Ni and Zn</a:t>
            </a:r>
            <a:r>
              <a:rPr lang="en-US" sz="3000" b="1" dirty="0">
                <a:latin typeface="Georgia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3000" b="1" dirty="0">
                <a:latin typeface="Georgia" pitchFamily="18" charset="0"/>
                <a:cs typeface="Times New Roman" pitchFamily="18" charset="0"/>
              </a:rPr>
              <a:t>Figure 3. (R=0.9264, Sig.=0.0003),</a:t>
            </a:r>
          </a:p>
          <a:p>
            <a:pPr algn="just"/>
            <a:r>
              <a:rPr lang="en-US" sz="3000" b="1" dirty="0">
                <a:latin typeface="Georgia" pitchFamily="18" charset="0"/>
                <a:cs typeface="Times New Roman" pitchFamily="18" charset="0"/>
              </a:rPr>
              <a:t>Figure 4. (R=0.8014, Sig.=</a:t>
            </a:r>
            <a:r>
              <a:rPr lang="en-US" sz="3000" b="1" dirty="0" smtClean="0">
                <a:latin typeface="Georgia" pitchFamily="18" charset="0"/>
                <a:cs typeface="Times New Roman" pitchFamily="18" charset="0"/>
              </a:rPr>
              <a:t>0.0094</a:t>
            </a:r>
            <a:r>
              <a:rPr lang="sr-Latn-RS" sz="3000" b="1" dirty="0" smtClean="0">
                <a:latin typeface="Georgia" pitchFamily="18" charset="0"/>
                <a:cs typeface="Times New Roman" pitchFamily="18" charset="0"/>
              </a:rPr>
              <a:t>)</a:t>
            </a:r>
            <a:endParaRPr lang="en-US" sz="3000" b="1" dirty="0">
              <a:latin typeface="Georgia" pitchFamily="18" charset="0"/>
              <a:cs typeface="Times New Roman" pitchFamily="18" charset="0"/>
            </a:endParaRPr>
          </a:p>
          <a:p>
            <a:pPr algn="just"/>
            <a:r>
              <a:rPr lang="en-US" sz="3000" b="1" dirty="0">
                <a:latin typeface="Georgia" pitchFamily="18" charset="0"/>
                <a:cs typeface="Times New Roman" pitchFamily="18" charset="0"/>
              </a:rPr>
              <a:t>Figure 6. (R=0.9748, Sig.=0.0001),</a:t>
            </a:r>
          </a:p>
          <a:p>
            <a:pPr algn="just"/>
            <a:r>
              <a:rPr lang="en-US" sz="3000" b="1" dirty="0">
                <a:latin typeface="Georgia" pitchFamily="18" charset="0"/>
                <a:cs typeface="Times New Roman" pitchFamily="18" charset="0"/>
              </a:rPr>
              <a:t>Figure 7. (R=0.9094, Sig.=0.0007). </a:t>
            </a:r>
          </a:p>
          <a:p>
            <a:pPr algn="just"/>
            <a:r>
              <a:rPr lang="en-US" sz="3000" b="1" dirty="0">
                <a:latin typeface="Georgia" pitchFamily="18" charset="0"/>
                <a:cs typeface="Times New Roman" pitchFamily="18" charset="0"/>
              </a:rPr>
              <a:t>As 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these correlations are the most common, it can be concluded that the pairs of macro- and microelements (e.g. </a:t>
            </a:r>
            <a:r>
              <a:rPr lang="en-GB" sz="3000" b="1" dirty="0" err="1">
                <a:latin typeface="Georgia" pitchFamily="18" charset="0"/>
                <a:cs typeface="Times New Roman" pitchFamily="18" charset="0"/>
              </a:rPr>
              <a:t>Mn-Cd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, </a:t>
            </a:r>
            <a:r>
              <a:rPr lang="en-GB" sz="3000" b="1" dirty="0" err="1">
                <a:latin typeface="Georgia" pitchFamily="18" charset="0"/>
                <a:cs typeface="Times New Roman" pitchFamily="18" charset="0"/>
              </a:rPr>
              <a:t>Mn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-Co</a:t>
            </a:r>
            <a:r>
              <a:rPr lang="en-US" sz="3000" b="1" dirty="0">
                <a:latin typeface="Georgia" pitchFamily="18" charset="0"/>
                <a:cs typeface="Times New Roman" pitchFamily="18" charset="0"/>
              </a:rPr>
              <a:t> (Figure 3. and 6.)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, Ni-</a:t>
            </a:r>
            <a:r>
              <a:rPr lang="en-GB" sz="3000" b="1" dirty="0" err="1">
                <a:latin typeface="Georgia" pitchFamily="18" charset="0"/>
                <a:cs typeface="Times New Roman" pitchFamily="18" charset="0"/>
              </a:rPr>
              <a:t>Cd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, Ni-Co, Ni-</a:t>
            </a:r>
            <a:r>
              <a:rPr lang="en-GB" sz="3000" b="1" dirty="0" err="1">
                <a:latin typeface="Georgia" pitchFamily="18" charset="0"/>
                <a:cs typeface="Times New Roman" pitchFamily="18" charset="0"/>
              </a:rPr>
              <a:t>Mn</a:t>
            </a:r>
            <a:r>
              <a:rPr lang="en-US" sz="3000" b="1" dirty="0">
                <a:latin typeface="Georgia" pitchFamily="18" charset="0"/>
                <a:cs typeface="Times New Roman" pitchFamily="18" charset="0"/>
              </a:rPr>
              <a:t> (Figure 4. and 7.)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, Zn-</a:t>
            </a:r>
            <a:r>
              <a:rPr lang="en-GB" sz="3000" b="1" dirty="0" err="1">
                <a:latin typeface="Georgia" pitchFamily="18" charset="0"/>
                <a:cs typeface="Times New Roman" pitchFamily="18" charset="0"/>
              </a:rPr>
              <a:t>Cd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, Zn-Co, Zn-</a:t>
            </a:r>
            <a:r>
              <a:rPr lang="en-GB" sz="3000" b="1" dirty="0" err="1">
                <a:latin typeface="Georgia" pitchFamily="18" charset="0"/>
                <a:cs typeface="Times New Roman" pitchFamily="18" charset="0"/>
              </a:rPr>
              <a:t>Mn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, Zn-Ni) have the same source in soil and can be isolated by the same </a:t>
            </a:r>
            <a:r>
              <a:rPr lang="en-GB" sz="3000" b="1" dirty="0" err="1">
                <a:latin typeface="Georgia" pitchFamily="18" charset="0"/>
                <a:cs typeface="Times New Roman" pitchFamily="18" charset="0"/>
              </a:rPr>
              <a:t>extractant</a:t>
            </a:r>
            <a:r>
              <a:rPr lang="en-GB" sz="3000" b="1" dirty="0">
                <a:latin typeface="Georgia" pitchFamily="18" charset="0"/>
                <a:cs typeface="Times New Roman" pitchFamily="18" charset="0"/>
              </a:rPr>
              <a:t>.</a:t>
            </a:r>
            <a:endParaRPr lang="en-US" sz="3000" b="1" dirty="0">
              <a:latin typeface="Georgia" pitchFamily="18" charset="0"/>
              <a:cs typeface="Times New Roman" pitchFamily="18" charset="0"/>
            </a:endParaRPr>
          </a:p>
        </p:txBody>
      </p:sp>
      <p:grpSp>
        <p:nvGrpSpPr>
          <p:cNvPr id="2067" name="Group 30"/>
          <p:cNvGrpSpPr>
            <a:grpSpLocks/>
          </p:cNvGrpSpPr>
          <p:nvPr/>
        </p:nvGrpSpPr>
        <p:grpSpPr bwMode="auto">
          <a:xfrm>
            <a:off x="11315700" y="14197013"/>
            <a:ext cx="20234275" cy="8208962"/>
            <a:chOff x="42595099" y="9682535"/>
            <a:chExt cx="15276544" cy="7428537"/>
          </a:xfrm>
        </p:grpSpPr>
        <p:sp>
          <p:nvSpPr>
            <p:cNvPr id="29" name="Horizontal Scroll 28"/>
            <p:cNvSpPr/>
            <p:nvPr/>
          </p:nvSpPr>
          <p:spPr>
            <a:xfrm>
              <a:off x="42595099" y="9682535"/>
              <a:ext cx="15276544" cy="7428537"/>
            </a:xfrm>
            <a:prstGeom prst="horizontalScroll">
              <a:avLst/>
            </a:prstGeom>
            <a:solidFill>
              <a:srgbClr val="FF99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19572" tIns="209786" rIns="419572" bIns="209786" anchor="ctr"/>
            <a:lstStyle/>
            <a:p>
              <a:pPr algn="ctr" defTabSz="41957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81" name="TextBox 32"/>
            <p:cNvSpPr txBox="1">
              <a:spLocks noChangeArrowheads="1"/>
            </p:cNvSpPr>
            <p:nvPr/>
          </p:nvSpPr>
          <p:spPr bwMode="auto">
            <a:xfrm>
              <a:off x="43410571" y="10920625"/>
              <a:ext cx="14378664" cy="4944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19572" tIns="209786" rIns="419572" bIns="209786">
              <a:spAutoFit/>
            </a:bodyPr>
            <a:lstStyle/>
            <a:p>
              <a:pPr algn="just">
                <a:spcAft>
                  <a:spcPts val="300"/>
                </a:spcAft>
              </a:pPr>
              <a:r>
                <a:rPr lang="en-US" sz="4000" b="1" i="1" dirty="0">
                  <a:latin typeface="Georgia" pitchFamily="18" charset="0"/>
                  <a:cs typeface="Times New Roman" pitchFamily="18" charset="0"/>
                </a:rPr>
                <a:t>4. Conclusion</a:t>
              </a:r>
            </a:p>
            <a:p>
              <a:pPr algn="just">
                <a:spcAft>
                  <a:spcPts val="300"/>
                </a:spcAft>
              </a:pPr>
              <a:endParaRPr lang="en-US" sz="4000" b="1" i="1" dirty="0">
                <a:latin typeface="Georgia" pitchFamily="18" charset="0"/>
                <a:cs typeface="Times New Roman" pitchFamily="18" charset="0"/>
              </a:endParaRPr>
            </a:p>
            <a:p>
              <a:pPr algn="just">
                <a:spcAft>
                  <a:spcPts val="300"/>
                </a:spcAft>
              </a:pPr>
              <a:r>
                <a:rPr lang="en-GB" sz="4000" b="1" i="1" dirty="0">
                  <a:latin typeface="Georgia" pitchFamily="18" charset="0"/>
                  <a:cs typeface="Times New Roman" pitchFamily="18" charset="0"/>
                </a:rPr>
                <a:t>Acetic acid</a:t>
              </a:r>
              <a:r>
                <a:rPr lang="en-US" sz="4000" b="1" i="1" dirty="0">
                  <a:latin typeface="Georgia" pitchFamily="18" charset="0"/>
                  <a:cs typeface="Times New Roman" pitchFamily="18" charset="0"/>
                </a:rPr>
                <a:t> and Na</a:t>
              </a:r>
              <a:r>
                <a:rPr lang="en-US" sz="4000" b="1" i="1" baseline="-25000" dirty="0">
                  <a:latin typeface="Georgia" pitchFamily="18" charset="0"/>
                  <a:cs typeface="Times New Roman" pitchFamily="18" charset="0"/>
                </a:rPr>
                <a:t>2</a:t>
              </a:r>
              <a:r>
                <a:rPr lang="en-US" sz="4000" b="1" i="1" dirty="0">
                  <a:latin typeface="Georgia" pitchFamily="18" charset="0"/>
                  <a:cs typeface="Times New Roman" pitchFamily="18" charset="0"/>
                </a:rPr>
                <a:t>EDTA have </a:t>
              </a:r>
              <a:r>
                <a:rPr lang="en-GB" sz="4000" b="1" i="1" dirty="0">
                  <a:latin typeface="Georgia" pitchFamily="18" charset="0"/>
                  <a:cs typeface="Times New Roman" pitchFamily="18" charset="0"/>
                </a:rPr>
                <a:t>been proven to be </a:t>
              </a:r>
              <a:r>
                <a:rPr lang="en-US" sz="4000" b="1" i="1" dirty="0">
                  <a:latin typeface="Georgia" pitchFamily="18" charset="0"/>
                  <a:cs typeface="Times New Roman" pitchFamily="18" charset="0"/>
                </a:rPr>
                <a:t>the </a:t>
              </a:r>
              <a:r>
                <a:rPr lang="en-GB" sz="4000" b="1" i="1" dirty="0">
                  <a:latin typeface="Georgia" pitchFamily="18" charset="0"/>
                  <a:cs typeface="Times New Roman" pitchFamily="18" charset="0"/>
                </a:rPr>
                <a:t>aggressive </a:t>
              </a:r>
              <a:r>
                <a:rPr lang="en-GB" sz="4000" b="1" i="1" dirty="0" err="1">
                  <a:latin typeface="Georgia" pitchFamily="18" charset="0"/>
                  <a:cs typeface="Times New Roman" pitchFamily="18" charset="0"/>
                </a:rPr>
                <a:t>extractan</a:t>
              </a:r>
              <a:r>
                <a:rPr lang="en-US" sz="4000" b="1" i="1" dirty="0" err="1">
                  <a:latin typeface="Georgia" pitchFamily="18" charset="0"/>
                  <a:cs typeface="Times New Roman" pitchFamily="18" charset="0"/>
                </a:rPr>
                <a:t>ts</a:t>
              </a:r>
              <a:r>
                <a:rPr lang="en-US" sz="4000" b="1" i="1" dirty="0"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en-GB" sz="4000" b="1" i="1" dirty="0">
                  <a:latin typeface="Georgia" pitchFamily="18" charset="0"/>
                  <a:cs typeface="Times New Roman" pitchFamily="18" charset="0"/>
                </a:rPr>
                <a:t>and </a:t>
              </a:r>
              <a:r>
                <a:rPr lang="en-US" sz="4000" b="1" i="1" dirty="0">
                  <a:latin typeface="Georgia" pitchFamily="18" charset="0"/>
                  <a:cs typeface="Times New Roman" pitchFamily="18" charset="0"/>
                </a:rPr>
                <a:t>they </a:t>
              </a:r>
              <a:r>
                <a:rPr lang="en-GB" sz="4000" b="1" i="1" dirty="0">
                  <a:latin typeface="Georgia" pitchFamily="18" charset="0"/>
                  <a:cs typeface="Times New Roman" pitchFamily="18" charset="0"/>
                </a:rPr>
                <a:t>can be used for isolation of higher concentrations of plant </a:t>
              </a:r>
              <a:r>
                <a:rPr lang="en-GB" sz="4000" b="1" i="1" dirty="0" err="1">
                  <a:latin typeface="Georgia" pitchFamily="18" charset="0"/>
                  <a:cs typeface="Times New Roman" pitchFamily="18" charset="0"/>
                </a:rPr>
                <a:t>bioavailable</a:t>
              </a:r>
              <a:r>
                <a:rPr lang="en-GB" sz="4000" b="1" i="1" dirty="0">
                  <a:latin typeface="Georgia" pitchFamily="18" charset="0"/>
                  <a:cs typeface="Times New Roman" pitchFamily="18" charset="0"/>
                </a:rPr>
                <a:t> elements from soil, rather than distilled water, CaCl</a:t>
              </a:r>
              <a:r>
                <a:rPr lang="en-GB" sz="4000" b="1" i="1" baseline="-25000" dirty="0">
                  <a:latin typeface="Georgia" pitchFamily="18" charset="0"/>
                  <a:cs typeface="Times New Roman" pitchFamily="18" charset="0"/>
                </a:rPr>
                <a:t>2</a:t>
              </a:r>
              <a:r>
                <a:rPr lang="en-GB" sz="4000" b="1" i="1" dirty="0">
                  <a:latin typeface="Georgia" pitchFamily="18" charset="0"/>
                  <a:cs typeface="Times New Roman" pitchFamily="18" charset="0"/>
                </a:rPr>
                <a:t> and NH</a:t>
              </a:r>
              <a:r>
                <a:rPr lang="en-GB" sz="4000" b="1" i="1" baseline="-25000" dirty="0">
                  <a:latin typeface="Georgia" pitchFamily="18" charset="0"/>
                  <a:cs typeface="Times New Roman" pitchFamily="18" charset="0"/>
                </a:rPr>
                <a:t>4</a:t>
              </a:r>
              <a:r>
                <a:rPr lang="en-GB" sz="4000" b="1" i="1" dirty="0">
                  <a:latin typeface="Georgia" pitchFamily="18" charset="0"/>
                  <a:cs typeface="Times New Roman" pitchFamily="18" charset="0"/>
                </a:rPr>
                <a:t>NO</a:t>
              </a:r>
              <a:r>
                <a:rPr lang="en-GB" sz="4000" b="1" i="1" baseline="-25000" dirty="0">
                  <a:latin typeface="Georgia" pitchFamily="18" charset="0"/>
                  <a:cs typeface="Times New Roman" pitchFamily="18" charset="0"/>
                </a:rPr>
                <a:t>3</a:t>
              </a:r>
              <a:r>
                <a:rPr lang="en-GB" sz="4000" b="1" i="1" dirty="0">
                  <a:latin typeface="Georgia" pitchFamily="18" charset="0"/>
                  <a:cs typeface="Times New Roman" pitchFamily="18" charset="0"/>
                </a:rPr>
                <a:t>.</a:t>
              </a:r>
              <a:endParaRPr lang="en-US" sz="4000" b="1" i="1" dirty="0">
                <a:latin typeface="Georgia" pitchFamily="18" charset="0"/>
                <a:cs typeface="Times New Roman" pitchFamily="18" charset="0"/>
              </a:endParaRPr>
            </a:p>
            <a:p>
              <a:pPr algn="just"/>
              <a:r>
                <a:rPr lang="en-US" sz="4000" b="1" i="1" dirty="0">
                  <a:latin typeface="Georgia" pitchFamily="18" charset="0"/>
                  <a:cs typeface="Times New Roman" pitchFamily="18" charset="0"/>
                </a:rPr>
                <a:t>T</a:t>
              </a:r>
              <a:r>
                <a:rPr lang="en-GB" sz="4000" b="1" i="1" dirty="0">
                  <a:latin typeface="Georgia" pitchFamily="18" charset="0"/>
                  <a:cs typeface="Times New Roman" pitchFamily="18" charset="0"/>
                </a:rPr>
                <a:t>he most </a:t>
              </a:r>
              <a:r>
                <a:rPr lang="en-GB" sz="4000" b="1" i="1" dirty="0" smtClean="0">
                  <a:latin typeface="Georgia" pitchFamily="18" charset="0"/>
                  <a:cs typeface="Times New Roman" pitchFamily="18" charset="0"/>
                </a:rPr>
                <a:t>of</a:t>
              </a:r>
              <a:r>
                <a:rPr lang="sr-Latn-RS" sz="4000" b="1" i="1" dirty="0" smtClean="0"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en-US" sz="4000" b="1" i="1" dirty="0" err="1" smtClean="0">
                  <a:latin typeface="Georgia" pitchFamily="18" charset="0"/>
                  <a:cs typeface="Times New Roman" pitchFamily="18" charset="0"/>
                </a:rPr>
                <a:t>macroelement</a:t>
              </a:r>
              <a:r>
                <a:rPr lang="en-US" sz="4000" b="1" i="1" dirty="0" smtClean="0"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en-GB" sz="4000" b="1" i="1" dirty="0" smtClean="0">
                  <a:latin typeface="Georgia" pitchFamily="18" charset="0"/>
                  <a:cs typeface="Times New Roman" pitchFamily="18" charset="0"/>
                </a:rPr>
                <a:t>concentrations</a:t>
              </a:r>
              <a:r>
                <a:rPr lang="sr-Latn-RS" sz="4000" b="1" i="1" dirty="0" smtClean="0"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en-GB" sz="4000" b="1" i="1" dirty="0" smtClean="0">
                  <a:latin typeface="Georgia" pitchFamily="18" charset="0"/>
                  <a:cs typeface="Times New Roman" pitchFamily="18" charset="0"/>
                </a:rPr>
                <a:t>in </a:t>
              </a:r>
              <a:r>
                <a:rPr lang="en-GB" sz="4000" b="1" i="1" dirty="0">
                  <a:latin typeface="Georgia" pitchFamily="18" charset="0"/>
                  <a:cs typeface="Times New Roman" pitchFamily="18" charset="0"/>
                </a:rPr>
                <a:t>soils are followed </a:t>
              </a:r>
              <a:r>
                <a:rPr lang="en-GB" sz="4000" b="1" i="1" dirty="0" smtClean="0">
                  <a:latin typeface="Georgia" pitchFamily="18" charset="0"/>
                  <a:cs typeface="Times New Roman" pitchFamily="18" charset="0"/>
                </a:rPr>
                <a:t>by</a:t>
              </a:r>
              <a:r>
                <a:rPr lang="sr-Latn-RS" sz="4000" b="1" i="1" dirty="0" smtClean="0"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en-GB" sz="4000" b="1" i="1" smtClean="0">
                  <a:latin typeface="Georgia" pitchFamily="18" charset="0"/>
                  <a:cs typeface="Times New Roman" pitchFamily="18" charset="0"/>
                </a:rPr>
                <a:t>microelement </a:t>
              </a:r>
              <a:r>
                <a:rPr lang="sr-Latn-RS" sz="4000" b="1" i="1" dirty="0" smtClean="0">
                  <a:latin typeface="Georgia" pitchFamily="18" charset="0"/>
                  <a:cs typeface="Times New Roman" pitchFamily="18" charset="0"/>
                </a:rPr>
                <a:t>concentrations</a:t>
              </a:r>
              <a:r>
                <a:rPr lang="en-GB" sz="4000" b="1" i="1" dirty="0" smtClean="0">
                  <a:latin typeface="Georgia" pitchFamily="18" charset="0"/>
                  <a:cs typeface="Times New Roman" pitchFamily="18" charset="0"/>
                </a:rPr>
                <a:t>.</a:t>
              </a:r>
              <a:endParaRPr lang="en-US" sz="4000" b="1" i="1" dirty="0">
                <a:latin typeface="Georgia" pitchFamily="18" charset="0"/>
                <a:cs typeface="Times New Roman" pitchFamily="18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450975" y="17005300"/>
            <a:ext cx="8280400" cy="893763"/>
          </a:xfrm>
          <a:prstGeom prst="rect">
            <a:avLst/>
          </a:prstGeom>
          <a:solidFill>
            <a:schemeClr val="accent6">
              <a:lumMod val="40000"/>
              <a:lumOff val="60000"/>
              <a:alpha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sr-Latn-RS" sz="2600" b="1" dirty="0">
                <a:latin typeface="Georgia" pitchFamily="18" charset="0"/>
              </a:rPr>
              <a:t>Figure 3. Correlation between elements depending on extractant </a:t>
            </a:r>
            <a:r>
              <a:rPr lang="en-US" sz="2600" b="1" dirty="0">
                <a:latin typeface="Georgia" pitchFamily="18" charset="0"/>
                <a:cs typeface="Times New Roman" pitchFamily="18" charset="0"/>
              </a:rPr>
              <a:t>CH</a:t>
            </a:r>
            <a:r>
              <a:rPr lang="en-US" sz="2600" b="1" baseline="-25000" dirty="0"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600" b="1" dirty="0">
                <a:latin typeface="Georgia" pitchFamily="18" charset="0"/>
                <a:cs typeface="Times New Roman" pitchFamily="18" charset="0"/>
              </a:rPr>
              <a:t>COOH</a:t>
            </a:r>
            <a:endParaRPr lang="en-US" sz="2600" b="1" dirty="0">
              <a:latin typeface="Georgia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50975" y="22118638"/>
            <a:ext cx="8280400" cy="892175"/>
          </a:xfrm>
          <a:prstGeom prst="rect">
            <a:avLst/>
          </a:prstGeom>
          <a:solidFill>
            <a:schemeClr val="accent6">
              <a:lumMod val="40000"/>
              <a:lumOff val="60000"/>
              <a:alpha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sr-Latn-RS" sz="2600" b="1" dirty="0">
                <a:latin typeface="Georgia" pitchFamily="18" charset="0"/>
              </a:rPr>
              <a:t>Figure 4. Correlation between elements depending on extractant </a:t>
            </a:r>
            <a:r>
              <a:rPr lang="en-US" sz="2600" b="1" dirty="0">
                <a:latin typeface="Georgia" pitchFamily="18" charset="0"/>
                <a:cs typeface="Times New Roman" pitchFamily="18" charset="0"/>
              </a:rPr>
              <a:t>CH</a:t>
            </a:r>
            <a:r>
              <a:rPr lang="en-US" sz="2600" b="1" baseline="-25000" dirty="0"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600" b="1" dirty="0">
                <a:latin typeface="Georgia" pitchFamily="18" charset="0"/>
                <a:cs typeface="Times New Roman" pitchFamily="18" charset="0"/>
              </a:rPr>
              <a:t>COOH</a:t>
            </a:r>
            <a:endParaRPr lang="en-US" sz="2600" b="1" dirty="0">
              <a:latin typeface="Georgi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450975" y="27374850"/>
            <a:ext cx="8280400" cy="892175"/>
          </a:xfrm>
          <a:prstGeom prst="rect">
            <a:avLst/>
          </a:prstGeom>
          <a:solidFill>
            <a:schemeClr val="accent6">
              <a:lumMod val="40000"/>
              <a:lumOff val="60000"/>
              <a:alpha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sr-Latn-RS" sz="2600" b="1" dirty="0">
                <a:latin typeface="Georgia" pitchFamily="18" charset="0"/>
              </a:rPr>
              <a:t>Figure 5. Correlation between elements depending on extractant </a:t>
            </a:r>
            <a:r>
              <a:rPr lang="en-US" sz="2600" b="1" dirty="0">
                <a:latin typeface="Georgia" pitchFamily="18" charset="0"/>
                <a:cs typeface="Times New Roman" pitchFamily="18" charset="0"/>
              </a:rPr>
              <a:t>CH</a:t>
            </a:r>
            <a:r>
              <a:rPr lang="en-US" sz="2600" b="1" baseline="-25000" dirty="0"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600" b="1" dirty="0">
                <a:latin typeface="Georgia" pitchFamily="18" charset="0"/>
                <a:cs typeface="Times New Roman" pitchFamily="18" charset="0"/>
              </a:rPr>
              <a:t>COOH</a:t>
            </a:r>
            <a:endParaRPr lang="en-US" sz="2600" b="1" dirty="0">
              <a:latin typeface="Georgia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134300" y="17005300"/>
            <a:ext cx="8280400" cy="893763"/>
          </a:xfrm>
          <a:prstGeom prst="rect">
            <a:avLst/>
          </a:prstGeom>
          <a:solidFill>
            <a:schemeClr val="accent6">
              <a:lumMod val="40000"/>
              <a:lumOff val="60000"/>
              <a:alpha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sr-Latn-RS" sz="2600" b="1" dirty="0">
                <a:latin typeface="Georgia" pitchFamily="18" charset="0"/>
              </a:rPr>
              <a:t>Figure 6. Correlation between elements depending on extractant </a:t>
            </a:r>
            <a:r>
              <a:rPr lang="en-US" sz="2600" b="1" dirty="0">
                <a:latin typeface="Georgia" pitchFamily="18" charset="0"/>
                <a:cs typeface="Times New Roman" pitchFamily="18" charset="0"/>
              </a:rPr>
              <a:t>Na</a:t>
            </a:r>
            <a:r>
              <a:rPr lang="en-US" sz="2600" b="1" baseline="-25000" dirty="0"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600" b="1" dirty="0">
                <a:latin typeface="Georgia" pitchFamily="18" charset="0"/>
                <a:cs typeface="Times New Roman" pitchFamily="18" charset="0"/>
              </a:rPr>
              <a:t>EDTA</a:t>
            </a:r>
            <a:endParaRPr lang="en-US" sz="2600" b="1" dirty="0">
              <a:latin typeface="Georgia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134300" y="22118638"/>
            <a:ext cx="8280400" cy="892175"/>
          </a:xfrm>
          <a:prstGeom prst="rect">
            <a:avLst/>
          </a:prstGeom>
          <a:solidFill>
            <a:schemeClr val="accent6">
              <a:lumMod val="40000"/>
              <a:lumOff val="60000"/>
              <a:alpha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sr-Latn-RS" sz="2600" b="1" dirty="0">
                <a:latin typeface="Georgia" pitchFamily="18" charset="0"/>
              </a:rPr>
              <a:t>Figure 7. Correlation between elements depending on extractant </a:t>
            </a:r>
            <a:r>
              <a:rPr lang="en-US" sz="2600" b="1" dirty="0">
                <a:latin typeface="Georgia" pitchFamily="18" charset="0"/>
                <a:cs typeface="Times New Roman" pitchFamily="18" charset="0"/>
              </a:rPr>
              <a:t>Na</a:t>
            </a:r>
            <a:r>
              <a:rPr lang="en-US" sz="2600" b="1" baseline="-25000" dirty="0"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600" b="1" dirty="0">
                <a:latin typeface="Georgia" pitchFamily="18" charset="0"/>
                <a:cs typeface="Times New Roman" pitchFamily="18" charset="0"/>
              </a:rPr>
              <a:t>EDTA</a:t>
            </a:r>
            <a:endParaRPr lang="en-US" sz="2600" b="1" dirty="0">
              <a:latin typeface="Georgia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989838" y="27230388"/>
            <a:ext cx="8569325" cy="893762"/>
          </a:xfrm>
          <a:prstGeom prst="rect">
            <a:avLst/>
          </a:prstGeom>
          <a:solidFill>
            <a:schemeClr val="accent6">
              <a:lumMod val="40000"/>
              <a:lumOff val="60000"/>
              <a:alpha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sr-Latn-RS" sz="2600" b="1" dirty="0">
                <a:latin typeface="Georgia" pitchFamily="18" charset="0"/>
              </a:rPr>
              <a:t>Figure 8. Correlation between elements depending on extractant </a:t>
            </a:r>
            <a:r>
              <a:rPr lang="en-US" sz="2600" b="1" dirty="0">
                <a:latin typeface="Georgia" pitchFamily="18" charset="0"/>
                <a:cs typeface="Times New Roman" pitchFamily="18" charset="0"/>
              </a:rPr>
              <a:t>distilled H</a:t>
            </a:r>
            <a:r>
              <a:rPr lang="en-US" sz="2600" b="1" baseline="-25000" dirty="0"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600" b="1" dirty="0">
                <a:latin typeface="Georgia" pitchFamily="18" charset="0"/>
                <a:cs typeface="Times New Roman" pitchFamily="18" charset="0"/>
              </a:rPr>
              <a:t>O during 16h </a:t>
            </a:r>
            <a:endParaRPr lang="en-US" sz="2600" b="1" dirty="0">
              <a:latin typeface="Georgia" pitchFamily="18" charset="0"/>
            </a:endParaRPr>
          </a:p>
        </p:txBody>
      </p:sp>
      <p:graphicFrame>
        <p:nvGraphicFramePr>
          <p:cNvPr id="42" name="Chart 41"/>
          <p:cNvGraphicFramePr/>
          <p:nvPr/>
        </p:nvGraphicFramePr>
        <p:xfrm>
          <a:off x="19236879" y="5988621"/>
          <a:ext cx="10800000" cy="5976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3" name="Chart 42"/>
          <p:cNvGraphicFramePr/>
          <p:nvPr/>
        </p:nvGraphicFramePr>
        <p:xfrm>
          <a:off x="30614143" y="5988621"/>
          <a:ext cx="10800000" cy="59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4" name="Chart 33"/>
          <p:cNvGraphicFramePr/>
          <p:nvPr/>
        </p:nvGraphicFramePr>
        <p:xfrm>
          <a:off x="1450903" y="12973397"/>
          <a:ext cx="828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4" name="Chart 43"/>
          <p:cNvGraphicFramePr/>
          <p:nvPr/>
        </p:nvGraphicFramePr>
        <p:xfrm>
          <a:off x="1450903" y="18085965"/>
          <a:ext cx="828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6" name="Chart 45"/>
          <p:cNvGraphicFramePr/>
          <p:nvPr/>
        </p:nvGraphicFramePr>
        <p:xfrm>
          <a:off x="33134423" y="12973397"/>
          <a:ext cx="828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7" name="Chart 46"/>
          <p:cNvGraphicFramePr/>
          <p:nvPr/>
        </p:nvGraphicFramePr>
        <p:xfrm>
          <a:off x="33134423" y="18085965"/>
          <a:ext cx="828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pic>
        <p:nvPicPr>
          <p:cNvPr id="41" name="Picture 40" descr="CreativeCommons_Attribution_License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0"/>
            <a:ext cx="4259215" cy="2028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Custom 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Custom 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Custom 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Custom 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705</Words>
  <Application>Microsoft Office PowerPoint</Application>
  <PresentationFormat>Custom</PresentationFormat>
  <Paragraphs>53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MILIĆEVIĆ</dc:creator>
  <cp:lastModifiedBy>MILIĆEVIĆ</cp:lastModifiedBy>
  <cp:revision>161</cp:revision>
  <dcterms:created xsi:type="dcterms:W3CDTF">2015-03-19T15:02:56Z</dcterms:created>
  <dcterms:modified xsi:type="dcterms:W3CDTF">2015-05-31T11:34:59Z</dcterms:modified>
</cp:coreProperties>
</file>