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2412C-1934-4327-B6F0-097A41A5CD24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C3B77-0882-4B0E-902F-1495933DB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3B77-0882-4B0E-902F-1495933DBF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1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6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1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1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5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3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3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8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2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3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A93D-4235-42CB-95D8-615603943C2F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BD13-D398-4D80-93F2-F274ACE4A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6818"/>
            <a:ext cx="9144000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Ozonesondes during CAST</a:t>
            </a:r>
            <a:endParaRPr lang="en-GB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100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0066"/>
                </a:solidFill>
                <a:latin typeface="Garamond" panose="02020404030301010803" pitchFamily="18" charset="0"/>
              </a:rPr>
              <a:t>Richard Newton, Geraint Vaughan, Hugo Ricketts</a:t>
            </a:r>
          </a:p>
          <a:p>
            <a:pPr algn="ctr"/>
            <a:r>
              <a:rPr lang="en-GB" sz="28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University of Manchester (UK)</a:t>
            </a:r>
            <a:endParaRPr lang="en-GB" sz="2800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pic>
        <p:nvPicPr>
          <p:cNvPr id="1028" name="Picture 4" descr="http://www.nerc.ac.uk/includes/themes/NERC/images/logos/nerc/nerc-logo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1" y="5805262"/>
            <a:ext cx="1186922" cy="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anchester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14" y="5805264"/>
            <a:ext cx="2339752" cy="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NCAS-Logo-Colour-P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704633" cy="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www.eol.ucar.edu/system/files/CAST_logo_s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 b="31380"/>
          <a:stretch/>
        </p:blipFill>
        <p:spPr bwMode="auto">
          <a:xfrm>
            <a:off x="4261174" y="5805264"/>
            <a:ext cx="2068058" cy="9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278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Do we find near zero-ozone concentration in the TTL?</a:t>
            </a:r>
            <a:endParaRPr lang="en-GB" sz="2800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70" y="0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Introduction to the CAST campaign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4305755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January–March 2014; aircraft campaign in Guam, ground campaign on Manus Island, PNG.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Ozonesondes on Manus launched to investigate minimum TTL ozone concentration.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The key source of uncertainty in ozonesonde measurements in the TTL is the background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Laboratory testing post-campaign needed to establish behaviour of some of the ozonesondes after a contamination event during CAST.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102484"/>
            <a:ext cx="3979256" cy="3792589"/>
          </a:xfrm>
          <a:prstGeom prst="rect">
            <a:avLst/>
          </a:prstGeom>
        </p:spPr>
      </p:pic>
      <p:pic>
        <p:nvPicPr>
          <p:cNvPr id="2050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9124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Ozonesonde profile validation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62" y="1028733"/>
            <a:ext cx="4233746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Previous conventions use either constant or pressure-dependent background current corrections.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Based on our laboratory tests, we use a constant correction for the uncontaminated ozonesondes, and a hybrid of the two for the contaminated sondes.</a:t>
            </a:r>
          </a:p>
          <a:p>
            <a:endParaRPr lang="en-GB" sz="2000" dirty="0" smtClean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Aircraft fly-bys with the Gulfstream V occurred on 5 February (with a contaminated sonde) and 22 February (with two clean </a:t>
            </a:r>
            <a:r>
              <a:rPr lang="en-GB" sz="2000" dirty="0" err="1" smtClean="0">
                <a:solidFill>
                  <a:srgbClr val="660066"/>
                </a:solidFill>
                <a:latin typeface="Garamond" panose="02020404030301010803" pitchFamily="18" charset="0"/>
              </a:rPr>
              <a:t>sondes</a:t>
            </a: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).</a:t>
            </a:r>
            <a:endParaRPr lang="en-GB" sz="20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First time that an aircraft-ozonesonde comparison has been made in the TTL.</a:t>
            </a:r>
          </a:p>
        </p:txBody>
      </p:sp>
      <p:pic>
        <p:nvPicPr>
          <p:cNvPr id="4" name="Picture 3" descr="http://www.nasa.gov/images/content/594182main_nsf-ncar-gv-orig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8387"/>
            <a:ext cx="4023406" cy="35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9" y="619124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Ozonesonde profile validation: Results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968" y="1574726"/>
                <a:ext cx="4752528" cy="45243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Black solid line is our “hybrid” correction, dashed lines are the other corrections found in literature. Red is aircraft data.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Ozonesonde 6 had high background current </a:t>
                </a:r>
                <a:r>
                  <a:rPr lang="en-GB" sz="2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(contaminated)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. Constant correction produces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660066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0 ppb ozone, similar to </a:t>
                </a:r>
                <a:r>
                  <a:rPr lang="en-GB" sz="2400" dirty="0" err="1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Kley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 et al. (1996). Hybrid fits the data the best.</a:t>
                </a:r>
              </a:p>
              <a:p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74726"/>
                <a:ext cx="4752528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797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7" y="1556792"/>
            <a:ext cx="3869345" cy="4190853"/>
          </a:xfrm>
          <a:prstGeom prst="rect">
            <a:avLst/>
          </a:prstGeom>
        </p:spPr>
      </p:pic>
      <p:pic>
        <p:nvPicPr>
          <p:cNvPr id="409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2074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990" y="1556792"/>
            <a:ext cx="4345344" cy="4706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Ozonesonde profile validation: Results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2758" y="1892831"/>
            <a:ext cx="475252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Ozonesondes 34 and 35 were clean sondes. “Hybrid” correction mostly constant.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Both fit the aircraft data very well. The choice of the “hybrid” correction has been verified.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556792"/>
            <a:ext cx="4354699" cy="4706404"/>
          </a:xfrm>
          <a:prstGeom prst="rect">
            <a:avLst/>
          </a:prstGeom>
        </p:spPr>
      </p:pic>
      <p:pic>
        <p:nvPicPr>
          <p:cNvPr id="5122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2074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Results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0" y="646332"/>
            <a:ext cx="3707904" cy="372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77" y="1700808"/>
            <a:ext cx="4529922" cy="41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5882466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Wind speed (knots)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692" y="4366745"/>
            <a:ext cx="29523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Ozone concentration (ppb)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6" y="1071352"/>
            <a:ext cx="5049982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Ozone higher in the TTL than in the lower troposphere at all times, except 21-23 February.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At this time, the values in TTL are consistent with those measured on the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Ozone in the TTL is consistent with uplift by deep convection bringing surface air to the tropopause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60066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660066"/>
                </a:solidFill>
                <a:latin typeface="Garamond" panose="02020404030301010803" pitchFamily="18" charset="0"/>
              </a:rPr>
              <a:t>During 21-23 February the low ozone (12 ppb) coincided with an easterly jet in the wind field.</a:t>
            </a:r>
            <a:endParaRPr lang="en-GB" sz="2200" dirty="0">
              <a:solidFill>
                <a:srgbClr val="660066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76" y="4666203"/>
            <a:ext cx="3122297" cy="2191797"/>
          </a:xfrm>
          <a:prstGeom prst="rect">
            <a:avLst/>
          </a:prstGeom>
        </p:spPr>
      </p:pic>
      <p:pic>
        <p:nvPicPr>
          <p:cNvPr id="614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99" y="6190788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22 February low ozone event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19" y="1772816"/>
            <a:ext cx="4492768" cy="407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3971"/>
            <a:ext cx="4171994" cy="400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80" y="1839919"/>
            <a:ext cx="3853845" cy="4008613"/>
          </a:xfrm>
          <a:prstGeom prst="rect">
            <a:avLst/>
          </a:prstGeom>
        </p:spPr>
      </p:pic>
      <p:pic>
        <p:nvPicPr>
          <p:cNvPr id="7170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9124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Summary of salient results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262" y="1028735"/>
                <a:ext cx="8410210" cy="526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Ozonesondes launched in February 2014 did not see any near-zero ozone concentrations in the TTL (cf. </a:t>
                </a:r>
                <a:r>
                  <a:rPr lang="en-GB" sz="2400" dirty="0" err="1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Kley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 et al. [1996] and Rex et al. [2014])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Evidence that the “near-zero” ozone events are actually artefacts of treating the ozonesonde background incorrectly (in support of </a:t>
                </a:r>
                <a:r>
                  <a:rPr lang="en-GB" sz="2400" dirty="0" err="1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Vömel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 and Diaz [2010])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[O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3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]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TTL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660066"/>
                        </a:solidFill>
                        <a:latin typeface="Cambria Math"/>
                      </a:rPr>
                      <m:t>≪</m:t>
                    </m:r>
                  </m:oMath>
                </a14:m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[O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3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]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surface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 would require ozone destruction in the TTL. We found [O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3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]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TTL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≳</m:t>
                    </m:r>
                  </m:oMath>
                </a14:m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[O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3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]</a:t>
                </a:r>
                <a:r>
                  <a:rPr lang="en-GB" sz="2400" baseline="-250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surface</a:t>
                </a: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 which can be explained by deep convection alone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660066"/>
                  </a:solidFill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660066"/>
                    </a:solidFill>
                    <a:latin typeface="Garamond" panose="02020404030301010803" pitchFamily="18" charset="0"/>
                  </a:rPr>
                  <a:t>Aircraft inter-comparison provides validation for the ozonesondes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2" y="1028735"/>
                <a:ext cx="841021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942" t="-927" r="-1884" b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Richard\AppData\Local\Microsoft\Windows\INetCache\IE\D4P5B4WZ\234934853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6" y="4766253"/>
            <a:ext cx="658750" cy="7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ichard\AppData\Local\Microsoft\Windows\INetCache\IE\D4P5B4WZ\234934853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280628"/>
            <a:ext cx="658750" cy="7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ichard\AppData\Local\Microsoft\Windows\INetCache\IE\D4P5B4WZ\234934853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1850395"/>
            <a:ext cx="658750" cy="7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0470" y="2075562"/>
            <a:ext cx="402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Garamond" panose="02020404030301010803" pitchFamily="18" charset="0"/>
              </a:rPr>
              <a:t>Lowest TTL ozone measured was 12 ppb</a:t>
            </a:r>
            <a:endParaRPr lang="en-GB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6654" y="3374928"/>
            <a:ext cx="416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Garamond" panose="02020404030301010803" pitchFamily="18" charset="0"/>
              </a:rPr>
              <a:t>Ozonesonde 6 has “near-zero” ozone if constant background current used</a:t>
            </a:r>
            <a:endParaRPr lang="en-GB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3510" y="4860553"/>
            <a:ext cx="416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Garamond" panose="02020404030301010803" pitchFamily="18" charset="0"/>
              </a:rPr>
              <a:t>Lowest ozone concentrations coincided with the most vigorous convective uplift</a:t>
            </a:r>
            <a:endParaRPr lang="en-GB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pic>
        <p:nvPicPr>
          <p:cNvPr id="819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9124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495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2015-02-23T14:03:38Z</dcterms:created>
  <dcterms:modified xsi:type="dcterms:W3CDTF">2015-05-05T12:33:35Z</dcterms:modified>
</cp:coreProperties>
</file>