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4" r:id="rId2"/>
    <p:sldId id="458" r:id="rId3"/>
    <p:sldId id="459" r:id="rId4"/>
    <p:sldId id="457" r:id="rId5"/>
    <p:sldId id="462" r:id="rId6"/>
    <p:sldId id="463" r:id="rId7"/>
    <p:sldId id="464" r:id="rId8"/>
    <p:sldId id="466" r:id="rId9"/>
    <p:sldId id="469" r:id="rId10"/>
    <p:sldId id="470" r:id="rId11"/>
    <p:sldId id="471" r:id="rId12"/>
    <p:sldId id="472" r:id="rId13"/>
    <p:sldId id="473" r:id="rId14"/>
    <p:sldId id="468" r:id="rId15"/>
    <p:sldId id="461" r:id="rId16"/>
  </p:sldIdLst>
  <p:sldSz cx="9144000" cy="6858000" type="screen4x3"/>
  <p:notesSz cx="6797675" cy="98742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E28"/>
    <a:srgbClr val="CCCC00"/>
    <a:srgbClr val="FFFF00"/>
    <a:srgbClr val="00CC00"/>
    <a:srgbClr val="FFCC00"/>
    <a:srgbClr val="A08232"/>
    <a:srgbClr val="8E5332"/>
    <a:srgbClr val="009A46"/>
    <a:srgbClr val="0033CC"/>
    <a:srgbClr val="5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947" autoAdjust="0"/>
    <p:restoredTop sz="93683" autoAdjust="0"/>
  </p:normalViewPr>
  <p:slideViewPr>
    <p:cSldViewPr showGuides="1">
      <p:cViewPr>
        <p:scale>
          <a:sx n="76" d="100"/>
          <a:sy n="76" d="100"/>
        </p:scale>
        <p:origin x="-114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2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Organic Matter in NW Spain</a:t>
            </a:r>
            <a:r>
              <a:rPr lang="en-US" sz="1400" baseline="0" dirty="0"/>
              <a:t> </a:t>
            </a:r>
            <a:r>
              <a:rPr lang="en-US" sz="1400" dirty="0"/>
              <a:t>Forest Soil</a:t>
            </a:r>
          </a:p>
          <a:p>
            <a:pPr>
              <a:defRPr sz="1400"/>
            </a:pPr>
            <a:r>
              <a:rPr lang="en-US" sz="1400" dirty="0"/>
              <a:t>(~30 </a:t>
            </a:r>
            <a:r>
              <a:rPr lang="en-US" sz="1400" dirty="0" err="1"/>
              <a:t>wt</a:t>
            </a:r>
            <a:r>
              <a:rPr lang="en-US" sz="1400" dirty="0"/>
              <a:t>% of </a:t>
            </a:r>
            <a:r>
              <a:rPr lang="en-US" sz="1400" dirty="0" err="1"/>
              <a:t>toal</a:t>
            </a:r>
            <a:r>
              <a:rPr lang="en-US" sz="1400" dirty="0"/>
              <a:t> mass)</a:t>
            </a:r>
          </a:p>
        </c:rich>
      </c:tx>
      <c:layout>
        <c:manualLayout>
          <c:xMode val="edge"/>
          <c:yMode val="edge"/>
          <c:x val="0.15487197024404695"/>
          <c:y val="5.736399750484257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621801281339112"/>
          <c:y val="0.30574329870104516"/>
          <c:w val="0.52226141539828919"/>
          <c:h val="0.40362299165116067"/>
        </c:manualLayout>
      </c:layout>
      <c:pie3DChart>
        <c:varyColors val="1"/>
        <c:ser>
          <c:idx val="0"/>
          <c:order val="0"/>
          <c:tx>
            <c:strRef>
              <c:f>'[Chart 2 in Microsoft PowerPoint]Sheet1'!$B$1</c:f>
              <c:strCache>
                <c:ptCount val="1"/>
                <c:pt idx="0">
                  <c:v>OM (~30 wt%)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&gt;60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~25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~10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8790250157389919E-2"/>
                  <c:y val="6.41859726366768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~5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'[Chart 2 in Microsoft PowerPoint]Sheet1'!$A$2:$A$5</c:f>
              <c:strCache>
                <c:ptCount val="4"/>
                <c:pt idx="0">
                  <c:v>Lignin</c:v>
                </c:pt>
                <c:pt idx="1">
                  <c:v>Cellulose/Hemicellulose</c:v>
                </c:pt>
                <c:pt idx="2">
                  <c:v>Lipids</c:v>
                </c:pt>
                <c:pt idx="3">
                  <c:v>WSOM</c:v>
                </c:pt>
              </c:strCache>
            </c:strRef>
          </c:cat>
          <c:val>
            <c:numRef>
              <c:f>'[Chart 2 in Microsoft PowerPoint]Sheet1'!$B$2:$B$5</c:f>
              <c:numCache>
                <c:formatCode>General</c:formatCode>
                <c:ptCount val="4"/>
                <c:pt idx="0">
                  <c:v>60</c:v>
                </c:pt>
                <c:pt idx="1">
                  <c:v>25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3.9559551253564418E-2"/>
          <c:y val="0.24494003015129776"/>
          <c:w val="0.89999982640817688"/>
          <c:h val="4.8071488212333285E-2"/>
        </c:manualLayout>
      </c:layout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3592A-9C1A-4137-89E7-F451764061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D56CE8E-A8CB-4EC4-9EEB-BF2CB4AE5391}">
      <dgm:prSet phldrT="[Text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de-DE" sz="1000" dirty="0" smtClean="0">
              <a:solidFill>
                <a:schemeClr val="accent1"/>
              </a:solidFill>
            </a:rPr>
            <a:t>AS3.5 B148-13225 </a:t>
          </a:r>
        </a:p>
        <a:p>
          <a:r>
            <a:rPr lang="de-DE" sz="1000" b="1" i="1" dirty="0" smtClean="0">
              <a:solidFill>
                <a:schemeClr val="accent1"/>
              </a:solidFill>
            </a:rPr>
            <a:t>Mohr et al</a:t>
          </a:r>
          <a:r>
            <a:rPr lang="de-DE" sz="1000" b="1" dirty="0" smtClean="0">
              <a:solidFill>
                <a:schemeClr val="accent1"/>
              </a:solidFill>
            </a:rPr>
            <a:t>.</a:t>
          </a:r>
          <a:endParaRPr lang="en-US" sz="1000" b="1" dirty="0">
            <a:solidFill>
              <a:schemeClr val="accent1"/>
            </a:solidFill>
          </a:endParaRPr>
        </a:p>
      </dgm:t>
    </dgm:pt>
    <dgm:pt modelId="{0556ABB4-FE7B-4536-B656-617248051ED9}" type="parTrans" cxnId="{E99FE201-CA6B-4365-B5E9-6EDDC44607C8}">
      <dgm:prSet/>
      <dgm:spPr/>
      <dgm:t>
        <a:bodyPr/>
        <a:lstStyle/>
        <a:p>
          <a:endParaRPr lang="en-US" sz="1000">
            <a:solidFill>
              <a:schemeClr val="accent1"/>
            </a:solidFill>
          </a:endParaRPr>
        </a:p>
      </dgm:t>
    </dgm:pt>
    <dgm:pt modelId="{CAED2DDC-488E-42C5-8E4D-9CB7456B10A2}" type="sibTrans" cxnId="{E99FE201-CA6B-4365-B5E9-6EDDC44607C8}">
      <dgm:prSet/>
      <dgm:spPr/>
      <dgm:t>
        <a:bodyPr/>
        <a:lstStyle/>
        <a:p>
          <a:endParaRPr lang="en-US" sz="1000">
            <a:solidFill>
              <a:schemeClr val="accent1"/>
            </a:solidFill>
          </a:endParaRPr>
        </a:p>
      </dgm:t>
    </dgm:pt>
    <dgm:pt modelId="{1ED2DA4D-101F-433B-B6DA-4A928E9F5B8F}" type="pres">
      <dgm:prSet presAssocID="{29E3592A-9C1A-4137-89E7-F45176406123}" presName="Name0" presStyleCnt="0">
        <dgm:presLayoutVars>
          <dgm:dir/>
          <dgm:animLvl val="lvl"/>
          <dgm:resizeHandles val="exact"/>
        </dgm:presLayoutVars>
      </dgm:prSet>
      <dgm:spPr/>
    </dgm:pt>
    <dgm:pt modelId="{4A57360C-31F4-4229-B65E-0C129B7715B4}" type="pres">
      <dgm:prSet presAssocID="{4D56CE8E-A8CB-4EC4-9EEB-BF2CB4AE5391}" presName="parTxOnly" presStyleLbl="node1" presStyleIdx="0" presStyleCnt="1" custScaleX="55698" custLinFactNeighborX="-820" custLinFactNeighborY="-12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9FE201-CA6B-4365-B5E9-6EDDC44607C8}" srcId="{29E3592A-9C1A-4137-89E7-F45176406123}" destId="{4D56CE8E-A8CB-4EC4-9EEB-BF2CB4AE5391}" srcOrd="0" destOrd="0" parTransId="{0556ABB4-FE7B-4536-B656-617248051ED9}" sibTransId="{CAED2DDC-488E-42C5-8E4D-9CB7456B10A2}"/>
    <dgm:cxn modelId="{4D56C3BD-1057-4878-B388-0E19982CEEA9}" type="presOf" srcId="{29E3592A-9C1A-4137-89E7-F45176406123}" destId="{1ED2DA4D-101F-433B-B6DA-4A928E9F5B8F}" srcOrd="0" destOrd="0" presId="urn:microsoft.com/office/officeart/2005/8/layout/chevron1"/>
    <dgm:cxn modelId="{EFBE1531-EF51-4137-957C-7CE0B31055EE}" type="presOf" srcId="{4D56CE8E-A8CB-4EC4-9EEB-BF2CB4AE5391}" destId="{4A57360C-31F4-4229-B65E-0C129B7715B4}" srcOrd="0" destOrd="0" presId="urn:microsoft.com/office/officeart/2005/8/layout/chevron1"/>
    <dgm:cxn modelId="{BF5FC6C4-B424-4F93-8105-947945328610}" type="presParOf" srcId="{1ED2DA4D-101F-433B-B6DA-4A928E9F5B8F}" destId="{4A57360C-31F4-4229-B65E-0C129B7715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E3592A-9C1A-4137-89E7-F451764061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D56CE8E-A8CB-4EC4-9EEB-BF2CB4AE5391}">
      <dgm:prSet phldrT="[Text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de-DE" sz="1000" dirty="0" smtClean="0">
              <a:solidFill>
                <a:schemeClr val="accent1"/>
              </a:solidFill>
            </a:rPr>
            <a:t>AS3.5 B149-13244 </a:t>
          </a:r>
        </a:p>
        <a:p>
          <a:r>
            <a:rPr lang="de-DE" sz="1000" b="1" i="1" dirty="0" smtClean="0">
              <a:solidFill>
                <a:schemeClr val="accent1"/>
              </a:solidFill>
            </a:rPr>
            <a:t>Peckhaus et al</a:t>
          </a:r>
          <a:r>
            <a:rPr lang="de-DE" sz="1000" b="1" dirty="0" smtClean="0">
              <a:solidFill>
                <a:schemeClr val="accent1"/>
              </a:solidFill>
            </a:rPr>
            <a:t>.</a:t>
          </a:r>
          <a:endParaRPr lang="en-US" sz="1000" b="1" dirty="0">
            <a:solidFill>
              <a:schemeClr val="accent1"/>
            </a:solidFill>
          </a:endParaRPr>
        </a:p>
      </dgm:t>
    </dgm:pt>
    <dgm:pt modelId="{0556ABB4-FE7B-4536-B656-617248051ED9}" type="parTrans" cxnId="{E99FE201-CA6B-4365-B5E9-6EDDC44607C8}">
      <dgm:prSet/>
      <dgm:spPr/>
      <dgm:t>
        <a:bodyPr/>
        <a:lstStyle/>
        <a:p>
          <a:endParaRPr lang="en-US" sz="1000">
            <a:solidFill>
              <a:schemeClr val="accent1"/>
            </a:solidFill>
          </a:endParaRPr>
        </a:p>
      </dgm:t>
    </dgm:pt>
    <dgm:pt modelId="{CAED2DDC-488E-42C5-8E4D-9CB7456B10A2}" type="sibTrans" cxnId="{E99FE201-CA6B-4365-B5E9-6EDDC44607C8}">
      <dgm:prSet/>
      <dgm:spPr/>
      <dgm:t>
        <a:bodyPr/>
        <a:lstStyle/>
        <a:p>
          <a:endParaRPr lang="en-US" sz="1000">
            <a:solidFill>
              <a:schemeClr val="accent1"/>
            </a:solidFill>
          </a:endParaRPr>
        </a:p>
      </dgm:t>
    </dgm:pt>
    <dgm:pt modelId="{1ED2DA4D-101F-433B-B6DA-4A928E9F5B8F}" type="pres">
      <dgm:prSet presAssocID="{29E3592A-9C1A-4137-89E7-F45176406123}" presName="Name0" presStyleCnt="0">
        <dgm:presLayoutVars>
          <dgm:dir/>
          <dgm:animLvl val="lvl"/>
          <dgm:resizeHandles val="exact"/>
        </dgm:presLayoutVars>
      </dgm:prSet>
      <dgm:spPr/>
    </dgm:pt>
    <dgm:pt modelId="{4A57360C-31F4-4229-B65E-0C129B7715B4}" type="pres">
      <dgm:prSet presAssocID="{4D56CE8E-A8CB-4EC4-9EEB-BF2CB4AE5391}" presName="parTxOnly" presStyleLbl="node1" presStyleIdx="0" presStyleCnt="1" custScaleX="55698" custLinFactNeighborX="-820" custLinFactNeighborY="-12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9FE201-CA6B-4365-B5E9-6EDDC44607C8}" srcId="{29E3592A-9C1A-4137-89E7-F45176406123}" destId="{4D56CE8E-A8CB-4EC4-9EEB-BF2CB4AE5391}" srcOrd="0" destOrd="0" parTransId="{0556ABB4-FE7B-4536-B656-617248051ED9}" sibTransId="{CAED2DDC-488E-42C5-8E4D-9CB7456B10A2}"/>
    <dgm:cxn modelId="{3793A143-4192-4736-9603-12A0E82AEB84}" type="presOf" srcId="{29E3592A-9C1A-4137-89E7-F45176406123}" destId="{1ED2DA4D-101F-433B-B6DA-4A928E9F5B8F}" srcOrd="0" destOrd="0" presId="urn:microsoft.com/office/officeart/2005/8/layout/chevron1"/>
    <dgm:cxn modelId="{50E62D92-CE2F-47C7-B966-8014439126F0}" type="presOf" srcId="{4D56CE8E-A8CB-4EC4-9EEB-BF2CB4AE5391}" destId="{4A57360C-31F4-4229-B65E-0C129B7715B4}" srcOrd="0" destOrd="0" presId="urn:microsoft.com/office/officeart/2005/8/layout/chevron1"/>
    <dgm:cxn modelId="{4E061E7B-A3D5-4B09-94B8-4205CAB558EC}" type="presParOf" srcId="{1ED2DA4D-101F-433B-B6DA-4A928E9F5B8F}" destId="{4A57360C-31F4-4229-B65E-0C129B7715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7360C-31F4-4229-B65E-0C129B7715B4}">
      <dsp:nvSpPr>
        <dsp:cNvPr id="0" name=""/>
        <dsp:cNvSpPr/>
      </dsp:nvSpPr>
      <dsp:spPr>
        <a:xfrm>
          <a:off x="669521" y="0"/>
          <a:ext cx="1744209" cy="488493"/>
        </a:xfrm>
        <a:prstGeom prst="chevron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>
              <a:solidFill>
                <a:schemeClr val="accent1"/>
              </a:solidFill>
            </a:rPr>
            <a:t>AS3.5 B148-13225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i="1" kern="1200" dirty="0" smtClean="0">
              <a:solidFill>
                <a:schemeClr val="accent1"/>
              </a:solidFill>
            </a:rPr>
            <a:t>Mohr et al</a:t>
          </a:r>
          <a:r>
            <a:rPr lang="de-DE" sz="1000" b="1" kern="1200" dirty="0" smtClean="0">
              <a:solidFill>
                <a:schemeClr val="accent1"/>
              </a:solidFill>
            </a:rPr>
            <a:t>.</a:t>
          </a:r>
          <a:endParaRPr lang="en-US" sz="1000" b="1" kern="1200" dirty="0">
            <a:solidFill>
              <a:schemeClr val="accent1"/>
            </a:solidFill>
          </a:endParaRPr>
        </a:p>
      </dsp:txBody>
      <dsp:txXfrm>
        <a:off x="913768" y="0"/>
        <a:ext cx="1255716" cy="4884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7360C-31F4-4229-B65E-0C129B7715B4}">
      <dsp:nvSpPr>
        <dsp:cNvPr id="0" name=""/>
        <dsp:cNvSpPr/>
      </dsp:nvSpPr>
      <dsp:spPr>
        <a:xfrm>
          <a:off x="669521" y="0"/>
          <a:ext cx="1744209" cy="488493"/>
        </a:xfrm>
        <a:prstGeom prst="chevron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>
              <a:solidFill>
                <a:schemeClr val="accent1"/>
              </a:solidFill>
            </a:rPr>
            <a:t>AS3.5 B149-13244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i="1" kern="1200" dirty="0" smtClean="0">
              <a:solidFill>
                <a:schemeClr val="accent1"/>
              </a:solidFill>
            </a:rPr>
            <a:t>Peckhaus et al</a:t>
          </a:r>
          <a:r>
            <a:rPr lang="de-DE" sz="1000" b="1" kern="1200" dirty="0" smtClean="0">
              <a:solidFill>
                <a:schemeClr val="accent1"/>
              </a:solidFill>
            </a:rPr>
            <a:t>.</a:t>
          </a:r>
          <a:endParaRPr lang="en-US" sz="1000" b="1" kern="1200" dirty="0">
            <a:solidFill>
              <a:schemeClr val="accent1"/>
            </a:solidFill>
          </a:endParaRPr>
        </a:p>
      </dsp:txBody>
      <dsp:txXfrm>
        <a:off x="913768" y="0"/>
        <a:ext cx="1255716" cy="488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28575" y="505713"/>
            <a:ext cx="2734805" cy="3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36577" y="9214253"/>
            <a:ext cx="3076262" cy="33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900" dirty="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900" dirty="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44" y="204002"/>
            <a:ext cx="999196" cy="50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8158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380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Prof. Dr. Max Mustermann | Musterfakultät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974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1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tiff"/><Relationship Id="rId7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88" y="3717032"/>
            <a:ext cx="3030316" cy="279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G:\GK-Cellulose\GK-Cellulose-microceystals Mag (4x5) 114300 1.tif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3024336" cy="290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294634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684"/>
            <a:ext cx="9180512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 dirty="0"/>
              <a:t>KIT – Universität des Landes Baden-Württemberg und</a:t>
            </a:r>
          </a:p>
          <a:p>
            <a:r>
              <a:rPr lang="de-DE" sz="800" dirty="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6344"/>
            <a:ext cx="54721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Institut für Meteorologie und Klimaforschung</a:t>
            </a:r>
            <a:r>
              <a:rPr lang="de-DE" sz="1000" baseline="0" dirty="0" smtClean="0">
                <a:solidFill>
                  <a:schemeClr val="bg1"/>
                </a:solidFill>
              </a:rPr>
              <a:t> - </a:t>
            </a:r>
            <a:r>
              <a:rPr lang="de-DE" sz="1000" dirty="0" smtClean="0">
                <a:solidFill>
                  <a:schemeClr val="bg1"/>
                </a:solidFill>
              </a:rPr>
              <a:t>Atmosphärische Aerosolforschung (IMK-AAF)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4" descr="http://wac.450f.edgecastcdn.net/80450F/1027kord.com/files/2012/01/PNNL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06598"/>
            <a:ext cx="1080120" cy="11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0" descr="See original image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67" y="206697"/>
            <a:ext cx="1074921" cy="41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eetingorganizer.copernicus.org/webfiles/img/CreativeCommons_Attribution_License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91" y="6497638"/>
            <a:ext cx="824767" cy="2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Naruki</a:t>
            </a:r>
            <a:r>
              <a:rPr lang="en-GB" dirty="0" smtClean="0"/>
              <a:t> </a:t>
            </a:r>
            <a:r>
              <a:rPr lang="en-GB" dirty="0" err="1" smtClean="0"/>
              <a:t>Hiranuma</a:t>
            </a:r>
            <a:r>
              <a:rPr lang="en-GB" dirty="0" smtClean="0"/>
              <a:t>, IMK-AAF</a:t>
            </a:r>
            <a:endParaRPr lang="en-GB" dirty="0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pic>
        <p:nvPicPr>
          <p:cNvPr id="2050" name="Picture 2" descr="http://meetingorganizer.copernicus.org/webfiles/img/CreativeCommons_Attribution_Licens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618750"/>
            <a:ext cx="683568" cy="2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Naruki</a:t>
            </a:r>
            <a:r>
              <a:rPr lang="en-GB" dirty="0" smtClean="0"/>
              <a:t> </a:t>
            </a:r>
            <a:r>
              <a:rPr lang="en-GB" dirty="0" err="1" smtClean="0"/>
              <a:t>Hiranuma</a:t>
            </a:r>
            <a:r>
              <a:rPr lang="en-GB" dirty="0" smtClean="0"/>
              <a:t>, IMK-AAF</a:t>
            </a:r>
            <a:endParaRPr lang="en-GB" dirty="0"/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C2FF-F6B1-4953-8BD6-DF423CDA3B5D}" type="datetime1">
              <a:rPr lang="de-DE" smtClean="0"/>
              <a:pPr/>
              <a:t>08.05.2015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 smtClean="0"/>
              <a:t>Institut für Meteorologie</a:t>
            </a:r>
            <a:r>
              <a:rPr lang="de-DE" sz="900" baseline="0" dirty="0" smtClean="0"/>
              <a:t> und Klimaforschung</a:t>
            </a:r>
            <a:endParaRPr 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‹#›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Naruki Hiranuma, IMK-AAF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FB54-A4C6-43F5-85F0-3FD9312F6439}" type="datetime1">
              <a:rPr lang="de-DE" smtClean="0"/>
              <a:pPr/>
              <a:t>08.05.2015</a:t>
            </a:fld>
            <a:endParaRPr lang="de-DE" dirty="0"/>
          </a:p>
        </p:txBody>
      </p:sp>
      <p:pic>
        <p:nvPicPr>
          <p:cNvPr id="13" name="Picture 54" descr="http://wac.450f.edgecastcdn.net/80450F/1027kord.com/files/2012/01/PNNL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06" y="722622"/>
            <a:ext cx="733581" cy="7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See original image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45239"/>
            <a:ext cx="854149" cy="3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5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9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2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2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2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2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tiff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17.tif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jpe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6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85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41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251520" y="1196752"/>
            <a:ext cx="87129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/>
          <a:lstStyle/>
          <a:p>
            <a:pPr algn="ctr"/>
            <a:r>
              <a:rPr lang="en-US" sz="2400" dirty="0"/>
              <a:t>Surface structure, crystallographic and </a:t>
            </a:r>
            <a:endParaRPr lang="en-US" sz="2400" dirty="0" smtClean="0"/>
          </a:p>
          <a:p>
            <a:pPr algn="ctr"/>
            <a:r>
              <a:rPr lang="en-US" sz="2400" dirty="0" smtClean="0"/>
              <a:t>ice-nucleating </a:t>
            </a:r>
            <a:r>
              <a:rPr lang="en-US" sz="2400" dirty="0"/>
              <a:t>properties </a:t>
            </a:r>
            <a:r>
              <a:rPr lang="en-US" sz="2400" dirty="0" smtClean="0"/>
              <a:t>of cellulose</a:t>
            </a:r>
            <a:endParaRPr lang="en-GB" sz="2400" b="1" dirty="0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2204864"/>
            <a:ext cx="83708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err="1"/>
              <a:t>Naruki</a:t>
            </a:r>
            <a:r>
              <a:rPr lang="en-US" sz="1200" dirty="0"/>
              <a:t> </a:t>
            </a:r>
            <a:r>
              <a:rPr lang="en-US" sz="1200" dirty="0" err="1" smtClean="0"/>
              <a:t>Hiranuma</a:t>
            </a:r>
            <a:r>
              <a:rPr lang="en-US" sz="1200" dirty="0" smtClean="0"/>
              <a:t>, </a:t>
            </a:r>
            <a:r>
              <a:rPr lang="en-US" sz="1200" dirty="0"/>
              <a:t>Ottmar </a:t>
            </a:r>
            <a:r>
              <a:rPr lang="en-US" sz="1200" dirty="0" err="1" smtClean="0"/>
              <a:t>Möhler</a:t>
            </a:r>
            <a:r>
              <a:rPr lang="en-US" sz="1200" dirty="0" smtClean="0"/>
              <a:t>, </a:t>
            </a:r>
            <a:r>
              <a:rPr lang="en-US" sz="1200" dirty="0"/>
              <a:t>Alexei </a:t>
            </a:r>
            <a:r>
              <a:rPr lang="en-US" sz="1200" dirty="0" smtClean="0"/>
              <a:t>Kiselev, </a:t>
            </a:r>
            <a:r>
              <a:rPr lang="en-US" sz="1200" dirty="0"/>
              <a:t>Harald </a:t>
            </a:r>
            <a:r>
              <a:rPr lang="en-US" sz="1200" dirty="0" smtClean="0"/>
              <a:t>Saathoff, </a:t>
            </a:r>
            <a:r>
              <a:rPr lang="en-US" sz="1200" dirty="0"/>
              <a:t>Peter </a:t>
            </a:r>
            <a:r>
              <a:rPr lang="en-US" sz="1200" dirty="0" smtClean="0"/>
              <a:t>Weidler,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err="1" smtClean="0"/>
              <a:t>Shuttha</a:t>
            </a:r>
            <a:r>
              <a:rPr lang="en-US" sz="1200" dirty="0" smtClean="0"/>
              <a:t> </a:t>
            </a:r>
            <a:r>
              <a:rPr lang="en-US" sz="1200" dirty="0" err="1" smtClean="0"/>
              <a:t>Shutthanandan</a:t>
            </a:r>
            <a:r>
              <a:rPr lang="en-US" sz="1200" dirty="0" smtClean="0"/>
              <a:t>, Gourihar Kulkarni, </a:t>
            </a:r>
            <a:r>
              <a:rPr lang="en-US" sz="1200" dirty="0"/>
              <a:t>Evelyn </a:t>
            </a:r>
            <a:r>
              <a:rPr lang="en-US" sz="1200" dirty="0" err="1" smtClean="0"/>
              <a:t>Jantsch</a:t>
            </a:r>
            <a:r>
              <a:rPr lang="en-US" sz="1200" dirty="0" smtClean="0"/>
              <a:t> </a:t>
            </a:r>
            <a:r>
              <a:rPr lang="en-US" sz="1200" dirty="0"/>
              <a:t>&amp; Thomas </a:t>
            </a:r>
            <a:r>
              <a:rPr lang="en-US" sz="1200" dirty="0" smtClean="0"/>
              <a:t>Koop</a:t>
            </a:r>
            <a:endParaRPr lang="de-DE" sz="1200" dirty="0" smtClean="0"/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de-DE" sz="100" dirty="0" smtClean="0">
              <a:solidFill>
                <a:srgbClr val="0033CC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1200" dirty="0" smtClean="0">
                <a:solidFill>
                  <a:schemeClr val="accent1"/>
                </a:solidFill>
              </a:rPr>
              <a:t>Acknowledgement:</a:t>
            </a:r>
            <a:r>
              <a:rPr lang="de-DE" sz="1200" b="1" dirty="0" smtClean="0">
                <a:solidFill>
                  <a:schemeClr val="accent1"/>
                </a:solidFill>
              </a:rPr>
              <a:t> INUIT </a:t>
            </a:r>
            <a:r>
              <a:rPr lang="de-DE" sz="1200" dirty="0" smtClean="0">
                <a:solidFill>
                  <a:schemeClr val="accent1"/>
                </a:solidFill>
              </a:rPr>
              <a:t>(</a:t>
            </a:r>
            <a:r>
              <a:rPr lang="de-DE" sz="1200" b="1" u="sng" dirty="0" smtClean="0">
                <a:solidFill>
                  <a:schemeClr val="accent1"/>
                </a:solidFill>
              </a:rPr>
              <a:t>I</a:t>
            </a:r>
            <a:r>
              <a:rPr lang="de-DE" sz="1200" dirty="0" smtClean="0">
                <a:solidFill>
                  <a:schemeClr val="accent1"/>
                </a:solidFill>
              </a:rPr>
              <a:t>ce </a:t>
            </a:r>
            <a:r>
              <a:rPr lang="de-DE" sz="1200" b="1" u="sng" dirty="0" smtClean="0">
                <a:solidFill>
                  <a:schemeClr val="accent1"/>
                </a:solidFill>
              </a:rPr>
              <a:t>N</a:t>
            </a:r>
            <a:r>
              <a:rPr lang="de-DE" sz="1200" dirty="0" smtClean="0">
                <a:solidFill>
                  <a:schemeClr val="accent1"/>
                </a:solidFill>
              </a:rPr>
              <a:t>uclei research </a:t>
            </a:r>
            <a:r>
              <a:rPr lang="de-DE" sz="1200" b="1" u="sng" dirty="0" smtClean="0">
                <a:solidFill>
                  <a:schemeClr val="accent1"/>
                </a:solidFill>
              </a:rPr>
              <a:t>U</a:t>
            </a:r>
            <a:r>
              <a:rPr lang="de-DE" sz="1200" dirty="0" smtClean="0">
                <a:solidFill>
                  <a:schemeClr val="accent1"/>
                </a:solidFill>
              </a:rPr>
              <a:t>n</a:t>
            </a:r>
            <a:r>
              <a:rPr lang="de-DE" sz="1200" b="1" u="sng" dirty="0" smtClean="0">
                <a:solidFill>
                  <a:schemeClr val="accent1"/>
                </a:solidFill>
              </a:rPr>
              <a:t>IT</a:t>
            </a:r>
            <a:r>
              <a:rPr lang="de-DE" sz="1200" dirty="0" smtClean="0">
                <a:solidFill>
                  <a:schemeClr val="accent1"/>
                </a:solidFill>
              </a:rPr>
              <a:t>)</a:t>
            </a:r>
            <a:endParaRPr lang="de-DE" sz="1200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8586" y="6111298"/>
            <a:ext cx="633214" cy="9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57332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200 </a:t>
            </a: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de-DE" dirty="0" smtClean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2280" y="6066002"/>
            <a:ext cx="1080120" cy="9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5661248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 3 </a:t>
            </a:r>
            <a:r>
              <a:rPr lang="el-GR" dirty="0" smtClean="0">
                <a:solidFill>
                  <a:schemeClr val="bg1"/>
                </a:solidFill>
              </a:rPr>
              <a:t>μ</a:t>
            </a:r>
            <a:r>
              <a:rPr lang="de-DE" dirty="0" smtClean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415058"/>
            <a:ext cx="8356600" cy="4894262"/>
          </a:xfrm>
        </p:spPr>
        <p:txBody>
          <a:bodyPr/>
          <a:lstStyle/>
          <a:p>
            <a:r>
              <a:rPr lang="en-US" sz="1800" dirty="0" smtClean="0"/>
              <a:t>Cellulose vs. Sugar Beat Soil Dust (</a:t>
            </a:r>
            <a:r>
              <a:rPr lang="en-US" sz="1800" b="1" dirty="0" smtClean="0">
                <a:solidFill>
                  <a:srgbClr val="CCCC00"/>
                </a:solidFill>
              </a:rPr>
              <a:t>SBSD</a:t>
            </a:r>
            <a:r>
              <a:rPr lang="en-US" sz="1800" dirty="0" smtClean="0"/>
              <a:t>), Leaf Powder (</a:t>
            </a:r>
            <a:r>
              <a:rPr lang="en-US" sz="1800" b="1" dirty="0" smtClean="0">
                <a:solidFill>
                  <a:srgbClr val="00CC00"/>
                </a:solidFill>
              </a:rPr>
              <a:t>LP01</a:t>
            </a:r>
            <a:r>
              <a:rPr lang="en-US" sz="1800" dirty="0" smtClean="0"/>
              <a:t>) &amp; </a:t>
            </a:r>
            <a:r>
              <a:rPr lang="en-US" sz="1800" b="1" dirty="0" smtClean="0">
                <a:solidFill>
                  <a:srgbClr val="A01E28"/>
                </a:solidFill>
              </a:rPr>
              <a:t>Lignin</a:t>
            </a:r>
            <a:endParaRPr lang="en-US" sz="1800" b="1" dirty="0">
              <a:solidFill>
                <a:srgbClr val="A01E28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❸</a:t>
            </a:r>
            <a:r>
              <a:rPr lang="en-US" sz="3600" dirty="0">
                <a:latin typeface="Calibri"/>
              </a:rPr>
              <a:t> </a:t>
            </a:r>
            <a:r>
              <a:rPr lang="en-US" dirty="0"/>
              <a:t>What is the atmospheric relevancy of microcrystalline cellulose?</a:t>
            </a:r>
          </a:p>
        </p:txBody>
      </p:sp>
      <p:pic>
        <p:nvPicPr>
          <p:cNvPr id="5122" name="Picture 2" descr="C:\Users\hd5161\Desktop\Layout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8084"/>
            <a:ext cx="5688632" cy="28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13176"/>
            <a:ext cx="3240360" cy="88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06" y="5964290"/>
            <a:ext cx="2155394" cy="15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ugar beet in so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69160"/>
            <a:ext cx="1536173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Maple Leaf Lit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" y="4869159"/>
            <a:ext cx="1536172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79712" y="6021288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Sugar Beat Soil Dust </a:t>
            </a:r>
            <a:r>
              <a:rPr lang="en-US" sz="1000" b="1" dirty="0" smtClean="0">
                <a:solidFill>
                  <a:srgbClr val="CCCC00"/>
                </a:solidFill>
              </a:rPr>
              <a:t>SBSD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395536" y="6021288"/>
            <a:ext cx="1614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Maple Leaf Powder </a:t>
            </a:r>
            <a:r>
              <a:rPr lang="en-US" sz="1000" b="1" dirty="0" smtClean="0">
                <a:solidFill>
                  <a:srgbClr val="00CC00"/>
                </a:solidFill>
              </a:rPr>
              <a:t>LP01</a:t>
            </a:r>
            <a:endParaRPr lang="en-US" sz="1000" b="1" dirty="0"/>
          </a:p>
        </p:txBody>
      </p:sp>
      <p:sp>
        <p:nvSpPr>
          <p:cNvPr id="10" name="AutoShape 9" descr="Image result for lignin pow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859510"/>
            <a:ext cx="1597570" cy="118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283968" y="6021288"/>
            <a:ext cx="6046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A01E28"/>
                </a:solidFill>
              </a:rPr>
              <a:t>Lignin </a:t>
            </a:r>
            <a:endParaRPr lang="en-US" sz="1000" b="1" dirty="0">
              <a:solidFill>
                <a:srgbClr val="A01E2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b="1" dirty="0" smtClean="0">
                <a:sym typeface="Wingdings" panose="05000000000000000000" pitchFamily="2" charset="2"/>
              </a:rPr>
              <a:t>Atmospheric Relevancy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522016"/>
              </p:ext>
            </p:extLst>
          </p:nvPr>
        </p:nvGraphicFramePr>
        <p:xfrm>
          <a:off x="5508104" y="1759577"/>
          <a:ext cx="3456384" cy="450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362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hd5161\Desktop\Layout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1" y="2058084"/>
            <a:ext cx="8165854" cy="40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415058"/>
            <a:ext cx="8356600" cy="4894262"/>
          </a:xfrm>
        </p:spPr>
        <p:txBody>
          <a:bodyPr/>
          <a:lstStyle/>
          <a:p>
            <a:r>
              <a:rPr lang="en-US" sz="1800" dirty="0"/>
              <a:t>Cellulose vs. Sugar Beat Soil Dust (</a:t>
            </a:r>
            <a:r>
              <a:rPr lang="en-US" sz="1800" b="1" dirty="0">
                <a:solidFill>
                  <a:srgbClr val="CCCC00"/>
                </a:solidFill>
              </a:rPr>
              <a:t>SBSD</a:t>
            </a:r>
            <a:r>
              <a:rPr lang="en-US" sz="1800" dirty="0"/>
              <a:t>), Leaf Powder (</a:t>
            </a:r>
            <a:r>
              <a:rPr lang="en-US" sz="1800" b="1" dirty="0">
                <a:solidFill>
                  <a:srgbClr val="00CC00"/>
                </a:solidFill>
              </a:rPr>
              <a:t>LP01</a:t>
            </a:r>
            <a:r>
              <a:rPr lang="en-US" sz="1800" dirty="0"/>
              <a:t>) &amp; </a:t>
            </a:r>
            <a:r>
              <a:rPr lang="en-US" sz="1800" b="1" dirty="0">
                <a:solidFill>
                  <a:srgbClr val="A01E28"/>
                </a:solidFill>
              </a:rPr>
              <a:t>Lignin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❸</a:t>
            </a:r>
            <a:r>
              <a:rPr lang="en-US" sz="3600" dirty="0">
                <a:latin typeface="Calibri"/>
              </a:rPr>
              <a:t> </a:t>
            </a:r>
            <a:r>
              <a:rPr lang="en-US" dirty="0"/>
              <a:t>What is the atmospheric relevancy of microcrystalline cellulose?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483768" y="2852936"/>
            <a:ext cx="2520280" cy="230425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627784" y="3068960"/>
            <a:ext cx="648072" cy="432048"/>
          </a:xfrm>
          <a:prstGeom prst="line">
            <a:avLst/>
          </a:prstGeom>
          <a:ln w="22225">
            <a:solidFill>
              <a:srgbClr val="009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483768" y="2924944"/>
            <a:ext cx="864096" cy="86409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3768" y="4581128"/>
            <a:ext cx="864096" cy="216024"/>
          </a:xfrm>
          <a:prstGeom prst="line">
            <a:avLst/>
          </a:prstGeom>
          <a:ln w="22225">
            <a:solidFill>
              <a:srgbClr val="A08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b="1" dirty="0" smtClean="0">
                <a:sym typeface="Wingdings" panose="05000000000000000000" pitchFamily="2" charset="2"/>
              </a:rPr>
              <a:t>Atmospheric Relevancy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2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415058"/>
            <a:ext cx="8356600" cy="4894262"/>
          </a:xfrm>
        </p:spPr>
        <p:txBody>
          <a:bodyPr/>
          <a:lstStyle/>
          <a:p>
            <a:r>
              <a:rPr lang="en-US" sz="1800" dirty="0" smtClean="0"/>
              <a:t>Influence of </a:t>
            </a:r>
            <a:r>
              <a:rPr lang="en-US" sz="1800" dirty="0" err="1" smtClean="0"/>
              <a:t>atmo</a:t>
            </a:r>
            <a:r>
              <a:rPr lang="en-US" sz="1800" dirty="0" smtClean="0"/>
              <a:t>. relevant </a:t>
            </a:r>
            <a:r>
              <a:rPr lang="en-US" sz="1800" dirty="0"/>
              <a:t>t</a:t>
            </a:r>
            <a:r>
              <a:rPr lang="en-US" sz="1800" dirty="0" smtClean="0"/>
              <a:t>hin Sulfuric Acid (SA, 1 </a:t>
            </a:r>
            <a:r>
              <a:rPr lang="en-US" sz="1800" dirty="0" err="1" smtClean="0"/>
              <a:t>ppbv</a:t>
            </a:r>
            <a:r>
              <a:rPr lang="en-US" sz="1800" dirty="0" smtClean="0"/>
              <a:t>) quasi-coating</a:t>
            </a:r>
            <a:endParaRPr lang="en-US" sz="1800" b="1" dirty="0">
              <a:solidFill>
                <a:srgbClr val="A01E28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❸</a:t>
            </a:r>
            <a:r>
              <a:rPr lang="en-US" sz="3600" dirty="0">
                <a:latin typeface="Calibri"/>
              </a:rPr>
              <a:t> </a:t>
            </a:r>
            <a:r>
              <a:rPr lang="en-US" dirty="0"/>
              <a:t>What is the atmospheric relevancy of microcrystalline cellulose?</a:t>
            </a:r>
          </a:p>
        </p:txBody>
      </p:sp>
      <p:pic>
        <p:nvPicPr>
          <p:cNvPr id="7171" name="Picture 3" descr="C:\Users\hd5161\Desktop\Layout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7" y="1772816"/>
            <a:ext cx="8138607" cy="40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28" y="2132856"/>
            <a:ext cx="864096" cy="129614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b="1" dirty="0" smtClean="0">
                <a:sym typeface="Wingdings" panose="05000000000000000000" pitchFamily="2" charset="2"/>
              </a:rPr>
              <a:t>Atmospheric Relevancy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4869160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 situ SA production via:</a:t>
            </a:r>
          </a:p>
          <a:p>
            <a:endParaRPr lang="en-US" sz="1400" dirty="0" smtClean="0"/>
          </a:p>
          <a:p>
            <a:r>
              <a:rPr lang="en-US" sz="1400" dirty="0" smtClean="0"/>
              <a:t>SO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+ OH </a:t>
            </a:r>
            <a:r>
              <a:rPr lang="en-US" sz="1400" dirty="0" smtClean="0">
                <a:sym typeface="Wingdings" panose="05000000000000000000" pitchFamily="2" charset="2"/>
              </a:rPr>
              <a:t> HSO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HSO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ym typeface="Wingdings" panose="05000000000000000000" pitchFamily="2" charset="2"/>
              </a:rPr>
              <a:t> + O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  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ym typeface="Wingdings" panose="05000000000000000000" pitchFamily="2" charset="2"/>
              </a:rPr>
              <a:t> + HO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</a:p>
          <a:p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      O</a:t>
            </a:r>
            <a:r>
              <a:rPr lang="en-US" sz="1400" baseline="-25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+ TME  …  OH + Acetone</a:t>
            </a:r>
            <a:endParaRPr lang="en-US" sz="1400" dirty="0" smtClean="0">
              <a:sym typeface="Wingdings" panose="05000000000000000000" pitchFamily="2" charset="2"/>
            </a:endParaRPr>
          </a:p>
          <a:p>
            <a:r>
              <a:rPr lang="en-US" sz="1400" dirty="0" smtClean="0">
                <a:sym typeface="Wingdings" panose="05000000000000000000" pitchFamily="2" charset="2"/>
              </a:rPr>
              <a:t>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ym typeface="Wingdings" panose="05000000000000000000" pitchFamily="2" charset="2"/>
              </a:rPr>
              <a:t> + H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O  H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SO</a:t>
            </a:r>
            <a:r>
              <a:rPr lang="en-US" sz="1400" baseline="-25000" dirty="0" smtClean="0">
                <a:sym typeface="Wingdings" panose="05000000000000000000" pitchFamily="2" charset="2"/>
              </a:rPr>
              <a:t>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524328" y="5157192"/>
            <a:ext cx="0" cy="40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44208" y="5157192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44208" y="5157192"/>
            <a:ext cx="0" cy="166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24328" y="515719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+ O</a:t>
            </a:r>
            <a:r>
              <a:rPr lang="en-US" sz="1400" baseline="-25000" dirty="0" smtClean="0">
                <a:solidFill>
                  <a:schemeClr val="accent1"/>
                </a:solidFill>
              </a:rPr>
              <a:t>3</a:t>
            </a:r>
            <a:endParaRPr lang="en-US" sz="1400" baseline="-25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415058"/>
            <a:ext cx="8356600" cy="4894262"/>
          </a:xfrm>
        </p:spPr>
        <p:txBody>
          <a:bodyPr/>
          <a:lstStyle/>
          <a:p>
            <a:r>
              <a:rPr lang="en-US" sz="1800" dirty="0"/>
              <a:t>Influence of </a:t>
            </a:r>
            <a:r>
              <a:rPr lang="en-US" sz="1800" dirty="0" err="1"/>
              <a:t>atmo</a:t>
            </a:r>
            <a:r>
              <a:rPr lang="en-US" sz="1800" dirty="0"/>
              <a:t>. relevant thin Sulfuric Acid (SA, 1 </a:t>
            </a:r>
            <a:r>
              <a:rPr lang="en-US" sz="1800" dirty="0" err="1"/>
              <a:t>ppbv</a:t>
            </a:r>
            <a:r>
              <a:rPr lang="en-US" sz="1800" dirty="0"/>
              <a:t>) quasi-coating</a:t>
            </a:r>
            <a:endParaRPr lang="en-US" sz="1800" b="1" dirty="0">
              <a:solidFill>
                <a:srgbClr val="A01E28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❸</a:t>
            </a:r>
            <a:r>
              <a:rPr lang="en-US" sz="3600" dirty="0">
                <a:latin typeface="Calibri"/>
              </a:rPr>
              <a:t> </a:t>
            </a:r>
            <a:r>
              <a:rPr lang="en-US" dirty="0"/>
              <a:t>What is the atmospheric relevancy of microcrystalline cellulose?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7926" y="1772816"/>
            <a:ext cx="8048530" cy="3977236"/>
            <a:chOff x="627926" y="2060848"/>
            <a:chExt cx="8048530" cy="3977236"/>
          </a:xfrm>
        </p:grpSpPr>
        <p:pic>
          <p:nvPicPr>
            <p:cNvPr id="8194" name="Picture 2" descr="C:\Users\hd5161\Desktop\Layout3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26" y="2060848"/>
              <a:ext cx="8048530" cy="3977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659706" y="2204864"/>
              <a:ext cx="3560365" cy="3168352"/>
            </a:xfrm>
            <a:prstGeom prst="rect">
              <a:avLst/>
            </a:prstGeom>
            <a:noFill/>
            <a:ln w="635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52120" y="4869160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 situ SA production via:</a:t>
            </a:r>
          </a:p>
          <a:p>
            <a:endParaRPr lang="en-US" sz="1400" dirty="0" smtClean="0"/>
          </a:p>
          <a:p>
            <a:r>
              <a:rPr lang="en-US" sz="1400" dirty="0" smtClean="0"/>
              <a:t>SO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+ OH </a:t>
            </a:r>
            <a:r>
              <a:rPr lang="en-US" sz="1400" dirty="0" smtClean="0">
                <a:sym typeface="Wingdings" panose="05000000000000000000" pitchFamily="2" charset="2"/>
              </a:rPr>
              <a:t> HSO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HSO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ym typeface="Wingdings" panose="05000000000000000000" pitchFamily="2" charset="2"/>
              </a:rPr>
              <a:t> + O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  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ym typeface="Wingdings" panose="05000000000000000000" pitchFamily="2" charset="2"/>
              </a:rPr>
              <a:t> + HO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</a:p>
          <a:p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      O</a:t>
            </a:r>
            <a:r>
              <a:rPr lang="en-US" sz="1400" baseline="-25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+ TME  …  OH + Acetone</a:t>
            </a:r>
            <a:endParaRPr lang="en-US" sz="1400" dirty="0" smtClean="0">
              <a:sym typeface="Wingdings" panose="05000000000000000000" pitchFamily="2" charset="2"/>
            </a:endParaRPr>
          </a:p>
          <a:p>
            <a:r>
              <a:rPr lang="en-US" sz="1400" dirty="0" smtClean="0">
                <a:sym typeface="Wingdings" panose="05000000000000000000" pitchFamily="2" charset="2"/>
              </a:rPr>
              <a:t>SO</a:t>
            </a:r>
            <a:r>
              <a:rPr lang="en-US" sz="1400" baseline="-25000" dirty="0" smtClean="0">
                <a:sym typeface="Wingdings" panose="05000000000000000000" pitchFamily="2" charset="2"/>
              </a:rPr>
              <a:t>3</a:t>
            </a:r>
            <a:r>
              <a:rPr lang="en-US" sz="1400" dirty="0" smtClean="0">
                <a:sym typeface="Wingdings" panose="05000000000000000000" pitchFamily="2" charset="2"/>
              </a:rPr>
              <a:t> + H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O  H</a:t>
            </a:r>
            <a:r>
              <a:rPr lang="en-US" sz="1400" baseline="-25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SO</a:t>
            </a:r>
            <a:r>
              <a:rPr lang="en-US" sz="1400" baseline="-25000" dirty="0" smtClean="0">
                <a:sym typeface="Wingdings" panose="05000000000000000000" pitchFamily="2" charset="2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524328" y="5157192"/>
            <a:ext cx="0" cy="40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44208" y="5157192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44208" y="5157192"/>
            <a:ext cx="0" cy="166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24328" y="515719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+ O</a:t>
            </a:r>
            <a:r>
              <a:rPr lang="en-US" sz="1400" baseline="-25000" dirty="0" smtClean="0">
                <a:solidFill>
                  <a:schemeClr val="accent1"/>
                </a:solidFill>
              </a:rPr>
              <a:t>3</a:t>
            </a:r>
            <a:endParaRPr lang="en-US" sz="1400" baseline="-25000" dirty="0">
              <a:solidFill>
                <a:schemeClr val="accent1"/>
              </a:solidFill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81930992"/>
              </p:ext>
            </p:extLst>
          </p:nvPr>
        </p:nvGraphicFramePr>
        <p:xfrm>
          <a:off x="971600" y="5750099"/>
          <a:ext cx="3134609" cy="488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b="1" dirty="0" smtClean="0">
                <a:sym typeface="Wingdings" panose="05000000000000000000" pitchFamily="2" charset="2"/>
              </a:rPr>
              <a:t>Atmospheric Relevancy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195578109"/>
              </p:ext>
            </p:extLst>
          </p:nvPr>
        </p:nvGraphicFramePr>
        <p:xfrm>
          <a:off x="2486672" y="5733256"/>
          <a:ext cx="3134609" cy="488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9106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2" y="1415058"/>
            <a:ext cx="8572376" cy="489426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Calibri"/>
              </a:rPr>
              <a:t>❶ </a:t>
            </a:r>
            <a:r>
              <a:rPr lang="en-US" sz="1600" dirty="0" smtClean="0"/>
              <a:t>Does </a:t>
            </a:r>
            <a:r>
              <a:rPr lang="en-US" sz="1600" dirty="0"/>
              <a:t>the </a:t>
            </a:r>
            <a:r>
              <a:rPr lang="en-US" sz="1600" dirty="0" smtClean="0"/>
              <a:t>crystalline </a:t>
            </a:r>
            <a:r>
              <a:rPr lang="en-US" sz="1600" dirty="0"/>
              <a:t>properties of cellulose </a:t>
            </a:r>
            <a:r>
              <a:rPr lang="en-US" sz="1600" dirty="0" smtClean="0"/>
              <a:t>contribute to its ice-nucleating </a:t>
            </a:r>
            <a:r>
              <a:rPr lang="en-US" sz="1600" dirty="0"/>
              <a:t>ability?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i="1" dirty="0" smtClean="0">
                <a:solidFill>
                  <a:srgbClr val="FF0000"/>
                </a:solidFill>
              </a:rPr>
              <a:t>           </a:t>
            </a:r>
            <a:r>
              <a:rPr lang="en-US" sz="1600" b="1" i="1" dirty="0" smtClean="0">
                <a:solidFill>
                  <a:schemeClr val="bg1">
                    <a:lumMod val="50000"/>
                  </a:schemeClr>
                </a:solidFill>
              </a:rPr>
              <a:t>Ans.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Yes. Followed by the nucleation at active sites.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latin typeface="Calibri"/>
              </a:rPr>
              <a:t>❷ </a:t>
            </a:r>
            <a:r>
              <a:rPr lang="en-US" sz="1600" dirty="0"/>
              <a:t>Why have we overlooked cellulose as INP?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i="1" dirty="0" smtClean="0">
                <a:solidFill>
                  <a:srgbClr val="FF0000"/>
                </a:solidFill>
              </a:rPr>
              <a:t>           </a:t>
            </a:r>
            <a:r>
              <a:rPr lang="en-US" sz="1600" b="1" i="1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Due to the lack of reliable in situ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instruments. But SP-MS may be a </a:t>
            </a:r>
          </a:p>
          <a:p>
            <a:pPr marL="0" indent="0">
              <a:buNone/>
            </a:pP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          good  potential solution.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latin typeface="Calibri"/>
              </a:rPr>
              <a:t>❸ </a:t>
            </a:r>
            <a:r>
              <a:rPr lang="en-US" sz="1600" dirty="0" smtClean="0">
                <a:latin typeface="Calibri"/>
              </a:rPr>
              <a:t>Is </a:t>
            </a:r>
            <a:r>
              <a:rPr lang="en-US" sz="1600" dirty="0" smtClean="0"/>
              <a:t>microcrystalline cellulose atmospheric relevant? </a:t>
            </a:r>
          </a:p>
          <a:p>
            <a:pPr marL="0" indent="0">
              <a:buNone/>
            </a:pPr>
            <a:r>
              <a:rPr lang="en-US" sz="1600" i="1" dirty="0" smtClean="0"/>
              <a:t>          </a:t>
            </a:r>
            <a:r>
              <a:rPr lang="en-US" sz="1600" b="1" i="1" dirty="0" smtClean="0">
                <a:solidFill>
                  <a:schemeClr val="bg1">
                    <a:lumMod val="50000"/>
                  </a:schemeClr>
                </a:solidFill>
              </a:rPr>
              <a:t>Ans.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Yes – its n</a:t>
            </a:r>
            <a:r>
              <a:rPr lang="en-US" sz="1600" i="1" baseline="-250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is similar to that of leaf litter and arable soil dust @ low T 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        (below –20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°C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Take home messages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IN seems exceptional </a:t>
            </a:r>
            <a:r>
              <a:rPr lang="en-US" b="1" dirty="0">
                <a:solidFill>
                  <a:srgbClr val="FF0000"/>
                </a:solidFill>
              </a:rPr>
              <a:t>with respect </a:t>
            </a:r>
            <a:r>
              <a:rPr lang="en-US" b="1" dirty="0" smtClean="0">
                <a:solidFill>
                  <a:srgbClr val="FF0000"/>
                </a:solidFill>
              </a:rPr>
              <a:t>of surface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crystalline properties</a:t>
            </a:r>
            <a:r>
              <a:rPr lang="en-US" b="1" dirty="0" smtClean="0"/>
              <a:t> </a:t>
            </a:r>
          </a:p>
          <a:p>
            <a:pPr marL="476250" lvl="1" indent="0">
              <a:buNone/>
            </a:pPr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sz="1200" dirty="0" smtClean="0">
                <a:sym typeface="Wingdings" panose="05000000000000000000" pitchFamily="2" charset="2"/>
              </a:rPr>
              <a:t>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ym typeface="Wingdings" panose="05000000000000000000" pitchFamily="2" charset="2"/>
              </a:rPr>
              <a:t>Knopf et al</a:t>
            </a:r>
            <a:r>
              <a:rPr lang="en-US" sz="1400" dirty="0" smtClean="0">
                <a:sym typeface="Wingdings" panose="05000000000000000000" pitchFamily="2" charset="2"/>
              </a:rPr>
              <a:t>., 2014; JGR</a:t>
            </a:r>
            <a:r>
              <a:rPr lang="en-US" dirty="0" smtClean="0"/>
              <a:t>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Efficient but accurate </a:t>
            </a:r>
            <a:r>
              <a:rPr lang="en-US" dirty="0" smtClean="0">
                <a:sym typeface="Wingdings" panose="05000000000000000000" pitchFamily="2" charset="2"/>
              </a:rPr>
              <a:t>parameterization is needed = </a:t>
            </a:r>
            <a:r>
              <a:rPr lang="en-US" i="1" dirty="0" smtClean="0">
                <a:sym typeface="Wingdings" panose="05000000000000000000" pitchFamily="2" charset="2"/>
              </a:rPr>
              <a:t>n</a:t>
            </a:r>
            <a:r>
              <a:rPr lang="en-US" baseline="-25000" dirty="0" smtClean="0">
                <a:sym typeface="Wingdings" panose="05000000000000000000" pitchFamily="2" charset="2"/>
              </a:rPr>
              <a:t>s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In-depth characterization of INA primary organic matter is needed </a:t>
            </a:r>
          </a:p>
          <a:p>
            <a:pPr marL="47625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Keyword = “non-</a:t>
            </a:r>
            <a:r>
              <a:rPr lang="en-US" dirty="0" err="1" smtClean="0">
                <a:sym typeface="Wingdings" panose="05000000000000000000" pitchFamily="2" charset="2"/>
              </a:rPr>
              <a:t>proteinaceous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HUMIN</a:t>
            </a:r>
            <a:r>
              <a:rPr lang="en-US" dirty="0" smtClean="0">
                <a:sym typeface="Wingdings" panose="05000000000000000000" pitchFamily="2" charset="2"/>
              </a:rPr>
              <a:t>”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/>
              </a:rPr>
              <a:t>Summary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</a:t>
            </a:r>
            <a:r>
              <a:rPr lang="de-DE" sz="900" b="1" dirty="0" smtClean="0">
                <a:sym typeface="Wingdings" panose="05000000000000000000" pitchFamily="2" charset="2"/>
              </a:rPr>
              <a:t>Summary 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7693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d5161\Desktop\Hiranuma_NG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35" y="2944834"/>
            <a:ext cx="3838253" cy="25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5375538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/>
              <a:t>“Strong surface winds together with the topography modelled this lenticularis type of cloud over the Mallorca mountains. The micro-scale structure of such clouds also depends on biological aerosol particles like cellulose being dispersed with the wind from the vegetated but dry surface and mixed into the cloud.”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Acknowledgements &amp;</a:t>
            </a:r>
            <a:br>
              <a:rPr lang="de-DE" dirty="0" smtClean="0"/>
            </a:br>
            <a:r>
              <a:rPr lang="de-DE" dirty="0" smtClean="0"/>
              <a:t>Thank you for your attention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76056" y="6135107"/>
            <a:ext cx="39020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accent1"/>
                </a:solidFill>
              </a:rPr>
              <a:t>www.nature.com/ngeo/journal/v8/n4/full/ngeo2374.html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9322" y="1538043"/>
            <a:ext cx="8356600" cy="196296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Funding</a:t>
            </a:r>
          </a:p>
          <a:p>
            <a:r>
              <a:rPr lang="en-US" sz="1400" dirty="0" smtClean="0"/>
              <a:t>Helmholtz </a:t>
            </a:r>
            <a:r>
              <a:rPr lang="en-US" sz="1400" dirty="0"/>
              <a:t>Association `Atmosphere and Climate (ATMO)' </a:t>
            </a:r>
          </a:p>
          <a:p>
            <a:r>
              <a:rPr lang="en-US" sz="1400" dirty="0"/>
              <a:t>Deutsche </a:t>
            </a:r>
            <a:r>
              <a:rPr lang="en-US" sz="1400" dirty="0" err="1"/>
              <a:t>Forschungsgemeinschaft</a:t>
            </a:r>
            <a:r>
              <a:rPr lang="en-US" sz="1400" dirty="0"/>
              <a:t> (DFG) Research Unit FOR 1525 (INUIT, grant No MO668/4-1 &amp; KO2944/2-1)</a:t>
            </a:r>
          </a:p>
          <a:p>
            <a:r>
              <a:rPr lang="en-US" sz="1400" dirty="0"/>
              <a:t>Environmental Molecular Science Laboratory, located at Pacific Northwest National </a:t>
            </a:r>
            <a:r>
              <a:rPr lang="en-US" sz="1400" dirty="0" smtClean="0"/>
              <a:t>Laboratory</a:t>
            </a:r>
            <a:endParaRPr lang="en-US" sz="1400" dirty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9552" y="3284984"/>
            <a:ext cx="4392488" cy="19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</a:rPr>
              <a:t>Technical support &amp; useful discussion</a:t>
            </a:r>
          </a:p>
          <a:p>
            <a:r>
              <a:rPr lang="en-US" sz="1400" dirty="0" smtClean="0"/>
              <a:t>T</a:t>
            </a:r>
            <a:r>
              <a:rPr lang="en-US" sz="1400" dirty="0"/>
              <a:t>. </a:t>
            </a:r>
            <a:r>
              <a:rPr lang="en-US" sz="1400" dirty="0" err="1"/>
              <a:t>Kisely</a:t>
            </a:r>
            <a:r>
              <a:rPr lang="en-US" sz="1400" dirty="0"/>
              <a:t> (KIT) </a:t>
            </a:r>
            <a:endParaRPr lang="en-US" sz="1400" dirty="0" smtClean="0"/>
          </a:p>
          <a:p>
            <a:r>
              <a:rPr lang="en-US" sz="1400" dirty="0" smtClean="0"/>
              <a:t>M. </a:t>
            </a:r>
            <a:r>
              <a:rPr lang="en-US" sz="1400" dirty="0" err="1" smtClean="0"/>
              <a:t>Zawadowicz</a:t>
            </a:r>
            <a:r>
              <a:rPr lang="en-US" sz="1400" dirty="0" smtClean="0"/>
              <a:t> </a:t>
            </a:r>
            <a:r>
              <a:rPr lang="en-US" sz="1400" dirty="0"/>
              <a:t>&amp; </a:t>
            </a:r>
            <a:r>
              <a:rPr lang="en-US" sz="1400" dirty="0" smtClean="0"/>
              <a:t>D. J. Cziczo (MIT)</a:t>
            </a:r>
          </a:p>
          <a:p>
            <a:r>
              <a:rPr lang="en-US" sz="1400" dirty="0" smtClean="0"/>
              <a:t>C</a:t>
            </a:r>
            <a:r>
              <a:rPr lang="en-US" sz="1400" dirty="0"/>
              <a:t>. </a:t>
            </a:r>
            <a:r>
              <a:rPr lang="en-US" sz="1400" dirty="0" err="1"/>
              <a:t>Budke</a:t>
            </a:r>
            <a:r>
              <a:rPr lang="en-US" sz="1400" dirty="0"/>
              <a:t> (Bielefeld </a:t>
            </a:r>
            <a:r>
              <a:rPr lang="en-US" sz="1400" dirty="0" err="1"/>
              <a:t>Uni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R. Ulrich &amp; </a:t>
            </a:r>
            <a:r>
              <a:rPr lang="en-US" sz="1400" dirty="0" err="1" smtClean="0"/>
              <a:t>Möhler’s</a:t>
            </a:r>
            <a:r>
              <a:rPr lang="en-US" sz="1400" dirty="0" smtClean="0"/>
              <a:t> group (KIT)</a:t>
            </a:r>
          </a:p>
          <a:p>
            <a:r>
              <a:rPr lang="en-US" sz="1400" dirty="0" smtClean="0"/>
              <a:t>AIDA technical team</a:t>
            </a:r>
          </a:p>
          <a:p>
            <a:r>
              <a:rPr lang="en-US" sz="1400" dirty="0" smtClean="0"/>
              <a:t>A. </a:t>
            </a:r>
            <a:r>
              <a:rPr lang="en-US" sz="1400" dirty="0" err="1" smtClean="0"/>
              <a:t>Abdelmonem</a:t>
            </a:r>
            <a:r>
              <a:rPr lang="en-US" sz="1400" dirty="0" smtClean="0"/>
              <a:t> </a:t>
            </a:r>
            <a:r>
              <a:rPr lang="en-US" sz="1400" dirty="0"/>
              <a:t>(KIT) </a:t>
            </a:r>
          </a:p>
          <a:p>
            <a:r>
              <a:rPr lang="en-US" sz="1400" dirty="0"/>
              <a:t>C. </a:t>
            </a:r>
            <a:r>
              <a:rPr lang="en-US" sz="1400" dirty="0" err="1"/>
              <a:t>Anquetil</a:t>
            </a:r>
            <a:r>
              <a:rPr lang="en-US" sz="1400" dirty="0"/>
              <a:t>-Deck (KIT) </a:t>
            </a:r>
          </a:p>
          <a:p>
            <a:r>
              <a:rPr lang="en-US" sz="1400" dirty="0"/>
              <a:t>T. C. J. Hill </a:t>
            </a:r>
            <a:r>
              <a:rPr lang="en-US" sz="1400" dirty="0" smtClean="0"/>
              <a:t>&amp; P. </a:t>
            </a:r>
            <a:r>
              <a:rPr lang="en-US" sz="1400" dirty="0" err="1" smtClean="0"/>
              <a:t>DeMott</a:t>
            </a:r>
            <a:r>
              <a:rPr lang="en-US" sz="1400" dirty="0" smtClean="0"/>
              <a:t> (CSU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kern="0" dirty="0" smtClean="0"/>
          </a:p>
          <a:p>
            <a:endParaRPr lang="en-US" sz="1800" kern="0" dirty="0" smtClean="0"/>
          </a:p>
          <a:p>
            <a:endParaRPr lang="en-US" sz="1800" kern="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</a:t>
            </a:r>
            <a:r>
              <a:rPr lang="de-DE" sz="900" b="1" dirty="0" smtClean="0">
                <a:sym typeface="Wingdings" panose="05000000000000000000" pitchFamily="2" charset="2"/>
              </a:rPr>
              <a:t>Summary 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0952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7" y="1412776"/>
            <a:ext cx="829649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Cellulose Ice Nucleation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97926"/>
            <a:ext cx="2286000" cy="209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91331"/>
            <a:ext cx="2286000" cy="209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9286"/>
            <a:ext cx="2286000" cy="210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4165"/>
            <a:ext cx="2286000" cy="21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97926"/>
            <a:ext cx="2286000" cy="209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9286"/>
            <a:ext cx="2286000" cy="209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4165"/>
            <a:ext cx="2286000" cy="209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59"/>
            <a:ext cx="228600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6030"/>
            <a:ext cx="2286000" cy="210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59"/>
            <a:ext cx="2286000" cy="210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59"/>
            <a:ext cx="2286000" cy="209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59"/>
            <a:ext cx="2286000" cy="209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1932"/>
            <a:ext cx="2286000" cy="209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59"/>
            <a:ext cx="2286000" cy="209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1932"/>
            <a:ext cx="2286000" cy="210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4344"/>
            <a:ext cx="2286000" cy="20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1932"/>
            <a:ext cx="2286000" cy="21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61"/>
            <a:ext cx="2286000" cy="21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6453"/>
            <a:ext cx="2286000" cy="210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7866"/>
            <a:ext cx="2286000" cy="209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6453"/>
            <a:ext cx="2286000" cy="21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568"/>
            <a:ext cx="2286000" cy="210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5983"/>
            <a:ext cx="2286000" cy="209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1932"/>
            <a:ext cx="2286000" cy="2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8683"/>
            <a:ext cx="2286000" cy="210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6633"/>
            <a:ext cx="2286000" cy="210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3569"/>
            <a:ext cx="2286000" cy="209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1092"/>
            <a:ext cx="2286000" cy="210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661"/>
            <a:ext cx="2286000" cy="209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5712"/>
            <a:ext cx="2286000" cy="209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1151"/>
            <a:ext cx="2286000" cy="210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3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84344"/>
            <a:ext cx="2286000" cy="209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3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877295"/>
            <a:ext cx="2286000" cy="209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558695" y="856614"/>
            <a:ext cx="2285113" cy="2140338"/>
          </a:xfrm>
          <a:prstGeom prst="rect">
            <a:avLst/>
          </a:prstGeom>
          <a:noFill/>
          <a:ln w="635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656" y="3894563"/>
            <a:ext cx="1440160" cy="276999"/>
          </a:xfrm>
          <a:prstGeom prst="rect">
            <a:avLst/>
          </a:prstGeom>
          <a:noFill/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</a:rPr>
              <a:t>Glucose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 smtClean="0"/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536" y="2996952"/>
            <a:ext cx="2448272" cy="461665"/>
          </a:xfrm>
          <a:prstGeom prst="rect">
            <a:avLst/>
          </a:prstGeom>
          <a:noFill/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</a:rPr>
              <a:t>ESEM demonstration: </a:t>
            </a:r>
          </a:p>
          <a:p>
            <a:pPr algn="ctr"/>
            <a:r>
              <a:rPr lang="en-US" sz="1200" b="1" dirty="0" smtClean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</a:rPr>
              <a:t>-40 </a:t>
            </a:r>
            <a:r>
              <a:rPr lang="en-US" sz="12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ºC </a:t>
            </a:r>
            <a:r>
              <a:rPr lang="en-US" sz="1200" b="1" dirty="0" smtClean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 -45 </a:t>
            </a:r>
            <a:r>
              <a:rPr lang="en-US" sz="12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ºC </a:t>
            </a:r>
            <a:r>
              <a:rPr lang="en-US" sz="1200" b="1" dirty="0" smtClean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  -40 ºC</a:t>
            </a:r>
            <a:r>
              <a:rPr lang="en-US" sz="1200" b="1" dirty="0" smtClean="0">
                <a:solidFill>
                  <a:schemeClr val="accent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</a:rPr>
              <a:t> </a:t>
            </a:r>
            <a:endParaRPr lang="en-US" sz="1200" b="1" dirty="0">
              <a:solidFill>
                <a:schemeClr val="accent1"/>
              </a:solidFill>
              <a:effectLst>
                <a:glow rad="101600">
                  <a:schemeClr val="bg1">
                    <a:lumMod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5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Cellulose Ice Nucleation Cont’d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 smtClean="0"/>
              <a:t>Naruki</a:t>
            </a:r>
            <a:r>
              <a:rPr lang="en-GB" dirty="0" smtClean="0"/>
              <a:t> </a:t>
            </a:r>
            <a:r>
              <a:rPr lang="en-GB" dirty="0" err="1" smtClean="0"/>
              <a:t>Hiranuma</a:t>
            </a:r>
            <a:r>
              <a:rPr lang="en-GB" dirty="0" smtClean="0"/>
              <a:t>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13" name="Rectangle 12"/>
          <p:cNvSpPr/>
          <p:nvPr/>
        </p:nvSpPr>
        <p:spPr>
          <a:xfrm>
            <a:off x="5508104" y="5909210"/>
            <a:ext cx="3528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 smtClean="0"/>
              <a:t>Ref.</a:t>
            </a:r>
            <a:r>
              <a:rPr lang="en-US" sz="1000" dirty="0" smtClean="0"/>
              <a:t>: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Hiranuma</a:t>
            </a:r>
            <a:r>
              <a:rPr lang="en-US" sz="1000" i="1" dirty="0" smtClean="0"/>
              <a:t> et al., </a:t>
            </a:r>
            <a:r>
              <a:rPr lang="en-US" sz="1000" dirty="0" smtClean="0"/>
              <a:t>2015, Nature </a:t>
            </a:r>
            <a:r>
              <a:rPr lang="en-US" sz="1000" dirty="0" err="1" smtClean="0"/>
              <a:t>Geosci</a:t>
            </a:r>
            <a:r>
              <a:rPr lang="en-US" sz="1000" dirty="0" smtClean="0"/>
              <a:t>.</a:t>
            </a:r>
          </a:p>
          <a:p>
            <a:pPr algn="r"/>
            <a:r>
              <a:rPr lang="en-US" sz="1000" i="1" dirty="0" smtClean="0"/>
              <a:t>Image video</a:t>
            </a:r>
            <a:r>
              <a:rPr lang="en-US" sz="1000" dirty="0" smtClean="0"/>
              <a:t>: in the courtesy of NHK</a:t>
            </a:r>
            <a:endParaRPr lang="en-US" sz="1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59030"/>
            <a:ext cx="3657600" cy="20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45949"/>
            <a:ext cx="3657600" cy="200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62748"/>
            <a:ext cx="3657600" cy="201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75688"/>
            <a:ext cx="3657600" cy="198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67892"/>
            <a:ext cx="3657600" cy="200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45949"/>
            <a:ext cx="3657600" cy="20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75688"/>
            <a:ext cx="3657600" cy="200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64503"/>
            <a:ext cx="3657600" cy="201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75688"/>
            <a:ext cx="3657600" cy="202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2" y="1137807"/>
            <a:ext cx="3657600" cy="20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59030"/>
            <a:ext cx="3657600" cy="20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2" y="1162173"/>
            <a:ext cx="3657600" cy="200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68924"/>
            <a:ext cx="3657600" cy="201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2" y="1175688"/>
            <a:ext cx="3657600" cy="201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65296"/>
            <a:ext cx="3657600" cy="200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43890"/>
            <a:ext cx="3657600" cy="20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1157465"/>
            <a:ext cx="3657600" cy="200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3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2" y="1137807"/>
            <a:ext cx="365760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1137807"/>
            <a:ext cx="3694415" cy="2110521"/>
          </a:xfrm>
          <a:prstGeom prst="rect">
            <a:avLst/>
          </a:prstGeom>
          <a:noFill/>
          <a:ln w="1270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03" name="Picture 3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1" y="3651999"/>
            <a:ext cx="3657600" cy="20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1" y="3608368"/>
            <a:ext cx="3657600" cy="20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6682"/>
            <a:ext cx="3657600" cy="200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1" y="3635154"/>
            <a:ext cx="3657600" cy="201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3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" y="3645263"/>
            <a:ext cx="3657600" cy="199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3635154"/>
            <a:ext cx="3657600" cy="20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4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3621358"/>
            <a:ext cx="3657600" cy="199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3647852"/>
            <a:ext cx="3657600" cy="200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2410"/>
            <a:ext cx="3657600" cy="20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4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9497"/>
            <a:ext cx="3657600" cy="20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1" y="3647852"/>
            <a:ext cx="3657600" cy="200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5154"/>
            <a:ext cx="3657600" cy="200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9448"/>
            <a:ext cx="3657600" cy="200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9557"/>
            <a:ext cx="3657600" cy="200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1" y="3637228"/>
            <a:ext cx="3657600" cy="20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0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0714"/>
            <a:ext cx="3657600" cy="201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51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1" y="3639557"/>
            <a:ext cx="3657600" cy="199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0" name="Picture 5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4082"/>
            <a:ext cx="3657600" cy="20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5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1" y="3641294"/>
            <a:ext cx="3657600" cy="20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54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" y="3647852"/>
            <a:ext cx="3657600" cy="20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467544" y="3624497"/>
            <a:ext cx="3694415" cy="2027752"/>
          </a:xfrm>
          <a:prstGeom prst="rect">
            <a:avLst/>
          </a:prstGeom>
          <a:noFill/>
          <a:ln w="1270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 smtClean="0"/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3528" y="4887890"/>
            <a:ext cx="4104456" cy="1389188"/>
            <a:chOff x="323528" y="4887890"/>
            <a:chExt cx="4104456" cy="1389188"/>
          </a:xfrm>
        </p:grpSpPr>
        <p:grpSp>
          <p:nvGrpSpPr>
            <p:cNvPr id="15" name="Group 14"/>
            <p:cNvGrpSpPr/>
            <p:nvPr/>
          </p:nvGrpSpPr>
          <p:grpSpPr>
            <a:xfrm>
              <a:off x="323528" y="4887890"/>
              <a:ext cx="4104456" cy="1389188"/>
              <a:chOff x="323528" y="4887890"/>
              <a:chExt cx="4104456" cy="1389188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323528" y="4887890"/>
                <a:ext cx="4104456" cy="1389188"/>
              </a:xfrm>
              <a:prstGeom prst="wedgeRoundRectCallout">
                <a:avLst>
                  <a:gd name="adj1" fmla="val -17142"/>
                  <a:gd name="adj2" fmla="val -119250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07" y="5003390"/>
                <a:ext cx="3777561" cy="1233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" name="TextBox 51"/>
            <p:cNvSpPr txBox="1"/>
            <p:nvPr/>
          </p:nvSpPr>
          <p:spPr>
            <a:xfrm>
              <a:off x="2627784" y="5805264"/>
              <a:ext cx="1440160" cy="461665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b</a:t>
              </a:r>
              <a:r>
                <a:rPr lang="en-US" sz="1200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y OPC</a:t>
              </a:r>
            </a:p>
            <a:p>
              <a:r>
                <a:rPr lang="en-US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b</a:t>
              </a:r>
              <a:r>
                <a:rPr lang="en-US" sz="1200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y SMPS/APS</a:t>
              </a:r>
              <a:endParaRPr lang="en-US" sz="1200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098" name="Picture 2" descr="C:\Users\hd5161\Desktop\Picture1.tif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17239"/>
            <a:ext cx="3960440" cy="379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3313" y="1628800"/>
            <a:ext cx="42702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Ice nucleation active surface-site density, </a:t>
            </a:r>
            <a:r>
              <a:rPr lang="en-US" sz="1400" i="1" dirty="0" smtClean="0">
                <a:solidFill>
                  <a:schemeClr val="bg1"/>
                </a:solidFill>
              </a:rPr>
              <a:t>n</a:t>
            </a:r>
            <a:r>
              <a:rPr lang="en-US" sz="1400" baseline="-25000" dirty="0" smtClean="0">
                <a:solidFill>
                  <a:schemeClr val="bg1"/>
                </a:solidFill>
              </a:rPr>
              <a:t>s</a:t>
            </a:r>
            <a:r>
              <a:rPr lang="en-US" sz="1400" dirty="0" smtClean="0">
                <a:solidFill>
                  <a:schemeClr val="bg1"/>
                </a:solidFill>
              </a:rPr>
              <a:t>, spectra for immersion freezing of cellulose particles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652120" y="4418382"/>
            <a:ext cx="72008" cy="4695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1562"/>
            <a:ext cx="892899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= Unresolved Questions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pic>
        <p:nvPicPr>
          <p:cNvPr id="4098" name="Picture 2" descr="http://www.uni-frankfurt.de/44291677/Curtius_Joach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5" y="4098647"/>
            <a:ext cx="1446287" cy="1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si.ch/lac/ImageBoard/igp_180_120_rossi_home_120x180px_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6" y="1669450"/>
            <a:ext cx="1143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059832" y="1889874"/>
            <a:ext cx="5328592" cy="1539126"/>
          </a:xfrm>
          <a:prstGeom prst="wedgeRoundRectCallout">
            <a:avLst>
              <a:gd name="adj1" fmla="val -71324"/>
              <a:gd name="adj2" fmla="val 14404"/>
              <a:gd name="adj3" fmla="val 16667"/>
            </a:avLst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059832" y="3501008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Joachim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Curtius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(Uni. Frankfurt)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059832" y="3895557"/>
            <a:ext cx="4680520" cy="1117619"/>
          </a:xfrm>
          <a:prstGeom prst="wedgeRoundRectCallout">
            <a:avLst>
              <a:gd name="adj1" fmla="val -76228"/>
              <a:gd name="adj2" fmla="val 48130"/>
              <a:gd name="adj3" fmla="val 16667"/>
            </a:avLst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94945" y="1475492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Michel Rossi (PSI)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47864" y="1988840"/>
            <a:ext cx="48965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/>
              </a:rPr>
              <a:t>❶ </a:t>
            </a:r>
            <a:r>
              <a:rPr lang="en-US" sz="2000" b="1" dirty="0" smtClean="0"/>
              <a:t>What is the crystallographic properties of cellulose and its contribution to ice-nucleating ability? 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3347864" y="4005064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/>
              </a:rPr>
              <a:t>❷ </a:t>
            </a:r>
            <a:r>
              <a:rPr lang="en-US" sz="2000" b="1" dirty="0" smtClean="0"/>
              <a:t>Why have we overlooked such prevalent material as INP? </a:t>
            </a:r>
            <a:endParaRPr lang="en-US" sz="2000" b="1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3095836" y="5097301"/>
            <a:ext cx="5130316" cy="1140011"/>
          </a:xfrm>
          <a:prstGeom prst="wedgeRoundRectCallout">
            <a:avLst>
              <a:gd name="adj1" fmla="val -71869"/>
              <a:gd name="adj2" fmla="val -42357"/>
              <a:gd name="adj3" fmla="val 16667"/>
            </a:avLst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03848" y="5190291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/>
              </a:rPr>
              <a:t>❸ </a:t>
            </a:r>
            <a:r>
              <a:rPr lang="en-US" sz="2000" b="1" dirty="0" smtClean="0"/>
              <a:t>What is the atmospheric relevancy of microcrystalline cellulose?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e-DE" sz="900" b="1" dirty="0" smtClean="0">
                <a:sym typeface="Wingdings" panose="05000000000000000000" pitchFamily="2" charset="2"/>
              </a:rPr>
              <a:t> Motivation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268760"/>
            <a:ext cx="8356600" cy="4894262"/>
          </a:xfrm>
        </p:spPr>
        <p:txBody>
          <a:bodyPr/>
          <a:lstStyle/>
          <a:p>
            <a:r>
              <a:rPr lang="en-US" dirty="0" smtClean="0"/>
              <a:t>Helium ion microscopy (HIM) imaging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X-ray diffraction (XRD) technique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/>
              </a:rPr>
              <a:t>❶ </a:t>
            </a:r>
            <a:r>
              <a:rPr lang="en-US" sz="2000" b="1" dirty="0" smtClean="0"/>
              <a:t>What is the crystallographic properties of cellulose and its contribution to ice-nucleating ability?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b="1" dirty="0" smtClean="0">
                <a:sym typeface="Wingdings" panose="05000000000000000000" pitchFamily="2" charset="2"/>
              </a:rPr>
              <a:t>Physics of Cellulose IN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9503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184931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1773396"/>
            <a:ext cx="144016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MCC; Aldrich, </a:t>
            </a:r>
            <a:r>
              <a:rPr lang="en-US" sz="1000" dirty="0" smtClean="0">
                <a:solidFill>
                  <a:schemeClr val="bg1"/>
                </a:solidFill>
              </a:rPr>
              <a:t>435236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BET = 1.44 m</a:t>
            </a:r>
            <a:r>
              <a:rPr lang="en-US" sz="1000" baseline="30000" dirty="0" smtClean="0">
                <a:solidFill>
                  <a:schemeClr val="bg1"/>
                </a:solidFill>
              </a:rPr>
              <a:t>2</a:t>
            </a:r>
            <a:r>
              <a:rPr lang="en-US" sz="1000" dirty="0" smtClean="0">
                <a:solidFill>
                  <a:schemeClr val="bg1"/>
                </a:solidFill>
              </a:rPr>
              <a:t> g</a:t>
            </a:r>
            <a:r>
              <a:rPr lang="en-US" sz="1000" baseline="30000" dirty="0" smtClean="0">
                <a:solidFill>
                  <a:schemeClr val="bg1"/>
                </a:solidFill>
              </a:rPr>
              <a:t>-1</a:t>
            </a:r>
            <a:endParaRPr lang="en-US" sz="1000" baseline="30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6016" y="1786269"/>
            <a:ext cx="1258678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FC; Sigma, </a:t>
            </a:r>
            <a:r>
              <a:rPr lang="en-US" sz="1000" dirty="0" smtClean="0">
                <a:solidFill>
                  <a:schemeClr val="bg1"/>
                </a:solidFill>
              </a:rPr>
              <a:t>C6288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BET = 1.31 m</a:t>
            </a:r>
            <a:r>
              <a:rPr lang="en-US" sz="1000" baseline="30000" dirty="0" smtClean="0">
                <a:solidFill>
                  <a:schemeClr val="bg1"/>
                </a:solidFill>
              </a:rPr>
              <a:t>2</a:t>
            </a:r>
            <a:r>
              <a:rPr lang="en-US" sz="1000" dirty="0" smtClean="0">
                <a:solidFill>
                  <a:schemeClr val="bg1"/>
                </a:solidFill>
              </a:rPr>
              <a:t> g</a:t>
            </a:r>
            <a:r>
              <a:rPr lang="en-US" sz="1000" baseline="30000" dirty="0" smtClean="0">
                <a:solidFill>
                  <a:schemeClr val="bg1"/>
                </a:solidFill>
              </a:rPr>
              <a:t>-1</a:t>
            </a:r>
            <a:endParaRPr lang="en-US" sz="1000" baseline="30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2241" y="1628800"/>
            <a:ext cx="21602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de-DE" sz="1600" dirty="0"/>
              <a:t>There </a:t>
            </a:r>
            <a:r>
              <a:rPr lang="en-US" altLang="de-DE" sz="1600" dirty="0" smtClean="0"/>
              <a:t>may be </a:t>
            </a:r>
            <a:r>
              <a:rPr lang="en-US" altLang="de-DE" sz="1600" b="1" dirty="0"/>
              <a:t>preferred sites </a:t>
            </a:r>
            <a:r>
              <a:rPr lang="en-US" altLang="de-DE" sz="1600" dirty="0"/>
              <a:t>on the </a:t>
            </a:r>
            <a:r>
              <a:rPr lang="en-US" altLang="de-DE" sz="1600" dirty="0" smtClean="0"/>
              <a:t>cellulose </a:t>
            </a:r>
            <a:r>
              <a:rPr lang="en-US" altLang="de-DE" sz="1600" dirty="0"/>
              <a:t>surface where ice nucleation </a:t>
            </a:r>
            <a:r>
              <a:rPr lang="en-US" altLang="de-DE" sz="1600" dirty="0" smtClean="0"/>
              <a:t>may be initiated (</a:t>
            </a:r>
            <a:r>
              <a:rPr lang="en-US" altLang="de-DE" sz="1600" dirty="0"/>
              <a:t>holes, pits, </a:t>
            </a:r>
            <a:r>
              <a:rPr lang="en-US" altLang="de-DE" sz="1600" dirty="0" smtClean="0"/>
              <a:t>steps; </a:t>
            </a:r>
            <a:r>
              <a:rPr lang="en-US" altLang="de-DE" sz="1200" i="1" dirty="0" err="1" smtClean="0"/>
              <a:t>Marcolli</a:t>
            </a:r>
            <a:r>
              <a:rPr lang="en-US" altLang="de-DE" sz="1200" dirty="0" smtClean="0"/>
              <a:t>, 2014; ACP</a:t>
            </a:r>
            <a:r>
              <a:rPr lang="en-US" altLang="de-DE" sz="1600" dirty="0" smtClean="0"/>
              <a:t>). </a:t>
            </a:r>
            <a:endParaRPr lang="en-US" sz="16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1" y="4188260"/>
            <a:ext cx="453788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93840" y="4293096"/>
            <a:ext cx="3870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/>
              <a:t>structural properties </a:t>
            </a:r>
            <a:r>
              <a:rPr lang="en-US" sz="1600" dirty="0" smtClean="0"/>
              <a:t>of </a:t>
            </a:r>
            <a:r>
              <a:rPr lang="en-US" sz="1600" dirty="0"/>
              <a:t>both cellulose materials are in agreement (i.e., P2</a:t>
            </a:r>
            <a:r>
              <a:rPr lang="en-US" sz="1600" baseline="-25000" dirty="0"/>
              <a:t>1</a:t>
            </a:r>
            <a:r>
              <a:rPr lang="en-US" sz="1600" dirty="0"/>
              <a:t> space group; </a:t>
            </a:r>
            <a:r>
              <a:rPr lang="en-US" sz="1600" i="1" dirty="0"/>
              <a:t>a </a:t>
            </a:r>
            <a:r>
              <a:rPr lang="en-US" sz="1600" dirty="0"/>
              <a:t>= 7.96 Å, </a:t>
            </a:r>
            <a:r>
              <a:rPr lang="en-US" sz="1600" i="1" dirty="0"/>
              <a:t>b </a:t>
            </a:r>
            <a:r>
              <a:rPr lang="en-US" sz="1600" dirty="0"/>
              <a:t>= 8.35 Å, </a:t>
            </a:r>
            <a:r>
              <a:rPr lang="en-US" sz="1600" i="1" dirty="0"/>
              <a:t>c </a:t>
            </a:r>
            <a:r>
              <a:rPr lang="en-US" sz="1600" dirty="0" smtClean="0"/>
              <a:t>= </a:t>
            </a:r>
            <a:r>
              <a:rPr lang="en-US" sz="1600" dirty="0"/>
              <a:t>10.28 Å) and </a:t>
            </a:r>
            <a:r>
              <a:rPr lang="en-US" sz="1600" b="1" dirty="0"/>
              <a:t>comparable to Cellulose I</a:t>
            </a:r>
            <a:r>
              <a:rPr lang="en-US" sz="1600" b="1" i="1" dirty="0"/>
              <a:t>β </a:t>
            </a:r>
            <a:r>
              <a:rPr lang="en-US" sz="1600" b="1" i="1" dirty="0" smtClean="0"/>
              <a:t>=</a:t>
            </a:r>
            <a:r>
              <a:rPr lang="en-US" sz="1600" b="1" dirty="0" smtClean="0"/>
              <a:t> monoclinic crystal </a:t>
            </a:r>
            <a:r>
              <a:rPr lang="en-US" sz="1200" dirty="0" smtClean="0"/>
              <a:t>(</a:t>
            </a:r>
            <a:r>
              <a:rPr lang="en-US" sz="1200" i="1" dirty="0" err="1" smtClean="0"/>
              <a:t>Nishiyama</a:t>
            </a:r>
            <a:r>
              <a:rPr lang="en-US" sz="1200" i="1" dirty="0" smtClean="0"/>
              <a:t> </a:t>
            </a:r>
            <a:r>
              <a:rPr lang="en-US" sz="1200" i="1" dirty="0"/>
              <a:t>et </a:t>
            </a:r>
            <a:r>
              <a:rPr lang="en-US" sz="1200" i="1" dirty="0" smtClean="0"/>
              <a:t>al</a:t>
            </a:r>
            <a:r>
              <a:rPr lang="en-US" sz="1200" dirty="0" smtClean="0"/>
              <a:t>. 2002; J. Am. Chem. Soc.)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47" y="4493970"/>
            <a:ext cx="632077" cy="51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48" y="5157192"/>
            <a:ext cx="638367" cy="83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565335" y="1484785"/>
            <a:ext cx="2327145" cy="2088232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981159" y="4162533"/>
            <a:ext cx="3983329" cy="1858755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88" y="5370554"/>
            <a:ext cx="525459" cy="49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3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268760"/>
            <a:ext cx="8356600" cy="4894262"/>
          </a:xfrm>
        </p:spPr>
        <p:txBody>
          <a:bodyPr/>
          <a:lstStyle/>
          <a:p>
            <a:r>
              <a:rPr lang="en-US" dirty="0" smtClean="0"/>
              <a:t>Helium ion microscopy (HIM) imaging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IN seems exceptional with respect of morphology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/>
              </a:rPr>
              <a:t>❶ </a:t>
            </a:r>
            <a:r>
              <a:rPr lang="en-US" sz="2000" b="1" dirty="0" smtClean="0"/>
              <a:t>What is the crystallographic properties of cellulose and its contribution to ice-nucleating ability? </a:t>
            </a:r>
            <a:endParaRPr lang="en-US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9503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184931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1773396"/>
            <a:ext cx="144016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MCC; Aldrich, </a:t>
            </a:r>
            <a:r>
              <a:rPr lang="en-US" sz="1000" dirty="0" smtClean="0">
                <a:solidFill>
                  <a:schemeClr val="bg1"/>
                </a:solidFill>
              </a:rPr>
              <a:t>435236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BET = 1.44 m</a:t>
            </a:r>
            <a:r>
              <a:rPr lang="en-US" sz="1000" baseline="30000" dirty="0" smtClean="0">
                <a:solidFill>
                  <a:schemeClr val="bg1"/>
                </a:solidFill>
              </a:rPr>
              <a:t>2</a:t>
            </a:r>
            <a:r>
              <a:rPr lang="en-US" sz="1000" dirty="0" smtClean="0">
                <a:solidFill>
                  <a:schemeClr val="bg1"/>
                </a:solidFill>
              </a:rPr>
              <a:t> g</a:t>
            </a:r>
            <a:r>
              <a:rPr lang="en-US" sz="1000" baseline="30000" dirty="0" smtClean="0">
                <a:solidFill>
                  <a:schemeClr val="bg1"/>
                </a:solidFill>
              </a:rPr>
              <a:t>-1</a:t>
            </a:r>
            <a:endParaRPr lang="en-US" sz="1000" baseline="30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6016" y="1786269"/>
            <a:ext cx="1258678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FC; Sigma, </a:t>
            </a:r>
            <a:r>
              <a:rPr lang="en-US" sz="1000" dirty="0" smtClean="0">
                <a:solidFill>
                  <a:schemeClr val="bg1"/>
                </a:solidFill>
              </a:rPr>
              <a:t>C6288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BET = 1.31 m</a:t>
            </a:r>
            <a:r>
              <a:rPr lang="en-US" sz="1000" baseline="30000" dirty="0" smtClean="0">
                <a:solidFill>
                  <a:schemeClr val="bg1"/>
                </a:solidFill>
              </a:rPr>
              <a:t>2</a:t>
            </a:r>
            <a:r>
              <a:rPr lang="en-US" sz="1000" dirty="0" smtClean="0">
                <a:solidFill>
                  <a:schemeClr val="bg1"/>
                </a:solidFill>
              </a:rPr>
              <a:t> g</a:t>
            </a:r>
            <a:r>
              <a:rPr lang="en-US" sz="1000" baseline="30000" dirty="0" smtClean="0">
                <a:solidFill>
                  <a:schemeClr val="bg1"/>
                </a:solidFill>
              </a:rPr>
              <a:t>-1</a:t>
            </a:r>
            <a:endParaRPr lang="en-US" sz="1000" baseline="30000" dirty="0">
              <a:solidFill>
                <a:schemeClr val="bg1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25983"/>
            <a:ext cx="2411594" cy="220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5" y="4122887"/>
            <a:ext cx="2374239" cy="21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03" y="4125983"/>
            <a:ext cx="2386469" cy="21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059832" y="5138748"/>
            <a:ext cx="360040" cy="398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012160" y="5119036"/>
            <a:ext cx="360040" cy="398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67944" y="4797152"/>
            <a:ext cx="288032" cy="32188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932040" y="5157192"/>
            <a:ext cx="288032" cy="32188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23928" y="564208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Nucleation at edge =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site rich location?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027622" y="4834692"/>
            <a:ext cx="288032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762283" y="5250838"/>
            <a:ext cx="432048" cy="14123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027622" y="4509120"/>
            <a:ext cx="0" cy="325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scene3d>
            <a:camera prst="isometricRight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7884368" y="5463912"/>
            <a:ext cx="360042" cy="53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scene3d>
            <a:camera prst="isometricRight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650027" y="5642084"/>
            <a:ext cx="2818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Propagation along lattice-matched segment?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b="1" dirty="0" smtClean="0">
                <a:sym typeface="Wingdings" panose="05000000000000000000" pitchFamily="2" charset="2"/>
              </a:rPr>
              <a:t>Physics of Cellulose IN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4128" y="3789040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(</a:t>
            </a:r>
            <a:r>
              <a:rPr lang="en-US" sz="1200" dirty="0">
                <a:sym typeface="Wingdings" panose="05000000000000000000" pitchFamily="2" charset="2"/>
              </a:rPr>
              <a:t>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sz="1200" i="1" dirty="0">
                <a:sym typeface="Wingdings" panose="05000000000000000000" pitchFamily="2" charset="2"/>
              </a:rPr>
              <a:t>Knopf et al</a:t>
            </a:r>
            <a:r>
              <a:rPr lang="en-US" sz="1200" dirty="0">
                <a:sym typeface="Wingdings" panose="05000000000000000000" pitchFamily="2" charset="2"/>
              </a:rPr>
              <a:t>., 2014; JGR</a:t>
            </a:r>
            <a:r>
              <a:rPr lang="en-US" dirty="0" smtClean="0"/>
              <a:t>)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2241" y="1628800"/>
            <a:ext cx="21602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de-DE" sz="1600" dirty="0"/>
              <a:t>There </a:t>
            </a:r>
            <a:r>
              <a:rPr lang="en-US" altLang="de-DE" sz="1600" dirty="0" smtClean="0"/>
              <a:t>may be </a:t>
            </a:r>
            <a:r>
              <a:rPr lang="en-US" altLang="de-DE" sz="1600" b="1" dirty="0"/>
              <a:t>preferred sites </a:t>
            </a:r>
            <a:r>
              <a:rPr lang="en-US" altLang="de-DE" sz="1600" dirty="0"/>
              <a:t>on the </a:t>
            </a:r>
            <a:r>
              <a:rPr lang="en-US" altLang="de-DE" sz="1600" dirty="0" smtClean="0"/>
              <a:t>cellulose </a:t>
            </a:r>
            <a:r>
              <a:rPr lang="en-US" altLang="de-DE" sz="1600" dirty="0"/>
              <a:t>surface where ice nucleation </a:t>
            </a:r>
            <a:r>
              <a:rPr lang="en-US" altLang="de-DE" sz="1600" dirty="0" smtClean="0"/>
              <a:t>may be initiated (</a:t>
            </a:r>
            <a:r>
              <a:rPr lang="en-US" altLang="de-DE" sz="1600" dirty="0"/>
              <a:t>holes, pits, </a:t>
            </a:r>
            <a:r>
              <a:rPr lang="en-US" altLang="de-DE" sz="1600" dirty="0" smtClean="0"/>
              <a:t>steps; </a:t>
            </a:r>
            <a:r>
              <a:rPr lang="en-US" altLang="de-DE" sz="1200" i="1" dirty="0" err="1" smtClean="0"/>
              <a:t>Marcolli</a:t>
            </a:r>
            <a:r>
              <a:rPr lang="en-US" altLang="de-DE" sz="1200" dirty="0" smtClean="0"/>
              <a:t>, 2014; ACP</a:t>
            </a:r>
            <a:r>
              <a:rPr lang="en-US" altLang="de-DE" sz="1600" dirty="0" smtClean="0"/>
              <a:t>). </a:t>
            </a:r>
            <a:endParaRPr lang="en-US" sz="1600" dirty="0"/>
          </a:p>
        </p:txBody>
      </p:sp>
      <p:sp>
        <p:nvSpPr>
          <p:cNvPr id="28" name="Rounded Rectangle 27"/>
          <p:cNvSpPr/>
          <p:nvPr/>
        </p:nvSpPr>
        <p:spPr>
          <a:xfrm>
            <a:off x="6565335" y="1484785"/>
            <a:ext cx="2327145" cy="2088232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487066"/>
            <a:ext cx="8356600" cy="4894262"/>
          </a:xfrm>
        </p:spPr>
        <p:txBody>
          <a:bodyPr/>
          <a:lstStyle/>
          <a:p>
            <a:r>
              <a:rPr lang="en-US" dirty="0" smtClean="0"/>
              <a:t>Off-line quantification via “</a:t>
            </a:r>
            <a:r>
              <a:rPr lang="en-US" dirty="0" err="1" smtClean="0"/>
              <a:t>saccharification</a:t>
            </a:r>
            <a:r>
              <a:rPr lang="en-US" dirty="0" smtClean="0"/>
              <a:t>”: cumbersome…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situ fluorescence detection (e.g., WIBS/UV-APS): highly depending on optics and operational emission thresh…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❷ </a:t>
            </a:r>
            <a:r>
              <a:rPr lang="en-US" dirty="0"/>
              <a:t>Why have we overlooked </a:t>
            </a:r>
            <a:r>
              <a:rPr lang="en-US" dirty="0" smtClean="0"/>
              <a:t>cellulose </a:t>
            </a:r>
            <a:r>
              <a:rPr lang="en-US" dirty="0"/>
              <a:t>as INP?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b="1" dirty="0" smtClean="0">
                <a:sym typeface="Wingdings" panose="05000000000000000000" pitchFamily="2" charset="2"/>
              </a:rPr>
              <a:t>Airborne Cellulose Detection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0911"/>
            <a:ext cx="3672408" cy="25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05" y="3212976"/>
            <a:ext cx="3950259" cy="149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90872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Ans. Due to the lack of reliable in situ instruments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837" y="4397042"/>
            <a:ext cx="3849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000" i="1" dirty="0" smtClean="0"/>
              <a:t>Refs: Sánchez-Ochoa </a:t>
            </a:r>
            <a:r>
              <a:rPr lang="en-US" sz="1000" i="1" dirty="0"/>
              <a:t>et al</a:t>
            </a:r>
            <a:r>
              <a:rPr lang="en-US" sz="1000" dirty="0"/>
              <a:t>., 2007; </a:t>
            </a:r>
            <a:r>
              <a:rPr lang="en-US" sz="1000" dirty="0" smtClean="0"/>
              <a:t>JGR</a:t>
            </a:r>
          </a:p>
          <a:p>
            <a:pPr lvl="1" algn="ctr"/>
            <a:r>
              <a:rPr lang="en-US" sz="1000" i="1" dirty="0" smtClean="0"/>
              <a:t>&amp; Quiroz-</a:t>
            </a:r>
            <a:r>
              <a:rPr lang="en-US" sz="1000" i="1" dirty="0" err="1" smtClean="0"/>
              <a:t>Castañeda</a:t>
            </a:r>
            <a:r>
              <a:rPr lang="en-US" sz="1000" i="1" dirty="0" smtClean="0"/>
              <a:t> </a:t>
            </a:r>
            <a:r>
              <a:rPr lang="en-US" sz="1000" i="1" dirty="0"/>
              <a:t>and </a:t>
            </a:r>
            <a:r>
              <a:rPr lang="en-US" sz="1000" i="1" dirty="0" err="1"/>
              <a:t>Folch-Mallol</a:t>
            </a:r>
            <a:r>
              <a:rPr lang="en-US" sz="1000" dirty="0"/>
              <a:t>, </a:t>
            </a:r>
            <a:r>
              <a:rPr lang="en-US" sz="1000" dirty="0" smtClean="0"/>
              <a:t>2013; </a:t>
            </a:r>
            <a:r>
              <a:rPr lang="en-US" sz="1000" dirty="0" err="1" smtClean="0"/>
              <a:t>Intech</a:t>
            </a:r>
            <a:r>
              <a:rPr lang="en-US" sz="1000" dirty="0" smtClean="0"/>
              <a:t> Ch. 6</a:t>
            </a:r>
            <a:endParaRPr lang="en-US" sz="1000" dirty="0"/>
          </a:p>
        </p:txBody>
      </p:sp>
      <p:sp>
        <p:nvSpPr>
          <p:cNvPr id="12" name="Right Arrow 11"/>
          <p:cNvSpPr/>
          <p:nvPr/>
        </p:nvSpPr>
        <p:spPr>
          <a:xfrm rot="19220648">
            <a:off x="1390833" y="2712250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0749082">
            <a:off x="2326499" y="2171774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892008">
            <a:off x="3475486" y="2284193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6402731">
            <a:off x="3386237" y="3630400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1253108">
            <a:off x="2478899" y="4058769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5"/>
            <a:ext cx="1872208" cy="1457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5652120" y="5877272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i="1" dirty="0" err="1" smtClean="0"/>
              <a:t>Pöhlker</a:t>
            </a:r>
            <a:r>
              <a:rPr lang="en-US" sz="1200" i="1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., 2012; AMT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79376" y="5517232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“Cellulose shows </a:t>
            </a:r>
            <a:r>
              <a:rPr lang="en-US" i="1" dirty="0"/>
              <a:t>essentially no fluorescence </a:t>
            </a:r>
            <a:r>
              <a:rPr lang="en-US" i="1" dirty="0" smtClean="0"/>
              <a:t>at excitation at 280 nm, </a:t>
            </a:r>
            <a:r>
              <a:rPr lang="en-US" i="1" dirty="0"/>
              <a:t>but weak fluorescence at </a:t>
            </a:r>
            <a:r>
              <a:rPr lang="en-US" i="1" dirty="0" smtClean="0"/>
              <a:t>355 nm…”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23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908720"/>
            <a:ext cx="8356600" cy="4894262"/>
          </a:xfrm>
        </p:spPr>
        <p:txBody>
          <a:bodyPr/>
          <a:lstStyle/>
          <a:p>
            <a:r>
              <a:rPr lang="en-US" dirty="0" smtClean="0"/>
              <a:t>Single particle mass </a:t>
            </a:r>
            <a:r>
              <a:rPr lang="en-US" dirty="0"/>
              <a:t>s</a:t>
            </a:r>
            <a:r>
              <a:rPr lang="en-US" dirty="0" smtClean="0"/>
              <a:t>pec.: perhaps a potential solution?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❷ </a:t>
            </a:r>
            <a:r>
              <a:rPr lang="en-US" dirty="0"/>
              <a:t>Why have we overlooked </a:t>
            </a:r>
            <a:r>
              <a:rPr lang="en-US" dirty="0" smtClean="0"/>
              <a:t>cellulose </a:t>
            </a:r>
            <a:r>
              <a:rPr lang="en-US" dirty="0"/>
              <a:t>as INP?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928" y="5909210"/>
            <a:ext cx="5112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00" dirty="0" smtClean="0"/>
          </a:p>
          <a:p>
            <a:pPr algn="r"/>
            <a:r>
              <a:rPr lang="en-US" sz="1000" i="1" dirty="0" smtClean="0"/>
              <a:t>Prelim. PALMS mass spectra</a:t>
            </a:r>
            <a:r>
              <a:rPr lang="en-US" sz="1000" dirty="0" smtClean="0"/>
              <a:t>: in the courtesy of Maria </a:t>
            </a:r>
            <a:r>
              <a:rPr lang="en-US" sz="1000" dirty="0" err="1" smtClean="0"/>
              <a:t>Zawadowicz</a:t>
            </a:r>
            <a:r>
              <a:rPr lang="en-US" sz="1000" dirty="0" smtClean="0"/>
              <a:t> &amp; Dan Cziczo (MIT)</a:t>
            </a:r>
            <a:endParaRPr lang="en-US" sz="1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09355" y="1412776"/>
            <a:ext cx="4134653" cy="4854733"/>
            <a:chOff x="509355" y="1412776"/>
            <a:chExt cx="4134653" cy="4854733"/>
          </a:xfrm>
        </p:grpSpPr>
        <p:grpSp>
          <p:nvGrpSpPr>
            <p:cNvPr id="17" name="Group 16"/>
            <p:cNvGrpSpPr/>
            <p:nvPr/>
          </p:nvGrpSpPr>
          <p:grpSpPr>
            <a:xfrm>
              <a:off x="509355" y="1412776"/>
              <a:ext cx="4134653" cy="4854733"/>
              <a:chOff x="509355" y="1412776"/>
              <a:chExt cx="4134653" cy="485473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39552" y="1412776"/>
                <a:ext cx="4104456" cy="4700440"/>
                <a:chOff x="539552" y="1556792"/>
                <a:chExt cx="4104456" cy="4700440"/>
              </a:xfrm>
            </p:grpSpPr>
            <p:pic>
              <p:nvPicPr>
                <p:cNvPr id="4100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576" y="1556792"/>
                  <a:ext cx="3686165" cy="4700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539552" y="3789040"/>
                  <a:ext cx="4104456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483768" y="3614827"/>
                <a:ext cx="1008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m/z</a:t>
                </a:r>
                <a:endParaRPr lang="en-US" sz="1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83768" y="6021288"/>
                <a:ext cx="1008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m/z</a:t>
                </a:r>
                <a:endParaRPr lang="en-US" sz="1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138862" y="2287325"/>
                <a:ext cx="9872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Signal (</a:t>
                </a:r>
                <a:r>
                  <a:rPr lang="en-US" sz="1000" dirty="0" err="1" smtClean="0"/>
                  <a:t>a.u</a:t>
                </a:r>
                <a:r>
                  <a:rPr lang="en-US" sz="1000" dirty="0" smtClean="0"/>
                  <a:t>.)</a:t>
                </a:r>
                <a:endParaRPr lang="en-US" sz="1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6200000">
                <a:off x="138862" y="4756502"/>
                <a:ext cx="9872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Signal (</a:t>
                </a:r>
                <a:r>
                  <a:rPr lang="en-US" sz="1000" dirty="0" err="1" smtClean="0"/>
                  <a:t>a.u</a:t>
                </a:r>
                <a:r>
                  <a:rPr lang="en-US" sz="1000" dirty="0" smtClean="0"/>
                  <a:t>.)</a:t>
                </a:r>
                <a:endParaRPr lang="en-US" sz="10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187624" y="1772816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C</a:t>
              </a:r>
              <a:endParaRPr lang="en-US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87624" y="378904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OH</a:t>
              </a:r>
              <a:endParaRPr lang="en-US" sz="1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03648" y="1598603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CO</a:t>
              </a:r>
              <a:endParaRPr lang="en-US" sz="1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03648" y="386104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C</a:t>
              </a:r>
              <a:r>
                <a:rPr lang="en-US" sz="1000" baseline="-25000" dirty="0" smtClean="0"/>
                <a:t>2</a:t>
              </a:r>
              <a:r>
                <a:rPr lang="en-US" sz="1000" dirty="0" smtClean="0"/>
                <a:t>H</a:t>
              </a:r>
              <a:endParaRPr lang="en-US" sz="1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52020" y="1340768"/>
            <a:ext cx="3806574" cy="4752528"/>
            <a:chOff x="4752020" y="1268760"/>
            <a:chExt cx="3806574" cy="4752528"/>
          </a:xfrm>
        </p:grpSpPr>
        <p:grpSp>
          <p:nvGrpSpPr>
            <p:cNvPr id="25" name="Group 24"/>
            <p:cNvGrpSpPr/>
            <p:nvPr/>
          </p:nvGrpSpPr>
          <p:grpSpPr>
            <a:xfrm>
              <a:off x="4752020" y="1340768"/>
              <a:ext cx="3806574" cy="4680520"/>
              <a:chOff x="4752020" y="1340768"/>
              <a:chExt cx="3806574" cy="468052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752020" y="1340768"/>
                <a:ext cx="3806574" cy="4525464"/>
                <a:chOff x="4752020" y="1628800"/>
                <a:chExt cx="3806574" cy="452546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4752020" y="1628800"/>
                  <a:ext cx="3806574" cy="4525464"/>
                  <a:chOff x="4752020" y="1628800"/>
                  <a:chExt cx="3806574" cy="4525464"/>
                </a:xfrm>
              </p:grpSpPr>
              <p:pic>
                <p:nvPicPr>
                  <p:cNvPr id="410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04048" y="1628800"/>
                    <a:ext cx="3554546" cy="4525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" name="Rectangle 10"/>
                  <p:cNvSpPr/>
                  <p:nvPr/>
                </p:nvSpPr>
                <p:spPr>
                  <a:xfrm>
                    <a:off x="4752020" y="5805264"/>
                    <a:ext cx="504056" cy="1639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4860032" y="5805264"/>
                    <a:ext cx="504056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00" dirty="0" smtClean="0"/>
                      <a:t>0.0001</a:t>
                    </a:r>
                    <a:endParaRPr lang="en-US" sz="700" dirty="0"/>
                  </a:p>
                </p:txBody>
              </p:sp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5004048" y="3907012"/>
                  <a:ext cx="3554546" cy="980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6660232" y="3542819"/>
                <a:ext cx="1008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m/z</a:t>
                </a:r>
                <a:endParaRPr lang="en-US" sz="1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60232" y="5775067"/>
                <a:ext cx="1008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m/z</a:t>
                </a:r>
                <a:endParaRPr lang="en-US" sz="1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4417531" y="2215317"/>
                <a:ext cx="9872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Signal (</a:t>
                </a:r>
                <a:r>
                  <a:rPr lang="en-US" sz="1000" dirty="0" err="1" smtClean="0"/>
                  <a:t>a.u</a:t>
                </a:r>
                <a:r>
                  <a:rPr lang="en-US" sz="1000" dirty="0" smtClean="0"/>
                  <a:t>.)</a:t>
                </a:r>
                <a:endParaRPr lang="en-US" sz="1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6200000">
                <a:off x="4387334" y="4756502"/>
                <a:ext cx="9872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Signal (</a:t>
                </a:r>
                <a:r>
                  <a:rPr lang="en-US" sz="1000" dirty="0" err="1" smtClean="0"/>
                  <a:t>a.u</a:t>
                </a:r>
                <a:r>
                  <a:rPr lang="en-US" sz="1000" dirty="0" smtClean="0"/>
                  <a:t>.)</a:t>
                </a:r>
                <a:endParaRPr lang="en-US" sz="10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5508104" y="1454587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Na</a:t>
              </a:r>
              <a:endParaRPr lang="en-US" sz="1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96136" y="1268760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K</a:t>
              </a:r>
              <a:endParaRPr lang="en-US" sz="1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12160" y="1886635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Fe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28184" y="1988840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NO</a:t>
              </a:r>
              <a:endParaRPr lang="en-US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08104" y="3717032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CN</a:t>
              </a:r>
              <a:endParaRPr lang="en-US" sz="1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72200" y="386104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PO</a:t>
              </a:r>
              <a:r>
                <a:rPr lang="en-US" sz="1000" baseline="-25000" dirty="0" smtClean="0"/>
                <a:t>3</a:t>
              </a:r>
              <a:endParaRPr lang="en-US" sz="1000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60232" y="4077072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H</a:t>
              </a:r>
              <a:r>
                <a:rPr lang="en-US" sz="1000" baseline="-25000" dirty="0" smtClean="0"/>
                <a:t>2</a:t>
              </a:r>
              <a:r>
                <a:rPr lang="en-US" sz="1000" dirty="0" smtClean="0"/>
                <a:t>PO</a:t>
              </a:r>
              <a:r>
                <a:rPr lang="en-US" sz="1000" baseline="-25000" dirty="0" smtClean="0"/>
                <a:t>4</a:t>
              </a:r>
              <a:endParaRPr lang="en-US" sz="1000" baseline="-250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987824" y="11874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progress…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b="1" dirty="0" smtClean="0">
                <a:sym typeface="Wingdings" panose="05000000000000000000" pitchFamily="2" charset="2"/>
              </a:rPr>
              <a:t>Airborne Cellulose Detection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Atmospheric Relevancy 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415058"/>
            <a:ext cx="8356600" cy="4894262"/>
          </a:xfrm>
        </p:spPr>
        <p:txBody>
          <a:bodyPr/>
          <a:lstStyle/>
          <a:p>
            <a:r>
              <a:rPr lang="en-US" dirty="0" smtClean="0"/>
              <a:t>BINARY</a:t>
            </a:r>
          </a:p>
          <a:p>
            <a:pPr marL="0" indent="0">
              <a:buNone/>
            </a:pPr>
            <a:r>
              <a:rPr lang="en-US" dirty="0" smtClean="0"/>
              <a:t>(Bielefeld Ice Nucleation </a:t>
            </a:r>
            <a:r>
              <a:rPr lang="en-US" dirty="0" err="1" smtClean="0"/>
              <a:t>ARaY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Naruki Hiranuma, IMK-AAF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08.05.2015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</a:rPr>
              <a:t>❸</a:t>
            </a:r>
            <a:r>
              <a:rPr lang="en-US" sz="3600" dirty="0">
                <a:latin typeface="Calibri"/>
              </a:rPr>
              <a:t> </a:t>
            </a:r>
            <a:r>
              <a:rPr lang="en-US" dirty="0"/>
              <a:t>What is the atmospheric relevancy of microcrystalline cellulose?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08104" y="5909210"/>
            <a:ext cx="3528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 smtClean="0"/>
              <a:t>Figure</a:t>
            </a:r>
            <a:r>
              <a:rPr lang="en-US" sz="1000" dirty="0" smtClean="0"/>
              <a:t>: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Hiranuma</a:t>
            </a:r>
            <a:r>
              <a:rPr lang="en-US" sz="1000" i="1" dirty="0" smtClean="0"/>
              <a:t> et al., </a:t>
            </a:r>
            <a:r>
              <a:rPr lang="en-US" sz="1000" dirty="0" smtClean="0"/>
              <a:t>2015, Nature </a:t>
            </a:r>
            <a:r>
              <a:rPr lang="en-US" sz="1000" dirty="0" err="1" smtClean="0"/>
              <a:t>Geosci</a:t>
            </a:r>
            <a:r>
              <a:rPr lang="en-US" sz="1000" dirty="0" smtClean="0"/>
              <a:t>.</a:t>
            </a:r>
          </a:p>
          <a:p>
            <a:pPr algn="r"/>
            <a:r>
              <a:rPr lang="en-US" sz="1000" i="1" dirty="0" smtClean="0"/>
              <a:t>BINARY Image</a:t>
            </a:r>
            <a:r>
              <a:rPr lang="en-US" sz="1000" dirty="0" smtClean="0"/>
              <a:t>: </a:t>
            </a:r>
            <a:r>
              <a:rPr lang="en-US" sz="1000" i="1" dirty="0" err="1" smtClean="0"/>
              <a:t>Budke</a:t>
            </a:r>
            <a:r>
              <a:rPr lang="en-US" sz="1000" i="1" dirty="0" smtClean="0"/>
              <a:t> et al</a:t>
            </a:r>
            <a:r>
              <a:rPr lang="en-US" sz="1000" dirty="0" smtClean="0"/>
              <a:t>., 2015, AMT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716632" y="2276872"/>
            <a:ext cx="7167736" cy="3363123"/>
            <a:chOff x="1364704" y="2412154"/>
            <a:chExt cx="7167736" cy="336312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704" y="2412154"/>
              <a:ext cx="7167736" cy="3363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563888" y="3573016"/>
              <a:ext cx="1008112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MCC; Aldrich, </a:t>
              </a:r>
              <a:endParaRPr lang="en-US" sz="1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435236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28293" y="3933056"/>
              <a:ext cx="859531" cy="400110"/>
            </a:xfrm>
            <a:prstGeom prst="rect">
              <a:avLst/>
            </a:prstGeom>
            <a:solidFill>
              <a:srgbClr val="0033CC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FC; Sigma, </a:t>
              </a:r>
              <a:endParaRPr lang="en-US" sz="1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C6288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79912" y="3140968"/>
              <a:ext cx="12241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20,000 </a:t>
              </a:r>
              <a:r>
                <a:rPr lang="en-US" sz="1000" b="1" dirty="0" err="1" smtClean="0"/>
                <a:t>RpM</a:t>
              </a:r>
              <a:endParaRPr lang="en-US" sz="10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59735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Introduction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Motivation</a:t>
            </a:r>
            <a:r>
              <a:rPr lang="de-DE" sz="900" dirty="0" smtClean="0">
                <a:sym typeface="Wingdings" panose="05000000000000000000" pitchFamily="2" charset="2"/>
              </a:rPr>
              <a:t>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❶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Physics of Cellulose IN 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Calibri"/>
                <a:sym typeface="Wingdings" panose="05000000000000000000" pitchFamily="2" charset="2"/>
              </a:rPr>
              <a:t>❷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Airborne Cellulose Detection </a:t>
            </a:r>
            <a:r>
              <a:rPr lang="de-DE" sz="900" b="1" dirty="0" smtClean="0">
                <a:sym typeface="Wingdings" panose="05000000000000000000" pitchFamily="2" charset="2"/>
              </a:rPr>
              <a:t> </a:t>
            </a:r>
            <a:r>
              <a:rPr lang="de-DE" sz="900" b="1" dirty="0" smtClean="0">
                <a:latin typeface="Calibri"/>
                <a:sym typeface="Wingdings" panose="05000000000000000000" pitchFamily="2" charset="2"/>
              </a:rPr>
              <a:t>❸</a:t>
            </a:r>
            <a:r>
              <a:rPr lang="de-DE" sz="900" b="1" dirty="0" smtClean="0">
                <a:sym typeface="Wingdings" panose="05000000000000000000" pitchFamily="2" charset="2"/>
              </a:rPr>
              <a:t>Atmospheric Relevancy 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Summary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0325" y="2360041"/>
            <a:ext cx="3524043" cy="3279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355976" y="3162006"/>
            <a:ext cx="4127314" cy="1635146"/>
            <a:chOff x="4105395" y="917454"/>
            <a:chExt cx="4127314" cy="163514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395" y="1133478"/>
              <a:ext cx="2949434" cy="128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Left Arrow 1"/>
            <p:cNvSpPr/>
            <p:nvPr/>
          </p:nvSpPr>
          <p:spPr>
            <a:xfrm>
              <a:off x="4139335" y="917454"/>
              <a:ext cx="2808312" cy="576064"/>
            </a:xfrm>
            <a:prstGeom prst="leftArrow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76056" y="989462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Cooling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pic>
          <p:nvPicPr>
            <p:cNvPr id="4098" name="Picture 2" descr="C:\Users\hd5161\AppData\Local\Microsoft\Windows\Temporary Internet Files\Content.IE5\5OMUNQBT\pipette[1]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535" y="1556792"/>
              <a:ext cx="329793" cy="628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hd5161\AppData\Local\Microsoft\Windows\Temporary Internet Files\Content.IE5\20HF4YXV\beaker2[1]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898125"/>
              <a:ext cx="492357" cy="65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7359431" y="1988840"/>
              <a:ext cx="308913" cy="236524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56376" y="2276872"/>
              <a:ext cx="80798" cy="831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091602" y="2348880"/>
              <a:ext cx="80798" cy="831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875578" y="2348880"/>
              <a:ext cx="80798" cy="831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6947647" y="2184969"/>
              <a:ext cx="216641" cy="13348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53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KIT_master_de</Template>
  <TotalTime>2</TotalTime>
  <Words>1551</Words>
  <Application>Microsoft Office PowerPoint</Application>
  <PresentationFormat>On-screen Show (4:3)</PresentationFormat>
  <Paragraphs>242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KIT_master_de</vt:lpstr>
      <vt:lpstr>PowerPoint Presentation</vt:lpstr>
      <vt:lpstr>Cellulose Ice Nucleation</vt:lpstr>
      <vt:lpstr>Cellulose Ice Nucleation Cont’d</vt:lpstr>
      <vt:lpstr>Motivation = Unresolved Questions</vt:lpstr>
      <vt:lpstr>❶ What is the crystallographic properties of cellulose and its contribution to ice-nucleating ability? </vt:lpstr>
      <vt:lpstr>❶ What is the crystallographic properties of cellulose and its contribution to ice-nucleating ability? </vt:lpstr>
      <vt:lpstr>❷ Why have we overlooked cellulose as INP? </vt:lpstr>
      <vt:lpstr>❷ Why have we overlooked cellulose as INP? </vt:lpstr>
      <vt:lpstr>❸ What is the atmospheric relevancy of microcrystalline cellulose?</vt:lpstr>
      <vt:lpstr>❸ What is the atmospheric relevancy of microcrystalline cellulose?</vt:lpstr>
      <vt:lpstr>❸ What is the atmospheric relevancy of microcrystalline cellulose?</vt:lpstr>
      <vt:lpstr>❸ What is the atmospheric relevancy of microcrystalline cellulose?</vt:lpstr>
      <vt:lpstr>❸ What is the atmospheric relevancy of microcrystalline cellulose?</vt:lpstr>
      <vt:lpstr>Summary</vt:lpstr>
      <vt:lpstr>Acknowledgements &amp; Thank you for your attention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Ottmar Moehler</dc:creator>
  <cp:lastModifiedBy>Moon, Seonggi (IMK)</cp:lastModifiedBy>
  <cp:revision>731</cp:revision>
  <cp:lastPrinted>2015-04-10T14:37:00Z</cp:lastPrinted>
  <dcterms:created xsi:type="dcterms:W3CDTF">2010-10-17T11:18:34Z</dcterms:created>
  <dcterms:modified xsi:type="dcterms:W3CDTF">2015-05-08T11:20:14Z</dcterms:modified>
</cp:coreProperties>
</file>