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285" r:id="rId3"/>
    <p:sldId id="298" r:id="rId4"/>
    <p:sldId id="283" r:id="rId5"/>
    <p:sldId id="279" r:id="rId6"/>
    <p:sldId id="304" r:id="rId7"/>
    <p:sldId id="299" r:id="rId8"/>
    <p:sldId id="303" r:id="rId9"/>
    <p:sldId id="278" r:id="rId10"/>
    <p:sldId id="287" r:id="rId11"/>
    <p:sldId id="284" r:id="rId12"/>
    <p:sldId id="300" r:id="rId13"/>
    <p:sldId id="293" r:id="rId14"/>
    <p:sldId id="295" r:id="rId15"/>
    <p:sldId id="296" r:id="rId16"/>
    <p:sldId id="301" r:id="rId17"/>
    <p:sldId id="302" r:id="rId18"/>
    <p:sldId id="297" r:id="rId19"/>
    <p:sldId id="306" r:id="rId20"/>
    <p:sldId id="307" r:id="rId21"/>
    <p:sldId id="308" r:id="rId22"/>
    <p:sldId id="323" r:id="rId23"/>
    <p:sldId id="309" r:id="rId24"/>
    <p:sldId id="310" r:id="rId25"/>
    <p:sldId id="312" r:id="rId26"/>
    <p:sldId id="322" r:id="rId27"/>
    <p:sldId id="314" r:id="rId28"/>
    <p:sldId id="315" r:id="rId29"/>
    <p:sldId id="313" r:id="rId30"/>
    <p:sldId id="321" r:id="rId31"/>
    <p:sldId id="316" r:id="rId32"/>
    <p:sldId id="311" r:id="rId33"/>
    <p:sldId id="317" r:id="rId34"/>
    <p:sldId id="320" r:id="rId35"/>
    <p:sldId id="319" r:id="rId36"/>
    <p:sldId id="318"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094"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EB72-158D-4516-B7B0-CCBB854C6C47}" type="datetimeFigureOut">
              <a:rPr lang="it-IT" smtClean="0"/>
              <a:pPr/>
              <a:t>16/06/2015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DF3FC-8DD7-4A52-88D3-E17840DD1AD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91DF3FC-8DD7-4A52-88D3-E17840DD1ADD}" type="slidenum">
              <a:rPr lang="it-IT" smtClean="0"/>
              <a:pPr/>
              <a:t>15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91DF3FC-8DD7-4A52-88D3-E17840DD1ADD}"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797CE6B-8E21-4268-9F97-2D7B7AF2BFF6}" type="datetimeFigureOut">
              <a:rPr lang="it-IT" smtClean="0"/>
              <a:pPr/>
              <a:t>16/06/2015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8FD0840-BE1D-43BB-A682-8FA6FC5FBF9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Line 8"/>
          <p:cNvSpPr>
            <a:spLocks noChangeShapeType="1"/>
          </p:cNvSpPr>
          <p:nvPr userDrawn="1"/>
        </p:nvSpPr>
        <p:spPr bwMode="auto">
          <a:xfrm>
            <a:off x="-39688" y="6309320"/>
            <a:ext cx="9220200" cy="0"/>
          </a:xfrm>
          <a:prstGeom prst="line">
            <a:avLst/>
          </a:prstGeom>
          <a:noFill/>
          <a:ln w="38100">
            <a:solidFill>
              <a:srgbClr val="0000FF"/>
            </a:solidFill>
            <a:round/>
            <a:headEnd type="none" w="sm" len="sm"/>
            <a:tailEnd type="none" w="sm" len="sm"/>
          </a:ln>
          <a:effectLst/>
        </p:spPr>
        <p:txBody>
          <a:bodyPr wrap="none" anchor="ctr"/>
          <a:lstStyle/>
          <a:p>
            <a:pPr>
              <a:defRPr/>
            </a:pPr>
            <a:endParaRPr lang="it-IT"/>
          </a:p>
        </p:txBody>
      </p:sp>
      <p:sp>
        <p:nvSpPr>
          <p:cNvPr id="8" name="Text Box 21"/>
          <p:cNvSpPr txBox="1">
            <a:spLocks noChangeArrowheads="1"/>
          </p:cNvSpPr>
          <p:nvPr userDrawn="1"/>
        </p:nvSpPr>
        <p:spPr bwMode="auto">
          <a:xfrm>
            <a:off x="1524000" y="6296025"/>
            <a:ext cx="4203202" cy="523220"/>
          </a:xfrm>
          <a:prstGeom prst="rect">
            <a:avLst/>
          </a:prstGeom>
          <a:noFill/>
          <a:ln w="25400">
            <a:noFill/>
            <a:miter lim="800000"/>
            <a:headEnd/>
            <a:tailEnd/>
          </a:ln>
          <a:effectLst/>
        </p:spPr>
        <p:txBody>
          <a:bodyPr wrap="none">
            <a:spAutoFit/>
          </a:bodyPr>
          <a:lstStyle/>
          <a:p>
            <a:pPr>
              <a:defRPr/>
            </a:pPr>
            <a:r>
              <a:rPr lang="en-US" sz="1400" b="1" baseline="0" dirty="0" smtClean="0">
                <a:solidFill>
                  <a:srgbClr val="0033CC"/>
                </a:solidFill>
              </a:rPr>
              <a:t>New MIPAS V7 products</a:t>
            </a:r>
            <a:endParaRPr lang="en-US" sz="1400" b="1" baseline="0" dirty="0">
              <a:solidFill>
                <a:srgbClr val="0033CC"/>
              </a:solidFill>
            </a:endParaRPr>
          </a:p>
          <a:p>
            <a:pPr>
              <a:defRPr/>
            </a:pPr>
            <a:r>
              <a:rPr lang="en-US" sz="1400" b="1" baseline="0" dirty="0" smtClean="0"/>
              <a:t>EGU General Assembly 2015, Vienna, 12-17 April 2015</a:t>
            </a:r>
            <a:endParaRPr lang="en-US" sz="1400" b="1" baseline="0" dirty="0"/>
          </a:p>
        </p:txBody>
      </p:sp>
      <p:sp>
        <p:nvSpPr>
          <p:cNvPr id="9" name="Text Box 11"/>
          <p:cNvSpPr txBox="1">
            <a:spLocks noChangeArrowheads="1"/>
          </p:cNvSpPr>
          <p:nvPr userDrawn="1"/>
        </p:nvSpPr>
        <p:spPr bwMode="auto">
          <a:xfrm>
            <a:off x="7884368" y="6400800"/>
            <a:ext cx="839788" cy="304800"/>
          </a:xfrm>
          <a:prstGeom prst="rect">
            <a:avLst/>
          </a:prstGeom>
          <a:solidFill>
            <a:schemeClr val="bg1"/>
          </a:solidFill>
          <a:ln w="25400">
            <a:noFill/>
            <a:miter lim="800000"/>
            <a:headEnd type="none" w="sm" len="sm"/>
            <a:tailEnd type="none" w="sm" len="sm"/>
          </a:ln>
          <a:effectLst/>
        </p:spPr>
        <p:txBody>
          <a:bodyPr wrap="none">
            <a:spAutoFit/>
          </a:bodyPr>
          <a:lstStyle/>
          <a:p>
            <a:pPr algn="ctr">
              <a:spcBef>
                <a:spcPct val="50000"/>
              </a:spcBef>
              <a:defRPr/>
            </a:pPr>
            <a:r>
              <a:rPr lang="en-GB" sz="1400" b="1" baseline="0" dirty="0">
                <a:latin typeface="Times New Roman" pitchFamily="18" charset="0"/>
              </a:rPr>
              <a:t>Page </a:t>
            </a:r>
            <a:fld id="{D215226B-409C-45D4-AAB9-096C458EE1A1}" type="slidenum">
              <a:rPr lang="en-GB" sz="1400" b="1" baseline="0">
                <a:latin typeface="Times New Roman" pitchFamily="18" charset="0"/>
              </a:rPr>
              <a:pPr algn="ctr">
                <a:spcBef>
                  <a:spcPct val="50000"/>
                </a:spcBef>
                <a:defRPr/>
              </a:pPr>
              <a:t>‹N›</a:t>
            </a:fld>
            <a:endParaRPr lang="en-GB" sz="2400" baseline="0" dirty="0">
              <a:latin typeface="Times New Roman" pitchFamily="18" charset="0"/>
            </a:endParaRPr>
          </a:p>
        </p:txBody>
      </p:sp>
      <p:pic>
        <p:nvPicPr>
          <p:cNvPr id="10" name="Immagine 9" descr="CreativeCommons_Attribution_License.png"/>
          <p:cNvPicPr>
            <a:picLocks noChangeAspect="1"/>
          </p:cNvPicPr>
          <p:nvPr userDrawn="1"/>
        </p:nvPicPr>
        <p:blipFill>
          <a:blip r:embed="rId13" cstate="print"/>
          <a:stretch>
            <a:fillRect/>
          </a:stretch>
        </p:blipFill>
        <p:spPr>
          <a:xfrm>
            <a:off x="323528" y="6381328"/>
            <a:ext cx="936609" cy="3278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6.wmf"/><Relationship Id="rId2" Type="http://schemas.openxmlformats.org/officeDocument/2006/relationships/image" Target="../media/image2.png"/><Relationship Id="rId16"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eg"/><Relationship Id="rId7"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slide" Target="slide3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png"/><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slide" Target="slide36.xml"/><Relationship Id="rId4" Type="http://schemas.openxmlformats.org/officeDocument/2006/relationships/image" Target="../media/image3.jpeg"/><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slide" Target="slide4.xml"/><Relationship Id="rId4" Type="http://schemas.openxmlformats.org/officeDocument/2006/relationships/image" Target="../media/image3.jpeg"/><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53.png"/><Relationship Id="rId10" Type="http://schemas.openxmlformats.org/officeDocument/2006/relationships/slide" Target="slide31.xml"/><Relationship Id="rId4" Type="http://schemas.openxmlformats.org/officeDocument/2006/relationships/image" Target="../media/image3.jpeg"/><Relationship Id="rId9" Type="http://schemas.openxmlformats.org/officeDocument/2006/relationships/slide" Target="slide27.xml"/></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3.jpeg"/><Relationship Id="rId7"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20.xml"/><Relationship Id="rId10" Type="http://schemas.openxmlformats.org/officeDocument/2006/relationships/image" Target="../media/image54.png"/><Relationship Id="rId4" Type="http://schemas.openxmlformats.org/officeDocument/2006/relationships/slide" Target="slide31.xml"/><Relationship Id="rId9"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3.jpeg"/><Relationship Id="rId7"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slide" Target="slide2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4.xml"/><Relationship Id="rId4" Type="http://schemas.openxmlformats.org/officeDocument/2006/relationships/slide" Target="slide34.xm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jpeg"/><Relationship Id="rId7"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slide" Target="slide31.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jpeg"/><Relationship Id="rId7"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0.png"/><Relationship Id="rId5" Type="http://schemas.openxmlformats.org/officeDocument/2006/relationships/slide" Target="slide25.xml"/><Relationship Id="rId10" Type="http://schemas.openxmlformats.org/officeDocument/2006/relationships/image" Target="../media/image59.png"/><Relationship Id="rId4" Type="http://schemas.openxmlformats.org/officeDocument/2006/relationships/slide" Target="slide32.xml"/><Relationship Id="rId9" Type="http://schemas.openxmlformats.org/officeDocument/2006/relationships/slide" Target="slide20.xml"/></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4.xml"/><Relationship Id="rId10" Type="http://schemas.openxmlformats.org/officeDocument/2006/relationships/slide" Target="slide26.xml"/><Relationship Id="rId4" Type="http://schemas.openxmlformats.org/officeDocument/2006/relationships/slide" Target="slide33.xml"/><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3.jpeg"/><Relationship Id="rId7" Type="http://schemas.openxmlformats.org/officeDocument/2006/relationships/slide" Target="slide3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4.xml"/><Relationship Id="rId4" Type="http://schemas.openxmlformats.org/officeDocument/2006/relationships/slide" Target="slide34.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jpeg"/><Relationship Id="rId7"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4.xml"/><Relationship Id="rId4" Type="http://schemas.openxmlformats.org/officeDocument/2006/relationships/slide" Target="slide23.xm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jpeg"/><Relationship Id="rId7"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4.xml"/><Relationship Id="rId4" Type="http://schemas.openxmlformats.org/officeDocument/2006/relationships/slide" Target="slide24.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jpeg"/><Relationship Id="rId7"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4.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slide" Target="slide4.xml"/><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4.xml"/><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jpeg"/><Relationship Id="rId7"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slide" Target="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jpeg"/><Relationship Id="rId7" Type="http://schemas.openxmlformats.org/officeDocument/2006/relationships/slide" Target="slide2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jpeg"/><Relationship Id="rId7"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4.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4.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jpeg"/><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xml"/><Relationship Id="rId3" Type="http://schemas.openxmlformats.org/officeDocument/2006/relationships/image" Target="../media/image3.jpeg"/><Relationship Id="rId7" Type="http://schemas.openxmlformats.org/officeDocument/2006/relationships/slide" Target="slide16.xml"/><Relationship Id="rId12"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31.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slide" Target="slide3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8.xml"/><Relationship Id="rId4" Type="http://schemas.openxmlformats.org/officeDocument/2006/relationships/slide" Target="slide3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4.xml"/><Relationship Id="rId3" Type="http://schemas.openxmlformats.org/officeDocument/2006/relationships/image" Target="../media/image3.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88032" y="692696"/>
            <a:ext cx="7772400" cy="1470025"/>
          </a:xfrm>
        </p:spPr>
        <p:txBody>
          <a:bodyPr/>
          <a:lstStyle/>
          <a:p>
            <a:r>
              <a:rPr lang="it-IT" dirty="0" smtClean="0">
                <a:solidFill>
                  <a:srgbClr val="0070C0"/>
                </a:solidFill>
              </a:rPr>
              <a:t>New MIPAS V7 </a:t>
            </a:r>
            <a:r>
              <a:rPr lang="it-IT" dirty="0" err="1" smtClean="0">
                <a:solidFill>
                  <a:srgbClr val="0070C0"/>
                </a:solidFill>
              </a:rPr>
              <a:t>products</a:t>
            </a:r>
            <a:endParaRPr lang="it-IT" dirty="0">
              <a:solidFill>
                <a:srgbClr val="0070C0"/>
              </a:solidFill>
            </a:endParaRPr>
          </a:p>
        </p:txBody>
      </p:sp>
      <p:sp>
        <p:nvSpPr>
          <p:cNvPr id="3" name="Sottotitolo 2"/>
          <p:cNvSpPr>
            <a:spLocks noGrp="1"/>
          </p:cNvSpPr>
          <p:nvPr>
            <p:ph type="subTitle" idx="1"/>
          </p:nvPr>
        </p:nvSpPr>
        <p:spPr>
          <a:xfrm>
            <a:off x="1259632" y="2060848"/>
            <a:ext cx="7272808" cy="3456384"/>
          </a:xfrm>
        </p:spPr>
        <p:txBody>
          <a:bodyPr>
            <a:noAutofit/>
          </a:bodyPr>
          <a:lstStyle/>
          <a:p>
            <a:pPr>
              <a:lnSpc>
                <a:spcPct val="220000"/>
              </a:lnSpc>
            </a:pPr>
            <a:r>
              <a:rPr lang="en-US" sz="2000" b="1" dirty="0"/>
              <a:t>P. </a:t>
            </a:r>
            <a:r>
              <a:rPr lang="en-US" sz="2000" b="1" dirty="0" err="1" smtClean="0"/>
              <a:t>Raspollini</a:t>
            </a:r>
            <a:r>
              <a:rPr lang="en-US" sz="2000" b="1" dirty="0" smtClean="0"/>
              <a:t>, </a:t>
            </a:r>
            <a:r>
              <a:rPr lang="en-US" sz="2000" b="1" dirty="0"/>
              <a:t>G. </a:t>
            </a:r>
            <a:r>
              <a:rPr lang="en-US" sz="2000" b="1" dirty="0" err="1" smtClean="0"/>
              <a:t>Aubertin</a:t>
            </a:r>
            <a:r>
              <a:rPr lang="en-US" sz="2000" b="1" dirty="0" smtClean="0"/>
              <a:t>, F. Barbara, M</a:t>
            </a:r>
            <a:r>
              <a:rPr lang="en-US" sz="2000" b="1" dirty="0"/>
              <a:t>. </a:t>
            </a:r>
            <a:r>
              <a:rPr lang="en-US" sz="2000" b="1" dirty="0" err="1" smtClean="0"/>
              <a:t>Bernau</a:t>
            </a:r>
            <a:r>
              <a:rPr lang="en-US" sz="2000" b="1" dirty="0" smtClean="0"/>
              <a:t>, M. </a:t>
            </a:r>
            <a:r>
              <a:rPr lang="en-US" sz="2000" b="1" dirty="0" err="1" smtClean="0"/>
              <a:t>Birk</a:t>
            </a:r>
            <a:r>
              <a:rPr lang="en-US" sz="2000" b="1" dirty="0" smtClean="0"/>
              <a:t>, B</a:t>
            </a:r>
            <a:r>
              <a:rPr lang="en-US" sz="2000" b="1" dirty="0"/>
              <a:t>. </a:t>
            </a:r>
            <a:r>
              <a:rPr lang="en-US" sz="2000" b="1" dirty="0" err="1" smtClean="0"/>
              <a:t>Carli</a:t>
            </a:r>
            <a:r>
              <a:rPr lang="en-US" sz="2000" b="1" dirty="0" smtClean="0"/>
              <a:t>, </a:t>
            </a:r>
            <a:r>
              <a:rPr lang="en-US" sz="2000" b="1" dirty="0"/>
              <a:t>M. </a:t>
            </a:r>
            <a:r>
              <a:rPr lang="en-US" sz="2000" b="1" dirty="0" err="1" smtClean="0"/>
              <a:t>Carlotti</a:t>
            </a:r>
            <a:r>
              <a:rPr lang="en-US" sz="2000" b="1" dirty="0" smtClean="0"/>
              <a:t>, </a:t>
            </a:r>
            <a:r>
              <a:rPr lang="en-US" sz="2000" b="1" dirty="0"/>
              <a:t>E. </a:t>
            </a:r>
            <a:r>
              <a:rPr lang="en-US" sz="2000" b="1" dirty="0" err="1" smtClean="0"/>
              <a:t>Castelli</a:t>
            </a:r>
            <a:r>
              <a:rPr lang="en-US" sz="2000" b="1" dirty="0" smtClean="0"/>
              <a:t>, </a:t>
            </a:r>
            <a:r>
              <a:rPr lang="en-US" sz="2000" b="1" dirty="0"/>
              <a:t>S. </a:t>
            </a:r>
            <a:r>
              <a:rPr lang="en-US" sz="2000" b="1" dirty="0" err="1" smtClean="0"/>
              <a:t>Ceccherini</a:t>
            </a:r>
            <a:r>
              <a:rPr lang="en-US" sz="2000" b="1" dirty="0" smtClean="0"/>
              <a:t>, </a:t>
            </a:r>
            <a:r>
              <a:rPr lang="en-US" sz="2000" b="1" dirty="0"/>
              <a:t>A. </a:t>
            </a:r>
            <a:r>
              <a:rPr lang="en-US" sz="2000" b="1" dirty="0" err="1" smtClean="0"/>
              <a:t>Dehn</a:t>
            </a:r>
            <a:r>
              <a:rPr lang="en-US" sz="2000" b="1" dirty="0" smtClean="0"/>
              <a:t>, </a:t>
            </a:r>
            <a:r>
              <a:rPr lang="en-US" sz="2000" b="1" dirty="0"/>
              <a:t>M. De </a:t>
            </a:r>
            <a:r>
              <a:rPr lang="en-US" sz="2000" b="1" dirty="0" err="1" smtClean="0"/>
              <a:t>Laurentis</a:t>
            </a:r>
            <a:r>
              <a:rPr lang="en-US" sz="2000" b="1" dirty="0" smtClean="0"/>
              <a:t>, </a:t>
            </a:r>
            <a:r>
              <a:rPr lang="en-US" sz="2000" b="1" dirty="0"/>
              <a:t>B. M. </a:t>
            </a:r>
            <a:r>
              <a:rPr lang="en-US" sz="2000" b="1" dirty="0" err="1" smtClean="0"/>
              <a:t>Dinelli</a:t>
            </a:r>
            <a:r>
              <a:rPr lang="en-US" sz="2000" b="1" dirty="0" smtClean="0"/>
              <a:t>, </a:t>
            </a:r>
            <a:r>
              <a:rPr lang="en-US" sz="2000" b="1" dirty="0"/>
              <a:t>A. </a:t>
            </a:r>
            <a:r>
              <a:rPr lang="en-US" sz="2000" b="1" dirty="0" err="1" smtClean="0"/>
              <a:t>Dudhia</a:t>
            </a:r>
            <a:r>
              <a:rPr lang="en-US" sz="2000" b="1" dirty="0" smtClean="0"/>
              <a:t>, </a:t>
            </a:r>
            <a:r>
              <a:rPr lang="en-US" sz="2000" b="1" dirty="0"/>
              <a:t>J.-M. </a:t>
            </a:r>
            <a:r>
              <a:rPr lang="en-US" sz="2000" b="1" dirty="0" err="1" smtClean="0"/>
              <a:t>Flaud</a:t>
            </a:r>
            <a:r>
              <a:rPr lang="en-US" sz="2000" b="1" dirty="0" smtClean="0"/>
              <a:t>, </a:t>
            </a:r>
            <a:r>
              <a:rPr lang="en-US" sz="2000" b="1" dirty="0"/>
              <a:t>M. </a:t>
            </a:r>
            <a:r>
              <a:rPr lang="en-US" sz="2000" b="1" dirty="0" smtClean="0"/>
              <a:t>Kiefer, </a:t>
            </a:r>
            <a:r>
              <a:rPr lang="en-US" sz="2000" b="1" dirty="0"/>
              <a:t>D. </a:t>
            </a:r>
            <a:r>
              <a:rPr lang="en-US" sz="2000" b="1" dirty="0" smtClean="0"/>
              <a:t>Moore, </a:t>
            </a:r>
            <a:r>
              <a:rPr lang="en-US" sz="2000" b="1" dirty="0"/>
              <a:t>G. </a:t>
            </a:r>
            <a:r>
              <a:rPr lang="en-US" sz="2000" b="1" dirty="0" err="1" smtClean="0"/>
              <a:t>Perron</a:t>
            </a:r>
            <a:r>
              <a:rPr lang="en-US" sz="2000" b="1" dirty="0" smtClean="0"/>
              <a:t>, </a:t>
            </a:r>
            <a:r>
              <a:rPr lang="en-US" sz="2000" b="1" dirty="0"/>
              <a:t>M. </a:t>
            </a:r>
            <a:r>
              <a:rPr lang="en-US" sz="2000" b="1" dirty="0" err="1" smtClean="0"/>
              <a:t>López-Puertas</a:t>
            </a:r>
            <a:r>
              <a:rPr lang="en-US" sz="2000" b="1" dirty="0" smtClean="0"/>
              <a:t>, </a:t>
            </a:r>
            <a:r>
              <a:rPr lang="en-US" sz="2000" b="1" dirty="0"/>
              <a:t>J. </a:t>
            </a:r>
            <a:r>
              <a:rPr lang="en-US" sz="2000" b="1" dirty="0" err="1" smtClean="0"/>
              <a:t>Remedios</a:t>
            </a:r>
            <a:r>
              <a:rPr lang="en-US" sz="2000" b="1" dirty="0" smtClean="0"/>
              <a:t>, </a:t>
            </a:r>
            <a:r>
              <a:rPr lang="en-US" sz="2000" b="1" dirty="0"/>
              <a:t>M. </a:t>
            </a:r>
            <a:r>
              <a:rPr lang="en-US" sz="2000" b="1" dirty="0" err="1" smtClean="0"/>
              <a:t>Ridolfi</a:t>
            </a:r>
            <a:r>
              <a:rPr lang="en-US" sz="2000" b="1" dirty="0" smtClean="0"/>
              <a:t>, </a:t>
            </a:r>
            <a:r>
              <a:rPr lang="en-US" sz="2000" b="1" dirty="0"/>
              <a:t>L. </a:t>
            </a:r>
            <a:r>
              <a:rPr lang="en-US" sz="2000" b="1" dirty="0" err="1" smtClean="0"/>
              <a:t>Sgheri</a:t>
            </a:r>
            <a:r>
              <a:rPr lang="en-US" sz="2000" b="1" dirty="0" smtClean="0"/>
              <a:t>, G. Wagner</a:t>
            </a:r>
            <a:endParaRPr lang="it-IT" sz="2000" dirty="0"/>
          </a:p>
          <a:p>
            <a:r>
              <a:rPr lang="it-IT" sz="2400" dirty="0" smtClean="0">
                <a:solidFill>
                  <a:srgbClr val="0070C0"/>
                </a:solidFill>
              </a:rPr>
              <a:t>MIPAS </a:t>
            </a:r>
            <a:r>
              <a:rPr lang="it-IT" sz="2400" dirty="0" err="1" smtClean="0">
                <a:solidFill>
                  <a:srgbClr val="0070C0"/>
                </a:solidFill>
              </a:rPr>
              <a:t>Quality</a:t>
            </a:r>
            <a:r>
              <a:rPr lang="it-IT" sz="2400" dirty="0" smtClean="0">
                <a:solidFill>
                  <a:srgbClr val="0070C0"/>
                </a:solidFill>
              </a:rPr>
              <a:t> </a:t>
            </a:r>
            <a:r>
              <a:rPr lang="it-IT" sz="2400" dirty="0" err="1" smtClean="0">
                <a:solidFill>
                  <a:srgbClr val="0070C0"/>
                </a:solidFill>
              </a:rPr>
              <a:t>Working</a:t>
            </a:r>
            <a:r>
              <a:rPr lang="it-IT" sz="2400" dirty="0" smtClean="0">
                <a:solidFill>
                  <a:srgbClr val="0070C0"/>
                </a:solidFill>
              </a:rPr>
              <a:t> Group</a:t>
            </a:r>
            <a:endParaRPr lang="it-IT" sz="24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20" name="Immagine 19" descr="logoiaa"/>
          <p:cNvPicPr/>
          <p:nvPr/>
        </p:nvPicPr>
        <p:blipFill>
          <a:blip r:embed="rId4" cstate="print"/>
          <a:srcRect/>
          <a:stretch>
            <a:fillRect/>
          </a:stretch>
        </p:blipFill>
        <p:spPr bwMode="auto">
          <a:xfrm>
            <a:off x="0" y="4437112"/>
            <a:ext cx="1115651" cy="866775"/>
          </a:xfrm>
          <a:prstGeom prst="rect">
            <a:avLst/>
          </a:prstGeom>
          <a:noFill/>
          <a:ln w="9525">
            <a:noFill/>
            <a:miter lim="800000"/>
            <a:headEnd/>
            <a:tailEnd/>
          </a:ln>
        </p:spPr>
      </p:pic>
      <p:pic>
        <p:nvPicPr>
          <p:cNvPr id="21" name="Immagine 20" descr="logo_isac"/>
          <p:cNvPicPr/>
          <p:nvPr/>
        </p:nvPicPr>
        <p:blipFill>
          <a:blip r:embed="rId5" cstate="print"/>
          <a:srcRect/>
          <a:stretch>
            <a:fillRect/>
          </a:stretch>
        </p:blipFill>
        <p:spPr bwMode="auto">
          <a:xfrm>
            <a:off x="2123728" y="5733256"/>
            <a:ext cx="1167981" cy="923925"/>
          </a:xfrm>
          <a:prstGeom prst="rect">
            <a:avLst/>
          </a:prstGeom>
          <a:noFill/>
          <a:ln w="9525">
            <a:noFill/>
            <a:miter lim="800000"/>
            <a:headEnd/>
            <a:tailEnd/>
          </a:ln>
        </p:spPr>
      </p:pic>
      <p:pic>
        <p:nvPicPr>
          <p:cNvPr id="22" name="Immagine 21" descr="newcrest903"/>
          <p:cNvPicPr/>
          <p:nvPr/>
        </p:nvPicPr>
        <p:blipFill>
          <a:blip r:embed="rId6" cstate="print"/>
          <a:srcRect/>
          <a:stretch>
            <a:fillRect/>
          </a:stretch>
        </p:blipFill>
        <p:spPr bwMode="auto">
          <a:xfrm>
            <a:off x="179512" y="3212976"/>
            <a:ext cx="792088" cy="1008112"/>
          </a:xfrm>
          <a:prstGeom prst="rect">
            <a:avLst/>
          </a:prstGeom>
          <a:noFill/>
          <a:ln w="9525">
            <a:noFill/>
            <a:miter lim="800000"/>
            <a:headEnd/>
            <a:tailEnd/>
          </a:ln>
        </p:spPr>
      </p:pic>
      <p:pic>
        <p:nvPicPr>
          <p:cNvPr id="23" name="Immagine 22" descr="univ_bologna"/>
          <p:cNvPicPr/>
          <p:nvPr/>
        </p:nvPicPr>
        <p:blipFill>
          <a:blip r:embed="rId7" cstate="print"/>
          <a:srcRect/>
          <a:stretch>
            <a:fillRect/>
          </a:stretch>
        </p:blipFill>
        <p:spPr bwMode="auto">
          <a:xfrm>
            <a:off x="0" y="908720"/>
            <a:ext cx="1115616" cy="1026907"/>
          </a:xfrm>
          <a:prstGeom prst="rect">
            <a:avLst/>
          </a:prstGeom>
          <a:noFill/>
        </p:spPr>
      </p:pic>
      <p:pic>
        <p:nvPicPr>
          <p:cNvPr id="24" name="Immagine 23" descr="logoLISA"/>
          <p:cNvPicPr/>
          <p:nvPr/>
        </p:nvPicPr>
        <p:blipFill>
          <a:blip r:embed="rId8" cstate="print"/>
          <a:srcRect/>
          <a:stretch>
            <a:fillRect/>
          </a:stretch>
        </p:blipFill>
        <p:spPr bwMode="auto">
          <a:xfrm>
            <a:off x="7209911" y="6237312"/>
            <a:ext cx="1826585" cy="361950"/>
          </a:xfrm>
          <a:prstGeom prst="rect">
            <a:avLst/>
          </a:prstGeom>
          <a:noFill/>
          <a:ln w="9525">
            <a:noFill/>
            <a:miter lim="800000"/>
            <a:headEnd/>
            <a:tailEnd/>
          </a:ln>
        </p:spPr>
      </p:pic>
      <p:pic>
        <p:nvPicPr>
          <p:cNvPr id="25" name="Immagine 24" descr="unilogo"/>
          <p:cNvPicPr/>
          <p:nvPr/>
        </p:nvPicPr>
        <p:blipFill>
          <a:blip r:embed="rId9" cstate="print"/>
          <a:srcRect/>
          <a:stretch>
            <a:fillRect/>
          </a:stretch>
        </p:blipFill>
        <p:spPr bwMode="auto">
          <a:xfrm>
            <a:off x="107504" y="5359565"/>
            <a:ext cx="1895475" cy="517707"/>
          </a:xfrm>
          <a:prstGeom prst="rect">
            <a:avLst/>
          </a:prstGeom>
          <a:noFill/>
          <a:ln w="9525">
            <a:noFill/>
            <a:miter lim="800000"/>
            <a:headEnd/>
            <a:tailEnd/>
          </a:ln>
        </p:spPr>
      </p:pic>
      <p:pic>
        <p:nvPicPr>
          <p:cNvPr id="26" name="Immagine 25" descr="logo_uniKA"/>
          <p:cNvPicPr/>
          <p:nvPr/>
        </p:nvPicPr>
        <p:blipFill>
          <a:blip r:embed="rId10" cstate="print"/>
          <a:srcRect/>
          <a:stretch>
            <a:fillRect/>
          </a:stretch>
        </p:blipFill>
        <p:spPr bwMode="auto">
          <a:xfrm>
            <a:off x="133003" y="6176548"/>
            <a:ext cx="1990725" cy="420804"/>
          </a:xfrm>
          <a:prstGeom prst="rect">
            <a:avLst/>
          </a:prstGeom>
          <a:noFill/>
          <a:ln w="9525">
            <a:noFill/>
            <a:miter lim="800000"/>
            <a:headEnd/>
            <a:tailEnd/>
          </a:ln>
        </p:spPr>
      </p:pic>
      <p:pic>
        <p:nvPicPr>
          <p:cNvPr id="27" name="Immagine 26" descr="C:\Users\piera\piera_suncaldo\Proposta_MIPAS_ESRIN_2011-2013\FINAL_REPORT\iac.jpg"/>
          <p:cNvPicPr/>
          <p:nvPr/>
        </p:nvPicPr>
        <p:blipFill>
          <a:blip r:embed="rId11" cstate="print"/>
          <a:srcRect/>
          <a:stretch>
            <a:fillRect/>
          </a:stretch>
        </p:blipFill>
        <p:spPr bwMode="auto">
          <a:xfrm>
            <a:off x="179512" y="2132856"/>
            <a:ext cx="704850" cy="704850"/>
          </a:xfrm>
          <a:prstGeom prst="rect">
            <a:avLst/>
          </a:prstGeom>
          <a:noFill/>
          <a:ln w="9525">
            <a:noFill/>
            <a:miter lim="800000"/>
            <a:headEnd/>
            <a:tailEnd/>
          </a:ln>
        </p:spPr>
      </p:pic>
      <p:pic>
        <p:nvPicPr>
          <p:cNvPr id="28" name="Picture 2" descr="header_esa"/>
          <p:cNvPicPr>
            <a:picLocks noChangeAspect="1" noChangeArrowheads="1"/>
          </p:cNvPicPr>
          <p:nvPr/>
        </p:nvPicPr>
        <p:blipFill>
          <a:blip r:embed="rId12" cstate="print"/>
          <a:srcRect l="83665" t="26710" r="2062" b="24039"/>
          <a:stretch>
            <a:fillRect/>
          </a:stretch>
        </p:blipFill>
        <p:spPr bwMode="auto">
          <a:xfrm>
            <a:off x="7524328" y="5373216"/>
            <a:ext cx="1329734" cy="579354"/>
          </a:xfrm>
          <a:prstGeom prst="rect">
            <a:avLst/>
          </a:prstGeom>
          <a:noFill/>
          <a:ln w="9525">
            <a:noFill/>
            <a:miter lim="800000"/>
            <a:headEnd/>
            <a:tailEnd/>
          </a:ln>
        </p:spPr>
      </p:pic>
      <p:pic>
        <p:nvPicPr>
          <p:cNvPr id="63491" name="Picture 3"/>
          <p:cNvPicPr>
            <a:picLocks noChangeAspect="1" noChangeArrowheads="1"/>
          </p:cNvPicPr>
          <p:nvPr/>
        </p:nvPicPr>
        <p:blipFill>
          <a:blip r:embed="rId13" cstate="print"/>
          <a:srcRect/>
          <a:stretch>
            <a:fillRect/>
          </a:stretch>
        </p:blipFill>
        <p:spPr bwMode="auto">
          <a:xfrm>
            <a:off x="3350744" y="6165304"/>
            <a:ext cx="933224" cy="432048"/>
          </a:xfrm>
          <a:prstGeom prst="rect">
            <a:avLst/>
          </a:prstGeom>
          <a:noFill/>
        </p:spPr>
      </p:pic>
      <p:pic>
        <p:nvPicPr>
          <p:cNvPr id="29" name="Picture 4" descr="ENVISAT_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84168" y="158160"/>
            <a:ext cx="1736234" cy="750560"/>
          </a:xfrm>
          <a:prstGeom prst="rect">
            <a:avLst/>
          </a:prstGeom>
          <a:noFill/>
          <a:ln w="9525">
            <a:noFill/>
            <a:miter lim="800000"/>
            <a:headEnd/>
            <a:tailEnd/>
          </a:ln>
        </p:spPr>
      </p:pic>
      <p:pic>
        <p:nvPicPr>
          <p:cNvPr id="31" name="Picture 17" descr="Logo_Def1"/>
          <p:cNvPicPr>
            <a:picLocks noChangeAspect="1" noChangeArrowheads="1"/>
          </p:cNvPicPr>
          <p:nvPr/>
        </p:nvPicPr>
        <p:blipFill>
          <a:blip r:embed="rId15" cstate="print"/>
          <a:srcRect/>
          <a:stretch>
            <a:fillRect/>
          </a:stretch>
        </p:blipFill>
        <p:spPr bwMode="auto">
          <a:xfrm>
            <a:off x="4905846" y="6003751"/>
            <a:ext cx="2330450" cy="809625"/>
          </a:xfrm>
          <a:prstGeom prst="rect">
            <a:avLst/>
          </a:prstGeom>
          <a:noFill/>
          <a:ln w="9525">
            <a:noFill/>
            <a:miter lim="800000"/>
            <a:headEnd/>
            <a:tailEnd/>
          </a:ln>
        </p:spPr>
      </p:pic>
      <p:sp>
        <p:nvSpPr>
          <p:cNvPr id="19" name="AutoShape 41">
            <a:hlinkClick r:id="rId16" action="ppaction://hlinksldjump"/>
          </p:cNvPr>
          <p:cNvSpPr>
            <a:spLocks noChangeArrowheads="1"/>
          </p:cNvSpPr>
          <p:nvPr/>
        </p:nvSpPr>
        <p:spPr bwMode="auto">
          <a:xfrm>
            <a:off x="8244408" y="1269008"/>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pic>
        <p:nvPicPr>
          <p:cNvPr id="30" name="Picture 72" descr="DLR_LOGO"/>
          <p:cNvPicPr>
            <a:picLocks noChangeAspect="1" noChangeArrowheads="1"/>
          </p:cNvPicPr>
          <p:nvPr/>
        </p:nvPicPr>
        <p:blipFill>
          <a:blip r:embed="rId17" cstate="print"/>
          <a:srcRect/>
          <a:stretch>
            <a:fillRect/>
          </a:stretch>
        </p:blipFill>
        <p:spPr bwMode="auto">
          <a:xfrm>
            <a:off x="4283968" y="6093296"/>
            <a:ext cx="776069"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99392"/>
            <a:ext cx="7772400" cy="1470025"/>
          </a:xfrm>
        </p:spPr>
        <p:txBody>
          <a:bodyPr>
            <a:normAutofit/>
          </a:bodyPr>
          <a:lstStyle/>
          <a:p>
            <a:pPr>
              <a:lnSpc>
                <a:spcPts val="3000"/>
              </a:lnSpc>
            </a:pPr>
            <a:r>
              <a:rPr lang="it-IT" sz="3600" dirty="0" smtClean="0">
                <a:solidFill>
                  <a:srgbClr val="0070C0"/>
                </a:solidFill>
              </a:rPr>
              <a:t>ESA </a:t>
            </a:r>
            <a:r>
              <a:rPr lang="it-IT" sz="3600" dirty="0" err="1" smtClean="0">
                <a:solidFill>
                  <a:srgbClr val="0070C0"/>
                </a:solidFill>
              </a:rPr>
              <a:t>processor</a:t>
            </a:r>
            <a:r>
              <a:rPr lang="it-IT" sz="3600" dirty="0" smtClean="0">
                <a:solidFill>
                  <a:srgbClr val="0070C0"/>
                </a:solidFill>
              </a:rPr>
              <a:t> V7 </a:t>
            </a:r>
            <a:br>
              <a:rPr lang="it-IT" sz="3600" dirty="0" smtClean="0">
                <a:solidFill>
                  <a:srgbClr val="0070C0"/>
                </a:solidFill>
              </a:rPr>
            </a:br>
            <a:r>
              <a:rPr lang="it-IT" sz="3600" dirty="0" smtClean="0">
                <a:solidFill>
                  <a:srgbClr val="0070C0"/>
                </a:solidFill>
              </a:rPr>
              <a:t>(</a:t>
            </a:r>
            <a:r>
              <a:rPr lang="it-IT" sz="3600" dirty="0" err="1" smtClean="0">
                <a:solidFill>
                  <a:srgbClr val="0070C0"/>
                </a:solidFill>
              </a:rPr>
              <a:t>next</a:t>
            </a:r>
            <a:r>
              <a:rPr lang="it-IT" sz="3600" dirty="0" smtClean="0">
                <a:solidFill>
                  <a:srgbClr val="0070C0"/>
                </a:solidFill>
              </a:rPr>
              <a:t> </a:t>
            </a:r>
            <a:r>
              <a:rPr lang="it-IT" sz="3600" dirty="0" err="1" smtClean="0">
                <a:solidFill>
                  <a:srgbClr val="0070C0"/>
                </a:solidFill>
              </a:rPr>
              <a:t>release</a:t>
            </a:r>
            <a:r>
              <a:rPr lang="it-IT" sz="3600" dirty="0" smtClean="0">
                <a:solidFill>
                  <a:srgbClr val="0070C0"/>
                </a:solidFill>
              </a:rPr>
              <a:t> –May 2015)</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21" name="CasellaDiTesto 20"/>
          <p:cNvSpPr txBox="1"/>
          <p:nvPr/>
        </p:nvSpPr>
        <p:spPr>
          <a:xfrm>
            <a:off x="755576" y="1988840"/>
            <a:ext cx="8100392" cy="3477875"/>
          </a:xfrm>
          <a:prstGeom prst="rect">
            <a:avLst/>
          </a:prstGeom>
          <a:noFill/>
        </p:spPr>
        <p:txBody>
          <a:bodyPr wrap="square" rtlCol="0">
            <a:spAutoFit/>
          </a:bodyPr>
          <a:lstStyle/>
          <a:p>
            <a:r>
              <a:rPr lang="it-IT" sz="2000" dirty="0" smtClean="0"/>
              <a:t>ML2PP V7 </a:t>
            </a:r>
            <a:r>
              <a:rPr lang="it-IT" sz="2000" dirty="0" err="1" smtClean="0"/>
              <a:t>will</a:t>
            </a:r>
            <a:r>
              <a:rPr lang="it-IT" sz="2000" dirty="0" smtClean="0"/>
              <a:t> </a:t>
            </a:r>
            <a:r>
              <a:rPr lang="it-IT" sz="2000" dirty="0" err="1" smtClean="0"/>
              <a:t>be</a:t>
            </a:r>
            <a:r>
              <a:rPr lang="it-IT" sz="2000" dirty="0" smtClean="0"/>
              <a:t> a </a:t>
            </a:r>
            <a:r>
              <a:rPr lang="it-IT" sz="2000" dirty="0" err="1" smtClean="0"/>
              <a:t>new</a:t>
            </a:r>
            <a:r>
              <a:rPr lang="it-IT" sz="2000" dirty="0" smtClean="0"/>
              <a:t> offline </a:t>
            </a:r>
            <a:r>
              <a:rPr lang="it-IT" sz="2000" dirty="0" err="1" smtClean="0"/>
              <a:t>analysis</a:t>
            </a:r>
            <a:r>
              <a:rPr lang="it-IT" sz="2000" dirty="0" smtClean="0"/>
              <a:t> </a:t>
            </a:r>
            <a:r>
              <a:rPr lang="it-IT" sz="2000" dirty="0" err="1" smtClean="0"/>
              <a:t>of</a:t>
            </a:r>
            <a:r>
              <a:rPr lang="it-IT" sz="2000" dirty="0" smtClean="0"/>
              <a:t> the full </a:t>
            </a:r>
            <a:r>
              <a:rPr lang="it-IT" sz="2000" dirty="0" err="1" smtClean="0"/>
              <a:t>mission</a:t>
            </a:r>
            <a:r>
              <a:rPr lang="it-IT" sz="2000" dirty="0" smtClean="0"/>
              <a:t>.</a:t>
            </a:r>
          </a:p>
          <a:p>
            <a:r>
              <a:rPr lang="it-IT" sz="2000" dirty="0" smtClean="0"/>
              <a:t>So far </a:t>
            </a:r>
            <a:r>
              <a:rPr lang="it-IT" sz="2000" dirty="0" err="1" smtClean="0"/>
              <a:t>only</a:t>
            </a:r>
            <a:r>
              <a:rPr lang="it-IT" sz="2000" dirty="0" smtClean="0"/>
              <a:t> a </a:t>
            </a:r>
            <a:r>
              <a:rPr lang="it-IT" sz="2000" dirty="0" err="1" smtClean="0"/>
              <a:t>diagnostic</a:t>
            </a:r>
            <a:r>
              <a:rPr lang="it-IT" sz="2000" dirty="0" smtClean="0"/>
              <a:t> </a:t>
            </a:r>
            <a:r>
              <a:rPr lang="it-IT" sz="2000" dirty="0" err="1" smtClean="0"/>
              <a:t>dataset</a:t>
            </a:r>
            <a:r>
              <a:rPr lang="it-IT" sz="2000" dirty="0" smtClean="0"/>
              <a:t>  (</a:t>
            </a:r>
            <a:r>
              <a:rPr lang="it-IT" sz="2000" dirty="0" err="1" smtClean="0"/>
              <a:t>about</a:t>
            </a:r>
            <a:r>
              <a:rPr lang="it-IT" sz="2000" dirty="0" smtClean="0"/>
              <a:t> 4000 </a:t>
            </a:r>
            <a:r>
              <a:rPr lang="it-IT" sz="2000" dirty="0" err="1" smtClean="0"/>
              <a:t>orbits</a:t>
            </a:r>
            <a:r>
              <a:rPr lang="it-IT" sz="2000" dirty="0" smtClean="0"/>
              <a:t>) </a:t>
            </a:r>
            <a:r>
              <a:rPr lang="it-IT" sz="2000" dirty="0" err="1" smtClean="0"/>
              <a:t>is</a:t>
            </a:r>
            <a:r>
              <a:rPr lang="it-IT" sz="2000" dirty="0" smtClean="0"/>
              <a:t> </a:t>
            </a:r>
            <a:r>
              <a:rPr lang="it-IT" sz="2000" dirty="0" err="1" smtClean="0"/>
              <a:t>available</a:t>
            </a:r>
            <a:r>
              <a:rPr lang="it-IT" sz="2000" dirty="0" smtClean="0"/>
              <a:t>. The full </a:t>
            </a:r>
            <a:r>
              <a:rPr lang="it-IT" sz="2000" dirty="0" err="1" smtClean="0"/>
              <a:t>mission</a:t>
            </a:r>
            <a:r>
              <a:rPr lang="it-IT" sz="2000" dirty="0" smtClean="0"/>
              <a:t> </a:t>
            </a:r>
            <a:r>
              <a:rPr lang="it-IT" sz="2000" dirty="0" err="1" smtClean="0"/>
              <a:t>reprocessing</a:t>
            </a:r>
            <a:r>
              <a:rPr lang="it-IT" sz="2000" dirty="0" smtClean="0"/>
              <a:t> </a:t>
            </a:r>
            <a:r>
              <a:rPr lang="it-IT" sz="2000" dirty="0" err="1" smtClean="0"/>
              <a:t>will</a:t>
            </a:r>
            <a:r>
              <a:rPr lang="it-IT" sz="2000" dirty="0" smtClean="0"/>
              <a:t> </a:t>
            </a:r>
            <a:r>
              <a:rPr lang="it-IT" sz="2000" dirty="0" err="1" smtClean="0"/>
              <a:t>be</a:t>
            </a:r>
            <a:r>
              <a:rPr lang="it-IT" sz="2000" dirty="0" smtClean="0"/>
              <a:t> </a:t>
            </a:r>
            <a:r>
              <a:rPr lang="it-IT" sz="2000" dirty="0" err="1" smtClean="0"/>
              <a:t>available</a:t>
            </a:r>
            <a:r>
              <a:rPr lang="it-IT" sz="2000" dirty="0" smtClean="0"/>
              <a:t> at the end </a:t>
            </a:r>
            <a:r>
              <a:rPr lang="it-IT" sz="2000" dirty="0" err="1" smtClean="0"/>
              <a:t>of</a:t>
            </a:r>
            <a:r>
              <a:rPr lang="it-IT" sz="2000" dirty="0" smtClean="0"/>
              <a:t> May 2015.</a:t>
            </a:r>
          </a:p>
          <a:p>
            <a:endParaRPr lang="it-IT" sz="2000" dirty="0" smtClean="0"/>
          </a:p>
          <a:p>
            <a:r>
              <a:rPr lang="it-IT" sz="2000" dirty="0" err="1" smtClean="0"/>
              <a:t>It</a:t>
            </a:r>
            <a:r>
              <a:rPr lang="it-IT" sz="2000" dirty="0" smtClean="0"/>
              <a:t> </a:t>
            </a:r>
            <a:r>
              <a:rPr lang="it-IT" sz="2000" dirty="0" err="1" smtClean="0"/>
              <a:t>contains</a:t>
            </a:r>
            <a:r>
              <a:rPr lang="it-IT" sz="2000" dirty="0" smtClean="0"/>
              <a:t> </a:t>
            </a:r>
            <a:r>
              <a:rPr lang="it-IT" sz="2000" dirty="0" err="1" smtClean="0"/>
              <a:t>significant</a:t>
            </a:r>
            <a:r>
              <a:rPr lang="it-IT" sz="2000" dirty="0" smtClean="0"/>
              <a:t> </a:t>
            </a:r>
            <a:r>
              <a:rPr lang="it-IT" sz="2000" u="sng" dirty="0" err="1" smtClean="0">
                <a:solidFill>
                  <a:srgbClr val="7030A0"/>
                </a:solidFill>
              </a:rPr>
              <a:t>improvements</a:t>
            </a:r>
            <a:r>
              <a:rPr lang="it-IT" sz="2000" u="sng" dirty="0" smtClean="0">
                <a:solidFill>
                  <a:srgbClr val="7030A0"/>
                </a:solidFill>
              </a:rPr>
              <a:t> in </a:t>
            </a:r>
            <a:r>
              <a:rPr lang="it-IT" sz="2000" dirty="0" err="1" smtClean="0"/>
              <a:t>both</a:t>
            </a:r>
            <a:r>
              <a:rPr lang="it-IT" sz="2000" dirty="0" smtClean="0"/>
              <a:t> </a:t>
            </a:r>
            <a:r>
              <a:rPr lang="it-IT" sz="2000" dirty="0" smtClean="0">
                <a:solidFill>
                  <a:srgbClr val="0070C0"/>
                </a:solidFill>
                <a:hlinkClick r:id="rId4" action="ppaction://hlinksldjump"/>
              </a:rPr>
              <a:t>L1 </a:t>
            </a:r>
            <a:r>
              <a:rPr lang="it-IT" sz="2000" dirty="0" err="1" smtClean="0">
                <a:solidFill>
                  <a:srgbClr val="0070C0"/>
                </a:solidFill>
                <a:hlinkClick r:id="rId4" action="ppaction://hlinksldjump"/>
              </a:rPr>
              <a:t>processor</a:t>
            </a:r>
            <a:r>
              <a:rPr lang="it-IT" sz="2000" dirty="0" smtClean="0"/>
              <a:t>, </a:t>
            </a:r>
            <a:r>
              <a:rPr lang="it-IT" sz="2000" dirty="0" err="1" smtClean="0"/>
              <a:t>which</a:t>
            </a:r>
            <a:r>
              <a:rPr lang="it-IT" sz="2000" dirty="0" smtClean="0"/>
              <a:t> </a:t>
            </a:r>
            <a:r>
              <a:rPr lang="it-IT" sz="2000" dirty="0" err="1" smtClean="0"/>
              <a:t>provides</a:t>
            </a:r>
            <a:r>
              <a:rPr lang="it-IT" sz="2000" dirty="0" smtClean="0"/>
              <a:t> </a:t>
            </a:r>
            <a:r>
              <a:rPr lang="it-IT" sz="2000" dirty="0" err="1" smtClean="0"/>
              <a:t>geolocated</a:t>
            </a:r>
            <a:r>
              <a:rPr lang="it-IT" sz="2000" dirty="0" smtClean="0"/>
              <a:t> and </a:t>
            </a:r>
            <a:r>
              <a:rPr lang="it-IT" sz="2000" dirty="0" err="1" smtClean="0"/>
              <a:t>calibrated</a:t>
            </a:r>
            <a:r>
              <a:rPr lang="it-IT" sz="2000" dirty="0" smtClean="0"/>
              <a:t> </a:t>
            </a:r>
            <a:r>
              <a:rPr lang="it-IT" sz="2000" dirty="0" err="1" smtClean="0"/>
              <a:t>spectra</a:t>
            </a:r>
            <a:r>
              <a:rPr lang="it-IT" sz="2000" dirty="0" smtClean="0"/>
              <a:t>, and </a:t>
            </a:r>
            <a:r>
              <a:rPr lang="it-IT" sz="2000" dirty="0" smtClean="0">
                <a:solidFill>
                  <a:srgbClr val="7030A0"/>
                </a:solidFill>
                <a:hlinkClick r:id="rId5" action="ppaction://hlinksldjump"/>
              </a:rPr>
              <a:t>L2 </a:t>
            </a:r>
            <a:r>
              <a:rPr lang="it-IT" sz="2000" dirty="0" err="1" smtClean="0">
                <a:solidFill>
                  <a:srgbClr val="7030A0"/>
                </a:solidFill>
                <a:hlinkClick r:id="rId5" action="ppaction://hlinksldjump"/>
              </a:rPr>
              <a:t>processor</a:t>
            </a:r>
            <a:r>
              <a:rPr lang="it-IT" sz="2000" dirty="0" smtClean="0"/>
              <a:t>, </a:t>
            </a:r>
            <a:r>
              <a:rPr lang="it-IT" sz="2000" dirty="0" err="1" smtClean="0"/>
              <a:t>which</a:t>
            </a:r>
            <a:r>
              <a:rPr lang="it-IT" sz="2000" dirty="0" smtClean="0"/>
              <a:t> </a:t>
            </a:r>
            <a:r>
              <a:rPr lang="it-IT" sz="2000" dirty="0" err="1" smtClean="0"/>
              <a:t>provides</a:t>
            </a:r>
            <a:r>
              <a:rPr lang="it-IT" sz="2000" dirty="0" smtClean="0"/>
              <a:t> </a:t>
            </a:r>
            <a:r>
              <a:rPr lang="it-IT" sz="2000" dirty="0" err="1" smtClean="0"/>
              <a:t>vertical</a:t>
            </a:r>
            <a:r>
              <a:rPr lang="it-IT" sz="2000" dirty="0" smtClean="0"/>
              <a:t> VMR </a:t>
            </a:r>
            <a:r>
              <a:rPr lang="it-IT" sz="2000" dirty="0" err="1" smtClean="0"/>
              <a:t>profiles</a:t>
            </a:r>
            <a:r>
              <a:rPr lang="it-IT" sz="2000" dirty="0" smtClean="0"/>
              <a:t> </a:t>
            </a:r>
            <a:r>
              <a:rPr lang="it-IT" sz="2000" dirty="0" err="1" smtClean="0"/>
              <a:t>of</a:t>
            </a:r>
            <a:r>
              <a:rPr lang="it-IT" sz="2000" dirty="0" smtClean="0"/>
              <a:t> </a:t>
            </a:r>
            <a:r>
              <a:rPr lang="it-IT" sz="2000" dirty="0" err="1" smtClean="0"/>
              <a:t>observed</a:t>
            </a:r>
            <a:r>
              <a:rPr lang="it-IT" sz="2000" dirty="0" smtClean="0"/>
              <a:t> </a:t>
            </a:r>
            <a:r>
              <a:rPr lang="it-IT" sz="2000" dirty="0" err="1" smtClean="0"/>
              <a:t>species</a:t>
            </a:r>
            <a:r>
              <a:rPr lang="it-IT" sz="2000" dirty="0" smtClean="0"/>
              <a:t>.</a:t>
            </a:r>
          </a:p>
          <a:p>
            <a:endParaRPr lang="it-IT" sz="2000" dirty="0" smtClean="0"/>
          </a:p>
          <a:p>
            <a:r>
              <a:rPr lang="it-IT" sz="2000" dirty="0" err="1" smtClean="0"/>
              <a:t>Examples</a:t>
            </a:r>
            <a:r>
              <a:rPr lang="it-IT" sz="2000" dirty="0" smtClean="0"/>
              <a:t> </a:t>
            </a:r>
            <a:r>
              <a:rPr lang="it-IT" sz="2000" dirty="0" err="1" smtClean="0"/>
              <a:t>of</a:t>
            </a:r>
            <a:r>
              <a:rPr lang="it-IT" sz="2000" dirty="0" smtClean="0"/>
              <a:t> </a:t>
            </a:r>
            <a:r>
              <a:rPr lang="it-IT" sz="2000" dirty="0" err="1" smtClean="0">
                <a:solidFill>
                  <a:srgbClr val="7030A0"/>
                </a:solidFill>
                <a:hlinkClick r:id="rId6" action="ppaction://hlinksldjump"/>
              </a:rPr>
              <a:t>validation</a:t>
            </a:r>
            <a:r>
              <a:rPr lang="it-IT" sz="2000" dirty="0" smtClean="0">
                <a:solidFill>
                  <a:srgbClr val="7030A0"/>
                </a:solidFill>
                <a:hlinkClick r:id="rId6" action="ppaction://hlinksldjump"/>
              </a:rPr>
              <a:t> </a:t>
            </a:r>
            <a:r>
              <a:rPr lang="it-IT" sz="2000" dirty="0" err="1" smtClean="0">
                <a:solidFill>
                  <a:srgbClr val="7030A0"/>
                </a:solidFill>
                <a:hlinkClick r:id="rId6" action="ppaction://hlinksldjump"/>
              </a:rPr>
              <a:t>of</a:t>
            </a:r>
            <a:r>
              <a:rPr lang="it-IT" sz="2000" dirty="0" smtClean="0">
                <a:solidFill>
                  <a:srgbClr val="7030A0"/>
                </a:solidFill>
                <a:hlinkClick r:id="rId6" action="ppaction://hlinksldjump"/>
              </a:rPr>
              <a:t> ML2PP V7 </a:t>
            </a:r>
            <a:r>
              <a:rPr lang="it-IT" sz="2000" dirty="0" err="1" smtClean="0">
                <a:solidFill>
                  <a:srgbClr val="7030A0"/>
                </a:solidFill>
                <a:hlinkClick r:id="rId6" action="ppaction://hlinksldjump"/>
              </a:rPr>
              <a:t>products</a:t>
            </a:r>
            <a:r>
              <a:rPr lang="it-IT" sz="2000" dirty="0" smtClean="0">
                <a:solidFill>
                  <a:srgbClr val="7030A0"/>
                </a:solidFill>
                <a:hlinkClick r:id="rId6" action="ppaction://hlinksldjump"/>
              </a:rPr>
              <a:t> </a:t>
            </a:r>
            <a:r>
              <a:rPr lang="it-IT" sz="2000" dirty="0" err="1" smtClean="0"/>
              <a:t>with</a:t>
            </a:r>
            <a:r>
              <a:rPr lang="it-IT" sz="2000" dirty="0" smtClean="0"/>
              <a:t> correlative </a:t>
            </a:r>
            <a:r>
              <a:rPr lang="it-IT" sz="2000" dirty="0" err="1" smtClean="0"/>
              <a:t>measurements</a:t>
            </a:r>
            <a:r>
              <a:rPr lang="it-IT" sz="2000" dirty="0" smtClean="0"/>
              <a:t> are </a:t>
            </a:r>
            <a:r>
              <a:rPr lang="it-IT" sz="2000" dirty="0" err="1" smtClean="0"/>
              <a:t>provided</a:t>
            </a:r>
            <a:r>
              <a:rPr lang="it-IT" sz="2000" dirty="0" smtClean="0"/>
              <a:t>.</a:t>
            </a:r>
          </a:p>
          <a:p>
            <a:endParaRPr lang="it-IT" sz="2000" dirty="0"/>
          </a:p>
        </p:txBody>
      </p:sp>
      <p:sp>
        <p:nvSpPr>
          <p:cNvPr id="15" name="Oval 68">
            <a:hlinkClick r:id="rId7" action="ppaction://hlinksldjump"/>
          </p:cNvPr>
          <p:cNvSpPr>
            <a:spLocks noChangeArrowheads="1"/>
          </p:cNvSpPr>
          <p:nvPr/>
        </p:nvSpPr>
        <p:spPr bwMode="auto">
          <a:xfrm>
            <a:off x="7884368" y="5445224"/>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2048" y="-315416"/>
            <a:ext cx="7772400" cy="1470025"/>
          </a:xfrm>
        </p:spPr>
        <p:txBody>
          <a:bodyPr>
            <a:noAutofit/>
          </a:bodyPr>
          <a:lstStyle/>
          <a:p>
            <a:pPr>
              <a:lnSpc>
                <a:spcPts val="3000"/>
              </a:lnSpc>
            </a:pPr>
            <a:r>
              <a:rPr lang="it-IT" sz="3600" dirty="0" smtClean="0">
                <a:solidFill>
                  <a:srgbClr val="0070C0"/>
                </a:solidFill>
              </a:rPr>
              <a:t/>
            </a:r>
            <a:br>
              <a:rPr lang="it-IT" sz="3600" dirty="0" smtClean="0">
                <a:solidFill>
                  <a:srgbClr val="0070C0"/>
                </a:solidFill>
              </a:rPr>
            </a:br>
            <a:r>
              <a:rPr lang="it-IT" sz="3600" dirty="0" err="1" smtClean="0">
                <a:solidFill>
                  <a:srgbClr val="0070C0"/>
                </a:solidFill>
              </a:rPr>
              <a:t>Improvements</a:t>
            </a:r>
            <a:r>
              <a:rPr lang="it-IT" sz="3600" dirty="0" smtClean="0">
                <a:solidFill>
                  <a:srgbClr val="0070C0"/>
                </a:solidFill>
              </a:rPr>
              <a:t> in V7 L1 </a:t>
            </a:r>
            <a:r>
              <a:rPr lang="it-IT" sz="3600" dirty="0" err="1" smtClean="0">
                <a:solidFill>
                  <a:srgbClr val="0070C0"/>
                </a:solidFill>
              </a:rPr>
              <a:t>processor</a:t>
            </a:r>
            <a:r>
              <a:rPr lang="it-IT" sz="3600" dirty="0" smtClean="0">
                <a:solidFill>
                  <a:srgbClr val="0070C0"/>
                </a:solidFill>
              </a:rPr>
              <a:t>:</a:t>
            </a:r>
            <a:br>
              <a:rPr lang="it-IT" sz="3600" dirty="0" smtClean="0">
                <a:solidFill>
                  <a:srgbClr val="0070C0"/>
                </a:solidFill>
              </a:rPr>
            </a:br>
            <a:r>
              <a:rPr lang="it-IT" sz="3600" dirty="0" err="1" smtClean="0">
                <a:solidFill>
                  <a:srgbClr val="0070C0"/>
                </a:solidFill>
              </a:rPr>
              <a:t>correction</a:t>
            </a:r>
            <a:r>
              <a:rPr lang="it-IT" sz="3600" dirty="0" smtClean="0">
                <a:solidFill>
                  <a:srgbClr val="0070C0"/>
                </a:solidFill>
              </a:rPr>
              <a:t> </a:t>
            </a:r>
            <a:r>
              <a:rPr lang="it-IT" sz="3600" dirty="0" err="1" smtClean="0">
                <a:solidFill>
                  <a:srgbClr val="0070C0"/>
                </a:solidFill>
              </a:rPr>
              <a:t>of</a:t>
            </a:r>
            <a:r>
              <a:rPr lang="it-IT" sz="3600" dirty="0" smtClean="0">
                <a:solidFill>
                  <a:srgbClr val="0070C0"/>
                </a:solidFill>
              </a:rPr>
              <a:t> </a:t>
            </a:r>
            <a:r>
              <a:rPr lang="it-IT" sz="3600" dirty="0" err="1" smtClean="0">
                <a:solidFill>
                  <a:srgbClr val="0070C0"/>
                </a:solidFill>
              </a:rPr>
              <a:t>time</a:t>
            </a:r>
            <a:r>
              <a:rPr lang="it-IT" sz="3600" dirty="0" smtClean="0">
                <a:solidFill>
                  <a:srgbClr val="0070C0"/>
                </a:solidFill>
              </a:rPr>
              <a:t> </a:t>
            </a:r>
            <a:r>
              <a:rPr lang="it-IT" sz="3600" dirty="0" err="1" smtClean="0">
                <a:solidFill>
                  <a:srgbClr val="0070C0"/>
                </a:solidFill>
              </a:rPr>
              <a:t>dependent</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calibration</a:t>
            </a:r>
            <a:r>
              <a:rPr lang="it-IT" sz="3600" dirty="0" smtClean="0">
                <a:solidFill>
                  <a:srgbClr val="0070C0"/>
                </a:solidFill>
              </a:rPr>
              <a:t> </a:t>
            </a:r>
            <a:r>
              <a:rPr lang="it-IT" sz="3600" dirty="0" err="1" smtClean="0">
                <a:solidFill>
                  <a:srgbClr val="0070C0"/>
                </a:solidFill>
              </a:rPr>
              <a:t>error</a:t>
            </a:r>
            <a:r>
              <a:rPr lang="it-IT" sz="3600" dirty="0" smtClean="0">
                <a:solidFill>
                  <a:srgbClr val="0070C0"/>
                </a:solidFill>
              </a:rPr>
              <a:t> (1/2)</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12" name="Immagine 11" descr="C:\Users\piera\LAVORO\MIPAS_QWG\QWG37\ENZO\RAD_PLOTS_new\RAD_PLOTS\A1\Slope_full_20N65N_42_A1.png"/>
          <p:cNvPicPr>
            <a:picLocks/>
          </p:cNvPicPr>
          <p:nvPr/>
        </p:nvPicPr>
        <p:blipFill>
          <a:blip r:embed="rId4" cstate="print"/>
          <a:srcRect t="8893"/>
          <a:stretch>
            <a:fillRect/>
          </a:stretch>
        </p:blipFill>
        <p:spPr bwMode="auto">
          <a:xfrm>
            <a:off x="6233854" y="908720"/>
            <a:ext cx="3234690" cy="1844063"/>
          </a:xfrm>
          <a:prstGeom prst="rect">
            <a:avLst/>
          </a:prstGeom>
          <a:noFill/>
          <a:ln w="9525">
            <a:noFill/>
            <a:miter lim="800000"/>
            <a:headEnd/>
            <a:tailEnd/>
          </a:ln>
        </p:spPr>
      </p:pic>
      <p:sp>
        <p:nvSpPr>
          <p:cNvPr id="14" name="Rettangolo 13"/>
          <p:cNvSpPr/>
          <p:nvPr/>
        </p:nvSpPr>
        <p:spPr>
          <a:xfrm>
            <a:off x="0" y="1399123"/>
            <a:ext cx="5508104" cy="4755148"/>
          </a:xfrm>
          <a:prstGeom prst="rect">
            <a:avLst/>
          </a:prstGeom>
        </p:spPr>
        <p:txBody>
          <a:bodyPr wrap="square">
            <a:spAutoFit/>
          </a:bodyPr>
          <a:lstStyle/>
          <a:p>
            <a:pPr algn="just">
              <a:spcAft>
                <a:spcPts val="600"/>
              </a:spcAft>
              <a:buFont typeface="Wingdings" pitchFamily="2" charset="2"/>
              <a:buChar char="Ø"/>
            </a:pPr>
            <a:r>
              <a:rPr lang="en-US" dirty="0" smtClean="0">
                <a:latin typeface="+mj-lt"/>
              </a:rPr>
              <a:t>In some studies of trends performed with MIPAS ML2PP V6 measurements </a:t>
            </a:r>
            <a:r>
              <a:rPr lang="en-US" dirty="0" smtClean="0">
                <a:latin typeface="+mj-lt"/>
                <a:hlinkClick r:id="rId5" action="ppaction://hlinksldjump"/>
              </a:rPr>
              <a:t>(</a:t>
            </a:r>
            <a:r>
              <a:rPr lang="en-US" dirty="0" err="1" smtClean="0">
                <a:latin typeface="+mj-lt"/>
                <a:hlinkClick r:id="rId5" action="ppaction://hlinksldjump"/>
              </a:rPr>
              <a:t>Ceccherini</a:t>
            </a:r>
            <a:r>
              <a:rPr lang="en-US" dirty="0" smtClean="0">
                <a:latin typeface="+mj-lt"/>
                <a:hlinkClick r:id="rId5" action="ppaction://hlinksldjump"/>
              </a:rPr>
              <a:t> et al., 2011) </a:t>
            </a:r>
            <a:r>
              <a:rPr lang="en-US" dirty="0" smtClean="0">
                <a:latin typeface="+mj-lt"/>
              </a:rPr>
              <a:t>the uncertainties caused by the drift of the instrument gain was identified as the largest source of error.</a:t>
            </a:r>
            <a:endParaRPr lang="en-GB" dirty="0" smtClean="0">
              <a:latin typeface="+mj-lt"/>
              <a:cs typeface="Times New Roman" pitchFamily="18" charset="0"/>
            </a:endParaRPr>
          </a:p>
          <a:p>
            <a:pPr algn="just">
              <a:spcAft>
                <a:spcPts val="600"/>
              </a:spcAft>
              <a:buFont typeface="Wingdings" pitchFamily="2" charset="2"/>
              <a:buChar char="Ø"/>
            </a:pPr>
            <a:r>
              <a:rPr lang="en-GB" dirty="0" smtClean="0">
                <a:latin typeface="+mj-lt"/>
                <a:cs typeface="Times New Roman" pitchFamily="18" charset="0"/>
              </a:rPr>
              <a:t>Indeed, MIPAS detectors of some spectral bands are affected by nonlinearities that </a:t>
            </a:r>
            <a:r>
              <a:rPr lang="en-GB" dirty="0" smtClean="0"/>
              <a:t>change with time due to the aging of the instrument.</a:t>
            </a:r>
            <a:r>
              <a:rPr lang="en-GB" dirty="0" smtClean="0">
                <a:cs typeface="Times New Roman" pitchFamily="18" charset="0"/>
              </a:rPr>
              <a:t> </a:t>
            </a:r>
            <a:endParaRPr lang="en-GB" dirty="0" smtClean="0">
              <a:latin typeface="+mj-lt"/>
              <a:cs typeface="Times New Roman" pitchFamily="18" charset="0"/>
            </a:endParaRPr>
          </a:p>
          <a:p>
            <a:pPr algn="just">
              <a:spcAft>
                <a:spcPts val="600"/>
              </a:spcAft>
              <a:buFont typeface="Wingdings" pitchFamily="2" charset="2"/>
              <a:buChar char="Ø"/>
            </a:pPr>
            <a:r>
              <a:rPr lang="en-GB" dirty="0" smtClean="0">
                <a:ea typeface="Times New Roman" pitchFamily="18" charset="0"/>
                <a:cs typeface="Times New Roman" pitchFamily="18" charset="0"/>
              </a:rPr>
              <a:t>For L1 files used by V6 and previous versions </a:t>
            </a:r>
            <a:r>
              <a:rPr lang="en-GB" dirty="0" smtClean="0">
                <a:latin typeface="+mj-lt"/>
                <a:ea typeface="Times New Roman" pitchFamily="18" charset="0"/>
                <a:cs typeface="Times New Roman" pitchFamily="18" charset="0"/>
              </a:rPr>
              <a:t>the detector response as a function of the incident photon flux were characterized and parameterized before the ENVISAT launch and the parameters of this characterization were used to perform the nonlinearity correction.</a:t>
            </a:r>
          </a:p>
          <a:p>
            <a:pPr algn="just">
              <a:spcAft>
                <a:spcPts val="600"/>
              </a:spcAft>
              <a:buFont typeface="Wingdings" pitchFamily="2" charset="2"/>
              <a:buChar char="Ø"/>
            </a:pPr>
            <a:r>
              <a:rPr lang="en-GB" dirty="0" smtClean="0">
                <a:latin typeface="+mj-lt"/>
                <a:cs typeface="Times New Roman" pitchFamily="18" charset="0"/>
              </a:rPr>
              <a:t>In-flight measurements have now allowed nonlinearity correction in L1 V7 (used by ML2PP V7) </a:t>
            </a:r>
            <a:r>
              <a:rPr lang="en-GB" dirty="0" smtClean="0">
                <a:latin typeface="+mj-lt"/>
                <a:cs typeface="Times New Roman" pitchFamily="18" charset="0"/>
                <a:hlinkClick r:id="rId5" action="ppaction://hlinksldjump"/>
              </a:rPr>
              <a:t>(</a:t>
            </a:r>
            <a:r>
              <a:rPr lang="en-GB" dirty="0" err="1" smtClean="0">
                <a:latin typeface="+mj-lt"/>
                <a:cs typeface="Times New Roman" pitchFamily="18" charset="0"/>
                <a:hlinkClick r:id="rId5" action="ppaction://hlinksldjump"/>
              </a:rPr>
              <a:t>Birk</a:t>
            </a:r>
            <a:r>
              <a:rPr lang="en-GB" dirty="0" smtClean="0">
                <a:latin typeface="+mj-lt"/>
                <a:cs typeface="Times New Roman" pitchFamily="18" charset="0"/>
                <a:hlinkClick r:id="rId5" action="ppaction://hlinksldjump"/>
              </a:rPr>
              <a:t> and Wagner, 2013).  </a:t>
            </a:r>
            <a:endParaRPr lang="en-GB" dirty="0" smtClean="0">
              <a:latin typeface="+mj-lt"/>
              <a:cs typeface="Times New Roman" pitchFamily="18" charset="0"/>
            </a:endParaRPr>
          </a:p>
        </p:txBody>
      </p:sp>
      <p:sp>
        <p:nvSpPr>
          <p:cNvPr id="17" name="Rectangle 1"/>
          <p:cNvSpPr>
            <a:spLocks noChangeArrowheads="1"/>
          </p:cNvSpPr>
          <p:nvPr/>
        </p:nvSpPr>
        <p:spPr bwMode="auto">
          <a:xfrm>
            <a:off x="6372200" y="2619489"/>
            <a:ext cx="280831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000" dirty="0" smtClean="0">
                <a:latin typeface="Arial" pitchFamily="34" charset="0"/>
                <a:ea typeface="Times New Roman" pitchFamily="18" charset="0"/>
                <a:cs typeface="Arial" pitchFamily="34" charset="0"/>
              </a:rPr>
              <a:t>Ratio between mean L1 V7 and L1 V5 radiance for one band affected by non-</a:t>
            </a:r>
            <a:r>
              <a:rPr lang="en-GB" sz="1000" dirty="0" err="1" smtClean="0">
                <a:latin typeface="Arial" pitchFamily="34" charset="0"/>
                <a:ea typeface="Times New Roman" pitchFamily="18" charset="0"/>
                <a:cs typeface="Arial" pitchFamily="34" charset="0"/>
              </a:rPr>
              <a:t>linearities</a:t>
            </a:r>
            <a:r>
              <a:rPr lang="en-GB" sz="1000" dirty="0" smtClean="0">
                <a:latin typeface="Arial" pitchFamily="34" charset="0"/>
                <a:ea typeface="Times New Roman" pitchFamily="18" charset="0"/>
                <a:cs typeface="Arial" pitchFamily="34" charset="0"/>
              </a:rPr>
              <a:t>. The effect of the correction is a reduction of the radiance at the beginning of the mission and then a progressive increase of the ratio up to 1.01 at the end of the mission.</a:t>
            </a:r>
            <a:endParaRPr lang="en-GB" sz="1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Immagine 17"/>
          <p:cNvPicPr>
            <a:picLocks/>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rcRect/>
          <a:stretch>
            <a:fillRect/>
          </a:stretch>
        </p:blipFill>
        <p:spPr bwMode="auto">
          <a:xfrm>
            <a:off x="6355205" y="3560693"/>
            <a:ext cx="2609283" cy="2478351"/>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a:solidFill>
                  <a:srgbClr val="FFFFFF"/>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w="25400">
                <a:solidFill>
                  <a:srgbClr val="000000"/>
                </a:solidFill>
                <a:miter lim="800000"/>
                <a:headEnd/>
                <a:tailEnd/>
              </a14:hiddenLine>
            </a:ext>
          </a:extLst>
        </p:spPr>
      </p:pic>
      <p:sp>
        <p:nvSpPr>
          <p:cNvPr id="19" name="Rettangolo 18"/>
          <p:cNvSpPr/>
          <p:nvPr/>
        </p:nvSpPr>
        <p:spPr>
          <a:xfrm>
            <a:off x="4211960" y="5877272"/>
            <a:ext cx="4932040" cy="461665"/>
          </a:xfrm>
          <a:prstGeom prst="rect">
            <a:avLst/>
          </a:prstGeom>
        </p:spPr>
        <p:txBody>
          <a:bodyPr wrap="square">
            <a:spAutoFit/>
          </a:bodyPr>
          <a:lstStyle/>
          <a:p>
            <a:r>
              <a:rPr lang="en-GB" sz="1200" dirty="0" smtClean="0"/>
              <a:t>Difference in the monthly mean of temperature profile retrieved when using L1 V7 files and L1 V5 files in July in the years 2002, 2008, 1010, 2011 </a:t>
            </a:r>
            <a:endParaRPr lang="it-IT" sz="1200" dirty="0"/>
          </a:p>
        </p:txBody>
      </p:sp>
      <p:sp>
        <p:nvSpPr>
          <p:cNvPr id="20" name="AutoShape 41">
            <a:hlinkClick r:id="rId7" action="ppaction://hlinksldjump"/>
          </p:cNvPr>
          <p:cNvSpPr>
            <a:spLocks noChangeArrowheads="1"/>
          </p:cNvSpPr>
          <p:nvPr/>
        </p:nvSpPr>
        <p:spPr bwMode="auto">
          <a:xfrm>
            <a:off x="6372200" y="638157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1" name="Oval 68">
            <a:hlinkClick r:id="rId8" action="ppaction://hlinksldjump"/>
          </p:cNvPr>
          <p:cNvSpPr>
            <a:spLocks noChangeArrowheads="1"/>
          </p:cNvSpPr>
          <p:nvPr/>
        </p:nvSpPr>
        <p:spPr bwMode="auto">
          <a:xfrm>
            <a:off x="7236296" y="628173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2048" y="-99392"/>
            <a:ext cx="7772400" cy="1470025"/>
          </a:xfrm>
        </p:spPr>
        <p:txBody>
          <a:bodyPr>
            <a:noAutofit/>
          </a:bodyPr>
          <a:lstStyle/>
          <a:p>
            <a:pPr>
              <a:lnSpc>
                <a:spcPts val="3000"/>
              </a:lnSpc>
            </a:pPr>
            <a:r>
              <a:rPr lang="it-IT" sz="3600" dirty="0" err="1" smtClean="0">
                <a:solidFill>
                  <a:srgbClr val="0070C0"/>
                </a:solidFill>
              </a:rPr>
              <a:t>Improvements</a:t>
            </a:r>
            <a:r>
              <a:rPr lang="it-IT" sz="3600" dirty="0" smtClean="0">
                <a:solidFill>
                  <a:srgbClr val="0070C0"/>
                </a:solidFill>
              </a:rPr>
              <a:t> in V7 L1 </a:t>
            </a:r>
            <a:r>
              <a:rPr lang="it-IT" sz="3600" dirty="0" err="1" smtClean="0">
                <a:solidFill>
                  <a:srgbClr val="0070C0"/>
                </a:solidFill>
              </a:rPr>
              <a:t>processor</a:t>
            </a:r>
            <a:r>
              <a:rPr lang="it-IT" sz="3600" dirty="0" smtClean="0">
                <a:solidFill>
                  <a:srgbClr val="0070C0"/>
                </a:solidFill>
              </a:rPr>
              <a:t>:</a:t>
            </a:r>
            <a:br>
              <a:rPr lang="it-IT" sz="3600" dirty="0" smtClean="0">
                <a:solidFill>
                  <a:srgbClr val="0070C0"/>
                </a:solidFill>
              </a:rPr>
            </a:br>
            <a:r>
              <a:rPr lang="it-IT" sz="3600" dirty="0" err="1" smtClean="0">
                <a:solidFill>
                  <a:srgbClr val="0070C0"/>
                </a:solidFill>
              </a:rPr>
              <a:t>correction</a:t>
            </a:r>
            <a:r>
              <a:rPr lang="it-IT" sz="3600" dirty="0" smtClean="0">
                <a:solidFill>
                  <a:srgbClr val="0070C0"/>
                </a:solidFill>
              </a:rPr>
              <a:t> </a:t>
            </a:r>
            <a:r>
              <a:rPr lang="it-IT" sz="3600" dirty="0" err="1" smtClean="0">
                <a:solidFill>
                  <a:srgbClr val="0070C0"/>
                </a:solidFill>
              </a:rPr>
              <a:t>of</a:t>
            </a:r>
            <a:r>
              <a:rPr lang="it-IT" sz="3600" dirty="0" smtClean="0">
                <a:solidFill>
                  <a:srgbClr val="0070C0"/>
                </a:solidFill>
              </a:rPr>
              <a:t> </a:t>
            </a:r>
            <a:r>
              <a:rPr lang="it-IT" sz="3600" dirty="0" err="1" smtClean="0">
                <a:solidFill>
                  <a:srgbClr val="0070C0"/>
                </a:solidFill>
              </a:rPr>
              <a:t>time</a:t>
            </a:r>
            <a:r>
              <a:rPr lang="it-IT" sz="3600" dirty="0" smtClean="0">
                <a:solidFill>
                  <a:srgbClr val="0070C0"/>
                </a:solidFill>
              </a:rPr>
              <a:t> </a:t>
            </a:r>
            <a:r>
              <a:rPr lang="it-IT" sz="3600" dirty="0" err="1" smtClean="0">
                <a:solidFill>
                  <a:srgbClr val="0070C0"/>
                </a:solidFill>
              </a:rPr>
              <a:t>dependent</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calibration</a:t>
            </a:r>
            <a:r>
              <a:rPr lang="it-IT" sz="3600" dirty="0" smtClean="0">
                <a:solidFill>
                  <a:srgbClr val="0070C0"/>
                </a:solidFill>
              </a:rPr>
              <a:t> </a:t>
            </a:r>
            <a:r>
              <a:rPr lang="it-IT" sz="3600" dirty="0" err="1" smtClean="0">
                <a:solidFill>
                  <a:srgbClr val="0070C0"/>
                </a:solidFill>
              </a:rPr>
              <a:t>error</a:t>
            </a:r>
            <a:r>
              <a:rPr lang="it-IT" sz="3600" dirty="0" smtClean="0">
                <a:solidFill>
                  <a:srgbClr val="0070C0"/>
                </a:solidFill>
              </a:rPr>
              <a:t> (2/</a:t>
            </a:r>
            <a:r>
              <a:rPr lang="it-IT" sz="3600" dirty="0" err="1" smtClean="0">
                <a:solidFill>
                  <a:srgbClr val="0070C0"/>
                </a:solidFill>
              </a:rPr>
              <a:t>2</a:t>
            </a:r>
            <a:r>
              <a:rPr lang="it-IT" sz="3600" dirty="0" smtClean="0">
                <a:solidFill>
                  <a:srgbClr val="0070C0"/>
                </a:solidFill>
              </a:rPr>
              <a:t>)</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4" name="Rettangolo 13"/>
          <p:cNvSpPr/>
          <p:nvPr/>
        </p:nvSpPr>
        <p:spPr>
          <a:xfrm>
            <a:off x="323528" y="1270501"/>
            <a:ext cx="8136904" cy="646331"/>
          </a:xfrm>
          <a:prstGeom prst="rect">
            <a:avLst/>
          </a:prstGeom>
        </p:spPr>
        <p:txBody>
          <a:bodyPr wrap="square">
            <a:spAutoFit/>
          </a:bodyPr>
          <a:lstStyle/>
          <a:p>
            <a:pPr algn="just">
              <a:spcAft>
                <a:spcPts val="600"/>
              </a:spcAft>
            </a:pPr>
            <a:r>
              <a:rPr lang="en-GB" dirty="0" smtClean="0"/>
              <a:t>The analysis of the d</a:t>
            </a:r>
            <a:r>
              <a:rPr lang="en-US" dirty="0" err="1" smtClean="0"/>
              <a:t>ifferences</a:t>
            </a:r>
            <a:r>
              <a:rPr lang="en-US" dirty="0" smtClean="0"/>
              <a:t> between V7 and V6 profiles provides an indication of the error in V6 products due to unaccounted non-</a:t>
            </a:r>
            <a:r>
              <a:rPr lang="en-US" dirty="0" err="1" smtClean="0"/>
              <a:t>linearities</a:t>
            </a:r>
            <a:r>
              <a:rPr lang="en-US" dirty="0" smtClean="0"/>
              <a:t>.</a:t>
            </a:r>
            <a:endParaRPr lang="en-GB" dirty="0" smtClean="0">
              <a:cs typeface="Times New Roman" pitchFamily="18" charset="0"/>
            </a:endParaRPr>
          </a:p>
        </p:txBody>
      </p:sp>
      <p:pic>
        <p:nvPicPr>
          <p:cNvPr id="15" name="Immagine 14" descr="C:\Users\piera\WAVAS II\KARLSRUHE\trendDiff\diffT_FR.png"/>
          <p:cNvPicPr/>
          <p:nvPr/>
        </p:nvPicPr>
        <p:blipFill>
          <a:blip r:embed="rId4" cstate="print"/>
          <a:srcRect/>
          <a:stretch>
            <a:fillRect/>
          </a:stretch>
        </p:blipFill>
        <p:spPr bwMode="auto">
          <a:xfrm>
            <a:off x="110863" y="1844824"/>
            <a:ext cx="4389129" cy="2710287"/>
          </a:xfrm>
          <a:prstGeom prst="rect">
            <a:avLst/>
          </a:prstGeom>
          <a:noFill/>
          <a:ln w="9525">
            <a:noFill/>
            <a:miter lim="800000"/>
            <a:headEnd/>
            <a:tailEnd/>
          </a:ln>
        </p:spPr>
      </p:pic>
      <p:pic>
        <p:nvPicPr>
          <p:cNvPr id="18" name="Immagine 17" descr="C:\Users\piera\WAVAS II\KARLSRUHE\trendDiff\reldiffH2O.png"/>
          <p:cNvPicPr/>
          <p:nvPr/>
        </p:nvPicPr>
        <p:blipFill>
          <a:blip r:embed="rId5" cstate="print"/>
          <a:srcRect l="2625"/>
          <a:stretch>
            <a:fillRect/>
          </a:stretch>
        </p:blipFill>
        <p:spPr bwMode="auto">
          <a:xfrm>
            <a:off x="4644008" y="1844824"/>
            <a:ext cx="4273914" cy="2710287"/>
          </a:xfrm>
          <a:prstGeom prst="rect">
            <a:avLst/>
          </a:prstGeom>
          <a:noFill/>
          <a:ln w="9525">
            <a:noFill/>
            <a:miter lim="800000"/>
            <a:headEnd/>
            <a:tailEnd/>
          </a:ln>
        </p:spPr>
      </p:pic>
      <p:sp>
        <p:nvSpPr>
          <p:cNvPr id="19" name="Rectangle 1"/>
          <p:cNvSpPr>
            <a:spLocks noChangeArrowheads="1"/>
          </p:cNvSpPr>
          <p:nvPr/>
        </p:nvSpPr>
        <p:spPr bwMode="auto">
          <a:xfrm>
            <a:off x="395536" y="4581128"/>
            <a:ext cx="3600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Temporal variation of V7 - V6 </a:t>
            </a:r>
            <a:r>
              <a:rPr kumimoji="0" lang="fr-FR"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differences</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a:t>
            </a:r>
            <a:r>
              <a:rPr kumimoji="0" lang="fr-FR"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temperature</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
          <p:cNvSpPr>
            <a:spLocks noChangeArrowheads="1"/>
          </p:cNvSpPr>
          <p:nvPr/>
        </p:nvSpPr>
        <p:spPr bwMode="auto">
          <a:xfrm>
            <a:off x="4572000" y="4581128"/>
            <a:ext cx="44999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dirty="0" smtClean="0">
                <a:latin typeface="Arial" pitchFamily="34" charset="0"/>
                <a:cs typeface="Arial" pitchFamily="34" charset="0"/>
              </a:rPr>
              <a:t>Temporal variation of V7 - V6 </a:t>
            </a:r>
            <a:r>
              <a:rPr lang="fr-FR" sz="1400" dirty="0" err="1" smtClean="0">
                <a:latin typeface="Arial" pitchFamily="34" charset="0"/>
                <a:cs typeface="Arial" pitchFamily="34" charset="0"/>
              </a:rPr>
              <a:t>differences</a:t>
            </a:r>
            <a:r>
              <a:rPr lang="fr-FR" sz="1400" dirty="0" smtClean="0">
                <a:latin typeface="Arial" pitchFamily="34" charset="0"/>
                <a:cs typeface="Arial" pitchFamily="34" charset="0"/>
              </a:rPr>
              <a:t> of water </a:t>
            </a:r>
            <a:r>
              <a:rPr lang="fr-FR" sz="1400" dirty="0" err="1" smtClean="0">
                <a:latin typeface="Arial" pitchFamily="34" charset="0"/>
                <a:cs typeface="Arial" pitchFamily="34" charset="0"/>
              </a:rPr>
              <a:t>vapor</a:t>
            </a:r>
            <a:r>
              <a:rPr lang="fr-FR" sz="1400" dirty="0" smtClean="0">
                <a:latin typeface="Arial" pitchFamily="34" charset="0"/>
                <a:cs typeface="Arial" pitchFamily="34" charset="0"/>
              </a:rPr>
              <a:t>.</a:t>
            </a:r>
            <a:r>
              <a:rPr lang="en-US" sz="1400" dirty="0" smtClean="0">
                <a:latin typeface="Arial" pitchFamily="34" charset="0"/>
                <a:ea typeface="Times New Roman" pitchFamily="18" charset="0"/>
                <a:cs typeface="Arial" pitchFamily="34" charset="0"/>
              </a:rPr>
              <a:t> Non-linearity correction impacts the species retrievals in two ways: a direct effect, due to changes in the radiance and an indirect effect, due to changes in temperature.</a:t>
            </a:r>
            <a:endParaRPr lang="en-US" sz="1400" dirty="0" smtClean="0">
              <a:latin typeface="Arial" pitchFamily="34" charset="0"/>
              <a:cs typeface="Arial" pitchFamily="34" charset="0"/>
            </a:endParaRPr>
          </a:p>
          <a:p>
            <a:pPr lvl="0" algn="just" fontAlgn="base">
              <a:spcBef>
                <a:spcPct val="0"/>
              </a:spcBef>
              <a:spcAft>
                <a:spcPct val="0"/>
              </a:spcAft>
            </a:pPr>
            <a:r>
              <a:rPr lang="fr-FR" sz="1400" dirty="0" smtClean="0">
                <a:latin typeface="Arial"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68">
            <a:hlinkClick r:id="rId6" action="ppaction://hlinksldjump"/>
          </p:cNvPr>
          <p:cNvSpPr>
            <a:spLocks noChangeArrowheads="1"/>
          </p:cNvSpPr>
          <p:nvPr/>
        </p:nvSpPr>
        <p:spPr bwMode="auto">
          <a:xfrm>
            <a:off x="3923928" y="5661248"/>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4" name="AutoShape 23">
            <a:hlinkClick r:id="rId7" action="ppaction://hlinksldjump"/>
          </p:cNvPr>
          <p:cNvSpPr>
            <a:spLocks noChangeArrowheads="1"/>
          </p:cNvSpPr>
          <p:nvPr/>
        </p:nvSpPr>
        <p:spPr bwMode="auto">
          <a:xfrm rot="10800000">
            <a:off x="971600"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6" name="Rettangolo 25"/>
          <p:cNvSpPr/>
          <p:nvPr/>
        </p:nvSpPr>
        <p:spPr>
          <a:xfrm>
            <a:off x="1763688" y="566124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Improvements</a:t>
            </a:r>
            <a:r>
              <a:rPr lang="it-IT" dirty="0" smtClean="0"/>
              <a:t> in L2</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2048" y="-243408"/>
            <a:ext cx="7772400" cy="1470025"/>
          </a:xfrm>
        </p:spPr>
        <p:txBody>
          <a:bodyPr>
            <a:noAutofit/>
          </a:bodyPr>
          <a:lstStyle/>
          <a:p>
            <a:pPr>
              <a:lnSpc>
                <a:spcPts val="3000"/>
              </a:lnSpc>
            </a:pPr>
            <a:r>
              <a:rPr lang="it-IT" sz="3600" dirty="0" err="1" smtClean="0">
                <a:solidFill>
                  <a:srgbClr val="0070C0"/>
                </a:solidFill>
              </a:rPr>
              <a:t>Improvements</a:t>
            </a:r>
            <a:r>
              <a:rPr lang="it-IT" sz="3600" dirty="0" smtClean="0">
                <a:solidFill>
                  <a:srgbClr val="0070C0"/>
                </a:solidFill>
              </a:rPr>
              <a:t> in V7 L2 </a:t>
            </a:r>
            <a:r>
              <a:rPr lang="it-IT" sz="3600" dirty="0" err="1" smtClean="0">
                <a:solidFill>
                  <a:srgbClr val="0070C0"/>
                </a:solidFill>
              </a:rPr>
              <a:t>processor</a:t>
            </a:r>
            <a:r>
              <a:rPr lang="it-IT" sz="3600" dirty="0" smtClean="0">
                <a:solidFill>
                  <a:srgbClr val="0070C0"/>
                </a:solidFill>
              </a:rPr>
              <a:t/>
            </a:r>
            <a:br>
              <a:rPr lang="it-IT" sz="3600" dirty="0" smtClean="0">
                <a:solidFill>
                  <a:srgbClr val="0070C0"/>
                </a:solidFill>
              </a:rPr>
            </a:b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5" name="Rettangolo 14"/>
          <p:cNvSpPr/>
          <p:nvPr/>
        </p:nvSpPr>
        <p:spPr>
          <a:xfrm>
            <a:off x="35496" y="836712"/>
            <a:ext cx="9001000" cy="2139047"/>
          </a:xfrm>
          <a:prstGeom prst="rect">
            <a:avLst/>
          </a:prstGeom>
        </p:spPr>
        <p:txBody>
          <a:bodyPr wrap="square">
            <a:spAutoFit/>
          </a:bodyPr>
          <a:lstStyle/>
          <a:p>
            <a:r>
              <a:rPr lang="it-IT" sz="1600" dirty="0" err="1" smtClean="0"/>
              <a:t>MW-dependent</a:t>
            </a:r>
            <a:r>
              <a:rPr lang="it-IT" sz="1600" dirty="0" smtClean="0"/>
              <a:t> continuum </a:t>
            </a:r>
            <a:r>
              <a:rPr lang="it-IT" sz="1600" dirty="0" err="1" smtClean="0"/>
              <a:t>profiles</a:t>
            </a:r>
            <a:r>
              <a:rPr lang="it-IT" sz="1600" dirty="0" smtClean="0"/>
              <a:t> (</a:t>
            </a:r>
            <a:r>
              <a:rPr lang="it-IT" sz="1600" dirty="0" err="1" smtClean="0"/>
              <a:t>including</a:t>
            </a:r>
            <a:r>
              <a:rPr lang="it-IT" sz="1600" dirty="0" smtClean="0"/>
              <a:t> </a:t>
            </a:r>
            <a:r>
              <a:rPr lang="it-IT" sz="1600" dirty="0" err="1" smtClean="0"/>
              <a:t>all</a:t>
            </a:r>
            <a:r>
              <a:rPr lang="it-IT" sz="1600" dirty="0" smtClean="0"/>
              <a:t> the </a:t>
            </a:r>
            <a:r>
              <a:rPr lang="it-IT" sz="1600" dirty="0" err="1" smtClean="0"/>
              <a:t>emission</a:t>
            </a:r>
            <a:r>
              <a:rPr lang="it-IT" sz="1600" dirty="0" smtClean="0"/>
              <a:t> </a:t>
            </a:r>
            <a:r>
              <a:rPr lang="it-IT" sz="1600" dirty="0" err="1" smtClean="0"/>
              <a:t>sources</a:t>
            </a:r>
            <a:r>
              <a:rPr lang="it-IT" sz="1600" dirty="0" smtClean="0"/>
              <a:t> </a:t>
            </a:r>
            <a:r>
              <a:rPr lang="it-IT" sz="1600" dirty="0" err="1" smtClean="0"/>
              <a:t>that</a:t>
            </a:r>
            <a:r>
              <a:rPr lang="it-IT" sz="1600" dirty="0" smtClean="0"/>
              <a:t> are </a:t>
            </a:r>
            <a:r>
              <a:rPr lang="it-IT" sz="1600" dirty="0" err="1" smtClean="0"/>
              <a:t>frequency</a:t>
            </a:r>
            <a:r>
              <a:rPr lang="it-IT" sz="1600" dirty="0" smtClean="0"/>
              <a:t> </a:t>
            </a:r>
            <a:r>
              <a:rPr lang="it-IT" sz="1600" dirty="0" err="1" smtClean="0"/>
              <a:t>independent</a:t>
            </a:r>
            <a:r>
              <a:rPr lang="it-IT" sz="1600" dirty="0" smtClean="0"/>
              <a:t> </a:t>
            </a:r>
            <a:r>
              <a:rPr lang="it-IT" sz="1600" dirty="0" err="1" smtClean="0"/>
              <a:t>within</a:t>
            </a:r>
            <a:r>
              <a:rPr lang="it-IT" sz="1600" dirty="0" smtClean="0"/>
              <a:t> a </a:t>
            </a:r>
            <a:r>
              <a:rPr lang="it-IT" sz="1600" dirty="0" err="1" smtClean="0"/>
              <a:t>microwindow</a:t>
            </a:r>
            <a:r>
              <a:rPr lang="it-IT" sz="1600" dirty="0" smtClean="0"/>
              <a:t>) are </a:t>
            </a:r>
            <a:r>
              <a:rPr lang="it-IT" sz="1600" dirty="0" err="1" smtClean="0"/>
              <a:t>fitted</a:t>
            </a:r>
            <a:r>
              <a:rPr lang="it-IT" sz="1600" dirty="0" smtClean="0"/>
              <a:t> </a:t>
            </a:r>
            <a:r>
              <a:rPr lang="it-IT" sz="1600" dirty="0" err="1" smtClean="0"/>
              <a:t>together</a:t>
            </a:r>
            <a:r>
              <a:rPr lang="it-IT" sz="1600" dirty="0" smtClean="0"/>
              <a:t>  </a:t>
            </a:r>
            <a:r>
              <a:rPr lang="it-IT" sz="1600" dirty="0" err="1" smtClean="0"/>
              <a:t>with</a:t>
            </a:r>
            <a:r>
              <a:rPr lang="it-IT" sz="1600" dirty="0" smtClean="0"/>
              <a:t> the </a:t>
            </a:r>
            <a:r>
              <a:rPr lang="it-IT" sz="1600" dirty="0" err="1" smtClean="0"/>
              <a:t>unknown</a:t>
            </a:r>
            <a:r>
              <a:rPr lang="it-IT" sz="1600" dirty="0" smtClean="0"/>
              <a:t> </a:t>
            </a:r>
            <a:r>
              <a:rPr lang="it-IT" sz="1600" dirty="0" err="1" smtClean="0"/>
              <a:t>profile</a:t>
            </a:r>
            <a:r>
              <a:rPr lang="it-IT" sz="1600" dirty="0" smtClean="0"/>
              <a:t>.</a:t>
            </a:r>
          </a:p>
          <a:p>
            <a:pPr marL="95250" indent="-95250" algn="just">
              <a:spcAft>
                <a:spcPts val="600"/>
              </a:spcAft>
              <a:defRPr/>
            </a:pPr>
            <a:r>
              <a:rPr lang="en-US" sz="1600" dirty="0" smtClean="0"/>
              <a:t>While in V6, for each layer </a:t>
            </a:r>
            <a:r>
              <a:rPr lang="en-US" sz="1600" i="1" dirty="0" err="1" smtClean="0"/>
              <a:t>i</a:t>
            </a:r>
            <a:r>
              <a:rPr lang="en-US" sz="1600" i="1" baseline="30000" dirty="0" err="1" smtClean="0"/>
              <a:t>th</a:t>
            </a:r>
            <a:r>
              <a:rPr lang="en-US" sz="1600" i="1" dirty="0" smtClean="0"/>
              <a:t>, </a:t>
            </a:r>
            <a:r>
              <a:rPr lang="en-US" sz="1600" dirty="0" smtClean="0"/>
              <a:t>the</a:t>
            </a:r>
            <a:r>
              <a:rPr lang="en-US" sz="1600" i="1" dirty="0" smtClean="0"/>
              <a:t> </a:t>
            </a:r>
            <a:r>
              <a:rPr lang="en-US" sz="1600" dirty="0" smtClean="0"/>
              <a:t>continuum cross-section </a:t>
            </a:r>
            <a:r>
              <a:rPr lang="en-US" sz="1600" i="1" dirty="0" err="1" smtClean="0"/>
              <a:t>k</a:t>
            </a:r>
            <a:r>
              <a:rPr lang="en-US" sz="1600" i="1" baseline="-25000" dirty="0" err="1" smtClean="0"/>
              <a:t>i</a:t>
            </a:r>
            <a:r>
              <a:rPr lang="en-US" sz="1600" dirty="0" smtClean="0"/>
              <a:t> was retrieved, in V7 the transmission</a:t>
            </a:r>
          </a:p>
          <a:p>
            <a:pPr marL="95250" indent="-95250" algn="just">
              <a:spcAft>
                <a:spcPts val="600"/>
              </a:spcAft>
              <a:defRPr/>
            </a:pPr>
            <a:r>
              <a:rPr lang="en-US" sz="1600" dirty="0" smtClean="0"/>
              <a:t> </a:t>
            </a:r>
            <a:r>
              <a:rPr lang="en-US" sz="1600" i="1" dirty="0" err="1" smtClean="0"/>
              <a:t>ξi</a:t>
            </a:r>
            <a:r>
              <a:rPr lang="en-US" sz="1600" i="1" dirty="0" smtClean="0"/>
              <a:t>=exp(-</a:t>
            </a:r>
            <a:r>
              <a:rPr lang="en-US" sz="1600" i="1" dirty="0" err="1" smtClean="0"/>
              <a:t>k</a:t>
            </a:r>
            <a:r>
              <a:rPr lang="en-US" sz="1600" i="1" baseline="-25000" dirty="0" err="1" smtClean="0"/>
              <a:t>i</a:t>
            </a:r>
            <a:r>
              <a:rPr lang="en-US" sz="1600" i="1" dirty="0" smtClean="0"/>
              <a:t> C) </a:t>
            </a:r>
            <a:r>
              <a:rPr lang="en-US" sz="1600" dirty="0" smtClean="0"/>
              <a:t>due to the continuum is retrieved. The sensitivity of the forward model to </a:t>
            </a:r>
            <a:r>
              <a:rPr lang="en-US" sz="1600" i="1" dirty="0" err="1" smtClean="0"/>
              <a:t>k</a:t>
            </a:r>
            <a:r>
              <a:rPr lang="en-US" sz="1600" i="1" baseline="-25000" dirty="0" err="1" smtClean="0"/>
              <a:t>i</a:t>
            </a:r>
            <a:r>
              <a:rPr lang="en-US" sz="1600" dirty="0" smtClean="0"/>
              <a:t> vanishes for large enough values of </a:t>
            </a:r>
            <a:r>
              <a:rPr lang="en-US" sz="1600" i="1" dirty="0" err="1" smtClean="0"/>
              <a:t>k</a:t>
            </a:r>
            <a:r>
              <a:rPr lang="en-US" sz="1600" i="1" baseline="-25000" dirty="0" err="1" smtClean="0"/>
              <a:t>i</a:t>
            </a:r>
            <a:r>
              <a:rPr lang="en-US" sz="1600" dirty="0" smtClean="0"/>
              <a:t> because of the exponential dependence, the new variables </a:t>
            </a:r>
            <a:r>
              <a:rPr lang="en-US" sz="1600" dirty="0" err="1" smtClean="0"/>
              <a:t>ξ</a:t>
            </a:r>
            <a:r>
              <a:rPr lang="en-US" sz="1600" baseline="-25000" dirty="0" err="1" smtClean="0"/>
              <a:t>i</a:t>
            </a:r>
            <a:r>
              <a:rPr lang="en-US" sz="1600" dirty="0" smtClean="0"/>
              <a:t> are </a:t>
            </a:r>
            <a:r>
              <a:rPr lang="en-US" sz="1600" dirty="0" err="1" smtClean="0"/>
              <a:t>polynomially</a:t>
            </a:r>
            <a:r>
              <a:rPr lang="en-US" sz="1600" dirty="0" smtClean="0"/>
              <a:t> connected with the optical transparency of the layer due to the continuum, thus they are tightly linked to the measured spectra. The main effect of this improvement is that a better convergence towards the minimum of the χ</a:t>
            </a:r>
            <a:r>
              <a:rPr lang="en-US" sz="1600" baseline="30000" dirty="0" smtClean="0"/>
              <a:t>2</a:t>
            </a:r>
            <a:r>
              <a:rPr lang="en-US" sz="1600" dirty="0" smtClean="0"/>
              <a:t> is reached .</a:t>
            </a:r>
            <a:endParaRPr lang="it-IT" sz="1600" dirty="0" smtClean="0"/>
          </a:p>
        </p:txBody>
      </p:sp>
      <p:sp>
        <p:nvSpPr>
          <p:cNvPr id="16" name="Rettangolo 15"/>
          <p:cNvSpPr/>
          <p:nvPr/>
        </p:nvSpPr>
        <p:spPr>
          <a:xfrm>
            <a:off x="107504" y="2852936"/>
            <a:ext cx="8712968" cy="1846659"/>
          </a:xfrm>
          <a:prstGeom prst="rect">
            <a:avLst/>
          </a:prstGeom>
        </p:spPr>
        <p:txBody>
          <a:bodyPr wrap="square">
            <a:spAutoFit/>
          </a:bodyPr>
          <a:lstStyle/>
          <a:p>
            <a:pPr algn="ctr"/>
            <a:r>
              <a:rPr lang="en-US" dirty="0" smtClean="0">
                <a:solidFill>
                  <a:srgbClr val="0070C0"/>
                </a:solidFill>
              </a:rPr>
              <a:t>Main effects of the new continuum approach</a:t>
            </a:r>
          </a:p>
          <a:p>
            <a:pPr algn="just"/>
            <a:r>
              <a:rPr lang="en-US" sz="1600" dirty="0" smtClean="0"/>
              <a:t>The new approach generally leads to a significant reduction of the conditioning number of the matrix to be inverted. This, together with the reduced non-linearity of the forward model with respect to the new continuum variables, allows to decrease by a factor of 10 the initial value of the </a:t>
            </a:r>
            <a:r>
              <a:rPr lang="en-US" sz="1600" dirty="0" err="1" smtClean="0"/>
              <a:t>Levenberg</a:t>
            </a:r>
            <a:r>
              <a:rPr lang="en-US" sz="1600" dirty="0" smtClean="0"/>
              <a:t>-Marquardt parameter for the new retrieval variables. Results are that the final  χ</a:t>
            </a:r>
            <a:r>
              <a:rPr lang="en-US" sz="1600" baseline="30000" dirty="0" smtClean="0"/>
              <a:t>2</a:t>
            </a:r>
            <a:r>
              <a:rPr lang="en-US" sz="1600" dirty="0" smtClean="0"/>
              <a:t> is reduced by about 3%, the number of iterations by about 15% and the number of degrees of freedom increased by 5% with respect to the previous approach. </a:t>
            </a:r>
          </a:p>
        </p:txBody>
      </p:sp>
      <p:pic>
        <p:nvPicPr>
          <p:cNvPr id="17" name="Picture 3"/>
          <p:cNvPicPr>
            <a:picLocks noChangeAspect="1" noChangeArrowheads="1"/>
          </p:cNvPicPr>
          <p:nvPr/>
        </p:nvPicPr>
        <p:blipFill>
          <a:blip r:embed="rId4" cstate="print"/>
          <a:srcRect/>
          <a:stretch>
            <a:fillRect/>
          </a:stretch>
        </p:blipFill>
        <p:spPr bwMode="auto">
          <a:xfrm>
            <a:off x="755576" y="4606056"/>
            <a:ext cx="2738438" cy="1919288"/>
          </a:xfrm>
          <a:prstGeom prst="rect">
            <a:avLst/>
          </a:prstGeom>
          <a:noFill/>
          <a:ln w="25400">
            <a:noFill/>
            <a:miter lim="800000"/>
            <a:headEnd/>
            <a:tailEnd/>
          </a:ln>
        </p:spPr>
      </p:pic>
      <p:pic>
        <p:nvPicPr>
          <p:cNvPr id="18" name="Picture 10"/>
          <p:cNvPicPr>
            <a:picLocks noChangeAspect="1" noChangeArrowheads="1"/>
          </p:cNvPicPr>
          <p:nvPr/>
        </p:nvPicPr>
        <p:blipFill>
          <a:blip r:embed="rId5" cstate="print"/>
          <a:srcRect/>
          <a:stretch>
            <a:fillRect/>
          </a:stretch>
        </p:blipFill>
        <p:spPr bwMode="auto">
          <a:xfrm>
            <a:off x="3851920" y="4606056"/>
            <a:ext cx="2738438" cy="1919288"/>
          </a:xfrm>
          <a:prstGeom prst="rect">
            <a:avLst/>
          </a:prstGeom>
          <a:noFill/>
          <a:ln w="25400">
            <a:noFill/>
            <a:miter lim="800000"/>
            <a:headEnd/>
            <a:tailEnd/>
          </a:ln>
        </p:spPr>
      </p:pic>
      <p:sp>
        <p:nvSpPr>
          <p:cNvPr id="12" name="CasellaDiTesto 11"/>
          <p:cNvSpPr txBox="1"/>
          <p:nvPr/>
        </p:nvSpPr>
        <p:spPr>
          <a:xfrm>
            <a:off x="5796136" y="4900918"/>
            <a:ext cx="360040" cy="461665"/>
          </a:xfrm>
          <a:prstGeom prst="rect">
            <a:avLst/>
          </a:prstGeom>
          <a:solidFill>
            <a:schemeClr val="bg1"/>
          </a:solidFill>
        </p:spPr>
        <p:txBody>
          <a:bodyPr wrap="square" rtlCol="0">
            <a:spAutoFit/>
          </a:bodyPr>
          <a:lstStyle/>
          <a:p>
            <a:r>
              <a:rPr lang="it-IT" sz="1200" dirty="0" smtClean="0"/>
              <a:t>V6</a:t>
            </a:r>
          </a:p>
          <a:p>
            <a:r>
              <a:rPr lang="it-IT" sz="1200" dirty="0" smtClean="0"/>
              <a:t>V7</a:t>
            </a:r>
            <a:endParaRPr lang="it-IT" sz="1200" dirty="0"/>
          </a:p>
        </p:txBody>
      </p:sp>
      <p:sp>
        <p:nvSpPr>
          <p:cNvPr id="13" name="CasellaDiTesto 12"/>
          <p:cNvSpPr txBox="1"/>
          <p:nvPr/>
        </p:nvSpPr>
        <p:spPr>
          <a:xfrm>
            <a:off x="2771800" y="4839543"/>
            <a:ext cx="360040" cy="461665"/>
          </a:xfrm>
          <a:prstGeom prst="rect">
            <a:avLst/>
          </a:prstGeom>
          <a:solidFill>
            <a:schemeClr val="bg1"/>
          </a:solidFill>
        </p:spPr>
        <p:txBody>
          <a:bodyPr wrap="square" rtlCol="0">
            <a:spAutoFit/>
          </a:bodyPr>
          <a:lstStyle/>
          <a:p>
            <a:r>
              <a:rPr lang="it-IT" sz="1200" dirty="0" smtClean="0"/>
              <a:t>V6</a:t>
            </a:r>
          </a:p>
          <a:p>
            <a:r>
              <a:rPr lang="it-IT" sz="1200" dirty="0" smtClean="0"/>
              <a:t>V7</a:t>
            </a:r>
            <a:endParaRPr lang="it-IT" sz="1200" dirty="0"/>
          </a:p>
        </p:txBody>
      </p:sp>
      <p:sp>
        <p:nvSpPr>
          <p:cNvPr id="19" name="AutoShape 41">
            <a:hlinkClick r:id="rId6" action="ppaction://hlinksldjump"/>
          </p:cNvPr>
          <p:cNvSpPr>
            <a:spLocks noChangeArrowheads="1"/>
          </p:cNvSpPr>
          <p:nvPr/>
        </p:nvSpPr>
        <p:spPr bwMode="auto">
          <a:xfrm>
            <a:off x="7596336" y="5229200"/>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0" name="Oval 68">
            <a:hlinkClick r:id="rId7" action="ppaction://hlinksldjump"/>
          </p:cNvPr>
          <p:cNvSpPr>
            <a:spLocks noChangeArrowheads="1"/>
          </p:cNvSpPr>
          <p:nvPr/>
        </p:nvSpPr>
        <p:spPr bwMode="auto">
          <a:xfrm>
            <a:off x="8316416" y="5157192"/>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2" name="Rettangolo 21"/>
          <p:cNvSpPr/>
          <p:nvPr/>
        </p:nvSpPr>
        <p:spPr>
          <a:xfrm>
            <a:off x="2123728" y="548680"/>
            <a:ext cx="3424271" cy="369332"/>
          </a:xfrm>
          <a:prstGeom prst="rect">
            <a:avLst/>
          </a:prstGeom>
        </p:spPr>
        <p:txBody>
          <a:bodyPr wrap="none">
            <a:spAutoFit/>
          </a:bodyPr>
          <a:lstStyle/>
          <a:p>
            <a:r>
              <a:rPr lang="it-IT" dirty="0" smtClean="0">
                <a:solidFill>
                  <a:srgbClr val="0070C0"/>
                </a:solidFill>
              </a:rPr>
              <a:t>New continuum </a:t>
            </a:r>
            <a:r>
              <a:rPr lang="it-IT" dirty="0" err="1" smtClean="0">
                <a:solidFill>
                  <a:srgbClr val="0070C0"/>
                </a:solidFill>
              </a:rPr>
              <a:t>retrieval</a:t>
            </a:r>
            <a:r>
              <a:rPr lang="it-IT" dirty="0" smtClean="0">
                <a:solidFill>
                  <a:srgbClr val="0070C0"/>
                </a:solidFill>
              </a:rPr>
              <a:t> </a:t>
            </a:r>
            <a:r>
              <a:rPr lang="it-IT" dirty="0" err="1" smtClean="0">
                <a:solidFill>
                  <a:srgbClr val="0070C0"/>
                </a:solidFill>
              </a:rPr>
              <a:t>approach</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60040" y="-459432"/>
            <a:ext cx="7772400" cy="1470025"/>
          </a:xfrm>
        </p:spPr>
        <p:txBody>
          <a:bodyPr>
            <a:noAutofit/>
          </a:bodyPr>
          <a:lstStyle/>
          <a:p>
            <a:pPr>
              <a:lnSpc>
                <a:spcPts val="3000"/>
              </a:lnSpc>
            </a:pPr>
            <a:r>
              <a:rPr lang="it-IT" sz="3600" dirty="0" err="1" smtClean="0">
                <a:solidFill>
                  <a:srgbClr val="0070C0"/>
                </a:solidFill>
              </a:rPr>
              <a:t>Improvements</a:t>
            </a:r>
            <a:r>
              <a:rPr lang="it-IT" sz="3600" dirty="0" smtClean="0">
                <a:solidFill>
                  <a:srgbClr val="0070C0"/>
                </a:solidFill>
              </a:rPr>
              <a:t> in V7 L2 </a:t>
            </a:r>
            <a:r>
              <a:rPr lang="it-IT" sz="3600" dirty="0" err="1" smtClean="0">
                <a:solidFill>
                  <a:srgbClr val="0070C0"/>
                </a:solidFill>
              </a:rPr>
              <a:t>processor</a:t>
            </a:r>
            <a:endParaRPr lang="it-IT" sz="3600" dirty="0">
              <a:solidFill>
                <a:srgbClr val="0070C0"/>
              </a:solidFill>
            </a:endParaRPr>
          </a:p>
        </p:txBody>
      </p:sp>
      <p:pic>
        <p:nvPicPr>
          <p:cNvPr id="4" name="Picture 10"/>
          <p:cNvPicPr>
            <a:picLocks noChangeAspect="1" noChangeArrowheads="1"/>
          </p:cNvPicPr>
          <p:nvPr/>
        </p:nvPicPr>
        <p:blipFill>
          <a:blip r:embed="rId3"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4" cstate="print"/>
          <a:srcRect/>
          <a:stretch>
            <a:fillRect/>
          </a:stretch>
        </p:blipFill>
        <p:spPr bwMode="auto">
          <a:xfrm>
            <a:off x="7848600" y="0"/>
            <a:ext cx="1295400" cy="1030288"/>
          </a:xfrm>
          <a:prstGeom prst="rect">
            <a:avLst/>
          </a:prstGeom>
          <a:noFill/>
          <a:ln w="9525">
            <a:noFill/>
            <a:round/>
            <a:headEnd/>
            <a:tailEnd/>
          </a:ln>
        </p:spPr>
      </p:pic>
      <p:sp>
        <p:nvSpPr>
          <p:cNvPr id="15" name="Rettangolo 14"/>
          <p:cNvSpPr/>
          <p:nvPr/>
        </p:nvSpPr>
        <p:spPr>
          <a:xfrm>
            <a:off x="35496" y="1196752"/>
            <a:ext cx="9001000" cy="1200329"/>
          </a:xfrm>
          <a:prstGeom prst="rect">
            <a:avLst/>
          </a:prstGeom>
        </p:spPr>
        <p:txBody>
          <a:bodyPr wrap="square">
            <a:spAutoFit/>
          </a:bodyPr>
          <a:lstStyle/>
          <a:p>
            <a:pPr algn="just">
              <a:spcAft>
                <a:spcPts val="600"/>
              </a:spcAft>
              <a:defRPr/>
            </a:pPr>
            <a:r>
              <a:rPr lang="it-IT" dirty="0" err="1" smtClean="0"/>
              <a:t>Upgraded</a:t>
            </a:r>
            <a:r>
              <a:rPr lang="it-IT" dirty="0" smtClean="0"/>
              <a:t> </a:t>
            </a:r>
            <a:r>
              <a:rPr lang="it-IT" dirty="0" err="1" smtClean="0"/>
              <a:t>microwindows</a:t>
            </a:r>
            <a:r>
              <a:rPr lang="it-IT" dirty="0" smtClean="0"/>
              <a:t> </a:t>
            </a:r>
            <a:r>
              <a:rPr lang="it-IT" dirty="0" err="1" smtClean="0"/>
              <a:t>for</a:t>
            </a:r>
            <a:r>
              <a:rPr lang="it-IT" dirty="0" smtClean="0"/>
              <a:t> the </a:t>
            </a:r>
            <a:r>
              <a:rPr lang="it-IT" dirty="0" err="1" smtClean="0"/>
              <a:t>analysis</a:t>
            </a:r>
            <a:r>
              <a:rPr lang="it-IT" dirty="0" smtClean="0"/>
              <a:t> </a:t>
            </a:r>
            <a:r>
              <a:rPr lang="it-IT" dirty="0" err="1" smtClean="0"/>
              <a:t>of</a:t>
            </a:r>
            <a:r>
              <a:rPr lang="it-IT" dirty="0" smtClean="0"/>
              <a:t> the Full </a:t>
            </a:r>
            <a:r>
              <a:rPr lang="it-IT" dirty="0" err="1" smtClean="0"/>
              <a:t>Resolution</a:t>
            </a:r>
            <a:r>
              <a:rPr lang="it-IT" dirty="0" smtClean="0"/>
              <a:t> </a:t>
            </a:r>
            <a:r>
              <a:rPr lang="it-IT" dirty="0" err="1" smtClean="0"/>
              <a:t>measurements</a:t>
            </a:r>
            <a:r>
              <a:rPr lang="it-IT" dirty="0" smtClean="0"/>
              <a:t> are </a:t>
            </a:r>
            <a:r>
              <a:rPr lang="it-IT" dirty="0" err="1" smtClean="0"/>
              <a:t>now</a:t>
            </a:r>
            <a:r>
              <a:rPr lang="it-IT" dirty="0" smtClean="0"/>
              <a:t> </a:t>
            </a:r>
            <a:r>
              <a:rPr lang="it-IT" dirty="0" err="1" smtClean="0"/>
              <a:t>used</a:t>
            </a:r>
            <a:r>
              <a:rPr lang="it-IT" dirty="0" smtClean="0"/>
              <a:t>. The </a:t>
            </a:r>
            <a:r>
              <a:rPr lang="it-IT" dirty="0" err="1" smtClean="0"/>
              <a:t>spectral</a:t>
            </a:r>
            <a:r>
              <a:rPr lang="it-IT" dirty="0" smtClean="0"/>
              <a:t> </a:t>
            </a:r>
            <a:r>
              <a:rPr lang="it-IT" dirty="0" err="1" smtClean="0"/>
              <a:t>intervals</a:t>
            </a:r>
            <a:r>
              <a:rPr lang="it-IT" dirty="0" smtClean="0"/>
              <a:t>  </a:t>
            </a:r>
            <a:r>
              <a:rPr lang="it-IT" dirty="0" err="1" smtClean="0"/>
              <a:t>used</a:t>
            </a:r>
            <a:r>
              <a:rPr lang="it-IT" dirty="0" smtClean="0"/>
              <a:t> </a:t>
            </a:r>
            <a:r>
              <a:rPr lang="it-IT" dirty="0" err="1" smtClean="0"/>
              <a:t>by</a:t>
            </a:r>
            <a:r>
              <a:rPr lang="it-IT" dirty="0" smtClean="0"/>
              <a:t> ML2PP V6 </a:t>
            </a:r>
            <a:r>
              <a:rPr lang="it-IT" dirty="0" err="1" smtClean="0"/>
              <a:t>for</a:t>
            </a:r>
            <a:r>
              <a:rPr lang="it-IT" dirty="0" smtClean="0"/>
              <a:t> the </a:t>
            </a:r>
            <a:r>
              <a:rPr lang="it-IT" dirty="0" err="1" smtClean="0"/>
              <a:t>analysis</a:t>
            </a:r>
            <a:r>
              <a:rPr lang="it-IT" dirty="0" smtClean="0"/>
              <a:t> </a:t>
            </a:r>
            <a:r>
              <a:rPr lang="it-IT" dirty="0" err="1" smtClean="0"/>
              <a:t>of</a:t>
            </a:r>
            <a:r>
              <a:rPr lang="it-IT" dirty="0" smtClean="0"/>
              <a:t> the Full </a:t>
            </a:r>
            <a:r>
              <a:rPr lang="it-IT" dirty="0" err="1" smtClean="0"/>
              <a:t>Resolution</a:t>
            </a:r>
            <a:r>
              <a:rPr lang="it-IT" dirty="0" smtClean="0"/>
              <a:t> </a:t>
            </a:r>
            <a:r>
              <a:rPr lang="it-IT" dirty="0" err="1" smtClean="0"/>
              <a:t>measurements</a:t>
            </a:r>
            <a:r>
              <a:rPr lang="it-IT" dirty="0" smtClean="0"/>
              <a:t> </a:t>
            </a:r>
            <a:r>
              <a:rPr lang="it-IT" dirty="0" err="1" smtClean="0"/>
              <a:t>were</a:t>
            </a:r>
            <a:r>
              <a:rPr lang="it-IT" smtClean="0"/>
              <a:t> selected</a:t>
            </a:r>
            <a:r>
              <a:rPr lang="it-IT" dirty="0" smtClean="0"/>
              <a:t> </a:t>
            </a:r>
            <a:r>
              <a:rPr lang="it-IT" dirty="0" err="1" smtClean="0"/>
              <a:t>with</a:t>
            </a:r>
            <a:r>
              <a:rPr lang="it-IT" dirty="0" smtClean="0"/>
              <a:t> strong </a:t>
            </a:r>
            <a:r>
              <a:rPr lang="it-IT" dirty="0" err="1" smtClean="0"/>
              <a:t>constraints</a:t>
            </a:r>
            <a:r>
              <a:rPr lang="it-IT" dirty="0" smtClean="0"/>
              <a:t> </a:t>
            </a:r>
            <a:r>
              <a:rPr lang="it-IT" dirty="0" err="1" smtClean="0"/>
              <a:t>for</a:t>
            </a:r>
            <a:r>
              <a:rPr lang="it-IT" dirty="0" smtClean="0"/>
              <a:t> the </a:t>
            </a:r>
            <a:r>
              <a:rPr lang="it-IT" dirty="0" err="1" smtClean="0"/>
              <a:t>computing</a:t>
            </a:r>
            <a:r>
              <a:rPr lang="it-IT" dirty="0" smtClean="0"/>
              <a:t> </a:t>
            </a:r>
            <a:r>
              <a:rPr lang="it-IT" dirty="0" err="1" smtClean="0"/>
              <a:t>time</a:t>
            </a:r>
            <a:r>
              <a:rPr lang="it-IT" dirty="0" smtClean="0"/>
              <a:t>. A </a:t>
            </a:r>
            <a:r>
              <a:rPr lang="it-IT" dirty="0" err="1" smtClean="0"/>
              <a:t>new</a:t>
            </a:r>
            <a:r>
              <a:rPr lang="it-IT" dirty="0" smtClean="0"/>
              <a:t> </a:t>
            </a:r>
            <a:r>
              <a:rPr lang="it-IT" dirty="0" err="1" smtClean="0"/>
              <a:t>selection</a:t>
            </a:r>
            <a:r>
              <a:rPr lang="it-IT" dirty="0" smtClean="0"/>
              <a:t> </a:t>
            </a:r>
            <a:r>
              <a:rPr lang="it-IT" dirty="0" err="1" smtClean="0"/>
              <a:t>was</a:t>
            </a:r>
            <a:r>
              <a:rPr lang="it-IT" dirty="0" smtClean="0"/>
              <a:t> </a:t>
            </a:r>
            <a:r>
              <a:rPr lang="it-IT" dirty="0" err="1" smtClean="0"/>
              <a:t>performed</a:t>
            </a:r>
            <a:r>
              <a:rPr lang="it-IT" dirty="0" smtClean="0"/>
              <a:t> </a:t>
            </a:r>
            <a:r>
              <a:rPr lang="it-IT" dirty="0" err="1" smtClean="0"/>
              <a:t>recently</a:t>
            </a:r>
            <a:r>
              <a:rPr lang="it-IT" dirty="0" smtClean="0"/>
              <a:t>, the </a:t>
            </a:r>
            <a:r>
              <a:rPr lang="it-IT" dirty="0" err="1" smtClean="0"/>
              <a:t>new</a:t>
            </a:r>
            <a:r>
              <a:rPr lang="it-IT" dirty="0" smtClean="0"/>
              <a:t> </a:t>
            </a:r>
            <a:r>
              <a:rPr lang="it-IT" dirty="0" err="1" smtClean="0"/>
              <a:t>microwindows</a:t>
            </a:r>
            <a:r>
              <a:rPr lang="it-IT" dirty="0" smtClean="0"/>
              <a:t> </a:t>
            </a:r>
            <a:r>
              <a:rPr lang="it-IT" dirty="0" err="1" smtClean="0"/>
              <a:t>being</a:t>
            </a:r>
            <a:r>
              <a:rPr lang="it-IT" dirty="0" smtClean="0"/>
              <a:t> </a:t>
            </a:r>
            <a:r>
              <a:rPr lang="it-IT" dirty="0" err="1" smtClean="0"/>
              <a:t>characterized</a:t>
            </a:r>
            <a:r>
              <a:rPr lang="it-IT" dirty="0" smtClean="0"/>
              <a:t> </a:t>
            </a:r>
            <a:r>
              <a:rPr lang="it-IT" dirty="0" err="1" smtClean="0"/>
              <a:t>by</a:t>
            </a:r>
            <a:r>
              <a:rPr lang="it-IT" dirty="0" smtClean="0"/>
              <a:t> </a:t>
            </a:r>
            <a:r>
              <a:rPr lang="it-IT" dirty="0" err="1" smtClean="0"/>
              <a:t>an</a:t>
            </a:r>
            <a:r>
              <a:rPr lang="it-IT" dirty="0" smtClean="0"/>
              <a:t> </a:t>
            </a:r>
            <a:r>
              <a:rPr lang="it-IT" dirty="0" err="1" smtClean="0"/>
              <a:t>improved</a:t>
            </a:r>
            <a:r>
              <a:rPr lang="it-IT" dirty="0" smtClean="0"/>
              <a:t> information </a:t>
            </a:r>
            <a:r>
              <a:rPr lang="it-IT" dirty="0" err="1" smtClean="0"/>
              <a:t>content</a:t>
            </a:r>
            <a:r>
              <a:rPr lang="it-IT" dirty="0" smtClean="0"/>
              <a:t>.</a:t>
            </a:r>
          </a:p>
        </p:txBody>
      </p:sp>
      <p:graphicFrame>
        <p:nvGraphicFramePr>
          <p:cNvPr id="7170" name="Object 2"/>
          <p:cNvGraphicFramePr>
            <a:graphicFrameLocks noChangeAspect="1"/>
          </p:cNvGraphicFramePr>
          <p:nvPr/>
        </p:nvGraphicFramePr>
        <p:xfrm>
          <a:off x="-36512" y="2570063"/>
          <a:ext cx="4537075" cy="3451225"/>
        </p:xfrm>
        <a:graphic>
          <a:graphicData uri="http://schemas.openxmlformats.org/presentationml/2006/ole">
            <p:oleObj spid="_x0000_s7170" r:id="rId5" imgW="4098240" imgH="3000960" progId="Origin50.Graph">
              <p:embed/>
            </p:oleObj>
          </a:graphicData>
        </a:graphic>
      </p:graphicFrame>
      <p:graphicFrame>
        <p:nvGraphicFramePr>
          <p:cNvPr id="7171" name="Object 3"/>
          <p:cNvGraphicFramePr>
            <a:graphicFrameLocks noChangeAspect="1"/>
          </p:cNvGraphicFramePr>
          <p:nvPr/>
        </p:nvGraphicFramePr>
        <p:xfrm>
          <a:off x="4427984" y="2564904"/>
          <a:ext cx="4422775" cy="3429000"/>
        </p:xfrm>
        <a:graphic>
          <a:graphicData uri="http://schemas.openxmlformats.org/presentationml/2006/ole">
            <p:oleObj spid="_x0000_s7171" r:id="rId6" imgW="4021920" imgH="3000960" progId="Origin50.Graph">
              <p:embed/>
            </p:oleObj>
          </a:graphicData>
        </a:graphic>
      </p:graphicFrame>
      <p:sp>
        <p:nvSpPr>
          <p:cNvPr id="10" name="AutoShape 41">
            <a:hlinkClick r:id="rId7" action="ppaction://hlinksldjump"/>
          </p:cNvPr>
          <p:cNvSpPr>
            <a:spLocks noChangeArrowheads="1"/>
          </p:cNvSpPr>
          <p:nvPr/>
        </p:nvSpPr>
        <p:spPr bwMode="auto">
          <a:xfrm>
            <a:off x="6876256" y="587727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2" name="AutoShape 23">
            <a:hlinkClick r:id="rId8" action="ppaction://hlinksldjump"/>
          </p:cNvPr>
          <p:cNvSpPr>
            <a:spLocks noChangeArrowheads="1"/>
          </p:cNvSpPr>
          <p:nvPr/>
        </p:nvSpPr>
        <p:spPr bwMode="auto">
          <a:xfrm rot="10800000">
            <a:off x="6012160" y="587727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3" name="Oval 68">
            <a:hlinkClick r:id="rId9" action="ppaction://hlinksldjump"/>
          </p:cNvPr>
          <p:cNvSpPr>
            <a:spLocks noChangeArrowheads="1"/>
          </p:cNvSpPr>
          <p:nvPr/>
        </p:nvSpPr>
        <p:spPr bwMode="auto">
          <a:xfrm>
            <a:off x="7740352" y="573325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17" name="Rettangolo 16"/>
          <p:cNvSpPr/>
          <p:nvPr/>
        </p:nvSpPr>
        <p:spPr>
          <a:xfrm>
            <a:off x="1115616" y="764704"/>
            <a:ext cx="7128792" cy="369332"/>
          </a:xfrm>
          <a:prstGeom prst="rect">
            <a:avLst/>
          </a:prstGeom>
        </p:spPr>
        <p:txBody>
          <a:bodyPr wrap="square">
            <a:spAutoFit/>
          </a:bodyPr>
          <a:lstStyle/>
          <a:p>
            <a:r>
              <a:rPr lang="it-IT" dirty="0" err="1" smtClean="0">
                <a:solidFill>
                  <a:srgbClr val="0070C0"/>
                </a:solidFill>
              </a:rPr>
              <a:t>Improved</a:t>
            </a:r>
            <a:r>
              <a:rPr lang="it-IT" dirty="0" smtClean="0">
                <a:solidFill>
                  <a:srgbClr val="0070C0"/>
                </a:solidFill>
              </a:rPr>
              <a:t> </a:t>
            </a:r>
            <a:r>
              <a:rPr lang="it-IT" dirty="0" err="1" smtClean="0">
                <a:solidFill>
                  <a:srgbClr val="0070C0"/>
                </a:solidFill>
              </a:rPr>
              <a:t>microwindows</a:t>
            </a:r>
            <a:r>
              <a:rPr lang="it-IT" dirty="0" smtClean="0">
                <a:solidFill>
                  <a:srgbClr val="0070C0"/>
                </a:solidFill>
              </a:rPr>
              <a:t> </a:t>
            </a:r>
            <a:r>
              <a:rPr lang="it-IT" dirty="0" err="1" smtClean="0">
                <a:solidFill>
                  <a:srgbClr val="0070C0"/>
                </a:solidFill>
              </a:rPr>
              <a:t>for</a:t>
            </a:r>
            <a:r>
              <a:rPr lang="it-IT" dirty="0" smtClean="0">
                <a:solidFill>
                  <a:srgbClr val="0070C0"/>
                </a:solidFill>
              </a:rPr>
              <a:t> the first </a:t>
            </a:r>
            <a:r>
              <a:rPr lang="it-IT" dirty="0" err="1" smtClean="0">
                <a:solidFill>
                  <a:srgbClr val="0070C0"/>
                </a:solidFill>
              </a:rPr>
              <a:t>phase</a:t>
            </a:r>
            <a:r>
              <a:rPr lang="it-IT" dirty="0" smtClean="0">
                <a:solidFill>
                  <a:srgbClr val="0070C0"/>
                </a:solidFill>
              </a:rPr>
              <a:t> </a:t>
            </a:r>
            <a:r>
              <a:rPr lang="it-IT" dirty="0" err="1" smtClean="0">
                <a:solidFill>
                  <a:srgbClr val="0070C0"/>
                </a:solidFill>
              </a:rPr>
              <a:t>of</a:t>
            </a:r>
            <a:r>
              <a:rPr lang="it-IT" dirty="0" smtClean="0">
                <a:solidFill>
                  <a:srgbClr val="0070C0"/>
                </a:solidFill>
              </a:rPr>
              <a:t> the </a:t>
            </a:r>
            <a:r>
              <a:rPr lang="it-IT" dirty="0" err="1" smtClean="0">
                <a:solidFill>
                  <a:srgbClr val="0070C0"/>
                </a:solidFill>
              </a:rPr>
              <a:t>mission</a:t>
            </a:r>
            <a:r>
              <a:rPr lang="it-IT" dirty="0" smtClean="0">
                <a:solidFill>
                  <a:srgbClr val="0070C0"/>
                </a:solidFill>
              </a:rPr>
              <a:t> (2002-2004) </a:t>
            </a:r>
            <a:endParaRPr lang="it-IT" dirty="0"/>
          </a:p>
        </p:txBody>
      </p:sp>
      <p:sp>
        <p:nvSpPr>
          <p:cNvPr id="14" name="CasellaDiTesto 13">
            <a:hlinkClick r:id="rId10" action="ppaction://hlinksldjump"/>
          </p:cNvPr>
          <p:cNvSpPr txBox="1"/>
          <p:nvPr/>
        </p:nvSpPr>
        <p:spPr>
          <a:xfrm>
            <a:off x="2339752" y="5877272"/>
            <a:ext cx="3096344" cy="369332"/>
          </a:xfrm>
          <a:prstGeom prst="rect">
            <a:avLst/>
          </a:prstGeom>
          <a:noFill/>
        </p:spPr>
        <p:txBody>
          <a:bodyPr wrap="square" rtlCol="0">
            <a:spAutoFit/>
          </a:bodyPr>
          <a:lstStyle/>
          <a:p>
            <a:r>
              <a:rPr lang="it-IT" dirty="0" smtClean="0"/>
              <a:t>(Ceccherini </a:t>
            </a:r>
            <a:r>
              <a:rPr lang="it-IT" dirty="0" err="1" smtClean="0"/>
              <a:t>et</a:t>
            </a:r>
            <a:r>
              <a:rPr lang="it-IT" dirty="0" smtClean="0"/>
              <a:t> al., 2013)</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4056" y="-243408"/>
            <a:ext cx="7772400" cy="1470025"/>
          </a:xfrm>
        </p:spPr>
        <p:txBody>
          <a:bodyPr>
            <a:normAutofit/>
          </a:bodyPr>
          <a:lstStyle/>
          <a:p>
            <a:pPr>
              <a:lnSpc>
                <a:spcPts val="3000"/>
              </a:lnSpc>
            </a:pPr>
            <a:r>
              <a:rPr lang="it-IT" sz="3600" dirty="0" err="1" smtClean="0">
                <a:solidFill>
                  <a:srgbClr val="0070C0"/>
                </a:solidFill>
              </a:rPr>
              <a:t>Improvements</a:t>
            </a:r>
            <a:r>
              <a:rPr lang="it-IT" sz="3600" dirty="0" smtClean="0">
                <a:solidFill>
                  <a:srgbClr val="0070C0"/>
                </a:solidFill>
              </a:rPr>
              <a:t> in V7 L2 </a:t>
            </a:r>
            <a:r>
              <a:rPr lang="it-IT" sz="3600" dirty="0" err="1" smtClean="0">
                <a:solidFill>
                  <a:srgbClr val="0070C0"/>
                </a:solidFill>
              </a:rPr>
              <a:t>processor</a:t>
            </a:r>
            <a:r>
              <a:rPr lang="it-IT" sz="3600" dirty="0" smtClean="0">
                <a:solidFill>
                  <a:srgbClr val="0070C0"/>
                </a:solidFill>
              </a:rPr>
              <a:t>:</a:t>
            </a:r>
            <a:br>
              <a:rPr lang="it-IT" sz="3600" dirty="0" smtClean="0">
                <a:solidFill>
                  <a:srgbClr val="0070C0"/>
                </a:solidFill>
              </a:rPr>
            </a:br>
            <a:endParaRPr lang="it-IT" sz="3600" dirty="0">
              <a:solidFill>
                <a:srgbClr val="0070C0"/>
              </a:solidFill>
            </a:endParaRPr>
          </a:p>
        </p:txBody>
      </p:sp>
      <p:pic>
        <p:nvPicPr>
          <p:cNvPr id="4" name="Picture 10"/>
          <p:cNvPicPr>
            <a:picLocks noChangeAspect="1" noChangeArrowheads="1"/>
          </p:cNvPicPr>
          <p:nvPr/>
        </p:nvPicPr>
        <p:blipFill>
          <a:blip r:embed="rId3"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4" cstate="print"/>
          <a:srcRect/>
          <a:stretch>
            <a:fillRect/>
          </a:stretch>
        </p:blipFill>
        <p:spPr bwMode="auto">
          <a:xfrm>
            <a:off x="7848600" y="0"/>
            <a:ext cx="1295400" cy="1030288"/>
          </a:xfrm>
          <a:prstGeom prst="rect">
            <a:avLst/>
          </a:prstGeom>
          <a:noFill/>
          <a:ln w="9525">
            <a:noFill/>
            <a:round/>
            <a:headEnd/>
            <a:tailEnd/>
          </a:ln>
        </p:spPr>
      </p:pic>
      <p:pic>
        <p:nvPicPr>
          <p:cNvPr id="8" name="Picture 11"/>
          <p:cNvPicPr>
            <a:picLocks noChangeAspect="1" noChangeArrowheads="1"/>
          </p:cNvPicPr>
          <p:nvPr/>
        </p:nvPicPr>
        <p:blipFill>
          <a:blip r:embed="rId5" cstate="print"/>
          <a:srcRect l="9842" t="11810" r="3076" b="7874"/>
          <a:stretch>
            <a:fillRect/>
          </a:stretch>
        </p:blipFill>
        <p:spPr bwMode="auto">
          <a:xfrm>
            <a:off x="179512" y="1196752"/>
            <a:ext cx="4076950" cy="2350115"/>
          </a:xfrm>
          <a:prstGeom prst="rect">
            <a:avLst/>
          </a:prstGeom>
          <a:noFill/>
          <a:ln w="25400">
            <a:noFill/>
            <a:miter lim="800000"/>
            <a:headEnd/>
            <a:tailEnd/>
          </a:ln>
        </p:spPr>
      </p:pic>
      <p:pic>
        <p:nvPicPr>
          <p:cNvPr id="9" name="Picture 12"/>
          <p:cNvPicPr>
            <a:picLocks noChangeAspect="1" noChangeArrowheads="1"/>
          </p:cNvPicPr>
          <p:nvPr/>
        </p:nvPicPr>
        <p:blipFill>
          <a:blip r:embed="rId6" cstate="print"/>
          <a:srcRect l="9842" t="11810" r="3076" b="7874"/>
          <a:stretch>
            <a:fillRect/>
          </a:stretch>
        </p:blipFill>
        <p:spPr bwMode="auto">
          <a:xfrm>
            <a:off x="4716016" y="1196752"/>
            <a:ext cx="4076950" cy="2350115"/>
          </a:xfrm>
          <a:prstGeom prst="rect">
            <a:avLst/>
          </a:prstGeom>
          <a:noFill/>
          <a:ln w="25400">
            <a:noFill/>
            <a:miter lim="800000"/>
            <a:headEnd/>
            <a:tailEnd/>
          </a:ln>
        </p:spPr>
      </p:pic>
      <p:pic>
        <p:nvPicPr>
          <p:cNvPr id="10" name="Picture 12"/>
          <p:cNvPicPr>
            <a:picLocks noChangeAspect="1" noChangeArrowheads="1"/>
          </p:cNvPicPr>
          <p:nvPr/>
        </p:nvPicPr>
        <p:blipFill>
          <a:blip r:embed="rId7" cstate="print"/>
          <a:srcRect l="9842" t="11810" r="3076" b="7874"/>
          <a:stretch>
            <a:fillRect/>
          </a:stretch>
        </p:blipFill>
        <p:spPr bwMode="auto">
          <a:xfrm>
            <a:off x="179512" y="3573016"/>
            <a:ext cx="4076950" cy="2350115"/>
          </a:xfrm>
          <a:prstGeom prst="rect">
            <a:avLst/>
          </a:prstGeom>
          <a:noFill/>
          <a:ln w="25400">
            <a:noFill/>
            <a:miter lim="800000"/>
            <a:headEnd/>
            <a:tailEnd/>
          </a:ln>
        </p:spPr>
      </p:pic>
      <p:pic>
        <p:nvPicPr>
          <p:cNvPr id="12" name="Picture 1" descr="C:\Users\piera\LAVORO\MIPAS_QWG\QWG30_ESRIN\FURTHER\mappe\F14.200710.png"/>
          <p:cNvPicPr>
            <a:picLocks noChangeAspect="1" noChangeArrowheads="1"/>
          </p:cNvPicPr>
          <p:nvPr/>
        </p:nvPicPr>
        <p:blipFill>
          <a:blip r:embed="rId8" cstate="print"/>
          <a:srcRect t="10394"/>
          <a:stretch>
            <a:fillRect/>
          </a:stretch>
        </p:blipFill>
        <p:spPr bwMode="auto">
          <a:xfrm>
            <a:off x="4337248" y="3631538"/>
            <a:ext cx="4267200" cy="2389750"/>
          </a:xfrm>
          <a:prstGeom prst="rect">
            <a:avLst/>
          </a:prstGeom>
          <a:noFill/>
        </p:spPr>
      </p:pic>
      <p:sp>
        <p:nvSpPr>
          <p:cNvPr id="13" name="CasellaDiTesto 12"/>
          <p:cNvSpPr txBox="1"/>
          <p:nvPr/>
        </p:nvSpPr>
        <p:spPr>
          <a:xfrm>
            <a:off x="2483768" y="2708920"/>
            <a:ext cx="1296144" cy="369332"/>
          </a:xfrm>
          <a:prstGeom prst="rect">
            <a:avLst/>
          </a:prstGeom>
          <a:noFill/>
        </p:spPr>
        <p:txBody>
          <a:bodyPr wrap="square" rtlCol="0">
            <a:spAutoFit/>
          </a:bodyPr>
          <a:lstStyle/>
          <a:p>
            <a:r>
              <a:rPr lang="it-IT" dirty="0" smtClean="0"/>
              <a:t>HCFC-22</a:t>
            </a:r>
            <a:endParaRPr lang="it-IT" dirty="0"/>
          </a:p>
        </p:txBody>
      </p:sp>
      <p:sp>
        <p:nvSpPr>
          <p:cNvPr id="16" name="CasellaDiTesto 15"/>
          <p:cNvSpPr txBox="1"/>
          <p:nvPr/>
        </p:nvSpPr>
        <p:spPr>
          <a:xfrm>
            <a:off x="5436096" y="2915652"/>
            <a:ext cx="1296144" cy="369332"/>
          </a:xfrm>
          <a:prstGeom prst="rect">
            <a:avLst/>
          </a:prstGeom>
          <a:noFill/>
        </p:spPr>
        <p:txBody>
          <a:bodyPr wrap="square" rtlCol="0">
            <a:spAutoFit/>
          </a:bodyPr>
          <a:lstStyle/>
          <a:p>
            <a:r>
              <a:rPr lang="it-IT" dirty="0" smtClean="0"/>
              <a:t>CCl</a:t>
            </a:r>
            <a:r>
              <a:rPr lang="it-IT" baseline="-25000" dirty="0" smtClean="0"/>
              <a:t>4</a:t>
            </a:r>
            <a:endParaRPr lang="it-IT" baseline="-25000" dirty="0"/>
          </a:p>
        </p:txBody>
      </p:sp>
      <p:sp>
        <p:nvSpPr>
          <p:cNvPr id="17" name="CasellaDiTesto 16"/>
          <p:cNvSpPr txBox="1"/>
          <p:nvPr/>
        </p:nvSpPr>
        <p:spPr>
          <a:xfrm>
            <a:off x="2123728" y="4365104"/>
            <a:ext cx="1296144" cy="369332"/>
          </a:xfrm>
          <a:prstGeom prst="rect">
            <a:avLst/>
          </a:prstGeom>
          <a:noFill/>
        </p:spPr>
        <p:txBody>
          <a:bodyPr wrap="square" rtlCol="0">
            <a:spAutoFit/>
          </a:bodyPr>
          <a:lstStyle/>
          <a:p>
            <a:r>
              <a:rPr lang="it-IT" dirty="0" smtClean="0"/>
              <a:t>COF</a:t>
            </a:r>
            <a:r>
              <a:rPr lang="it-IT" baseline="-25000" dirty="0" smtClean="0"/>
              <a:t>2</a:t>
            </a:r>
            <a:endParaRPr lang="it-IT" baseline="-25000" dirty="0"/>
          </a:p>
        </p:txBody>
      </p:sp>
      <p:sp>
        <p:nvSpPr>
          <p:cNvPr id="18" name="CasellaDiTesto 17"/>
          <p:cNvSpPr txBox="1"/>
          <p:nvPr/>
        </p:nvSpPr>
        <p:spPr>
          <a:xfrm>
            <a:off x="5796136" y="4365104"/>
            <a:ext cx="1296144" cy="369332"/>
          </a:xfrm>
          <a:prstGeom prst="rect">
            <a:avLst/>
          </a:prstGeom>
          <a:noFill/>
        </p:spPr>
        <p:txBody>
          <a:bodyPr wrap="square" rtlCol="0">
            <a:spAutoFit/>
          </a:bodyPr>
          <a:lstStyle/>
          <a:p>
            <a:r>
              <a:rPr lang="it-IT" dirty="0" smtClean="0"/>
              <a:t>CFC-14</a:t>
            </a:r>
            <a:endParaRPr lang="it-IT" baseline="-25000" dirty="0"/>
          </a:p>
        </p:txBody>
      </p:sp>
      <p:sp>
        <p:nvSpPr>
          <p:cNvPr id="20" name="AutoShape 23">
            <a:hlinkClick r:id="rId9" action="ppaction://hlinksldjump"/>
          </p:cNvPr>
          <p:cNvSpPr>
            <a:spLocks noChangeArrowheads="1"/>
          </p:cNvSpPr>
          <p:nvPr/>
        </p:nvSpPr>
        <p:spPr bwMode="auto">
          <a:xfrm rot="10800000">
            <a:off x="5220073" y="580526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1" name="Oval 68">
            <a:hlinkClick r:id="rId10" action="ppaction://hlinksldjump"/>
          </p:cNvPr>
          <p:cNvSpPr>
            <a:spLocks noChangeArrowheads="1"/>
          </p:cNvSpPr>
          <p:nvPr/>
        </p:nvSpPr>
        <p:spPr bwMode="auto">
          <a:xfrm>
            <a:off x="8316416" y="573325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Rettangolo 22"/>
          <p:cNvSpPr/>
          <p:nvPr/>
        </p:nvSpPr>
        <p:spPr>
          <a:xfrm>
            <a:off x="6156176" y="5805264"/>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Validation</a:t>
            </a:r>
            <a:r>
              <a:rPr lang="it-IT" dirty="0" smtClean="0"/>
              <a:t> </a:t>
            </a:r>
            <a:r>
              <a:rPr lang="it-IT" dirty="0" err="1" smtClean="0"/>
              <a:t>of</a:t>
            </a:r>
            <a:r>
              <a:rPr lang="it-IT" dirty="0" smtClean="0"/>
              <a:t> V7 </a:t>
            </a:r>
            <a:r>
              <a:rPr lang="it-IT" dirty="0" err="1" smtClean="0"/>
              <a:t>products</a:t>
            </a:r>
            <a:endParaRPr lang="it-IT" dirty="0"/>
          </a:p>
        </p:txBody>
      </p:sp>
      <p:sp>
        <p:nvSpPr>
          <p:cNvPr id="25" name="Rettangolo 24"/>
          <p:cNvSpPr/>
          <p:nvPr/>
        </p:nvSpPr>
        <p:spPr>
          <a:xfrm>
            <a:off x="827584" y="836712"/>
            <a:ext cx="7740352" cy="646331"/>
          </a:xfrm>
          <a:prstGeom prst="rect">
            <a:avLst/>
          </a:prstGeom>
        </p:spPr>
        <p:txBody>
          <a:bodyPr wrap="square">
            <a:spAutoFit/>
          </a:bodyPr>
          <a:lstStyle/>
          <a:p>
            <a:r>
              <a:rPr lang="it-IT" dirty="0" err="1" smtClean="0">
                <a:solidFill>
                  <a:srgbClr val="0070C0"/>
                </a:solidFill>
              </a:rPr>
              <a:t>Retrieval</a:t>
            </a:r>
            <a:r>
              <a:rPr lang="it-IT" dirty="0" smtClean="0">
                <a:solidFill>
                  <a:srgbClr val="0070C0"/>
                </a:solidFill>
              </a:rPr>
              <a:t> </a:t>
            </a:r>
            <a:r>
              <a:rPr lang="it-IT" dirty="0" err="1" smtClean="0">
                <a:solidFill>
                  <a:srgbClr val="0070C0"/>
                </a:solidFill>
              </a:rPr>
              <a:t>of</a:t>
            </a:r>
            <a:r>
              <a:rPr lang="it-IT" dirty="0" smtClean="0">
                <a:solidFill>
                  <a:srgbClr val="0070C0"/>
                </a:solidFill>
              </a:rPr>
              <a:t> the </a:t>
            </a:r>
            <a:r>
              <a:rPr lang="it-IT" dirty="0" err="1" smtClean="0">
                <a:solidFill>
                  <a:srgbClr val="0070C0"/>
                </a:solidFill>
              </a:rPr>
              <a:t>following</a:t>
            </a:r>
            <a:r>
              <a:rPr lang="it-IT" dirty="0" smtClean="0">
                <a:solidFill>
                  <a:srgbClr val="0070C0"/>
                </a:solidFill>
              </a:rPr>
              <a:t> </a:t>
            </a:r>
            <a:r>
              <a:rPr lang="it-IT" dirty="0" err="1" smtClean="0">
                <a:solidFill>
                  <a:srgbClr val="0070C0"/>
                </a:solidFill>
              </a:rPr>
              <a:t>additional</a:t>
            </a:r>
            <a:r>
              <a:rPr lang="it-IT" dirty="0" smtClean="0">
                <a:solidFill>
                  <a:srgbClr val="0070C0"/>
                </a:solidFill>
              </a:rPr>
              <a:t> </a:t>
            </a:r>
            <a:r>
              <a:rPr lang="it-IT" dirty="0" err="1" smtClean="0">
                <a:solidFill>
                  <a:srgbClr val="0070C0"/>
                </a:solidFill>
              </a:rPr>
              <a:t>species</a:t>
            </a:r>
            <a:r>
              <a:rPr lang="it-IT" dirty="0" smtClean="0">
                <a:solidFill>
                  <a:srgbClr val="0070C0"/>
                </a:solidFill>
              </a:rPr>
              <a:t>:COF</a:t>
            </a:r>
            <a:r>
              <a:rPr lang="it-IT" baseline="-25000" dirty="0" smtClean="0">
                <a:solidFill>
                  <a:srgbClr val="0070C0"/>
                </a:solidFill>
              </a:rPr>
              <a:t>2</a:t>
            </a:r>
            <a:r>
              <a:rPr lang="it-IT" dirty="0" smtClean="0">
                <a:solidFill>
                  <a:srgbClr val="0070C0"/>
                </a:solidFill>
              </a:rPr>
              <a:t>, CCl</a:t>
            </a:r>
            <a:r>
              <a:rPr lang="it-IT" baseline="-25000" dirty="0" smtClean="0">
                <a:solidFill>
                  <a:srgbClr val="0070C0"/>
                </a:solidFill>
              </a:rPr>
              <a:t>4</a:t>
            </a:r>
            <a:r>
              <a:rPr lang="it-IT" dirty="0" smtClean="0">
                <a:solidFill>
                  <a:srgbClr val="0070C0"/>
                </a:solidFill>
              </a:rPr>
              <a:t>, CFC-14 , CFC-22 and HCN.</a:t>
            </a:r>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531440"/>
            <a:ext cx="7772400" cy="1470025"/>
          </a:xfrm>
        </p:spPr>
        <p:txBody>
          <a:bodyPr>
            <a:normAutofit/>
          </a:bodyPr>
          <a:lstStyle/>
          <a:p>
            <a:r>
              <a:rPr lang="it-IT" sz="3600" dirty="0" err="1" smtClean="0">
                <a:solidFill>
                  <a:srgbClr val="0070C0"/>
                </a:solidFill>
              </a:rPr>
              <a:t>Validation</a:t>
            </a:r>
            <a:r>
              <a:rPr lang="it-IT" sz="3600" dirty="0" smtClean="0">
                <a:solidFill>
                  <a:srgbClr val="0070C0"/>
                </a:solidFill>
              </a:rPr>
              <a:t> </a:t>
            </a:r>
            <a:r>
              <a:rPr lang="it-IT" sz="3600" dirty="0" err="1" smtClean="0">
                <a:solidFill>
                  <a:srgbClr val="0070C0"/>
                </a:solidFill>
              </a:rPr>
              <a:t>of</a:t>
            </a:r>
            <a:r>
              <a:rPr lang="it-IT" sz="3600" dirty="0" smtClean="0">
                <a:solidFill>
                  <a:srgbClr val="0070C0"/>
                </a:solidFill>
              </a:rPr>
              <a:t> V7 </a:t>
            </a:r>
            <a:r>
              <a:rPr lang="it-IT" sz="3600" dirty="0" err="1" smtClean="0">
                <a:solidFill>
                  <a:srgbClr val="0070C0"/>
                </a:solidFill>
              </a:rPr>
              <a:t>products</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5" name="Rettangolo 14"/>
          <p:cNvSpPr/>
          <p:nvPr/>
        </p:nvSpPr>
        <p:spPr>
          <a:xfrm>
            <a:off x="143000" y="692696"/>
            <a:ext cx="9001000" cy="461665"/>
          </a:xfrm>
          <a:prstGeom prst="rect">
            <a:avLst/>
          </a:prstGeom>
        </p:spPr>
        <p:txBody>
          <a:bodyPr wrap="square">
            <a:spAutoFit/>
          </a:bodyPr>
          <a:lstStyle/>
          <a:p>
            <a:pPr marL="514350" indent="-514350" algn="ctr">
              <a:spcAft>
                <a:spcPts val="600"/>
              </a:spcAft>
              <a:defRPr/>
            </a:pPr>
            <a:r>
              <a:rPr lang="it-IT" sz="2400" dirty="0" smtClean="0">
                <a:solidFill>
                  <a:srgbClr val="0070C0"/>
                </a:solidFill>
              </a:rPr>
              <a:t>MIPAS vs ACE-FTS</a:t>
            </a:r>
          </a:p>
        </p:txBody>
      </p:sp>
      <p:sp>
        <p:nvSpPr>
          <p:cNvPr id="13" name="CasellaDiTesto 12"/>
          <p:cNvSpPr txBox="1"/>
          <p:nvPr/>
        </p:nvSpPr>
        <p:spPr>
          <a:xfrm>
            <a:off x="1619672" y="1196752"/>
            <a:ext cx="1296144" cy="369332"/>
          </a:xfrm>
          <a:prstGeom prst="rect">
            <a:avLst/>
          </a:prstGeom>
          <a:noFill/>
        </p:spPr>
        <p:txBody>
          <a:bodyPr wrap="square" rtlCol="0">
            <a:spAutoFit/>
          </a:bodyPr>
          <a:lstStyle/>
          <a:p>
            <a:r>
              <a:rPr lang="it-IT" dirty="0" smtClean="0"/>
              <a:t>HCFC-22</a:t>
            </a:r>
            <a:endParaRPr lang="it-IT" dirty="0"/>
          </a:p>
        </p:txBody>
      </p:sp>
      <p:sp>
        <p:nvSpPr>
          <p:cNvPr id="16" name="CasellaDiTesto 15"/>
          <p:cNvSpPr txBox="1"/>
          <p:nvPr/>
        </p:nvSpPr>
        <p:spPr>
          <a:xfrm>
            <a:off x="5580112" y="1196752"/>
            <a:ext cx="1296144" cy="369332"/>
          </a:xfrm>
          <a:prstGeom prst="rect">
            <a:avLst/>
          </a:prstGeom>
          <a:noFill/>
        </p:spPr>
        <p:txBody>
          <a:bodyPr wrap="square" rtlCol="0">
            <a:spAutoFit/>
          </a:bodyPr>
          <a:lstStyle/>
          <a:p>
            <a:r>
              <a:rPr lang="it-IT" dirty="0" smtClean="0"/>
              <a:t>CFC-11</a:t>
            </a:r>
            <a:endParaRPr lang="it-IT" baseline="-25000" dirty="0"/>
          </a:p>
        </p:txBody>
      </p:sp>
      <p:pic>
        <p:nvPicPr>
          <p:cNvPr id="19" name="Picture 2"/>
          <p:cNvPicPr>
            <a:picLocks noChangeAspect="1" noChangeArrowheads="1"/>
          </p:cNvPicPr>
          <p:nvPr/>
        </p:nvPicPr>
        <p:blipFill>
          <a:blip r:embed="rId4" cstate="print"/>
          <a:srcRect/>
          <a:stretch>
            <a:fillRect/>
          </a:stretch>
        </p:blipFill>
        <p:spPr bwMode="auto">
          <a:xfrm>
            <a:off x="0" y="1628755"/>
            <a:ext cx="4320540" cy="3240405"/>
          </a:xfrm>
          <a:prstGeom prst="rect">
            <a:avLst/>
          </a:prstGeom>
          <a:noFill/>
          <a:ln w="9525">
            <a:noFill/>
            <a:miter lim="800000"/>
            <a:headEnd/>
            <a:tailEnd/>
          </a:ln>
          <a:effectLst/>
        </p:spPr>
      </p:pic>
      <p:pic>
        <p:nvPicPr>
          <p:cNvPr id="20" name="Picture 3"/>
          <p:cNvPicPr>
            <a:picLocks noChangeAspect="1" noChangeArrowheads="1"/>
          </p:cNvPicPr>
          <p:nvPr/>
        </p:nvPicPr>
        <p:blipFill>
          <a:blip r:embed="rId5" cstate="print"/>
          <a:srcRect/>
          <a:stretch>
            <a:fillRect/>
          </a:stretch>
        </p:blipFill>
        <p:spPr bwMode="auto">
          <a:xfrm>
            <a:off x="4283968" y="1628755"/>
            <a:ext cx="4320540" cy="3240405"/>
          </a:xfrm>
          <a:prstGeom prst="rect">
            <a:avLst/>
          </a:prstGeom>
          <a:noFill/>
          <a:ln w="9525">
            <a:noFill/>
            <a:miter lim="800000"/>
            <a:headEnd/>
            <a:tailEnd/>
          </a:ln>
          <a:effectLst/>
        </p:spPr>
      </p:pic>
      <p:sp>
        <p:nvSpPr>
          <p:cNvPr id="21" name="AutoShape 41">
            <a:hlinkClick r:id="rId6" action="ppaction://hlinksldjump"/>
          </p:cNvPr>
          <p:cNvSpPr>
            <a:spLocks noChangeArrowheads="1"/>
          </p:cNvSpPr>
          <p:nvPr/>
        </p:nvSpPr>
        <p:spPr bwMode="auto">
          <a:xfrm>
            <a:off x="6300192" y="587727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2" name="Oval 68">
            <a:hlinkClick r:id="rId7" action="ppaction://hlinksldjump"/>
          </p:cNvPr>
          <p:cNvSpPr>
            <a:spLocks noChangeArrowheads="1"/>
          </p:cNvSpPr>
          <p:nvPr/>
        </p:nvSpPr>
        <p:spPr bwMode="auto">
          <a:xfrm>
            <a:off x="7452320" y="573325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CasellaDiTesto 22"/>
          <p:cNvSpPr txBox="1"/>
          <p:nvPr/>
        </p:nvSpPr>
        <p:spPr>
          <a:xfrm>
            <a:off x="323528" y="4869160"/>
            <a:ext cx="8496944" cy="923330"/>
          </a:xfrm>
          <a:prstGeom prst="rect">
            <a:avLst/>
          </a:prstGeom>
          <a:noFill/>
        </p:spPr>
        <p:txBody>
          <a:bodyPr wrap="square" rtlCol="0">
            <a:spAutoFit/>
          </a:bodyPr>
          <a:lstStyle/>
          <a:p>
            <a:r>
              <a:rPr lang="it-IT" dirty="0" err="1" smtClean="0"/>
              <a:t>Differences</a:t>
            </a:r>
            <a:r>
              <a:rPr lang="it-IT" dirty="0" smtClean="0"/>
              <a:t> </a:t>
            </a:r>
            <a:r>
              <a:rPr lang="it-IT" dirty="0" err="1" smtClean="0"/>
              <a:t>smaller</a:t>
            </a:r>
            <a:r>
              <a:rPr lang="it-IT" dirty="0" smtClean="0"/>
              <a:t> </a:t>
            </a:r>
            <a:r>
              <a:rPr lang="it-IT" dirty="0" err="1" smtClean="0"/>
              <a:t>than</a:t>
            </a:r>
            <a:r>
              <a:rPr lang="it-IT" dirty="0" smtClean="0"/>
              <a:t> 5% are </a:t>
            </a:r>
            <a:r>
              <a:rPr lang="it-IT" dirty="0" err="1" smtClean="0"/>
              <a:t>obtained</a:t>
            </a:r>
            <a:r>
              <a:rPr lang="it-IT" dirty="0" smtClean="0"/>
              <a:t> </a:t>
            </a:r>
            <a:r>
              <a:rPr lang="it-IT" dirty="0" err="1" smtClean="0"/>
              <a:t>for</a:t>
            </a:r>
            <a:r>
              <a:rPr lang="it-IT" dirty="0" smtClean="0"/>
              <a:t> HCFC-22 in the </a:t>
            </a:r>
            <a:r>
              <a:rPr lang="it-IT" dirty="0" err="1" smtClean="0"/>
              <a:t>pressure</a:t>
            </a:r>
            <a:r>
              <a:rPr lang="it-IT" dirty="0" smtClean="0"/>
              <a:t> </a:t>
            </a:r>
            <a:r>
              <a:rPr lang="it-IT" dirty="0" err="1" smtClean="0"/>
              <a:t>range</a:t>
            </a:r>
            <a:r>
              <a:rPr lang="it-IT" dirty="0" smtClean="0"/>
              <a:t>  400-20 </a:t>
            </a:r>
            <a:r>
              <a:rPr lang="it-IT" dirty="0" err="1" smtClean="0"/>
              <a:t>hPa</a:t>
            </a:r>
            <a:r>
              <a:rPr lang="it-IT" dirty="0" smtClean="0"/>
              <a:t>, </a:t>
            </a:r>
            <a:r>
              <a:rPr lang="it-IT" dirty="0" err="1" smtClean="0"/>
              <a:t>for</a:t>
            </a:r>
            <a:r>
              <a:rPr lang="it-IT" dirty="0" smtClean="0"/>
              <a:t> CFC-11 the </a:t>
            </a:r>
            <a:r>
              <a:rPr lang="it-IT" dirty="0" err="1" smtClean="0"/>
              <a:t>difference</a:t>
            </a:r>
            <a:r>
              <a:rPr lang="it-IT" dirty="0" smtClean="0"/>
              <a:t> </a:t>
            </a:r>
            <a:r>
              <a:rPr lang="it-IT" dirty="0" err="1" smtClean="0"/>
              <a:t>is</a:t>
            </a:r>
            <a:r>
              <a:rPr lang="it-IT" dirty="0" smtClean="0"/>
              <a:t> </a:t>
            </a:r>
            <a:r>
              <a:rPr lang="it-IT" dirty="0" err="1" smtClean="0"/>
              <a:t>smaller</a:t>
            </a:r>
            <a:r>
              <a:rPr lang="it-IT" dirty="0" smtClean="0"/>
              <a:t> </a:t>
            </a:r>
            <a:r>
              <a:rPr lang="it-IT" dirty="0" err="1" smtClean="0"/>
              <a:t>than</a:t>
            </a:r>
            <a:r>
              <a:rPr lang="it-IT" dirty="0" smtClean="0"/>
              <a:t> 5% </a:t>
            </a:r>
            <a:r>
              <a:rPr lang="it-IT" dirty="0" err="1" smtClean="0"/>
              <a:t>only</a:t>
            </a:r>
            <a:r>
              <a:rPr lang="it-IT" dirty="0" smtClean="0"/>
              <a:t> in the </a:t>
            </a:r>
            <a:r>
              <a:rPr lang="it-IT" dirty="0" err="1" smtClean="0"/>
              <a:t>range</a:t>
            </a:r>
            <a:r>
              <a:rPr lang="it-IT" dirty="0" smtClean="0"/>
              <a:t> 400-50 </a:t>
            </a:r>
            <a:r>
              <a:rPr lang="it-IT" dirty="0" err="1" smtClean="0"/>
              <a:t>hPa</a:t>
            </a:r>
            <a:r>
              <a:rPr lang="it-IT" dirty="0" smtClean="0"/>
              <a:t>, </a:t>
            </a:r>
            <a:r>
              <a:rPr lang="it-IT" dirty="0" err="1" smtClean="0"/>
              <a:t>where</a:t>
            </a:r>
            <a:r>
              <a:rPr lang="it-IT" dirty="0" smtClean="0"/>
              <a:t> the VMR </a:t>
            </a:r>
            <a:r>
              <a:rPr lang="it-IT" dirty="0" err="1" smtClean="0"/>
              <a:t>is</a:t>
            </a:r>
            <a:r>
              <a:rPr lang="it-IT" dirty="0" smtClean="0"/>
              <a:t> </a:t>
            </a:r>
            <a:r>
              <a:rPr lang="it-IT" dirty="0" err="1" smtClean="0"/>
              <a:t>significantly</a:t>
            </a:r>
            <a:r>
              <a:rPr lang="it-IT" dirty="0" smtClean="0"/>
              <a:t> </a:t>
            </a:r>
            <a:r>
              <a:rPr lang="it-IT" dirty="0" err="1" smtClean="0"/>
              <a:t>different</a:t>
            </a:r>
            <a:r>
              <a:rPr lang="it-IT" dirty="0" smtClean="0"/>
              <a:t> </a:t>
            </a:r>
            <a:r>
              <a:rPr lang="it-IT" dirty="0" err="1" smtClean="0"/>
              <a:t>of</a:t>
            </a:r>
            <a:r>
              <a:rPr lang="it-IT" dirty="0" smtClean="0"/>
              <a:t> 0.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5" name="Rettangolo 14"/>
          <p:cNvSpPr/>
          <p:nvPr/>
        </p:nvSpPr>
        <p:spPr>
          <a:xfrm>
            <a:off x="0" y="692696"/>
            <a:ext cx="9001000" cy="907941"/>
          </a:xfrm>
          <a:prstGeom prst="rect">
            <a:avLst/>
          </a:prstGeom>
        </p:spPr>
        <p:txBody>
          <a:bodyPr wrap="square">
            <a:spAutoFit/>
          </a:bodyPr>
          <a:lstStyle/>
          <a:p>
            <a:pPr marL="514350" indent="-514350" algn="ctr">
              <a:spcAft>
                <a:spcPts val="600"/>
              </a:spcAft>
              <a:defRPr/>
            </a:pPr>
            <a:r>
              <a:rPr lang="it-IT" sz="2400" dirty="0" smtClean="0">
                <a:solidFill>
                  <a:srgbClr val="0070C0"/>
                </a:solidFill>
              </a:rPr>
              <a:t>MIPAS  V7 water vapor vs Frost Point </a:t>
            </a:r>
            <a:r>
              <a:rPr lang="it-IT" sz="2400" dirty="0" err="1" smtClean="0">
                <a:solidFill>
                  <a:srgbClr val="0070C0"/>
                </a:solidFill>
              </a:rPr>
              <a:t>Hygrometers</a:t>
            </a:r>
            <a:r>
              <a:rPr lang="it-IT" sz="2400" dirty="0" smtClean="0">
                <a:solidFill>
                  <a:srgbClr val="0070C0"/>
                </a:solidFill>
              </a:rPr>
              <a:t> (FPH) </a:t>
            </a:r>
          </a:p>
          <a:p>
            <a:pPr marL="514350" indent="-514350" algn="ctr">
              <a:spcAft>
                <a:spcPts val="600"/>
              </a:spcAft>
              <a:defRPr/>
            </a:pPr>
            <a:r>
              <a:rPr lang="it-IT" sz="2400" dirty="0" smtClean="0">
                <a:solidFill>
                  <a:srgbClr val="0070C0"/>
                </a:solidFill>
              </a:rPr>
              <a:t>at </a:t>
            </a:r>
            <a:r>
              <a:rPr lang="it-IT" sz="2400" dirty="0" err="1" smtClean="0">
                <a:solidFill>
                  <a:srgbClr val="0070C0"/>
                </a:solidFill>
              </a:rPr>
              <a:t>different</a:t>
            </a:r>
            <a:r>
              <a:rPr lang="it-IT" sz="2400" dirty="0" smtClean="0">
                <a:solidFill>
                  <a:srgbClr val="0070C0"/>
                </a:solidFill>
              </a:rPr>
              <a:t> </a:t>
            </a:r>
            <a:r>
              <a:rPr lang="it-IT" sz="2400" dirty="0" err="1" smtClean="0">
                <a:solidFill>
                  <a:srgbClr val="0070C0"/>
                </a:solidFill>
              </a:rPr>
              <a:t>stations</a:t>
            </a:r>
            <a:endParaRPr lang="it-IT" sz="2400" dirty="0" smtClean="0">
              <a:solidFill>
                <a:srgbClr val="0070C0"/>
              </a:solidFill>
            </a:endParaRPr>
          </a:p>
        </p:txBody>
      </p:sp>
      <p:pic>
        <p:nvPicPr>
          <p:cNvPr id="12" name="Content Placeholder 4"/>
          <p:cNvPicPr>
            <a:picLocks noChangeAspect="1"/>
          </p:cNvPicPr>
          <p:nvPr/>
        </p:nvPicPr>
        <p:blipFill>
          <a:blip r:embed="rId4" cstate="print"/>
          <a:srcRect/>
          <a:stretch>
            <a:fillRect/>
          </a:stretch>
        </p:blipFill>
        <p:spPr bwMode="auto">
          <a:xfrm>
            <a:off x="683568" y="1484784"/>
            <a:ext cx="3022654" cy="3917146"/>
          </a:xfrm>
          <a:prstGeom prst="rect">
            <a:avLst/>
          </a:prstGeom>
          <a:noFill/>
          <a:ln>
            <a:miter lim="800000"/>
            <a:headEnd/>
            <a:tailEnd/>
          </a:ln>
        </p:spPr>
      </p:pic>
      <p:pic>
        <p:nvPicPr>
          <p:cNvPr id="17" name="Content Placeholder 5"/>
          <p:cNvPicPr>
            <a:picLocks noChangeAspect="1"/>
          </p:cNvPicPr>
          <p:nvPr/>
        </p:nvPicPr>
        <p:blipFill>
          <a:blip r:embed="rId5" cstate="print"/>
          <a:srcRect/>
          <a:stretch>
            <a:fillRect/>
          </a:stretch>
        </p:blipFill>
        <p:spPr bwMode="auto">
          <a:xfrm>
            <a:off x="3563888" y="1484784"/>
            <a:ext cx="3025978" cy="3917146"/>
          </a:xfrm>
          <a:prstGeom prst="rect">
            <a:avLst/>
          </a:prstGeom>
          <a:noFill/>
          <a:ln>
            <a:miter lim="800000"/>
            <a:headEnd/>
            <a:tailEnd/>
          </a:ln>
        </p:spPr>
      </p:pic>
      <p:sp>
        <p:nvSpPr>
          <p:cNvPr id="21" name="AutoShape 23">
            <a:hlinkClick r:id="rId6" action="ppaction://hlinksldjump"/>
          </p:cNvPr>
          <p:cNvSpPr>
            <a:spLocks noChangeArrowheads="1"/>
          </p:cNvSpPr>
          <p:nvPr/>
        </p:nvSpPr>
        <p:spPr bwMode="auto">
          <a:xfrm rot="10800000">
            <a:off x="7596336" y="551723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2" name="Oval 68">
            <a:hlinkClick r:id="rId7" action="ppaction://hlinksldjump"/>
          </p:cNvPr>
          <p:cNvSpPr>
            <a:spLocks noChangeArrowheads="1"/>
          </p:cNvSpPr>
          <p:nvPr/>
        </p:nvSpPr>
        <p:spPr bwMode="auto">
          <a:xfrm>
            <a:off x="8172400" y="5445224"/>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4" name="Titolo 1"/>
          <p:cNvSpPr txBox="1">
            <a:spLocks/>
          </p:cNvSpPr>
          <p:nvPr/>
        </p:nvSpPr>
        <p:spPr>
          <a:xfrm>
            <a:off x="683568" y="-53144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smtClean="0">
                <a:ln>
                  <a:noFill/>
                </a:ln>
                <a:solidFill>
                  <a:srgbClr val="0070C0"/>
                </a:solidFill>
                <a:effectLst/>
                <a:uLnTx/>
                <a:uFillTx/>
                <a:latin typeface="+mj-lt"/>
                <a:ea typeface="+mj-ea"/>
                <a:cs typeface="+mj-cs"/>
              </a:rPr>
              <a:t>Validation of V7 products</a:t>
            </a:r>
            <a:endParaRPr kumimoji="0" lang="it-IT" sz="3600" b="0" i="0" u="none" strike="noStrike" kern="1200" cap="none" spc="0" normalizeH="0" baseline="0" noProof="0" dirty="0">
              <a:ln>
                <a:noFill/>
              </a:ln>
              <a:solidFill>
                <a:srgbClr val="0070C0"/>
              </a:solidFill>
              <a:effectLst/>
              <a:uLnTx/>
              <a:uFillTx/>
              <a:latin typeface="+mj-lt"/>
              <a:ea typeface="+mj-ea"/>
              <a:cs typeface="+mj-cs"/>
            </a:endParaRPr>
          </a:p>
        </p:txBody>
      </p:sp>
      <p:sp>
        <p:nvSpPr>
          <p:cNvPr id="26" name="CasellaDiTesto 25"/>
          <p:cNvSpPr txBox="1"/>
          <p:nvPr/>
        </p:nvSpPr>
        <p:spPr>
          <a:xfrm>
            <a:off x="6660232" y="2852936"/>
            <a:ext cx="2088232" cy="646331"/>
          </a:xfrm>
          <a:prstGeom prst="rect">
            <a:avLst/>
          </a:prstGeom>
          <a:noFill/>
        </p:spPr>
        <p:txBody>
          <a:bodyPr wrap="square" rtlCol="0">
            <a:spAutoFit/>
          </a:bodyPr>
          <a:lstStyle/>
          <a:p>
            <a:r>
              <a:rPr lang="it-IT" dirty="0" err="1" smtClean="0"/>
              <a:t>Courtesy</a:t>
            </a:r>
            <a:r>
              <a:rPr lang="it-IT" dirty="0" smtClean="0"/>
              <a:t> </a:t>
            </a:r>
            <a:r>
              <a:rPr lang="it-IT" dirty="0" err="1" smtClean="0"/>
              <a:t>of</a:t>
            </a:r>
            <a:r>
              <a:rPr lang="it-IT" dirty="0" smtClean="0"/>
              <a:t> </a:t>
            </a:r>
          </a:p>
          <a:p>
            <a:r>
              <a:rPr lang="it-IT" dirty="0" smtClean="0"/>
              <a:t>M. Kiefer - IMK</a:t>
            </a:r>
            <a:endParaRPr lang="it-IT" dirty="0"/>
          </a:p>
        </p:txBody>
      </p:sp>
      <p:sp>
        <p:nvSpPr>
          <p:cNvPr id="25" name="Rettangolo 24"/>
          <p:cNvSpPr/>
          <p:nvPr/>
        </p:nvSpPr>
        <p:spPr>
          <a:xfrm>
            <a:off x="539552" y="5157192"/>
            <a:ext cx="7056784" cy="1446550"/>
          </a:xfrm>
          <a:prstGeom prst="rect">
            <a:avLst/>
          </a:prstGeom>
        </p:spPr>
        <p:txBody>
          <a:bodyPr wrap="square">
            <a:spAutoFit/>
          </a:bodyPr>
          <a:lstStyle/>
          <a:p>
            <a:pPr>
              <a:defRPr/>
            </a:pPr>
            <a:r>
              <a:rPr lang="en-US" sz="1400" dirty="0" smtClean="0"/>
              <a:t>A comparison between ML2PP V7 and ML2PP V6 H2O data with respect to FPH shows several improvements:</a:t>
            </a:r>
          </a:p>
          <a:p>
            <a:pPr marL="285750" indent="-285750">
              <a:buFont typeface="Arial" panose="020B0604020202020204" pitchFamily="34" charset="0"/>
              <a:buChar char="•"/>
              <a:defRPr/>
            </a:pPr>
            <a:r>
              <a:rPr lang="en-US" sz="1400" dirty="0" smtClean="0"/>
              <a:t>Differences between FR and OR decreased</a:t>
            </a:r>
          </a:p>
          <a:p>
            <a:pPr marL="285750" indent="-285750">
              <a:buFont typeface="Arial" panose="020B0604020202020204" pitchFamily="34" charset="0"/>
              <a:buChar char="•"/>
              <a:defRPr/>
            </a:pPr>
            <a:r>
              <a:rPr lang="en-US" sz="1400" dirty="0" smtClean="0"/>
              <a:t>V7 OR data are clearly smoother than V6</a:t>
            </a:r>
          </a:p>
          <a:p>
            <a:pPr marL="285750" indent="-285750">
              <a:buFont typeface="Arial" panose="020B0604020202020204" pitchFamily="34" charset="0"/>
              <a:buChar char="•"/>
              <a:defRPr/>
            </a:pPr>
            <a:r>
              <a:rPr lang="en-US" sz="1400" dirty="0" smtClean="0"/>
              <a:t>Bias of V7 vs. FPH is reduced compared to V6</a:t>
            </a:r>
          </a:p>
          <a:p>
            <a:pPr>
              <a:defRPr/>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8032" y="-315416"/>
            <a:ext cx="7772400" cy="1470025"/>
          </a:xfrm>
        </p:spPr>
        <p:txBody>
          <a:bodyPr>
            <a:normAutofit/>
          </a:bodyPr>
          <a:lstStyle/>
          <a:p>
            <a:pPr>
              <a:lnSpc>
                <a:spcPts val="3000"/>
              </a:lnSpc>
            </a:pPr>
            <a:r>
              <a:rPr lang="it-IT" sz="3600" dirty="0" err="1" smtClean="0">
                <a:solidFill>
                  <a:srgbClr val="0070C0"/>
                </a:solidFill>
              </a:rPr>
              <a:t>Trends</a:t>
            </a:r>
            <a:r>
              <a:rPr lang="it-IT" sz="3600" dirty="0" smtClean="0">
                <a:solidFill>
                  <a:srgbClr val="0070C0"/>
                </a:solidFill>
              </a:rPr>
              <a:t> </a:t>
            </a:r>
            <a:r>
              <a:rPr lang="it-IT" sz="3600" dirty="0" err="1" smtClean="0">
                <a:solidFill>
                  <a:srgbClr val="0070C0"/>
                </a:solidFill>
              </a:rPr>
              <a:t>of</a:t>
            </a:r>
            <a:r>
              <a:rPr lang="it-IT" sz="3600" dirty="0" smtClean="0">
                <a:solidFill>
                  <a:srgbClr val="0070C0"/>
                </a:solidFill>
              </a:rPr>
              <a:t> </a:t>
            </a:r>
            <a:r>
              <a:rPr lang="it-IT" sz="3600" dirty="0" err="1" smtClean="0">
                <a:solidFill>
                  <a:srgbClr val="0070C0"/>
                </a:solidFill>
              </a:rPr>
              <a:t>Ozone-depleting</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substances</a:t>
            </a:r>
            <a:r>
              <a:rPr lang="it-IT" sz="3600" dirty="0" smtClean="0">
                <a:solidFill>
                  <a:srgbClr val="0070C0"/>
                </a:solidFill>
              </a:rPr>
              <a:t> (ODS)</a:t>
            </a:r>
            <a:endParaRPr lang="it-IT" sz="3600" dirty="0">
              <a:solidFill>
                <a:srgbClr val="0070C0"/>
              </a:solidFill>
            </a:endParaRPr>
          </a:p>
        </p:txBody>
      </p:sp>
      <p:pic>
        <p:nvPicPr>
          <p:cNvPr id="4" name="Picture 10"/>
          <p:cNvPicPr>
            <a:picLocks noChangeAspect="1" noChangeArrowheads="1"/>
          </p:cNvPicPr>
          <p:nvPr/>
        </p:nvPicPr>
        <p:blipFill>
          <a:blip r:embed="rId3"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4" cstate="print"/>
          <a:srcRect/>
          <a:stretch>
            <a:fillRect/>
          </a:stretch>
        </p:blipFill>
        <p:spPr bwMode="auto">
          <a:xfrm>
            <a:off x="7848600" y="0"/>
            <a:ext cx="1295400" cy="1030288"/>
          </a:xfrm>
          <a:prstGeom prst="rect">
            <a:avLst/>
          </a:prstGeom>
          <a:noFill/>
          <a:ln w="9525">
            <a:noFill/>
            <a:round/>
            <a:headEnd/>
            <a:tailEnd/>
          </a:ln>
        </p:spPr>
      </p:pic>
      <p:pic>
        <p:nvPicPr>
          <p:cNvPr id="21" name="Picture 2" descr="C:\Users\piera\AppData\Local\Temp\figure_1.png"/>
          <p:cNvPicPr>
            <a:picLocks noChangeAspect="1" noChangeArrowheads="1"/>
          </p:cNvPicPr>
          <p:nvPr/>
        </p:nvPicPr>
        <p:blipFill>
          <a:blip r:embed="rId5" cstate="print"/>
          <a:srcRect l="2424" t="5146" b="1930"/>
          <a:stretch>
            <a:fillRect/>
          </a:stretch>
        </p:blipFill>
        <p:spPr bwMode="auto">
          <a:xfrm>
            <a:off x="2771800" y="997119"/>
            <a:ext cx="5795985" cy="4160073"/>
          </a:xfrm>
          <a:prstGeom prst="rect">
            <a:avLst/>
          </a:prstGeom>
          <a:noFill/>
        </p:spPr>
      </p:pic>
      <p:sp>
        <p:nvSpPr>
          <p:cNvPr id="22" name="CasellaDiTesto 21"/>
          <p:cNvSpPr txBox="1"/>
          <p:nvPr/>
        </p:nvSpPr>
        <p:spPr>
          <a:xfrm>
            <a:off x="251520" y="980728"/>
            <a:ext cx="2304256" cy="5909310"/>
          </a:xfrm>
          <a:prstGeom prst="rect">
            <a:avLst/>
          </a:prstGeom>
          <a:noFill/>
        </p:spPr>
        <p:txBody>
          <a:bodyPr wrap="square" rtlCol="0">
            <a:spAutoFit/>
          </a:bodyPr>
          <a:lstStyle/>
          <a:p>
            <a:r>
              <a:rPr lang="it-IT" b="1" dirty="0" err="1" smtClean="0">
                <a:solidFill>
                  <a:srgbClr val="0070C0"/>
                </a:solidFill>
              </a:rPr>
              <a:t>Methodology</a:t>
            </a:r>
            <a:r>
              <a:rPr lang="it-IT" b="1" dirty="0" smtClean="0">
                <a:solidFill>
                  <a:srgbClr val="0070C0"/>
                </a:solidFill>
              </a:rPr>
              <a:t>:</a:t>
            </a:r>
          </a:p>
          <a:p>
            <a:r>
              <a:rPr lang="it-IT" dirty="0" err="1" smtClean="0"/>
              <a:t>Monthly</a:t>
            </a:r>
            <a:r>
              <a:rPr lang="it-IT" dirty="0" smtClean="0"/>
              <a:t> </a:t>
            </a:r>
            <a:r>
              <a:rPr lang="it-IT" dirty="0" err="1" smtClean="0"/>
              <a:t>means</a:t>
            </a:r>
            <a:r>
              <a:rPr lang="it-IT" dirty="0" smtClean="0"/>
              <a:t> (green curve) </a:t>
            </a:r>
            <a:r>
              <a:rPr lang="it-IT" dirty="0" err="1" smtClean="0"/>
              <a:t>have</a:t>
            </a:r>
            <a:r>
              <a:rPr lang="it-IT" dirty="0" smtClean="0"/>
              <a:t> </a:t>
            </a:r>
            <a:r>
              <a:rPr lang="it-IT" dirty="0" err="1" smtClean="0"/>
              <a:t>been</a:t>
            </a:r>
            <a:r>
              <a:rPr lang="it-IT" dirty="0" smtClean="0"/>
              <a:t> </a:t>
            </a:r>
            <a:r>
              <a:rPr lang="it-IT" dirty="0" err="1" smtClean="0"/>
              <a:t>calculated</a:t>
            </a:r>
            <a:r>
              <a:rPr lang="it-IT" dirty="0" smtClean="0"/>
              <a:t> </a:t>
            </a:r>
            <a:r>
              <a:rPr lang="it-IT" dirty="0" err="1" smtClean="0"/>
              <a:t>for</a:t>
            </a:r>
            <a:r>
              <a:rPr lang="it-IT" dirty="0" smtClean="0"/>
              <a:t> </a:t>
            </a:r>
            <a:r>
              <a:rPr lang="it-IT" dirty="0" err="1" smtClean="0"/>
              <a:t>each</a:t>
            </a:r>
            <a:r>
              <a:rPr lang="it-IT" dirty="0" smtClean="0"/>
              <a:t> </a:t>
            </a:r>
            <a:r>
              <a:rPr lang="it-IT" dirty="0" err="1" smtClean="0"/>
              <a:t>species</a:t>
            </a:r>
            <a:r>
              <a:rPr lang="it-IT" dirty="0" smtClean="0"/>
              <a:t> at </a:t>
            </a:r>
            <a:r>
              <a:rPr lang="it-IT" dirty="0" err="1" smtClean="0"/>
              <a:t>each</a:t>
            </a:r>
            <a:r>
              <a:rPr lang="it-IT" dirty="0" smtClean="0"/>
              <a:t> </a:t>
            </a:r>
            <a:r>
              <a:rPr lang="it-IT" dirty="0" err="1" smtClean="0"/>
              <a:t>altitude</a:t>
            </a:r>
            <a:r>
              <a:rPr lang="it-IT" dirty="0" smtClean="0"/>
              <a:t> </a:t>
            </a:r>
            <a:r>
              <a:rPr lang="it-IT" dirty="0" err="1" smtClean="0"/>
              <a:t>for</a:t>
            </a:r>
            <a:r>
              <a:rPr lang="it-IT" dirty="0" smtClean="0"/>
              <a:t> </a:t>
            </a:r>
            <a:r>
              <a:rPr lang="it-IT" dirty="0" err="1" smtClean="0"/>
              <a:t>latitude</a:t>
            </a:r>
            <a:r>
              <a:rPr lang="it-IT" dirty="0" smtClean="0"/>
              <a:t> </a:t>
            </a:r>
            <a:r>
              <a:rPr lang="it-IT" dirty="0" err="1" smtClean="0"/>
              <a:t>bins</a:t>
            </a:r>
            <a:r>
              <a:rPr lang="it-IT" dirty="0" smtClean="0"/>
              <a:t> </a:t>
            </a:r>
            <a:r>
              <a:rPr lang="it-IT" dirty="0" err="1" smtClean="0"/>
              <a:t>of</a:t>
            </a:r>
            <a:r>
              <a:rPr lang="it-IT" dirty="0" smtClean="0"/>
              <a:t> 10°. </a:t>
            </a:r>
          </a:p>
          <a:p>
            <a:r>
              <a:rPr lang="it-IT" dirty="0" smtClean="0"/>
              <a:t>The </a:t>
            </a:r>
            <a:r>
              <a:rPr lang="it-IT" dirty="0" err="1" smtClean="0"/>
              <a:t>annual</a:t>
            </a:r>
            <a:r>
              <a:rPr lang="it-IT" dirty="0" smtClean="0"/>
              <a:t> </a:t>
            </a:r>
            <a:r>
              <a:rPr lang="it-IT" dirty="0" err="1" smtClean="0"/>
              <a:t>variability</a:t>
            </a:r>
            <a:r>
              <a:rPr lang="it-IT" dirty="0" smtClean="0"/>
              <a:t> </a:t>
            </a:r>
            <a:r>
              <a:rPr lang="it-IT" dirty="0" err="1" smtClean="0"/>
              <a:t>has</a:t>
            </a:r>
            <a:r>
              <a:rPr lang="it-IT" dirty="0" smtClean="0"/>
              <a:t> </a:t>
            </a:r>
            <a:r>
              <a:rPr lang="it-IT" dirty="0" err="1" smtClean="0"/>
              <a:t>been</a:t>
            </a:r>
            <a:r>
              <a:rPr lang="it-IT" dirty="0" smtClean="0"/>
              <a:t> </a:t>
            </a:r>
            <a:r>
              <a:rPr lang="it-IT" dirty="0" err="1" smtClean="0"/>
              <a:t>removed</a:t>
            </a:r>
            <a:r>
              <a:rPr lang="it-IT" dirty="0" smtClean="0"/>
              <a:t> </a:t>
            </a:r>
            <a:r>
              <a:rPr lang="it-IT" dirty="0" err="1" smtClean="0"/>
              <a:t>substracting</a:t>
            </a:r>
            <a:r>
              <a:rPr lang="it-IT" dirty="0" smtClean="0"/>
              <a:t> </a:t>
            </a:r>
            <a:r>
              <a:rPr lang="it-IT" dirty="0" err="1" smtClean="0"/>
              <a:t>from</a:t>
            </a:r>
            <a:r>
              <a:rPr lang="it-IT" dirty="0" smtClean="0"/>
              <a:t> the </a:t>
            </a:r>
            <a:r>
              <a:rPr lang="it-IT" dirty="0" err="1" smtClean="0"/>
              <a:t>monthly</a:t>
            </a:r>
            <a:r>
              <a:rPr lang="it-IT" dirty="0" smtClean="0"/>
              <a:t> </a:t>
            </a:r>
            <a:r>
              <a:rPr lang="it-IT" dirty="0" err="1" smtClean="0"/>
              <a:t>means</a:t>
            </a:r>
            <a:r>
              <a:rPr lang="it-IT" dirty="0" smtClean="0"/>
              <a:t> the </a:t>
            </a:r>
            <a:r>
              <a:rPr lang="it-IT" dirty="0" err="1" smtClean="0"/>
              <a:t>average</a:t>
            </a:r>
            <a:r>
              <a:rPr lang="it-IT" dirty="0" smtClean="0"/>
              <a:t> </a:t>
            </a:r>
            <a:r>
              <a:rPr lang="it-IT" dirty="0" err="1" smtClean="0"/>
              <a:t>for</a:t>
            </a:r>
            <a:r>
              <a:rPr lang="it-IT" dirty="0" smtClean="0"/>
              <a:t> </a:t>
            </a:r>
            <a:r>
              <a:rPr lang="it-IT" dirty="0" err="1" smtClean="0"/>
              <a:t>each</a:t>
            </a:r>
            <a:r>
              <a:rPr lang="it-IT" dirty="0" smtClean="0"/>
              <a:t> </a:t>
            </a:r>
            <a:r>
              <a:rPr lang="it-IT" dirty="0" err="1" smtClean="0"/>
              <a:t>month</a:t>
            </a:r>
            <a:r>
              <a:rPr lang="it-IT" dirty="0" smtClean="0"/>
              <a:t> </a:t>
            </a:r>
            <a:r>
              <a:rPr lang="it-IT" dirty="0" err="1" smtClean="0"/>
              <a:t>of</a:t>
            </a:r>
            <a:r>
              <a:rPr lang="it-IT" dirty="0" smtClean="0"/>
              <a:t> the </a:t>
            </a:r>
            <a:r>
              <a:rPr lang="it-IT" dirty="0" err="1" smtClean="0"/>
              <a:t>year</a:t>
            </a:r>
            <a:r>
              <a:rPr lang="it-IT" dirty="0" smtClean="0"/>
              <a:t> </a:t>
            </a:r>
            <a:r>
              <a:rPr lang="it-IT" dirty="0" err="1" smtClean="0"/>
              <a:t>for</a:t>
            </a:r>
            <a:r>
              <a:rPr lang="it-IT" dirty="0" smtClean="0"/>
              <a:t> </a:t>
            </a:r>
            <a:r>
              <a:rPr lang="it-IT" dirty="0" err="1" smtClean="0"/>
              <a:t>all</a:t>
            </a:r>
            <a:r>
              <a:rPr lang="it-IT" dirty="0" smtClean="0"/>
              <a:t> </a:t>
            </a:r>
            <a:r>
              <a:rPr lang="it-IT" dirty="0" err="1" smtClean="0"/>
              <a:t>observed</a:t>
            </a:r>
            <a:r>
              <a:rPr lang="it-IT" dirty="0" smtClean="0"/>
              <a:t> </a:t>
            </a:r>
            <a:r>
              <a:rPr lang="it-IT" dirty="0" err="1" smtClean="0"/>
              <a:t>years</a:t>
            </a:r>
            <a:r>
              <a:rPr lang="it-IT" dirty="0" smtClean="0"/>
              <a:t>. The trend (</a:t>
            </a:r>
            <a:r>
              <a:rPr lang="it-IT" dirty="0" err="1" smtClean="0"/>
              <a:t>red</a:t>
            </a:r>
            <a:r>
              <a:rPr lang="it-IT" dirty="0" smtClean="0"/>
              <a:t> </a:t>
            </a:r>
            <a:r>
              <a:rPr lang="it-IT" dirty="0" err="1" smtClean="0"/>
              <a:t>line</a:t>
            </a:r>
            <a:r>
              <a:rPr lang="it-IT" dirty="0" smtClean="0"/>
              <a:t>) </a:t>
            </a:r>
            <a:r>
              <a:rPr lang="it-IT" dirty="0" err="1" smtClean="0"/>
              <a:t>was</a:t>
            </a:r>
            <a:r>
              <a:rPr lang="it-IT" dirty="0" smtClean="0"/>
              <a:t> </a:t>
            </a:r>
            <a:r>
              <a:rPr lang="it-IT" dirty="0" err="1" smtClean="0"/>
              <a:t>obtained</a:t>
            </a:r>
            <a:r>
              <a:rPr lang="it-IT" dirty="0" smtClean="0"/>
              <a:t> </a:t>
            </a:r>
            <a:r>
              <a:rPr lang="it-IT" dirty="0" err="1" smtClean="0"/>
              <a:t>by</a:t>
            </a:r>
            <a:r>
              <a:rPr lang="it-IT" dirty="0" smtClean="0"/>
              <a:t> </a:t>
            </a:r>
            <a:r>
              <a:rPr lang="it-IT" dirty="0" err="1" smtClean="0"/>
              <a:t>linearly</a:t>
            </a:r>
            <a:r>
              <a:rPr lang="it-IT" dirty="0" smtClean="0"/>
              <a:t> </a:t>
            </a:r>
            <a:r>
              <a:rPr lang="it-IT" dirty="0" err="1" smtClean="0"/>
              <a:t>fitting</a:t>
            </a:r>
            <a:r>
              <a:rPr lang="it-IT" dirty="0" smtClean="0"/>
              <a:t> the </a:t>
            </a:r>
            <a:r>
              <a:rPr lang="it-IT" dirty="0" err="1" smtClean="0"/>
              <a:t>resulting</a:t>
            </a:r>
            <a:r>
              <a:rPr lang="it-IT" dirty="0" smtClean="0"/>
              <a:t> </a:t>
            </a:r>
            <a:r>
              <a:rPr lang="it-IT" dirty="0" err="1" smtClean="0"/>
              <a:t>values</a:t>
            </a:r>
            <a:r>
              <a:rPr lang="it-IT" dirty="0" smtClean="0"/>
              <a:t> (</a:t>
            </a:r>
            <a:r>
              <a:rPr lang="it-IT" dirty="0" err="1" smtClean="0"/>
              <a:t>blue</a:t>
            </a:r>
            <a:r>
              <a:rPr lang="it-IT" dirty="0" smtClean="0"/>
              <a:t> curve).</a:t>
            </a:r>
          </a:p>
          <a:p>
            <a:endParaRPr lang="it-IT" dirty="0" smtClean="0"/>
          </a:p>
          <a:p>
            <a:endParaRPr lang="it-IT" dirty="0" smtClean="0"/>
          </a:p>
        </p:txBody>
      </p:sp>
      <p:sp>
        <p:nvSpPr>
          <p:cNvPr id="14" name="Oval 68">
            <a:hlinkClick r:id="rId6" action="ppaction://hlinksldjump"/>
          </p:cNvPr>
          <p:cNvSpPr>
            <a:spLocks noChangeArrowheads="1"/>
          </p:cNvSpPr>
          <p:nvPr/>
        </p:nvSpPr>
        <p:spPr bwMode="auto">
          <a:xfrm>
            <a:off x="6948264" y="609329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9" name="Rettangolo 8">
            <a:hlinkClick r:id="rId7" action="ppaction://hlinksldjump"/>
          </p:cNvPr>
          <p:cNvSpPr/>
          <p:nvPr/>
        </p:nvSpPr>
        <p:spPr>
          <a:xfrm>
            <a:off x="2771800" y="5373216"/>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 </a:t>
            </a:r>
            <a:endParaRPr lang="it-IT" sz="1600" dirty="0"/>
          </a:p>
        </p:txBody>
      </p:sp>
      <p:sp>
        <p:nvSpPr>
          <p:cNvPr id="10" name="Rettangolo 9">
            <a:hlinkClick r:id="rId8" action="ppaction://hlinksldjump"/>
          </p:cNvPr>
          <p:cNvSpPr/>
          <p:nvPr/>
        </p:nvSpPr>
        <p:spPr>
          <a:xfrm>
            <a:off x="4391472" y="5373216"/>
            <a:ext cx="14046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r>
              <a:rPr lang="it-IT" sz="1600" dirty="0" smtClean="0"/>
              <a:t> </a:t>
            </a:r>
            <a:endParaRPr lang="it-IT" sz="1600" dirty="0"/>
          </a:p>
        </p:txBody>
      </p:sp>
      <p:sp>
        <p:nvSpPr>
          <p:cNvPr id="12" name="Rettangolo 11">
            <a:hlinkClick r:id="rId9" action="ppaction://hlinksldjump"/>
          </p:cNvPr>
          <p:cNvSpPr/>
          <p:nvPr/>
        </p:nvSpPr>
        <p:spPr>
          <a:xfrm>
            <a:off x="5903640" y="5373216"/>
            <a:ext cx="14046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 </a:t>
            </a:r>
            <a:endParaRPr lang="it-IT" sz="1600" dirty="0"/>
          </a:p>
        </p:txBody>
      </p:sp>
      <p:sp>
        <p:nvSpPr>
          <p:cNvPr id="13" name="Rettangolo 12">
            <a:hlinkClick r:id="rId10" action="ppaction://hlinksldjump"/>
          </p:cNvPr>
          <p:cNvSpPr/>
          <p:nvPr/>
        </p:nvSpPr>
        <p:spPr>
          <a:xfrm>
            <a:off x="7415808" y="5373216"/>
            <a:ext cx="14046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531440"/>
            <a:ext cx="7772400" cy="1470025"/>
          </a:xfrm>
        </p:spPr>
        <p:txBody>
          <a:bodyPr/>
          <a:lstStyle/>
          <a:p>
            <a:r>
              <a:rPr lang="it-IT" dirty="0" smtClean="0">
                <a:solidFill>
                  <a:srgbClr val="0070C0"/>
                </a:solidFill>
              </a:rPr>
              <a:t>HCFC-22</a:t>
            </a:r>
            <a:endParaRPr lang="it-IT"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7" name="Rettangolo 16">
            <a:hlinkClick r:id="rId4" action="ppaction://hlinksldjump"/>
          </p:cNvPr>
          <p:cNvSpPr/>
          <p:nvPr/>
        </p:nvSpPr>
        <p:spPr>
          <a:xfrm>
            <a:off x="2987824"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3" name="AutoShape 22">
            <a:hlinkClick r:id="rId5" action="ppaction://hlinksldjump"/>
          </p:cNvPr>
          <p:cNvSpPr>
            <a:spLocks noChangeArrowheads="1"/>
          </p:cNvSpPr>
          <p:nvPr/>
        </p:nvSpPr>
        <p:spPr bwMode="auto">
          <a:xfrm>
            <a:off x="6227415" y="544522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6" action="ppaction://hlinksldjump"/>
          </p:cNvPr>
          <p:cNvSpPr>
            <a:spLocks noChangeArrowheads="1"/>
          </p:cNvSpPr>
          <p:nvPr/>
        </p:nvSpPr>
        <p:spPr bwMode="auto">
          <a:xfrm>
            <a:off x="7308304" y="537321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smtClean="0">
                <a:solidFill>
                  <a:schemeClr val="bg1"/>
                </a:solidFill>
              </a:rPr>
              <a:t>X</a:t>
            </a:r>
            <a:endParaRPr lang="en-GB" sz="2400" b="1" dirty="0">
              <a:solidFill>
                <a:schemeClr val="bg1"/>
              </a:solidFill>
            </a:endParaRPr>
          </a:p>
        </p:txBody>
      </p:sp>
      <p:sp>
        <p:nvSpPr>
          <p:cNvPr id="11" name="Rettangolo 10"/>
          <p:cNvSpPr/>
          <p:nvPr/>
        </p:nvSpPr>
        <p:spPr>
          <a:xfrm>
            <a:off x="3491880" y="692696"/>
            <a:ext cx="1423723" cy="369332"/>
          </a:xfrm>
          <a:prstGeom prst="rect">
            <a:avLst/>
          </a:prstGeom>
        </p:spPr>
        <p:txBody>
          <a:bodyPr wrap="none">
            <a:spAutoFit/>
          </a:bodyPr>
          <a:lstStyle/>
          <a:p>
            <a:r>
              <a:rPr lang="it-IT" dirty="0" err="1" smtClean="0">
                <a:solidFill>
                  <a:srgbClr val="0070C0"/>
                </a:solidFill>
              </a:rPr>
              <a:t>Zonal</a:t>
            </a:r>
            <a:r>
              <a:rPr lang="it-IT" dirty="0" smtClean="0">
                <a:solidFill>
                  <a:srgbClr val="0070C0"/>
                </a:solidFill>
              </a:rPr>
              <a:t> </a:t>
            </a:r>
            <a:r>
              <a:rPr lang="it-IT" dirty="0" err="1" smtClean="0">
                <a:solidFill>
                  <a:srgbClr val="0070C0"/>
                </a:solidFill>
              </a:rPr>
              <a:t>means</a:t>
            </a:r>
            <a:r>
              <a:rPr lang="it-IT" dirty="0" smtClean="0">
                <a:solidFill>
                  <a:srgbClr val="0070C0"/>
                </a:solidFill>
              </a:rPr>
              <a:t> </a:t>
            </a:r>
            <a:endParaRPr lang="it-IT" dirty="0"/>
          </a:p>
        </p:txBody>
      </p:sp>
      <p:sp>
        <p:nvSpPr>
          <p:cNvPr id="12" name="AutoShape 23">
            <a:hlinkClick r:id="rId7" action="ppaction://hlinksldjump"/>
          </p:cNvPr>
          <p:cNvSpPr>
            <a:spLocks noChangeArrowheads="1"/>
          </p:cNvSpPr>
          <p:nvPr/>
        </p:nvSpPr>
        <p:spPr bwMode="auto">
          <a:xfrm rot="10800000">
            <a:off x="394767" y="544522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3" name="Rettangolo 12">
            <a:hlinkClick r:id="rId8" action="ppaction://hlinksldjump"/>
          </p:cNvPr>
          <p:cNvSpPr/>
          <p:nvPr/>
        </p:nvSpPr>
        <p:spPr>
          <a:xfrm>
            <a:off x="4572000"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14" name="Rettangolo 13">
            <a:hlinkClick r:id="rId9" action="ppaction://hlinksldjump"/>
          </p:cNvPr>
          <p:cNvSpPr/>
          <p:nvPr/>
        </p:nvSpPr>
        <p:spPr>
          <a:xfrm>
            <a:off x="1403648"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dirty="0"/>
          </a:p>
        </p:txBody>
      </p:sp>
      <p:pic>
        <p:nvPicPr>
          <p:cNvPr id="40962" name="Picture 2" descr="C:\Users\piera\CONFERENCES\EGU2015\figure\f22_profili_.png"/>
          <p:cNvPicPr>
            <a:picLocks noChangeAspect="1" noChangeArrowheads="1"/>
          </p:cNvPicPr>
          <p:nvPr/>
        </p:nvPicPr>
        <p:blipFill>
          <a:blip r:embed="rId10" cstate="print"/>
          <a:srcRect/>
          <a:stretch>
            <a:fillRect/>
          </a:stretch>
        </p:blipFill>
        <p:spPr bwMode="auto">
          <a:xfrm>
            <a:off x="1456132" y="980728"/>
            <a:ext cx="5852172" cy="438912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16024" y="-417289"/>
            <a:ext cx="7772400" cy="1470025"/>
          </a:xfrm>
        </p:spPr>
        <p:txBody>
          <a:bodyPr/>
          <a:lstStyle/>
          <a:p>
            <a:r>
              <a:rPr lang="it-IT" dirty="0" smtClean="0">
                <a:solidFill>
                  <a:srgbClr val="0070C0"/>
                </a:solidFill>
              </a:rPr>
              <a:t>New MIPAS V7 </a:t>
            </a:r>
            <a:r>
              <a:rPr lang="it-IT" dirty="0" err="1" smtClean="0">
                <a:solidFill>
                  <a:srgbClr val="0070C0"/>
                </a:solidFill>
              </a:rPr>
              <a:t>products</a:t>
            </a:r>
            <a:endParaRPr lang="it-IT"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9" name="CasellaDiTesto 18"/>
          <p:cNvSpPr txBox="1"/>
          <p:nvPr/>
        </p:nvSpPr>
        <p:spPr>
          <a:xfrm>
            <a:off x="467544" y="1268760"/>
            <a:ext cx="8208912" cy="5186035"/>
          </a:xfrm>
          <a:prstGeom prst="rect">
            <a:avLst/>
          </a:prstGeom>
          <a:noFill/>
        </p:spPr>
        <p:txBody>
          <a:bodyPr wrap="square" rtlCol="0">
            <a:spAutoFit/>
          </a:bodyPr>
          <a:lstStyle/>
          <a:p>
            <a:pPr>
              <a:spcAft>
                <a:spcPts val="600"/>
              </a:spcAft>
              <a:buFont typeface="Wingdings" pitchFamily="2" charset="2"/>
              <a:buChar char="Ø"/>
            </a:pPr>
            <a:r>
              <a:rPr lang="it-IT" b="1" dirty="0" smtClean="0">
                <a:solidFill>
                  <a:srgbClr val="0070C0"/>
                </a:solidFill>
              </a:rPr>
              <a:t>MIPAS</a:t>
            </a:r>
            <a:r>
              <a:rPr lang="it-IT" dirty="0" smtClean="0"/>
              <a:t> </a:t>
            </a:r>
            <a:r>
              <a:rPr lang="it-IT" dirty="0" err="1" smtClean="0"/>
              <a:t>onboard</a:t>
            </a:r>
            <a:r>
              <a:rPr lang="it-IT" dirty="0" smtClean="0"/>
              <a:t> </a:t>
            </a:r>
            <a:r>
              <a:rPr lang="it-IT" b="1" dirty="0" smtClean="0">
                <a:solidFill>
                  <a:srgbClr val="0070C0"/>
                </a:solidFill>
              </a:rPr>
              <a:t>ENVISAT</a:t>
            </a:r>
            <a:r>
              <a:rPr lang="it-IT" dirty="0" smtClean="0"/>
              <a:t> satellite </a:t>
            </a:r>
            <a:r>
              <a:rPr lang="it-IT" dirty="0" err="1" smtClean="0"/>
              <a:t>performed</a:t>
            </a:r>
            <a:r>
              <a:rPr lang="it-IT" dirty="0" smtClean="0"/>
              <a:t> </a:t>
            </a:r>
            <a:r>
              <a:rPr lang="it-IT" dirty="0" err="1" smtClean="0"/>
              <a:t>almost</a:t>
            </a:r>
            <a:r>
              <a:rPr lang="it-IT" dirty="0" smtClean="0"/>
              <a:t> </a:t>
            </a:r>
            <a:r>
              <a:rPr lang="it-IT" dirty="0" err="1" smtClean="0"/>
              <a:t>continuously</a:t>
            </a:r>
            <a:r>
              <a:rPr lang="it-IT" dirty="0" smtClean="0"/>
              <a:t> </a:t>
            </a:r>
            <a:r>
              <a:rPr lang="it-IT" dirty="0" err="1" smtClean="0"/>
              <a:t>measurements</a:t>
            </a:r>
            <a:r>
              <a:rPr lang="it-IT" dirty="0" smtClean="0"/>
              <a:t>  </a:t>
            </a:r>
            <a:r>
              <a:rPr lang="it-IT" dirty="0" err="1" smtClean="0"/>
              <a:t>of</a:t>
            </a:r>
            <a:r>
              <a:rPr lang="it-IT" dirty="0" smtClean="0"/>
              <a:t> the </a:t>
            </a:r>
            <a:r>
              <a:rPr lang="it-IT" dirty="0" err="1" smtClean="0"/>
              <a:t>three</a:t>
            </a:r>
            <a:r>
              <a:rPr lang="it-IT" dirty="0" smtClean="0"/>
              <a:t> </a:t>
            </a:r>
            <a:r>
              <a:rPr lang="it-IT" dirty="0" err="1" smtClean="0"/>
              <a:t>dimensional</a:t>
            </a:r>
            <a:r>
              <a:rPr lang="it-IT" dirty="0" smtClean="0"/>
              <a:t> </a:t>
            </a:r>
            <a:r>
              <a:rPr lang="it-IT" dirty="0" err="1" smtClean="0"/>
              <a:t>atmospheric</a:t>
            </a:r>
            <a:r>
              <a:rPr lang="it-IT" dirty="0" smtClean="0"/>
              <a:t> </a:t>
            </a:r>
            <a:r>
              <a:rPr lang="it-IT" dirty="0" err="1" smtClean="0"/>
              <a:t>composition</a:t>
            </a:r>
            <a:r>
              <a:rPr lang="it-IT" dirty="0" smtClean="0"/>
              <a:t> </a:t>
            </a:r>
            <a:r>
              <a:rPr lang="it-IT" dirty="0" err="1" smtClean="0"/>
              <a:t>from</a:t>
            </a:r>
            <a:r>
              <a:rPr lang="it-IT" dirty="0" smtClean="0"/>
              <a:t> 2002 </a:t>
            </a:r>
            <a:r>
              <a:rPr lang="it-IT" dirty="0" err="1" smtClean="0"/>
              <a:t>to</a:t>
            </a:r>
            <a:r>
              <a:rPr lang="it-IT" dirty="0" smtClean="0"/>
              <a:t> 2012.</a:t>
            </a:r>
          </a:p>
          <a:p>
            <a:pPr>
              <a:spcAft>
                <a:spcPts val="600"/>
              </a:spcAft>
              <a:buFont typeface="Wingdings" pitchFamily="2" charset="2"/>
              <a:buChar char="Ø"/>
            </a:pPr>
            <a:r>
              <a:rPr lang="en-US" dirty="0" smtClean="0"/>
              <a:t>The </a:t>
            </a:r>
            <a:r>
              <a:rPr lang="en-US" b="1" dirty="0" smtClean="0">
                <a:solidFill>
                  <a:srgbClr val="0070C0"/>
                </a:solidFill>
              </a:rPr>
              <a:t>MIPAS ESA processor </a:t>
            </a:r>
            <a:r>
              <a:rPr lang="en-US" dirty="0" smtClean="0"/>
              <a:t>(</a:t>
            </a:r>
            <a:r>
              <a:rPr lang="en-US" b="1" dirty="0" smtClean="0">
                <a:solidFill>
                  <a:srgbClr val="0070C0"/>
                </a:solidFill>
              </a:rPr>
              <a:t>current release ML2PP V6</a:t>
            </a:r>
            <a:r>
              <a:rPr lang="en-US" dirty="0" smtClean="0"/>
              <a:t>) was specifically designed for near real time operational analysis ( =&gt; automatic operations in different atmospheric conditions) and without biases in the retrieved profiles (=&gt; minimal use of external constraints).</a:t>
            </a:r>
          </a:p>
          <a:p>
            <a:pPr>
              <a:spcAft>
                <a:spcPts val="600"/>
              </a:spcAft>
              <a:buFont typeface="Wingdings" pitchFamily="2" charset="2"/>
              <a:buChar char="Ø"/>
            </a:pPr>
            <a:r>
              <a:rPr lang="en-US" dirty="0" smtClean="0"/>
              <a:t>A </a:t>
            </a:r>
            <a:r>
              <a:rPr lang="en-US" b="1" dirty="0" smtClean="0">
                <a:solidFill>
                  <a:srgbClr val="0070C0"/>
                </a:solidFill>
              </a:rPr>
              <a:t>new full mission reprocessing </a:t>
            </a:r>
            <a:r>
              <a:rPr lang="en-US" dirty="0" smtClean="0">
                <a:solidFill>
                  <a:srgbClr val="0070C0"/>
                </a:solidFill>
              </a:rPr>
              <a:t>, </a:t>
            </a:r>
            <a:r>
              <a:rPr lang="en-US" dirty="0" smtClean="0"/>
              <a:t>which includes </a:t>
            </a:r>
            <a:r>
              <a:rPr lang="en-US" b="1" dirty="0" smtClean="0">
                <a:solidFill>
                  <a:srgbClr val="0070C0"/>
                </a:solidFill>
              </a:rPr>
              <a:t>significant improvements in both L1 and L2 processor</a:t>
            </a:r>
            <a:r>
              <a:rPr lang="en-US" dirty="0" smtClean="0"/>
              <a:t>,</a:t>
            </a:r>
            <a:r>
              <a:rPr lang="en-US" dirty="0" smtClean="0">
                <a:solidFill>
                  <a:srgbClr val="0070C0"/>
                </a:solidFill>
              </a:rPr>
              <a:t> </a:t>
            </a:r>
            <a:r>
              <a:rPr lang="en-US" dirty="0" smtClean="0"/>
              <a:t>is in progress (a Diagnostic dataset is now available, the full release, named </a:t>
            </a:r>
            <a:r>
              <a:rPr lang="en-US" b="1" dirty="0" smtClean="0">
                <a:solidFill>
                  <a:srgbClr val="0070C0"/>
                </a:solidFill>
              </a:rPr>
              <a:t>ML2PP V7</a:t>
            </a:r>
            <a:r>
              <a:rPr lang="en-US" dirty="0" smtClean="0"/>
              <a:t>,</a:t>
            </a:r>
            <a:r>
              <a:rPr lang="en-US" dirty="0" smtClean="0">
                <a:solidFill>
                  <a:srgbClr val="0070C0"/>
                </a:solidFill>
              </a:rPr>
              <a:t> </a:t>
            </a:r>
            <a:r>
              <a:rPr lang="en-US" dirty="0" smtClean="0"/>
              <a:t>will be available in May 2015). In particular, a drift in the instrumental gain was corrected and </a:t>
            </a:r>
            <a:r>
              <a:rPr lang="en-US" b="1" dirty="0" smtClean="0">
                <a:solidFill>
                  <a:srgbClr val="0070C0"/>
                </a:solidFill>
              </a:rPr>
              <a:t>trends of observed species </a:t>
            </a:r>
            <a:r>
              <a:rPr lang="en-US" dirty="0" smtClean="0"/>
              <a:t>can be measured with improved accuracy.</a:t>
            </a:r>
          </a:p>
          <a:p>
            <a:pPr>
              <a:spcAft>
                <a:spcPts val="600"/>
              </a:spcAft>
              <a:buFont typeface="Wingdings" pitchFamily="2" charset="2"/>
              <a:buChar char="Ø"/>
            </a:pPr>
            <a:r>
              <a:rPr lang="en-US" dirty="0" smtClean="0"/>
              <a:t>With the new data we have started the determination of the latitude and altitude dependent </a:t>
            </a:r>
            <a:r>
              <a:rPr lang="en-US" b="1" dirty="0" smtClean="0">
                <a:solidFill>
                  <a:srgbClr val="0070C0"/>
                </a:solidFill>
              </a:rPr>
              <a:t>trends of some Ozone-Depleting Substances (ODS)</a:t>
            </a:r>
            <a:r>
              <a:rPr lang="en-US" b="1" dirty="0" smtClean="0"/>
              <a:t> </a:t>
            </a:r>
            <a:r>
              <a:rPr lang="en-US" dirty="0" smtClean="0"/>
              <a:t>included in the Montreal Protocol. </a:t>
            </a:r>
          </a:p>
          <a:p>
            <a:pPr>
              <a:spcAft>
                <a:spcPts val="600"/>
              </a:spcAft>
              <a:buFont typeface="Wingdings" pitchFamily="2" charset="2"/>
              <a:buChar char="Ø"/>
            </a:pPr>
            <a:r>
              <a:rPr lang="en-US" dirty="0" smtClean="0"/>
              <a:t>Preliminary results confirm the positive trend of </a:t>
            </a:r>
            <a:r>
              <a:rPr lang="en-US" b="1" dirty="0" smtClean="0">
                <a:solidFill>
                  <a:srgbClr val="0070C0"/>
                </a:solidFill>
              </a:rPr>
              <a:t>HCFC-22</a:t>
            </a:r>
            <a:r>
              <a:rPr lang="en-US" dirty="0" smtClean="0"/>
              <a:t> and the negative trend of </a:t>
            </a:r>
            <a:r>
              <a:rPr lang="en-US" b="1" dirty="0" smtClean="0">
                <a:solidFill>
                  <a:srgbClr val="0070C0"/>
                </a:solidFill>
              </a:rPr>
              <a:t>CCl</a:t>
            </a:r>
            <a:r>
              <a:rPr lang="en-US" baseline="-25000" dirty="0" smtClean="0">
                <a:solidFill>
                  <a:srgbClr val="0070C0"/>
                </a:solidFill>
              </a:rPr>
              <a:t>4</a:t>
            </a:r>
            <a:r>
              <a:rPr lang="en-US" dirty="0" smtClean="0">
                <a:solidFill>
                  <a:srgbClr val="0070C0"/>
                </a:solidFill>
              </a:rPr>
              <a:t> </a:t>
            </a:r>
            <a:r>
              <a:rPr lang="en-US" dirty="0" smtClean="0"/>
              <a:t>and</a:t>
            </a:r>
            <a:r>
              <a:rPr lang="en-US" dirty="0" smtClean="0">
                <a:solidFill>
                  <a:srgbClr val="0070C0"/>
                </a:solidFill>
              </a:rPr>
              <a:t> </a:t>
            </a:r>
            <a:r>
              <a:rPr lang="en-US" b="1" dirty="0" smtClean="0">
                <a:solidFill>
                  <a:srgbClr val="0070C0"/>
                </a:solidFill>
              </a:rPr>
              <a:t>CFCs</a:t>
            </a:r>
            <a:r>
              <a:rPr lang="en-US" dirty="0" smtClean="0">
                <a:solidFill>
                  <a:srgbClr val="0070C0"/>
                </a:solidFill>
              </a:rPr>
              <a:t> </a:t>
            </a:r>
            <a:r>
              <a:rPr lang="en-US" dirty="0" smtClean="0"/>
              <a:t>concentrations in troposphere.</a:t>
            </a:r>
            <a:endParaRPr lang="it-IT" dirty="0" smtClean="0"/>
          </a:p>
          <a:p>
            <a:r>
              <a:rPr lang="it-IT" dirty="0" smtClean="0"/>
              <a:t> </a:t>
            </a:r>
            <a:endParaRPr lang="it-IT" dirty="0"/>
          </a:p>
        </p:txBody>
      </p:sp>
      <p:sp>
        <p:nvSpPr>
          <p:cNvPr id="6" name="AutoShape 41">
            <a:hlinkClick r:id="rId4" action="ppaction://hlinksldjump"/>
          </p:cNvPr>
          <p:cNvSpPr>
            <a:spLocks noChangeArrowheads="1"/>
          </p:cNvSpPr>
          <p:nvPr/>
        </p:nvSpPr>
        <p:spPr bwMode="auto">
          <a:xfrm>
            <a:off x="6300192" y="602153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7" name="AutoShape 23">
            <a:hlinkClick r:id="rId5" action="ppaction://hlinksldjump"/>
          </p:cNvPr>
          <p:cNvSpPr>
            <a:spLocks noChangeArrowheads="1"/>
          </p:cNvSpPr>
          <p:nvPr/>
        </p:nvSpPr>
        <p:spPr bwMode="auto">
          <a:xfrm rot="10800000">
            <a:off x="5220072" y="602153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HCFC-22: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9" name="Picture 3" descr="C:\Users\piera\CONFERENCES\EGU2015\figure\f22_40N50N_.png"/>
          <p:cNvPicPr>
            <a:picLocks noChangeArrowheads="1"/>
          </p:cNvPicPr>
          <p:nvPr/>
        </p:nvPicPr>
        <p:blipFill>
          <a:blip r:embed="rId4" cstate="print"/>
          <a:srcRect/>
          <a:stretch>
            <a:fillRect/>
          </a:stretch>
        </p:blipFill>
        <p:spPr bwMode="auto">
          <a:xfrm>
            <a:off x="1228666" y="908720"/>
            <a:ext cx="6583694" cy="2371501"/>
          </a:xfrm>
          <a:prstGeom prst="rect">
            <a:avLst/>
          </a:prstGeom>
          <a:noFill/>
        </p:spPr>
      </p:pic>
      <p:sp>
        <p:nvSpPr>
          <p:cNvPr id="10" name="CasellaDiTesto 9"/>
          <p:cNvSpPr txBox="1"/>
          <p:nvPr/>
        </p:nvSpPr>
        <p:spPr>
          <a:xfrm>
            <a:off x="3563888" y="1052736"/>
            <a:ext cx="1907704" cy="369332"/>
          </a:xfrm>
          <a:prstGeom prst="rect">
            <a:avLst/>
          </a:prstGeom>
          <a:noFill/>
        </p:spPr>
        <p:txBody>
          <a:bodyPr wrap="square" rtlCol="0">
            <a:spAutoFit/>
          </a:bodyPr>
          <a:lstStyle/>
          <a:p>
            <a:r>
              <a:rPr lang="it-IT" dirty="0" smtClean="0"/>
              <a:t>40N-50N</a:t>
            </a:r>
            <a:endParaRPr lang="it-IT" dirty="0"/>
          </a:p>
        </p:txBody>
      </p:sp>
      <p:pic>
        <p:nvPicPr>
          <p:cNvPr id="13" name="Picture 4" descr="C:\Users\piera\CONFERENCES\EGU2015\figure\f22_50S40S_.png"/>
          <p:cNvPicPr>
            <a:picLocks noChangeArrowheads="1"/>
          </p:cNvPicPr>
          <p:nvPr/>
        </p:nvPicPr>
        <p:blipFill>
          <a:blip r:embed="rId5" cstate="print"/>
          <a:srcRect/>
          <a:stretch>
            <a:fillRect/>
          </a:stretch>
        </p:blipFill>
        <p:spPr bwMode="auto">
          <a:xfrm>
            <a:off x="1228666" y="3284984"/>
            <a:ext cx="6583694" cy="2371501"/>
          </a:xfrm>
          <a:prstGeom prst="rect">
            <a:avLst/>
          </a:prstGeom>
          <a:noFill/>
        </p:spPr>
      </p:pic>
      <p:sp>
        <p:nvSpPr>
          <p:cNvPr id="14" name="CasellaDiTesto 13"/>
          <p:cNvSpPr txBox="1"/>
          <p:nvPr/>
        </p:nvSpPr>
        <p:spPr>
          <a:xfrm>
            <a:off x="3744416" y="3429000"/>
            <a:ext cx="1907704" cy="369332"/>
          </a:xfrm>
          <a:prstGeom prst="rect">
            <a:avLst/>
          </a:prstGeom>
          <a:noFill/>
        </p:spPr>
        <p:txBody>
          <a:bodyPr wrap="square" rtlCol="0">
            <a:spAutoFit/>
          </a:bodyPr>
          <a:lstStyle/>
          <a:p>
            <a:r>
              <a:rPr lang="it-IT" dirty="0" smtClean="0"/>
              <a:t>40S-50S</a:t>
            </a:r>
            <a:endParaRPr lang="it-IT" dirty="0"/>
          </a:p>
        </p:txBody>
      </p:sp>
      <p:sp>
        <p:nvSpPr>
          <p:cNvPr id="23" name="Rettangolo 22">
            <a:hlinkClick r:id="rId6" action="ppaction://hlinksldjump"/>
          </p:cNvPr>
          <p:cNvSpPr/>
          <p:nvPr/>
        </p:nvSpPr>
        <p:spPr>
          <a:xfrm>
            <a:off x="2987824"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4" name="AutoShape 22">
            <a:hlinkClick r:id="" action="ppaction://hlinkshowjump?jump=nextslide"/>
          </p:cNvPr>
          <p:cNvSpPr>
            <a:spLocks noChangeArrowheads="1"/>
          </p:cNvSpPr>
          <p:nvPr/>
        </p:nvSpPr>
        <p:spPr bwMode="auto">
          <a:xfrm>
            <a:off x="6227415"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7" action="ppaction://hlinksldjump"/>
          </p:cNvPr>
          <p:cNvSpPr>
            <a:spLocks noChangeArrowheads="1"/>
          </p:cNvSpPr>
          <p:nvPr/>
        </p:nvSpPr>
        <p:spPr bwMode="auto">
          <a:xfrm>
            <a:off x="7308304" y="5661248"/>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7" action="ppaction://hlinksldjump"/>
              </a:rPr>
              <a:t>X</a:t>
            </a:r>
            <a:endParaRPr lang="en-GB" sz="2400" b="1" dirty="0">
              <a:solidFill>
                <a:schemeClr val="bg1"/>
              </a:solidFill>
            </a:endParaRPr>
          </a:p>
        </p:txBody>
      </p:sp>
      <p:sp>
        <p:nvSpPr>
          <p:cNvPr id="26" name="AutoShape 23">
            <a:hlinkClick r:id="" action="ppaction://hlinkshowjump?jump=previousslide"/>
          </p:cNvPr>
          <p:cNvSpPr>
            <a:spLocks noChangeArrowheads="1"/>
          </p:cNvSpPr>
          <p:nvPr/>
        </p:nvSpPr>
        <p:spPr bwMode="auto">
          <a:xfrm rot="10800000">
            <a:off x="394767"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7" name="Rettangolo 26">
            <a:hlinkClick r:id="rId8" action="ppaction://hlinksldjump"/>
          </p:cNvPr>
          <p:cNvSpPr/>
          <p:nvPr/>
        </p:nvSpPr>
        <p:spPr>
          <a:xfrm>
            <a:off x="4572000"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8" name="Rettangolo 27">
            <a:hlinkClick r:id="rId9" action="ppaction://hlinksldjump"/>
          </p:cNvPr>
          <p:cNvSpPr/>
          <p:nvPr/>
        </p:nvSpPr>
        <p:spPr>
          <a:xfrm>
            <a:off x="1403648"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HCFC-22: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37890" name="Picture 2" descr="C:\Users\piera\CONFERENCES\EGU2015\figure_1\f22_trends_.png"/>
          <p:cNvPicPr>
            <a:picLocks noChangeAspect="1" noChangeArrowheads="1"/>
          </p:cNvPicPr>
          <p:nvPr/>
        </p:nvPicPr>
        <p:blipFill>
          <a:blip r:embed="rId4" cstate="print"/>
          <a:srcRect/>
          <a:stretch>
            <a:fillRect/>
          </a:stretch>
        </p:blipFill>
        <p:spPr bwMode="auto">
          <a:xfrm>
            <a:off x="635440" y="1062261"/>
            <a:ext cx="7680976" cy="4743003"/>
          </a:xfrm>
          <a:prstGeom prst="rect">
            <a:avLst/>
          </a:prstGeom>
          <a:noFill/>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HCFC-22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at 3 </a:t>
            </a:r>
            <a:r>
              <a:rPr lang="it-IT" dirty="0" err="1" smtClean="0"/>
              <a:t>pressure</a:t>
            </a:r>
            <a:r>
              <a:rPr lang="it-IT" dirty="0" smtClean="0"/>
              <a:t> </a:t>
            </a:r>
            <a:r>
              <a:rPr lang="it-IT" dirty="0" err="1" smtClean="0"/>
              <a:t>levels</a:t>
            </a:r>
            <a:endParaRPr lang="it-IT" dirty="0"/>
          </a:p>
        </p:txBody>
      </p:sp>
      <p:sp>
        <p:nvSpPr>
          <p:cNvPr id="20" name="Rettangolo 19">
            <a:hlinkClick r:id="rId5"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2" name="Oval 68">
            <a:hlinkClick r:id="rId6"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7"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8"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dirty="0"/>
          </a:p>
        </p:txBody>
      </p:sp>
      <p:sp>
        <p:nvSpPr>
          <p:cNvPr id="13" name="AutoShape 22">
            <a:hlinkClick r:id="" action="ppaction://hlinkshowjump?jump=nextslide"/>
          </p:cNvPr>
          <p:cNvSpPr>
            <a:spLocks noChangeArrowheads="1"/>
          </p:cNvSpPr>
          <p:nvPr/>
        </p:nvSpPr>
        <p:spPr bwMode="auto">
          <a:xfrm>
            <a:off x="6731471" y="580551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HCFC-22: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HCFC-22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and </a:t>
            </a:r>
            <a:r>
              <a:rPr lang="it-IT" dirty="0" err="1" smtClean="0"/>
              <a:t>altitude</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6"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7"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dirty="0"/>
          </a:p>
        </p:txBody>
      </p:sp>
      <p:pic>
        <p:nvPicPr>
          <p:cNvPr id="13" name="Picture 4" descr="C:\Users\piera\CONFERENCES\EGU2015\figure\f22_map_.png"/>
          <p:cNvPicPr>
            <a:picLocks noChangeAspect="1" noChangeArrowheads="1"/>
          </p:cNvPicPr>
          <p:nvPr/>
        </p:nvPicPr>
        <p:blipFill>
          <a:blip r:embed="rId8" cstate="print"/>
          <a:srcRect/>
          <a:stretch>
            <a:fillRect/>
          </a:stretch>
        </p:blipFill>
        <p:spPr bwMode="auto">
          <a:xfrm>
            <a:off x="1187624" y="1268760"/>
            <a:ext cx="6583694" cy="4065431"/>
          </a:xfrm>
          <a:prstGeom prst="rect">
            <a:avLst/>
          </a:prstGeom>
          <a:noFill/>
        </p:spPr>
      </p:pic>
      <p:sp>
        <p:nvSpPr>
          <p:cNvPr id="14" name="CasellaDiTesto 13"/>
          <p:cNvSpPr txBox="1"/>
          <p:nvPr/>
        </p:nvSpPr>
        <p:spPr>
          <a:xfrm>
            <a:off x="5216713" y="3131676"/>
            <a:ext cx="1152128" cy="369332"/>
          </a:xfrm>
          <a:prstGeom prst="rect">
            <a:avLst/>
          </a:prstGeom>
          <a:noFill/>
        </p:spPr>
        <p:txBody>
          <a:bodyPr wrap="square" rtlCol="0">
            <a:spAutoFit/>
          </a:bodyPr>
          <a:lstStyle/>
          <a:p>
            <a:r>
              <a:rPr lang="it-IT" dirty="0" smtClean="0"/>
              <a:t>HCFC-22</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531440"/>
            <a:ext cx="7772400" cy="1470025"/>
          </a:xfrm>
        </p:spPr>
        <p:txBody>
          <a:bodyPr/>
          <a:lstStyle/>
          <a:p>
            <a:r>
              <a:rPr lang="it-IT" dirty="0" smtClean="0">
                <a:solidFill>
                  <a:srgbClr val="0070C0"/>
                </a:solidFill>
              </a:rPr>
              <a:t>CCl</a:t>
            </a:r>
            <a:r>
              <a:rPr lang="it-IT" baseline="-25000" dirty="0" smtClean="0">
                <a:solidFill>
                  <a:srgbClr val="0070C0"/>
                </a:solidFill>
              </a:rPr>
              <a:t>4</a:t>
            </a:r>
            <a:endParaRPr lang="it-IT" baseline="-250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7" name="Rettangolo 16">
            <a:hlinkClick r:id="rId4" action="ppaction://hlinksldjump"/>
          </p:cNvPr>
          <p:cNvSpPr/>
          <p:nvPr/>
        </p:nvSpPr>
        <p:spPr>
          <a:xfrm>
            <a:off x="2987824"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3" name="AutoShape 22">
            <a:hlinkClick r:id="" action="ppaction://hlinkshowjump?jump=nextslide"/>
          </p:cNvPr>
          <p:cNvSpPr>
            <a:spLocks noChangeArrowheads="1"/>
          </p:cNvSpPr>
          <p:nvPr/>
        </p:nvSpPr>
        <p:spPr bwMode="auto">
          <a:xfrm>
            <a:off x="6227415" y="544522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5" action="ppaction://hlinksldjump"/>
          </p:cNvPr>
          <p:cNvSpPr>
            <a:spLocks noChangeArrowheads="1"/>
          </p:cNvSpPr>
          <p:nvPr/>
        </p:nvSpPr>
        <p:spPr bwMode="auto">
          <a:xfrm>
            <a:off x="7308304" y="537321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smtClean="0">
                <a:solidFill>
                  <a:schemeClr val="bg1"/>
                </a:solidFill>
              </a:rPr>
              <a:t>X</a:t>
            </a:r>
            <a:endParaRPr lang="en-GB" sz="2400" b="1" dirty="0">
              <a:solidFill>
                <a:schemeClr val="bg1"/>
              </a:solidFill>
            </a:endParaRPr>
          </a:p>
        </p:txBody>
      </p:sp>
      <p:sp>
        <p:nvSpPr>
          <p:cNvPr id="11" name="Rettangolo 10"/>
          <p:cNvSpPr/>
          <p:nvPr/>
        </p:nvSpPr>
        <p:spPr>
          <a:xfrm>
            <a:off x="3491880" y="692696"/>
            <a:ext cx="1423723" cy="369332"/>
          </a:xfrm>
          <a:prstGeom prst="rect">
            <a:avLst/>
          </a:prstGeom>
        </p:spPr>
        <p:txBody>
          <a:bodyPr wrap="none">
            <a:spAutoFit/>
          </a:bodyPr>
          <a:lstStyle/>
          <a:p>
            <a:r>
              <a:rPr lang="it-IT" dirty="0" err="1" smtClean="0">
                <a:solidFill>
                  <a:srgbClr val="0070C0"/>
                </a:solidFill>
              </a:rPr>
              <a:t>Zonal</a:t>
            </a:r>
            <a:r>
              <a:rPr lang="it-IT" dirty="0" smtClean="0">
                <a:solidFill>
                  <a:srgbClr val="0070C0"/>
                </a:solidFill>
              </a:rPr>
              <a:t> </a:t>
            </a:r>
            <a:r>
              <a:rPr lang="it-IT" dirty="0" err="1" smtClean="0">
                <a:solidFill>
                  <a:srgbClr val="0070C0"/>
                </a:solidFill>
              </a:rPr>
              <a:t>means</a:t>
            </a:r>
            <a:r>
              <a:rPr lang="it-IT" dirty="0" smtClean="0">
                <a:solidFill>
                  <a:srgbClr val="0070C0"/>
                </a:solidFill>
              </a:rPr>
              <a:t> </a:t>
            </a:r>
            <a:endParaRPr lang="it-IT" dirty="0"/>
          </a:p>
        </p:txBody>
      </p:sp>
      <p:sp>
        <p:nvSpPr>
          <p:cNvPr id="13" name="Rettangolo 12">
            <a:hlinkClick r:id="rId6" action="ppaction://hlinksldjump"/>
          </p:cNvPr>
          <p:cNvSpPr/>
          <p:nvPr/>
        </p:nvSpPr>
        <p:spPr>
          <a:xfrm>
            <a:off x="4572000"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14" name="Rettangolo 13">
            <a:hlinkClick r:id="rId7" action="ppaction://hlinksldjump"/>
          </p:cNvPr>
          <p:cNvSpPr/>
          <p:nvPr/>
        </p:nvSpPr>
        <p:spPr>
          <a:xfrm>
            <a:off x="1403648"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9938" name="Picture 2" descr="C:\Users\piera\CONFERENCES\EGU2015\figure\ccl4_profili_.png"/>
          <p:cNvPicPr>
            <a:picLocks noChangeAspect="1" noChangeArrowheads="1"/>
          </p:cNvPicPr>
          <p:nvPr/>
        </p:nvPicPr>
        <p:blipFill>
          <a:blip r:embed="rId8" cstate="print"/>
          <a:srcRect/>
          <a:stretch>
            <a:fillRect/>
          </a:stretch>
        </p:blipFill>
        <p:spPr bwMode="auto">
          <a:xfrm>
            <a:off x="1456132" y="980728"/>
            <a:ext cx="5852172" cy="43891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8032" y="-243408"/>
            <a:ext cx="7772400" cy="1470025"/>
          </a:xfrm>
        </p:spPr>
        <p:txBody>
          <a:bodyPr>
            <a:normAutofit/>
          </a:bodyPr>
          <a:lstStyle/>
          <a:p>
            <a:pPr>
              <a:lnSpc>
                <a:spcPts val="3000"/>
              </a:lnSpc>
            </a:pPr>
            <a:r>
              <a:rPr lang="it-IT" sz="3600" dirty="0" smtClean="0">
                <a:solidFill>
                  <a:srgbClr val="0070C0"/>
                </a:solidFill>
              </a:rPr>
              <a:t>CCl</a:t>
            </a:r>
            <a:r>
              <a:rPr lang="it-IT" sz="3600" baseline="-25000" dirty="0" smtClean="0">
                <a:solidFill>
                  <a:srgbClr val="0070C0"/>
                </a:solidFill>
              </a:rPr>
              <a:t>4</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23" name="Rettangolo 22">
            <a:hlinkClick r:id="rId4" action="ppaction://hlinksldjump"/>
          </p:cNvPr>
          <p:cNvSpPr/>
          <p:nvPr/>
        </p:nvSpPr>
        <p:spPr>
          <a:xfrm>
            <a:off x="2987824"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4" name="AutoShape 22">
            <a:hlinkClick r:id="rId5" action="ppaction://hlinksldjump"/>
          </p:cNvPr>
          <p:cNvSpPr>
            <a:spLocks noChangeArrowheads="1"/>
          </p:cNvSpPr>
          <p:nvPr/>
        </p:nvSpPr>
        <p:spPr bwMode="auto">
          <a:xfrm>
            <a:off x="6227415"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6" action="ppaction://hlinksldjump"/>
          </p:cNvPr>
          <p:cNvSpPr>
            <a:spLocks noChangeArrowheads="1"/>
          </p:cNvSpPr>
          <p:nvPr/>
        </p:nvSpPr>
        <p:spPr bwMode="auto">
          <a:xfrm>
            <a:off x="7308304" y="5661248"/>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6" name="AutoShape 23">
            <a:hlinkClick r:id="rId7" action="ppaction://hlinksldjump"/>
          </p:cNvPr>
          <p:cNvSpPr>
            <a:spLocks noChangeArrowheads="1"/>
          </p:cNvSpPr>
          <p:nvPr/>
        </p:nvSpPr>
        <p:spPr bwMode="auto">
          <a:xfrm rot="10800000">
            <a:off x="394767"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7" name="Rettangolo 26">
            <a:hlinkClick r:id="rId8" action="ppaction://hlinksldjump"/>
          </p:cNvPr>
          <p:cNvSpPr/>
          <p:nvPr/>
        </p:nvSpPr>
        <p:spPr>
          <a:xfrm>
            <a:off x="4572000"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8" name="Rettangolo 27">
            <a:hlinkClick r:id="rId9" action="ppaction://hlinksldjump"/>
          </p:cNvPr>
          <p:cNvSpPr/>
          <p:nvPr/>
        </p:nvSpPr>
        <p:spPr>
          <a:xfrm>
            <a:off x="1403648"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15" name="Picture 4" descr="C:\Users\piera\CONFERENCES\EGU2015\figure\ccl4_40N50N_.png"/>
          <p:cNvPicPr>
            <a:picLocks noChangeArrowheads="1"/>
          </p:cNvPicPr>
          <p:nvPr/>
        </p:nvPicPr>
        <p:blipFill>
          <a:blip r:embed="rId10" cstate="print"/>
          <a:srcRect/>
          <a:stretch>
            <a:fillRect/>
          </a:stretch>
        </p:blipFill>
        <p:spPr bwMode="auto">
          <a:xfrm>
            <a:off x="1547664" y="841475"/>
            <a:ext cx="6583694" cy="2371501"/>
          </a:xfrm>
          <a:prstGeom prst="rect">
            <a:avLst/>
          </a:prstGeom>
          <a:noFill/>
        </p:spPr>
      </p:pic>
      <p:sp>
        <p:nvSpPr>
          <p:cNvPr id="16" name="CasellaDiTesto 15"/>
          <p:cNvSpPr txBox="1"/>
          <p:nvPr/>
        </p:nvSpPr>
        <p:spPr>
          <a:xfrm>
            <a:off x="3779912" y="971436"/>
            <a:ext cx="1907704" cy="369332"/>
          </a:xfrm>
          <a:prstGeom prst="rect">
            <a:avLst/>
          </a:prstGeom>
          <a:noFill/>
        </p:spPr>
        <p:txBody>
          <a:bodyPr wrap="square" rtlCol="0">
            <a:spAutoFit/>
          </a:bodyPr>
          <a:lstStyle/>
          <a:p>
            <a:r>
              <a:rPr lang="it-IT" dirty="0" smtClean="0"/>
              <a:t>40N-50N</a:t>
            </a:r>
            <a:endParaRPr lang="it-IT" dirty="0"/>
          </a:p>
        </p:txBody>
      </p:sp>
      <p:pic>
        <p:nvPicPr>
          <p:cNvPr id="17" name="Picture 5" descr="C:\Users\piera\CONFERENCES\EGU2015\figure\ccl4_50S40S_.png"/>
          <p:cNvPicPr>
            <a:picLocks noChangeArrowheads="1"/>
          </p:cNvPicPr>
          <p:nvPr/>
        </p:nvPicPr>
        <p:blipFill>
          <a:blip r:embed="rId11" cstate="print"/>
          <a:srcRect/>
          <a:stretch>
            <a:fillRect/>
          </a:stretch>
        </p:blipFill>
        <p:spPr bwMode="auto">
          <a:xfrm>
            <a:off x="1547664" y="3284984"/>
            <a:ext cx="6583694" cy="2371501"/>
          </a:xfrm>
          <a:prstGeom prst="rect">
            <a:avLst/>
          </a:prstGeom>
          <a:noFill/>
        </p:spPr>
      </p:pic>
      <p:sp>
        <p:nvSpPr>
          <p:cNvPr id="18" name="CasellaDiTesto 17"/>
          <p:cNvSpPr txBox="1"/>
          <p:nvPr/>
        </p:nvSpPr>
        <p:spPr>
          <a:xfrm>
            <a:off x="3635896" y="3501008"/>
            <a:ext cx="1907704" cy="369332"/>
          </a:xfrm>
          <a:prstGeom prst="rect">
            <a:avLst/>
          </a:prstGeom>
          <a:noFill/>
        </p:spPr>
        <p:txBody>
          <a:bodyPr wrap="square" rtlCol="0">
            <a:spAutoFit/>
          </a:bodyPr>
          <a:lstStyle/>
          <a:p>
            <a:r>
              <a:rPr lang="it-IT" dirty="0" smtClean="0"/>
              <a:t>40S-50S</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CCl</a:t>
            </a:r>
            <a:r>
              <a:rPr lang="it-IT" sz="3600" baseline="-25000" dirty="0" smtClean="0">
                <a:solidFill>
                  <a:srgbClr val="0070C0"/>
                </a:solidFill>
              </a:rPr>
              <a:t>4</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CCl</a:t>
            </a:r>
            <a:r>
              <a:rPr lang="it-IT" baseline="-25000" dirty="0" smtClean="0"/>
              <a:t>4</a:t>
            </a:r>
            <a:r>
              <a:rPr lang="it-IT" dirty="0" smtClean="0"/>
              <a:t>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at 3 </a:t>
            </a:r>
            <a:r>
              <a:rPr lang="it-IT" dirty="0" err="1" smtClean="0"/>
              <a:t>pressure</a:t>
            </a:r>
            <a:r>
              <a:rPr lang="it-IT" dirty="0" smtClean="0"/>
              <a:t> </a:t>
            </a:r>
            <a:r>
              <a:rPr lang="it-IT" dirty="0" err="1" smtClean="0"/>
              <a:t>levels</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5" action="ppaction://hlinksldjump"/>
              </a:rPr>
              <a:t>X</a:t>
            </a:r>
            <a:endParaRPr lang="en-GB" sz="2400" b="1" dirty="0">
              <a:solidFill>
                <a:schemeClr val="bg1"/>
              </a:solidFill>
            </a:endParaRPr>
          </a:p>
        </p:txBody>
      </p:sp>
      <p:sp>
        <p:nvSpPr>
          <p:cNvPr id="23" name="AutoShape 23">
            <a:hlinkClick r:id="rId6" action="ppaction://hlinksldjump"/>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7"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8"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8914" name="Picture 2" descr="C:\Users\piera\CONFERENCES\EGU2015\figure\ccl4_trends_.png"/>
          <p:cNvPicPr>
            <a:picLocks noChangeAspect="1" noChangeArrowheads="1"/>
          </p:cNvPicPr>
          <p:nvPr/>
        </p:nvPicPr>
        <p:blipFill>
          <a:blip r:embed="rId9" cstate="print"/>
          <a:srcRect/>
          <a:stretch>
            <a:fillRect/>
          </a:stretch>
        </p:blipFill>
        <p:spPr bwMode="auto">
          <a:xfrm>
            <a:off x="896049" y="1257031"/>
            <a:ext cx="7132335" cy="4404217"/>
          </a:xfrm>
          <a:prstGeom prst="rect">
            <a:avLst/>
          </a:prstGeom>
          <a:noFill/>
        </p:spPr>
      </p:pic>
      <p:sp>
        <p:nvSpPr>
          <p:cNvPr id="13" name="AutoShape 22">
            <a:hlinkClick r:id="rId10" action="ppaction://hlinksldjump"/>
          </p:cNvPr>
          <p:cNvSpPr>
            <a:spLocks noChangeArrowheads="1"/>
          </p:cNvSpPr>
          <p:nvPr/>
        </p:nvSpPr>
        <p:spPr bwMode="auto">
          <a:xfrm>
            <a:off x="6659463" y="580551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CCl</a:t>
            </a:r>
            <a:r>
              <a:rPr lang="it-IT" sz="3600" baseline="-25000" dirty="0" smtClean="0">
                <a:solidFill>
                  <a:srgbClr val="0070C0"/>
                </a:solidFill>
              </a:rPr>
              <a:t>4</a:t>
            </a:r>
            <a:r>
              <a:rPr lang="it-IT" sz="3600" dirty="0" smtClean="0">
                <a:solidFill>
                  <a:srgbClr val="0070C0"/>
                </a:solidFill>
              </a:rPr>
              <a:t>: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CCl</a:t>
            </a:r>
            <a:r>
              <a:rPr lang="it-IT" baseline="-25000" dirty="0" smtClean="0"/>
              <a:t>4</a:t>
            </a:r>
            <a:r>
              <a:rPr lang="it-IT" dirty="0" smtClean="0"/>
              <a:t>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and </a:t>
            </a:r>
            <a:r>
              <a:rPr lang="it-IT" dirty="0" err="1" smtClean="0"/>
              <a:t>altitude</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5" action="ppaction://hlinksldjump"/>
              </a:rPr>
              <a:t>X</a:t>
            </a:r>
            <a:endParaRPr lang="en-GB" sz="2400" b="1" dirty="0">
              <a:solidFill>
                <a:schemeClr val="bg1"/>
              </a:solidFill>
            </a:endParaRPr>
          </a:p>
        </p:txBody>
      </p:sp>
      <p:sp>
        <p:nvSpPr>
          <p:cNvPr id="23" name="AutoShape 23">
            <a:hlinkClick r:id="rId6" action="ppaction://hlinksldjump"/>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7"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8"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13" name="Picture 1" descr="C:\Users\piera\CONFERENCES\EGU2015\figure\ccl4_map_.png"/>
          <p:cNvPicPr>
            <a:picLocks noChangeAspect="1" noChangeArrowheads="1"/>
          </p:cNvPicPr>
          <p:nvPr/>
        </p:nvPicPr>
        <p:blipFill>
          <a:blip r:embed="rId9" cstate="print"/>
          <a:srcRect/>
          <a:stretch>
            <a:fillRect/>
          </a:stretch>
        </p:blipFill>
        <p:spPr bwMode="auto">
          <a:xfrm>
            <a:off x="1259632" y="1268760"/>
            <a:ext cx="6583694" cy="4065431"/>
          </a:xfrm>
          <a:prstGeom prst="rect">
            <a:avLst/>
          </a:prstGeom>
          <a:noFill/>
        </p:spPr>
      </p:pic>
      <p:sp>
        <p:nvSpPr>
          <p:cNvPr id="14" name="CasellaDiTesto 13"/>
          <p:cNvSpPr txBox="1"/>
          <p:nvPr/>
        </p:nvSpPr>
        <p:spPr>
          <a:xfrm>
            <a:off x="2339752" y="2564904"/>
            <a:ext cx="1152128" cy="369332"/>
          </a:xfrm>
          <a:prstGeom prst="rect">
            <a:avLst/>
          </a:prstGeom>
          <a:noFill/>
        </p:spPr>
        <p:txBody>
          <a:bodyPr wrap="square" rtlCol="0">
            <a:spAutoFit/>
          </a:bodyPr>
          <a:lstStyle/>
          <a:p>
            <a:r>
              <a:rPr lang="it-IT" dirty="0" smtClean="0"/>
              <a:t>CCl</a:t>
            </a:r>
            <a:r>
              <a:rPr lang="it-IT" baseline="-25000" dirty="0" smtClean="0"/>
              <a:t>4</a:t>
            </a:r>
            <a:endParaRPr lang="it-IT" baseline="-25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531440"/>
            <a:ext cx="7772400" cy="1470025"/>
          </a:xfrm>
        </p:spPr>
        <p:txBody>
          <a:bodyPr/>
          <a:lstStyle/>
          <a:p>
            <a:r>
              <a:rPr lang="it-IT" dirty="0" smtClean="0">
                <a:solidFill>
                  <a:srgbClr val="0070C0"/>
                </a:solidFill>
              </a:rPr>
              <a:t>CFC-11</a:t>
            </a:r>
            <a:endParaRPr lang="it-IT" baseline="-250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7" name="Rettangolo 16">
            <a:hlinkClick r:id="rId4" action="ppaction://hlinksldjump"/>
          </p:cNvPr>
          <p:cNvSpPr/>
          <p:nvPr/>
        </p:nvSpPr>
        <p:spPr>
          <a:xfrm>
            <a:off x="2987824"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3" name="AutoShape 22">
            <a:hlinkClick r:id="" action="ppaction://hlinkshowjump?jump=nextslide"/>
          </p:cNvPr>
          <p:cNvSpPr>
            <a:spLocks noChangeArrowheads="1"/>
          </p:cNvSpPr>
          <p:nvPr/>
        </p:nvSpPr>
        <p:spPr bwMode="auto">
          <a:xfrm>
            <a:off x="6227415" y="544522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5" action="ppaction://hlinksldjump"/>
          </p:cNvPr>
          <p:cNvSpPr>
            <a:spLocks noChangeArrowheads="1"/>
          </p:cNvSpPr>
          <p:nvPr/>
        </p:nvSpPr>
        <p:spPr bwMode="auto">
          <a:xfrm>
            <a:off x="7308304" y="537321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11" name="Rettangolo 10"/>
          <p:cNvSpPr/>
          <p:nvPr/>
        </p:nvSpPr>
        <p:spPr>
          <a:xfrm>
            <a:off x="3491880" y="692696"/>
            <a:ext cx="1423723" cy="369332"/>
          </a:xfrm>
          <a:prstGeom prst="rect">
            <a:avLst/>
          </a:prstGeom>
        </p:spPr>
        <p:txBody>
          <a:bodyPr wrap="none">
            <a:spAutoFit/>
          </a:bodyPr>
          <a:lstStyle/>
          <a:p>
            <a:r>
              <a:rPr lang="it-IT" dirty="0" err="1" smtClean="0">
                <a:solidFill>
                  <a:srgbClr val="0070C0"/>
                </a:solidFill>
              </a:rPr>
              <a:t>Zonal</a:t>
            </a:r>
            <a:r>
              <a:rPr lang="it-IT" dirty="0" smtClean="0">
                <a:solidFill>
                  <a:srgbClr val="0070C0"/>
                </a:solidFill>
              </a:rPr>
              <a:t> </a:t>
            </a:r>
            <a:r>
              <a:rPr lang="it-IT" dirty="0" err="1" smtClean="0">
                <a:solidFill>
                  <a:srgbClr val="0070C0"/>
                </a:solidFill>
              </a:rPr>
              <a:t>means</a:t>
            </a:r>
            <a:r>
              <a:rPr lang="it-IT" dirty="0" smtClean="0">
                <a:solidFill>
                  <a:srgbClr val="0070C0"/>
                </a:solidFill>
              </a:rPr>
              <a:t> </a:t>
            </a:r>
            <a:endParaRPr lang="it-IT" dirty="0"/>
          </a:p>
        </p:txBody>
      </p:sp>
      <p:sp>
        <p:nvSpPr>
          <p:cNvPr id="13" name="Rettangolo 12">
            <a:hlinkClick r:id="rId6" action="ppaction://hlinksldjump"/>
          </p:cNvPr>
          <p:cNvSpPr/>
          <p:nvPr/>
        </p:nvSpPr>
        <p:spPr>
          <a:xfrm>
            <a:off x="4572000"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14" name="Rettangolo 13">
            <a:hlinkClick r:id="rId7" action="ppaction://hlinksldjump"/>
          </p:cNvPr>
          <p:cNvSpPr/>
          <p:nvPr/>
        </p:nvSpPr>
        <p:spPr>
          <a:xfrm>
            <a:off x="1403648"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7891" name="Picture 3" descr="C:\Users\piera\CONFERENCES\EGU2015\figure\f11_profili_.png"/>
          <p:cNvPicPr>
            <a:picLocks noChangeAspect="1" noChangeArrowheads="1"/>
          </p:cNvPicPr>
          <p:nvPr/>
        </p:nvPicPr>
        <p:blipFill>
          <a:blip r:embed="rId8" cstate="print"/>
          <a:srcRect/>
          <a:stretch>
            <a:fillRect/>
          </a:stretch>
        </p:blipFill>
        <p:spPr bwMode="auto">
          <a:xfrm>
            <a:off x="1619672" y="980728"/>
            <a:ext cx="5852172" cy="438912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8032" y="-243408"/>
            <a:ext cx="7772400" cy="1470025"/>
          </a:xfrm>
        </p:spPr>
        <p:txBody>
          <a:bodyPr>
            <a:normAutofit/>
          </a:bodyPr>
          <a:lstStyle/>
          <a:p>
            <a:pPr>
              <a:lnSpc>
                <a:spcPts val="3000"/>
              </a:lnSpc>
            </a:pPr>
            <a:r>
              <a:rPr lang="it-IT" sz="3600" dirty="0" smtClean="0">
                <a:solidFill>
                  <a:srgbClr val="0070C0"/>
                </a:solidFill>
              </a:rPr>
              <a:t>CFC-11: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0" name="CasellaDiTesto 9"/>
          <p:cNvSpPr txBox="1"/>
          <p:nvPr/>
        </p:nvSpPr>
        <p:spPr>
          <a:xfrm>
            <a:off x="3563888" y="1052736"/>
            <a:ext cx="1907704" cy="369332"/>
          </a:xfrm>
          <a:prstGeom prst="rect">
            <a:avLst/>
          </a:prstGeom>
          <a:noFill/>
        </p:spPr>
        <p:txBody>
          <a:bodyPr wrap="square" rtlCol="0">
            <a:spAutoFit/>
          </a:bodyPr>
          <a:lstStyle/>
          <a:p>
            <a:r>
              <a:rPr lang="it-IT" dirty="0" smtClean="0"/>
              <a:t>40N-50N</a:t>
            </a:r>
            <a:endParaRPr lang="it-IT" dirty="0"/>
          </a:p>
        </p:txBody>
      </p:sp>
      <p:sp>
        <p:nvSpPr>
          <p:cNvPr id="14" name="CasellaDiTesto 13"/>
          <p:cNvSpPr txBox="1"/>
          <p:nvPr/>
        </p:nvSpPr>
        <p:spPr>
          <a:xfrm>
            <a:off x="3131840" y="3645024"/>
            <a:ext cx="1907704" cy="369332"/>
          </a:xfrm>
          <a:prstGeom prst="rect">
            <a:avLst/>
          </a:prstGeom>
          <a:noFill/>
        </p:spPr>
        <p:txBody>
          <a:bodyPr wrap="square" rtlCol="0">
            <a:spAutoFit/>
          </a:bodyPr>
          <a:lstStyle/>
          <a:p>
            <a:r>
              <a:rPr lang="it-IT" dirty="0" smtClean="0"/>
              <a:t>40S-50S</a:t>
            </a:r>
            <a:endParaRPr lang="it-IT" dirty="0"/>
          </a:p>
        </p:txBody>
      </p:sp>
      <p:sp>
        <p:nvSpPr>
          <p:cNvPr id="23" name="Rettangolo 22">
            <a:hlinkClick r:id="rId4" action="ppaction://hlinksldjump"/>
          </p:cNvPr>
          <p:cNvSpPr/>
          <p:nvPr/>
        </p:nvSpPr>
        <p:spPr>
          <a:xfrm>
            <a:off x="2987824"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4" name="AutoShape 22">
            <a:hlinkClick r:id="" action="ppaction://hlinkshowjump?jump=nextslide"/>
          </p:cNvPr>
          <p:cNvSpPr>
            <a:spLocks noChangeArrowheads="1"/>
          </p:cNvSpPr>
          <p:nvPr/>
        </p:nvSpPr>
        <p:spPr bwMode="auto">
          <a:xfrm>
            <a:off x="6227415"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5" action="ppaction://hlinksldjump"/>
          </p:cNvPr>
          <p:cNvSpPr>
            <a:spLocks noChangeArrowheads="1"/>
          </p:cNvSpPr>
          <p:nvPr/>
        </p:nvSpPr>
        <p:spPr bwMode="auto">
          <a:xfrm>
            <a:off x="7308304" y="5661248"/>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6" name="AutoShape 23">
            <a:hlinkClick r:id="" action="ppaction://hlinkshowjump?jump=previousslide"/>
          </p:cNvPr>
          <p:cNvSpPr>
            <a:spLocks noChangeArrowheads="1"/>
          </p:cNvSpPr>
          <p:nvPr/>
        </p:nvSpPr>
        <p:spPr bwMode="auto">
          <a:xfrm rot="10800000">
            <a:off x="394767"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7" name="Rettangolo 26">
            <a:hlinkClick r:id="rId6" action="ppaction://hlinksldjump"/>
          </p:cNvPr>
          <p:cNvSpPr/>
          <p:nvPr/>
        </p:nvSpPr>
        <p:spPr>
          <a:xfrm>
            <a:off x="4572000"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8" name="Rettangolo 27">
            <a:hlinkClick r:id="rId7" action="ppaction://hlinksldjump"/>
          </p:cNvPr>
          <p:cNvSpPr/>
          <p:nvPr/>
        </p:nvSpPr>
        <p:spPr>
          <a:xfrm>
            <a:off x="1403648"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15" name="Picture 4" descr="C:\Users\piera\CONFERENCES\EGU2015\figure\f11_40N50N_.png"/>
          <p:cNvPicPr>
            <a:picLocks noChangeArrowheads="1"/>
          </p:cNvPicPr>
          <p:nvPr/>
        </p:nvPicPr>
        <p:blipFill>
          <a:blip r:embed="rId8" cstate="print"/>
          <a:srcRect/>
          <a:stretch>
            <a:fillRect/>
          </a:stretch>
        </p:blipFill>
        <p:spPr bwMode="auto">
          <a:xfrm>
            <a:off x="1403648" y="1057499"/>
            <a:ext cx="6583694" cy="2371501"/>
          </a:xfrm>
          <a:prstGeom prst="rect">
            <a:avLst/>
          </a:prstGeom>
          <a:noFill/>
        </p:spPr>
      </p:pic>
      <p:sp>
        <p:nvSpPr>
          <p:cNvPr id="16" name="CasellaDiTesto 15"/>
          <p:cNvSpPr txBox="1"/>
          <p:nvPr/>
        </p:nvSpPr>
        <p:spPr>
          <a:xfrm>
            <a:off x="3888432" y="1196752"/>
            <a:ext cx="1907704" cy="369332"/>
          </a:xfrm>
          <a:prstGeom prst="rect">
            <a:avLst/>
          </a:prstGeom>
          <a:noFill/>
        </p:spPr>
        <p:txBody>
          <a:bodyPr wrap="square" rtlCol="0">
            <a:spAutoFit/>
          </a:bodyPr>
          <a:lstStyle/>
          <a:p>
            <a:r>
              <a:rPr lang="it-IT" dirty="0" smtClean="0"/>
              <a:t>40N-50N</a:t>
            </a:r>
            <a:endParaRPr lang="it-IT" dirty="0"/>
          </a:p>
        </p:txBody>
      </p:sp>
      <p:pic>
        <p:nvPicPr>
          <p:cNvPr id="17" name="Picture 5" descr="C:\Users\piera\CONFERENCES\EGU2015\figure\f11_50S40S_.png"/>
          <p:cNvPicPr>
            <a:picLocks noChangeArrowheads="1"/>
          </p:cNvPicPr>
          <p:nvPr/>
        </p:nvPicPr>
        <p:blipFill>
          <a:blip r:embed="rId9" cstate="print"/>
          <a:srcRect/>
          <a:stretch>
            <a:fillRect/>
          </a:stretch>
        </p:blipFill>
        <p:spPr bwMode="auto">
          <a:xfrm>
            <a:off x="1403648" y="3284984"/>
            <a:ext cx="6583694" cy="2371501"/>
          </a:xfrm>
          <a:prstGeom prst="rect">
            <a:avLst/>
          </a:prstGeom>
          <a:noFill/>
        </p:spPr>
      </p:pic>
      <p:sp>
        <p:nvSpPr>
          <p:cNvPr id="18" name="CasellaDiTesto 17"/>
          <p:cNvSpPr txBox="1"/>
          <p:nvPr/>
        </p:nvSpPr>
        <p:spPr>
          <a:xfrm>
            <a:off x="3923928" y="3501008"/>
            <a:ext cx="1907704" cy="369332"/>
          </a:xfrm>
          <a:prstGeom prst="rect">
            <a:avLst/>
          </a:prstGeom>
          <a:noFill/>
        </p:spPr>
        <p:txBody>
          <a:bodyPr wrap="square" rtlCol="0">
            <a:spAutoFit/>
          </a:bodyPr>
          <a:lstStyle/>
          <a:p>
            <a:r>
              <a:rPr lang="it-IT" dirty="0" smtClean="0"/>
              <a:t>40S-50S</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CFC-11: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CFC-11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at 3 </a:t>
            </a:r>
            <a:r>
              <a:rPr lang="it-IT" dirty="0" err="1" smtClean="0"/>
              <a:t>pressure</a:t>
            </a:r>
            <a:r>
              <a:rPr lang="it-IT" dirty="0" smtClean="0"/>
              <a:t> </a:t>
            </a:r>
            <a:r>
              <a:rPr lang="it-IT" dirty="0" err="1" smtClean="0"/>
              <a:t>levels</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6"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5" name="Rettangolo 24">
            <a:hlinkClick r:id="rId7"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4818" name="Picture 2" descr="C:\Users\piera\CONFERENCES\EGU2015\figure\f11_trends_.png"/>
          <p:cNvPicPr>
            <a:picLocks noChangeAspect="1" noChangeArrowheads="1"/>
          </p:cNvPicPr>
          <p:nvPr/>
        </p:nvPicPr>
        <p:blipFill>
          <a:blip r:embed="rId8" cstate="print"/>
          <a:srcRect/>
          <a:stretch>
            <a:fillRect/>
          </a:stretch>
        </p:blipFill>
        <p:spPr bwMode="auto">
          <a:xfrm>
            <a:off x="896049" y="1257031"/>
            <a:ext cx="7132335" cy="4404217"/>
          </a:xfrm>
          <a:prstGeom prst="rect">
            <a:avLst/>
          </a:prstGeom>
          <a:noFill/>
        </p:spPr>
      </p:pic>
      <p:sp>
        <p:nvSpPr>
          <p:cNvPr id="13" name="AutoShape 22">
            <a:hlinkClick r:id="" action="ppaction://hlinkshowjump?jump=nextslide"/>
          </p:cNvPr>
          <p:cNvSpPr>
            <a:spLocks noChangeArrowheads="1"/>
          </p:cNvSpPr>
          <p:nvPr/>
        </p:nvSpPr>
        <p:spPr bwMode="auto">
          <a:xfrm>
            <a:off x="6659463" y="580551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16024" y="-417289"/>
            <a:ext cx="7772400" cy="1470025"/>
          </a:xfrm>
        </p:spPr>
        <p:txBody>
          <a:bodyPr/>
          <a:lstStyle/>
          <a:p>
            <a:r>
              <a:rPr lang="it-IT" dirty="0" smtClean="0">
                <a:solidFill>
                  <a:srgbClr val="0070C0"/>
                </a:solidFill>
              </a:rPr>
              <a:t>New MIPAS V7 </a:t>
            </a:r>
            <a:r>
              <a:rPr lang="it-IT" dirty="0" err="1" smtClean="0">
                <a:solidFill>
                  <a:srgbClr val="0070C0"/>
                </a:solidFill>
              </a:rPr>
              <a:t>products</a:t>
            </a:r>
            <a:endParaRPr lang="it-IT"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4" name="CasellaDiTesto 13"/>
          <p:cNvSpPr txBox="1"/>
          <p:nvPr/>
        </p:nvSpPr>
        <p:spPr>
          <a:xfrm>
            <a:off x="1979712" y="620688"/>
            <a:ext cx="5040560" cy="369332"/>
          </a:xfrm>
          <a:prstGeom prst="rect">
            <a:avLst/>
          </a:prstGeom>
          <a:noFill/>
        </p:spPr>
        <p:txBody>
          <a:bodyPr wrap="square" rtlCol="0">
            <a:spAutoFit/>
          </a:bodyPr>
          <a:lstStyle/>
          <a:p>
            <a:r>
              <a:rPr lang="it-IT" dirty="0" err="1" smtClean="0">
                <a:solidFill>
                  <a:srgbClr val="0070C0"/>
                </a:solidFill>
              </a:rPr>
              <a:t>Annual</a:t>
            </a:r>
            <a:r>
              <a:rPr lang="it-IT" dirty="0" smtClean="0">
                <a:solidFill>
                  <a:srgbClr val="0070C0"/>
                </a:solidFill>
              </a:rPr>
              <a:t> </a:t>
            </a:r>
            <a:r>
              <a:rPr lang="it-IT" dirty="0" err="1" smtClean="0">
                <a:solidFill>
                  <a:srgbClr val="0070C0"/>
                </a:solidFill>
              </a:rPr>
              <a:t>trends</a:t>
            </a:r>
            <a:r>
              <a:rPr lang="it-IT" dirty="0" smtClean="0">
                <a:solidFill>
                  <a:srgbClr val="0070C0"/>
                </a:solidFill>
              </a:rPr>
              <a:t> </a:t>
            </a:r>
            <a:r>
              <a:rPr lang="it-IT" dirty="0" err="1" smtClean="0">
                <a:solidFill>
                  <a:srgbClr val="0070C0"/>
                </a:solidFill>
              </a:rPr>
              <a:t>as</a:t>
            </a:r>
            <a:r>
              <a:rPr lang="it-IT" dirty="0" smtClean="0">
                <a:solidFill>
                  <a:srgbClr val="0070C0"/>
                </a:solidFill>
              </a:rPr>
              <a:t> a </a:t>
            </a:r>
            <a:r>
              <a:rPr lang="it-IT" dirty="0" err="1" smtClean="0">
                <a:solidFill>
                  <a:srgbClr val="0070C0"/>
                </a:solidFill>
              </a:rPr>
              <a:t>function</a:t>
            </a:r>
            <a:r>
              <a:rPr lang="it-IT" dirty="0" smtClean="0">
                <a:solidFill>
                  <a:srgbClr val="0070C0"/>
                </a:solidFill>
              </a:rPr>
              <a:t> </a:t>
            </a:r>
            <a:r>
              <a:rPr lang="it-IT" dirty="0" err="1" smtClean="0">
                <a:solidFill>
                  <a:srgbClr val="0070C0"/>
                </a:solidFill>
              </a:rPr>
              <a:t>of</a:t>
            </a:r>
            <a:r>
              <a:rPr lang="it-IT" dirty="0" smtClean="0">
                <a:solidFill>
                  <a:srgbClr val="0070C0"/>
                </a:solidFill>
              </a:rPr>
              <a:t> </a:t>
            </a:r>
            <a:r>
              <a:rPr lang="it-IT" dirty="0" err="1" smtClean="0">
                <a:solidFill>
                  <a:srgbClr val="0070C0"/>
                </a:solidFill>
              </a:rPr>
              <a:t>latitude</a:t>
            </a:r>
            <a:r>
              <a:rPr lang="it-IT" dirty="0" smtClean="0">
                <a:solidFill>
                  <a:srgbClr val="0070C0"/>
                </a:solidFill>
              </a:rPr>
              <a:t> and </a:t>
            </a:r>
            <a:r>
              <a:rPr lang="it-IT" dirty="0" err="1" smtClean="0">
                <a:solidFill>
                  <a:srgbClr val="0070C0"/>
                </a:solidFill>
              </a:rPr>
              <a:t>altitude</a:t>
            </a:r>
            <a:endParaRPr lang="it-IT" dirty="0">
              <a:solidFill>
                <a:srgbClr val="0070C0"/>
              </a:solidFill>
            </a:endParaRPr>
          </a:p>
        </p:txBody>
      </p:sp>
      <p:sp>
        <p:nvSpPr>
          <p:cNvPr id="15" name="AutoShape 41">
            <a:hlinkClick r:id="rId4" action="ppaction://hlinksldjump"/>
          </p:cNvPr>
          <p:cNvSpPr>
            <a:spLocks noChangeArrowheads="1"/>
          </p:cNvSpPr>
          <p:nvPr/>
        </p:nvSpPr>
        <p:spPr bwMode="auto">
          <a:xfrm>
            <a:off x="7667575" y="638157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6" name="AutoShape 23">
            <a:hlinkClick r:id="rId5" action="ppaction://hlinksldjump"/>
          </p:cNvPr>
          <p:cNvSpPr>
            <a:spLocks noChangeArrowheads="1"/>
          </p:cNvSpPr>
          <p:nvPr/>
        </p:nvSpPr>
        <p:spPr bwMode="auto">
          <a:xfrm rot="10800000">
            <a:off x="6444208" y="638157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pic>
        <p:nvPicPr>
          <p:cNvPr id="18433" name="Picture 1" descr="C:\Users\piera\CONFERENCES\EGU2015\figure\ccl4_map_.png"/>
          <p:cNvPicPr>
            <a:picLocks noChangeAspect="1" noChangeArrowheads="1"/>
          </p:cNvPicPr>
          <p:nvPr/>
        </p:nvPicPr>
        <p:blipFill>
          <a:blip r:embed="rId6" cstate="print"/>
          <a:srcRect/>
          <a:stretch>
            <a:fillRect/>
          </a:stretch>
        </p:blipFill>
        <p:spPr bwMode="auto">
          <a:xfrm>
            <a:off x="4754871" y="3645024"/>
            <a:ext cx="4389129" cy="2710287"/>
          </a:xfrm>
          <a:prstGeom prst="rect">
            <a:avLst/>
          </a:prstGeom>
          <a:noFill/>
        </p:spPr>
      </p:pic>
      <p:sp>
        <p:nvSpPr>
          <p:cNvPr id="13" name="CasellaDiTesto 12"/>
          <p:cNvSpPr txBox="1"/>
          <p:nvPr/>
        </p:nvSpPr>
        <p:spPr>
          <a:xfrm>
            <a:off x="5580112" y="4365104"/>
            <a:ext cx="1152128" cy="369332"/>
          </a:xfrm>
          <a:prstGeom prst="rect">
            <a:avLst/>
          </a:prstGeom>
          <a:noFill/>
        </p:spPr>
        <p:txBody>
          <a:bodyPr wrap="square" rtlCol="0">
            <a:spAutoFit/>
          </a:bodyPr>
          <a:lstStyle/>
          <a:p>
            <a:r>
              <a:rPr lang="it-IT" dirty="0" smtClean="0"/>
              <a:t>CCl</a:t>
            </a:r>
            <a:r>
              <a:rPr lang="it-IT" baseline="-25000" dirty="0" smtClean="0"/>
              <a:t>4</a:t>
            </a:r>
            <a:endParaRPr lang="it-IT" baseline="-25000" dirty="0"/>
          </a:p>
        </p:txBody>
      </p:sp>
      <p:pic>
        <p:nvPicPr>
          <p:cNvPr id="18434" name="Picture 2" descr="C:\Users\piera\CONFERENCES\EGU2015\figure\f11_map_.png"/>
          <p:cNvPicPr>
            <a:picLocks noChangeAspect="1" noChangeArrowheads="1"/>
          </p:cNvPicPr>
          <p:nvPr/>
        </p:nvPicPr>
        <p:blipFill>
          <a:blip r:embed="rId7" cstate="print"/>
          <a:srcRect/>
          <a:stretch>
            <a:fillRect/>
          </a:stretch>
        </p:blipFill>
        <p:spPr bwMode="auto">
          <a:xfrm>
            <a:off x="395536" y="908720"/>
            <a:ext cx="4389129" cy="2710287"/>
          </a:xfrm>
          <a:prstGeom prst="rect">
            <a:avLst/>
          </a:prstGeom>
          <a:noFill/>
        </p:spPr>
      </p:pic>
      <p:sp>
        <p:nvSpPr>
          <p:cNvPr id="10" name="CasellaDiTesto 9"/>
          <p:cNvSpPr txBox="1"/>
          <p:nvPr/>
        </p:nvSpPr>
        <p:spPr>
          <a:xfrm>
            <a:off x="899592" y="2060848"/>
            <a:ext cx="1152128" cy="369332"/>
          </a:xfrm>
          <a:prstGeom prst="rect">
            <a:avLst/>
          </a:prstGeom>
          <a:noFill/>
        </p:spPr>
        <p:txBody>
          <a:bodyPr wrap="square" rtlCol="0">
            <a:spAutoFit/>
          </a:bodyPr>
          <a:lstStyle/>
          <a:p>
            <a:r>
              <a:rPr lang="it-IT" dirty="0" smtClean="0"/>
              <a:t>CFC-11</a:t>
            </a:r>
            <a:endParaRPr lang="it-IT" dirty="0"/>
          </a:p>
        </p:txBody>
      </p:sp>
      <p:pic>
        <p:nvPicPr>
          <p:cNvPr id="18435" name="Picture 3" descr="C:\Users\piera\CONFERENCES\EGU2015\figure\f12_map_.png"/>
          <p:cNvPicPr>
            <a:picLocks noChangeAspect="1" noChangeArrowheads="1"/>
          </p:cNvPicPr>
          <p:nvPr/>
        </p:nvPicPr>
        <p:blipFill>
          <a:blip r:embed="rId8" cstate="print"/>
          <a:srcRect/>
          <a:stretch>
            <a:fillRect/>
          </a:stretch>
        </p:blipFill>
        <p:spPr bwMode="auto">
          <a:xfrm>
            <a:off x="4754871" y="908720"/>
            <a:ext cx="4389129" cy="2710287"/>
          </a:xfrm>
          <a:prstGeom prst="rect">
            <a:avLst/>
          </a:prstGeom>
          <a:noFill/>
        </p:spPr>
      </p:pic>
      <p:sp>
        <p:nvSpPr>
          <p:cNvPr id="11" name="CasellaDiTesto 10"/>
          <p:cNvSpPr txBox="1"/>
          <p:nvPr/>
        </p:nvSpPr>
        <p:spPr>
          <a:xfrm>
            <a:off x="5364088" y="1988840"/>
            <a:ext cx="1152128" cy="369332"/>
          </a:xfrm>
          <a:prstGeom prst="rect">
            <a:avLst/>
          </a:prstGeom>
          <a:noFill/>
        </p:spPr>
        <p:txBody>
          <a:bodyPr wrap="square" rtlCol="0">
            <a:spAutoFit/>
          </a:bodyPr>
          <a:lstStyle/>
          <a:p>
            <a:r>
              <a:rPr lang="it-IT" dirty="0" smtClean="0"/>
              <a:t>CFC-12</a:t>
            </a:r>
            <a:endParaRPr lang="it-IT" dirty="0"/>
          </a:p>
        </p:txBody>
      </p:sp>
      <p:pic>
        <p:nvPicPr>
          <p:cNvPr id="18436" name="Picture 4" descr="C:\Users\piera\CONFERENCES\EGU2015\figure\f22_map_.png"/>
          <p:cNvPicPr>
            <a:picLocks noChangeAspect="1" noChangeArrowheads="1"/>
          </p:cNvPicPr>
          <p:nvPr/>
        </p:nvPicPr>
        <p:blipFill>
          <a:blip r:embed="rId9" cstate="print"/>
          <a:srcRect/>
          <a:stretch>
            <a:fillRect/>
          </a:stretch>
        </p:blipFill>
        <p:spPr bwMode="auto">
          <a:xfrm>
            <a:off x="398895" y="3573016"/>
            <a:ext cx="4389129" cy="2710287"/>
          </a:xfrm>
          <a:prstGeom prst="rect">
            <a:avLst/>
          </a:prstGeom>
          <a:noFill/>
        </p:spPr>
      </p:pic>
      <p:sp>
        <p:nvSpPr>
          <p:cNvPr id="12" name="CasellaDiTesto 11"/>
          <p:cNvSpPr txBox="1"/>
          <p:nvPr/>
        </p:nvSpPr>
        <p:spPr>
          <a:xfrm>
            <a:off x="2843808" y="4499828"/>
            <a:ext cx="1152128" cy="369332"/>
          </a:xfrm>
          <a:prstGeom prst="rect">
            <a:avLst/>
          </a:prstGeom>
          <a:noFill/>
        </p:spPr>
        <p:txBody>
          <a:bodyPr wrap="square" rtlCol="0">
            <a:spAutoFit/>
          </a:bodyPr>
          <a:lstStyle/>
          <a:p>
            <a:r>
              <a:rPr lang="it-IT" dirty="0" smtClean="0"/>
              <a:t>HCFC-22</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CFC-11: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CFC-11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and </a:t>
            </a:r>
            <a:r>
              <a:rPr lang="it-IT" dirty="0" err="1" smtClean="0"/>
              <a:t>altitude</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6"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a:t>
            </a:r>
            <a:endParaRPr lang="it-IT" sz="1600" dirty="0"/>
          </a:p>
        </p:txBody>
      </p:sp>
      <p:sp>
        <p:nvSpPr>
          <p:cNvPr id="25" name="Rettangolo 24">
            <a:hlinkClick r:id="rId7"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13" name="Picture 2" descr="C:\Users\piera\CONFERENCES\EGU2015\figure\f11_map_.png"/>
          <p:cNvPicPr>
            <a:picLocks noChangeAspect="1" noChangeArrowheads="1"/>
          </p:cNvPicPr>
          <p:nvPr/>
        </p:nvPicPr>
        <p:blipFill>
          <a:blip r:embed="rId8" cstate="print"/>
          <a:srcRect/>
          <a:stretch>
            <a:fillRect/>
          </a:stretch>
        </p:blipFill>
        <p:spPr bwMode="auto">
          <a:xfrm>
            <a:off x="1228666" y="1379793"/>
            <a:ext cx="6583694" cy="4065431"/>
          </a:xfrm>
          <a:prstGeom prst="rect">
            <a:avLst/>
          </a:prstGeom>
          <a:noFill/>
        </p:spPr>
      </p:pic>
      <p:sp>
        <p:nvSpPr>
          <p:cNvPr id="14" name="CasellaDiTesto 13"/>
          <p:cNvSpPr txBox="1"/>
          <p:nvPr/>
        </p:nvSpPr>
        <p:spPr>
          <a:xfrm>
            <a:off x="2627784" y="3068960"/>
            <a:ext cx="1152128" cy="369332"/>
          </a:xfrm>
          <a:prstGeom prst="rect">
            <a:avLst/>
          </a:prstGeom>
          <a:noFill/>
        </p:spPr>
        <p:txBody>
          <a:bodyPr wrap="square" rtlCol="0">
            <a:spAutoFit/>
          </a:bodyPr>
          <a:lstStyle/>
          <a:p>
            <a:r>
              <a:rPr lang="it-IT" dirty="0" smtClean="0"/>
              <a:t>CFC-11</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531440"/>
            <a:ext cx="7772400" cy="1470025"/>
          </a:xfrm>
        </p:spPr>
        <p:txBody>
          <a:bodyPr/>
          <a:lstStyle/>
          <a:p>
            <a:r>
              <a:rPr lang="it-IT" dirty="0" smtClean="0">
                <a:solidFill>
                  <a:srgbClr val="0070C0"/>
                </a:solidFill>
              </a:rPr>
              <a:t>CFC-12</a:t>
            </a:r>
            <a:endParaRPr lang="it-IT" baseline="-250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7" name="Rettangolo 16">
            <a:hlinkClick r:id="rId4" action="ppaction://hlinksldjump"/>
          </p:cNvPr>
          <p:cNvSpPr/>
          <p:nvPr/>
        </p:nvSpPr>
        <p:spPr>
          <a:xfrm>
            <a:off x="2987824"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3" name="AutoShape 22">
            <a:hlinkClick r:id="" action="ppaction://hlinkshowjump?jump=nextslide"/>
          </p:cNvPr>
          <p:cNvSpPr>
            <a:spLocks noChangeArrowheads="1"/>
          </p:cNvSpPr>
          <p:nvPr/>
        </p:nvSpPr>
        <p:spPr bwMode="auto">
          <a:xfrm>
            <a:off x="6227415" y="544522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5" action="ppaction://hlinksldjump"/>
          </p:cNvPr>
          <p:cNvSpPr>
            <a:spLocks noChangeArrowheads="1"/>
          </p:cNvSpPr>
          <p:nvPr/>
        </p:nvSpPr>
        <p:spPr bwMode="auto">
          <a:xfrm>
            <a:off x="7308304" y="537321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smtClean="0">
                <a:solidFill>
                  <a:schemeClr val="bg1"/>
                </a:solidFill>
              </a:rPr>
              <a:t>X</a:t>
            </a:r>
            <a:endParaRPr lang="en-GB" sz="2400" b="1" dirty="0">
              <a:solidFill>
                <a:schemeClr val="bg1"/>
              </a:solidFill>
            </a:endParaRPr>
          </a:p>
        </p:txBody>
      </p:sp>
      <p:sp>
        <p:nvSpPr>
          <p:cNvPr id="11" name="Rettangolo 10"/>
          <p:cNvSpPr/>
          <p:nvPr/>
        </p:nvSpPr>
        <p:spPr>
          <a:xfrm>
            <a:off x="3491880" y="692696"/>
            <a:ext cx="1423723" cy="369332"/>
          </a:xfrm>
          <a:prstGeom prst="rect">
            <a:avLst/>
          </a:prstGeom>
        </p:spPr>
        <p:txBody>
          <a:bodyPr wrap="none">
            <a:spAutoFit/>
          </a:bodyPr>
          <a:lstStyle/>
          <a:p>
            <a:r>
              <a:rPr lang="it-IT" dirty="0" err="1" smtClean="0">
                <a:solidFill>
                  <a:srgbClr val="0070C0"/>
                </a:solidFill>
              </a:rPr>
              <a:t>Zonal</a:t>
            </a:r>
            <a:r>
              <a:rPr lang="it-IT" dirty="0" smtClean="0">
                <a:solidFill>
                  <a:srgbClr val="0070C0"/>
                </a:solidFill>
              </a:rPr>
              <a:t> </a:t>
            </a:r>
            <a:r>
              <a:rPr lang="it-IT" dirty="0" err="1" smtClean="0">
                <a:solidFill>
                  <a:srgbClr val="0070C0"/>
                </a:solidFill>
              </a:rPr>
              <a:t>means</a:t>
            </a:r>
            <a:r>
              <a:rPr lang="it-IT" dirty="0" smtClean="0">
                <a:solidFill>
                  <a:srgbClr val="0070C0"/>
                </a:solidFill>
              </a:rPr>
              <a:t> </a:t>
            </a:r>
            <a:endParaRPr lang="it-IT" dirty="0"/>
          </a:p>
        </p:txBody>
      </p:sp>
      <p:sp>
        <p:nvSpPr>
          <p:cNvPr id="13" name="Rettangolo 12">
            <a:hlinkClick r:id="rId6" action="ppaction://hlinksldjump"/>
          </p:cNvPr>
          <p:cNvSpPr/>
          <p:nvPr/>
        </p:nvSpPr>
        <p:spPr>
          <a:xfrm>
            <a:off x="4572000"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14" name="Rettangolo 13">
            <a:hlinkClick r:id="rId7" action="ppaction://hlinksldjump"/>
          </p:cNvPr>
          <p:cNvSpPr/>
          <p:nvPr/>
        </p:nvSpPr>
        <p:spPr>
          <a:xfrm>
            <a:off x="1403648" y="5445224"/>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5842" name="Picture 2" descr="C:\Users\piera\CONFERENCES\EGU2015\figure\f12_profili_.png"/>
          <p:cNvPicPr>
            <a:picLocks noChangeAspect="1" noChangeArrowheads="1"/>
          </p:cNvPicPr>
          <p:nvPr/>
        </p:nvPicPr>
        <p:blipFill>
          <a:blip r:embed="rId8" cstate="print"/>
          <a:srcRect/>
          <a:stretch>
            <a:fillRect/>
          </a:stretch>
        </p:blipFill>
        <p:spPr bwMode="auto">
          <a:xfrm>
            <a:off x="1600148" y="980728"/>
            <a:ext cx="5852172" cy="438912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CFC-12: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23" name="Rettangolo 22">
            <a:hlinkClick r:id="rId4" action="ppaction://hlinksldjump"/>
          </p:cNvPr>
          <p:cNvSpPr/>
          <p:nvPr/>
        </p:nvSpPr>
        <p:spPr>
          <a:xfrm>
            <a:off x="2987824"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sp>
        <p:nvSpPr>
          <p:cNvPr id="24" name="AutoShape 22">
            <a:hlinkClick r:id="" action="ppaction://hlinkshowjump?jump=nextslide"/>
          </p:cNvPr>
          <p:cNvSpPr>
            <a:spLocks noChangeArrowheads="1"/>
          </p:cNvSpPr>
          <p:nvPr/>
        </p:nvSpPr>
        <p:spPr bwMode="auto">
          <a:xfrm>
            <a:off x="6227415"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5" name="Oval 68">
            <a:hlinkClick r:id="rId5" action="ppaction://hlinksldjump"/>
          </p:cNvPr>
          <p:cNvSpPr>
            <a:spLocks noChangeArrowheads="1"/>
          </p:cNvSpPr>
          <p:nvPr/>
        </p:nvSpPr>
        <p:spPr bwMode="auto">
          <a:xfrm>
            <a:off x="7308304" y="5661248"/>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5" action="ppaction://hlinksldjump"/>
              </a:rPr>
              <a:t>X</a:t>
            </a:r>
            <a:endParaRPr lang="en-GB" sz="2400" b="1" dirty="0">
              <a:solidFill>
                <a:schemeClr val="bg1"/>
              </a:solidFill>
            </a:endParaRPr>
          </a:p>
        </p:txBody>
      </p:sp>
      <p:sp>
        <p:nvSpPr>
          <p:cNvPr id="26" name="AutoShape 23">
            <a:hlinkClick r:id="" action="ppaction://hlinkshowjump?jump=previousslide"/>
          </p:cNvPr>
          <p:cNvSpPr>
            <a:spLocks noChangeArrowheads="1"/>
          </p:cNvSpPr>
          <p:nvPr/>
        </p:nvSpPr>
        <p:spPr bwMode="auto">
          <a:xfrm rot="10800000">
            <a:off x="394767" y="5733256"/>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7" name="Rettangolo 26">
            <a:hlinkClick r:id="rId6" action="ppaction://hlinksldjump"/>
          </p:cNvPr>
          <p:cNvSpPr/>
          <p:nvPr/>
        </p:nvSpPr>
        <p:spPr>
          <a:xfrm>
            <a:off x="4572000"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8" name="Rettangolo 27">
            <a:hlinkClick r:id="rId7" action="ppaction://hlinksldjump"/>
          </p:cNvPr>
          <p:cNvSpPr/>
          <p:nvPr/>
        </p:nvSpPr>
        <p:spPr>
          <a:xfrm>
            <a:off x="1403648" y="5733256"/>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dirty="0"/>
          </a:p>
        </p:txBody>
      </p:sp>
      <p:pic>
        <p:nvPicPr>
          <p:cNvPr id="15" name="Picture 4" descr="C:\Users\piera\CONFERENCES\EGU2015\figure\f12_40N50N_.png"/>
          <p:cNvPicPr>
            <a:picLocks noChangeArrowheads="1"/>
          </p:cNvPicPr>
          <p:nvPr/>
        </p:nvPicPr>
        <p:blipFill>
          <a:blip r:embed="rId8" cstate="print"/>
          <a:srcRect/>
          <a:stretch>
            <a:fillRect/>
          </a:stretch>
        </p:blipFill>
        <p:spPr bwMode="auto">
          <a:xfrm>
            <a:off x="1547664" y="908720"/>
            <a:ext cx="6583694" cy="2371501"/>
          </a:xfrm>
          <a:prstGeom prst="rect">
            <a:avLst/>
          </a:prstGeom>
          <a:noFill/>
        </p:spPr>
      </p:pic>
      <p:sp>
        <p:nvSpPr>
          <p:cNvPr id="16" name="CasellaDiTesto 15"/>
          <p:cNvSpPr txBox="1"/>
          <p:nvPr/>
        </p:nvSpPr>
        <p:spPr>
          <a:xfrm>
            <a:off x="2771800" y="827420"/>
            <a:ext cx="1907704" cy="369332"/>
          </a:xfrm>
          <a:prstGeom prst="rect">
            <a:avLst/>
          </a:prstGeom>
          <a:noFill/>
        </p:spPr>
        <p:txBody>
          <a:bodyPr wrap="square" rtlCol="0">
            <a:spAutoFit/>
          </a:bodyPr>
          <a:lstStyle/>
          <a:p>
            <a:r>
              <a:rPr lang="it-IT" dirty="0" smtClean="0"/>
              <a:t>40N-50N</a:t>
            </a:r>
            <a:endParaRPr lang="it-IT" dirty="0"/>
          </a:p>
        </p:txBody>
      </p:sp>
      <p:pic>
        <p:nvPicPr>
          <p:cNvPr id="17" name="Picture 5" descr="C:\Users\piera\CONFERENCES\EGU2015\figure\f12_50S40S_.png"/>
          <p:cNvPicPr>
            <a:picLocks noChangeArrowheads="1"/>
          </p:cNvPicPr>
          <p:nvPr/>
        </p:nvPicPr>
        <p:blipFill>
          <a:blip r:embed="rId9" cstate="print"/>
          <a:srcRect/>
          <a:stretch>
            <a:fillRect/>
          </a:stretch>
        </p:blipFill>
        <p:spPr bwMode="auto">
          <a:xfrm>
            <a:off x="1541206" y="3284984"/>
            <a:ext cx="6583694" cy="2371501"/>
          </a:xfrm>
          <a:prstGeom prst="rect">
            <a:avLst/>
          </a:prstGeom>
          <a:noFill/>
        </p:spPr>
      </p:pic>
      <p:sp>
        <p:nvSpPr>
          <p:cNvPr id="18" name="CasellaDiTesto 17"/>
          <p:cNvSpPr txBox="1"/>
          <p:nvPr/>
        </p:nvSpPr>
        <p:spPr>
          <a:xfrm>
            <a:off x="3131840" y="3356992"/>
            <a:ext cx="1907704" cy="369332"/>
          </a:xfrm>
          <a:prstGeom prst="rect">
            <a:avLst/>
          </a:prstGeom>
          <a:noFill/>
        </p:spPr>
        <p:txBody>
          <a:bodyPr wrap="square" rtlCol="0">
            <a:spAutoFit/>
          </a:bodyPr>
          <a:lstStyle/>
          <a:p>
            <a:r>
              <a:rPr lang="it-IT" dirty="0" smtClean="0"/>
              <a:t>40S-50S</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CFC-12: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CFC-12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at 3 </a:t>
            </a:r>
            <a:r>
              <a:rPr lang="it-IT" dirty="0" err="1" smtClean="0"/>
              <a:t>pressure</a:t>
            </a:r>
            <a:r>
              <a:rPr lang="it-IT" dirty="0" smtClean="0"/>
              <a:t> </a:t>
            </a:r>
            <a:r>
              <a:rPr lang="it-IT" dirty="0" err="1" smtClean="0"/>
              <a:t>levels</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5" action="ppaction://hlinksldjump"/>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6"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7"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pic>
        <p:nvPicPr>
          <p:cNvPr id="36866" name="Picture 2" descr="C:\Users\piera\CONFERENCES\EGU2015\figure\f12_trends_.png"/>
          <p:cNvPicPr>
            <a:picLocks noChangeAspect="1" noChangeArrowheads="1"/>
          </p:cNvPicPr>
          <p:nvPr/>
        </p:nvPicPr>
        <p:blipFill>
          <a:blip r:embed="rId8" cstate="print"/>
          <a:srcRect/>
          <a:stretch>
            <a:fillRect/>
          </a:stretch>
        </p:blipFill>
        <p:spPr bwMode="auto">
          <a:xfrm>
            <a:off x="923472" y="908720"/>
            <a:ext cx="7680976" cy="4743003"/>
          </a:xfrm>
          <a:prstGeom prst="rect">
            <a:avLst/>
          </a:prstGeom>
          <a:noFill/>
        </p:spPr>
      </p:pic>
      <p:sp>
        <p:nvSpPr>
          <p:cNvPr id="13" name="AutoShape 22">
            <a:hlinkClick r:id="" action="ppaction://hlinkshowjump?jump=nextslide"/>
          </p:cNvPr>
          <p:cNvSpPr>
            <a:spLocks noChangeArrowheads="1"/>
          </p:cNvSpPr>
          <p:nvPr/>
        </p:nvSpPr>
        <p:spPr bwMode="auto">
          <a:xfrm>
            <a:off x="6587455" y="580551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CFC-12: </a:t>
            </a:r>
            <a:br>
              <a:rPr lang="it-IT" sz="3600" dirty="0" smtClean="0">
                <a:solidFill>
                  <a:srgbClr val="0070C0"/>
                </a:solidFill>
              </a:rPr>
            </a:br>
            <a:r>
              <a:rPr lang="it-IT" sz="3600" dirty="0" err="1" smtClean="0">
                <a:solidFill>
                  <a:srgbClr val="0070C0"/>
                </a:solidFill>
              </a:rPr>
              <a:t>trends</a:t>
            </a:r>
            <a:r>
              <a:rPr lang="it-IT" sz="3600" dirty="0" smtClean="0">
                <a:solidFill>
                  <a:srgbClr val="0070C0"/>
                </a:solidFill>
              </a:rPr>
              <a:t> vs </a:t>
            </a:r>
            <a:r>
              <a:rPr lang="it-IT" sz="3600" dirty="0" err="1" smtClean="0">
                <a:solidFill>
                  <a:srgbClr val="0070C0"/>
                </a:solidFill>
              </a:rPr>
              <a:t>latitude</a:t>
            </a:r>
            <a:r>
              <a:rPr lang="it-IT" sz="3600" dirty="0" smtClean="0">
                <a:solidFill>
                  <a:srgbClr val="0070C0"/>
                </a:solidFill>
              </a:rPr>
              <a:t> and </a:t>
            </a:r>
            <a:r>
              <a:rPr lang="it-IT" sz="3600" dirty="0" err="1" smtClean="0">
                <a:solidFill>
                  <a:srgbClr val="0070C0"/>
                </a:solidFill>
              </a:rPr>
              <a:t>altitude</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2" name="CasellaDiTesto 11"/>
          <p:cNvSpPr txBox="1"/>
          <p:nvPr/>
        </p:nvSpPr>
        <p:spPr>
          <a:xfrm>
            <a:off x="1691680" y="836712"/>
            <a:ext cx="5760640" cy="369332"/>
          </a:xfrm>
          <a:prstGeom prst="rect">
            <a:avLst/>
          </a:prstGeom>
          <a:noFill/>
        </p:spPr>
        <p:txBody>
          <a:bodyPr wrap="square" rtlCol="0">
            <a:spAutoFit/>
          </a:bodyPr>
          <a:lstStyle/>
          <a:p>
            <a:r>
              <a:rPr lang="it-IT" dirty="0" smtClean="0"/>
              <a:t>CFC-12 trend (</a:t>
            </a:r>
            <a:r>
              <a:rPr lang="it-IT" dirty="0" err="1" smtClean="0"/>
              <a:t>ppt</a:t>
            </a:r>
            <a:r>
              <a:rPr lang="it-IT" dirty="0" smtClean="0"/>
              <a:t>/</a:t>
            </a:r>
            <a:r>
              <a:rPr lang="it-IT" dirty="0" err="1" smtClean="0"/>
              <a:t>year</a:t>
            </a:r>
            <a:r>
              <a:rPr lang="it-IT" dirty="0" smtClean="0"/>
              <a:t>) vs </a:t>
            </a:r>
            <a:r>
              <a:rPr lang="it-IT" dirty="0" err="1" smtClean="0"/>
              <a:t>latitude</a:t>
            </a:r>
            <a:r>
              <a:rPr lang="it-IT" dirty="0" smtClean="0"/>
              <a:t> and </a:t>
            </a:r>
            <a:r>
              <a:rPr lang="it-IT" dirty="0" err="1" smtClean="0"/>
              <a:t>altitude</a:t>
            </a:r>
            <a:endParaRPr lang="it-IT" dirty="0"/>
          </a:p>
        </p:txBody>
      </p:sp>
      <p:sp>
        <p:nvSpPr>
          <p:cNvPr id="20" name="Rettangolo 19">
            <a:hlinkClick r:id="rId4" action="ppaction://hlinksldjump"/>
          </p:cNvPr>
          <p:cNvSpPr/>
          <p:nvPr/>
        </p:nvSpPr>
        <p:spPr>
          <a:xfrm>
            <a:off x="3563690"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a:t>
            </a:r>
            <a:r>
              <a:rPr lang="it-IT" sz="1600" baseline="-25000" dirty="0" smtClean="0"/>
              <a:t>4</a:t>
            </a:r>
            <a:endParaRPr lang="it-IT" sz="1600" baseline="-25000" dirty="0"/>
          </a:p>
        </p:txBody>
      </p:sp>
      <p:sp>
        <p:nvSpPr>
          <p:cNvPr id="22" name="Oval 68">
            <a:hlinkClick r:id="rId5" action="ppaction://hlinksldjump"/>
          </p:cNvPr>
          <p:cNvSpPr>
            <a:spLocks noChangeArrowheads="1"/>
          </p:cNvSpPr>
          <p:nvPr/>
        </p:nvSpPr>
        <p:spPr bwMode="auto">
          <a:xfrm>
            <a:off x="7884170" y="573305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5" action="ppaction://hlinksldjump"/>
              </a:rPr>
              <a:t>X</a:t>
            </a:r>
            <a:endParaRPr lang="en-GB" sz="2400" b="1" dirty="0">
              <a:solidFill>
                <a:schemeClr val="bg1"/>
              </a:solidFill>
            </a:endParaRPr>
          </a:p>
        </p:txBody>
      </p:sp>
      <p:sp>
        <p:nvSpPr>
          <p:cNvPr id="23" name="AutoShape 23">
            <a:hlinkClick r:id="" action="ppaction://hlinkshowjump?jump=previousslide"/>
          </p:cNvPr>
          <p:cNvSpPr>
            <a:spLocks noChangeArrowheads="1"/>
          </p:cNvSpPr>
          <p:nvPr/>
        </p:nvSpPr>
        <p:spPr bwMode="auto">
          <a:xfrm rot="10800000">
            <a:off x="970633" y="5805065"/>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4" name="Rettangolo 23">
            <a:hlinkClick r:id="rId6" action="ppaction://hlinksldjump"/>
          </p:cNvPr>
          <p:cNvSpPr/>
          <p:nvPr/>
        </p:nvSpPr>
        <p:spPr>
          <a:xfrm>
            <a:off x="5147866"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a:t>
            </a:r>
            <a:endParaRPr lang="it-IT" sz="1600" dirty="0"/>
          </a:p>
        </p:txBody>
      </p:sp>
      <p:sp>
        <p:nvSpPr>
          <p:cNvPr id="25" name="Rettangolo 24">
            <a:hlinkClick r:id="rId7" action="ppaction://hlinksldjump"/>
          </p:cNvPr>
          <p:cNvSpPr/>
          <p:nvPr/>
        </p:nvSpPr>
        <p:spPr>
          <a:xfrm>
            <a:off x="1979514" y="5805065"/>
            <a:ext cx="11521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a:t>
            </a:r>
            <a:endParaRPr lang="it-IT" sz="1600" dirty="0"/>
          </a:p>
        </p:txBody>
      </p:sp>
      <p:sp>
        <p:nvSpPr>
          <p:cNvPr id="13" name="AutoShape 22">
            <a:hlinkClick r:id="" action="ppaction://hlinkshowjump?jump=nextslide"/>
          </p:cNvPr>
          <p:cNvSpPr>
            <a:spLocks noChangeArrowheads="1"/>
          </p:cNvSpPr>
          <p:nvPr/>
        </p:nvSpPr>
        <p:spPr bwMode="auto">
          <a:xfrm>
            <a:off x="6587455" y="580551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pic>
        <p:nvPicPr>
          <p:cNvPr id="14" name="Picture 3" descr="C:\Users\piera\CONFERENCES\EGU2015\figure\f12_map_.png"/>
          <p:cNvPicPr>
            <a:picLocks noChangeAspect="1" noChangeArrowheads="1"/>
          </p:cNvPicPr>
          <p:nvPr/>
        </p:nvPicPr>
        <p:blipFill>
          <a:blip r:embed="rId8" cstate="print"/>
          <a:srcRect/>
          <a:stretch>
            <a:fillRect/>
          </a:stretch>
        </p:blipFill>
        <p:spPr bwMode="auto">
          <a:xfrm>
            <a:off x="1228666" y="1451801"/>
            <a:ext cx="6583694" cy="4065431"/>
          </a:xfrm>
          <a:prstGeom prst="rect">
            <a:avLst/>
          </a:prstGeom>
          <a:noFill/>
        </p:spPr>
      </p:pic>
      <p:sp>
        <p:nvSpPr>
          <p:cNvPr id="15" name="CasellaDiTesto 14"/>
          <p:cNvSpPr txBox="1"/>
          <p:nvPr/>
        </p:nvSpPr>
        <p:spPr>
          <a:xfrm>
            <a:off x="2627784" y="3068960"/>
            <a:ext cx="1152128" cy="369332"/>
          </a:xfrm>
          <a:prstGeom prst="rect">
            <a:avLst/>
          </a:prstGeom>
          <a:noFill/>
        </p:spPr>
        <p:txBody>
          <a:bodyPr wrap="square" rtlCol="0">
            <a:spAutoFit/>
          </a:bodyPr>
          <a:lstStyle/>
          <a:p>
            <a:r>
              <a:rPr lang="it-IT" dirty="0" smtClean="0"/>
              <a:t>CFC-12</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C:\Users\piera\CONFERENCES\EGU2015\figure\f22_rel_map_.png"/>
          <p:cNvPicPr>
            <a:picLocks noChangeAspect="1" noChangeArrowheads="1"/>
          </p:cNvPicPr>
          <p:nvPr/>
        </p:nvPicPr>
        <p:blipFill>
          <a:blip r:embed="rId2" cstate="print"/>
          <a:srcRect/>
          <a:stretch>
            <a:fillRect/>
          </a:stretch>
        </p:blipFill>
        <p:spPr bwMode="auto">
          <a:xfrm>
            <a:off x="35496" y="3789040"/>
            <a:ext cx="4389129" cy="2710287"/>
          </a:xfrm>
          <a:prstGeom prst="rect">
            <a:avLst/>
          </a:prstGeom>
          <a:noFill/>
        </p:spPr>
      </p:pic>
      <p:pic>
        <p:nvPicPr>
          <p:cNvPr id="41988" name="Picture 4" descr="C:\Users\piera\CONFERENCES\EGU2015\figure\f12_rel_map_.png"/>
          <p:cNvPicPr>
            <a:picLocks noChangeAspect="1" noChangeArrowheads="1"/>
          </p:cNvPicPr>
          <p:nvPr/>
        </p:nvPicPr>
        <p:blipFill>
          <a:blip r:embed="rId3" cstate="print"/>
          <a:srcRect/>
          <a:stretch>
            <a:fillRect/>
          </a:stretch>
        </p:blipFill>
        <p:spPr bwMode="auto">
          <a:xfrm>
            <a:off x="4575359" y="1078753"/>
            <a:ext cx="4389129" cy="2710287"/>
          </a:xfrm>
          <a:prstGeom prst="rect">
            <a:avLst/>
          </a:prstGeom>
          <a:noFill/>
        </p:spPr>
      </p:pic>
      <p:pic>
        <p:nvPicPr>
          <p:cNvPr id="41987" name="Picture 3" descr="C:\Users\piera\CONFERENCES\EGU2015\figure\f11_rel_map_.png"/>
          <p:cNvPicPr>
            <a:picLocks noChangeAspect="1" noChangeArrowheads="1"/>
          </p:cNvPicPr>
          <p:nvPr/>
        </p:nvPicPr>
        <p:blipFill>
          <a:blip r:embed="rId4" cstate="print"/>
          <a:srcRect/>
          <a:stretch>
            <a:fillRect/>
          </a:stretch>
        </p:blipFill>
        <p:spPr bwMode="auto">
          <a:xfrm>
            <a:off x="0" y="1078753"/>
            <a:ext cx="4389129" cy="2710287"/>
          </a:xfrm>
          <a:prstGeom prst="rect">
            <a:avLst/>
          </a:prstGeom>
          <a:noFill/>
        </p:spPr>
      </p:pic>
      <p:sp>
        <p:nvSpPr>
          <p:cNvPr id="17" name="Rettangolo 16"/>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16024" y="-417289"/>
            <a:ext cx="7772400" cy="1470025"/>
          </a:xfrm>
        </p:spPr>
        <p:txBody>
          <a:bodyPr/>
          <a:lstStyle/>
          <a:p>
            <a:r>
              <a:rPr lang="it-IT" dirty="0" smtClean="0">
                <a:solidFill>
                  <a:srgbClr val="0070C0"/>
                </a:solidFill>
              </a:rPr>
              <a:t>New MIPAS V7 </a:t>
            </a:r>
            <a:r>
              <a:rPr lang="it-IT" dirty="0" err="1" smtClean="0">
                <a:solidFill>
                  <a:srgbClr val="0070C0"/>
                </a:solidFill>
              </a:rPr>
              <a:t>products</a:t>
            </a:r>
            <a:endParaRPr lang="it-IT" dirty="0">
              <a:solidFill>
                <a:srgbClr val="0070C0"/>
              </a:solidFill>
            </a:endParaRPr>
          </a:p>
        </p:txBody>
      </p:sp>
      <p:pic>
        <p:nvPicPr>
          <p:cNvPr id="4" name="Picture 10"/>
          <p:cNvPicPr>
            <a:picLocks noChangeAspect="1" noChangeArrowheads="1"/>
          </p:cNvPicPr>
          <p:nvPr/>
        </p:nvPicPr>
        <p:blipFill>
          <a:blip r:embed="rId5"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6" cstate="print"/>
          <a:srcRect/>
          <a:stretch>
            <a:fillRect/>
          </a:stretch>
        </p:blipFill>
        <p:spPr bwMode="auto">
          <a:xfrm>
            <a:off x="7848600" y="0"/>
            <a:ext cx="1295400" cy="1030288"/>
          </a:xfrm>
          <a:prstGeom prst="rect">
            <a:avLst/>
          </a:prstGeom>
          <a:noFill/>
          <a:ln w="9525">
            <a:noFill/>
            <a:round/>
            <a:headEnd/>
            <a:tailEnd/>
          </a:ln>
        </p:spPr>
      </p:pic>
      <p:sp>
        <p:nvSpPr>
          <p:cNvPr id="14" name="CasellaDiTesto 13"/>
          <p:cNvSpPr txBox="1"/>
          <p:nvPr/>
        </p:nvSpPr>
        <p:spPr>
          <a:xfrm>
            <a:off x="1979712" y="620688"/>
            <a:ext cx="5040560" cy="646331"/>
          </a:xfrm>
          <a:prstGeom prst="rect">
            <a:avLst/>
          </a:prstGeom>
          <a:noFill/>
        </p:spPr>
        <p:txBody>
          <a:bodyPr wrap="square" rtlCol="0">
            <a:spAutoFit/>
          </a:bodyPr>
          <a:lstStyle/>
          <a:p>
            <a:r>
              <a:rPr lang="it-IT" dirty="0" err="1" smtClean="0">
                <a:solidFill>
                  <a:srgbClr val="0070C0"/>
                </a:solidFill>
              </a:rPr>
              <a:t>Percent</a:t>
            </a:r>
            <a:r>
              <a:rPr lang="it-IT" dirty="0" smtClean="0">
                <a:solidFill>
                  <a:srgbClr val="0070C0"/>
                </a:solidFill>
              </a:rPr>
              <a:t> </a:t>
            </a:r>
            <a:r>
              <a:rPr lang="it-IT" dirty="0" err="1" smtClean="0">
                <a:solidFill>
                  <a:srgbClr val="0070C0"/>
                </a:solidFill>
              </a:rPr>
              <a:t>annual</a:t>
            </a:r>
            <a:r>
              <a:rPr lang="it-IT" dirty="0" smtClean="0">
                <a:solidFill>
                  <a:srgbClr val="0070C0"/>
                </a:solidFill>
              </a:rPr>
              <a:t> </a:t>
            </a:r>
            <a:r>
              <a:rPr lang="it-IT" dirty="0" err="1" smtClean="0">
                <a:solidFill>
                  <a:srgbClr val="0070C0"/>
                </a:solidFill>
              </a:rPr>
              <a:t>trends</a:t>
            </a:r>
            <a:r>
              <a:rPr lang="it-IT" dirty="0" smtClean="0">
                <a:solidFill>
                  <a:srgbClr val="0070C0"/>
                </a:solidFill>
              </a:rPr>
              <a:t> </a:t>
            </a:r>
            <a:r>
              <a:rPr lang="it-IT" dirty="0" err="1" smtClean="0">
                <a:solidFill>
                  <a:srgbClr val="0070C0"/>
                </a:solidFill>
              </a:rPr>
              <a:t>as</a:t>
            </a:r>
            <a:r>
              <a:rPr lang="it-IT" dirty="0" smtClean="0">
                <a:solidFill>
                  <a:srgbClr val="0070C0"/>
                </a:solidFill>
              </a:rPr>
              <a:t> a </a:t>
            </a:r>
            <a:r>
              <a:rPr lang="it-IT" dirty="0" err="1" smtClean="0">
                <a:solidFill>
                  <a:srgbClr val="0070C0"/>
                </a:solidFill>
              </a:rPr>
              <a:t>function</a:t>
            </a:r>
            <a:r>
              <a:rPr lang="it-IT" dirty="0" smtClean="0">
                <a:solidFill>
                  <a:srgbClr val="0070C0"/>
                </a:solidFill>
              </a:rPr>
              <a:t> </a:t>
            </a:r>
            <a:r>
              <a:rPr lang="it-IT" dirty="0" err="1" smtClean="0">
                <a:solidFill>
                  <a:srgbClr val="0070C0"/>
                </a:solidFill>
              </a:rPr>
              <a:t>of</a:t>
            </a:r>
            <a:r>
              <a:rPr lang="it-IT" dirty="0" smtClean="0">
                <a:solidFill>
                  <a:srgbClr val="0070C0"/>
                </a:solidFill>
              </a:rPr>
              <a:t> </a:t>
            </a:r>
            <a:r>
              <a:rPr lang="it-IT" dirty="0" err="1" smtClean="0">
                <a:solidFill>
                  <a:srgbClr val="0070C0"/>
                </a:solidFill>
              </a:rPr>
              <a:t>latitude</a:t>
            </a:r>
            <a:r>
              <a:rPr lang="it-IT" dirty="0" smtClean="0">
                <a:solidFill>
                  <a:srgbClr val="0070C0"/>
                </a:solidFill>
              </a:rPr>
              <a:t> and </a:t>
            </a:r>
            <a:r>
              <a:rPr lang="it-IT" dirty="0" err="1" smtClean="0">
                <a:solidFill>
                  <a:srgbClr val="0070C0"/>
                </a:solidFill>
              </a:rPr>
              <a:t>altitude</a:t>
            </a:r>
            <a:endParaRPr lang="it-IT" dirty="0">
              <a:solidFill>
                <a:srgbClr val="0070C0"/>
              </a:solidFill>
            </a:endParaRPr>
          </a:p>
        </p:txBody>
      </p:sp>
      <p:sp>
        <p:nvSpPr>
          <p:cNvPr id="10" name="CasellaDiTesto 9"/>
          <p:cNvSpPr txBox="1"/>
          <p:nvPr/>
        </p:nvSpPr>
        <p:spPr>
          <a:xfrm>
            <a:off x="1115616" y="2924944"/>
            <a:ext cx="1152128" cy="369332"/>
          </a:xfrm>
          <a:prstGeom prst="rect">
            <a:avLst/>
          </a:prstGeom>
          <a:noFill/>
        </p:spPr>
        <p:txBody>
          <a:bodyPr wrap="square" rtlCol="0">
            <a:spAutoFit/>
          </a:bodyPr>
          <a:lstStyle/>
          <a:p>
            <a:r>
              <a:rPr lang="it-IT" dirty="0" smtClean="0"/>
              <a:t>CFC-11</a:t>
            </a:r>
            <a:endParaRPr lang="it-IT" dirty="0"/>
          </a:p>
        </p:txBody>
      </p:sp>
      <p:sp>
        <p:nvSpPr>
          <p:cNvPr id="11" name="CasellaDiTesto 10"/>
          <p:cNvSpPr txBox="1"/>
          <p:nvPr/>
        </p:nvSpPr>
        <p:spPr>
          <a:xfrm>
            <a:off x="5364088" y="2348880"/>
            <a:ext cx="1152128" cy="369332"/>
          </a:xfrm>
          <a:prstGeom prst="rect">
            <a:avLst/>
          </a:prstGeom>
          <a:noFill/>
        </p:spPr>
        <p:txBody>
          <a:bodyPr wrap="square" rtlCol="0">
            <a:spAutoFit/>
          </a:bodyPr>
          <a:lstStyle/>
          <a:p>
            <a:r>
              <a:rPr lang="it-IT" dirty="0" smtClean="0"/>
              <a:t>CFC-12</a:t>
            </a:r>
            <a:endParaRPr lang="it-IT" dirty="0"/>
          </a:p>
        </p:txBody>
      </p:sp>
      <p:sp>
        <p:nvSpPr>
          <p:cNvPr id="12" name="CasellaDiTesto 11"/>
          <p:cNvSpPr txBox="1"/>
          <p:nvPr/>
        </p:nvSpPr>
        <p:spPr>
          <a:xfrm>
            <a:off x="2411760" y="5075892"/>
            <a:ext cx="1152128" cy="369332"/>
          </a:xfrm>
          <a:prstGeom prst="rect">
            <a:avLst/>
          </a:prstGeom>
          <a:noFill/>
        </p:spPr>
        <p:txBody>
          <a:bodyPr wrap="square" rtlCol="0">
            <a:spAutoFit/>
          </a:bodyPr>
          <a:lstStyle/>
          <a:p>
            <a:r>
              <a:rPr lang="it-IT" dirty="0" smtClean="0"/>
              <a:t>HCFC-22</a:t>
            </a:r>
            <a:endParaRPr lang="it-IT" dirty="0"/>
          </a:p>
        </p:txBody>
      </p:sp>
      <p:pic>
        <p:nvPicPr>
          <p:cNvPr id="41986" name="Picture 2" descr="C:\Users\piera\CONFERENCES\EGU2015\figure\ccl4_rel_map_.png"/>
          <p:cNvPicPr>
            <a:picLocks noChangeAspect="1" noChangeArrowheads="1"/>
          </p:cNvPicPr>
          <p:nvPr/>
        </p:nvPicPr>
        <p:blipFill>
          <a:blip r:embed="rId7" cstate="print"/>
          <a:srcRect/>
          <a:stretch>
            <a:fillRect/>
          </a:stretch>
        </p:blipFill>
        <p:spPr bwMode="auto">
          <a:xfrm>
            <a:off x="4575359" y="3789040"/>
            <a:ext cx="4389129" cy="2710287"/>
          </a:xfrm>
          <a:prstGeom prst="rect">
            <a:avLst/>
          </a:prstGeom>
          <a:noFill/>
        </p:spPr>
      </p:pic>
      <p:sp>
        <p:nvSpPr>
          <p:cNvPr id="13" name="CasellaDiTesto 12"/>
          <p:cNvSpPr txBox="1"/>
          <p:nvPr/>
        </p:nvSpPr>
        <p:spPr>
          <a:xfrm>
            <a:off x="6804248" y="5229200"/>
            <a:ext cx="1152128" cy="369332"/>
          </a:xfrm>
          <a:prstGeom prst="rect">
            <a:avLst/>
          </a:prstGeom>
          <a:noFill/>
        </p:spPr>
        <p:txBody>
          <a:bodyPr wrap="square" rtlCol="0">
            <a:spAutoFit/>
          </a:bodyPr>
          <a:lstStyle/>
          <a:p>
            <a:r>
              <a:rPr lang="it-IT" dirty="0" smtClean="0"/>
              <a:t>CCl</a:t>
            </a:r>
            <a:r>
              <a:rPr lang="it-IT" baseline="-25000" dirty="0" smtClean="0"/>
              <a:t>4</a:t>
            </a:r>
            <a:endParaRPr lang="it-IT" baseline="-25000" dirty="0"/>
          </a:p>
        </p:txBody>
      </p:sp>
      <p:sp>
        <p:nvSpPr>
          <p:cNvPr id="18" name="Oval 68">
            <a:hlinkClick r:id="rId8" action="ppaction://hlinksldjump"/>
          </p:cNvPr>
          <p:cNvSpPr>
            <a:spLocks noChangeArrowheads="1"/>
          </p:cNvSpPr>
          <p:nvPr/>
        </p:nvSpPr>
        <p:spPr bwMode="auto">
          <a:xfrm>
            <a:off x="8172400" y="6281737"/>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8" action="ppaction://hlinksldjump"/>
              </a:rPr>
              <a:t>X</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531440"/>
            <a:ext cx="7772400" cy="1470025"/>
          </a:xfrm>
        </p:spPr>
        <p:txBody>
          <a:bodyPr/>
          <a:lstStyle/>
          <a:p>
            <a:r>
              <a:rPr lang="it-IT" dirty="0" err="1" smtClean="0"/>
              <a:t>References</a:t>
            </a:r>
            <a:endParaRPr lang="it-IT" dirty="0"/>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7" name="Sottotitolo 6"/>
          <p:cNvSpPr>
            <a:spLocks noGrp="1"/>
          </p:cNvSpPr>
          <p:nvPr>
            <p:ph type="subTitle" idx="1"/>
          </p:nvPr>
        </p:nvSpPr>
        <p:spPr>
          <a:xfrm>
            <a:off x="899592" y="980728"/>
            <a:ext cx="6400800" cy="1752600"/>
          </a:xfrm>
        </p:spPr>
        <p:txBody>
          <a:bodyPr>
            <a:normAutofit fontScale="25000" lnSpcReduction="20000"/>
          </a:bodyPr>
          <a:lstStyle/>
          <a:p>
            <a:pPr algn="just"/>
            <a:r>
              <a:rPr lang="it-IT" sz="5600" dirty="0" err="1" smtClean="0">
                <a:hlinkClick r:id="rId4" action="ppaction://hlinksldjump"/>
              </a:rPr>
              <a:t>Birk</a:t>
            </a:r>
            <a:r>
              <a:rPr lang="it-IT" sz="5600" dirty="0" smtClean="0">
                <a:hlinkClick r:id="rId4" action="ppaction://hlinksldjump"/>
              </a:rPr>
              <a:t>,</a:t>
            </a:r>
            <a:r>
              <a:rPr lang="it-IT" sz="5600" dirty="0" smtClean="0"/>
              <a:t> M. and Wagner, G., ‘</a:t>
            </a:r>
            <a:r>
              <a:rPr lang="it-IT" sz="5600" dirty="0" err="1" smtClean="0"/>
              <a:t>Radiometric</a:t>
            </a:r>
            <a:r>
              <a:rPr lang="it-IT" sz="5600" dirty="0" smtClean="0"/>
              <a:t> impact </a:t>
            </a:r>
            <a:r>
              <a:rPr lang="it-IT" sz="5600" dirty="0" err="1" smtClean="0"/>
              <a:t>of</a:t>
            </a:r>
            <a:r>
              <a:rPr lang="it-IT" sz="5600" dirty="0" smtClean="0"/>
              <a:t> </a:t>
            </a:r>
            <a:r>
              <a:rPr lang="it-IT" sz="5600" dirty="0" err="1" smtClean="0"/>
              <a:t>new</a:t>
            </a:r>
            <a:r>
              <a:rPr lang="it-IT" sz="5600" dirty="0" smtClean="0"/>
              <a:t> </a:t>
            </a:r>
            <a:r>
              <a:rPr lang="it-IT" sz="5600" dirty="0" err="1" smtClean="0"/>
              <a:t>nonlinearity</a:t>
            </a:r>
            <a:r>
              <a:rPr lang="it-IT" sz="5600" dirty="0" smtClean="0"/>
              <a:t> </a:t>
            </a:r>
            <a:r>
              <a:rPr lang="it-IT" sz="5600" dirty="0" err="1" smtClean="0"/>
              <a:t>analysis</a:t>
            </a:r>
            <a:r>
              <a:rPr lang="it-IT" sz="5600" dirty="0" smtClean="0"/>
              <a:t>’, </a:t>
            </a:r>
            <a:r>
              <a:rPr lang="it-IT" sz="5600" dirty="0" err="1" smtClean="0"/>
              <a:t>Technical</a:t>
            </a:r>
            <a:r>
              <a:rPr lang="it-IT" sz="5600" dirty="0" smtClean="0"/>
              <a:t> Note, 12.11.2013</a:t>
            </a:r>
            <a:endParaRPr lang="it-IT" sz="5600" dirty="0" smtClean="0">
              <a:hlinkClick r:id="rId4" action="ppaction://hlinksldjump"/>
            </a:endParaRPr>
          </a:p>
          <a:p>
            <a:pPr algn="just"/>
            <a:endParaRPr lang="it-IT" sz="5600" dirty="0" smtClean="0">
              <a:hlinkClick r:id="rId4" action="ppaction://hlinksldjump"/>
            </a:endParaRPr>
          </a:p>
          <a:p>
            <a:pPr algn="just"/>
            <a:r>
              <a:rPr lang="it-IT" sz="5600" dirty="0" smtClean="0">
                <a:hlinkClick r:id="rId4" action="ppaction://hlinksldjump"/>
              </a:rPr>
              <a:t>Ceccherini,</a:t>
            </a:r>
            <a:r>
              <a:rPr lang="en-US" sz="5600" dirty="0" smtClean="0"/>
              <a:t> S., </a:t>
            </a:r>
            <a:r>
              <a:rPr lang="en-US" sz="5600" dirty="0" err="1" smtClean="0"/>
              <a:t>Carli</a:t>
            </a:r>
            <a:r>
              <a:rPr lang="en-US" sz="5600" dirty="0" smtClean="0"/>
              <a:t>, B. , </a:t>
            </a:r>
            <a:r>
              <a:rPr lang="en-US" sz="5600" dirty="0" err="1" smtClean="0"/>
              <a:t>Raspollini</a:t>
            </a:r>
            <a:r>
              <a:rPr lang="en-US" sz="5600" dirty="0" smtClean="0"/>
              <a:t>, P. and </a:t>
            </a:r>
            <a:r>
              <a:rPr lang="en-US" sz="5600" dirty="0" err="1" smtClean="0"/>
              <a:t>Ridolfi</a:t>
            </a:r>
            <a:r>
              <a:rPr lang="en-US" sz="5600" dirty="0" smtClean="0"/>
              <a:t>, M., Rigorous determination of stratospheric water vapor trends from MIPAS observations, </a:t>
            </a:r>
            <a:r>
              <a:rPr lang="en-GB" sz="5600" dirty="0" smtClean="0"/>
              <a:t>Optics Express, Vol. </a:t>
            </a:r>
            <a:r>
              <a:rPr lang="en-GB" sz="5600" b="1" dirty="0" smtClean="0"/>
              <a:t>19</a:t>
            </a:r>
            <a:r>
              <a:rPr lang="en-GB" sz="5600" dirty="0" smtClean="0"/>
              <a:t>, </a:t>
            </a:r>
            <a:r>
              <a:rPr lang="en-GB" sz="5600" dirty="0" err="1" smtClean="0"/>
              <a:t>Iss</a:t>
            </a:r>
            <a:r>
              <a:rPr lang="en-GB" sz="5600" dirty="0" smtClean="0"/>
              <a:t>. S3, A340-A360 (2011)</a:t>
            </a:r>
            <a:endParaRPr lang="it-IT" sz="5600" dirty="0" smtClean="0"/>
          </a:p>
          <a:p>
            <a:pPr algn="just"/>
            <a:endParaRPr lang="it-IT" sz="5600" dirty="0" smtClean="0"/>
          </a:p>
          <a:p>
            <a:pPr algn="just"/>
            <a:r>
              <a:rPr lang="en-US" sz="5600" dirty="0" err="1" smtClean="0">
                <a:hlinkClick r:id="rId5" action="ppaction://hlinksldjump"/>
              </a:rPr>
              <a:t>Ceccherini</a:t>
            </a:r>
            <a:r>
              <a:rPr lang="en-US" sz="5600" dirty="0" smtClean="0">
                <a:hlinkClick r:id="rId5" action="ppaction://hlinksldjump"/>
              </a:rPr>
              <a:t>, </a:t>
            </a:r>
            <a:r>
              <a:rPr lang="en-US" sz="5600" dirty="0" smtClean="0"/>
              <a:t>S., </a:t>
            </a:r>
            <a:r>
              <a:rPr lang="en-US" sz="5600" dirty="0" err="1" smtClean="0"/>
              <a:t>Carli</a:t>
            </a:r>
            <a:r>
              <a:rPr lang="en-US" sz="5600" dirty="0" smtClean="0"/>
              <a:t>, B. and </a:t>
            </a:r>
            <a:r>
              <a:rPr lang="en-US" sz="5600" dirty="0" err="1" smtClean="0"/>
              <a:t>Raspollini</a:t>
            </a:r>
            <a:r>
              <a:rPr lang="en-US" sz="5600" dirty="0" smtClean="0"/>
              <a:t>, P., Quality of MIPAS operational products, Journal of Quantitative Spectroscopy and </a:t>
            </a:r>
            <a:r>
              <a:rPr lang="en-US" sz="5600" dirty="0" err="1" smtClean="0"/>
              <a:t>Radiative</a:t>
            </a:r>
            <a:r>
              <a:rPr lang="en-US" sz="5600" dirty="0" smtClean="0"/>
              <a:t> Transfer, Vol. </a:t>
            </a:r>
            <a:r>
              <a:rPr lang="en-US" sz="5600" b="1" dirty="0" smtClean="0"/>
              <a:t>121</a:t>
            </a:r>
            <a:r>
              <a:rPr lang="en-US" sz="5600" dirty="0" smtClean="0"/>
              <a:t>, 45-55 (2013), </a:t>
            </a:r>
            <a:r>
              <a:rPr lang="en-US" sz="5600" dirty="0" err="1" smtClean="0"/>
              <a:t>doi</a:t>
            </a:r>
            <a:r>
              <a:rPr lang="en-US" sz="5600" dirty="0" smtClean="0"/>
              <a:t>: 10.1016/j.jqsrt.2013.01.021, 2013</a:t>
            </a:r>
          </a:p>
          <a:p>
            <a:pPr algn="just"/>
            <a:endParaRPr lang="it-IT" sz="5600" dirty="0" smtClean="0"/>
          </a:p>
          <a:p>
            <a:pPr algn="just"/>
            <a:r>
              <a:rPr lang="it-IT" sz="5600" dirty="0" smtClean="0">
                <a:hlinkClick r:id="rId6" action="ppaction://hlinksldjump"/>
              </a:rPr>
              <a:t>Fischer</a:t>
            </a:r>
            <a:r>
              <a:rPr lang="it-IT" sz="5600" dirty="0" smtClean="0"/>
              <a:t>, H., </a:t>
            </a:r>
            <a:r>
              <a:rPr lang="it-IT" sz="5600" dirty="0" err="1" smtClean="0"/>
              <a:t>Birk</a:t>
            </a:r>
            <a:r>
              <a:rPr lang="it-IT" sz="5600" dirty="0" smtClean="0"/>
              <a:t>, M., </a:t>
            </a:r>
            <a:r>
              <a:rPr lang="it-IT" sz="5600" dirty="0" err="1" smtClean="0"/>
              <a:t>Blom</a:t>
            </a:r>
            <a:r>
              <a:rPr lang="it-IT" sz="5600" dirty="0" smtClean="0"/>
              <a:t>, C., </a:t>
            </a:r>
            <a:r>
              <a:rPr lang="it-IT" sz="5600" dirty="0" err="1" smtClean="0"/>
              <a:t>Carli</a:t>
            </a:r>
            <a:r>
              <a:rPr lang="it-IT" sz="5600" dirty="0" smtClean="0"/>
              <a:t>, B., </a:t>
            </a:r>
            <a:r>
              <a:rPr lang="it-IT" sz="5600" dirty="0" err="1" smtClean="0"/>
              <a:t>Carlotti</a:t>
            </a:r>
            <a:r>
              <a:rPr lang="it-IT" sz="5600" dirty="0" smtClean="0"/>
              <a:t>, M., von </a:t>
            </a:r>
            <a:r>
              <a:rPr lang="it-IT" sz="5600" dirty="0" err="1" smtClean="0"/>
              <a:t>Clarmann</a:t>
            </a:r>
            <a:r>
              <a:rPr lang="it-IT" sz="5600" dirty="0" smtClean="0"/>
              <a:t>, T., </a:t>
            </a:r>
            <a:r>
              <a:rPr lang="it-IT" sz="5600" dirty="0" err="1" smtClean="0"/>
              <a:t>Delbouille</a:t>
            </a:r>
            <a:r>
              <a:rPr lang="it-IT" sz="5600" dirty="0" smtClean="0"/>
              <a:t>, L., </a:t>
            </a:r>
            <a:r>
              <a:rPr lang="it-IT" sz="5600" dirty="0" err="1" smtClean="0"/>
              <a:t>Dudhia</a:t>
            </a:r>
            <a:r>
              <a:rPr lang="it-IT" sz="5600" dirty="0" smtClean="0"/>
              <a:t>, A., </a:t>
            </a:r>
            <a:r>
              <a:rPr lang="it-IT" sz="5600" dirty="0" err="1" smtClean="0"/>
              <a:t>Ehhalt</a:t>
            </a:r>
            <a:r>
              <a:rPr lang="it-IT" sz="5600" dirty="0" smtClean="0"/>
              <a:t>, D., </a:t>
            </a:r>
            <a:r>
              <a:rPr lang="it-IT" sz="5600" dirty="0" err="1" smtClean="0"/>
              <a:t>Endemann</a:t>
            </a:r>
            <a:r>
              <a:rPr lang="it-IT" sz="5600" dirty="0" smtClean="0"/>
              <a:t>, M., </a:t>
            </a:r>
            <a:r>
              <a:rPr lang="it-IT" sz="5600" dirty="0" err="1" smtClean="0"/>
              <a:t>Flaud</a:t>
            </a:r>
            <a:r>
              <a:rPr lang="it-IT" sz="5600" dirty="0" smtClean="0"/>
              <a:t>, J. M., </a:t>
            </a:r>
            <a:r>
              <a:rPr lang="it-IT" sz="5600" dirty="0" err="1" smtClean="0"/>
              <a:t>Gessner</a:t>
            </a:r>
            <a:r>
              <a:rPr lang="it-IT" sz="5600" dirty="0" smtClean="0"/>
              <a:t>, R., </a:t>
            </a:r>
            <a:r>
              <a:rPr lang="it-IT" sz="5600" dirty="0" err="1" smtClean="0"/>
              <a:t>Kleinert</a:t>
            </a:r>
            <a:r>
              <a:rPr lang="it-IT" sz="5600" dirty="0" smtClean="0"/>
              <a:t>, A., </a:t>
            </a:r>
            <a:r>
              <a:rPr lang="it-IT" sz="5600" dirty="0" err="1" smtClean="0"/>
              <a:t>Koopman</a:t>
            </a:r>
            <a:r>
              <a:rPr lang="it-IT" sz="5600" dirty="0" smtClean="0"/>
              <a:t>, R., </a:t>
            </a:r>
            <a:r>
              <a:rPr lang="it-IT" sz="5600" dirty="0" err="1" smtClean="0"/>
              <a:t>Langen</a:t>
            </a:r>
            <a:r>
              <a:rPr lang="it-IT" sz="5600" dirty="0" smtClean="0"/>
              <a:t>, J., </a:t>
            </a:r>
            <a:r>
              <a:rPr lang="it-IT" sz="5600" dirty="0" err="1" smtClean="0"/>
              <a:t>López-Puertas</a:t>
            </a:r>
            <a:r>
              <a:rPr lang="it-IT" sz="5600" dirty="0" smtClean="0"/>
              <a:t>, M., </a:t>
            </a:r>
            <a:r>
              <a:rPr lang="it-IT" sz="5600" dirty="0" err="1" smtClean="0"/>
              <a:t>Mosner</a:t>
            </a:r>
            <a:r>
              <a:rPr lang="it-IT" sz="5600" dirty="0" smtClean="0"/>
              <a:t>, P., </a:t>
            </a:r>
            <a:r>
              <a:rPr lang="it-IT" sz="5600" dirty="0" err="1" smtClean="0"/>
              <a:t>Nett</a:t>
            </a:r>
            <a:r>
              <a:rPr lang="it-IT" sz="5600" dirty="0" smtClean="0"/>
              <a:t>, H., </a:t>
            </a:r>
            <a:r>
              <a:rPr lang="it-IT" sz="5600" dirty="0" err="1" smtClean="0"/>
              <a:t>Oelhaf</a:t>
            </a:r>
            <a:r>
              <a:rPr lang="it-IT" sz="5600" dirty="0" smtClean="0"/>
              <a:t>, H., </a:t>
            </a:r>
            <a:r>
              <a:rPr lang="it-IT" sz="5600" dirty="0" err="1" smtClean="0"/>
              <a:t>Perron</a:t>
            </a:r>
            <a:r>
              <a:rPr lang="it-IT" sz="5600" dirty="0" smtClean="0"/>
              <a:t>, G., </a:t>
            </a:r>
            <a:r>
              <a:rPr lang="it-IT" sz="5600" dirty="0" err="1" smtClean="0"/>
              <a:t>Remedios</a:t>
            </a:r>
            <a:r>
              <a:rPr lang="it-IT" sz="5600" dirty="0" smtClean="0"/>
              <a:t>, J., </a:t>
            </a:r>
            <a:r>
              <a:rPr lang="it-IT" sz="5600" dirty="0" err="1" smtClean="0"/>
              <a:t>Ridolfi</a:t>
            </a:r>
            <a:r>
              <a:rPr lang="it-IT" sz="5600" dirty="0" smtClean="0"/>
              <a:t>, M., Stiller, G., and </a:t>
            </a:r>
            <a:r>
              <a:rPr lang="it-IT" sz="5600" dirty="0" err="1" smtClean="0"/>
              <a:t>Zander</a:t>
            </a:r>
            <a:r>
              <a:rPr lang="it-IT" sz="5600" dirty="0" smtClean="0"/>
              <a:t>, R.: MIPAS: </a:t>
            </a:r>
            <a:r>
              <a:rPr lang="it-IT" sz="5600" dirty="0" err="1" smtClean="0"/>
              <a:t>an</a:t>
            </a:r>
            <a:r>
              <a:rPr lang="it-IT" sz="5600" dirty="0" smtClean="0"/>
              <a:t> </a:t>
            </a:r>
            <a:r>
              <a:rPr lang="it-IT" sz="5600" dirty="0" err="1" smtClean="0"/>
              <a:t>instrument</a:t>
            </a:r>
            <a:r>
              <a:rPr lang="it-IT" sz="5600" dirty="0" smtClean="0"/>
              <a:t> </a:t>
            </a:r>
            <a:r>
              <a:rPr lang="it-IT" sz="5600" dirty="0" err="1" smtClean="0"/>
              <a:t>for</a:t>
            </a:r>
            <a:r>
              <a:rPr lang="it-IT" sz="5600" dirty="0" smtClean="0"/>
              <a:t> </a:t>
            </a:r>
            <a:r>
              <a:rPr lang="it-IT" sz="5600" dirty="0" err="1" smtClean="0"/>
              <a:t>atmospheric</a:t>
            </a:r>
            <a:r>
              <a:rPr lang="it-IT" sz="5600" dirty="0" smtClean="0"/>
              <a:t> and </a:t>
            </a:r>
            <a:r>
              <a:rPr lang="it-IT" sz="5600" dirty="0" err="1" smtClean="0"/>
              <a:t>climate</a:t>
            </a:r>
            <a:r>
              <a:rPr lang="it-IT" sz="5600" dirty="0" smtClean="0"/>
              <a:t> </a:t>
            </a:r>
            <a:r>
              <a:rPr lang="it-IT" sz="5600" dirty="0" err="1" smtClean="0"/>
              <a:t>research</a:t>
            </a:r>
            <a:r>
              <a:rPr lang="it-IT" sz="5600" dirty="0" smtClean="0"/>
              <a:t>, </a:t>
            </a:r>
            <a:r>
              <a:rPr lang="it-IT" sz="5600" dirty="0" err="1" smtClean="0"/>
              <a:t>Atmos</a:t>
            </a:r>
            <a:r>
              <a:rPr lang="it-IT" sz="5600" dirty="0" smtClean="0"/>
              <a:t>. </a:t>
            </a:r>
            <a:r>
              <a:rPr lang="it-IT" sz="5600" dirty="0" err="1" smtClean="0"/>
              <a:t>Chem</a:t>
            </a:r>
            <a:r>
              <a:rPr lang="it-IT" sz="5600" dirty="0" smtClean="0"/>
              <a:t>. </a:t>
            </a:r>
            <a:r>
              <a:rPr lang="it-IT" sz="5600" dirty="0" err="1" smtClean="0"/>
              <a:t>Phys</a:t>
            </a:r>
            <a:r>
              <a:rPr lang="it-IT" sz="5600" dirty="0" smtClean="0"/>
              <a:t>., 8, 2151-2188, </a:t>
            </a:r>
            <a:r>
              <a:rPr lang="it-IT" sz="5600" dirty="0" err="1" smtClean="0"/>
              <a:t>doi</a:t>
            </a:r>
            <a:r>
              <a:rPr lang="it-IT" sz="5600" dirty="0" smtClean="0"/>
              <a:t>:10.5194/acp-8-2151-2008, 2008.</a:t>
            </a:r>
          </a:p>
          <a:p>
            <a:pPr algn="just"/>
            <a:endParaRPr lang="it-IT" sz="5600" dirty="0" smtClean="0"/>
          </a:p>
          <a:p>
            <a:pPr algn="just"/>
            <a:r>
              <a:rPr lang="en-US" sz="5600" u="sng" dirty="0" err="1" smtClean="0">
                <a:hlinkClick r:id="rId7" action="ppaction://hlinksldjump"/>
              </a:rPr>
              <a:t>Raspollini</a:t>
            </a:r>
            <a:r>
              <a:rPr lang="en-US" sz="5600" dirty="0" smtClean="0">
                <a:hlinkClick r:id="rId7" action="ppaction://hlinksldjump"/>
              </a:rPr>
              <a:t>, </a:t>
            </a:r>
            <a:r>
              <a:rPr lang="en-US" sz="5600" dirty="0" smtClean="0"/>
              <a:t>P., </a:t>
            </a:r>
            <a:r>
              <a:rPr lang="en-US" sz="5600" dirty="0" err="1" smtClean="0"/>
              <a:t>Carli</a:t>
            </a:r>
            <a:r>
              <a:rPr lang="en-US" sz="5600" dirty="0" smtClean="0"/>
              <a:t>, B., </a:t>
            </a:r>
            <a:r>
              <a:rPr lang="en-US" sz="5600" dirty="0" err="1" smtClean="0"/>
              <a:t>Carlotti</a:t>
            </a:r>
            <a:r>
              <a:rPr lang="en-US" sz="5600" dirty="0" smtClean="0"/>
              <a:t>, M., </a:t>
            </a:r>
            <a:r>
              <a:rPr lang="en-US" sz="5600" dirty="0" err="1" smtClean="0"/>
              <a:t>Ceccherini</a:t>
            </a:r>
            <a:r>
              <a:rPr lang="en-US" sz="5600" dirty="0" smtClean="0"/>
              <a:t>, S., </a:t>
            </a:r>
            <a:r>
              <a:rPr lang="en-US" sz="5600" dirty="0" err="1" smtClean="0"/>
              <a:t>Dehn</a:t>
            </a:r>
            <a:r>
              <a:rPr lang="en-US" sz="5600" dirty="0" smtClean="0"/>
              <a:t>, A., </a:t>
            </a:r>
            <a:r>
              <a:rPr lang="en-US" sz="5600" dirty="0" err="1" smtClean="0"/>
              <a:t>Dinelli</a:t>
            </a:r>
            <a:r>
              <a:rPr lang="en-US" sz="5600" dirty="0" smtClean="0"/>
              <a:t>, B. M., </a:t>
            </a:r>
            <a:r>
              <a:rPr lang="en-US" sz="5600" dirty="0" err="1" smtClean="0"/>
              <a:t>Dudhia</a:t>
            </a:r>
            <a:r>
              <a:rPr lang="en-US" sz="5600" dirty="0" smtClean="0"/>
              <a:t>, A., </a:t>
            </a:r>
            <a:r>
              <a:rPr lang="en-US" sz="5600" dirty="0" err="1" smtClean="0"/>
              <a:t>Flaud</a:t>
            </a:r>
            <a:r>
              <a:rPr lang="en-US" sz="5600" dirty="0" smtClean="0"/>
              <a:t>, J.-M., </a:t>
            </a:r>
            <a:r>
              <a:rPr lang="en-US" sz="5600" dirty="0" err="1" smtClean="0"/>
              <a:t>López-Puertas</a:t>
            </a:r>
            <a:r>
              <a:rPr lang="en-US" sz="5600" dirty="0" smtClean="0"/>
              <a:t>, M., </a:t>
            </a:r>
            <a:r>
              <a:rPr lang="en-US" sz="5600" dirty="0" err="1" smtClean="0"/>
              <a:t>Niro</a:t>
            </a:r>
            <a:r>
              <a:rPr lang="en-US" sz="5600" dirty="0" smtClean="0"/>
              <a:t>, F., </a:t>
            </a:r>
            <a:r>
              <a:rPr lang="en-US" sz="5600" dirty="0" err="1" smtClean="0"/>
              <a:t>Remedios</a:t>
            </a:r>
            <a:r>
              <a:rPr lang="en-US" sz="5600" dirty="0" smtClean="0"/>
              <a:t>, J. J., </a:t>
            </a:r>
            <a:r>
              <a:rPr lang="en-US" sz="5600" dirty="0" err="1" smtClean="0"/>
              <a:t>Ridolfi</a:t>
            </a:r>
            <a:r>
              <a:rPr lang="en-US" sz="5600" dirty="0" smtClean="0"/>
              <a:t>, M., </a:t>
            </a:r>
            <a:r>
              <a:rPr lang="en-US" sz="5600" dirty="0" err="1" smtClean="0"/>
              <a:t>Sembhi</a:t>
            </a:r>
            <a:r>
              <a:rPr lang="en-US" sz="5600" dirty="0" smtClean="0"/>
              <a:t>, H., </a:t>
            </a:r>
            <a:r>
              <a:rPr lang="en-US" sz="5600" dirty="0" err="1" smtClean="0"/>
              <a:t>Sgheri</a:t>
            </a:r>
            <a:r>
              <a:rPr lang="en-US" sz="5600" dirty="0" smtClean="0"/>
              <a:t>, L., and von </a:t>
            </a:r>
            <a:r>
              <a:rPr lang="en-US" sz="5600" dirty="0" err="1" smtClean="0"/>
              <a:t>Clarmann</a:t>
            </a:r>
            <a:r>
              <a:rPr lang="en-US" sz="5600" dirty="0" smtClean="0"/>
              <a:t>, T.: Ten years of MIPAS measurements with ESA Level 2 processor V6 – Part 1: Retrieval algorithm and diagnostics of the products, Atmos. Meas. Tech., 6, 2419-2439, doi:10.5194/amt-6-2419-2013, 2013.</a:t>
            </a:r>
            <a:endParaRPr lang="it-IT" sz="5600" dirty="0" smtClean="0"/>
          </a:p>
          <a:p>
            <a:pPr algn="just"/>
            <a:endParaRPr lang="it-IT" sz="5600" dirty="0" smtClean="0"/>
          </a:p>
          <a:p>
            <a:pPr algn="just"/>
            <a:r>
              <a:rPr lang="en-US" sz="5600" dirty="0" err="1" smtClean="0">
                <a:hlinkClick r:id="rId8" action="ppaction://hlinksldjump"/>
              </a:rPr>
              <a:t>Ridolfi</a:t>
            </a:r>
            <a:r>
              <a:rPr lang="en-US" sz="5600" dirty="0" smtClean="0">
                <a:hlinkClick r:id="rId8" action="ppaction://hlinksldjump"/>
              </a:rPr>
              <a:t> </a:t>
            </a:r>
            <a:r>
              <a:rPr lang="en-US" sz="5600" dirty="0" smtClean="0"/>
              <a:t>M., and </a:t>
            </a:r>
            <a:r>
              <a:rPr lang="en-US" sz="5600" dirty="0" err="1" smtClean="0"/>
              <a:t>Sgheri</a:t>
            </a:r>
            <a:r>
              <a:rPr lang="en-US" sz="5600" dirty="0" smtClean="0"/>
              <a:t>, L.,  On the choice of retrieval variables in the inversion of remotely sensed atmospheric measurements, Optics Express, Vol. 21, Issue 9, pp. 11465-11474,(2013), http://dx.doi.org/10.1364/OE.21.011465</a:t>
            </a:r>
          </a:p>
          <a:p>
            <a:pPr algn="just"/>
            <a:endParaRPr lang="it-IT" sz="5600" dirty="0" smtClean="0"/>
          </a:p>
          <a:p>
            <a:pPr algn="just"/>
            <a:endParaRPr lang="it-IT" sz="1600" dirty="0"/>
          </a:p>
        </p:txBody>
      </p:sp>
      <p:sp>
        <p:nvSpPr>
          <p:cNvPr id="8" name="Oval 68">
            <a:hlinkClick r:id="rId9" action="ppaction://hlinksldjump"/>
          </p:cNvPr>
          <p:cNvSpPr>
            <a:spLocks noChangeArrowheads="1"/>
          </p:cNvSpPr>
          <p:nvPr/>
        </p:nvSpPr>
        <p:spPr bwMode="auto">
          <a:xfrm>
            <a:off x="7812360" y="537321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hlinkClick r:id="rId9" action="ppaction://hlinksldjump"/>
              </a:rPr>
              <a:t>X</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39"/>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16024" y="-531440"/>
            <a:ext cx="7772400" cy="1470025"/>
          </a:xfrm>
        </p:spPr>
        <p:txBody>
          <a:bodyPr/>
          <a:lstStyle/>
          <a:p>
            <a:r>
              <a:rPr lang="it-IT" dirty="0" smtClean="0">
                <a:solidFill>
                  <a:srgbClr val="0070C0"/>
                </a:solidFill>
              </a:rPr>
              <a:t>New MIPAS V7 </a:t>
            </a:r>
            <a:r>
              <a:rPr lang="it-IT" dirty="0" err="1" smtClean="0">
                <a:solidFill>
                  <a:srgbClr val="0070C0"/>
                </a:solidFill>
              </a:rPr>
              <a:t>products</a:t>
            </a:r>
            <a:endParaRPr lang="it-IT" dirty="0">
              <a:solidFill>
                <a:srgbClr val="0070C0"/>
              </a:solidFill>
            </a:endParaRPr>
          </a:p>
        </p:txBody>
      </p:sp>
      <p:sp>
        <p:nvSpPr>
          <p:cNvPr id="3" name="Sottotitolo 2"/>
          <p:cNvSpPr>
            <a:spLocks noGrp="1"/>
          </p:cNvSpPr>
          <p:nvPr>
            <p:ph type="subTitle" idx="1"/>
          </p:nvPr>
        </p:nvSpPr>
        <p:spPr>
          <a:xfrm>
            <a:off x="1331640" y="476672"/>
            <a:ext cx="6400800" cy="1752600"/>
          </a:xfrm>
        </p:spPr>
        <p:txBody>
          <a:bodyPr>
            <a:normAutofit/>
          </a:bodyPr>
          <a:lstStyle/>
          <a:p>
            <a:r>
              <a:rPr lang="en-US" sz="1600" b="1" dirty="0"/>
              <a:t>P. </a:t>
            </a:r>
            <a:r>
              <a:rPr lang="en-US" sz="1600" b="1" dirty="0" err="1" smtClean="0"/>
              <a:t>Raspollini</a:t>
            </a:r>
            <a:r>
              <a:rPr lang="en-US" sz="1600" b="1" dirty="0" smtClean="0"/>
              <a:t>, </a:t>
            </a:r>
            <a:r>
              <a:rPr lang="en-US" sz="1600" b="1" dirty="0"/>
              <a:t>G. </a:t>
            </a:r>
            <a:r>
              <a:rPr lang="en-US" sz="1600" b="1" dirty="0" err="1" smtClean="0"/>
              <a:t>Aubertin</a:t>
            </a:r>
            <a:r>
              <a:rPr lang="en-US" sz="1600" b="1" dirty="0" smtClean="0"/>
              <a:t>, F. Barbara, M</a:t>
            </a:r>
            <a:r>
              <a:rPr lang="en-US" sz="1600" b="1" dirty="0"/>
              <a:t>. </a:t>
            </a:r>
            <a:r>
              <a:rPr lang="en-US" sz="1600" b="1" dirty="0" err="1" smtClean="0"/>
              <a:t>Bernau</a:t>
            </a:r>
            <a:r>
              <a:rPr lang="en-US" sz="1600" b="1" dirty="0" smtClean="0"/>
              <a:t>, B</a:t>
            </a:r>
            <a:r>
              <a:rPr lang="en-US" sz="1600" b="1" dirty="0"/>
              <a:t>. </a:t>
            </a:r>
            <a:r>
              <a:rPr lang="en-US" sz="1600" b="1" dirty="0" err="1" smtClean="0"/>
              <a:t>Carli</a:t>
            </a:r>
            <a:r>
              <a:rPr lang="en-US" sz="1600" b="1" dirty="0" smtClean="0"/>
              <a:t>, </a:t>
            </a:r>
            <a:r>
              <a:rPr lang="en-US" sz="1600" b="1" dirty="0"/>
              <a:t>M. </a:t>
            </a:r>
            <a:r>
              <a:rPr lang="en-US" sz="1600" b="1" dirty="0" err="1" smtClean="0"/>
              <a:t>Carlotti</a:t>
            </a:r>
            <a:r>
              <a:rPr lang="en-US" sz="1600" b="1" dirty="0" smtClean="0"/>
              <a:t>, </a:t>
            </a:r>
            <a:r>
              <a:rPr lang="en-US" sz="1600" b="1" dirty="0"/>
              <a:t>E. </a:t>
            </a:r>
            <a:r>
              <a:rPr lang="en-US" sz="1600" b="1" dirty="0" err="1" smtClean="0"/>
              <a:t>Castelli</a:t>
            </a:r>
            <a:r>
              <a:rPr lang="en-US" sz="1600" b="1" dirty="0" smtClean="0"/>
              <a:t>, </a:t>
            </a:r>
            <a:r>
              <a:rPr lang="en-US" sz="1600" b="1" dirty="0"/>
              <a:t>S. </a:t>
            </a:r>
            <a:r>
              <a:rPr lang="en-US" sz="1600" b="1" dirty="0" err="1" smtClean="0"/>
              <a:t>Ceccherini</a:t>
            </a:r>
            <a:r>
              <a:rPr lang="en-US" sz="1600" b="1" dirty="0" smtClean="0"/>
              <a:t>, </a:t>
            </a:r>
            <a:r>
              <a:rPr lang="en-US" sz="1600" b="1" dirty="0"/>
              <a:t>A. </a:t>
            </a:r>
            <a:r>
              <a:rPr lang="en-US" sz="1600" b="1" dirty="0" err="1" smtClean="0"/>
              <a:t>Dehn</a:t>
            </a:r>
            <a:r>
              <a:rPr lang="en-US" sz="1600" b="1" dirty="0" smtClean="0"/>
              <a:t>, </a:t>
            </a:r>
            <a:r>
              <a:rPr lang="en-US" sz="1600" b="1" dirty="0"/>
              <a:t>M. De </a:t>
            </a:r>
            <a:r>
              <a:rPr lang="en-US" sz="1600" b="1" dirty="0" err="1" smtClean="0"/>
              <a:t>Laurentis</a:t>
            </a:r>
            <a:r>
              <a:rPr lang="en-US" sz="1600" b="1" dirty="0" smtClean="0"/>
              <a:t>, </a:t>
            </a:r>
            <a:r>
              <a:rPr lang="en-US" sz="1600" b="1" dirty="0"/>
              <a:t>B. M. </a:t>
            </a:r>
            <a:r>
              <a:rPr lang="en-US" sz="1600" b="1" dirty="0" err="1" smtClean="0"/>
              <a:t>Dinelli</a:t>
            </a:r>
            <a:r>
              <a:rPr lang="en-US" sz="1600" b="1" dirty="0" smtClean="0"/>
              <a:t>, </a:t>
            </a:r>
            <a:r>
              <a:rPr lang="en-US" sz="1600" b="1" dirty="0"/>
              <a:t>A. Dudhia</a:t>
            </a:r>
            <a:r>
              <a:rPr lang="en-US" sz="1600" b="1" baseline="30000" dirty="0"/>
              <a:t>8</a:t>
            </a:r>
            <a:r>
              <a:rPr lang="en-US" sz="1600" b="1" dirty="0"/>
              <a:t>, J.-M. </a:t>
            </a:r>
            <a:r>
              <a:rPr lang="en-US" sz="1600" b="1" dirty="0" err="1" smtClean="0"/>
              <a:t>Flaud</a:t>
            </a:r>
            <a:r>
              <a:rPr lang="en-US" sz="1600" b="1" dirty="0" smtClean="0"/>
              <a:t>, </a:t>
            </a:r>
            <a:r>
              <a:rPr lang="en-US" sz="1600" b="1" dirty="0"/>
              <a:t>M. </a:t>
            </a:r>
            <a:r>
              <a:rPr lang="en-US" sz="1600" b="1" dirty="0" smtClean="0"/>
              <a:t>Kiefer, </a:t>
            </a:r>
            <a:r>
              <a:rPr lang="en-US" sz="1600" b="1" dirty="0"/>
              <a:t>D. </a:t>
            </a:r>
            <a:r>
              <a:rPr lang="en-US" sz="1600" b="1" dirty="0" smtClean="0"/>
              <a:t>Moore, </a:t>
            </a:r>
            <a:r>
              <a:rPr lang="en-US" sz="1600" b="1" dirty="0"/>
              <a:t>G. </a:t>
            </a:r>
            <a:r>
              <a:rPr lang="en-US" sz="1600" b="1" dirty="0" err="1" smtClean="0"/>
              <a:t>Perron</a:t>
            </a:r>
            <a:r>
              <a:rPr lang="en-US" sz="1600" b="1" dirty="0" smtClean="0"/>
              <a:t>, </a:t>
            </a:r>
            <a:r>
              <a:rPr lang="en-US" sz="1600" b="1" dirty="0"/>
              <a:t>M. </a:t>
            </a:r>
            <a:r>
              <a:rPr lang="en-US" sz="1600" b="1" dirty="0" err="1" smtClean="0"/>
              <a:t>López-Puertas</a:t>
            </a:r>
            <a:r>
              <a:rPr lang="en-US" sz="1600" b="1" dirty="0" smtClean="0"/>
              <a:t>, </a:t>
            </a:r>
            <a:r>
              <a:rPr lang="en-US" sz="1600" b="1" dirty="0"/>
              <a:t>J. </a:t>
            </a:r>
            <a:r>
              <a:rPr lang="en-US" sz="1600" b="1" dirty="0" err="1" smtClean="0"/>
              <a:t>Remedios</a:t>
            </a:r>
            <a:r>
              <a:rPr lang="en-US" sz="1600" b="1" dirty="0" smtClean="0"/>
              <a:t>, </a:t>
            </a:r>
            <a:r>
              <a:rPr lang="en-US" sz="1600" b="1" dirty="0"/>
              <a:t>M. </a:t>
            </a:r>
            <a:r>
              <a:rPr lang="en-US" sz="1600" b="1" dirty="0" err="1" smtClean="0"/>
              <a:t>Ridolfi</a:t>
            </a:r>
            <a:r>
              <a:rPr lang="en-US" sz="1600" b="1" dirty="0" smtClean="0"/>
              <a:t>, </a:t>
            </a:r>
            <a:r>
              <a:rPr lang="en-US" sz="1600" b="1" dirty="0"/>
              <a:t>L. </a:t>
            </a:r>
            <a:r>
              <a:rPr lang="en-US" sz="1600" b="1" dirty="0" err="1" smtClean="0"/>
              <a:t>Sgheri</a:t>
            </a:r>
            <a:endParaRPr lang="it-IT" sz="1600" dirty="0"/>
          </a:p>
          <a:p>
            <a:r>
              <a:rPr lang="it-IT" sz="1400" dirty="0" smtClean="0">
                <a:solidFill>
                  <a:srgbClr val="0070C0"/>
                </a:solidFill>
              </a:rPr>
              <a:t>MIPAS </a:t>
            </a:r>
            <a:r>
              <a:rPr lang="it-IT" sz="1400" dirty="0" err="1" smtClean="0">
                <a:solidFill>
                  <a:srgbClr val="0070C0"/>
                </a:solidFill>
              </a:rPr>
              <a:t>Quality</a:t>
            </a:r>
            <a:r>
              <a:rPr lang="it-IT" sz="1400" dirty="0" smtClean="0">
                <a:solidFill>
                  <a:srgbClr val="0070C0"/>
                </a:solidFill>
              </a:rPr>
              <a:t> </a:t>
            </a:r>
            <a:r>
              <a:rPr lang="it-IT" sz="1400" dirty="0" err="1" smtClean="0">
                <a:solidFill>
                  <a:srgbClr val="0070C0"/>
                </a:solidFill>
              </a:rPr>
              <a:t>Working</a:t>
            </a:r>
            <a:r>
              <a:rPr lang="it-IT" sz="1400" dirty="0" smtClean="0">
                <a:solidFill>
                  <a:srgbClr val="0070C0"/>
                </a:solidFill>
              </a:rPr>
              <a:t> Group</a:t>
            </a:r>
            <a:endParaRPr lang="it-IT" sz="14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7" name="Rettangolo 6">
            <a:hlinkClick r:id="rId4" action="ppaction://hlinksldjump"/>
          </p:cNvPr>
          <p:cNvSpPr/>
          <p:nvPr/>
        </p:nvSpPr>
        <p:spPr>
          <a:xfrm>
            <a:off x="2771800" y="1844824"/>
            <a:ext cx="33123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MIPAS on ENVISAT</a:t>
            </a:r>
          </a:p>
          <a:p>
            <a:pPr algn="ctr"/>
            <a:r>
              <a:rPr lang="it-IT" dirty="0" smtClean="0"/>
              <a:t>2002-2012</a:t>
            </a:r>
            <a:endParaRPr lang="it-IT" dirty="0"/>
          </a:p>
        </p:txBody>
      </p:sp>
      <p:sp>
        <p:nvSpPr>
          <p:cNvPr id="8" name="Rettangolo 7">
            <a:hlinkClick r:id="rId5" action="ppaction://hlinksldjump"/>
          </p:cNvPr>
          <p:cNvSpPr/>
          <p:nvPr/>
        </p:nvSpPr>
        <p:spPr>
          <a:xfrm>
            <a:off x="3203848" y="2924944"/>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ESA </a:t>
            </a:r>
            <a:r>
              <a:rPr lang="it-IT" dirty="0" err="1" smtClean="0"/>
              <a:t>processor</a:t>
            </a:r>
            <a:r>
              <a:rPr lang="it-IT" dirty="0" smtClean="0"/>
              <a:t>  V6 (</a:t>
            </a:r>
            <a:r>
              <a:rPr lang="it-IT" dirty="0" err="1" smtClean="0"/>
              <a:t>current</a:t>
            </a:r>
            <a:r>
              <a:rPr lang="it-IT" dirty="0" smtClean="0"/>
              <a:t> </a:t>
            </a:r>
            <a:r>
              <a:rPr lang="it-IT" dirty="0" err="1" smtClean="0"/>
              <a:t>release</a:t>
            </a:r>
            <a:r>
              <a:rPr lang="it-IT" dirty="0" smtClean="0"/>
              <a:t>) </a:t>
            </a:r>
            <a:endParaRPr lang="it-IT" dirty="0"/>
          </a:p>
        </p:txBody>
      </p:sp>
      <p:sp>
        <p:nvSpPr>
          <p:cNvPr id="11" name="Rettangolo 10">
            <a:hlinkClick r:id="rId6" action="ppaction://hlinksldjump"/>
          </p:cNvPr>
          <p:cNvSpPr/>
          <p:nvPr/>
        </p:nvSpPr>
        <p:spPr>
          <a:xfrm>
            <a:off x="3203848" y="386104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ESA </a:t>
            </a:r>
            <a:r>
              <a:rPr lang="it-IT" sz="1600" dirty="0" err="1" smtClean="0"/>
              <a:t>processor</a:t>
            </a:r>
            <a:r>
              <a:rPr lang="it-IT" sz="1600" dirty="0" smtClean="0"/>
              <a:t> V7 </a:t>
            </a:r>
          </a:p>
          <a:p>
            <a:pPr algn="ctr"/>
            <a:r>
              <a:rPr lang="it-IT" sz="1600" dirty="0" smtClean="0"/>
              <a:t>(</a:t>
            </a:r>
            <a:r>
              <a:rPr lang="it-IT" sz="1600" dirty="0" err="1" smtClean="0"/>
              <a:t>next</a:t>
            </a:r>
            <a:r>
              <a:rPr lang="it-IT" sz="1600" dirty="0" smtClean="0"/>
              <a:t> </a:t>
            </a:r>
            <a:r>
              <a:rPr lang="it-IT" sz="1600" dirty="0" err="1" smtClean="0"/>
              <a:t>release</a:t>
            </a:r>
            <a:r>
              <a:rPr lang="it-IT" sz="1600" dirty="0" smtClean="0"/>
              <a:t> –May 2015) </a:t>
            </a:r>
            <a:endParaRPr lang="it-IT" sz="1600" dirty="0"/>
          </a:p>
        </p:txBody>
      </p:sp>
      <p:sp>
        <p:nvSpPr>
          <p:cNvPr id="12" name="Rettangolo 11">
            <a:hlinkClick r:id="rId7" action="ppaction://hlinksldjump"/>
          </p:cNvPr>
          <p:cNvSpPr/>
          <p:nvPr/>
        </p:nvSpPr>
        <p:spPr>
          <a:xfrm>
            <a:off x="395536" y="386104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Validation</a:t>
            </a:r>
            <a:endParaRPr lang="it-IT" dirty="0"/>
          </a:p>
        </p:txBody>
      </p:sp>
      <p:sp>
        <p:nvSpPr>
          <p:cNvPr id="13" name="Rettangolo 12">
            <a:hlinkClick r:id="rId8" action="ppaction://hlinksldjump"/>
          </p:cNvPr>
          <p:cNvSpPr/>
          <p:nvPr/>
        </p:nvSpPr>
        <p:spPr>
          <a:xfrm>
            <a:off x="6300192" y="3356992"/>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Improvements</a:t>
            </a:r>
            <a:r>
              <a:rPr lang="it-IT" dirty="0" smtClean="0"/>
              <a:t> in L1</a:t>
            </a:r>
            <a:endParaRPr lang="it-IT" dirty="0"/>
          </a:p>
        </p:txBody>
      </p:sp>
      <p:sp>
        <p:nvSpPr>
          <p:cNvPr id="14" name="Rettangolo 13">
            <a:hlinkClick r:id="rId9" action="ppaction://hlinksldjump"/>
          </p:cNvPr>
          <p:cNvSpPr/>
          <p:nvPr/>
        </p:nvSpPr>
        <p:spPr>
          <a:xfrm>
            <a:off x="6300192" y="414908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Improvements</a:t>
            </a:r>
            <a:r>
              <a:rPr lang="it-IT" dirty="0" smtClean="0"/>
              <a:t> in L2</a:t>
            </a:r>
            <a:endParaRPr lang="it-IT" dirty="0"/>
          </a:p>
        </p:txBody>
      </p:sp>
      <p:sp>
        <p:nvSpPr>
          <p:cNvPr id="15" name="Rettangolo 14">
            <a:hlinkClick r:id="rId10" action="ppaction://hlinksldjump"/>
          </p:cNvPr>
          <p:cNvSpPr/>
          <p:nvPr/>
        </p:nvSpPr>
        <p:spPr>
          <a:xfrm>
            <a:off x="2987824" y="4941168"/>
            <a:ext cx="295232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Trends</a:t>
            </a:r>
            <a:r>
              <a:rPr lang="it-IT" dirty="0" smtClean="0"/>
              <a:t> </a:t>
            </a:r>
            <a:r>
              <a:rPr lang="it-IT" dirty="0" err="1" smtClean="0"/>
              <a:t>of</a:t>
            </a:r>
            <a:r>
              <a:rPr lang="it-IT" dirty="0" smtClean="0"/>
              <a:t> </a:t>
            </a:r>
            <a:r>
              <a:rPr lang="it-IT" dirty="0" err="1" smtClean="0"/>
              <a:t>ODSs</a:t>
            </a:r>
            <a:endParaRPr lang="it-IT" dirty="0"/>
          </a:p>
        </p:txBody>
      </p:sp>
      <p:sp>
        <p:nvSpPr>
          <p:cNvPr id="16" name="Rettangolo 15">
            <a:hlinkClick r:id="rId11" action="ppaction://hlinksldjump"/>
          </p:cNvPr>
          <p:cNvSpPr/>
          <p:nvPr/>
        </p:nvSpPr>
        <p:spPr>
          <a:xfrm>
            <a:off x="1187624" y="5949280"/>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HCFC-22 </a:t>
            </a:r>
            <a:endParaRPr lang="it-IT" sz="1600" dirty="0"/>
          </a:p>
        </p:txBody>
      </p:sp>
      <p:sp>
        <p:nvSpPr>
          <p:cNvPr id="17" name="Rettangolo 16">
            <a:hlinkClick r:id="rId12" action="ppaction://hlinksldjump"/>
          </p:cNvPr>
          <p:cNvSpPr/>
          <p:nvPr/>
        </p:nvSpPr>
        <p:spPr>
          <a:xfrm>
            <a:off x="2987824" y="5949280"/>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CCl4 </a:t>
            </a:r>
            <a:endParaRPr lang="it-IT" sz="1600" dirty="0"/>
          </a:p>
        </p:txBody>
      </p:sp>
      <p:sp>
        <p:nvSpPr>
          <p:cNvPr id="19" name="Rettangolo 18"/>
          <p:cNvSpPr/>
          <p:nvPr/>
        </p:nvSpPr>
        <p:spPr>
          <a:xfrm>
            <a:off x="6444208" y="1556792"/>
            <a:ext cx="2502024" cy="1754326"/>
          </a:xfrm>
          <a:prstGeom prst="rect">
            <a:avLst/>
          </a:prstGeom>
        </p:spPr>
        <p:txBody>
          <a:bodyPr wrap="square">
            <a:spAutoFit/>
          </a:bodyPr>
          <a:lstStyle/>
          <a:p>
            <a:r>
              <a:rPr lang="nl-NL" dirty="0" smtClean="0"/>
              <a:t>By clicking on the different rectangles of this slide it is possible to obtain more information on each particular subject. </a:t>
            </a:r>
            <a:endParaRPr lang="it-IT" dirty="0"/>
          </a:p>
        </p:txBody>
      </p:sp>
      <p:sp>
        <p:nvSpPr>
          <p:cNvPr id="21" name="AutoShape 23">
            <a:hlinkClick r:id="rId13" action="ppaction://hlinksldjump"/>
          </p:cNvPr>
          <p:cNvSpPr>
            <a:spLocks noChangeArrowheads="1"/>
          </p:cNvSpPr>
          <p:nvPr/>
        </p:nvSpPr>
        <p:spPr bwMode="auto">
          <a:xfrm rot="10800000">
            <a:off x="539552" y="2060848"/>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cxnSp>
        <p:nvCxnSpPr>
          <p:cNvPr id="24" name="Connettore 2 23"/>
          <p:cNvCxnSpPr/>
          <p:nvPr/>
        </p:nvCxnSpPr>
        <p:spPr>
          <a:xfrm>
            <a:off x="4427984" y="2564904"/>
            <a:ext cx="0" cy="360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4427984" y="3501008"/>
            <a:ext cx="0" cy="360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2843808" y="4221088"/>
            <a:ext cx="36004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Connettore 4 34"/>
          <p:cNvCxnSpPr/>
          <p:nvPr/>
        </p:nvCxnSpPr>
        <p:spPr>
          <a:xfrm>
            <a:off x="5508104" y="4221088"/>
            <a:ext cx="792088" cy="360040"/>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a:stCxn id="11" idx="2"/>
          </p:cNvCxnSpPr>
          <p:nvPr/>
        </p:nvCxnSpPr>
        <p:spPr>
          <a:xfrm>
            <a:off x="4427984" y="4509120"/>
            <a:ext cx="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2" name="Connettore 4 41"/>
          <p:cNvCxnSpPr/>
          <p:nvPr/>
        </p:nvCxnSpPr>
        <p:spPr>
          <a:xfrm flipV="1">
            <a:off x="5436096" y="3789040"/>
            <a:ext cx="864096" cy="216024"/>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3851920" y="5517232"/>
            <a:ext cx="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2537774" y="5366508"/>
            <a:ext cx="576064" cy="540060"/>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9" name="Rettangolo 28">
            <a:hlinkClick r:id="rId14" action="ppaction://hlinksldjump"/>
          </p:cNvPr>
          <p:cNvSpPr/>
          <p:nvPr/>
        </p:nvSpPr>
        <p:spPr>
          <a:xfrm>
            <a:off x="4716016" y="5949280"/>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CFC-11 </a:t>
            </a:r>
            <a:endParaRPr lang="it-IT" sz="1600" dirty="0"/>
          </a:p>
        </p:txBody>
      </p:sp>
      <p:sp>
        <p:nvSpPr>
          <p:cNvPr id="30" name="Rettangolo 29">
            <a:hlinkClick r:id="rId15" action="ppaction://hlinksldjump"/>
          </p:cNvPr>
          <p:cNvSpPr/>
          <p:nvPr/>
        </p:nvSpPr>
        <p:spPr>
          <a:xfrm>
            <a:off x="6372200" y="5949280"/>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CFC-12 </a:t>
            </a:r>
            <a:endParaRPr lang="it-IT" sz="1600" dirty="0"/>
          </a:p>
        </p:txBody>
      </p:sp>
      <p:cxnSp>
        <p:nvCxnSpPr>
          <p:cNvPr id="31" name="Connettore 2 30"/>
          <p:cNvCxnSpPr/>
          <p:nvPr/>
        </p:nvCxnSpPr>
        <p:spPr>
          <a:xfrm>
            <a:off x="5652120" y="5517232"/>
            <a:ext cx="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73" name="Connettore 4 72">
            <a:hlinkClick r:id="rId15" action="ppaction://hlinksldjump"/>
          </p:cNvPr>
          <p:cNvCxnSpPr/>
          <p:nvPr/>
        </p:nvCxnSpPr>
        <p:spPr>
          <a:xfrm rot="16200000" flipH="1">
            <a:off x="5928277" y="5309193"/>
            <a:ext cx="648072" cy="648072"/>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171400"/>
            <a:ext cx="7772400" cy="1470025"/>
          </a:xfrm>
        </p:spPr>
        <p:txBody>
          <a:bodyPr>
            <a:normAutofit/>
          </a:bodyPr>
          <a:lstStyle/>
          <a:p>
            <a:pPr>
              <a:lnSpc>
                <a:spcPts val="3000"/>
              </a:lnSpc>
            </a:pPr>
            <a:r>
              <a:rPr lang="it-IT" sz="3600" dirty="0" smtClean="0">
                <a:solidFill>
                  <a:srgbClr val="0070C0"/>
                </a:solidFill>
              </a:rPr>
              <a:t>MIPAS on ENVISAT</a:t>
            </a:r>
            <a:br>
              <a:rPr lang="it-IT" sz="3600" dirty="0" smtClean="0">
                <a:solidFill>
                  <a:srgbClr val="0070C0"/>
                </a:solidFill>
              </a:rPr>
            </a:br>
            <a:r>
              <a:rPr lang="it-IT" sz="3600" dirty="0" smtClean="0">
                <a:solidFill>
                  <a:srgbClr val="0070C0"/>
                </a:solidFill>
              </a:rPr>
              <a:t>(2002-2012)</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16" name="Picture 12" descr="C:\piera\Lezioni_dottorato\mipgeo00.gif"/>
          <p:cNvPicPr>
            <a:picLocks noChangeAspect="1" noChangeArrowheads="1"/>
          </p:cNvPicPr>
          <p:nvPr/>
        </p:nvPicPr>
        <p:blipFill>
          <a:blip r:embed="rId4" cstate="print"/>
          <a:srcRect/>
          <a:stretch>
            <a:fillRect/>
          </a:stretch>
        </p:blipFill>
        <p:spPr bwMode="auto">
          <a:xfrm>
            <a:off x="4355976" y="1052736"/>
            <a:ext cx="4716016" cy="3165668"/>
          </a:xfrm>
          <a:prstGeom prst="rect">
            <a:avLst/>
          </a:prstGeom>
          <a:noFill/>
        </p:spPr>
      </p:pic>
      <p:sp>
        <p:nvSpPr>
          <p:cNvPr id="17" name="CasellaDiTesto 16"/>
          <p:cNvSpPr txBox="1"/>
          <p:nvPr/>
        </p:nvSpPr>
        <p:spPr>
          <a:xfrm>
            <a:off x="323528" y="1397675"/>
            <a:ext cx="3744416" cy="2031325"/>
          </a:xfrm>
          <a:prstGeom prst="rect">
            <a:avLst/>
          </a:prstGeom>
          <a:noFill/>
        </p:spPr>
        <p:txBody>
          <a:bodyPr wrap="square" rtlCol="0">
            <a:spAutoFit/>
          </a:bodyPr>
          <a:lstStyle/>
          <a:p>
            <a:pPr>
              <a:buFont typeface="Monotype Sorts" charset="2"/>
              <a:buNone/>
            </a:pPr>
            <a:r>
              <a:rPr lang="it-IT" dirty="0" err="1" smtClean="0">
                <a:solidFill>
                  <a:srgbClr val="0070C0"/>
                </a:solidFill>
              </a:rPr>
              <a:t>From</a:t>
            </a:r>
            <a:r>
              <a:rPr lang="it-IT" dirty="0" smtClean="0">
                <a:solidFill>
                  <a:srgbClr val="0070C0"/>
                </a:solidFill>
              </a:rPr>
              <a:t> </a:t>
            </a:r>
            <a:r>
              <a:rPr lang="it-IT" dirty="0" err="1" smtClean="0">
                <a:solidFill>
                  <a:srgbClr val="0070C0"/>
                </a:solidFill>
              </a:rPr>
              <a:t>April</a:t>
            </a:r>
            <a:r>
              <a:rPr lang="it-IT" dirty="0" smtClean="0">
                <a:solidFill>
                  <a:srgbClr val="0070C0"/>
                </a:solidFill>
              </a:rPr>
              <a:t> 2002 </a:t>
            </a:r>
            <a:r>
              <a:rPr lang="it-IT" dirty="0" err="1" smtClean="0">
                <a:solidFill>
                  <a:srgbClr val="0070C0"/>
                </a:solidFill>
              </a:rPr>
              <a:t>to</a:t>
            </a:r>
            <a:r>
              <a:rPr lang="it-IT" dirty="0" smtClean="0">
                <a:solidFill>
                  <a:srgbClr val="0070C0"/>
                </a:solidFill>
              </a:rPr>
              <a:t> </a:t>
            </a:r>
            <a:r>
              <a:rPr lang="it-IT" dirty="0" err="1" smtClean="0">
                <a:solidFill>
                  <a:srgbClr val="0070C0"/>
                </a:solidFill>
              </a:rPr>
              <a:t>April</a:t>
            </a:r>
            <a:r>
              <a:rPr lang="it-IT" dirty="0" smtClean="0">
                <a:solidFill>
                  <a:srgbClr val="0070C0"/>
                </a:solidFill>
              </a:rPr>
              <a:t> 2012 MIPAS (</a:t>
            </a:r>
            <a:r>
              <a:rPr lang="en-GB" dirty="0" smtClean="0">
                <a:solidFill>
                  <a:srgbClr val="0070C0"/>
                </a:solidFill>
              </a:rPr>
              <a:t>Michelson Interferometer for Passive Atmospheric Sounding</a:t>
            </a:r>
            <a:r>
              <a:rPr lang="it-IT" dirty="0" smtClean="0">
                <a:solidFill>
                  <a:srgbClr val="0070C0"/>
                </a:solidFill>
              </a:rPr>
              <a:t>) </a:t>
            </a:r>
            <a:r>
              <a:rPr lang="it-IT" dirty="0" err="1" smtClean="0">
                <a:solidFill>
                  <a:srgbClr val="0070C0"/>
                </a:solidFill>
              </a:rPr>
              <a:t>measured</a:t>
            </a:r>
            <a:r>
              <a:rPr lang="it-IT" dirty="0" smtClean="0">
                <a:solidFill>
                  <a:srgbClr val="0070C0"/>
                </a:solidFill>
              </a:rPr>
              <a:t> </a:t>
            </a:r>
            <a:r>
              <a:rPr lang="it-IT" dirty="0" err="1" smtClean="0">
                <a:solidFill>
                  <a:srgbClr val="0070C0"/>
                </a:solidFill>
              </a:rPr>
              <a:t>almost</a:t>
            </a:r>
            <a:r>
              <a:rPr lang="it-IT" dirty="0" smtClean="0">
                <a:solidFill>
                  <a:srgbClr val="0070C0"/>
                </a:solidFill>
              </a:rPr>
              <a:t> </a:t>
            </a:r>
            <a:r>
              <a:rPr lang="it-IT" dirty="0" err="1" smtClean="0">
                <a:solidFill>
                  <a:srgbClr val="0070C0"/>
                </a:solidFill>
              </a:rPr>
              <a:t>continuously</a:t>
            </a:r>
            <a:r>
              <a:rPr lang="it-IT" dirty="0" smtClean="0">
                <a:solidFill>
                  <a:srgbClr val="0070C0"/>
                </a:solidFill>
              </a:rPr>
              <a:t> the </a:t>
            </a:r>
            <a:r>
              <a:rPr lang="it-IT" dirty="0" err="1" smtClean="0">
                <a:solidFill>
                  <a:srgbClr val="0070C0"/>
                </a:solidFill>
              </a:rPr>
              <a:t>atmospheric</a:t>
            </a:r>
            <a:r>
              <a:rPr lang="it-IT" dirty="0" smtClean="0">
                <a:solidFill>
                  <a:srgbClr val="0070C0"/>
                </a:solidFill>
              </a:rPr>
              <a:t> </a:t>
            </a:r>
            <a:r>
              <a:rPr lang="it-IT" dirty="0" err="1" smtClean="0">
                <a:solidFill>
                  <a:srgbClr val="0070C0"/>
                </a:solidFill>
              </a:rPr>
              <a:t>emission</a:t>
            </a:r>
            <a:r>
              <a:rPr lang="it-IT" dirty="0" smtClean="0">
                <a:solidFill>
                  <a:srgbClr val="0070C0"/>
                </a:solidFill>
              </a:rPr>
              <a:t> in the middle </a:t>
            </a:r>
            <a:r>
              <a:rPr lang="it-IT" dirty="0" err="1" smtClean="0">
                <a:solidFill>
                  <a:srgbClr val="0070C0"/>
                </a:solidFill>
              </a:rPr>
              <a:t>infrared</a:t>
            </a:r>
            <a:r>
              <a:rPr lang="it-IT" dirty="0" smtClean="0">
                <a:solidFill>
                  <a:srgbClr val="0070C0"/>
                </a:solidFill>
              </a:rPr>
              <a:t> </a:t>
            </a:r>
            <a:r>
              <a:rPr lang="en-GB" dirty="0" smtClean="0">
                <a:solidFill>
                  <a:srgbClr val="0070C0"/>
                </a:solidFill>
              </a:rPr>
              <a:t>(685-2410 cm</a:t>
            </a:r>
            <a:r>
              <a:rPr lang="en-GB" baseline="30000" dirty="0" smtClean="0">
                <a:solidFill>
                  <a:srgbClr val="0070C0"/>
                </a:solidFill>
              </a:rPr>
              <a:t>-1</a:t>
            </a:r>
            <a:r>
              <a:rPr lang="en-GB" dirty="0" smtClean="0">
                <a:solidFill>
                  <a:srgbClr val="0070C0"/>
                </a:solidFill>
              </a:rPr>
              <a:t>) </a:t>
            </a:r>
            <a:r>
              <a:rPr lang="it-IT" dirty="0" smtClean="0">
                <a:solidFill>
                  <a:srgbClr val="0070C0"/>
                </a:solidFill>
              </a:rPr>
              <a:t>at </a:t>
            </a:r>
            <a:r>
              <a:rPr lang="it-IT" dirty="0" err="1" smtClean="0">
                <a:solidFill>
                  <a:srgbClr val="0070C0"/>
                </a:solidFill>
              </a:rPr>
              <a:t>limb</a:t>
            </a:r>
            <a:r>
              <a:rPr lang="it-IT" dirty="0" smtClean="0">
                <a:solidFill>
                  <a:srgbClr val="0070C0"/>
                </a:solidFill>
              </a:rPr>
              <a:t>. </a:t>
            </a:r>
            <a:r>
              <a:rPr lang="it-IT" dirty="0" smtClean="0">
                <a:solidFill>
                  <a:srgbClr val="0070C0"/>
                </a:solidFill>
                <a:hlinkClick r:id="rId5" action="ppaction://hlinksldjump"/>
              </a:rPr>
              <a:t>Fischer </a:t>
            </a:r>
            <a:r>
              <a:rPr lang="it-IT" dirty="0" err="1" smtClean="0">
                <a:solidFill>
                  <a:srgbClr val="0070C0"/>
                </a:solidFill>
                <a:hlinkClick r:id="rId5" action="ppaction://hlinksldjump"/>
              </a:rPr>
              <a:t>et</a:t>
            </a:r>
            <a:r>
              <a:rPr lang="it-IT" dirty="0" smtClean="0">
                <a:solidFill>
                  <a:srgbClr val="0070C0"/>
                </a:solidFill>
                <a:hlinkClick r:id="rId5" action="ppaction://hlinksldjump"/>
              </a:rPr>
              <a:t> al., 2008</a:t>
            </a:r>
            <a:endParaRPr lang="it-IT" dirty="0" smtClean="0">
              <a:solidFill>
                <a:srgbClr val="0070C0"/>
              </a:solidFill>
            </a:endParaRPr>
          </a:p>
          <a:p>
            <a:endParaRPr lang="en-GB" dirty="0" smtClean="0">
              <a:solidFill>
                <a:srgbClr val="0000FF"/>
              </a:solidFill>
            </a:endParaRPr>
          </a:p>
        </p:txBody>
      </p:sp>
      <p:grpSp>
        <p:nvGrpSpPr>
          <p:cNvPr id="18" name="Group 3"/>
          <p:cNvGrpSpPr>
            <a:grpSpLocks/>
          </p:cNvGrpSpPr>
          <p:nvPr/>
        </p:nvGrpSpPr>
        <p:grpSpPr bwMode="auto">
          <a:xfrm>
            <a:off x="321080" y="3861048"/>
            <a:ext cx="7203475" cy="2352208"/>
            <a:chOff x="158" y="754"/>
            <a:chExt cx="5385" cy="2376"/>
          </a:xfrm>
        </p:grpSpPr>
        <p:pic>
          <p:nvPicPr>
            <p:cNvPr id="19" name="Picture 4" descr="spek_deutsch1"/>
            <p:cNvPicPr>
              <a:picLocks noChangeAspect="1" noChangeArrowheads="1"/>
            </p:cNvPicPr>
            <p:nvPr/>
          </p:nvPicPr>
          <p:blipFill>
            <a:blip r:embed="rId6" cstate="print"/>
            <a:srcRect l="16835" t="47644" r="13467" b="19058"/>
            <a:stretch>
              <a:fillRect/>
            </a:stretch>
          </p:blipFill>
          <p:spPr bwMode="auto">
            <a:xfrm>
              <a:off x="184" y="754"/>
              <a:ext cx="5359" cy="2376"/>
            </a:xfrm>
            <a:prstGeom prst="rect">
              <a:avLst/>
            </a:prstGeom>
            <a:solidFill>
              <a:schemeClr val="bg1"/>
            </a:solidFill>
            <a:ln w="9525">
              <a:noFill/>
              <a:miter lim="800000"/>
              <a:headEnd/>
              <a:tailEnd/>
            </a:ln>
          </p:spPr>
        </p:pic>
        <p:sp>
          <p:nvSpPr>
            <p:cNvPr id="20" name="Text Box 5"/>
            <p:cNvSpPr txBox="1">
              <a:spLocks noChangeArrowheads="1"/>
            </p:cNvSpPr>
            <p:nvPr/>
          </p:nvSpPr>
          <p:spPr bwMode="auto">
            <a:xfrm>
              <a:off x="158" y="2296"/>
              <a:ext cx="751" cy="442"/>
            </a:xfrm>
            <a:prstGeom prst="rect">
              <a:avLst/>
            </a:prstGeom>
            <a:noFill/>
            <a:ln w="9525">
              <a:noFill/>
              <a:miter lim="800000"/>
              <a:headEnd/>
              <a:tailEnd/>
            </a:ln>
            <a:effectLst/>
          </p:spPr>
          <p:txBody>
            <a:bodyPr wrap="none" lIns="91436" tIns="45719" rIns="91436" bIns="45719">
              <a:spAutoFit/>
            </a:bodyPr>
            <a:lstStyle/>
            <a:p>
              <a:pPr algn="l"/>
              <a:r>
                <a:rPr lang="en-US" sz="2000" b="1">
                  <a:solidFill>
                    <a:srgbClr val="FF0000"/>
                  </a:solidFill>
                </a:rPr>
                <a:t>685 cm</a:t>
              </a:r>
              <a:r>
                <a:rPr lang="en-US" sz="2000" b="1" baseline="30000">
                  <a:solidFill>
                    <a:srgbClr val="FF0000"/>
                  </a:solidFill>
                </a:rPr>
                <a:t>-1</a:t>
              </a:r>
            </a:p>
            <a:p>
              <a:pPr algn="l"/>
              <a:r>
                <a:rPr lang="en-US" sz="2000" b="1">
                  <a:solidFill>
                    <a:srgbClr val="FF0000"/>
                  </a:solidFill>
                </a:rPr>
                <a:t>14.6 µm</a:t>
              </a:r>
            </a:p>
          </p:txBody>
        </p:sp>
        <p:sp>
          <p:nvSpPr>
            <p:cNvPr id="21" name="Text Box 6"/>
            <p:cNvSpPr txBox="1">
              <a:spLocks noChangeArrowheads="1"/>
            </p:cNvSpPr>
            <p:nvPr/>
          </p:nvSpPr>
          <p:spPr bwMode="auto">
            <a:xfrm>
              <a:off x="4649" y="2296"/>
              <a:ext cx="840" cy="442"/>
            </a:xfrm>
            <a:prstGeom prst="rect">
              <a:avLst/>
            </a:prstGeom>
            <a:noFill/>
            <a:ln w="9525">
              <a:noFill/>
              <a:miter lim="800000"/>
              <a:headEnd/>
              <a:tailEnd/>
            </a:ln>
            <a:effectLst/>
          </p:spPr>
          <p:txBody>
            <a:bodyPr wrap="none" lIns="91436" tIns="45719" rIns="91436" bIns="45719">
              <a:spAutoFit/>
            </a:bodyPr>
            <a:lstStyle/>
            <a:p>
              <a:pPr algn="l"/>
              <a:r>
                <a:rPr lang="en-US" sz="2000" b="1" dirty="0">
                  <a:solidFill>
                    <a:srgbClr val="3366FF"/>
                  </a:solidFill>
                </a:rPr>
                <a:t>2410 cm</a:t>
              </a:r>
              <a:r>
                <a:rPr lang="en-US" sz="2000" b="1" baseline="30000" dirty="0">
                  <a:solidFill>
                    <a:srgbClr val="3366FF"/>
                  </a:solidFill>
                </a:rPr>
                <a:t>-1</a:t>
              </a:r>
            </a:p>
            <a:p>
              <a:pPr algn="l"/>
              <a:r>
                <a:rPr lang="en-US" sz="2000" b="1" dirty="0">
                  <a:solidFill>
                    <a:srgbClr val="3366FF"/>
                  </a:solidFill>
                </a:rPr>
                <a:t>4.15 µm</a:t>
              </a:r>
            </a:p>
          </p:txBody>
        </p:sp>
        <p:sp>
          <p:nvSpPr>
            <p:cNvPr id="22" name="Text Box 7"/>
            <p:cNvSpPr txBox="1">
              <a:spLocks noChangeArrowheads="1"/>
            </p:cNvSpPr>
            <p:nvPr/>
          </p:nvSpPr>
          <p:spPr bwMode="auto">
            <a:xfrm>
              <a:off x="1288" y="2478"/>
              <a:ext cx="2994" cy="250"/>
            </a:xfrm>
            <a:prstGeom prst="rect">
              <a:avLst/>
            </a:prstGeom>
            <a:noFill/>
            <a:ln w="9525">
              <a:noFill/>
              <a:miter lim="800000"/>
              <a:headEnd/>
              <a:tailEnd/>
            </a:ln>
            <a:effectLst/>
          </p:spPr>
          <p:txBody>
            <a:bodyPr>
              <a:spAutoFit/>
            </a:bodyPr>
            <a:lstStyle/>
            <a:p>
              <a:pPr>
                <a:spcBef>
                  <a:spcPct val="50000"/>
                </a:spcBef>
              </a:pPr>
              <a:r>
                <a:rPr lang="en-GB" sz="2000" b="1">
                  <a:solidFill>
                    <a:schemeClr val="bg1"/>
                  </a:solidFill>
                </a:rPr>
                <a:t>Spectrum at 28 km tangent altitude</a:t>
              </a:r>
            </a:p>
          </p:txBody>
        </p:sp>
      </p:grpSp>
      <p:sp>
        <p:nvSpPr>
          <p:cNvPr id="23" name="AutoShape 41">
            <a:hlinkClick r:id="rId7" action="ppaction://hlinksldjump"/>
          </p:cNvPr>
          <p:cNvSpPr>
            <a:spLocks noChangeArrowheads="1"/>
          </p:cNvSpPr>
          <p:nvPr/>
        </p:nvSpPr>
        <p:spPr bwMode="auto">
          <a:xfrm>
            <a:off x="7956376" y="5301208"/>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rmAutofit/>
          </a:bodyPr>
          <a:lstStyle/>
          <a:p>
            <a:pPr>
              <a:lnSpc>
                <a:spcPts val="3000"/>
              </a:lnSpc>
            </a:pPr>
            <a:r>
              <a:rPr lang="it-IT" sz="3600" dirty="0" smtClean="0">
                <a:solidFill>
                  <a:srgbClr val="0070C0"/>
                </a:solidFill>
              </a:rPr>
              <a:t>MIPAS on ENVISAT</a:t>
            </a:r>
            <a:br>
              <a:rPr lang="it-IT" sz="3600" dirty="0" smtClean="0">
                <a:solidFill>
                  <a:srgbClr val="0070C0"/>
                </a:solidFill>
              </a:rPr>
            </a:br>
            <a:r>
              <a:rPr lang="it-IT" sz="3600" dirty="0" smtClean="0">
                <a:solidFill>
                  <a:srgbClr val="0070C0"/>
                </a:solidFill>
              </a:rPr>
              <a:t>(2002-2012)</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pic>
        <p:nvPicPr>
          <p:cNvPr id="24" name="Picture 7" descr="C:\Documenti\BRUNO\Presentazioni\2005 Cargese\no2_34_38.png"/>
          <p:cNvPicPr>
            <a:picLocks noChangeAspect="1" noChangeArrowheads="1"/>
          </p:cNvPicPr>
          <p:nvPr/>
        </p:nvPicPr>
        <p:blipFill>
          <a:blip r:embed="rId4" cstate="print"/>
          <a:srcRect l="7481" t="13291"/>
          <a:stretch>
            <a:fillRect/>
          </a:stretch>
        </p:blipFill>
        <p:spPr bwMode="auto">
          <a:xfrm>
            <a:off x="4904796" y="1268760"/>
            <a:ext cx="3699652" cy="1873125"/>
          </a:xfrm>
          <a:prstGeom prst="rect">
            <a:avLst/>
          </a:prstGeom>
          <a:noFill/>
        </p:spPr>
      </p:pic>
      <p:sp>
        <p:nvSpPr>
          <p:cNvPr id="15" name="Oval 68">
            <a:hlinkClick r:id="rId5" action="ppaction://hlinksldjump"/>
          </p:cNvPr>
          <p:cNvSpPr>
            <a:spLocks noChangeArrowheads="1"/>
          </p:cNvSpPr>
          <p:nvPr/>
        </p:nvSpPr>
        <p:spPr bwMode="auto">
          <a:xfrm>
            <a:off x="8172400" y="6165304"/>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23" name="AutoShape 23">
            <a:hlinkClick r:id="rId6" action="ppaction://hlinksldjump"/>
          </p:cNvPr>
          <p:cNvSpPr>
            <a:spLocks noChangeArrowheads="1"/>
          </p:cNvSpPr>
          <p:nvPr/>
        </p:nvSpPr>
        <p:spPr bwMode="auto">
          <a:xfrm rot="10800000">
            <a:off x="6876256" y="6309567"/>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27" name="Rettangolo 8"/>
          <p:cNvSpPr>
            <a:spLocks noChangeArrowheads="1"/>
          </p:cNvSpPr>
          <p:nvPr/>
        </p:nvSpPr>
        <p:spPr bwMode="auto">
          <a:xfrm>
            <a:off x="828675" y="940429"/>
            <a:ext cx="3743325" cy="2160591"/>
          </a:xfrm>
          <a:prstGeom prst="rect">
            <a:avLst/>
          </a:prstGeom>
          <a:noFill/>
          <a:ln w="9525">
            <a:noFill/>
            <a:miter lim="800000"/>
            <a:headEnd/>
            <a:tailEnd/>
          </a:ln>
        </p:spPr>
        <p:txBody>
          <a:bodyPr>
            <a:spAutoFit/>
          </a:bodyPr>
          <a:lstStyle/>
          <a:p>
            <a:pPr algn="just">
              <a:lnSpc>
                <a:spcPct val="140000"/>
              </a:lnSpc>
              <a:spcBef>
                <a:spcPct val="50000"/>
              </a:spcBef>
              <a:buFont typeface="Monotype Sorts" charset="2"/>
              <a:buNone/>
            </a:pPr>
            <a:r>
              <a:rPr lang="en-GB" sz="1600" dirty="0">
                <a:solidFill>
                  <a:srgbClr val="0070C0"/>
                </a:solidFill>
              </a:rPr>
              <a:t>Continuous, altitude resolved measurements, both during day and night, </a:t>
            </a:r>
            <a:r>
              <a:rPr lang="en-GB" sz="1600" dirty="0" smtClean="0">
                <a:solidFill>
                  <a:srgbClr val="0070C0"/>
                </a:solidFill>
              </a:rPr>
              <a:t>allow </a:t>
            </a:r>
            <a:r>
              <a:rPr lang="en-GB" sz="1600" dirty="0">
                <a:solidFill>
                  <a:srgbClr val="0070C0"/>
                </a:solidFill>
              </a:rPr>
              <a:t>the determination of the diurnal variability of the </a:t>
            </a:r>
            <a:r>
              <a:rPr lang="en-GB" sz="1600" dirty="0" smtClean="0">
                <a:solidFill>
                  <a:srgbClr val="0070C0"/>
                </a:solidFill>
              </a:rPr>
              <a:t>compounds and of the temporal and latitudinal variation of their vertical distribution.</a:t>
            </a:r>
            <a:endParaRPr lang="en-GB" sz="1600" dirty="0">
              <a:solidFill>
                <a:srgbClr val="0070C0"/>
              </a:solidFill>
            </a:endParaRPr>
          </a:p>
        </p:txBody>
      </p:sp>
      <p:pic>
        <p:nvPicPr>
          <p:cNvPr id="38914" name="Picture 2" descr="C:\Users\piera\CONFERENCES\EGU2015\timeLatitude-48hPa-Maps\O3_allday@47.59hpa.png"/>
          <p:cNvPicPr>
            <a:picLocks noChangeAspect="1" noChangeArrowheads="1"/>
          </p:cNvPicPr>
          <p:nvPr/>
        </p:nvPicPr>
        <p:blipFill>
          <a:blip r:embed="rId7" cstate="print"/>
          <a:srcRect t="7559"/>
          <a:stretch>
            <a:fillRect/>
          </a:stretch>
        </p:blipFill>
        <p:spPr bwMode="auto">
          <a:xfrm>
            <a:off x="251520" y="3068960"/>
            <a:ext cx="4876800" cy="2817556"/>
          </a:xfrm>
          <a:prstGeom prst="rect">
            <a:avLst/>
          </a:prstGeom>
          <a:noFill/>
        </p:spPr>
      </p:pic>
      <p:sp>
        <p:nvSpPr>
          <p:cNvPr id="28" name="Rettangolo 27"/>
          <p:cNvSpPr/>
          <p:nvPr/>
        </p:nvSpPr>
        <p:spPr>
          <a:xfrm>
            <a:off x="5580112" y="908720"/>
            <a:ext cx="2026004" cy="369332"/>
          </a:xfrm>
          <a:prstGeom prst="rect">
            <a:avLst/>
          </a:prstGeom>
        </p:spPr>
        <p:txBody>
          <a:bodyPr wrap="none">
            <a:spAutoFit/>
          </a:bodyPr>
          <a:lstStyle/>
          <a:p>
            <a:r>
              <a:rPr lang="it-IT" dirty="0" smtClean="0">
                <a:solidFill>
                  <a:srgbClr val="0070C0"/>
                </a:solidFill>
              </a:rPr>
              <a:t>NO</a:t>
            </a:r>
            <a:r>
              <a:rPr lang="it-IT" baseline="-25000" dirty="0" smtClean="0">
                <a:solidFill>
                  <a:srgbClr val="0070C0"/>
                </a:solidFill>
              </a:rPr>
              <a:t>2 </a:t>
            </a:r>
            <a:r>
              <a:rPr lang="it-IT" dirty="0" smtClean="0">
                <a:solidFill>
                  <a:srgbClr val="0070C0"/>
                </a:solidFill>
              </a:rPr>
              <a:t>VMR at 37 km </a:t>
            </a:r>
            <a:endParaRPr lang="it-IT" dirty="0"/>
          </a:p>
        </p:txBody>
      </p:sp>
      <p:pic>
        <p:nvPicPr>
          <p:cNvPr id="15361" name="Picture 1" descr="C:\Users\piera\CONFERENCES\EGU2015\timePressure-90S65S-Maps\90S-65S_O3_allday.png"/>
          <p:cNvPicPr>
            <a:picLocks noChangeAspect="1" noChangeArrowheads="1"/>
          </p:cNvPicPr>
          <p:nvPr/>
        </p:nvPicPr>
        <p:blipFill>
          <a:blip r:embed="rId8" cstate="print"/>
          <a:srcRect t="8504"/>
          <a:stretch>
            <a:fillRect/>
          </a:stretch>
        </p:blipFill>
        <p:spPr bwMode="auto">
          <a:xfrm>
            <a:off x="4913312" y="3077086"/>
            <a:ext cx="4267200" cy="2440146"/>
          </a:xfrm>
          <a:prstGeom prst="rect">
            <a:avLst/>
          </a:prstGeom>
          <a:noFill/>
        </p:spPr>
      </p:pic>
      <p:sp>
        <p:nvSpPr>
          <p:cNvPr id="16" name="CasellaDiTesto 15"/>
          <p:cNvSpPr txBox="1"/>
          <p:nvPr/>
        </p:nvSpPr>
        <p:spPr>
          <a:xfrm>
            <a:off x="611560" y="5734997"/>
            <a:ext cx="4032448" cy="646331"/>
          </a:xfrm>
          <a:prstGeom prst="rect">
            <a:avLst/>
          </a:prstGeom>
          <a:noFill/>
        </p:spPr>
        <p:txBody>
          <a:bodyPr wrap="square" rtlCol="0">
            <a:spAutoFit/>
          </a:bodyPr>
          <a:lstStyle/>
          <a:p>
            <a:r>
              <a:rPr lang="it-IT" dirty="0" err="1" smtClean="0"/>
              <a:t>Time-series</a:t>
            </a:r>
            <a:r>
              <a:rPr lang="it-IT" dirty="0" smtClean="0"/>
              <a:t> </a:t>
            </a:r>
            <a:r>
              <a:rPr lang="it-IT" dirty="0" err="1" smtClean="0"/>
              <a:t>of</a:t>
            </a:r>
            <a:r>
              <a:rPr lang="it-IT" dirty="0" smtClean="0"/>
              <a:t> </a:t>
            </a:r>
            <a:r>
              <a:rPr lang="it-IT" dirty="0" err="1" smtClean="0"/>
              <a:t>latitude</a:t>
            </a:r>
            <a:r>
              <a:rPr lang="it-IT" dirty="0" smtClean="0"/>
              <a:t> </a:t>
            </a:r>
            <a:r>
              <a:rPr lang="it-IT" dirty="0" err="1" smtClean="0"/>
              <a:t>dependence</a:t>
            </a:r>
            <a:r>
              <a:rPr lang="it-IT" dirty="0" smtClean="0"/>
              <a:t> </a:t>
            </a:r>
            <a:r>
              <a:rPr lang="it-IT" dirty="0" err="1" smtClean="0"/>
              <a:t>of</a:t>
            </a:r>
            <a:r>
              <a:rPr lang="it-IT" dirty="0" smtClean="0"/>
              <a:t> </a:t>
            </a:r>
            <a:r>
              <a:rPr lang="it-IT" dirty="0" err="1" smtClean="0"/>
              <a:t>Ozone</a:t>
            </a:r>
            <a:r>
              <a:rPr lang="it-IT" dirty="0" smtClean="0"/>
              <a:t> at 21 km </a:t>
            </a:r>
            <a:endParaRPr lang="it-IT" dirty="0"/>
          </a:p>
        </p:txBody>
      </p:sp>
      <p:sp>
        <p:nvSpPr>
          <p:cNvPr id="17" name="CasellaDiTesto 16"/>
          <p:cNvSpPr txBox="1"/>
          <p:nvPr/>
        </p:nvSpPr>
        <p:spPr>
          <a:xfrm>
            <a:off x="5111552" y="5589240"/>
            <a:ext cx="4032448" cy="646331"/>
          </a:xfrm>
          <a:prstGeom prst="rect">
            <a:avLst/>
          </a:prstGeom>
          <a:noFill/>
        </p:spPr>
        <p:txBody>
          <a:bodyPr wrap="square" rtlCol="0">
            <a:spAutoFit/>
          </a:bodyPr>
          <a:lstStyle/>
          <a:p>
            <a:r>
              <a:rPr lang="it-IT" dirty="0" err="1" smtClean="0"/>
              <a:t>Time-series</a:t>
            </a:r>
            <a:r>
              <a:rPr lang="it-IT" dirty="0" smtClean="0"/>
              <a:t> </a:t>
            </a:r>
            <a:r>
              <a:rPr lang="it-IT" dirty="0" err="1" smtClean="0"/>
              <a:t>of</a:t>
            </a:r>
            <a:r>
              <a:rPr lang="it-IT" dirty="0" smtClean="0"/>
              <a:t> </a:t>
            </a:r>
            <a:r>
              <a:rPr lang="it-IT" dirty="0" err="1" smtClean="0"/>
              <a:t>Ozone</a:t>
            </a:r>
            <a:r>
              <a:rPr lang="it-IT" dirty="0" smtClean="0"/>
              <a:t>  </a:t>
            </a:r>
            <a:r>
              <a:rPr lang="it-IT" dirty="0" err="1" smtClean="0"/>
              <a:t>profile</a:t>
            </a:r>
            <a:r>
              <a:rPr lang="it-IT" dirty="0" smtClean="0"/>
              <a:t> in the </a:t>
            </a:r>
            <a:r>
              <a:rPr lang="it-IT" dirty="0" err="1" smtClean="0"/>
              <a:t>latitude</a:t>
            </a:r>
            <a:r>
              <a:rPr lang="it-IT" dirty="0" smtClean="0"/>
              <a:t> band 65S-90S</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171400"/>
            <a:ext cx="7772400" cy="1470025"/>
          </a:xfrm>
        </p:spPr>
        <p:txBody>
          <a:bodyPr>
            <a:normAutofit/>
          </a:bodyPr>
          <a:lstStyle/>
          <a:p>
            <a:pPr>
              <a:lnSpc>
                <a:spcPts val="3000"/>
              </a:lnSpc>
            </a:pPr>
            <a:r>
              <a:rPr lang="it-IT" sz="3600" dirty="0" smtClean="0">
                <a:solidFill>
                  <a:srgbClr val="0070C0"/>
                </a:solidFill>
              </a:rPr>
              <a:t>ESA </a:t>
            </a:r>
            <a:r>
              <a:rPr lang="it-IT" sz="3600" dirty="0" err="1" smtClean="0">
                <a:solidFill>
                  <a:srgbClr val="0070C0"/>
                </a:solidFill>
              </a:rPr>
              <a:t>processor</a:t>
            </a:r>
            <a:r>
              <a:rPr lang="it-IT" sz="3600" dirty="0" smtClean="0">
                <a:solidFill>
                  <a:srgbClr val="0070C0"/>
                </a:solidFill>
              </a:rPr>
              <a:t> V6 </a:t>
            </a:r>
            <a:br>
              <a:rPr lang="it-IT" sz="3600" dirty="0" smtClean="0">
                <a:solidFill>
                  <a:srgbClr val="0070C0"/>
                </a:solidFill>
              </a:rPr>
            </a:br>
            <a:r>
              <a:rPr lang="it-IT" sz="3600" dirty="0" smtClean="0">
                <a:solidFill>
                  <a:srgbClr val="0070C0"/>
                </a:solidFill>
              </a:rPr>
              <a:t>(</a:t>
            </a:r>
            <a:r>
              <a:rPr lang="it-IT" sz="3600" dirty="0" err="1" smtClean="0">
                <a:solidFill>
                  <a:srgbClr val="0070C0"/>
                </a:solidFill>
              </a:rPr>
              <a:t>current</a:t>
            </a:r>
            <a:r>
              <a:rPr lang="it-IT" sz="3600" dirty="0" smtClean="0">
                <a:solidFill>
                  <a:srgbClr val="0070C0"/>
                </a:solidFill>
              </a:rPr>
              <a:t> </a:t>
            </a:r>
            <a:r>
              <a:rPr lang="it-IT" sz="3600" dirty="0" err="1" smtClean="0">
                <a:solidFill>
                  <a:srgbClr val="0070C0"/>
                </a:solidFill>
              </a:rPr>
              <a:t>release</a:t>
            </a:r>
            <a:r>
              <a:rPr lang="it-IT" sz="3600" dirty="0" smtClean="0">
                <a:solidFill>
                  <a:srgbClr val="0070C0"/>
                </a:solidFill>
              </a:rPr>
              <a:t>) (1/3)</a:t>
            </a:r>
            <a:endParaRPr lang="it-IT" sz="3600" dirty="0">
              <a:solidFill>
                <a:srgbClr val="0070C0"/>
              </a:solidFill>
            </a:endParaRPr>
          </a:p>
        </p:txBody>
      </p:sp>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6" name="CasellaDiTesto 15"/>
          <p:cNvSpPr txBox="1"/>
          <p:nvPr/>
        </p:nvSpPr>
        <p:spPr>
          <a:xfrm>
            <a:off x="827584" y="908720"/>
            <a:ext cx="7740352" cy="5755422"/>
          </a:xfrm>
          <a:prstGeom prst="rect">
            <a:avLst/>
          </a:prstGeom>
          <a:noFill/>
        </p:spPr>
        <p:txBody>
          <a:bodyPr wrap="square" rtlCol="0">
            <a:spAutoFit/>
          </a:bodyPr>
          <a:lstStyle/>
          <a:p>
            <a:pPr algn="ctr"/>
            <a:r>
              <a:rPr lang="en-US" sz="1600" b="1" dirty="0" smtClean="0"/>
              <a:t>MAIN FEATURES OF THE RETRIEVAL APPROACH</a:t>
            </a:r>
          </a:p>
          <a:p>
            <a:r>
              <a:rPr lang="en-US" sz="1600" b="1" dirty="0" smtClean="0"/>
              <a:t>The MIPAS ESA processor (current release ML2PP V6, </a:t>
            </a:r>
            <a:r>
              <a:rPr lang="en-US" sz="1600" dirty="0" smtClean="0"/>
              <a:t>see</a:t>
            </a:r>
            <a:r>
              <a:rPr lang="en-US" sz="1600" b="1" dirty="0" smtClean="0">
                <a:hlinkClick r:id="rId4" action="ppaction://hlinksldjump"/>
              </a:rPr>
              <a:t> </a:t>
            </a:r>
            <a:r>
              <a:rPr lang="en-US" sz="1600" dirty="0" err="1" smtClean="0">
                <a:hlinkClick r:id="rId4" action="ppaction://hlinksldjump"/>
              </a:rPr>
              <a:t>Raspollini</a:t>
            </a:r>
            <a:r>
              <a:rPr lang="en-US" sz="1600" dirty="0" smtClean="0">
                <a:hlinkClick r:id="rId4" action="ppaction://hlinksldjump"/>
              </a:rPr>
              <a:t> et al., 2006</a:t>
            </a:r>
            <a:r>
              <a:rPr lang="en-US" sz="1600" b="1" dirty="0" smtClean="0"/>
              <a:t>) </a:t>
            </a:r>
            <a:r>
              <a:rPr lang="en-US" sz="1600" dirty="0" smtClean="0"/>
              <a:t>was specifically designed for </a:t>
            </a:r>
            <a:r>
              <a:rPr lang="en-US" sz="1600" b="1" dirty="0" smtClean="0"/>
              <a:t>near real time </a:t>
            </a:r>
            <a:r>
              <a:rPr lang="en-US" sz="1600" dirty="0" smtClean="0"/>
              <a:t>operational analysis (and hence capable of operating in an automatic way in different atmospheric conditions) and for having minimal biases in the retrieved profiles (making minimal use of external constraints). Further than the near real time analysis, whose requirement was the distribution of the products within three hours from the measurement time, the same processor was also used for the </a:t>
            </a:r>
            <a:r>
              <a:rPr lang="en-US" sz="1600" b="1" dirty="0" smtClean="0"/>
              <a:t>offline analysis</a:t>
            </a:r>
            <a:r>
              <a:rPr lang="en-US" sz="1600" dirty="0" smtClean="0"/>
              <a:t>, performed on consolidated Level 1 data.</a:t>
            </a:r>
          </a:p>
          <a:p>
            <a:r>
              <a:rPr lang="en-US" sz="1600" dirty="0" smtClean="0"/>
              <a:t>Main features of the retrieval algorithm:</a:t>
            </a:r>
          </a:p>
          <a:p>
            <a:pPr marL="92075" lvl="1">
              <a:buFont typeface="Arial" pitchFamily="34" charset="0"/>
              <a:buChar char="•"/>
            </a:pPr>
            <a:r>
              <a:rPr lang="en-US" sz="1600" dirty="0" smtClean="0"/>
              <a:t>Retrieval at the pressure grid identified by the tangent points of the limb scan sequence.</a:t>
            </a:r>
            <a:endParaRPr lang="it-IT" sz="1600" dirty="0" smtClean="0"/>
          </a:p>
          <a:p>
            <a:pPr marL="92075" lvl="1">
              <a:buFont typeface="Arial" pitchFamily="34" charset="0"/>
              <a:buChar char="•"/>
            </a:pPr>
            <a:r>
              <a:rPr lang="en-US" sz="1600" b="1" dirty="0" smtClean="0"/>
              <a:t>Sequential retrieval </a:t>
            </a:r>
            <a:r>
              <a:rPr lang="en-US" sz="1600" dirty="0" smtClean="0"/>
              <a:t>of the target species: first simultaneous retrieval of the pressure corresponding to the measured tangent points and related temperature values , then retrieval of VMR of H</a:t>
            </a:r>
            <a:r>
              <a:rPr lang="en-US" sz="1600" baseline="-25000" dirty="0" smtClean="0"/>
              <a:t>2</a:t>
            </a:r>
            <a:r>
              <a:rPr lang="en-US" sz="1600" dirty="0" smtClean="0"/>
              <a:t>O, O</a:t>
            </a:r>
            <a:r>
              <a:rPr lang="en-US" sz="1600" baseline="-25000" dirty="0" smtClean="0"/>
              <a:t>3</a:t>
            </a:r>
            <a:r>
              <a:rPr lang="en-US" sz="1600" dirty="0" smtClean="0"/>
              <a:t>, HNO</a:t>
            </a:r>
            <a:r>
              <a:rPr lang="en-US" sz="1600" baseline="-25000" dirty="0" smtClean="0"/>
              <a:t>3</a:t>
            </a:r>
            <a:r>
              <a:rPr lang="en-US" sz="1600" dirty="0" smtClean="0"/>
              <a:t>, CH</a:t>
            </a:r>
            <a:r>
              <a:rPr lang="en-US" sz="1600" baseline="-25000" dirty="0" smtClean="0"/>
              <a:t>4</a:t>
            </a:r>
            <a:r>
              <a:rPr lang="en-US" sz="1600" dirty="0" smtClean="0"/>
              <a:t>, N</a:t>
            </a:r>
            <a:r>
              <a:rPr lang="en-US" sz="1600" baseline="-25000" dirty="0" smtClean="0"/>
              <a:t>2</a:t>
            </a:r>
            <a:r>
              <a:rPr lang="en-US" sz="1600" dirty="0" smtClean="0"/>
              <a:t>O, NO</a:t>
            </a:r>
            <a:r>
              <a:rPr lang="en-US" sz="1600" baseline="-25000" dirty="0" smtClean="0"/>
              <a:t>2</a:t>
            </a:r>
            <a:r>
              <a:rPr lang="en-US" sz="1600" dirty="0" smtClean="0"/>
              <a:t>, CFC-11, CFC-12, ClONO</a:t>
            </a:r>
            <a:r>
              <a:rPr lang="en-US" sz="1600" baseline="-25000" dirty="0" smtClean="0"/>
              <a:t>2</a:t>
            </a:r>
            <a:r>
              <a:rPr lang="en-US" sz="1600" dirty="0" smtClean="0"/>
              <a:t>, N</a:t>
            </a:r>
            <a:r>
              <a:rPr lang="en-US" sz="1600" baseline="-25000" dirty="0" smtClean="0"/>
              <a:t>2</a:t>
            </a:r>
            <a:r>
              <a:rPr lang="en-US" sz="1600" dirty="0" smtClean="0"/>
              <a:t>O</a:t>
            </a:r>
            <a:r>
              <a:rPr lang="en-US" sz="1600" baseline="-25000" dirty="0" smtClean="0"/>
              <a:t>5</a:t>
            </a:r>
            <a:r>
              <a:rPr lang="en-US" sz="1600" dirty="0" smtClean="0"/>
              <a:t>. </a:t>
            </a:r>
            <a:endParaRPr lang="it-IT" sz="1600" dirty="0" smtClean="0"/>
          </a:p>
          <a:p>
            <a:pPr marL="92075" lvl="1">
              <a:buFont typeface="Arial" pitchFamily="34" charset="0"/>
              <a:buChar char="•"/>
            </a:pPr>
            <a:r>
              <a:rPr lang="en-US" sz="1600" b="1" dirty="0" smtClean="0"/>
              <a:t>Global fit analysis</a:t>
            </a:r>
            <a:r>
              <a:rPr lang="en-US" sz="1600" dirty="0" smtClean="0"/>
              <a:t>, i.e. simultaneous inversion of the measurements relating to a whole limb-scan sequence.</a:t>
            </a:r>
            <a:endParaRPr lang="it-IT" sz="1600" dirty="0" smtClean="0"/>
          </a:p>
          <a:p>
            <a:pPr marL="92075" lvl="1">
              <a:buFont typeface="Arial" pitchFamily="34" charset="0"/>
              <a:buChar char="•"/>
            </a:pPr>
            <a:r>
              <a:rPr lang="en-US" sz="1600" dirty="0" smtClean="0"/>
              <a:t>Use of masks and </a:t>
            </a:r>
            <a:r>
              <a:rPr lang="en-US" sz="1600" b="1" dirty="0" err="1" smtClean="0"/>
              <a:t>microwindows</a:t>
            </a:r>
            <a:r>
              <a:rPr lang="en-US" sz="1600" dirty="0" smtClean="0"/>
              <a:t> , i.e. of selected spectral elements in selected spectral intervals containing relevant information on target parameters and less affected by systematic errors (non-LTE and horizontal </a:t>
            </a:r>
            <a:r>
              <a:rPr lang="en-US" sz="1600" dirty="0" err="1" smtClean="0"/>
              <a:t>inhomogeneities</a:t>
            </a:r>
            <a:r>
              <a:rPr lang="en-US" sz="1600" dirty="0" smtClean="0"/>
              <a:t>).</a:t>
            </a:r>
            <a:endParaRPr lang="it-IT" sz="1600" dirty="0" smtClean="0"/>
          </a:p>
          <a:p>
            <a:pPr marL="92075" lvl="1">
              <a:buFont typeface="Arial" pitchFamily="34" charset="0"/>
              <a:buChar char="•"/>
            </a:pPr>
            <a:r>
              <a:rPr lang="en-US" sz="1600" b="1" dirty="0" smtClean="0"/>
              <a:t>Cloud filtering </a:t>
            </a:r>
            <a:r>
              <a:rPr lang="en-US" sz="1600" dirty="0" smtClean="0"/>
              <a:t>of spectra.</a:t>
            </a:r>
            <a:endParaRPr lang="it-IT" sz="1600" dirty="0" smtClean="0"/>
          </a:p>
          <a:p>
            <a:pPr marL="92075" lvl="1">
              <a:buFont typeface="Arial" pitchFamily="34" charset="0"/>
              <a:buChar char="•"/>
            </a:pPr>
            <a:r>
              <a:rPr lang="en-US" sz="1600" b="1" dirty="0" smtClean="0"/>
              <a:t>Non-linear least squares fit using the Gauss-Newton method </a:t>
            </a:r>
            <a:r>
              <a:rPr lang="en-US" sz="1600" dirty="0" smtClean="0"/>
              <a:t>modified with the </a:t>
            </a:r>
            <a:r>
              <a:rPr lang="en-US" sz="1600" b="1" dirty="0" smtClean="0"/>
              <a:t>regularizing </a:t>
            </a:r>
            <a:r>
              <a:rPr lang="en-US" sz="1600" b="1" dirty="0" err="1" smtClean="0"/>
              <a:t>Levenberg</a:t>
            </a:r>
            <a:r>
              <a:rPr lang="en-US" sz="1600" b="1" dirty="0" smtClean="0"/>
              <a:t>-Marquardt technique</a:t>
            </a:r>
            <a:r>
              <a:rPr lang="en-US" sz="1600" dirty="0" smtClean="0"/>
              <a:t>.</a:t>
            </a:r>
          </a:p>
          <a:p>
            <a:pPr marL="92075" lvl="1">
              <a:buFont typeface="Arial" pitchFamily="34" charset="0"/>
              <a:buChar char="•"/>
            </a:pPr>
            <a:r>
              <a:rPr lang="en-US" sz="1600" b="1" dirty="0" smtClean="0"/>
              <a:t>A posteriori regularization with a self-adapting strength</a:t>
            </a:r>
            <a:endParaRPr lang="en-US" sz="1600" dirty="0" smtClean="0"/>
          </a:p>
          <a:p>
            <a:pPr marL="92075" lvl="1">
              <a:buFont typeface="Arial" pitchFamily="34" charset="0"/>
              <a:buChar char="•"/>
            </a:pPr>
            <a:endParaRPr lang="en-US" sz="1600" dirty="0" smtClean="0"/>
          </a:p>
        </p:txBody>
      </p:sp>
      <p:sp>
        <p:nvSpPr>
          <p:cNvPr id="11" name="AutoShape 41">
            <a:hlinkClick r:id="rId5" action="ppaction://hlinksldjump"/>
          </p:cNvPr>
          <p:cNvSpPr>
            <a:spLocks noChangeArrowheads="1"/>
          </p:cNvSpPr>
          <p:nvPr/>
        </p:nvSpPr>
        <p:spPr bwMode="auto">
          <a:xfrm>
            <a:off x="7883599" y="573350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5" name="Oval 68">
            <a:hlinkClick r:id="rId6" action="ppaction://hlinksldjump"/>
          </p:cNvPr>
          <p:cNvSpPr>
            <a:spLocks noChangeArrowheads="1"/>
          </p:cNvSpPr>
          <p:nvPr/>
        </p:nvSpPr>
        <p:spPr bwMode="auto">
          <a:xfrm>
            <a:off x="8460234" y="5661049"/>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8" name="Parentesi graffa chiusa 7"/>
          <p:cNvSpPr/>
          <p:nvPr/>
        </p:nvSpPr>
        <p:spPr>
          <a:xfrm>
            <a:off x="7694633" y="5589240"/>
            <a:ext cx="117727" cy="648072"/>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6" name="CasellaDiTesto 15"/>
          <p:cNvSpPr txBox="1"/>
          <p:nvPr/>
        </p:nvSpPr>
        <p:spPr>
          <a:xfrm>
            <a:off x="1403648" y="980728"/>
            <a:ext cx="6444208" cy="2800767"/>
          </a:xfrm>
          <a:prstGeom prst="rect">
            <a:avLst/>
          </a:prstGeom>
          <a:noFill/>
        </p:spPr>
        <p:txBody>
          <a:bodyPr wrap="square" rtlCol="0">
            <a:spAutoFit/>
          </a:bodyPr>
          <a:lstStyle/>
          <a:p>
            <a:pPr marL="0" lvl="1"/>
            <a:r>
              <a:rPr lang="en-US" sz="1600" dirty="0" smtClean="0">
                <a:solidFill>
                  <a:srgbClr val="0070C0"/>
                </a:solidFill>
              </a:rPr>
              <a:t>HANDLING OF ILL-CONDITIONING OF THE RETRIEVAL PROBLEM</a:t>
            </a:r>
          </a:p>
          <a:p>
            <a:pPr marL="0" lvl="1"/>
            <a:r>
              <a:rPr lang="en-US" sz="1600" dirty="0" smtClean="0"/>
              <a:t>The </a:t>
            </a:r>
            <a:r>
              <a:rPr lang="en-US" sz="1600" b="1" dirty="0" smtClean="0"/>
              <a:t>regularizing </a:t>
            </a:r>
            <a:r>
              <a:rPr lang="en-US" sz="1600" b="1" dirty="0" err="1" smtClean="0"/>
              <a:t>Levenberg</a:t>
            </a:r>
            <a:r>
              <a:rPr lang="en-US" sz="1600" b="1" dirty="0" smtClean="0"/>
              <a:t>-Marquardt technique</a:t>
            </a:r>
            <a:r>
              <a:rPr lang="en-US" sz="1600" dirty="0" smtClean="0"/>
              <a:t> within the iterations and</a:t>
            </a:r>
            <a:endParaRPr lang="en-US" sz="1600" b="1" dirty="0" smtClean="0"/>
          </a:p>
          <a:p>
            <a:r>
              <a:rPr lang="en-US" sz="1600" b="1" dirty="0" smtClean="0"/>
              <a:t>a posteriori regularization with a self-adapting </a:t>
            </a:r>
            <a:r>
              <a:rPr lang="en-US" sz="1600" b="1" dirty="0" err="1" smtClean="0"/>
              <a:t>strengtht</a:t>
            </a:r>
            <a:r>
              <a:rPr lang="en-US" sz="1600" b="1" dirty="0" smtClean="0"/>
              <a:t> </a:t>
            </a:r>
            <a:r>
              <a:rPr lang="en-US" sz="1600" dirty="0" smtClean="0"/>
              <a:t>dependent on the random error of each profile are applied to constraint possible ill-conditioning of the retrieval problem.</a:t>
            </a:r>
          </a:p>
          <a:p>
            <a:r>
              <a:rPr lang="en-US" sz="1600" dirty="0" smtClean="0"/>
              <a:t>The consequence of the use of a self-adapting regularization scheme in the retrieval algorithm is that random errors, (as well as systematic errors ), are dependent on the latitude and season. On the contrary, a small variation of the vertical resolution is obtained for different atmospheric conditions. An example for Ozone is shown.</a:t>
            </a:r>
          </a:p>
          <a:p>
            <a:endParaRPr lang="en-US" sz="1600" dirty="0" smtClean="0"/>
          </a:p>
        </p:txBody>
      </p:sp>
      <p:pic>
        <p:nvPicPr>
          <p:cNvPr id="17" name="Picture 34"/>
          <p:cNvPicPr>
            <a:picLocks noChangeAspect="1" noChangeArrowheads="1"/>
          </p:cNvPicPr>
          <p:nvPr/>
        </p:nvPicPr>
        <p:blipFill>
          <a:blip r:embed="rId4" cstate="print"/>
          <a:srcRect r="48955"/>
          <a:stretch>
            <a:fillRect/>
          </a:stretch>
        </p:blipFill>
        <p:spPr bwMode="auto">
          <a:xfrm>
            <a:off x="179512" y="3769196"/>
            <a:ext cx="3168103" cy="2324100"/>
          </a:xfrm>
          <a:prstGeom prst="rect">
            <a:avLst/>
          </a:prstGeom>
          <a:noFill/>
          <a:ln w="9525">
            <a:noFill/>
            <a:miter lim="800000"/>
            <a:headEnd/>
            <a:tailEnd/>
          </a:ln>
        </p:spPr>
      </p:pic>
      <p:pic>
        <p:nvPicPr>
          <p:cNvPr id="18" name="Picture 33"/>
          <p:cNvPicPr>
            <a:picLocks noChangeAspect="1" noChangeArrowheads="1"/>
          </p:cNvPicPr>
          <p:nvPr/>
        </p:nvPicPr>
        <p:blipFill>
          <a:blip r:embed="rId5" cstate="print"/>
          <a:srcRect/>
          <a:stretch>
            <a:fillRect/>
          </a:stretch>
        </p:blipFill>
        <p:spPr bwMode="auto">
          <a:xfrm>
            <a:off x="6084168" y="3789040"/>
            <a:ext cx="3012281" cy="2111216"/>
          </a:xfrm>
          <a:prstGeom prst="rect">
            <a:avLst/>
          </a:prstGeom>
          <a:noFill/>
          <a:ln w="9525">
            <a:noFill/>
            <a:miter lim="800000"/>
            <a:headEnd/>
            <a:tailEnd/>
          </a:ln>
        </p:spPr>
      </p:pic>
      <p:sp>
        <p:nvSpPr>
          <p:cNvPr id="11" name="AutoShape 41">
            <a:hlinkClick r:id="rId6" action="ppaction://hlinksldjump"/>
          </p:cNvPr>
          <p:cNvSpPr>
            <a:spLocks noChangeArrowheads="1"/>
          </p:cNvSpPr>
          <p:nvPr/>
        </p:nvSpPr>
        <p:spPr bwMode="auto">
          <a:xfrm>
            <a:off x="6948264" y="6165304"/>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15" name="Oval 68">
            <a:hlinkClick r:id="rId7" action="ppaction://hlinksldjump"/>
          </p:cNvPr>
          <p:cNvSpPr>
            <a:spLocks noChangeArrowheads="1"/>
          </p:cNvSpPr>
          <p:nvPr/>
        </p:nvSpPr>
        <p:spPr bwMode="auto">
          <a:xfrm>
            <a:off x="7668344" y="6093296"/>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12" name="Titolo 1"/>
          <p:cNvSpPr txBox="1">
            <a:spLocks/>
          </p:cNvSpPr>
          <p:nvPr/>
        </p:nvSpPr>
        <p:spPr>
          <a:xfrm>
            <a:off x="899592" y="-24340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0070C0"/>
                </a:solidFill>
                <a:effectLst/>
                <a:uLnTx/>
                <a:uFillTx/>
                <a:latin typeface="+mj-lt"/>
                <a:ea typeface="+mj-ea"/>
                <a:cs typeface="+mj-cs"/>
              </a:rPr>
              <a:t>ESA </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processor</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V6 </a:t>
            </a:r>
            <a:br>
              <a:rPr kumimoji="0" lang="it-IT" sz="3600" b="0" i="0" u="none" strike="noStrike" kern="1200" cap="none" spc="0" normalizeH="0" baseline="0" noProof="0" dirty="0" smtClean="0">
                <a:ln>
                  <a:noFill/>
                </a:ln>
                <a:solidFill>
                  <a:srgbClr val="0070C0"/>
                </a:solidFill>
                <a:effectLst/>
                <a:uLnTx/>
                <a:uFillTx/>
                <a:latin typeface="+mj-lt"/>
                <a:ea typeface="+mj-ea"/>
                <a:cs typeface="+mj-cs"/>
              </a:rPr>
            </a:br>
            <a:r>
              <a:rPr kumimoji="0" lang="it-IT" sz="3600" b="0" i="0" u="none" strike="noStrike" kern="1200" cap="none" spc="0" normalizeH="0" baseline="0" noProof="0" dirty="0" smtClean="0">
                <a:ln>
                  <a:noFill/>
                </a:ln>
                <a:solidFill>
                  <a:srgbClr val="0070C0"/>
                </a:solidFill>
                <a:effectLst/>
                <a:uLnTx/>
                <a:uFillTx/>
                <a:latin typeface="+mj-lt"/>
                <a:ea typeface="+mj-ea"/>
                <a:cs typeface="+mj-cs"/>
              </a:rPr>
              <a:t>(</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current</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release</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(2/3)</a:t>
            </a:r>
            <a:endParaRPr kumimoji="0" lang="it-IT" sz="3600" b="0" i="0" u="none" strike="noStrike" kern="1200" cap="none" spc="0" normalizeH="0" baseline="0" noProof="0" dirty="0">
              <a:ln>
                <a:noFill/>
              </a:ln>
              <a:solidFill>
                <a:srgbClr val="0070C0"/>
              </a:solidFill>
              <a:effectLst/>
              <a:uLnTx/>
              <a:uFillTx/>
              <a:latin typeface="+mj-lt"/>
              <a:ea typeface="+mj-ea"/>
              <a:cs typeface="+mj-cs"/>
            </a:endParaRPr>
          </a:p>
        </p:txBody>
      </p:sp>
      <p:sp>
        <p:nvSpPr>
          <p:cNvPr id="19" name="Rettangolo 18"/>
          <p:cNvSpPr/>
          <p:nvPr/>
        </p:nvSpPr>
        <p:spPr>
          <a:xfrm>
            <a:off x="3419872" y="3717032"/>
            <a:ext cx="2808312" cy="2462213"/>
          </a:xfrm>
          <a:prstGeom prst="rect">
            <a:avLst/>
          </a:prstGeom>
        </p:spPr>
        <p:txBody>
          <a:bodyPr wrap="square">
            <a:spAutoFit/>
          </a:bodyPr>
          <a:lstStyle/>
          <a:p>
            <a:r>
              <a:rPr lang="en-US" sz="1400" dirty="0" smtClean="0"/>
              <a:t>Ozone absolute noise error profile (left plot) and vertical resolution profile (right plot) averaged on all profiles of the 65°S-90°S latitude band in the four seasons of year 2008 (December 2007, January and February 2008 (DJF), March, April and May 2008 (MAM), June, July and August 2008 (JJA), September, October and November 2008 (SON)).</a:t>
            </a:r>
            <a:endParaRPr lang="it-IT"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srcRect/>
          <a:stretch>
            <a:fillRect/>
          </a:stretch>
        </p:blipFill>
        <p:spPr bwMode="auto">
          <a:xfrm>
            <a:off x="35496" y="28575"/>
            <a:ext cx="1419167" cy="808137"/>
          </a:xfrm>
          <a:prstGeom prst="rect">
            <a:avLst/>
          </a:prstGeom>
          <a:noFill/>
          <a:ln w="9525">
            <a:noFill/>
            <a:round/>
            <a:headEnd/>
            <a:tailEnd/>
          </a:ln>
        </p:spPr>
      </p:pic>
      <p:pic>
        <p:nvPicPr>
          <p:cNvPr id="5" name="Picture 7"/>
          <p:cNvPicPr>
            <a:picLocks noChangeAspect="1" noChangeArrowheads="1"/>
          </p:cNvPicPr>
          <p:nvPr/>
        </p:nvPicPr>
        <p:blipFill>
          <a:blip r:embed="rId3" cstate="print"/>
          <a:srcRect/>
          <a:stretch>
            <a:fillRect/>
          </a:stretch>
        </p:blipFill>
        <p:spPr bwMode="auto">
          <a:xfrm>
            <a:off x="7848600" y="0"/>
            <a:ext cx="1295400" cy="1030288"/>
          </a:xfrm>
          <a:prstGeom prst="rect">
            <a:avLst/>
          </a:prstGeom>
          <a:noFill/>
          <a:ln w="9525">
            <a:noFill/>
            <a:round/>
            <a:headEnd/>
            <a:tailEnd/>
          </a:ln>
        </p:spPr>
      </p:pic>
      <p:sp>
        <p:nvSpPr>
          <p:cNvPr id="16" name="CasellaDiTesto 15"/>
          <p:cNvSpPr txBox="1"/>
          <p:nvPr/>
        </p:nvSpPr>
        <p:spPr>
          <a:xfrm>
            <a:off x="2339752" y="5965448"/>
            <a:ext cx="6444208" cy="892552"/>
          </a:xfrm>
          <a:prstGeom prst="rect">
            <a:avLst/>
          </a:prstGeom>
          <a:noFill/>
        </p:spPr>
        <p:txBody>
          <a:bodyPr wrap="square" rtlCol="0">
            <a:spAutoFit/>
          </a:bodyPr>
          <a:lstStyle/>
          <a:p>
            <a:r>
              <a:rPr lang="en-US" sz="1600" dirty="0" smtClean="0"/>
              <a:t>Selected spectral intervals (</a:t>
            </a:r>
            <a:r>
              <a:rPr lang="en-US" sz="1600" dirty="0" err="1" smtClean="0"/>
              <a:t>microwindows</a:t>
            </a:r>
            <a:r>
              <a:rPr lang="en-US" sz="1600" dirty="0" smtClean="0"/>
              <a:t>) are used for each species and the different species are retrieved in sequence. </a:t>
            </a:r>
            <a:endParaRPr lang="en-GB" sz="1600" dirty="0" smtClean="0"/>
          </a:p>
          <a:p>
            <a:pPr algn="ctr"/>
            <a:endParaRPr lang="it-IT" sz="2000" dirty="0" smtClean="0"/>
          </a:p>
        </p:txBody>
      </p:sp>
      <p:pic>
        <p:nvPicPr>
          <p:cNvPr id="12" name="Immagine 8" descr="T.200710.v7.png"/>
          <p:cNvPicPr>
            <a:picLocks noChangeAspect="1"/>
          </p:cNvPicPr>
          <p:nvPr/>
        </p:nvPicPr>
        <p:blipFill>
          <a:blip r:embed="rId4" cstate="print"/>
          <a:srcRect/>
          <a:stretch>
            <a:fillRect/>
          </a:stretch>
        </p:blipFill>
        <p:spPr bwMode="auto">
          <a:xfrm>
            <a:off x="0" y="1524000"/>
            <a:ext cx="3048000" cy="1905000"/>
          </a:xfrm>
          <a:prstGeom prst="rect">
            <a:avLst/>
          </a:prstGeom>
          <a:noFill/>
          <a:ln w="9525">
            <a:noFill/>
            <a:miter lim="800000"/>
            <a:headEnd/>
            <a:tailEnd/>
          </a:ln>
        </p:spPr>
      </p:pic>
      <p:pic>
        <p:nvPicPr>
          <p:cNvPr id="13" name="Immagine 14" descr="H2O.200710.v7.png"/>
          <p:cNvPicPr>
            <a:picLocks noChangeAspect="1"/>
          </p:cNvPicPr>
          <p:nvPr/>
        </p:nvPicPr>
        <p:blipFill>
          <a:blip r:embed="rId5" cstate="print"/>
          <a:srcRect/>
          <a:stretch>
            <a:fillRect/>
          </a:stretch>
        </p:blipFill>
        <p:spPr bwMode="auto">
          <a:xfrm>
            <a:off x="2964160" y="1524000"/>
            <a:ext cx="3048000" cy="19050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6012160" y="1556792"/>
            <a:ext cx="2926086" cy="1828804"/>
          </a:xfrm>
          <a:prstGeom prst="rect">
            <a:avLst/>
          </a:prstGeom>
          <a:noFill/>
          <a:ln w="25400">
            <a:noFill/>
            <a:miter lim="800000"/>
            <a:headEnd/>
            <a:tailEnd/>
          </a:ln>
        </p:spPr>
      </p:pic>
      <p:pic>
        <p:nvPicPr>
          <p:cNvPr id="15" name="Picture 8" descr="C:\Users\piera\LAVORO\MIPAS_QWG\QWG30_ESRIN\FURTHER\mappe_target_v7\HNO3.200710.v7.png"/>
          <p:cNvPicPr>
            <a:picLocks noChangeAspect="1" noChangeArrowheads="1"/>
          </p:cNvPicPr>
          <p:nvPr/>
        </p:nvPicPr>
        <p:blipFill>
          <a:blip r:embed="rId7" cstate="print"/>
          <a:srcRect/>
          <a:stretch>
            <a:fillRect/>
          </a:stretch>
        </p:blipFill>
        <p:spPr bwMode="auto">
          <a:xfrm>
            <a:off x="0" y="3284984"/>
            <a:ext cx="3048000" cy="1905000"/>
          </a:xfrm>
          <a:prstGeom prst="rect">
            <a:avLst/>
          </a:prstGeom>
          <a:noFill/>
          <a:ln w="9525">
            <a:noFill/>
            <a:miter lim="800000"/>
            <a:headEnd/>
            <a:tailEnd/>
          </a:ln>
        </p:spPr>
      </p:pic>
      <p:pic>
        <p:nvPicPr>
          <p:cNvPr id="20" name="Picture 2"/>
          <p:cNvPicPr>
            <a:picLocks noChangeAspect="1" noChangeArrowheads="1"/>
          </p:cNvPicPr>
          <p:nvPr/>
        </p:nvPicPr>
        <p:blipFill>
          <a:blip r:embed="rId8" cstate="print"/>
          <a:srcRect/>
          <a:stretch>
            <a:fillRect/>
          </a:stretch>
        </p:blipFill>
        <p:spPr bwMode="auto">
          <a:xfrm>
            <a:off x="6084168" y="3284984"/>
            <a:ext cx="2926086" cy="1828804"/>
          </a:xfrm>
          <a:prstGeom prst="rect">
            <a:avLst/>
          </a:prstGeom>
          <a:noFill/>
          <a:ln w="25400">
            <a:noFill/>
            <a:miter lim="800000"/>
            <a:headEnd/>
            <a:tailEnd/>
          </a:ln>
        </p:spPr>
      </p:pic>
      <p:pic>
        <p:nvPicPr>
          <p:cNvPr id="56321" name="Picture 1" descr="C:\Users\piera\LAVORO\MIPAS_QWG\QWG30_ESRIN\FURTHER\mappe_target_v7\CH4.200710.v7.png"/>
          <p:cNvPicPr>
            <a:picLocks noChangeAspect="1" noChangeArrowheads="1"/>
          </p:cNvPicPr>
          <p:nvPr/>
        </p:nvPicPr>
        <p:blipFill>
          <a:blip r:embed="rId9" cstate="print"/>
          <a:srcRect/>
          <a:stretch>
            <a:fillRect/>
          </a:stretch>
        </p:blipFill>
        <p:spPr bwMode="auto">
          <a:xfrm>
            <a:off x="3131840" y="3284984"/>
            <a:ext cx="3048000" cy="1905000"/>
          </a:xfrm>
          <a:prstGeom prst="rect">
            <a:avLst/>
          </a:prstGeom>
          <a:noFill/>
        </p:spPr>
      </p:pic>
      <p:pic>
        <p:nvPicPr>
          <p:cNvPr id="56322" name="Picture 2" descr="C:\Users\piera\LAVORO\MIPAS_QWG\QWG30_ESRIN\FURTHER\mappe_target_v7\F11.200710.v7.png"/>
          <p:cNvPicPr>
            <a:picLocks noChangeAspect="1" noChangeArrowheads="1"/>
          </p:cNvPicPr>
          <p:nvPr/>
        </p:nvPicPr>
        <p:blipFill>
          <a:blip r:embed="rId10" cstate="print"/>
          <a:srcRect/>
          <a:stretch>
            <a:fillRect/>
          </a:stretch>
        </p:blipFill>
        <p:spPr bwMode="auto">
          <a:xfrm>
            <a:off x="0" y="5157192"/>
            <a:ext cx="3048000" cy="1905000"/>
          </a:xfrm>
          <a:prstGeom prst="rect">
            <a:avLst/>
          </a:prstGeom>
          <a:noFill/>
        </p:spPr>
      </p:pic>
      <p:pic>
        <p:nvPicPr>
          <p:cNvPr id="56323" name="Picture 3" descr="C:\Users\piera\LAVORO\MIPAS_QWG\QWG30_ESRIN\FURTHER\mappe_target_v7\F12.200710.v7.png"/>
          <p:cNvPicPr>
            <a:picLocks noChangeAspect="1" noChangeArrowheads="1"/>
          </p:cNvPicPr>
          <p:nvPr/>
        </p:nvPicPr>
        <p:blipFill>
          <a:blip r:embed="rId11" cstate="print"/>
          <a:srcRect/>
          <a:stretch>
            <a:fillRect/>
          </a:stretch>
        </p:blipFill>
        <p:spPr bwMode="auto">
          <a:xfrm>
            <a:off x="3059832" y="5157192"/>
            <a:ext cx="3048000" cy="1905000"/>
          </a:xfrm>
          <a:prstGeom prst="rect">
            <a:avLst/>
          </a:prstGeom>
          <a:noFill/>
        </p:spPr>
      </p:pic>
      <p:pic>
        <p:nvPicPr>
          <p:cNvPr id="56324" name="Picture 4" descr="C:\Users\piera\LAVORO\MIPAS_QWG\QWG30_ESRIN\FURTHER\mappe_target_v7\N2O.200710.v7.png"/>
          <p:cNvPicPr>
            <a:picLocks noChangeAspect="1" noChangeArrowheads="1"/>
          </p:cNvPicPr>
          <p:nvPr/>
        </p:nvPicPr>
        <p:blipFill>
          <a:blip r:embed="rId12" cstate="print"/>
          <a:srcRect/>
          <a:stretch>
            <a:fillRect/>
          </a:stretch>
        </p:blipFill>
        <p:spPr bwMode="auto">
          <a:xfrm>
            <a:off x="6156176" y="5157192"/>
            <a:ext cx="3048000" cy="1905000"/>
          </a:xfrm>
          <a:prstGeom prst="rect">
            <a:avLst/>
          </a:prstGeom>
          <a:noFill/>
        </p:spPr>
      </p:pic>
      <p:sp>
        <p:nvSpPr>
          <p:cNvPr id="21" name="CasellaDiTesto 20"/>
          <p:cNvSpPr txBox="1"/>
          <p:nvPr/>
        </p:nvSpPr>
        <p:spPr>
          <a:xfrm>
            <a:off x="179512" y="1115452"/>
            <a:ext cx="8136904" cy="369332"/>
          </a:xfrm>
          <a:prstGeom prst="rect">
            <a:avLst/>
          </a:prstGeom>
          <a:noFill/>
        </p:spPr>
        <p:txBody>
          <a:bodyPr wrap="square" rtlCol="0">
            <a:spAutoFit/>
          </a:bodyPr>
          <a:lstStyle/>
          <a:p>
            <a:r>
              <a:rPr lang="it-IT" dirty="0" err="1" smtClean="0"/>
              <a:t>October</a:t>
            </a:r>
            <a:r>
              <a:rPr lang="it-IT" dirty="0" smtClean="0"/>
              <a:t> 2007 </a:t>
            </a:r>
            <a:r>
              <a:rPr lang="it-IT" dirty="0" err="1" smtClean="0"/>
              <a:t>monthly</a:t>
            </a:r>
            <a:r>
              <a:rPr lang="it-IT" dirty="0" smtClean="0"/>
              <a:t> </a:t>
            </a:r>
            <a:r>
              <a:rPr lang="it-IT" dirty="0" err="1" smtClean="0"/>
              <a:t>averages</a:t>
            </a:r>
            <a:r>
              <a:rPr lang="it-IT" dirty="0" smtClean="0"/>
              <a:t> </a:t>
            </a:r>
            <a:r>
              <a:rPr lang="it-IT" dirty="0" err="1" smtClean="0"/>
              <a:t>of</a:t>
            </a:r>
            <a:r>
              <a:rPr lang="it-IT" dirty="0" smtClean="0"/>
              <a:t> some </a:t>
            </a:r>
            <a:r>
              <a:rPr lang="it-IT" dirty="0" err="1" smtClean="0"/>
              <a:t>of</a:t>
            </a:r>
            <a:r>
              <a:rPr lang="it-IT" dirty="0" smtClean="0"/>
              <a:t> the </a:t>
            </a:r>
            <a:r>
              <a:rPr lang="it-IT" dirty="0" err="1" smtClean="0"/>
              <a:t>species</a:t>
            </a:r>
            <a:r>
              <a:rPr lang="it-IT" dirty="0" smtClean="0"/>
              <a:t> </a:t>
            </a:r>
            <a:r>
              <a:rPr lang="it-IT" dirty="0" err="1" smtClean="0"/>
              <a:t>retrieved</a:t>
            </a:r>
            <a:r>
              <a:rPr lang="it-IT" dirty="0" smtClean="0"/>
              <a:t> </a:t>
            </a:r>
            <a:r>
              <a:rPr lang="it-IT" dirty="0" err="1" smtClean="0"/>
              <a:t>by</a:t>
            </a:r>
            <a:r>
              <a:rPr lang="it-IT" dirty="0" smtClean="0"/>
              <a:t> ML2PP V6</a:t>
            </a:r>
            <a:endParaRPr lang="it-IT" dirty="0"/>
          </a:p>
        </p:txBody>
      </p:sp>
      <p:sp>
        <p:nvSpPr>
          <p:cNvPr id="18" name="CasellaDiTesto 17"/>
          <p:cNvSpPr txBox="1"/>
          <p:nvPr/>
        </p:nvSpPr>
        <p:spPr>
          <a:xfrm>
            <a:off x="1043608" y="2555612"/>
            <a:ext cx="1388585" cy="369332"/>
          </a:xfrm>
          <a:prstGeom prst="rect">
            <a:avLst/>
          </a:prstGeom>
          <a:noFill/>
        </p:spPr>
        <p:txBody>
          <a:bodyPr wrap="none" rtlCol="0">
            <a:spAutoFit/>
          </a:bodyPr>
          <a:lstStyle/>
          <a:p>
            <a:r>
              <a:rPr lang="it-IT" dirty="0" smtClean="0">
                <a:solidFill>
                  <a:schemeClr val="bg1"/>
                </a:solidFill>
              </a:rPr>
              <a:t>Temperature</a:t>
            </a:r>
            <a:endParaRPr lang="it-IT" dirty="0">
              <a:solidFill>
                <a:schemeClr val="bg1"/>
              </a:solidFill>
            </a:endParaRPr>
          </a:p>
        </p:txBody>
      </p:sp>
      <p:sp>
        <p:nvSpPr>
          <p:cNvPr id="19" name="CasellaDiTesto 18"/>
          <p:cNvSpPr txBox="1"/>
          <p:nvPr/>
        </p:nvSpPr>
        <p:spPr>
          <a:xfrm>
            <a:off x="3995936" y="2420888"/>
            <a:ext cx="559769" cy="369332"/>
          </a:xfrm>
          <a:prstGeom prst="rect">
            <a:avLst/>
          </a:prstGeom>
          <a:noFill/>
        </p:spPr>
        <p:txBody>
          <a:bodyPr wrap="none" rtlCol="0">
            <a:spAutoFit/>
          </a:bodyPr>
          <a:lstStyle/>
          <a:p>
            <a:r>
              <a:rPr lang="it-IT" dirty="0" smtClean="0">
                <a:solidFill>
                  <a:schemeClr val="bg1"/>
                </a:solidFill>
              </a:rPr>
              <a:t>H</a:t>
            </a:r>
            <a:r>
              <a:rPr lang="it-IT" baseline="-25000" dirty="0" smtClean="0">
                <a:solidFill>
                  <a:schemeClr val="bg1"/>
                </a:solidFill>
              </a:rPr>
              <a:t>2</a:t>
            </a:r>
            <a:r>
              <a:rPr lang="it-IT" dirty="0" smtClean="0">
                <a:solidFill>
                  <a:schemeClr val="bg1"/>
                </a:solidFill>
              </a:rPr>
              <a:t>O</a:t>
            </a:r>
            <a:endParaRPr lang="it-IT" dirty="0">
              <a:solidFill>
                <a:schemeClr val="bg1"/>
              </a:solidFill>
            </a:endParaRPr>
          </a:p>
        </p:txBody>
      </p:sp>
      <p:sp>
        <p:nvSpPr>
          <p:cNvPr id="22" name="CasellaDiTesto 21"/>
          <p:cNvSpPr txBox="1"/>
          <p:nvPr/>
        </p:nvSpPr>
        <p:spPr>
          <a:xfrm>
            <a:off x="6372200" y="2564904"/>
            <a:ext cx="415498" cy="369332"/>
          </a:xfrm>
          <a:prstGeom prst="rect">
            <a:avLst/>
          </a:prstGeom>
          <a:noFill/>
        </p:spPr>
        <p:txBody>
          <a:bodyPr wrap="none" rtlCol="0">
            <a:spAutoFit/>
          </a:bodyPr>
          <a:lstStyle/>
          <a:p>
            <a:r>
              <a:rPr lang="it-IT" dirty="0" smtClean="0">
                <a:solidFill>
                  <a:schemeClr val="bg1"/>
                </a:solidFill>
              </a:rPr>
              <a:t>O</a:t>
            </a:r>
            <a:r>
              <a:rPr lang="it-IT" baseline="-25000" dirty="0" smtClean="0">
                <a:solidFill>
                  <a:schemeClr val="bg1"/>
                </a:solidFill>
              </a:rPr>
              <a:t>3</a:t>
            </a:r>
            <a:endParaRPr lang="it-IT" dirty="0">
              <a:solidFill>
                <a:schemeClr val="bg1"/>
              </a:solidFill>
            </a:endParaRPr>
          </a:p>
        </p:txBody>
      </p:sp>
      <p:sp>
        <p:nvSpPr>
          <p:cNvPr id="23" name="CasellaDiTesto 22"/>
          <p:cNvSpPr txBox="1"/>
          <p:nvPr/>
        </p:nvSpPr>
        <p:spPr>
          <a:xfrm>
            <a:off x="1187624" y="3717032"/>
            <a:ext cx="708848" cy="369332"/>
          </a:xfrm>
          <a:prstGeom prst="rect">
            <a:avLst/>
          </a:prstGeom>
          <a:noFill/>
        </p:spPr>
        <p:txBody>
          <a:bodyPr wrap="none" rtlCol="0">
            <a:spAutoFit/>
          </a:bodyPr>
          <a:lstStyle/>
          <a:p>
            <a:r>
              <a:rPr lang="it-IT" dirty="0" smtClean="0">
                <a:solidFill>
                  <a:schemeClr val="bg1"/>
                </a:solidFill>
              </a:rPr>
              <a:t>HNO</a:t>
            </a:r>
            <a:r>
              <a:rPr lang="it-IT" baseline="-25000" dirty="0" smtClean="0">
                <a:solidFill>
                  <a:schemeClr val="bg1"/>
                </a:solidFill>
              </a:rPr>
              <a:t>3</a:t>
            </a:r>
            <a:endParaRPr lang="it-IT" dirty="0">
              <a:solidFill>
                <a:schemeClr val="bg1"/>
              </a:solidFill>
            </a:endParaRPr>
          </a:p>
        </p:txBody>
      </p:sp>
      <p:sp>
        <p:nvSpPr>
          <p:cNvPr id="24" name="CasellaDiTesto 23"/>
          <p:cNvSpPr txBox="1"/>
          <p:nvPr/>
        </p:nvSpPr>
        <p:spPr>
          <a:xfrm>
            <a:off x="3923928" y="3717032"/>
            <a:ext cx="530915" cy="369332"/>
          </a:xfrm>
          <a:prstGeom prst="rect">
            <a:avLst/>
          </a:prstGeom>
          <a:noFill/>
        </p:spPr>
        <p:txBody>
          <a:bodyPr wrap="none" rtlCol="0">
            <a:spAutoFit/>
          </a:bodyPr>
          <a:lstStyle/>
          <a:p>
            <a:r>
              <a:rPr lang="it-IT" dirty="0" smtClean="0">
                <a:solidFill>
                  <a:schemeClr val="bg1"/>
                </a:solidFill>
              </a:rPr>
              <a:t>CH</a:t>
            </a:r>
            <a:r>
              <a:rPr lang="it-IT" baseline="-25000" dirty="0" smtClean="0">
                <a:solidFill>
                  <a:schemeClr val="bg1"/>
                </a:solidFill>
              </a:rPr>
              <a:t>4</a:t>
            </a:r>
            <a:endParaRPr lang="it-IT" dirty="0">
              <a:solidFill>
                <a:schemeClr val="bg1"/>
              </a:solidFill>
            </a:endParaRPr>
          </a:p>
        </p:txBody>
      </p:sp>
      <p:sp>
        <p:nvSpPr>
          <p:cNvPr id="25" name="CasellaDiTesto 24"/>
          <p:cNvSpPr txBox="1"/>
          <p:nvPr/>
        </p:nvSpPr>
        <p:spPr>
          <a:xfrm>
            <a:off x="6804248" y="3717032"/>
            <a:ext cx="893193" cy="369332"/>
          </a:xfrm>
          <a:prstGeom prst="rect">
            <a:avLst/>
          </a:prstGeom>
          <a:noFill/>
        </p:spPr>
        <p:txBody>
          <a:bodyPr wrap="none" rtlCol="0">
            <a:spAutoFit/>
          </a:bodyPr>
          <a:lstStyle/>
          <a:p>
            <a:r>
              <a:rPr lang="it-IT" dirty="0" smtClean="0">
                <a:solidFill>
                  <a:schemeClr val="bg1"/>
                </a:solidFill>
              </a:rPr>
              <a:t>ClONO</a:t>
            </a:r>
            <a:r>
              <a:rPr lang="it-IT" baseline="-25000" dirty="0" smtClean="0">
                <a:solidFill>
                  <a:schemeClr val="bg1"/>
                </a:solidFill>
              </a:rPr>
              <a:t>2</a:t>
            </a:r>
            <a:endParaRPr lang="it-IT" dirty="0">
              <a:solidFill>
                <a:schemeClr val="bg1"/>
              </a:solidFill>
            </a:endParaRPr>
          </a:p>
        </p:txBody>
      </p:sp>
      <p:sp>
        <p:nvSpPr>
          <p:cNvPr id="26" name="CasellaDiTesto 25"/>
          <p:cNvSpPr txBox="1"/>
          <p:nvPr/>
        </p:nvSpPr>
        <p:spPr>
          <a:xfrm>
            <a:off x="1475656" y="5661248"/>
            <a:ext cx="839845" cy="369332"/>
          </a:xfrm>
          <a:prstGeom prst="rect">
            <a:avLst/>
          </a:prstGeom>
          <a:noFill/>
        </p:spPr>
        <p:txBody>
          <a:bodyPr wrap="none" rtlCol="0">
            <a:spAutoFit/>
          </a:bodyPr>
          <a:lstStyle/>
          <a:p>
            <a:r>
              <a:rPr lang="it-IT" dirty="0" smtClean="0">
                <a:solidFill>
                  <a:schemeClr val="bg1"/>
                </a:solidFill>
              </a:rPr>
              <a:t>CFC-11</a:t>
            </a:r>
            <a:endParaRPr lang="it-IT" dirty="0">
              <a:solidFill>
                <a:schemeClr val="bg1"/>
              </a:solidFill>
            </a:endParaRPr>
          </a:p>
        </p:txBody>
      </p:sp>
      <p:sp>
        <p:nvSpPr>
          <p:cNvPr id="27" name="CasellaDiTesto 26"/>
          <p:cNvSpPr txBox="1"/>
          <p:nvPr/>
        </p:nvSpPr>
        <p:spPr>
          <a:xfrm>
            <a:off x="3707904" y="5661248"/>
            <a:ext cx="839845" cy="369332"/>
          </a:xfrm>
          <a:prstGeom prst="rect">
            <a:avLst/>
          </a:prstGeom>
          <a:noFill/>
        </p:spPr>
        <p:txBody>
          <a:bodyPr wrap="none" rtlCol="0">
            <a:spAutoFit/>
          </a:bodyPr>
          <a:lstStyle/>
          <a:p>
            <a:r>
              <a:rPr lang="it-IT" dirty="0" smtClean="0">
                <a:solidFill>
                  <a:schemeClr val="bg1"/>
                </a:solidFill>
              </a:rPr>
              <a:t>CFC-12</a:t>
            </a:r>
            <a:endParaRPr lang="it-IT" dirty="0">
              <a:solidFill>
                <a:schemeClr val="bg1"/>
              </a:solidFill>
            </a:endParaRPr>
          </a:p>
        </p:txBody>
      </p:sp>
      <p:sp>
        <p:nvSpPr>
          <p:cNvPr id="28" name="CasellaDiTesto 27"/>
          <p:cNvSpPr txBox="1"/>
          <p:nvPr/>
        </p:nvSpPr>
        <p:spPr>
          <a:xfrm>
            <a:off x="6588224" y="5661248"/>
            <a:ext cx="564578" cy="369332"/>
          </a:xfrm>
          <a:prstGeom prst="rect">
            <a:avLst/>
          </a:prstGeom>
          <a:noFill/>
        </p:spPr>
        <p:txBody>
          <a:bodyPr wrap="none" rtlCol="0">
            <a:spAutoFit/>
          </a:bodyPr>
          <a:lstStyle/>
          <a:p>
            <a:r>
              <a:rPr lang="it-IT" dirty="0" smtClean="0">
                <a:solidFill>
                  <a:schemeClr val="bg1"/>
                </a:solidFill>
              </a:rPr>
              <a:t>N</a:t>
            </a:r>
            <a:r>
              <a:rPr lang="it-IT" baseline="-25000" dirty="0" smtClean="0">
                <a:solidFill>
                  <a:schemeClr val="bg1"/>
                </a:solidFill>
              </a:rPr>
              <a:t>2</a:t>
            </a:r>
            <a:r>
              <a:rPr lang="it-IT" dirty="0" smtClean="0">
                <a:solidFill>
                  <a:schemeClr val="bg1"/>
                </a:solidFill>
              </a:rPr>
              <a:t>O</a:t>
            </a:r>
            <a:endParaRPr lang="it-IT" dirty="0">
              <a:solidFill>
                <a:schemeClr val="bg1"/>
              </a:solidFill>
            </a:endParaRPr>
          </a:p>
        </p:txBody>
      </p:sp>
      <p:sp>
        <p:nvSpPr>
          <p:cNvPr id="30" name="Oval 68">
            <a:hlinkClick r:id="rId13" action="ppaction://hlinksldjump"/>
          </p:cNvPr>
          <p:cNvSpPr>
            <a:spLocks noChangeArrowheads="1"/>
          </p:cNvSpPr>
          <p:nvPr/>
        </p:nvSpPr>
        <p:spPr bwMode="auto">
          <a:xfrm>
            <a:off x="8388424" y="1124744"/>
            <a:ext cx="576262" cy="576263"/>
          </a:xfrm>
          <a:prstGeom prst="ellipse">
            <a:avLst/>
          </a:prstGeom>
          <a:solidFill>
            <a:schemeClr val="tx1"/>
          </a:solidFill>
          <a:ln w="9525" algn="ctr">
            <a:solidFill>
              <a:schemeClr val="tx1"/>
            </a:solidFill>
            <a:round/>
            <a:headEnd/>
            <a:tailEnd/>
          </a:ln>
          <a:effectLst/>
        </p:spPr>
        <p:txBody>
          <a:bodyPr wrap="none" anchor="ctr"/>
          <a:lstStyle/>
          <a:p>
            <a:r>
              <a:rPr lang="nl-NL" sz="2400" b="1" dirty="0">
                <a:solidFill>
                  <a:schemeClr val="bg1"/>
                </a:solidFill>
              </a:rPr>
              <a:t>X</a:t>
            </a:r>
            <a:endParaRPr lang="en-GB" sz="2400" b="1" dirty="0">
              <a:solidFill>
                <a:schemeClr val="bg1"/>
              </a:solidFill>
            </a:endParaRPr>
          </a:p>
        </p:txBody>
      </p:sp>
      <p:sp>
        <p:nvSpPr>
          <p:cNvPr id="31" name="AutoShape 23">
            <a:hlinkClick r:id="rId14" action="ppaction://hlinksldjump"/>
          </p:cNvPr>
          <p:cNvSpPr>
            <a:spLocks noChangeArrowheads="1"/>
          </p:cNvSpPr>
          <p:nvPr/>
        </p:nvSpPr>
        <p:spPr bwMode="auto">
          <a:xfrm rot="10800000">
            <a:off x="7452320" y="1196752"/>
            <a:ext cx="504825" cy="431800"/>
          </a:xfrm>
          <a:prstGeom prst="rightArrow">
            <a:avLst>
              <a:gd name="adj1" fmla="val 55880"/>
              <a:gd name="adj2" fmla="val 67278"/>
            </a:avLst>
          </a:prstGeom>
          <a:solidFill>
            <a:srgbClr val="0070C0"/>
          </a:solidFill>
          <a:ln w="9525" algn="ctr">
            <a:noFill/>
            <a:miter lim="800000"/>
            <a:headEnd/>
            <a:tailEnd/>
          </a:ln>
          <a:effectLst/>
        </p:spPr>
        <p:txBody>
          <a:bodyPr wrap="none" anchor="ctr"/>
          <a:lstStyle/>
          <a:p>
            <a:endParaRPr lang="nl-NL"/>
          </a:p>
        </p:txBody>
      </p:sp>
      <p:sp>
        <p:nvSpPr>
          <p:cNvPr id="33" name="Titolo 1"/>
          <p:cNvSpPr txBox="1">
            <a:spLocks/>
          </p:cNvSpPr>
          <p:nvPr/>
        </p:nvSpPr>
        <p:spPr>
          <a:xfrm>
            <a:off x="616024" y="-171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0070C0"/>
                </a:solidFill>
                <a:effectLst/>
                <a:uLnTx/>
                <a:uFillTx/>
                <a:latin typeface="+mj-lt"/>
                <a:ea typeface="+mj-ea"/>
                <a:cs typeface="+mj-cs"/>
              </a:rPr>
              <a:t>ESA </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processor</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V6 </a:t>
            </a:r>
            <a:br>
              <a:rPr kumimoji="0" lang="it-IT" sz="3600" b="0" i="0" u="none" strike="noStrike" kern="1200" cap="none" spc="0" normalizeH="0" baseline="0" noProof="0" dirty="0" smtClean="0">
                <a:ln>
                  <a:noFill/>
                </a:ln>
                <a:solidFill>
                  <a:srgbClr val="0070C0"/>
                </a:solidFill>
                <a:effectLst/>
                <a:uLnTx/>
                <a:uFillTx/>
                <a:latin typeface="+mj-lt"/>
                <a:ea typeface="+mj-ea"/>
                <a:cs typeface="+mj-cs"/>
              </a:rPr>
            </a:br>
            <a:r>
              <a:rPr kumimoji="0" lang="it-IT" sz="3600" b="0" i="0" u="none" strike="noStrike" kern="1200" cap="none" spc="0" normalizeH="0" baseline="0" noProof="0" dirty="0" smtClean="0">
                <a:ln>
                  <a:noFill/>
                </a:ln>
                <a:solidFill>
                  <a:srgbClr val="0070C0"/>
                </a:solidFill>
                <a:effectLst/>
                <a:uLnTx/>
                <a:uFillTx/>
                <a:latin typeface="+mj-lt"/>
                <a:ea typeface="+mj-ea"/>
                <a:cs typeface="+mj-cs"/>
              </a:rPr>
              <a:t>(</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current</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release</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 (3/</a:t>
            </a:r>
            <a:r>
              <a:rPr kumimoji="0" lang="it-IT" sz="3600" b="0" i="0" u="none" strike="noStrike" kern="1200" cap="none" spc="0" normalizeH="0" baseline="0" noProof="0" dirty="0" err="1" smtClean="0">
                <a:ln>
                  <a:noFill/>
                </a:ln>
                <a:solidFill>
                  <a:srgbClr val="0070C0"/>
                </a:solidFill>
                <a:effectLst/>
                <a:uLnTx/>
                <a:uFillTx/>
                <a:latin typeface="+mj-lt"/>
                <a:ea typeface="+mj-ea"/>
                <a:cs typeface="+mj-cs"/>
              </a:rPr>
              <a:t>3</a:t>
            </a:r>
            <a:r>
              <a:rPr kumimoji="0" lang="it-IT" sz="3600" b="0" i="0" u="none" strike="noStrike" kern="1200" cap="none" spc="0" normalizeH="0" baseline="0" noProof="0" dirty="0" smtClean="0">
                <a:ln>
                  <a:noFill/>
                </a:ln>
                <a:solidFill>
                  <a:srgbClr val="0070C0"/>
                </a:solidFill>
                <a:effectLst/>
                <a:uLnTx/>
                <a:uFillTx/>
                <a:latin typeface="+mj-lt"/>
                <a:ea typeface="+mj-ea"/>
                <a:cs typeface="+mj-cs"/>
              </a:rPr>
              <a:t>)</a:t>
            </a:r>
            <a:endParaRPr kumimoji="0" lang="it-IT" sz="3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11064</TotalTime>
  <Words>2302</Words>
  <Application>Microsoft Office PowerPoint</Application>
  <PresentationFormat>Presentazione su schermo (4:3)</PresentationFormat>
  <Paragraphs>280</Paragraphs>
  <Slides>36</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38" baseType="lpstr">
      <vt:lpstr>Tema di Office</vt:lpstr>
      <vt:lpstr>Origin Graph</vt:lpstr>
      <vt:lpstr>New MIPAS V7 products</vt:lpstr>
      <vt:lpstr>New MIPAS V7 products</vt:lpstr>
      <vt:lpstr>New MIPAS V7 products</vt:lpstr>
      <vt:lpstr>New MIPAS V7 products</vt:lpstr>
      <vt:lpstr>MIPAS on ENVISAT (2002-2012)</vt:lpstr>
      <vt:lpstr>MIPAS on ENVISAT (2002-2012)</vt:lpstr>
      <vt:lpstr>ESA processor V6  (current release) (1/3)</vt:lpstr>
      <vt:lpstr>Diapositiva 8</vt:lpstr>
      <vt:lpstr>Diapositiva 9</vt:lpstr>
      <vt:lpstr>ESA processor V7  (next release –May 2015)</vt:lpstr>
      <vt:lpstr> Improvements in V7 L1 processor: correction of time dependent  calibration error (1/2)</vt:lpstr>
      <vt:lpstr>Improvements in V7 L1 processor: correction of time dependent  calibration error (2/2)</vt:lpstr>
      <vt:lpstr>Improvements in V7 L2 processor </vt:lpstr>
      <vt:lpstr>Improvements in V7 L2 processor</vt:lpstr>
      <vt:lpstr>Improvements in V7 L2 processor: </vt:lpstr>
      <vt:lpstr>Validation of V7 products</vt:lpstr>
      <vt:lpstr>Diapositiva 17</vt:lpstr>
      <vt:lpstr>Trends of Ozone-depleting  substances (ODS)</vt:lpstr>
      <vt:lpstr>HCFC-22</vt:lpstr>
      <vt:lpstr>HCFC-22:  trends vs latitude and altitude</vt:lpstr>
      <vt:lpstr>HCFC-22:  trends vs latitude and altitude</vt:lpstr>
      <vt:lpstr>HCFC-22:  trends vs latitude and altitude</vt:lpstr>
      <vt:lpstr>CCl4</vt:lpstr>
      <vt:lpstr>CCl4:  trends vs latitude and altitude</vt:lpstr>
      <vt:lpstr>CCl4:  trends vs latitude and altitude</vt:lpstr>
      <vt:lpstr>CCl4:  trends vs latitude and altitude</vt:lpstr>
      <vt:lpstr>CFC-11</vt:lpstr>
      <vt:lpstr>CFC-11:  trends vs latitude and altitude</vt:lpstr>
      <vt:lpstr>CFC-11:  trends vs latitude and altitude</vt:lpstr>
      <vt:lpstr>CFC-11:  trends vs latitude and altitude</vt:lpstr>
      <vt:lpstr>CFC-12</vt:lpstr>
      <vt:lpstr>CFC-12:  trends vs latitude and altitude</vt:lpstr>
      <vt:lpstr>CFC-12:  trends vs latitude and altitude</vt:lpstr>
      <vt:lpstr>CFC-12:  trends vs latitude and altitude</vt:lpstr>
      <vt:lpstr>New MIPAS V7 products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MIPAS V7 products</dc:title>
  <dc:creator>piera</dc:creator>
  <cp:lastModifiedBy>Simone Ceccherini</cp:lastModifiedBy>
  <cp:revision>252</cp:revision>
  <dcterms:created xsi:type="dcterms:W3CDTF">2015-03-24T11:31:34Z</dcterms:created>
  <dcterms:modified xsi:type="dcterms:W3CDTF">2015-06-16T10:16:39Z</dcterms:modified>
</cp:coreProperties>
</file>