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8" r:id="rId3"/>
    <p:sldId id="280" r:id="rId4"/>
    <p:sldId id="281" r:id="rId5"/>
    <p:sldId id="282" r:id="rId6"/>
    <p:sldId id="315" r:id="rId7"/>
    <p:sldId id="284" r:id="rId8"/>
    <p:sldId id="316" r:id="rId9"/>
    <p:sldId id="285" r:id="rId10"/>
    <p:sldId id="308" r:id="rId11"/>
    <p:sldId id="291" r:id="rId12"/>
    <p:sldId id="312" r:id="rId13"/>
    <p:sldId id="310" r:id="rId14"/>
  </p:sldIdLst>
  <p:sldSz cx="9144000" cy="6858000" type="screen4x3"/>
  <p:notesSz cx="10234613" cy="7099300"/>
  <p:custDataLst>
    <p:tags r:id="rId1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00"/>
    <a:srgbClr val="1F82C0"/>
    <a:srgbClr val="E2001A"/>
    <a:srgbClr val="771C2C"/>
    <a:srgbClr val="E5E7E7"/>
    <a:srgbClr val="DDEBF6"/>
    <a:srgbClr val="FDF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 autoAdjust="0"/>
    <p:restoredTop sz="94600"/>
  </p:normalViewPr>
  <p:slideViewPr>
    <p:cSldViewPr snapToObjects="1">
      <p:cViewPr>
        <p:scale>
          <a:sx n="110" d="100"/>
          <a:sy n="110" d="100"/>
        </p:scale>
        <p:origin x="-1116" y="-240"/>
      </p:cViewPr>
      <p:guideLst>
        <p:guide orient="horz" pos="2840"/>
        <p:guide orient="horz" pos="240"/>
        <p:guide orient="horz" pos="1105"/>
        <p:guide pos="5470"/>
        <p:guide pos="290"/>
        <p:guide pos="2880"/>
        <p:guide pos="1921"/>
        <p:guide pos="2109"/>
        <p:guide pos="44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AB19402-B77B-4CF9-9622-FE6B1D121FBC}" type="datetimeFigureOut">
              <a:rPr lang="de-DE"/>
              <a:pPr>
                <a:defRPr/>
              </a:pPr>
              <a:t>21.05.2015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BBEF375-2EF2-444D-B10E-9DB59CE714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82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5963" y="0"/>
            <a:ext cx="44354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51237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1850"/>
            <a:ext cx="8189913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5963" y="6742113"/>
            <a:ext cx="44354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F167873-B037-43FD-9A78-16B4943706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933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/>
            <a:fld id="{CE48FC6D-6289-41AA-A3B3-66B2AD06B122}" type="slidenum">
              <a:rPr lang="de-DE" smtClean="0">
                <a:latin typeface="Arial" charset="0"/>
              </a:rPr>
              <a:pPr eaLnBrk="1" hangingPunct="1"/>
              <a:t>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460375" y="476250"/>
            <a:ext cx="82232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460375" y="2457450"/>
            <a:ext cx="82232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7" name="Picture 25" descr="itwm_43mm_300dpi_s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6297613"/>
            <a:ext cx="141763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455613" y="6435725"/>
            <a:ext cx="180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defRPr/>
            </a:pPr>
            <a:r>
              <a:rPr lang="de-DE" sz="800" smtClean="0">
                <a:solidFill>
                  <a:srgbClr val="A8AFAF"/>
                </a:solidFill>
              </a:rPr>
              <a:t>© Fraunhofer ITWM</a:t>
            </a:r>
          </a:p>
          <a:p>
            <a:pPr eaLnBrk="1" hangingPunct="1">
              <a:defRPr/>
            </a:pPr>
            <a:fld id="{EE4062E4-4307-444F-A3BD-490C90A9190C}" type="slidenum">
              <a:rPr lang="de-DE" sz="800" smtClean="0">
                <a:solidFill>
                  <a:srgbClr val="A8AFAF"/>
                </a:solidFill>
              </a:rPr>
              <a:pPr eaLnBrk="1" hangingPunct="1">
                <a:defRPr/>
              </a:pPr>
              <a:t>‹#›</a:t>
            </a:fld>
            <a:r>
              <a:rPr lang="de-DE" sz="800" smtClean="0">
                <a:solidFill>
                  <a:srgbClr val="A8AFAF"/>
                </a:solidFill>
              </a:rPr>
              <a:t>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534988"/>
            <a:ext cx="8223250" cy="104457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375" y="1754188"/>
            <a:ext cx="8223250" cy="608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746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32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381000"/>
            <a:ext cx="2055812" cy="3184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381000"/>
            <a:ext cx="6015038" cy="3184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67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7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12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375" y="1754188"/>
            <a:ext cx="4035425" cy="181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4188"/>
            <a:ext cx="4035425" cy="181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16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1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37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64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65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73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45000" t="92000" r="45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 descr="itwm_43mm_300dpi_s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6297613"/>
            <a:ext cx="141763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81000"/>
            <a:ext cx="8223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1754188"/>
            <a:ext cx="822325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3" name="Line 7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455613" y="6435725"/>
            <a:ext cx="180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defRPr/>
            </a:pPr>
            <a:r>
              <a:rPr lang="de-DE" sz="800" smtClean="0">
                <a:solidFill>
                  <a:srgbClr val="A8AFAF"/>
                </a:solidFill>
              </a:rPr>
              <a:t>© Fraunhofer ITWM</a:t>
            </a:r>
          </a:p>
          <a:p>
            <a:pPr eaLnBrk="1" hangingPunct="1">
              <a:defRPr/>
            </a:pPr>
            <a:fld id="{F5D9FCF0-55A6-43AF-BF64-D9EC31A53CA6}" type="slidenum">
              <a:rPr lang="de-DE" sz="800" smtClean="0">
                <a:solidFill>
                  <a:srgbClr val="A8AFAF"/>
                </a:solidFill>
              </a:rPr>
              <a:pPr eaLnBrk="1" hangingPunct="1">
                <a:defRPr/>
              </a:pPr>
              <a:t>‹#›</a:t>
            </a:fld>
            <a:r>
              <a:rPr lang="de-DE" sz="800" smtClean="0">
                <a:solidFill>
                  <a:srgbClr val="A8AFAF"/>
                </a:solidFill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2pPr>
      <a:lvl3pPr marL="541338" indent="-271463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3pPr>
      <a:lvl4pPr marL="809625" indent="-26670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4pPr>
      <a:lvl5pPr marL="1081088" indent="-269875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5pPr>
      <a:lvl6pPr marL="1538288" indent="-2698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6pPr>
      <a:lvl7pPr marL="1995488" indent="-2698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7pPr>
      <a:lvl8pPr marL="2452688" indent="-2698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8pPr>
      <a:lvl9pPr marL="2909888" indent="-269875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tabLst>
          <a:tab pos="269875" algn="l"/>
          <a:tab pos="538163" algn="l"/>
          <a:tab pos="808038" algn="l"/>
          <a:tab pos="1076325" algn="l"/>
          <a:tab pos="1346200" algn="l"/>
          <a:tab pos="1614488" algn="l"/>
          <a:tab pos="1884363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800" dirty="0" smtClean="0"/>
              <a:t>Intuitive </a:t>
            </a:r>
            <a:r>
              <a:rPr lang="de-DE" sz="2800" dirty="0" err="1" smtClean="0"/>
              <a:t>Visualization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Transient Flow: </a:t>
            </a:r>
            <a:r>
              <a:rPr lang="de-DE" sz="2800" dirty="0" err="1" smtClean="0"/>
              <a:t>Towards</a:t>
            </a:r>
            <a:r>
              <a:rPr lang="de-DE" sz="2800" dirty="0" smtClean="0"/>
              <a:t> a </a:t>
            </a:r>
            <a:r>
              <a:rPr lang="de-DE" sz="2800" dirty="0" err="1" smtClean="0"/>
              <a:t>Full</a:t>
            </a:r>
            <a:r>
              <a:rPr lang="de-DE" sz="2800" dirty="0" smtClean="0"/>
              <a:t> 3D Tool</a:t>
            </a:r>
            <a:endParaRPr lang="de-DE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375" y="1513662"/>
            <a:ext cx="8223250" cy="608012"/>
          </a:xfrm>
        </p:spPr>
        <p:txBody>
          <a:bodyPr/>
          <a:lstStyle/>
          <a:p>
            <a:pPr marL="0" indent="0" eaLnBrk="1" hangingPunct="1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 General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2015, Vienna, April 12th-17th 2015</a:t>
            </a:r>
          </a:p>
          <a:p>
            <a:pPr marL="0" indent="0" eaLnBrk="1" hangingPunct="1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ESSI3.1: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sonification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geosciences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47727"/>
            <a:ext cx="2601553" cy="260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7544" y="2492896"/>
            <a:ext cx="8223250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6700" algn="l" rtl="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2pPr>
            <a:lvl3pPr marL="541338" indent="-271463" algn="l" rtl="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809625" indent="-266700" algn="l" rtl="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1081088" indent="-269875" algn="l" rtl="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5pPr>
            <a:lvl6pPr marL="1538288" indent="-2698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6pPr>
            <a:lvl7pPr marL="1995488" indent="-2698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7pPr>
            <a:lvl8pPr marL="2452688" indent="-2698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8pPr>
            <a:lvl9pPr marL="2909888" indent="-2698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/>
            <a:r>
              <a:rPr lang="de-DE" i="1" dirty="0" smtClean="0"/>
              <a:t>Isabel Michel</a:t>
            </a:r>
            <a:r>
              <a:rPr lang="de-DE" dirty="0" smtClean="0"/>
              <a:t>, Simon Schröder (Fraunhofer ITWM)</a:t>
            </a:r>
          </a:p>
          <a:p>
            <a:pPr marL="0" indent="0" eaLnBrk="1" hangingPunct="1"/>
            <a:r>
              <a:rPr lang="de-DE" dirty="0" smtClean="0"/>
              <a:t>Torsten Seidel, Christoph König (</a:t>
            </a:r>
            <a:r>
              <a:rPr lang="de-DE" dirty="0" err="1" smtClean="0"/>
              <a:t>delta</a:t>
            </a:r>
            <a:r>
              <a:rPr lang="de-DE" dirty="0" smtClean="0"/>
              <a:t> 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STRING: </a:t>
            </a:r>
            <a:r>
              <a:rPr lang="de-DE" dirty="0" err="1" smtClean="0"/>
              <a:t>Examples</a:t>
            </a:r>
            <a:r>
              <a:rPr lang="de-DE" dirty="0"/>
              <a:t> </a:t>
            </a:r>
            <a:r>
              <a:rPr lang="de-DE" dirty="0" smtClean="0"/>
              <a:t>– </a:t>
            </a:r>
            <a:r>
              <a:rPr lang="de-DE" dirty="0" err="1" smtClean="0"/>
              <a:t>Saturated</a:t>
            </a:r>
            <a:r>
              <a:rPr lang="de-DE" dirty="0" smtClean="0"/>
              <a:t> </a:t>
            </a:r>
            <a:r>
              <a:rPr lang="de-DE" dirty="0" err="1" smtClean="0"/>
              <a:t>Zones</a:t>
            </a:r>
            <a:r>
              <a:rPr lang="de-DE" dirty="0" smtClean="0"/>
              <a:t> in a </a:t>
            </a:r>
            <a:r>
              <a:rPr lang="de-DE" dirty="0" err="1" smtClean="0"/>
              <a:t>Tailing</a:t>
            </a:r>
            <a:r>
              <a:rPr lang="de-DE" dirty="0" smtClean="0"/>
              <a:t> </a:t>
            </a:r>
            <a:r>
              <a:rPr lang="de-DE" dirty="0" err="1" smtClean="0"/>
              <a:t>Basin</a:t>
            </a:r>
            <a:endParaRPr lang="de-DE" dirty="0" smtClean="0"/>
          </a:p>
        </p:txBody>
      </p:sp>
      <p:pic>
        <p:nvPicPr>
          <p:cNvPr id="11267" name="Picture 6" descr="logo2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RING_Tailing_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81238"/>
            <a:ext cx="91440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Second </a:t>
            </a:r>
            <a:r>
              <a:rPr lang="de-DE" dirty="0" err="1" smtClean="0"/>
              <a:t>Step</a:t>
            </a:r>
            <a:r>
              <a:rPr lang="de-DE" dirty="0" smtClean="0"/>
              <a:t>: </a:t>
            </a:r>
            <a:r>
              <a:rPr lang="de-DE" dirty="0" err="1" smtClean="0"/>
              <a:t>Full</a:t>
            </a:r>
            <a:r>
              <a:rPr lang="de-DE" dirty="0" smtClean="0"/>
              <a:t> 3D Tool</a:t>
            </a:r>
          </a:p>
        </p:txBody>
      </p:sp>
      <p:pic>
        <p:nvPicPr>
          <p:cNvPr id="28675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60375" y="1268760"/>
            <a:ext cx="8223250" cy="47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588" lvl="1" algn="just">
              <a:spcAft>
                <a:spcPct val="40000"/>
              </a:spcAft>
              <a:buClr>
                <a:schemeClr val="tx2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STRING:</a:t>
            </a:r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Novel</a:t>
            </a:r>
            <a:r>
              <a:rPr lang="de-DE" dirty="0" smtClean="0"/>
              <a:t>, </a:t>
            </a:r>
            <a:r>
              <a:rPr lang="de-DE" dirty="0" err="1" smtClean="0"/>
              <a:t>unique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intuitive </a:t>
            </a:r>
            <a:r>
              <a:rPr lang="de-DE" dirty="0" err="1" smtClean="0"/>
              <a:t>animation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3D transient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enabling</a:t>
            </a:r>
            <a:r>
              <a:rPr lang="de-DE" dirty="0" smtClean="0"/>
              <a:t> </a:t>
            </a:r>
            <a:r>
              <a:rPr lang="de-DE" dirty="0" err="1" smtClean="0"/>
              <a:t>experts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findings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non-professionals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investigate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Intelligent, time-</a:t>
            </a:r>
            <a:r>
              <a:rPr lang="de-DE" dirty="0" err="1" smtClean="0"/>
              <a:t>dependent</a:t>
            </a:r>
            <a:r>
              <a:rPr lang="de-DE" dirty="0" smtClean="0"/>
              <a:t> </a:t>
            </a:r>
            <a:r>
              <a:rPr lang="de-DE" dirty="0" err="1" smtClean="0"/>
              <a:t>seeding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r>
              <a:rPr lang="de-DE" dirty="0" smtClean="0"/>
              <a:t> (also </a:t>
            </a:r>
            <a:r>
              <a:rPr lang="de-DE" dirty="0" err="1" smtClean="0"/>
              <a:t>applicable</a:t>
            </a:r>
            <a:r>
              <a:rPr lang="de-DE" dirty="0" smtClean="0"/>
              <a:t> in 3D)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Generally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(not </a:t>
            </a:r>
            <a:r>
              <a:rPr lang="de-DE" dirty="0" err="1" smtClean="0"/>
              <a:t>restricted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groundwater</a:t>
            </a:r>
            <a:r>
              <a:rPr lang="de-DE" dirty="0" smtClean="0"/>
              <a:t> </a:t>
            </a:r>
            <a:r>
              <a:rPr lang="de-DE" dirty="0" err="1" smtClean="0"/>
              <a:t>modeling</a:t>
            </a:r>
            <a:r>
              <a:rPr lang="de-DE" dirty="0" smtClean="0"/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endParaRPr lang="de-DE" sz="1200" dirty="0" smtClean="0"/>
          </a:p>
          <a:p>
            <a:pPr marL="1588" lvl="1" algn="just">
              <a:spcAft>
                <a:spcPct val="40000"/>
              </a:spcAft>
              <a:buClr>
                <a:schemeClr val="tx2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estrictions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STRING: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2D </a:t>
            </a:r>
            <a:r>
              <a:rPr lang="de-DE" dirty="0" err="1" smtClean="0"/>
              <a:t>visualization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3D transient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 not all </a:t>
            </a:r>
            <a:r>
              <a:rPr lang="de-DE" dirty="0" err="1" smtClean="0">
                <a:sym typeface="Wingdings" pitchFamily="2" charset="2"/>
              </a:rPr>
              <a:t>features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of</a:t>
            </a:r>
            <a:r>
              <a:rPr lang="de-DE" dirty="0" smtClean="0">
                <a:sym typeface="Wingdings" pitchFamily="2" charset="2"/>
              </a:rPr>
              <a:t> a </a:t>
            </a:r>
            <a:r>
              <a:rPr lang="de-DE" dirty="0" err="1" smtClean="0">
                <a:sym typeface="Wingdings" pitchFamily="2" charset="2"/>
              </a:rPr>
              <a:t>flow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field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can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be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visualized</a:t>
            </a:r>
            <a:r>
              <a:rPr lang="de-DE" dirty="0" smtClean="0">
                <a:sym typeface="Wingdings" pitchFamily="2" charset="2"/>
              </a:rPr>
              <a:t> on </a:t>
            </a:r>
            <a:r>
              <a:rPr lang="de-DE" dirty="0" err="1" smtClean="0">
                <a:sym typeface="Wingdings" pitchFamily="2" charset="2"/>
              </a:rPr>
              <a:t>planar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and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curved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cuts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of</a:t>
            </a:r>
            <a:r>
              <a:rPr lang="de-DE" dirty="0" smtClean="0">
                <a:sym typeface="Wingdings" pitchFamily="2" charset="2"/>
              </a:rPr>
              <a:t> a 3D </a:t>
            </a:r>
            <a:r>
              <a:rPr lang="de-DE" dirty="0" err="1" smtClean="0">
                <a:sym typeface="Wingdings" pitchFamily="2" charset="2"/>
              </a:rPr>
              <a:t>model</a:t>
            </a:r>
            <a:endParaRPr lang="de-DE" dirty="0" smtClean="0">
              <a:sym typeface="Wingdings" pitchFamily="2" charset="2"/>
            </a:endParaRPr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Lack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exploration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large 3D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endParaRPr lang="de-DE" dirty="0" smtClean="0"/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endParaRPr lang="de-DE" dirty="0"/>
          </a:p>
          <a:p>
            <a:pPr marL="1588" lvl="1" algn="just">
              <a:spcAft>
                <a:spcPct val="40000"/>
              </a:spcAft>
              <a:buClr>
                <a:schemeClr val="tx2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</a:t>
            </a: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dirty="0" smtClean="0"/>
              <a:t>Extension </a:t>
            </a:r>
            <a:r>
              <a:rPr lang="de-DE" dirty="0" err="1" smtClean="0"/>
              <a:t>of</a:t>
            </a:r>
            <a:r>
              <a:rPr lang="de-DE" dirty="0" smtClean="0"/>
              <a:t> STRING </a:t>
            </a:r>
            <a:r>
              <a:rPr lang="de-DE" dirty="0" err="1" smtClean="0"/>
              <a:t>to</a:t>
            </a:r>
            <a:r>
              <a:rPr lang="de-DE" dirty="0" smtClean="0"/>
              <a:t> intuitive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interactive</a:t>
            </a:r>
            <a:r>
              <a:rPr lang="de-DE" dirty="0" smtClean="0"/>
              <a:t> </a:t>
            </a:r>
            <a:r>
              <a:rPr lang="de-DE" dirty="0" err="1" smtClean="0"/>
              <a:t>visualizations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entire</a:t>
            </a:r>
            <a:r>
              <a:rPr lang="de-DE" dirty="0" smtClean="0"/>
              <a:t> 3D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domains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Second </a:t>
            </a:r>
            <a:r>
              <a:rPr lang="de-DE" dirty="0" err="1" smtClean="0"/>
              <a:t>Step</a:t>
            </a:r>
            <a:r>
              <a:rPr lang="de-DE" dirty="0" smtClean="0"/>
              <a:t>: </a:t>
            </a:r>
            <a:r>
              <a:rPr lang="de-DE" dirty="0" err="1" smtClean="0"/>
              <a:t>Full</a:t>
            </a:r>
            <a:r>
              <a:rPr lang="de-DE" dirty="0" smtClean="0"/>
              <a:t> 3D Tool</a:t>
            </a:r>
          </a:p>
        </p:txBody>
      </p:sp>
      <p:pic>
        <p:nvPicPr>
          <p:cNvPr id="28675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60375" y="1268760"/>
            <a:ext cx="822325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588" lvl="1" algn="just">
              <a:spcAft>
                <a:spcPct val="40000"/>
              </a:spcAft>
              <a:buClr>
                <a:schemeClr val="tx2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Ensure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intuitive </a:t>
            </a:r>
            <a:r>
              <a:rPr lang="de-DE" dirty="0" err="1" smtClean="0"/>
              <a:t>character</a:t>
            </a:r>
            <a:endParaRPr lang="de-DE" dirty="0" smtClean="0"/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Adapt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3D </a:t>
            </a:r>
            <a:r>
              <a:rPr lang="de-DE" dirty="0" err="1" smtClean="0"/>
              <a:t>seeding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endParaRPr lang="de-DE" dirty="0" smtClean="0"/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Enhance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perception</a:t>
            </a:r>
            <a:r>
              <a:rPr lang="de-DE" dirty="0" smtClean="0"/>
              <a:t> (</a:t>
            </a:r>
            <a:r>
              <a:rPr lang="de-DE" dirty="0" err="1" smtClean="0"/>
              <a:t>illumination</a:t>
            </a:r>
            <a:r>
              <a:rPr lang="de-DE" dirty="0" smtClean="0"/>
              <a:t>, </a:t>
            </a:r>
            <a:r>
              <a:rPr lang="de-DE" dirty="0" err="1" smtClean="0"/>
              <a:t>head</a:t>
            </a:r>
            <a:r>
              <a:rPr lang="de-DE" dirty="0" smtClean="0"/>
              <a:t> </a:t>
            </a:r>
            <a:r>
              <a:rPr lang="de-DE" dirty="0" err="1" smtClean="0"/>
              <a:t>tracking</a:t>
            </a:r>
            <a:r>
              <a:rPr lang="de-DE" dirty="0" smtClean="0"/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Ensure</a:t>
            </a:r>
            <a:r>
              <a:rPr lang="de-DE" dirty="0" smtClean="0"/>
              <a:t> </a:t>
            </a:r>
            <a:r>
              <a:rPr lang="de-DE" dirty="0" err="1" smtClean="0"/>
              <a:t>interactivity</a:t>
            </a:r>
            <a:r>
              <a:rPr lang="de-DE" dirty="0" smtClean="0"/>
              <a:t> (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, </a:t>
            </a:r>
            <a:r>
              <a:rPr lang="de-DE" dirty="0" err="1" smtClean="0"/>
              <a:t>OpenCL</a:t>
            </a:r>
            <a:r>
              <a:rPr lang="de-DE" dirty="0" smtClean="0"/>
              <a:t>, OpenGL)</a:t>
            </a:r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demands</a:t>
            </a:r>
            <a:r>
              <a:rPr lang="de-DE" dirty="0" smtClean="0"/>
              <a:t> on </a:t>
            </a:r>
            <a:r>
              <a:rPr lang="de-DE" dirty="0" err="1" smtClean="0"/>
              <a:t>visualization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groundwater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(different </a:t>
            </a:r>
            <a:r>
              <a:rPr lang="de-DE" dirty="0" err="1" smtClean="0"/>
              <a:t>scales</a:t>
            </a:r>
            <a:r>
              <a:rPr lang="de-DE" dirty="0" smtClean="0"/>
              <a:t> in a </a:t>
            </a:r>
            <a:r>
              <a:rPr lang="de-DE" dirty="0" err="1" smtClean="0"/>
              <a:t>mesh</a:t>
            </a:r>
            <a:r>
              <a:rPr lang="de-DE" dirty="0" smtClean="0"/>
              <a:t>, </a:t>
            </a:r>
            <a:r>
              <a:rPr lang="de-DE" dirty="0" err="1" smtClean="0"/>
              <a:t>saturated</a:t>
            </a:r>
            <a:r>
              <a:rPr lang="de-DE" dirty="0" smtClean="0"/>
              <a:t> </a:t>
            </a:r>
            <a:r>
              <a:rPr lang="de-DE" dirty="0" err="1" smtClean="0"/>
              <a:t>surfaces</a:t>
            </a:r>
            <a:r>
              <a:rPr lang="de-DE" dirty="0" smtClean="0"/>
              <a:t>/</a:t>
            </a:r>
            <a:r>
              <a:rPr lang="de-DE" dirty="0" err="1" smtClean="0"/>
              <a:t>groundwater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, </a:t>
            </a:r>
            <a:r>
              <a:rPr lang="de-DE" dirty="0" err="1" smtClean="0"/>
              <a:t>flow</a:t>
            </a:r>
            <a:r>
              <a:rPr lang="de-DE" dirty="0" smtClean="0"/>
              <a:t> in </a:t>
            </a:r>
            <a:r>
              <a:rPr lang="de-DE" dirty="0" err="1" smtClean="0"/>
              <a:t>fractures</a:t>
            </a:r>
            <a:r>
              <a:rPr lang="de-DE" dirty="0" smtClean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84" y="4014231"/>
            <a:ext cx="1968949" cy="20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60375" y="2195572"/>
            <a:ext cx="8223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588" lvl="1" algn="ctr">
              <a:spcAft>
                <a:spcPct val="40000"/>
              </a:spcAft>
              <a:buClr>
                <a:schemeClr val="tx2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sz="2400" b="1" dirty="0" err="1" smtClean="0">
                <a:latin typeface="Frutiger LT Com 45 Light" pitchFamily="34" charset="0"/>
              </a:rPr>
              <a:t>Thank</a:t>
            </a:r>
            <a:r>
              <a:rPr lang="de-DE" sz="2400" b="1" dirty="0" smtClean="0">
                <a:latin typeface="Frutiger LT Com 45 Light" pitchFamily="34" charset="0"/>
              </a:rPr>
              <a:t> </a:t>
            </a:r>
            <a:r>
              <a:rPr lang="de-DE" sz="2400" b="1" dirty="0" err="1" smtClean="0">
                <a:latin typeface="Frutiger LT Com 45 Light" pitchFamily="34" charset="0"/>
              </a:rPr>
              <a:t>you</a:t>
            </a:r>
            <a:r>
              <a:rPr lang="de-DE" sz="2400" b="1" dirty="0" smtClean="0">
                <a:latin typeface="Frutiger LT Com 45 Light" pitchFamily="34" charset="0"/>
              </a:rPr>
              <a:t> </a:t>
            </a:r>
            <a:r>
              <a:rPr lang="de-DE" sz="2400" b="1" dirty="0" err="1" smtClean="0">
                <a:latin typeface="Frutiger LT Com 45 Light" pitchFamily="34" charset="0"/>
              </a:rPr>
              <a:t>for</a:t>
            </a:r>
            <a:r>
              <a:rPr lang="de-DE" sz="2400" b="1" dirty="0" smtClean="0">
                <a:latin typeface="Frutiger LT Com 45 Light" pitchFamily="34" charset="0"/>
              </a:rPr>
              <a:t> </a:t>
            </a:r>
            <a:r>
              <a:rPr lang="de-DE" sz="2400" b="1" dirty="0" err="1" smtClean="0">
                <a:latin typeface="Frutiger LT Com 45 Light" pitchFamily="34" charset="0"/>
              </a:rPr>
              <a:t>your</a:t>
            </a:r>
            <a:r>
              <a:rPr lang="de-DE" sz="2400" b="1" dirty="0" smtClean="0">
                <a:latin typeface="Frutiger LT Com 45 Light" pitchFamily="34" charset="0"/>
              </a:rPr>
              <a:t> </a:t>
            </a:r>
            <a:r>
              <a:rPr lang="de-DE" sz="2400" b="1" dirty="0" err="1" smtClean="0">
                <a:latin typeface="Frutiger LT Com 45 Light" pitchFamily="34" charset="0"/>
              </a:rPr>
              <a:t>attention</a:t>
            </a:r>
            <a:r>
              <a:rPr lang="de-DE" sz="2400" b="1" dirty="0" smtClean="0">
                <a:latin typeface="Frutiger LT Com 45 Light" pitchFamily="34" charset="0"/>
              </a:rPr>
              <a:t>!</a:t>
            </a:r>
            <a:endParaRPr lang="de-DE" sz="2400" b="1" dirty="0">
              <a:latin typeface="Frutiger LT Com 45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36" y="2924944"/>
            <a:ext cx="2543530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800" dirty="0"/>
              <a:t>Intuitive </a:t>
            </a:r>
            <a:r>
              <a:rPr lang="de-DE" sz="2800" dirty="0" err="1"/>
              <a:t>Visualization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Transient Flow: </a:t>
            </a:r>
            <a:r>
              <a:rPr lang="de-DE" sz="2800" dirty="0" err="1"/>
              <a:t>Towards</a:t>
            </a:r>
            <a:r>
              <a:rPr lang="de-DE" sz="2800" dirty="0"/>
              <a:t> a </a:t>
            </a:r>
            <a:r>
              <a:rPr lang="de-DE" sz="2800" dirty="0" err="1"/>
              <a:t>Full</a:t>
            </a:r>
            <a:r>
              <a:rPr lang="de-DE" sz="2800" dirty="0"/>
              <a:t> 3D Tool</a:t>
            </a:r>
            <a:endParaRPr lang="de-DE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60375" y="2813676"/>
            <a:ext cx="8223250" cy="299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268288" indent="-266700" eaLnBrk="0" hangingPunct="0"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Aft>
                <a:spcPct val="4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de-DE" dirty="0"/>
              <a:t>M</a:t>
            </a:r>
            <a:r>
              <a:rPr lang="de-DE" dirty="0" smtClean="0"/>
              <a:t>otivation</a:t>
            </a:r>
            <a:endParaRPr lang="de-DE" dirty="0"/>
          </a:p>
          <a:p>
            <a:pPr eaLnBrk="1" hangingPunct="1">
              <a:spcAft>
                <a:spcPct val="4000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de-DE" dirty="0" smtClean="0"/>
              <a:t>First </a:t>
            </a:r>
            <a:r>
              <a:rPr lang="de-DE" dirty="0" err="1" smtClean="0"/>
              <a:t>Step</a:t>
            </a:r>
            <a:r>
              <a:rPr lang="de-DE" dirty="0" smtClean="0"/>
              <a:t>: STRING</a:t>
            </a:r>
            <a:endParaRPr lang="de-DE" dirty="0"/>
          </a:p>
          <a:p>
            <a:pPr lvl="1" eaLnBrk="1" hangingPunct="1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de-DE" dirty="0"/>
              <a:t>Features</a:t>
            </a:r>
          </a:p>
          <a:p>
            <a:pPr lvl="1" eaLnBrk="1" hangingPunct="1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de-DE" dirty="0" err="1" smtClean="0"/>
              <a:t>Visualization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endParaRPr lang="de-DE" dirty="0"/>
          </a:p>
          <a:p>
            <a:pPr lvl="1" eaLnBrk="1" hangingPunct="1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de-DE" dirty="0" err="1" smtClean="0"/>
              <a:t>Examples</a:t>
            </a:r>
            <a:endParaRPr lang="de-DE" dirty="0" smtClean="0"/>
          </a:p>
          <a:p>
            <a:pPr marL="1588" lvl="1" indent="0" eaLnBrk="1" hangingPunct="1">
              <a:spcAft>
                <a:spcPct val="40000"/>
              </a:spcAft>
              <a:buClr>
                <a:schemeClr val="tx2"/>
              </a:buClr>
            </a:pPr>
            <a:r>
              <a:rPr lang="de-DE" dirty="0" smtClean="0"/>
              <a:t>Second </a:t>
            </a:r>
            <a:r>
              <a:rPr lang="de-DE" dirty="0" err="1" smtClean="0"/>
              <a:t>Step</a:t>
            </a:r>
            <a:r>
              <a:rPr lang="de-DE" dirty="0" smtClean="0"/>
              <a:t>: </a:t>
            </a:r>
            <a:r>
              <a:rPr lang="de-DE" dirty="0" err="1" smtClean="0"/>
              <a:t>Full</a:t>
            </a:r>
            <a:r>
              <a:rPr lang="de-DE" dirty="0" smtClean="0"/>
              <a:t> 3D Tool</a:t>
            </a:r>
            <a:endParaRPr lang="de-DE" dirty="0"/>
          </a:p>
          <a:p>
            <a:pPr lvl="1" eaLnBrk="1" hangingPunct="1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de-DE" dirty="0" err="1" smtClean="0"/>
              <a:t>Strengths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urrent</a:t>
            </a:r>
            <a:r>
              <a:rPr lang="de-DE" dirty="0" smtClean="0"/>
              <a:t> </a:t>
            </a:r>
            <a:r>
              <a:rPr lang="de-DE" dirty="0" err="1"/>
              <a:t>R</a:t>
            </a:r>
            <a:r>
              <a:rPr lang="de-DE" dirty="0" err="1" smtClean="0"/>
              <a:t>estrictions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STRING</a:t>
            </a:r>
            <a:endParaRPr lang="de-DE" dirty="0"/>
          </a:p>
          <a:p>
            <a:pPr lvl="1" eaLnBrk="1" hangingPunct="1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de-DE" dirty="0" err="1" smtClean="0"/>
              <a:t>Challenges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Motivation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460375" y="1268760"/>
            <a:ext cx="8223250" cy="265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588" lvl="1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r>
              <a:rPr lang="de-DE" dirty="0" err="1" smtClean="0"/>
              <a:t>Visualization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geoscientific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challenging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r>
              <a:rPr lang="de-DE" dirty="0" smtClean="0"/>
              <a:t> </a:t>
            </a:r>
            <a:r>
              <a:rPr lang="de-DE" dirty="0" err="1" smtClean="0"/>
              <a:t>especially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targeting</a:t>
            </a:r>
            <a:r>
              <a:rPr lang="de-DE" dirty="0" smtClean="0"/>
              <a:t> a non-professional </a:t>
            </a:r>
            <a:r>
              <a:rPr lang="de-DE" dirty="0" err="1" smtClean="0"/>
              <a:t>audience</a:t>
            </a:r>
            <a:r>
              <a:rPr lang="de-DE" dirty="0" smtClean="0"/>
              <a:t>.</a:t>
            </a:r>
            <a:endParaRPr lang="de-DE" dirty="0"/>
          </a:p>
          <a:p>
            <a:pPr marL="1588" lvl="1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endParaRPr lang="de-DE" dirty="0">
              <a:solidFill>
                <a:srgbClr val="000000"/>
              </a:solidFill>
            </a:endParaRPr>
          </a:p>
          <a:p>
            <a:pPr marL="1588" lvl="1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</a:t>
            </a: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de-D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Animation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trajectories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3D transient </a:t>
            </a:r>
            <a:r>
              <a:rPr lang="de-DE" dirty="0" err="1" smtClean="0">
                <a:solidFill>
                  <a:srgbClr val="000000"/>
                </a:solidFill>
              </a:rPr>
              <a:t>groundwater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flow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r>
              <a:rPr lang="de-DE" dirty="0" smtClean="0">
                <a:solidFill>
                  <a:srgbClr val="000000"/>
                </a:solidFill>
              </a:rPr>
              <a:t> via </a:t>
            </a:r>
            <a:r>
              <a:rPr lang="de-DE" dirty="0" err="1" smtClean="0">
                <a:solidFill>
                  <a:srgbClr val="000000"/>
                </a:solidFill>
              </a:rPr>
              <a:t>pathlets</a:t>
            </a:r>
            <a:r>
              <a:rPr lang="de-DE" dirty="0" smtClean="0">
                <a:solidFill>
                  <a:srgbClr val="000000"/>
                </a:solidFill>
              </a:rPr>
              <a:t> (</a:t>
            </a:r>
            <a:r>
              <a:rPr lang="de-DE" dirty="0" err="1" smtClean="0">
                <a:solidFill>
                  <a:srgbClr val="000000"/>
                </a:solidFill>
              </a:rPr>
              <a:t>short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parts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pathlines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  <a:endParaRPr lang="de-DE" dirty="0">
              <a:solidFill>
                <a:srgbClr val="000000"/>
              </a:solidFill>
            </a:endParaRPr>
          </a:p>
          <a:p>
            <a:pPr marL="1588" lvl="1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endParaRPr lang="de-DE" dirty="0">
              <a:solidFill>
                <a:schemeClr val="tx2"/>
              </a:solidFill>
            </a:endParaRPr>
          </a:p>
          <a:p>
            <a:pPr marL="1588" lvl="1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 </a:t>
            </a: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pathlets</a:t>
            </a: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dirty="0" smtClean="0">
                <a:solidFill>
                  <a:srgbClr val="000000"/>
                </a:solidFill>
              </a:rPr>
              <a:t>Intuitive </a:t>
            </a:r>
            <a:r>
              <a:rPr lang="de-DE" dirty="0" err="1" smtClean="0">
                <a:solidFill>
                  <a:srgbClr val="000000"/>
                </a:solidFill>
              </a:rPr>
              <a:t>perception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main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characteristics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flow</a:t>
            </a:r>
            <a:r>
              <a:rPr lang="de-DE" dirty="0" smtClean="0">
                <a:solidFill>
                  <a:srgbClr val="000000"/>
                </a:solidFill>
              </a:rPr>
              <a:t> (</a:t>
            </a:r>
            <a:r>
              <a:rPr lang="de-DE" dirty="0" err="1" smtClean="0">
                <a:solidFill>
                  <a:srgbClr val="000000"/>
                </a:solidFill>
              </a:rPr>
              <a:t>velocity</a:t>
            </a:r>
            <a:r>
              <a:rPr lang="de-DE" dirty="0" smtClean="0">
                <a:solidFill>
                  <a:srgbClr val="000000"/>
                </a:solidFill>
              </a:rPr>
              <a:t>, </a:t>
            </a:r>
            <a:r>
              <a:rPr lang="de-DE" dirty="0" err="1" smtClean="0">
                <a:solidFill>
                  <a:srgbClr val="000000"/>
                </a:solidFill>
              </a:rPr>
              <a:t>direction</a:t>
            </a:r>
            <a:r>
              <a:rPr lang="de-DE" dirty="0" smtClean="0">
                <a:solidFill>
                  <a:srgbClr val="000000"/>
                </a:solidFill>
              </a:rPr>
              <a:t>) </a:t>
            </a:r>
            <a:r>
              <a:rPr lang="de-DE" dirty="0" err="1" smtClean="0">
                <a:solidFill>
                  <a:srgbClr val="000000"/>
                </a:solidFill>
              </a:rPr>
              <a:t>even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non-professionals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172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First </a:t>
            </a:r>
            <a:r>
              <a:rPr lang="de-DE" dirty="0" err="1" smtClean="0"/>
              <a:t>Step</a:t>
            </a:r>
            <a:r>
              <a:rPr lang="de-DE" dirty="0" smtClean="0"/>
              <a:t>: STRING</a:t>
            </a: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60375" y="1268760"/>
            <a:ext cx="8223250" cy="160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r>
              <a:rPr lang="de-DE" dirty="0" smtClean="0"/>
              <a:t>Software </a:t>
            </a:r>
            <a:r>
              <a:rPr lang="de-DE" dirty="0" err="1" smtClean="0"/>
              <a:t>for</a:t>
            </a:r>
            <a:r>
              <a:rPr lang="de-DE" dirty="0" smtClean="0"/>
              <a:t> intuitive 2D </a:t>
            </a:r>
            <a:r>
              <a:rPr lang="de-DE" dirty="0" err="1" smtClean="0"/>
              <a:t>visualization</a:t>
            </a:r>
            <a:r>
              <a:rPr lang="de-DE" dirty="0" smtClean="0"/>
              <a:t> (on </a:t>
            </a:r>
            <a:r>
              <a:rPr lang="de-DE" dirty="0" err="1" smtClean="0"/>
              <a:t>planar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curved</a:t>
            </a:r>
            <a:r>
              <a:rPr lang="de-DE" dirty="0" smtClean="0"/>
              <a:t> </a:t>
            </a:r>
            <a:r>
              <a:rPr lang="de-DE" dirty="0" err="1" smtClean="0"/>
              <a:t>cuts</a:t>
            </a:r>
            <a:r>
              <a:rPr lang="de-DE" dirty="0" smtClean="0"/>
              <a:t>) </a:t>
            </a:r>
            <a:r>
              <a:rPr lang="de-DE" dirty="0" err="1" smtClean="0"/>
              <a:t>of</a:t>
            </a:r>
            <a:r>
              <a:rPr lang="de-DE" dirty="0" smtClean="0"/>
              <a:t> 3D transient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r>
              <a:rPr lang="de-DE" dirty="0" err="1"/>
              <a:t>D</a:t>
            </a:r>
            <a:r>
              <a:rPr lang="de-DE" dirty="0" err="1" smtClean="0"/>
              <a:t>eveloped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Fraunhofer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Industrial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(ITWM) </a:t>
            </a:r>
            <a:r>
              <a:rPr lang="de-DE" dirty="0"/>
              <a:t>in </a:t>
            </a:r>
            <a:r>
              <a:rPr lang="de-DE" dirty="0" smtClean="0"/>
              <a:t>Kaiserslautern, Germany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  <a:defRPr/>
            </a:pPr>
            <a:r>
              <a:rPr lang="de-DE" dirty="0" smtClean="0"/>
              <a:t>In </a:t>
            </a:r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delta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 Ingenieurgesellschaft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mbH</a:t>
            </a:r>
            <a:r>
              <a:rPr lang="de-DE" dirty="0" smtClean="0"/>
              <a:t>, Witten, Germany</a:t>
            </a:r>
            <a:endParaRPr lang="de-DE" dirty="0"/>
          </a:p>
        </p:txBody>
      </p:sp>
      <p:pic>
        <p:nvPicPr>
          <p:cNvPr id="8196" name="Picture 8" descr="delta_h_SM_rg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717032"/>
            <a:ext cx="172878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itwm_85mm_300dpi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05064"/>
            <a:ext cx="216058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logo2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STRING</a:t>
            </a:r>
            <a:r>
              <a:rPr lang="de-DE" dirty="0"/>
              <a:t>:</a:t>
            </a:r>
            <a:r>
              <a:rPr lang="de-DE" dirty="0" smtClean="0"/>
              <a:t> Features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460375" y="1268057"/>
            <a:ext cx="8223250" cy="437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transient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de-DE" dirty="0" smtClean="0"/>
              <a:t>: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SPRING (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modeling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delta</a:t>
            </a:r>
            <a:r>
              <a:rPr lang="de-DE" dirty="0"/>
              <a:t> h</a:t>
            </a:r>
            <a:r>
              <a:rPr lang="de-DE" dirty="0" smtClean="0"/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Illustration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pathlets</a:t>
            </a:r>
            <a:r>
              <a:rPr lang="de-DE" dirty="0"/>
              <a:t> </a:t>
            </a:r>
            <a:r>
              <a:rPr lang="de-DE" dirty="0" err="1"/>
              <a:t>moving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(</a:t>
            </a:r>
            <a:r>
              <a:rPr lang="de-DE" dirty="0" err="1" smtClean="0"/>
              <a:t>Lagrangian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/>
              <a:t>I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ntelligent, time-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seeding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Finite </a:t>
            </a:r>
            <a:r>
              <a:rPr lang="de-DE" dirty="0" err="1"/>
              <a:t>P</a:t>
            </a:r>
            <a:r>
              <a:rPr lang="de-DE" dirty="0" err="1" smtClean="0"/>
              <a:t>ointset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(FPM)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ITWM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/>
              <a:t>H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orizontal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2D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cuts</a:t>
            </a:r>
            <a:r>
              <a:rPr lang="de-DE" dirty="0" smtClean="0"/>
              <a:t> in a 3D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visualization</a:t>
            </a:r>
            <a:r>
              <a:rPr lang="de-DE" dirty="0" smtClean="0"/>
              <a:t> planes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Time-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dependent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lipping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regions</a:t>
            </a:r>
            <a:r>
              <a:rPr lang="de-DE" dirty="0" smtClean="0"/>
              <a:t> (</a:t>
            </a:r>
            <a:r>
              <a:rPr lang="de-DE" dirty="0" err="1" smtClean="0"/>
              <a:t>saturated</a:t>
            </a:r>
            <a:r>
              <a:rPr lang="de-DE" dirty="0" smtClean="0"/>
              <a:t> </a:t>
            </a:r>
            <a:r>
              <a:rPr lang="de-DE" dirty="0" err="1" smtClean="0"/>
              <a:t>zones</a:t>
            </a:r>
            <a:r>
              <a:rPr lang="de-DE" dirty="0" smtClean="0"/>
              <a:t>, large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/>
              <a:t>T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ime-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scalar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r>
              <a:rPr lang="de-DE" dirty="0" smtClean="0"/>
              <a:t> (</a:t>
            </a:r>
            <a:r>
              <a:rPr lang="de-DE" dirty="0" err="1" smtClean="0"/>
              <a:t>continuous</a:t>
            </a:r>
            <a:r>
              <a:rPr lang="de-DE" dirty="0" smtClean="0"/>
              <a:t> </a:t>
            </a:r>
            <a:r>
              <a:rPr lang="de-DE" dirty="0" err="1" smtClean="0"/>
              <a:t>colormap</a:t>
            </a:r>
            <a:r>
              <a:rPr lang="de-DE" dirty="0" smtClean="0"/>
              <a:t>, </a:t>
            </a:r>
            <a:r>
              <a:rPr lang="de-DE" dirty="0" err="1" smtClean="0"/>
              <a:t>isosurfaces</a:t>
            </a:r>
            <a:r>
              <a:rPr lang="de-DE" dirty="0" smtClean="0"/>
              <a:t>; </a:t>
            </a:r>
            <a:r>
              <a:rPr lang="de-DE" dirty="0" err="1" smtClean="0"/>
              <a:t>contour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rendered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frames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geographic</a:t>
            </a:r>
            <a:r>
              <a:rPr lang="de-DE" dirty="0"/>
              <a:t> </a:t>
            </a:r>
            <a:r>
              <a:rPr lang="de-DE" dirty="0" err="1" smtClean="0"/>
              <a:t>information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easy </a:t>
            </a:r>
            <a:r>
              <a:rPr lang="de-DE" dirty="0" err="1" smtClean="0"/>
              <a:t>handling</a:t>
            </a:r>
            <a:endParaRPr lang="de-DE" dirty="0" smtClean="0"/>
          </a:p>
        </p:txBody>
      </p:sp>
      <p:pic>
        <p:nvPicPr>
          <p:cNvPr id="9220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STRING</a:t>
            </a:r>
            <a:r>
              <a:rPr lang="de-DE" dirty="0"/>
              <a:t>:</a:t>
            </a:r>
            <a:r>
              <a:rPr lang="de-DE" dirty="0" smtClean="0"/>
              <a:t> Features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460375" y="1268057"/>
            <a:ext cx="8223250" cy="476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transient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de-DE" dirty="0">
                <a:solidFill>
                  <a:srgbClr val="000000"/>
                </a:solidFill>
              </a:rPr>
              <a:t>: </a:t>
            </a:r>
            <a:r>
              <a:rPr lang="de-DE" dirty="0" err="1">
                <a:solidFill>
                  <a:srgbClr val="000000"/>
                </a:solidFill>
              </a:rPr>
              <a:t>interface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SPRING (</a:t>
            </a:r>
            <a:r>
              <a:rPr lang="de-DE" dirty="0" err="1">
                <a:solidFill>
                  <a:srgbClr val="000000"/>
                </a:solidFill>
              </a:rPr>
              <a:t>water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systems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modeling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software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developed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delta</a:t>
            </a:r>
            <a:r>
              <a:rPr lang="de-DE" dirty="0">
                <a:solidFill>
                  <a:srgbClr val="000000"/>
                </a:solidFill>
              </a:rPr>
              <a:t> h)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solidFill>
                  <a:srgbClr val="000000"/>
                </a:solidFill>
              </a:rPr>
              <a:t>Illustration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flow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velocity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help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pathlets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moving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flow</a:t>
            </a:r>
            <a:r>
              <a:rPr lang="de-DE" dirty="0">
                <a:solidFill>
                  <a:srgbClr val="000000"/>
                </a:solidFill>
              </a:rPr>
              <a:t> (</a:t>
            </a:r>
            <a:r>
              <a:rPr lang="de-DE" dirty="0" err="1" smtClean="0">
                <a:solidFill>
                  <a:srgbClr val="000000"/>
                </a:solidFill>
              </a:rPr>
              <a:t>Lagrangian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character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solidFill>
                  <a:srgbClr val="000000"/>
                </a:solidFill>
              </a:rPr>
              <a:t>I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ntelligent, time-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seeding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based</a:t>
            </a:r>
            <a:r>
              <a:rPr lang="de-DE" dirty="0">
                <a:solidFill>
                  <a:srgbClr val="000000"/>
                </a:solidFill>
              </a:rPr>
              <a:t> on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point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management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Finite </a:t>
            </a:r>
            <a:r>
              <a:rPr lang="de-DE" dirty="0" err="1">
                <a:solidFill>
                  <a:srgbClr val="000000"/>
                </a:solidFill>
              </a:rPr>
              <a:t>Pointset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Method</a:t>
            </a:r>
            <a:r>
              <a:rPr lang="de-DE" dirty="0">
                <a:solidFill>
                  <a:srgbClr val="000000"/>
                </a:solidFill>
              </a:rPr>
              <a:t> (FPM) </a:t>
            </a:r>
            <a:r>
              <a:rPr lang="de-DE" dirty="0" err="1">
                <a:solidFill>
                  <a:srgbClr val="000000"/>
                </a:solidFill>
              </a:rPr>
              <a:t>developed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by</a:t>
            </a:r>
            <a:r>
              <a:rPr lang="de-DE" dirty="0">
                <a:solidFill>
                  <a:srgbClr val="000000"/>
                </a:solidFill>
              </a:rPr>
              <a:t> ITWM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solidFill>
                  <a:srgbClr val="000000"/>
                </a:solidFill>
              </a:rPr>
              <a:t>H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orizontal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2D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cuts</a:t>
            </a:r>
            <a:r>
              <a:rPr lang="de-DE" dirty="0">
                <a:solidFill>
                  <a:srgbClr val="000000"/>
                </a:solidFill>
              </a:rPr>
              <a:t> in a 3D </a:t>
            </a:r>
            <a:r>
              <a:rPr lang="de-DE" dirty="0" err="1">
                <a:solidFill>
                  <a:srgbClr val="000000"/>
                </a:solidFill>
              </a:rPr>
              <a:t>model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visualization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planes</a:t>
            </a:r>
            <a:endParaRPr lang="de-DE" dirty="0">
              <a:solidFill>
                <a:srgbClr val="000000"/>
              </a:solidFill>
            </a:endParaRP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Time-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dependent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lipping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regions</a:t>
            </a:r>
            <a:r>
              <a:rPr lang="de-DE" dirty="0">
                <a:solidFill>
                  <a:srgbClr val="000000"/>
                </a:solidFill>
              </a:rPr>
              <a:t> (</a:t>
            </a:r>
            <a:r>
              <a:rPr lang="de-DE" dirty="0" err="1">
                <a:solidFill>
                  <a:srgbClr val="000000"/>
                </a:solidFill>
              </a:rPr>
              <a:t>saturated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zones</a:t>
            </a:r>
            <a:r>
              <a:rPr lang="de-DE" dirty="0">
                <a:solidFill>
                  <a:srgbClr val="000000"/>
                </a:solidFill>
              </a:rPr>
              <a:t>, large </a:t>
            </a:r>
            <a:r>
              <a:rPr lang="de-DE" dirty="0" err="1">
                <a:solidFill>
                  <a:srgbClr val="000000"/>
                </a:solidFill>
              </a:rPr>
              <a:t>data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sets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solidFill>
                  <a:srgbClr val="000000"/>
                </a:solidFill>
              </a:rPr>
              <a:t>T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ime-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r>
              <a:rPr lang="de-DE" dirty="0">
                <a:solidFill>
                  <a:srgbClr val="000000"/>
                </a:solidFill>
              </a:rPr>
              <a:t> (</a:t>
            </a:r>
            <a:r>
              <a:rPr lang="de-DE" dirty="0" err="1">
                <a:solidFill>
                  <a:srgbClr val="000000"/>
                </a:solidFill>
              </a:rPr>
              <a:t>continuous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colormap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isosurfaces</a:t>
            </a:r>
            <a:r>
              <a:rPr lang="de-DE" dirty="0">
                <a:solidFill>
                  <a:srgbClr val="000000"/>
                </a:solidFill>
              </a:rPr>
              <a:t>; </a:t>
            </a:r>
            <a:r>
              <a:rPr lang="de-DE" dirty="0" err="1">
                <a:solidFill>
                  <a:srgbClr val="000000"/>
                </a:solidFill>
              </a:rPr>
              <a:t>contour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lines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rendered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single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frames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together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geographic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information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easy </a:t>
            </a:r>
            <a:r>
              <a:rPr lang="de-DE" dirty="0" err="1">
                <a:solidFill>
                  <a:srgbClr val="000000"/>
                </a:solidFill>
              </a:rPr>
              <a:t>handling</a:t>
            </a:r>
            <a:endParaRPr lang="de-DE" dirty="0">
              <a:solidFill>
                <a:srgbClr val="000000"/>
              </a:solidFill>
            </a:endParaRPr>
          </a:p>
          <a:p>
            <a:pPr marL="1588" lvl="1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Uniqueness</a:t>
            </a: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regarding</a:t>
            </a:r>
            <a:r>
              <a:rPr lang="de-D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intuitive </a:t>
            </a: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3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STRING: </a:t>
            </a:r>
            <a:r>
              <a:rPr lang="de-DE" dirty="0" err="1" smtClean="0"/>
              <a:t>Visualization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– Easy 3D Case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460375" y="1274400"/>
            <a:ext cx="822325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Loading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geometrical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(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boundaries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(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scalar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).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Choosing</a:t>
            </a:r>
            <a:r>
              <a:rPr lang="de-DE" dirty="0" smtClean="0"/>
              <a:t> a horizontal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vertical</a:t>
            </a:r>
            <a:r>
              <a:rPr lang="de-DE" dirty="0" smtClean="0"/>
              <a:t> 2D </a:t>
            </a:r>
            <a:r>
              <a:rPr lang="de-DE" dirty="0" err="1" smtClean="0"/>
              <a:t>cut</a:t>
            </a:r>
            <a:r>
              <a:rPr lang="de-DE" dirty="0" smtClean="0"/>
              <a:t>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Choosing</a:t>
            </a:r>
            <a:r>
              <a:rPr lang="de-DE" dirty="0" smtClean="0"/>
              <a:t> </a:t>
            </a:r>
            <a:r>
              <a:rPr lang="de-DE" dirty="0" err="1" smtClean="0"/>
              <a:t>clipping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r>
              <a:rPr lang="de-DE" dirty="0" smtClean="0"/>
              <a:t>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Choosing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scalar</a:t>
            </a:r>
            <a:r>
              <a:rPr lang="de-DE" dirty="0" smtClean="0"/>
              <a:t> </a:t>
            </a:r>
            <a:r>
              <a:rPr lang="de-DE" dirty="0" err="1" smtClean="0"/>
              <a:t>attribute</a:t>
            </a:r>
            <a:r>
              <a:rPr lang="de-DE" dirty="0" smtClean="0"/>
              <a:t> </a:t>
            </a:r>
            <a:r>
              <a:rPr lang="de-DE" dirty="0" err="1" smtClean="0"/>
              <a:t>illustrated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en-US" dirty="0"/>
              <a:t>Choosing the </a:t>
            </a:r>
            <a:r>
              <a:rPr lang="en-US" dirty="0" err="1"/>
              <a:t>pathlet</a:t>
            </a:r>
            <a:r>
              <a:rPr lang="en-US" dirty="0"/>
              <a:t> density and </a:t>
            </a:r>
            <a:r>
              <a:rPr lang="en-US" dirty="0" smtClean="0"/>
              <a:t>filling </a:t>
            </a:r>
            <a:r>
              <a:rPr lang="en-US" dirty="0"/>
              <a:t>the visualization plane with </a:t>
            </a:r>
            <a:r>
              <a:rPr lang="en-US" dirty="0" smtClean="0"/>
              <a:t>the initial </a:t>
            </a:r>
            <a:r>
              <a:rPr lang="en-US" dirty="0" err="1"/>
              <a:t>pathlet</a:t>
            </a:r>
            <a:r>
              <a:rPr lang="en-US" dirty="0"/>
              <a:t> </a:t>
            </a:r>
            <a:r>
              <a:rPr lang="en-US" dirty="0" smtClean="0"/>
              <a:t>configuration (“uniform distribution”).</a:t>
            </a:r>
          </a:p>
          <a:p>
            <a:pPr marL="1588" lvl="1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en-US" sz="1200" dirty="0" smtClean="0"/>
              <a:t>	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(successive discrete hole search)</a:t>
            </a:r>
          </a:p>
        </p:txBody>
      </p:sp>
      <p:pic>
        <p:nvPicPr>
          <p:cNvPr id="12292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STRING: </a:t>
            </a:r>
            <a:r>
              <a:rPr lang="de-DE" dirty="0" err="1" smtClean="0"/>
              <a:t>Visualization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– Easy 3D Case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460375" y="1274400"/>
            <a:ext cx="8223250" cy="363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Loading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geometrical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(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boundaries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(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scalar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).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Choosing</a:t>
            </a:r>
            <a:r>
              <a:rPr lang="de-DE" dirty="0" smtClean="0"/>
              <a:t> a horizontal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vertical</a:t>
            </a:r>
            <a:r>
              <a:rPr lang="de-DE" dirty="0" smtClean="0"/>
              <a:t> 2D </a:t>
            </a:r>
            <a:r>
              <a:rPr lang="de-DE" dirty="0" err="1" smtClean="0"/>
              <a:t>cut</a:t>
            </a:r>
            <a:r>
              <a:rPr lang="de-DE" dirty="0" smtClean="0"/>
              <a:t>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Choosing</a:t>
            </a:r>
            <a:r>
              <a:rPr lang="de-DE" dirty="0" smtClean="0"/>
              <a:t> </a:t>
            </a:r>
            <a:r>
              <a:rPr lang="de-DE" dirty="0" err="1" smtClean="0"/>
              <a:t>clipping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r>
              <a:rPr lang="de-DE" dirty="0" smtClean="0"/>
              <a:t>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Choosing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scalar</a:t>
            </a:r>
            <a:r>
              <a:rPr lang="de-DE" dirty="0" smtClean="0"/>
              <a:t> </a:t>
            </a:r>
            <a:r>
              <a:rPr lang="de-DE" dirty="0" err="1" smtClean="0"/>
              <a:t>attribute</a:t>
            </a:r>
            <a:r>
              <a:rPr lang="de-DE" dirty="0" smtClean="0"/>
              <a:t> </a:t>
            </a:r>
            <a:r>
              <a:rPr lang="de-DE" dirty="0" err="1" smtClean="0"/>
              <a:t>illustrated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.</a:t>
            </a:r>
            <a:endParaRPr lang="de-DE" dirty="0"/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en-US" dirty="0"/>
              <a:t>Choosing the </a:t>
            </a:r>
            <a:r>
              <a:rPr lang="en-US" dirty="0" err="1"/>
              <a:t>pathlet</a:t>
            </a:r>
            <a:r>
              <a:rPr lang="en-US" dirty="0"/>
              <a:t> density and </a:t>
            </a:r>
            <a:r>
              <a:rPr lang="en-US" dirty="0" smtClean="0"/>
              <a:t>filling </a:t>
            </a:r>
            <a:r>
              <a:rPr lang="en-US" dirty="0"/>
              <a:t>the visualization plane with </a:t>
            </a:r>
            <a:r>
              <a:rPr lang="en-US" dirty="0" smtClean="0"/>
              <a:t>the initial </a:t>
            </a:r>
            <a:r>
              <a:rPr lang="en-US" dirty="0" err="1"/>
              <a:t>pathlet</a:t>
            </a:r>
            <a:r>
              <a:rPr lang="en-US" dirty="0"/>
              <a:t> </a:t>
            </a:r>
            <a:r>
              <a:rPr lang="en-US" dirty="0" smtClean="0"/>
              <a:t>configuration (“uniform distribution”).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Iteration </a:t>
            </a:r>
            <a:r>
              <a:rPr lang="de-DE" dirty="0" err="1" smtClean="0"/>
              <a:t>over</a:t>
            </a:r>
            <a:r>
              <a:rPr lang="de-DE" dirty="0" smtClean="0"/>
              <a:t> all </a:t>
            </a:r>
            <a:r>
              <a:rPr lang="de-DE" dirty="0" err="1" smtClean="0"/>
              <a:t>timesteps</a:t>
            </a:r>
            <a:r>
              <a:rPr lang="de-DE" dirty="0" smtClean="0"/>
              <a:t>:</a:t>
            </a:r>
          </a:p>
          <a:p>
            <a:pPr marL="858838" lvl="2" indent="-400050" algn="just">
              <a:spcAft>
                <a:spcPct val="40000"/>
              </a:spcAft>
              <a:buClr>
                <a:srgbClr val="179C7D"/>
              </a:buClr>
              <a:buFont typeface="Frutiger LT Com 45 Light" pitchFamily="34" charset="0"/>
              <a:buAutoNum type="romanLcPeriod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Movement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pathlets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time </a:t>
            </a:r>
            <a:r>
              <a:rPr lang="de-DE" dirty="0" err="1" smtClean="0"/>
              <a:t>step</a:t>
            </a:r>
            <a:endParaRPr lang="de-DE" dirty="0" smtClean="0"/>
          </a:p>
          <a:p>
            <a:pPr marL="458788" lvl="2" algn="just">
              <a:spcAft>
                <a:spcPct val="40000"/>
              </a:spcAft>
              <a:buClr>
                <a:srgbClr val="179C7D"/>
              </a:buClr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solution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ODE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adaptive time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step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control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interpolation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on FPM-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moving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weighted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least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squares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algorithm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2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23250" cy="369888"/>
          </a:xfrm>
          <a:noFill/>
        </p:spPr>
        <p:txBody>
          <a:bodyPr/>
          <a:lstStyle/>
          <a:p>
            <a:pPr eaLnBrk="1" hangingPunct="1"/>
            <a:r>
              <a:rPr lang="de-DE" dirty="0"/>
              <a:t>STRING: </a:t>
            </a:r>
            <a:r>
              <a:rPr lang="de-DE" dirty="0" err="1"/>
              <a:t>Visualization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– Easy 3D Case</a:t>
            </a:r>
            <a:endParaRPr lang="de-DE" dirty="0" smtClean="0"/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460375" y="1268760"/>
            <a:ext cx="822325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/>
              <a:t>Loading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geometrical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(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boundaries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(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scalar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).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/>
              <a:t>Choosing</a:t>
            </a:r>
            <a:r>
              <a:rPr lang="de-DE" dirty="0"/>
              <a:t> a horizontal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vertical</a:t>
            </a:r>
            <a:r>
              <a:rPr lang="de-DE" dirty="0"/>
              <a:t> 2D </a:t>
            </a:r>
            <a:r>
              <a:rPr lang="de-DE" dirty="0" err="1"/>
              <a:t>cut</a:t>
            </a:r>
            <a:r>
              <a:rPr lang="de-DE" dirty="0"/>
              <a:t>.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Choosing</a:t>
            </a:r>
            <a:r>
              <a:rPr lang="de-DE" dirty="0" smtClean="0"/>
              <a:t> </a:t>
            </a:r>
            <a:r>
              <a:rPr lang="de-DE" dirty="0" err="1"/>
              <a:t>clipping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.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/>
              <a:t>Choosing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scalar</a:t>
            </a:r>
            <a:r>
              <a:rPr lang="de-DE" dirty="0"/>
              <a:t> </a:t>
            </a:r>
            <a:r>
              <a:rPr lang="de-DE" dirty="0" err="1"/>
              <a:t>attribute</a:t>
            </a:r>
            <a:r>
              <a:rPr lang="de-DE" dirty="0"/>
              <a:t> </a:t>
            </a:r>
            <a:r>
              <a:rPr lang="de-DE" dirty="0" err="1"/>
              <a:t>illustrated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.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en-US" dirty="0"/>
              <a:t>Choosing the </a:t>
            </a:r>
            <a:r>
              <a:rPr lang="en-US" dirty="0" err="1"/>
              <a:t>pathlet</a:t>
            </a:r>
            <a:r>
              <a:rPr lang="en-US" dirty="0"/>
              <a:t> density and filling the visualization plane with the initial </a:t>
            </a:r>
            <a:r>
              <a:rPr lang="en-US" dirty="0" err="1"/>
              <a:t>pathlet</a:t>
            </a:r>
            <a:r>
              <a:rPr lang="en-US" dirty="0"/>
              <a:t> configuration (“uniform distribution”).</a:t>
            </a:r>
          </a:p>
          <a:p>
            <a:pPr marL="268288" lvl="1" indent="-266700" algn="just">
              <a:spcAft>
                <a:spcPct val="40000"/>
              </a:spcAft>
              <a:buClr>
                <a:srgbClr val="179C7D"/>
              </a:buClr>
              <a:buFont typeface="Wingdings" pitchFamily="2" charset="2"/>
              <a:buChar char="n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/>
              <a:t>Iteration </a:t>
            </a:r>
            <a:r>
              <a:rPr lang="de-DE" dirty="0" err="1"/>
              <a:t>over</a:t>
            </a:r>
            <a:r>
              <a:rPr lang="de-DE" dirty="0"/>
              <a:t> all </a:t>
            </a:r>
            <a:r>
              <a:rPr lang="de-DE" dirty="0" err="1"/>
              <a:t>timesteps</a:t>
            </a:r>
            <a:r>
              <a:rPr lang="de-DE" dirty="0"/>
              <a:t>:</a:t>
            </a:r>
          </a:p>
          <a:p>
            <a:pPr marL="858838" lvl="2" indent="-400050" algn="just">
              <a:spcAft>
                <a:spcPct val="40000"/>
              </a:spcAft>
              <a:buClr>
                <a:srgbClr val="179C7D"/>
              </a:buClr>
              <a:buFont typeface="Frutiger LT Com 45 Light" pitchFamily="34" charset="0"/>
              <a:buAutoNum type="romanLcPeriod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/>
              <a:t>Movement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pathlets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time </a:t>
            </a:r>
            <a:r>
              <a:rPr lang="de-DE" dirty="0" err="1" smtClean="0"/>
              <a:t>step</a:t>
            </a:r>
            <a:r>
              <a:rPr lang="de-DE" dirty="0" smtClean="0"/>
              <a:t>.</a:t>
            </a:r>
          </a:p>
          <a:p>
            <a:pPr marL="858838" lvl="2" indent="-400050" algn="just">
              <a:spcAft>
                <a:spcPct val="40000"/>
              </a:spcAft>
              <a:buClr>
                <a:srgbClr val="179C7D"/>
              </a:buClr>
              <a:buFont typeface="Frutiger LT Com 45 Light" pitchFamily="34" charset="0"/>
              <a:buAutoNum type="romanLcPeriod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Readjustment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pathlet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seeding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deletion</a:t>
            </a:r>
            <a:r>
              <a:rPr lang="de-DE" dirty="0" smtClean="0"/>
              <a:t>.</a:t>
            </a:r>
          </a:p>
          <a:p>
            <a:pPr marL="858838" lvl="2" indent="-400050" algn="just">
              <a:spcAft>
                <a:spcPct val="40000"/>
              </a:spcAft>
              <a:buClr>
                <a:srgbClr val="179C7D"/>
              </a:buClr>
              <a:buFont typeface="Frutiger LT Com 45 Light" pitchFamily="34" charset="0"/>
              <a:buAutoNum type="romanLcPeriod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err="1" smtClean="0"/>
              <a:t>Saving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pathlets</a:t>
            </a:r>
            <a:r>
              <a:rPr lang="de-DE" dirty="0" smtClean="0"/>
              <a:t>.</a:t>
            </a:r>
          </a:p>
          <a:p>
            <a:pPr marL="858838" lvl="2" indent="-400050" algn="just">
              <a:spcAft>
                <a:spcPct val="40000"/>
              </a:spcAft>
              <a:buClr>
                <a:srgbClr val="179C7D"/>
              </a:buClr>
              <a:buFont typeface="Frutiger LT Com 45 Light" pitchFamily="34" charset="0"/>
              <a:buAutoNum type="romanLcPeriod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Rendering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.</a:t>
            </a:r>
          </a:p>
          <a:p>
            <a:pPr marL="858838" lvl="2" indent="-400050" algn="just">
              <a:spcAft>
                <a:spcPct val="40000"/>
              </a:spcAft>
              <a:buClr>
                <a:srgbClr val="179C7D"/>
              </a:buClr>
              <a:buFont typeface="Frutiger LT Com 45 Light" pitchFamily="34" charset="0"/>
              <a:buAutoNum type="romanLcPeriod"/>
              <a:tabLst>
                <a:tab pos="269875" algn="l"/>
                <a:tab pos="538163" algn="l"/>
                <a:tab pos="808038" algn="l"/>
                <a:tab pos="1076325" algn="l"/>
                <a:tab pos="1346200" algn="l"/>
                <a:tab pos="1614488" algn="l"/>
                <a:tab pos="1884363" algn="l"/>
              </a:tabLst>
            </a:pPr>
            <a:r>
              <a:rPr lang="de-DE" dirty="0" smtClean="0"/>
              <a:t>Go </a:t>
            </a:r>
            <a:r>
              <a:rPr lang="de-DE" dirty="0" err="1" smtClean="0"/>
              <a:t>to</a:t>
            </a:r>
            <a:r>
              <a:rPr lang="de-DE" dirty="0" smtClean="0"/>
              <a:t> i.</a:t>
            </a:r>
            <a:endParaRPr lang="de-DE" dirty="0"/>
          </a:p>
        </p:txBody>
      </p:sp>
      <p:pic>
        <p:nvPicPr>
          <p:cNvPr id="13316" name="Picture 6" descr="logo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30175"/>
            <a:ext cx="3905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62"/>
</p:tagLst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F3B9AA"/>
      </a:accent5>
      <a:accent6>
        <a:srgbClr val="006384"/>
      </a:accent6>
      <a:hlink>
        <a:srgbClr val="25BAE2"/>
      </a:hlink>
      <a:folHlink>
        <a:srgbClr val="B1C800"/>
      </a:folHlink>
    </a:clrScheme>
    <a:fontScheme name="blank presentatio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55 Roman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179C7D"/>
        </a:dk2>
        <a:lt2>
          <a:srgbClr val="A8AFAF"/>
        </a:lt2>
        <a:accent1>
          <a:srgbClr val="EB6A0A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F3B9AA"/>
        </a:accent5>
        <a:accent6>
          <a:srgbClr val="006384"/>
        </a:accent6>
        <a:hlink>
          <a:srgbClr val="25BAE2"/>
        </a:hlink>
        <a:folHlink>
          <a:srgbClr val="B1C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0</TotalTime>
  <Words>900</Words>
  <Application>Microsoft Office PowerPoint</Application>
  <PresentationFormat>On-screen Show (4:3)</PresentationFormat>
  <Paragraphs>92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1_blank presentation</vt:lpstr>
      <vt:lpstr>Intuitive Visualization of Transient Flow: Towards a Full 3D Tool</vt:lpstr>
      <vt:lpstr>Intuitive Visualization of Transient Flow: Towards a Full 3D Tool</vt:lpstr>
      <vt:lpstr>Motivation</vt:lpstr>
      <vt:lpstr>First Step: STRING</vt:lpstr>
      <vt:lpstr>STRING: Features</vt:lpstr>
      <vt:lpstr>STRING: Features</vt:lpstr>
      <vt:lpstr>STRING: Visualization Process – Easy 3D Case</vt:lpstr>
      <vt:lpstr>STRING: Visualization Process – Easy 3D Case</vt:lpstr>
      <vt:lpstr>STRING: Visualization Process – Easy 3D Case</vt:lpstr>
      <vt:lpstr>STRING: Examples – Saturated Zones in a Tailing Basin</vt:lpstr>
      <vt:lpstr>Second Step: Full 3D Tool</vt:lpstr>
      <vt:lpstr>Second Step: Full 3D Tool</vt:lpstr>
      <vt:lpstr>PowerPoint Presentation</vt:lpstr>
    </vt:vector>
  </TitlesOfParts>
  <Company>FHG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Allgemeine Hinweise</dc:title>
  <dc:creator>slgadmin</dc:creator>
  <cp:lastModifiedBy>Isabel Michel</cp:lastModifiedBy>
  <cp:revision>252</cp:revision>
  <cp:lastPrinted>2013-09-04T13:43:07Z</cp:lastPrinted>
  <dcterms:created xsi:type="dcterms:W3CDTF">2010-11-05T14:56:01Z</dcterms:created>
  <dcterms:modified xsi:type="dcterms:W3CDTF">2015-05-21T07:21:45Z</dcterms:modified>
</cp:coreProperties>
</file>