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72" r:id="rId4"/>
    <p:sldId id="275" r:id="rId5"/>
    <p:sldId id="277" r:id="rId6"/>
    <p:sldId id="256" r:id="rId7"/>
    <p:sldId id="259" r:id="rId8"/>
    <p:sldId id="260" r:id="rId9"/>
    <p:sldId id="262" r:id="rId10"/>
    <p:sldId id="280" r:id="rId11"/>
    <p:sldId id="261" r:id="rId12"/>
    <p:sldId id="263" r:id="rId13"/>
    <p:sldId id="264" r:id="rId14"/>
    <p:sldId id="276" r:id="rId15"/>
    <p:sldId id="278" r:id="rId16"/>
    <p:sldId id="271" r:id="rId17"/>
    <p:sldId id="273" r:id="rId18"/>
    <p:sldId id="267" r:id="rId19"/>
    <p:sldId id="268" r:id="rId20"/>
    <p:sldId id="269" r:id="rId21"/>
    <p:sldId id="270" r:id="rId22"/>
    <p:sldId id="281" r:id="rId23"/>
    <p:sldId id="279" r:id="rId24"/>
    <p:sldId id="274" r:id="rId25"/>
    <p:sldId id="266" r:id="rId26"/>
    <p:sldId id="265" r:id="rId27"/>
  </p:sldIdLst>
  <p:sldSz cx="9144000" cy="6858000" type="screen4x3"/>
  <p:notesSz cx="6858000" cy="9144000"/>
  <p:defaultTextStyle>
    <a:defPPr>
      <a:defRPr lang="ru-RU"/>
    </a:defPPr>
    <a:lvl1pPr marL="0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824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646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468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293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116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938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761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584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FDD80-BD92-457B-A1A9-11C1C50E466A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535F3-F83F-435B-AD9C-8F5339F86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24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646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468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293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116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938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761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584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B00F4-58DB-4562-9AEC-1516B66A0FB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587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B6AEE2-A820-411F-A020-A0CB54965BCE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2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9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07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6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4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8" indent="0">
              <a:buNone/>
              <a:defRPr sz="1600" b="1"/>
            </a:lvl4pPr>
            <a:lvl5pPr marL="1823293" indent="0">
              <a:buNone/>
              <a:defRPr sz="1600" b="1"/>
            </a:lvl5pPr>
            <a:lvl6pPr marL="2279116" indent="0">
              <a:buNone/>
              <a:defRPr sz="1600" b="1"/>
            </a:lvl6pPr>
            <a:lvl7pPr marL="2734938" indent="0">
              <a:buNone/>
              <a:defRPr sz="1600" b="1"/>
            </a:lvl7pPr>
            <a:lvl8pPr marL="3190761" indent="0">
              <a:buNone/>
              <a:defRPr sz="1600" b="1"/>
            </a:lvl8pPr>
            <a:lvl9pPr marL="36465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4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8" indent="0">
              <a:buNone/>
              <a:defRPr sz="1600" b="1"/>
            </a:lvl4pPr>
            <a:lvl5pPr marL="1823293" indent="0">
              <a:buNone/>
              <a:defRPr sz="1600" b="1"/>
            </a:lvl5pPr>
            <a:lvl6pPr marL="2279116" indent="0">
              <a:buNone/>
              <a:defRPr sz="1600" b="1"/>
            </a:lvl6pPr>
            <a:lvl7pPr marL="2734938" indent="0">
              <a:buNone/>
              <a:defRPr sz="1600" b="1"/>
            </a:lvl7pPr>
            <a:lvl8pPr marL="3190761" indent="0">
              <a:buNone/>
              <a:defRPr sz="1600" b="1"/>
            </a:lvl8pPr>
            <a:lvl9pPr marL="36465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24" indent="0">
              <a:buNone/>
              <a:defRPr sz="1200"/>
            </a:lvl2pPr>
            <a:lvl3pPr marL="911646" indent="0">
              <a:buNone/>
              <a:defRPr sz="1000"/>
            </a:lvl3pPr>
            <a:lvl4pPr marL="1367468" indent="0">
              <a:buNone/>
              <a:defRPr sz="900"/>
            </a:lvl4pPr>
            <a:lvl5pPr marL="1823293" indent="0">
              <a:buNone/>
              <a:defRPr sz="900"/>
            </a:lvl5pPr>
            <a:lvl6pPr marL="2279116" indent="0">
              <a:buNone/>
              <a:defRPr sz="900"/>
            </a:lvl6pPr>
            <a:lvl7pPr marL="2734938" indent="0">
              <a:buNone/>
              <a:defRPr sz="900"/>
            </a:lvl7pPr>
            <a:lvl8pPr marL="3190761" indent="0">
              <a:buNone/>
              <a:defRPr sz="900"/>
            </a:lvl8pPr>
            <a:lvl9pPr marL="36465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24" indent="0">
              <a:buNone/>
              <a:defRPr sz="2800"/>
            </a:lvl2pPr>
            <a:lvl3pPr marL="911646" indent="0">
              <a:buNone/>
              <a:defRPr sz="2400"/>
            </a:lvl3pPr>
            <a:lvl4pPr marL="1367468" indent="0">
              <a:buNone/>
              <a:defRPr sz="2000"/>
            </a:lvl4pPr>
            <a:lvl5pPr marL="1823293" indent="0">
              <a:buNone/>
              <a:defRPr sz="2000"/>
            </a:lvl5pPr>
            <a:lvl6pPr marL="2279116" indent="0">
              <a:buNone/>
              <a:defRPr sz="2000"/>
            </a:lvl6pPr>
            <a:lvl7pPr marL="2734938" indent="0">
              <a:buNone/>
              <a:defRPr sz="2000"/>
            </a:lvl7pPr>
            <a:lvl8pPr marL="3190761" indent="0">
              <a:buNone/>
              <a:defRPr sz="2000"/>
            </a:lvl8pPr>
            <a:lvl9pPr marL="36465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24" indent="0">
              <a:buNone/>
              <a:defRPr sz="1200"/>
            </a:lvl2pPr>
            <a:lvl3pPr marL="911646" indent="0">
              <a:buNone/>
              <a:defRPr sz="1000"/>
            </a:lvl3pPr>
            <a:lvl4pPr marL="1367468" indent="0">
              <a:buNone/>
              <a:defRPr sz="900"/>
            </a:lvl4pPr>
            <a:lvl5pPr marL="1823293" indent="0">
              <a:buNone/>
              <a:defRPr sz="900"/>
            </a:lvl5pPr>
            <a:lvl6pPr marL="2279116" indent="0">
              <a:buNone/>
              <a:defRPr sz="900"/>
            </a:lvl6pPr>
            <a:lvl7pPr marL="2734938" indent="0">
              <a:buNone/>
              <a:defRPr sz="900"/>
            </a:lvl7pPr>
            <a:lvl8pPr marL="3190761" indent="0">
              <a:buNone/>
              <a:defRPr sz="900"/>
            </a:lvl8pPr>
            <a:lvl9pPr marL="36465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67" tIns="45584" rIns="91167" bIns="455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167" tIns="45584" rIns="91167" bIns="455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167" tIns="45584" rIns="91167" bIns="455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39DBD-24AB-436B-8837-21C9A3006476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167" tIns="45584" rIns="91167" bIns="455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167" tIns="45584" rIns="91167" bIns="455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CC682-735A-4BDD-AD21-B6D2193EB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16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868" indent="-341868" algn="l" defTabSz="9116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713" indent="-284889" algn="l" defTabSz="9116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indent="-227912" algn="l" defTabSz="9116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0" indent="-227912" algn="l" defTabSz="9116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204" indent="-227912" algn="l" defTabSz="9116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27" indent="-227912" algn="l" defTabSz="9116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50" indent="-227912" algn="l" defTabSz="9116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72" indent="-227912" algn="l" defTabSz="9116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96" indent="-227912" algn="l" defTabSz="9116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4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93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3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6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84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EolDay\GEolDa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45"/>
            <a:ext cx="904875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3"/>
            <a:ext cx="7966075" cy="772491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lIns="91167" tIns="45584" rIns="91167" bIns="45584" anchor="ctr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Universal CLINOPYROXENE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barometer</a:t>
            </a:r>
            <a:endParaRPr lang="ru-RU" sz="6000" b="1" i="1" dirty="0">
              <a:solidFill>
                <a:srgbClr val="7030A0"/>
              </a:solidFill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US" sz="2800" b="1" i="1" dirty="0">
              <a:solidFill>
                <a:srgbClr val="7030A0"/>
              </a:solidFill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4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Ashchepkov  Igor</a:t>
            </a:r>
          </a:p>
          <a:p>
            <a:pPr algn="ctr" eaLnBrk="0" hangingPunct="0">
              <a:defRPr/>
            </a:pPr>
            <a:endParaRPr lang="en-US" sz="48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Institute of Geology 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and Mineralogy, 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Novosibirsk Russia</a:t>
            </a:r>
            <a:endParaRPr lang="ru-RU" sz="4800" b="1" dirty="0" smtClean="0">
              <a:solidFill>
                <a:srgbClr val="00B050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endParaRPr lang="ru-RU" sz="4800" i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Группа 5"/>
          <p:cNvGrpSpPr/>
          <p:nvPr/>
        </p:nvGrpSpPr>
        <p:grpSpPr>
          <a:xfrm>
            <a:off x="7500960" y="5072075"/>
            <a:ext cx="1435256" cy="1834098"/>
            <a:chOff x="7572396" y="4901984"/>
            <a:chExt cx="1578749" cy="2008779"/>
          </a:xfrm>
          <a:solidFill>
            <a:schemeClr val="accent2">
              <a:lumMod val="20000"/>
              <a:lumOff val="80000"/>
            </a:schemeClr>
          </a:solidFill>
        </p:grpSpPr>
        <p:pic>
          <p:nvPicPr>
            <p:cNvPr id="5" name="Picture 1" descr="geology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50976" y="4901984"/>
              <a:ext cx="1500169" cy="121442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7572396" y="6304002"/>
              <a:ext cx="1564370" cy="6067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Institute of Geology </a:t>
              </a:r>
            </a:p>
            <a:p>
              <a:pPr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and Mineralogy, </a:t>
              </a:r>
            </a:p>
            <a:p>
              <a:pPr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Novosibirsk Russia</a:t>
              </a:r>
              <a:endParaRPr lang="ru-RU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904" y="281327"/>
            <a:ext cx="6240418" cy="612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Final equation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785796"/>
            <a:ext cx="8143932" cy="22464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167" tIns="45584" rIns="91167" bIns="45584" numCol="1" anchor="ctr" anchorCtr="0" compatLnSpc="1">
            <a:prstTxWarp prst="textNoShape">
              <a:avLst/>
            </a:prstTxWarp>
            <a:spAutoFit/>
          </a:bodyPr>
          <a:lstStyle/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AlCr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=(Al-0.01) *((T0-600)/700)**0.75+Cr*(ToK-100)/1000+(4*Ti-0.0125)/ (T0-801)*650 +0.55*((Fe-0.23) *(T0-900)/10000-K)</a:t>
            </a:r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479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P=0.26*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(5+12*(Al+0.30*Na)*KD* T</a:t>
            </a:r>
            <a:r>
              <a:rPr lang="en-US" sz="2000" b="1" i="1" baseline="300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K^0.75 /(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1+Fe+ Fe*(T</a:t>
            </a:r>
            <a:r>
              <a:rPr lang="en-US" sz="2000" b="1" i="1" baseline="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K-600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)/1000) -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ln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(1273/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en-US" sz="2000" b="1" i="1" baseline="30000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))*40*(7*Na-Al-15*Ti+10*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Cr+Mg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/4)+</a:t>
            </a:r>
          </a:p>
          <a:p>
            <a:pPr indent="4479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7.5*Si-20*( Al*Na*Mg/Ca/(Al-2*Ti+Na-2*Fe/(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Fe+Mg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))+50*(Na+0.1*Al-2*Ti+0.05*Mg-0.22*Ca-0.7*Na)/Ca)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2"/>
            <a:ext cx="4643438" cy="289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458" y="3357564"/>
            <a:ext cx="4814542" cy="299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14422"/>
            <a:ext cx="8244408" cy="518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" y="1785926"/>
            <a:ext cx="8969231" cy="4000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Alkaline basalt localities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969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25423" y="1143000"/>
            <a:ext cx="9369425" cy="4654550"/>
          </a:xfrm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63"/>
            <a:ext cx="9144000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1757364"/>
            <a:ext cx="5748338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4286256"/>
            <a:ext cx="509428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8" y="1703388"/>
            <a:ext cx="5808663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8" y="4280694"/>
            <a:ext cx="5808663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7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00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066" tIns="38034" rIns="76066" bIns="38034">
            <a:spAutoFit/>
          </a:bodyPr>
          <a:lstStyle/>
          <a:p>
            <a:pPr defTabSz="3802370"/>
            <a:r>
              <a:rPr lang="en-US" sz="3000" b="1" i="1" dirty="0">
                <a:solidFill>
                  <a:srgbClr val="558ED5"/>
                </a:solidFill>
                <a:latin typeface="Calibri" pitchFamily="34" charset="0"/>
              </a:rPr>
              <a:t>Mantle Peridotites and pyroxenites (xenoliths from alkali basalts in South Siberia)</a:t>
            </a:r>
            <a:endParaRPr lang="ru-RU" sz="3000" b="1" i="1" dirty="0">
              <a:solidFill>
                <a:srgbClr val="558ED5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8375003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7929586" cy="493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-180528" y="516519"/>
            <a:ext cx="828652" cy="3128513"/>
          </a:xfrm>
          <a:prstGeom prst="rect">
            <a:avLst/>
          </a:prstGeom>
        </p:spPr>
        <p:txBody>
          <a:bodyPr vert="horz" lIns="91167" tIns="45584" rIns="91167" bIns="45584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A)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B)</a:t>
            </a:r>
            <a:endParaRPr lang="ru-RU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77" y="918025"/>
            <a:ext cx="9670497" cy="256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853" y="3854364"/>
            <a:ext cx="9710857" cy="252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title"/>
          </p:nvPr>
        </p:nvSpPr>
        <p:spPr>
          <a:xfrm>
            <a:off x="27919" y="1230904"/>
            <a:ext cx="828652" cy="2814842"/>
          </a:xfrm>
        </p:spPr>
        <p:txBody>
          <a:bodyPr>
            <a:normAutofit fontScale="90000"/>
          </a:bodyPr>
          <a:lstStyle/>
          <a:p>
            <a:r>
              <a:rPr lang="en-US" sz="1600" dirty="0"/>
              <a:t>A)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B)</a:t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C)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" y="2233708"/>
            <a:ext cx="8245886" cy="222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" y="0"/>
            <a:ext cx="8238588" cy="222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" y="4460089"/>
            <a:ext cx="8245013" cy="222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shchepkov  Igor\Мои документы\Мои рисунки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"/>
            <a:ext cx="8429684" cy="6324405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282" y="3072352"/>
            <a:ext cx="7072362" cy="378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7" tIns="45584" rIns="91167" bIns="45584" numCol="1" anchor="ctr" anchorCtr="0" compatLnSpc="1">
            <a:prstTxWarp prst="textNoShape">
              <a:avLst/>
            </a:prstTxWarp>
            <a:spAutoFit/>
          </a:bodyPr>
          <a:lstStyle/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Jd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-Di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thermobarometer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(Ashchepkov, 2002; Ashchepkov et al., 2010; 2011)  has been recalibrated to work </a:t>
            </a:r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simultaneously in all systems: peridotitic, pyroxenitic and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elcogitic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This allows us to calculate the PTX parameters </a:t>
            </a:r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 all types of mantle eclogitic xenoliths which have quite different chemical features (Ashchepkov et al., 2010; 2012; 2013a,b; </a:t>
            </a:r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Afanasiev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et al., 2013).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 l="5058"/>
          <a:stretch>
            <a:fillRect/>
          </a:stretch>
        </p:blipFill>
        <p:spPr bwMode="auto">
          <a:xfrm>
            <a:off x="6286520" y="3357562"/>
            <a:ext cx="22828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5211" r="5211" b="4218"/>
          <a:stretch>
            <a:fillRect/>
          </a:stretch>
        </p:blipFill>
        <p:spPr bwMode="auto">
          <a:xfrm>
            <a:off x="6429388" y="0"/>
            <a:ext cx="21193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42876" y="0"/>
            <a:ext cx="785786" cy="4419632"/>
          </a:xfrm>
          <a:prstGeom prst="rect">
            <a:avLst/>
          </a:prstGeom>
        </p:spPr>
        <p:txBody>
          <a:bodyPr vert="horz" lIns="91304" tIns="45652" rIns="91304" bIns="45652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A)</a:t>
            </a: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US" sz="1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B)</a:t>
            </a:r>
            <a:endParaRPr lang="ru-RU" sz="1600" dirty="0"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404" y="1371585"/>
            <a:ext cx="9421555" cy="254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468" y="4217914"/>
            <a:ext cx="9365616" cy="25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928694" cy="285728"/>
          </a:xfrm>
        </p:spPr>
        <p:txBody>
          <a:bodyPr>
            <a:normAutofit fontScale="90000"/>
          </a:bodyPr>
          <a:lstStyle/>
          <a:p>
            <a:r>
              <a:rPr lang="en-US" sz="1600" dirty="0"/>
              <a:t>Fig. </a:t>
            </a:r>
            <a:r>
              <a:rPr lang="en-US" sz="1600" dirty="0" smtClean="0"/>
              <a:t>10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699" y="3921375"/>
            <a:ext cx="9716024" cy="262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697" y="984717"/>
            <a:ext cx="9780607" cy="26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-176269" y="321289"/>
            <a:ext cx="828652" cy="3528392"/>
          </a:xfrm>
          <a:prstGeom prst="rect">
            <a:avLst/>
          </a:prstGeom>
        </p:spPr>
        <p:txBody>
          <a:bodyPr vert="horz" lIns="91406" tIns="45703" rIns="91406" bIns="45703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A)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B)</a:t>
            </a:r>
            <a:endParaRPr lang="ru-R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0570" y="517312"/>
            <a:ext cx="9635053" cy="260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3616" y="3206393"/>
            <a:ext cx="9598100" cy="265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0408" y="5996516"/>
            <a:ext cx="7680278" cy="392379"/>
          </a:xfrm>
          <a:prstGeom prst="rect">
            <a:avLst/>
          </a:prstGeom>
        </p:spPr>
        <p:txBody>
          <a:bodyPr wrap="square" lIns="22823" tIns="11412" rIns="22823" bIns="11412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Fig.7.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PTX diagram for xenoliths and mineral concentrates from: A) Sloan pipe, Front range field, Wyoming craton; B) Kl-4 pipe,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Wajrakarur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Dharwar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craton. Symbols are the same as for Fig.3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 txBox="1">
            <a:spLocks/>
          </p:cNvSpPr>
          <p:nvPr/>
        </p:nvSpPr>
        <p:spPr bwMode="auto">
          <a:xfrm>
            <a:off x="1181100" y="0"/>
            <a:ext cx="674848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SLMT in Daldyn – Alakit fields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Udachnaya - Krasnopresnenskaya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171" name="Заголовок 3"/>
          <p:cNvSpPr txBox="1">
            <a:spLocks/>
          </p:cNvSpPr>
          <p:nvPr/>
        </p:nvSpPr>
        <p:spPr bwMode="auto">
          <a:xfrm>
            <a:off x="1500717" y="756048"/>
            <a:ext cx="7162800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sz="1400" b="1" dirty="0">
                <a:solidFill>
                  <a:srgbClr val="9900CC"/>
                </a:solidFill>
                <a:latin typeface="Arial" charset="0"/>
              </a:rPr>
              <a:t>NE                                                                                     SW</a:t>
            </a:r>
            <a:endParaRPr lang="ru-RU" sz="1400" b="1" dirty="0">
              <a:solidFill>
                <a:srgbClr val="9900CC"/>
              </a:solidFill>
              <a:latin typeface="Arial" charset="0"/>
            </a:endParaRPr>
          </a:p>
        </p:txBody>
      </p:sp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785794"/>
            <a:ext cx="5704434" cy="582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1670049" cy="501254"/>
          </a:xfrm>
          <a:noFill/>
        </p:spPr>
        <p:txBody>
          <a:bodyPr/>
          <a:lstStyle/>
          <a:p>
            <a:pPr eaLnBrk="1" hangingPunct="1"/>
            <a:r>
              <a:rPr lang="en-US" sz="2400" dirty="0" smtClean="0">
                <a:cs typeface="Arial" charset="0"/>
              </a:rPr>
              <a:t>Fig. 11</a:t>
            </a:r>
            <a:endParaRPr lang="ru-RU" sz="2400" dirty="0" smtClean="0">
              <a:cs typeface="Arial" charset="0"/>
            </a:endParaRPr>
          </a:p>
        </p:txBody>
      </p:sp>
      <p:sp>
        <p:nvSpPr>
          <p:cNvPr id="12291" name="Заголовок 1"/>
          <p:cNvSpPr txBox="1">
            <a:spLocks/>
          </p:cNvSpPr>
          <p:nvPr/>
        </p:nvSpPr>
        <p:spPr bwMode="auto">
          <a:xfrm>
            <a:off x="-196849" y="467917"/>
            <a:ext cx="9772651" cy="57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Transect through the southern part of Siberian craton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Ingashi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- </a:t>
            </a:r>
            <a:r>
              <a:rPr lang="en-US" sz="2000" dirty="0" err="1">
                <a:solidFill>
                  <a:srgbClr val="FF0000"/>
                </a:solidFill>
              </a:rPr>
              <a:t>Manchary</a:t>
            </a:r>
            <a:endParaRPr lang="ru-RU" sz="2000" dirty="0"/>
          </a:p>
        </p:txBody>
      </p:sp>
      <p:sp>
        <p:nvSpPr>
          <p:cNvPr id="12292" name="Заголовок 3"/>
          <p:cNvSpPr txBox="1">
            <a:spLocks/>
          </p:cNvSpPr>
          <p:nvPr/>
        </p:nvSpPr>
        <p:spPr bwMode="auto">
          <a:xfrm>
            <a:off x="-228597" y="1538290"/>
            <a:ext cx="9757833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sz="1400" b="1" dirty="0">
                <a:solidFill>
                  <a:srgbClr val="9900CC"/>
                </a:solidFill>
                <a:latin typeface="Arial" charset="0"/>
              </a:rPr>
              <a:t>WWS                                                                                                  EEN </a:t>
            </a:r>
            <a:endParaRPr lang="ru-RU" sz="1400" b="1" dirty="0">
              <a:solidFill>
                <a:srgbClr val="9900CC"/>
              </a:solidFill>
              <a:latin typeface="Arial" charset="0"/>
            </a:endParaRPr>
          </a:p>
        </p:txBody>
      </p:sp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5891752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Acknowledgements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0" y="1285862"/>
            <a:ext cx="9144000" cy="4708525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Grants RBRF </a:t>
            </a:r>
            <a:r>
              <a:rPr lang="ru-RU" sz="2400" b="1" dirty="0" smtClean="0">
                <a:solidFill>
                  <a:srgbClr val="FF0000"/>
                </a:solidFill>
              </a:rPr>
              <a:t>-05-17105,  99-05-65288, 05-05-64718</a:t>
            </a:r>
            <a:r>
              <a:rPr lang="en-US" sz="2400" b="1" dirty="0" smtClean="0">
                <a:solidFill>
                  <a:srgbClr val="FF0000"/>
                </a:solidFill>
              </a:rPr>
              <a:t>, 11-05- 60  	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77-2, 65-03, 02-05 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 projects UIGGM SD RAS and ALROSA Stock Company.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Special thanks to Sergey </a:t>
            </a:r>
            <a:r>
              <a:rPr lang="en-US" b="1" dirty="0" err="1" smtClean="0">
                <a:solidFill>
                  <a:srgbClr val="FFC000"/>
                </a:solidFill>
              </a:rPr>
              <a:t>Kanakin</a:t>
            </a:r>
            <a:r>
              <a:rPr lang="en-US" b="1" dirty="0" smtClean="0">
                <a:solidFill>
                  <a:srgbClr val="FFC000"/>
                </a:solidFill>
              </a:rPr>
              <a:t> and Nikolai </a:t>
            </a:r>
            <a:r>
              <a:rPr lang="en-US" b="1" dirty="0" err="1" smtClean="0">
                <a:solidFill>
                  <a:srgbClr val="FFC000"/>
                </a:solidFill>
              </a:rPr>
              <a:t>Karmanov</a:t>
            </a:r>
            <a:r>
              <a:rPr lang="en-US" b="1" dirty="0" smtClean="0">
                <a:solidFill>
                  <a:srgbClr val="FFC000"/>
                </a:solidFill>
              </a:rPr>
              <a:t>  who helped in construction </a:t>
            </a:r>
            <a:r>
              <a:rPr lang="en-US" b="1" dirty="0" smtClean="0">
                <a:solidFill>
                  <a:srgbClr val="FFC000"/>
                </a:solidFill>
              </a:rPr>
              <a:t>of PT </a:t>
            </a:r>
            <a:r>
              <a:rPr lang="en-US" b="1" dirty="0" smtClean="0">
                <a:solidFill>
                  <a:srgbClr val="FFC000"/>
                </a:solidFill>
              </a:rPr>
              <a:t>program in initial stage</a:t>
            </a:r>
            <a:endParaRPr lang="ru-RU" b="1" dirty="0" smtClean="0">
              <a:solidFill>
                <a:srgbClr val="FFC000"/>
              </a:solidFill>
            </a:endParaRPr>
          </a:p>
        </p:txBody>
      </p:sp>
      <p:pic>
        <p:nvPicPr>
          <p:cNvPr id="41988" name="Рисунок 1" descr="DSCN1825_0.t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8" y="4500563"/>
            <a:ext cx="2809875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2" descr="DSCN1746_0.t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1" y="4429129"/>
            <a:ext cx="300037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8" y="4500563"/>
            <a:ext cx="28352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3" y="1617671"/>
            <a:ext cx="5857875" cy="5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42908" y="214290"/>
            <a:ext cx="8643998" cy="1143000"/>
          </a:xfrm>
          <a:prstGeom prst="rect">
            <a:avLst/>
          </a:prstGeom>
        </p:spPr>
        <p:txBody>
          <a:bodyPr lIns="91167" tIns="45584" rIns="91167" bIns="45584"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</a:t>
            </a:r>
            <a:br>
              <a:rPr lang="en-US" sz="6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for attention</a:t>
            </a:r>
            <a:endParaRPr lang="ru-RU" sz="60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7572376" y="5143510"/>
            <a:ext cx="1357312" cy="1548359"/>
            <a:chOff x="7572397" y="5214950"/>
            <a:chExt cx="1571603" cy="1695807"/>
          </a:xfrm>
        </p:grpSpPr>
        <p:pic>
          <p:nvPicPr>
            <p:cNvPr id="43013" name="Picture 1" descr="geology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3831" y="5214950"/>
              <a:ext cx="1500169" cy="12144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3014" name="Rectangle 2"/>
            <p:cNvSpPr>
              <a:spLocks noChangeArrowheads="1"/>
            </p:cNvSpPr>
            <p:nvPr/>
          </p:nvSpPr>
          <p:spPr bwMode="auto">
            <a:xfrm>
              <a:off x="7572397" y="6304002"/>
              <a:ext cx="1472245" cy="606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ea typeface="Times New Roman" pitchFamily="18" charset="0"/>
                  <a:cs typeface="Arial" charset="0"/>
                </a:rPr>
                <a:t>Institute of Geology </a:t>
              </a:r>
            </a:p>
            <a:p>
              <a:r>
                <a:rPr lang="en-US" sz="1000" b="1" dirty="0">
                  <a:solidFill>
                    <a:srgbClr val="FF0000"/>
                  </a:solidFill>
                  <a:ea typeface="Times New Roman" pitchFamily="18" charset="0"/>
                  <a:cs typeface="Arial" charset="0"/>
                </a:rPr>
                <a:t>and Mineralogy, </a:t>
              </a:r>
            </a:p>
            <a:p>
              <a:r>
                <a:rPr lang="en-US" sz="1000" b="1" dirty="0">
                  <a:solidFill>
                    <a:srgbClr val="FF0000"/>
                  </a:solidFill>
                  <a:ea typeface="Times New Roman" pitchFamily="18" charset="0"/>
                  <a:cs typeface="Arial" charset="0"/>
                </a:rPr>
                <a:t>Novosibirsk Russia</a:t>
              </a:r>
              <a:endParaRPr lang="ru-RU" b="1" dirty="0">
                <a:solidFill>
                  <a:srgbClr val="FF0000"/>
                </a:solidFill>
                <a:ea typeface="Times New Roman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6765" y="0"/>
            <a:ext cx="2097237" cy="279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700" y="3213016"/>
            <a:ext cx="3286300" cy="43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2" descr="DSCN1746_0.t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357058"/>
            <a:ext cx="3714776" cy="278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393532"/>
            <a:ext cx="3714744" cy="278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2925" y="2421158"/>
            <a:ext cx="3121077" cy="234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53372"/>
            <a:ext cx="3668699" cy="275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9596" y="2403138"/>
            <a:ext cx="3121076" cy="234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" y="3308421"/>
            <a:ext cx="2983657" cy="397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05511" y="4669527"/>
            <a:ext cx="3121077" cy="234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93373" y="4287906"/>
            <a:ext cx="2341475" cy="312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/>
          </p:cNvSpPr>
          <p:nvPr/>
        </p:nvSpPr>
        <p:spPr bwMode="auto">
          <a:xfrm>
            <a:off x="-428658" y="2"/>
            <a:ext cx="9772651" cy="5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Transect Malo–Botuobinsky  -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Toluopka</a:t>
            </a:r>
            <a:r>
              <a:rPr lang="en-US" sz="2400" dirty="0">
                <a:solidFill>
                  <a:srgbClr val="FF0000"/>
                </a:solidFill>
              </a:rPr>
              <a:t> field</a:t>
            </a:r>
            <a:endParaRPr lang="ru-RU" sz="2400" dirty="0"/>
          </a:p>
        </p:txBody>
      </p:sp>
      <p:sp>
        <p:nvSpPr>
          <p:cNvPr id="10243" name="Заголовок 3"/>
          <p:cNvSpPr txBox="1">
            <a:spLocks/>
          </p:cNvSpPr>
          <p:nvPr/>
        </p:nvSpPr>
        <p:spPr bwMode="auto">
          <a:xfrm>
            <a:off x="-785849" y="571482"/>
            <a:ext cx="10464801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sz="2000" b="1" dirty="0">
                <a:solidFill>
                  <a:srgbClr val="9900CC"/>
                </a:solidFill>
                <a:latin typeface="Arial" charset="0"/>
              </a:rPr>
              <a:t>    SSW                                                                NNE</a:t>
            </a:r>
            <a:endParaRPr lang="ru-RU" sz="2000" b="1" dirty="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00036" y="2357432"/>
            <a:ext cx="1227667" cy="386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>
              <a:defRPr/>
            </a:pPr>
            <a:r>
              <a:rPr lang="en-US" sz="1400" dirty="0">
                <a:latin typeface="+mj-lt"/>
                <a:ea typeface="+mj-ea"/>
                <a:cs typeface="+mj-cs"/>
              </a:rPr>
              <a:t>a.</a:t>
            </a: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00" dirty="0">
                <a:latin typeface="+mj-lt"/>
                <a:ea typeface="+mj-ea"/>
                <a:cs typeface="+mj-cs"/>
              </a:rPr>
              <a:t>b.</a:t>
            </a: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00" dirty="0">
                <a:latin typeface="+mj-lt"/>
                <a:ea typeface="+mj-ea"/>
                <a:cs typeface="+mj-cs"/>
              </a:rPr>
              <a:t>c.</a:t>
            </a: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00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28870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1285852" y="285730"/>
            <a:ext cx="6337300" cy="32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Daldyn SCLMT  Udachnaya - Zagadochnaya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124" name="Заголовок 3"/>
          <p:cNvSpPr txBox="1">
            <a:spLocks/>
          </p:cNvSpPr>
          <p:nvPr/>
        </p:nvSpPr>
        <p:spPr bwMode="auto">
          <a:xfrm>
            <a:off x="571474" y="785796"/>
            <a:ext cx="7931149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algn="ctr"/>
            <a:r>
              <a:rPr lang="en-US" sz="1400" b="1" dirty="0">
                <a:solidFill>
                  <a:srgbClr val="9900CC"/>
                </a:solidFill>
                <a:latin typeface="Arial" charset="0"/>
              </a:rPr>
              <a:t>N                                                                                                            S</a:t>
            </a:r>
            <a:endParaRPr lang="ru-RU" sz="1400" b="1" dirty="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-55033" y="1490663"/>
            <a:ext cx="5160433" cy="168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2" tIns="45686" rIns="91372" bIns="45686" anchor="ctr"/>
          <a:lstStyle/>
          <a:p>
            <a:pPr marL="456856" indent="-456856" algn="ctr">
              <a:buFontTx/>
              <a:buAutoNum type="alphaLcPeriod"/>
              <a:defRPr/>
            </a:pPr>
            <a:r>
              <a:rPr lang="en-US" sz="1400" dirty="0">
                <a:latin typeface="+mj-lt"/>
                <a:ea typeface="+mj-ea"/>
                <a:cs typeface="+mj-cs"/>
              </a:rPr>
              <a:t>                                                                    b.         </a:t>
            </a: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marL="456856" indent="-456856" algn="ctr">
              <a:buFontTx/>
              <a:buAutoNum type="alphaLcPeriod"/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1400" dirty="0">
                <a:latin typeface="+mj-lt"/>
                <a:ea typeface="+mj-ea"/>
                <a:cs typeface="+mj-cs"/>
              </a:rPr>
              <a:t>c.                                                                         d.</a:t>
            </a: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en-US" sz="1400" dirty="0">
              <a:latin typeface="+mj-lt"/>
              <a:ea typeface="+mj-ea"/>
              <a:cs typeface="+mj-cs"/>
            </a:endParaRP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2" y="1071546"/>
            <a:ext cx="8544983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28606"/>
            <a:ext cx="6000792" cy="1041397"/>
          </a:xfrm>
        </p:spPr>
        <p:txBody>
          <a:bodyPr>
            <a:normAutofit/>
          </a:bodyPr>
          <a:lstStyle/>
          <a:p>
            <a:r>
              <a:rPr lang="ru-RU" sz="1400" b="1" i="1" dirty="0" smtClean="0"/>
              <a:t>P</a:t>
            </a:r>
            <a:r>
              <a:rPr lang="ru-RU" sz="1400" b="1" i="1" baseline="-25000" dirty="0" smtClean="0"/>
              <a:t>0</a:t>
            </a:r>
            <a:r>
              <a:rPr lang="ru-RU" sz="1400" b="1" i="1" dirty="0" smtClean="0"/>
              <a:t>=</a:t>
            </a:r>
            <a:r>
              <a:rPr lang="en-US" sz="1400" b="1" i="1" dirty="0" smtClean="0"/>
              <a:t>a</a:t>
            </a:r>
            <a:r>
              <a:rPr lang="ru-RU" sz="1400" b="1" i="1" dirty="0" smtClean="0"/>
              <a:t>*</a:t>
            </a:r>
            <a:r>
              <a:rPr lang="en-US" sz="1400" b="1" i="1" dirty="0" err="1" smtClean="0"/>
              <a:t>T</a:t>
            </a:r>
            <a:r>
              <a:rPr lang="en-US" sz="1400" b="1" i="1" baseline="30000" dirty="0" err="1" smtClean="0"/>
              <a:t>o</a:t>
            </a:r>
            <a:r>
              <a:rPr lang="en-US" sz="1400" b="1" i="1" dirty="0" err="1" smtClean="0"/>
              <a:t>K</a:t>
            </a:r>
            <a:r>
              <a:rPr lang="ru-RU" sz="1400" b="1" i="1" dirty="0" smtClean="0"/>
              <a:t>*</a:t>
            </a:r>
            <a:r>
              <a:rPr lang="en-US" sz="1400" b="1" i="1" dirty="0" err="1" smtClean="0"/>
              <a:t>Kd</a:t>
            </a:r>
            <a:r>
              <a:rPr lang="ru-RU" sz="1400" b="1" i="1" dirty="0" smtClean="0"/>
              <a:t>1/(1+</a:t>
            </a:r>
            <a:r>
              <a:rPr lang="en-US" sz="1400" b="1" i="1" dirty="0" smtClean="0"/>
              <a:t>b</a:t>
            </a:r>
            <a:r>
              <a:rPr lang="ru-RU" sz="1400" b="1" i="1" dirty="0" smtClean="0"/>
              <a:t>*</a:t>
            </a:r>
            <a:r>
              <a:rPr lang="en-US" sz="1400" b="1" i="1" dirty="0" smtClean="0"/>
              <a:t>Fe</a:t>
            </a:r>
            <a:r>
              <a:rPr lang="ru-RU" sz="1400" b="1" i="1" dirty="0" smtClean="0"/>
              <a:t>)-</a:t>
            </a:r>
            <a:r>
              <a:rPr lang="en-US" sz="1400" b="1" dirty="0" smtClean="0"/>
              <a:t>C</a:t>
            </a:r>
            <a:r>
              <a:rPr lang="ru-RU" sz="1400" dirty="0" smtClean="0"/>
              <a:t> (1), </a:t>
            </a:r>
            <a:r>
              <a:rPr lang="en-US" sz="1400" dirty="0" smtClean="0"/>
              <a:t>where </a:t>
            </a:r>
            <a:r>
              <a:rPr lang="ru-RU" sz="1400" dirty="0" smtClean="0"/>
              <a:t> </a:t>
            </a:r>
            <a:r>
              <a:rPr lang="ru-RU" sz="1400" b="1" dirty="0" smtClean="0"/>
              <a:t>а=0.04</a:t>
            </a:r>
            <a:r>
              <a:rPr lang="ru-RU" sz="1400" dirty="0" smtClean="0"/>
              <a:t> и </a:t>
            </a:r>
            <a:r>
              <a:rPr lang="en-US" sz="1400" b="1" dirty="0" smtClean="0"/>
              <a:t>b</a:t>
            </a:r>
            <a:r>
              <a:rPr lang="ru-RU" sz="1400" b="1" dirty="0" smtClean="0"/>
              <a:t>= 2.44, </a:t>
            </a:r>
            <a:r>
              <a:rPr lang="en-US" sz="1400" b="1" dirty="0" smtClean="0"/>
              <a:t>C</a:t>
            </a:r>
            <a:r>
              <a:rPr lang="ru-RU" sz="1400" b="1" dirty="0" smtClean="0"/>
              <a:t>=-5.5 </a:t>
            </a:r>
            <a:r>
              <a:rPr lang="en-US" sz="1400" dirty="0" smtClean="0"/>
              <a:t>and</a:t>
            </a:r>
            <a:r>
              <a:rPr lang="ru-RU" sz="1400" dirty="0" smtClean="0"/>
              <a:t>, </a:t>
            </a:r>
            <a:r>
              <a:rPr lang="en-US" sz="1400" b="1" i="1" dirty="0" err="1" smtClean="0"/>
              <a:t>Kd</a:t>
            </a:r>
            <a:r>
              <a:rPr lang="ru-RU" sz="1400" b="1" i="1" dirty="0" smtClean="0"/>
              <a:t>1= </a:t>
            </a:r>
            <a:r>
              <a:rPr lang="en-US" sz="1400" b="1" i="1" dirty="0" smtClean="0"/>
              <a:t>Na</a:t>
            </a:r>
            <a:r>
              <a:rPr lang="ru-RU" sz="1400" b="1" i="1" dirty="0" smtClean="0"/>
              <a:t>/</a:t>
            </a:r>
            <a:r>
              <a:rPr lang="en-US" sz="1400" b="1" i="1" dirty="0" smtClean="0"/>
              <a:t>Ca</a:t>
            </a:r>
            <a:r>
              <a:rPr lang="ru-RU" sz="1400" b="1" i="1" dirty="0" smtClean="0"/>
              <a:t>*</a:t>
            </a:r>
            <a:r>
              <a:rPr lang="en-US" sz="1400" b="1" i="1" dirty="0" smtClean="0"/>
              <a:t>Mg</a:t>
            </a:r>
            <a:r>
              <a:rPr lang="ru-RU" sz="1400" b="1" i="1" dirty="0" smtClean="0"/>
              <a:t>/(</a:t>
            </a:r>
            <a:r>
              <a:rPr lang="en-US" sz="1400" b="1" i="1" dirty="0" smtClean="0"/>
              <a:t>Al</a:t>
            </a:r>
            <a:r>
              <a:rPr lang="ru-RU" sz="1400" b="1" i="1" dirty="0" smtClean="0"/>
              <a:t>+</a:t>
            </a:r>
            <a:r>
              <a:rPr lang="en-US" sz="1400" b="1" i="1" dirty="0" smtClean="0"/>
              <a:t>Cr</a:t>
            </a:r>
            <a:r>
              <a:rPr lang="ru-RU" sz="1400" b="1" i="1" dirty="0" smtClean="0"/>
              <a:t>)</a:t>
            </a:r>
            <a:endParaRPr lang="ru-RU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2910" y="1285868"/>
            <a:ext cx="5214938" cy="1824037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571876"/>
            <a:ext cx="485775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3000374"/>
            <a:ext cx="4786346" cy="522946"/>
          </a:xfrm>
          <a:prstGeom prst="rect">
            <a:avLst/>
          </a:prstGeom>
        </p:spPr>
        <p:txBody>
          <a:bodyPr wrap="square" lIns="91167" tIns="45584" rIns="91167" bIns="45584">
            <a:spAutoFit/>
          </a:bodyPr>
          <a:lstStyle/>
          <a:p>
            <a:pPr indent="447911" eaLnBrk="0" hangingPunct="0"/>
            <a:r>
              <a:rPr lang="ru-RU" sz="1400" b="1" i="1" dirty="0" smtClean="0">
                <a:cs typeface="Times New Roman" pitchFamily="18" charset="0"/>
              </a:rPr>
              <a:t>Kd2= </a:t>
            </a:r>
            <a:r>
              <a:rPr lang="ru-RU" sz="1400" b="1" i="1" dirty="0" err="1" smtClean="0">
                <a:cs typeface="Times New Roman" pitchFamily="18" charset="0"/>
              </a:rPr>
              <a:t>Na</a:t>
            </a:r>
            <a:r>
              <a:rPr lang="ru-RU" sz="1400" b="1" i="1" dirty="0" smtClean="0">
                <a:cs typeface="Times New Roman" pitchFamily="18" charset="0"/>
              </a:rPr>
              <a:t>/</a:t>
            </a:r>
            <a:r>
              <a:rPr lang="ru-RU" sz="1400" b="1" i="1" dirty="0" err="1" smtClean="0">
                <a:cs typeface="Times New Roman" pitchFamily="18" charset="0"/>
              </a:rPr>
              <a:t>Ca</a:t>
            </a:r>
            <a:r>
              <a:rPr lang="ru-RU" sz="1400" b="1" i="1" dirty="0" smtClean="0">
                <a:cs typeface="Times New Roman" pitchFamily="18" charset="0"/>
              </a:rPr>
              <a:t>*</a:t>
            </a:r>
            <a:r>
              <a:rPr lang="ru-RU" sz="1400" b="1" i="1" dirty="0" err="1" smtClean="0">
                <a:cs typeface="Times New Roman" pitchFamily="18" charset="0"/>
              </a:rPr>
              <a:t>Mg</a:t>
            </a:r>
            <a:r>
              <a:rPr lang="ru-RU" sz="1400" b="1" i="1" dirty="0" smtClean="0">
                <a:cs typeface="Times New Roman" pitchFamily="18" charset="0"/>
              </a:rPr>
              <a:t>/ (AlIV+Cr-2*Ti+Fe3+)</a:t>
            </a:r>
            <a:r>
              <a:rPr lang="ru-RU" sz="1400" dirty="0" smtClean="0">
                <a:cs typeface="Times New Roman" pitchFamily="18" charset="0"/>
              </a:rPr>
              <a:t>. </a:t>
            </a:r>
          </a:p>
          <a:p>
            <a:pPr indent="447911" eaLnBrk="0" hangingPunct="0"/>
            <a:r>
              <a:rPr lang="ru-RU" sz="1400" b="1" i="1" dirty="0" smtClean="0">
                <a:cs typeface="Times New Roman" pitchFamily="18" charset="0"/>
              </a:rPr>
              <a:t>P2=00.35*Kd2*</a:t>
            </a:r>
            <a:r>
              <a:rPr lang="ru-RU" sz="1400" b="1" i="1" dirty="0" err="1" smtClean="0">
                <a:cs typeface="Times New Roman" pitchFamily="18" charset="0"/>
              </a:rPr>
              <a:t>T</a:t>
            </a:r>
            <a:r>
              <a:rPr lang="ru-RU" sz="1400" b="1" i="1" baseline="30000" dirty="0" err="1" smtClean="0">
                <a:cs typeface="Times New Roman" pitchFamily="18" charset="0"/>
              </a:rPr>
              <a:t>o</a:t>
            </a:r>
            <a:r>
              <a:rPr lang="ru-RU" sz="1400" b="1" i="1" dirty="0" err="1" smtClean="0">
                <a:cs typeface="Times New Roman" pitchFamily="18" charset="0"/>
              </a:rPr>
              <a:t>K</a:t>
            </a:r>
            <a:r>
              <a:rPr lang="ru-RU" sz="1400" b="1" i="1" dirty="0" smtClean="0">
                <a:cs typeface="Times New Roman" pitchFamily="18" charset="0"/>
              </a:rPr>
              <a:t>/(1+2.4*</a:t>
            </a:r>
            <a:r>
              <a:rPr lang="ru-RU" sz="1400" b="1" i="1" dirty="0" err="1" smtClean="0">
                <a:cs typeface="Times New Roman" pitchFamily="18" charset="0"/>
              </a:rPr>
              <a:t>Fe</a:t>
            </a:r>
            <a:r>
              <a:rPr lang="ru-RU" sz="1400" b="1" i="1" dirty="0" smtClean="0">
                <a:cs typeface="Times New Roman" pitchFamily="18" charset="0"/>
              </a:rPr>
              <a:t>)50*</a:t>
            </a:r>
            <a:r>
              <a:rPr lang="ru-RU" sz="1400" b="1" i="1" dirty="0" err="1" smtClean="0">
                <a:cs typeface="Times New Roman" pitchFamily="18" charset="0"/>
              </a:rPr>
              <a:t>ln</a:t>
            </a:r>
            <a:r>
              <a:rPr lang="ru-RU" sz="1400" b="1" i="1" dirty="0" smtClean="0">
                <a:cs typeface="Times New Roman" pitchFamily="18" charset="0"/>
              </a:rPr>
              <a:t>(1273/</a:t>
            </a:r>
            <a:r>
              <a:rPr lang="ru-RU" sz="1400" b="1" i="1" dirty="0" err="1" smtClean="0">
                <a:cs typeface="Times New Roman" pitchFamily="18" charset="0"/>
              </a:rPr>
              <a:t>T</a:t>
            </a:r>
            <a:r>
              <a:rPr lang="ru-RU" sz="1400" b="1" i="1" baseline="30000" dirty="0" err="1" smtClean="0">
                <a:cs typeface="Times New Roman" pitchFamily="18" charset="0"/>
              </a:rPr>
              <a:t>o</a:t>
            </a:r>
            <a:r>
              <a:rPr lang="ru-RU" sz="1400" b="1" i="1" dirty="0" err="1" smtClean="0">
                <a:cs typeface="Times New Roman" pitchFamily="18" charset="0"/>
              </a:rPr>
              <a:t>K</a:t>
            </a:r>
            <a:r>
              <a:rPr lang="ru-RU" sz="1400" b="1" i="1" dirty="0" smtClean="0">
                <a:cs typeface="Times New Roman" pitchFamily="18" charset="0"/>
              </a:rPr>
              <a:t>(</a:t>
            </a:r>
            <a:r>
              <a:rPr lang="en-US" sz="1400" b="1" i="1" dirty="0" smtClean="0">
                <a:cs typeface="Times New Roman" pitchFamily="18" charset="0"/>
              </a:rPr>
              <a:t>Al</a:t>
            </a:r>
            <a:r>
              <a:rPr lang="ru-RU" sz="1400" b="1" i="1" dirty="0" smtClean="0">
                <a:cs typeface="Times New Roman" pitchFamily="18" charset="0"/>
              </a:rPr>
              <a:t>+</a:t>
            </a:r>
            <a:r>
              <a:rPr lang="ru-RU" sz="1400" b="1" i="1" dirty="0" err="1" smtClean="0">
                <a:cs typeface="Times New Roman" pitchFamily="18" charset="0"/>
              </a:rPr>
              <a:t>Ti+</a:t>
            </a:r>
            <a:r>
              <a:rPr lang="en-US" sz="1400" b="1" i="1" dirty="0" smtClean="0">
                <a:cs typeface="Times New Roman" pitchFamily="18" charset="0"/>
              </a:rPr>
              <a:t>Na</a:t>
            </a:r>
            <a:r>
              <a:rPr lang="ru-RU" sz="1400" b="1" i="1" dirty="0" smtClean="0">
                <a:cs typeface="Times New Roman" pitchFamily="18" charset="0"/>
              </a:rPr>
              <a:t>)</a:t>
            </a:r>
            <a:r>
              <a:rPr lang="ru-RU" sz="1400" dirty="0" smtClean="0"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14285" y="285730"/>
            <a:ext cx="5345207" cy="110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67" tIns="45584" rIns="91167" bIns="45584" numCol="1" anchor="ctr" anchorCtr="0" compatLnSpc="1">
            <a:prstTxWarp prst="textNoShape">
              <a:avLst/>
            </a:prstTxWarp>
            <a:spAutoFit/>
          </a:bodyPr>
          <a:lstStyle/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latin typeface="Arial" pitchFamily="34" charset="0"/>
                <a:ea typeface="Times New Roman" pitchFamily="18" charset="0"/>
              </a:rPr>
              <a:t> P  = a*T</a:t>
            </a:r>
            <a:r>
              <a:rPr lang="en-US" sz="1200" b="1" i="1" baseline="30000" dirty="0" smtClean="0">
                <a:latin typeface="Arial" pitchFamily="34" charset="0"/>
                <a:ea typeface="Times New Roman" pitchFamily="18" charset="0"/>
              </a:rPr>
              <a:t>0</a:t>
            </a:r>
            <a:r>
              <a:rPr lang="en-US" sz="1200" b="1" i="1" dirty="0" smtClean="0">
                <a:latin typeface="Arial" pitchFamily="34" charset="0"/>
                <a:ea typeface="Times New Roman" pitchFamily="18" charset="0"/>
              </a:rPr>
              <a:t>K *</a:t>
            </a:r>
            <a:r>
              <a:rPr lang="en-US" sz="1200" b="1" i="1" dirty="0" err="1" smtClean="0">
                <a:latin typeface="Arial" pitchFamily="34" charset="0"/>
                <a:ea typeface="Times New Roman" pitchFamily="18" charset="0"/>
              </a:rPr>
              <a:t>ln</a:t>
            </a:r>
            <a:r>
              <a:rPr lang="en-US" sz="1200" b="1" i="1" dirty="0" smtClean="0">
                <a:latin typeface="Arial" pitchFamily="34" charset="0"/>
                <a:ea typeface="Times New Roman" pitchFamily="18" charset="0"/>
              </a:rPr>
              <a:t> (KD) /ΔV  + b*</a:t>
            </a:r>
            <a:r>
              <a:rPr lang="en-US" sz="1200" b="1" i="1" dirty="0" err="1" smtClean="0">
                <a:latin typeface="Arial" pitchFamily="34" charset="0"/>
                <a:ea typeface="Times New Roman" pitchFamily="18" charset="0"/>
              </a:rPr>
              <a:t>ln</a:t>
            </a:r>
            <a:r>
              <a:rPr lang="en-US" sz="1200" b="1" i="1" dirty="0" smtClean="0">
                <a:latin typeface="Arial" pitchFamily="34" charset="0"/>
                <a:ea typeface="Times New Roman" pitchFamily="18" charset="0"/>
              </a:rPr>
              <a:t>* T</a:t>
            </a:r>
            <a:r>
              <a:rPr lang="en-US" sz="1200" b="1" i="1" baseline="30000" dirty="0" smtClean="0">
                <a:latin typeface="Arial" pitchFamily="34" charset="0"/>
                <a:ea typeface="Times New Roman" pitchFamily="18" charset="0"/>
              </a:rPr>
              <a:t>0</a:t>
            </a:r>
            <a:r>
              <a:rPr lang="en-US" sz="1200" b="1" i="1" dirty="0" smtClean="0">
                <a:latin typeface="Arial" pitchFamily="34" charset="0"/>
                <a:ea typeface="Times New Roman" pitchFamily="18" charset="0"/>
              </a:rPr>
              <a:t>K /c* ΔV</a:t>
            </a:r>
            <a:r>
              <a:rPr lang="en-US" sz="1200" b="1" i="1" baseline="30000" dirty="0" smtClean="0">
                <a:latin typeface="Arial" pitchFamily="34" charset="0"/>
                <a:ea typeface="Times New Roman" pitchFamily="18" charset="0"/>
              </a:rPr>
              <a:t> 0</a:t>
            </a:r>
            <a:r>
              <a:rPr lang="en-US" sz="1200" b="1" i="1" dirty="0" smtClean="0">
                <a:latin typeface="Arial" pitchFamily="34" charset="0"/>
                <a:ea typeface="Times New Roman" pitchFamily="18" charset="0"/>
              </a:rPr>
              <a:t> + d </a:t>
            </a:r>
            <a:r>
              <a:rPr lang="en-US" sz="1200" dirty="0" err="1"/>
              <a:t>Mulhopadyay</a:t>
            </a:r>
            <a:r>
              <a:rPr lang="en-US" sz="1200" dirty="0"/>
              <a:t> (1991</a:t>
            </a:r>
            <a:r>
              <a:rPr lang="en-US" sz="1200" dirty="0" smtClean="0"/>
              <a:t>)</a:t>
            </a:r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the </a:t>
            </a:r>
            <a:r>
              <a:rPr lang="en-US" sz="1200" dirty="0" err="1"/>
              <a:t>Jd</a:t>
            </a:r>
            <a:r>
              <a:rPr lang="en-US" sz="1200" dirty="0"/>
              <a:t>-Di internal clinopyroxene exchange:  </a:t>
            </a:r>
            <a:r>
              <a:rPr lang="en-US" sz="1200" b="1" i="1" dirty="0"/>
              <a:t>CaMgSi2O6 = </a:t>
            </a:r>
            <a:r>
              <a:rPr lang="en-US" sz="1200" b="1" i="1" dirty="0" err="1"/>
              <a:t>NaAl</a:t>
            </a:r>
            <a:r>
              <a:rPr lang="en-US" sz="1200" b="1" i="1" dirty="0"/>
              <a:t> Si2O6</a:t>
            </a:r>
            <a:endParaRPr lang="ru-RU" sz="1200" dirty="0"/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/>
              <a:t> </a:t>
            </a:r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Arial" pitchFamily="34" charset="0"/>
            </a:endParaRPr>
          </a:p>
          <a:p>
            <a:pPr indent="447911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714908" cy="230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66" y="4416569"/>
            <a:ext cx="5189555" cy="244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92D050"/>
                </a:solidFill>
              </a:rPr>
              <a:t>Nimis ant Taylor </a:t>
            </a:r>
            <a:r>
              <a:rPr lang="en-US" sz="3200" dirty="0" err="1" smtClean="0">
                <a:solidFill>
                  <a:srgbClr val="92D050"/>
                </a:solidFill>
              </a:rPr>
              <a:t>themometer</a:t>
            </a:r>
            <a:endParaRPr lang="en-US" sz="3200" dirty="0" smtClean="0">
              <a:solidFill>
                <a:srgbClr val="92D050"/>
              </a:solidFill>
            </a:endParaRPr>
          </a:p>
          <a:p>
            <a:pPr>
              <a:defRPr/>
            </a:pPr>
            <a:r>
              <a:rPr lang="en-US" sz="1800" b="1" i="1" dirty="0" err="1" smtClean="0"/>
              <a:t>T</a:t>
            </a:r>
            <a:r>
              <a:rPr lang="en-US" sz="1800" b="1" i="1" baseline="30000" dirty="0" err="1" smtClean="0"/>
              <a:t>o</a:t>
            </a:r>
            <a:r>
              <a:rPr lang="en-US" sz="1800" b="1" i="1" dirty="0" err="1" smtClean="0"/>
              <a:t>K</a:t>
            </a:r>
            <a:r>
              <a:rPr lang="en-US" sz="1800" b="1" i="1" baseline="-25000" dirty="0" err="1" smtClean="0"/>
              <a:t>NT</a:t>
            </a:r>
            <a:r>
              <a:rPr lang="ru-RU" sz="1800" b="1" i="1" baseline="-25000" dirty="0" smtClean="0"/>
              <a:t>2000</a:t>
            </a:r>
            <a:r>
              <a:rPr lang="ru-RU" sz="1800" b="1" i="1" dirty="0" smtClean="0"/>
              <a:t>=(23166+39.28*</a:t>
            </a:r>
            <a:r>
              <a:rPr lang="en-US" sz="1800" b="1" i="1" dirty="0" smtClean="0"/>
              <a:t>P</a:t>
            </a:r>
            <a:r>
              <a:rPr lang="ru-RU" sz="1800" b="1" i="1" dirty="0" smtClean="0"/>
              <a:t>)/(13.25+15.35*</a:t>
            </a:r>
            <a:r>
              <a:rPr lang="en-US" sz="1800" b="1" i="1" dirty="0" smtClean="0"/>
              <a:t>Ti</a:t>
            </a:r>
            <a:r>
              <a:rPr lang="ru-RU" sz="1800" b="1" i="1" dirty="0" smtClean="0"/>
              <a:t>+4.5*</a:t>
            </a:r>
            <a:r>
              <a:rPr lang="en-US" sz="1800" b="1" i="1" dirty="0" smtClean="0"/>
              <a:t>Fe</a:t>
            </a:r>
            <a:r>
              <a:rPr lang="ru-RU" sz="1800" b="1" i="1" dirty="0" smtClean="0"/>
              <a:t>-1.55*(</a:t>
            </a:r>
            <a:r>
              <a:rPr lang="en-US" sz="1800" b="1" i="1" dirty="0" smtClean="0"/>
              <a:t>Al</a:t>
            </a:r>
            <a:r>
              <a:rPr lang="ru-RU" sz="1800" b="1" i="1" dirty="0" smtClean="0"/>
              <a:t>+</a:t>
            </a:r>
            <a:r>
              <a:rPr lang="en-US" sz="1800" b="1" i="1" dirty="0" smtClean="0"/>
              <a:t>Cr</a:t>
            </a:r>
            <a:r>
              <a:rPr lang="ru-RU" sz="1800" b="1" i="1" dirty="0" smtClean="0"/>
              <a:t>-</a:t>
            </a:r>
            <a:r>
              <a:rPr lang="en-US" sz="1800" b="1" i="1" dirty="0" smtClean="0"/>
              <a:t>Na</a:t>
            </a:r>
            <a:r>
              <a:rPr lang="ru-RU" sz="1800" b="1" i="1" dirty="0" smtClean="0"/>
              <a:t>-</a:t>
            </a:r>
            <a:r>
              <a:rPr lang="en-US" sz="1800" b="1" i="1" dirty="0" smtClean="0"/>
              <a:t>K</a:t>
            </a:r>
            <a:r>
              <a:rPr lang="ru-RU" sz="1800" b="1" i="1" dirty="0" smtClean="0"/>
              <a:t>))+(</a:t>
            </a:r>
            <a:r>
              <a:rPr lang="en-US" sz="1800" b="1" i="1" dirty="0" err="1" smtClean="0"/>
              <a:t>ln</a:t>
            </a:r>
            <a:r>
              <a:rPr lang="ru-RU" sz="1800" b="1" i="1" dirty="0" smtClean="0"/>
              <a:t>(</a:t>
            </a:r>
            <a:r>
              <a:rPr lang="en-US" sz="1800" b="1" i="1" dirty="0" err="1" smtClean="0"/>
              <a:t>a</a:t>
            </a:r>
            <a:r>
              <a:rPr lang="en-US" sz="1800" b="1" i="1" baseline="-25000" dirty="0" err="1" smtClean="0"/>
              <a:t>En</a:t>
            </a:r>
            <a:r>
              <a:rPr lang="en-US" sz="1800" b="1" i="1" baseline="30000" dirty="0" err="1" smtClean="0"/>
              <a:t>Cpx</a:t>
            </a:r>
            <a:r>
              <a:rPr lang="ru-RU" sz="1800" b="1" i="1" dirty="0" smtClean="0"/>
              <a:t>)</a:t>
            </a:r>
            <a:r>
              <a:rPr lang="ru-RU" sz="1800" b="1" i="1" baseline="30000" dirty="0" smtClean="0"/>
              <a:t>2</a:t>
            </a:r>
            <a:r>
              <a:rPr lang="ru-RU" sz="1800" b="1" i="1" dirty="0" smtClean="0"/>
              <a:t>), где </a:t>
            </a:r>
            <a:r>
              <a:rPr lang="en-US" sz="1800" b="1" i="1" dirty="0" err="1" smtClean="0"/>
              <a:t>a</a:t>
            </a:r>
            <a:r>
              <a:rPr lang="en-US" sz="1800" b="1" i="1" baseline="-25000" dirty="0" err="1" smtClean="0"/>
              <a:t>En</a:t>
            </a:r>
            <a:r>
              <a:rPr lang="en-US" sz="1800" b="1" i="1" baseline="30000" dirty="0" err="1" smtClean="0"/>
              <a:t>Cpx</a:t>
            </a:r>
            <a:r>
              <a:rPr lang="ru-RU" sz="1800" b="1" i="1" dirty="0" smtClean="0"/>
              <a:t> =(1-</a:t>
            </a:r>
            <a:r>
              <a:rPr lang="en-US" sz="1800" b="1" i="1" dirty="0" smtClean="0"/>
              <a:t>Ca</a:t>
            </a:r>
            <a:r>
              <a:rPr lang="ru-RU" sz="1800" b="1" i="1" dirty="0" smtClean="0"/>
              <a:t>-</a:t>
            </a:r>
            <a:r>
              <a:rPr lang="en-US" sz="1800" b="1" i="1" dirty="0" smtClean="0"/>
              <a:t>Na</a:t>
            </a:r>
            <a:r>
              <a:rPr lang="ru-RU" sz="1800" b="1" i="1" dirty="0" smtClean="0"/>
              <a:t>-</a:t>
            </a:r>
            <a:r>
              <a:rPr lang="en-US" sz="1800" b="1" i="1" dirty="0" smtClean="0"/>
              <a:t>K</a:t>
            </a:r>
            <a:r>
              <a:rPr lang="ru-RU" sz="1800" b="1" i="1" dirty="0" smtClean="0"/>
              <a:t>)*(1-0.5*(</a:t>
            </a:r>
            <a:r>
              <a:rPr lang="en-US" sz="1800" b="1" i="1" dirty="0" smtClean="0"/>
              <a:t>Al</a:t>
            </a:r>
            <a:r>
              <a:rPr lang="ru-RU" sz="1800" b="1" i="1" dirty="0" smtClean="0"/>
              <a:t>+</a:t>
            </a:r>
            <a:r>
              <a:rPr lang="en-US" sz="1800" b="1" i="1" dirty="0" smtClean="0"/>
              <a:t>Cr</a:t>
            </a:r>
            <a:r>
              <a:rPr lang="ru-RU" sz="1800" b="1" i="1" dirty="0" smtClean="0"/>
              <a:t>+</a:t>
            </a:r>
            <a:r>
              <a:rPr lang="en-US" sz="1800" b="1" i="1" dirty="0" smtClean="0"/>
              <a:t>Na</a:t>
            </a:r>
            <a:r>
              <a:rPr lang="ru-RU" sz="1800" b="1" i="1" dirty="0" smtClean="0"/>
              <a:t>+</a:t>
            </a:r>
            <a:r>
              <a:rPr lang="en-US" sz="1800" b="1" i="1" dirty="0" smtClean="0"/>
              <a:t>K</a:t>
            </a:r>
            <a:r>
              <a:rPr lang="ru-RU" sz="1800" b="1" i="1" dirty="0" smtClean="0"/>
              <a:t>)).</a:t>
            </a:r>
            <a:endParaRPr lang="ru-RU" sz="1800" dirty="0" smtClean="0">
              <a:solidFill>
                <a:srgbClr val="92D050"/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rgbClr val="92D050"/>
              </a:solidFill>
            </a:endParaRPr>
          </a:p>
        </p:txBody>
      </p:sp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357164" y="3857632"/>
            <a:ext cx="5214937" cy="46139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167" tIns="45584" rIns="91167" bIns="45584">
            <a:spAutoFit/>
          </a:bodyPr>
          <a:lstStyle/>
          <a:p>
            <a:r>
              <a:rPr lang="en-US" sz="1200" b="1" i="1" dirty="0" smtClean="0"/>
              <a:t>Correction </a:t>
            </a:r>
          </a:p>
          <a:p>
            <a:r>
              <a:rPr lang="en-US" sz="1200" b="1" i="1" dirty="0" smtClean="0"/>
              <a:t>T</a:t>
            </a:r>
            <a:r>
              <a:rPr lang="ru-RU" sz="1200" b="1" i="1" dirty="0"/>
              <a:t>=</a:t>
            </a:r>
            <a:r>
              <a:rPr lang="en-US" sz="1200" b="1" i="1" dirty="0"/>
              <a:t>T</a:t>
            </a:r>
            <a:r>
              <a:rPr lang="en-US" sz="1200" b="1" i="1" baseline="-25000" dirty="0"/>
              <a:t>NT</a:t>
            </a:r>
            <a:r>
              <a:rPr lang="ru-RU" sz="1200" b="1" i="1" baseline="-25000" dirty="0"/>
              <a:t>20002</a:t>
            </a:r>
            <a:r>
              <a:rPr lang="ru-RU" sz="1200" b="1" i="1" dirty="0"/>
              <a:t>+33.8*(</a:t>
            </a:r>
            <a:r>
              <a:rPr lang="en-US" sz="1200" b="1" i="1" dirty="0"/>
              <a:t>Cr</a:t>
            </a:r>
            <a:r>
              <a:rPr lang="ru-RU" sz="1200" b="1" i="1" dirty="0"/>
              <a:t>2</a:t>
            </a:r>
            <a:r>
              <a:rPr lang="en-US" sz="1200" b="1" i="1" dirty="0"/>
              <a:t>O</a:t>
            </a:r>
            <a:r>
              <a:rPr lang="ru-RU" sz="1200" b="1" i="1" dirty="0"/>
              <a:t>3+</a:t>
            </a:r>
            <a:r>
              <a:rPr lang="en-US" sz="1200" b="1" i="1" dirty="0"/>
              <a:t>Al</a:t>
            </a:r>
            <a:r>
              <a:rPr lang="ru-RU" sz="1200" b="1" i="1" dirty="0"/>
              <a:t>2</a:t>
            </a:r>
            <a:r>
              <a:rPr lang="en-US" sz="1200" b="1" i="1" dirty="0"/>
              <a:t>O</a:t>
            </a:r>
            <a:r>
              <a:rPr lang="ru-RU" sz="1200" b="1" i="1" dirty="0"/>
              <a:t>3)-137.5-25.8*(</a:t>
            </a:r>
            <a:r>
              <a:rPr lang="en-US" sz="1200" b="1" i="1" dirty="0"/>
              <a:t>FeO</a:t>
            </a:r>
            <a:r>
              <a:rPr lang="ru-RU" sz="1200" b="1" i="1" dirty="0"/>
              <a:t>-4.2)-11*</a:t>
            </a:r>
            <a:r>
              <a:rPr lang="en-US" sz="1200" b="1" i="1" dirty="0"/>
              <a:t>Na</a:t>
            </a:r>
            <a:r>
              <a:rPr lang="ru-RU" sz="1200" b="1" i="1" dirty="0"/>
              <a:t>2</a:t>
            </a:r>
            <a:r>
              <a:rPr lang="en-US" sz="1200" b="1" i="1" dirty="0"/>
              <a:t>O</a:t>
            </a:r>
            <a:r>
              <a:rPr lang="ru-RU" sz="1200" b="1" i="1" dirty="0"/>
              <a:t>+</a:t>
            </a:r>
            <a:r>
              <a:rPr lang="en-US" sz="1200" b="1" i="1" dirty="0" err="1"/>
              <a:t>TiO</a:t>
            </a:r>
            <a:r>
              <a:rPr lang="ru-RU" sz="1200" b="1" i="1" dirty="0"/>
              <a:t>2*8</a:t>
            </a:r>
            <a:r>
              <a:rPr lang="ru-RU" sz="1200" b="1" dirty="0"/>
              <a:t>,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865079"/>
            <a:ext cx="6786610" cy="339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00" y="4324350"/>
            <a:ext cx="407193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86124" y="4786326"/>
            <a:ext cx="6643703" cy="120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67" tIns="45584" rIns="91167" bIns="45584" anchor="ctr">
            <a:spAutoFit/>
          </a:bodyPr>
          <a:lstStyle/>
          <a:p>
            <a:pPr eaLnBrk="0" hangingPunct="0"/>
            <a:r>
              <a:rPr lang="en-US" sz="1200" b="1" i="1" dirty="0">
                <a:solidFill>
                  <a:srgbClr val="000000"/>
                </a:solidFill>
                <a:cs typeface="Times New Roman" pitchFamily="18" charset="0"/>
              </a:rPr>
              <a:t>KD= (Al-0.01)*((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 T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K</a:t>
            </a:r>
            <a:r>
              <a:rPr lang="en-US" sz="1200" b="1" i="1" dirty="0">
                <a:solidFill>
                  <a:srgbClr val="000000"/>
                </a:solidFill>
                <a:cs typeface="Times New Roman" pitchFamily="18" charset="0"/>
              </a:rPr>
              <a:t> -600)/700)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 3/4</a:t>
            </a:r>
            <a:r>
              <a:rPr lang="en-US" sz="1200" b="1" i="1" dirty="0">
                <a:solidFill>
                  <a:srgbClr val="000000"/>
                </a:solidFill>
                <a:cs typeface="Times New Roman" pitchFamily="18" charset="0"/>
              </a:rPr>
              <a:t>+Cr*((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K</a:t>
            </a:r>
            <a:r>
              <a:rPr lang="en-US" sz="1200" b="1" i="1" dirty="0">
                <a:solidFill>
                  <a:srgbClr val="000000"/>
                </a:solidFill>
                <a:cs typeface="Times New Roman" pitchFamily="18" charset="0"/>
              </a:rPr>
              <a:t> -100)/900 +(4*Ti-0.0125)/(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 T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K</a:t>
            </a:r>
            <a:r>
              <a:rPr lang="en-US" sz="1200" b="1" i="1" dirty="0">
                <a:solidFill>
                  <a:srgbClr val="000000"/>
                </a:solidFill>
                <a:cs typeface="Times New Roman" pitchFamily="18" charset="0"/>
              </a:rPr>
              <a:t> -800)*700 +(Fe-0.23)*(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 T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K</a:t>
            </a:r>
            <a:r>
              <a:rPr lang="en-US" sz="1200" b="1" i="1" dirty="0">
                <a:solidFill>
                  <a:srgbClr val="000000"/>
                </a:solidFill>
                <a:cs typeface="Times New Roman" pitchFamily="18" charset="0"/>
              </a:rPr>
              <a:t>-900)/10000 </a:t>
            </a:r>
            <a:endParaRPr lang="ru-RU" sz="800" dirty="0"/>
          </a:p>
          <a:p>
            <a:pPr eaLnBrk="0" hangingPunct="0"/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P(Ash2011)=0.3*</a:t>
            </a:r>
            <a:r>
              <a:rPr lang="en-US" sz="1200" b="1" i="1" dirty="0">
                <a:solidFill>
                  <a:srgbClr val="000000"/>
                </a:solidFill>
                <a:cs typeface="Times New Roman" pitchFamily="18" charset="0"/>
              </a:rPr>
              <a:t> KD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*T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K/(1+2.35*Fe+Fe*(T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C-600)/800)-40*ln(1273/T</a:t>
            </a:r>
            <a:r>
              <a:rPr lang="it-IT" sz="1200" b="1" i="1" baseline="30000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C)*(7*Na+10*Cr15+Mg/4-Al-15*Ti)+</a:t>
            </a:r>
          </a:p>
          <a:p>
            <a:pPr eaLnBrk="0" hangingPunct="0"/>
            <a:r>
              <a:rPr lang="it-IT" sz="1200" b="1" i="1" dirty="0">
                <a:solidFill>
                  <a:srgbClr val="000000"/>
                </a:solidFill>
                <a:cs typeface="Times New Roman" pitchFamily="18" charset="0"/>
              </a:rPr>
              <a:t>50*(Na+0.2*Al-2*Ti+0.05*Mg-0.22*Ca-0.7*Na/Ca)+7.5*Si - 20*Al*Na*Mg/Ca/(Al+Na-2*Ti-2*Fe3+) </a:t>
            </a:r>
            <a:r>
              <a:rPr lang="en-US" sz="1200" dirty="0">
                <a:cs typeface="Times New Roman" pitchFamily="18" charset="0"/>
              </a:rPr>
              <a:t>{5.1.4}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7358082" y="2714620"/>
            <a:ext cx="500066" cy="357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6" rIns="91372" bIns="45686" rtlCol="0" anchor="ctr"/>
          <a:lstStyle/>
          <a:p>
            <a:pPr algn="ctr"/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500562" y="4000504"/>
            <a:ext cx="642942" cy="357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6" rIns="91372" bIns="45686" rtlCol="0" anchor="ctr"/>
          <a:lstStyle/>
          <a:p>
            <a:pPr algn="ctr"/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14876" y="2928934"/>
            <a:ext cx="500066" cy="357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6" rIns="91372" bIns="45686" rtlCol="0" anchor="ctr"/>
          <a:lstStyle/>
          <a:p>
            <a:pPr algn="ctr"/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643438" y="1428736"/>
            <a:ext cx="500066" cy="3571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6" rIns="91372" bIns="45686" rtlCol="0" anchor="ctr"/>
          <a:lstStyle/>
          <a:p>
            <a:pPr algn="ctr"/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571483"/>
            <a:ext cx="4572000" cy="4893373"/>
          </a:xfrm>
          <a:prstGeom prst="rect">
            <a:avLst/>
          </a:prstGeom>
        </p:spPr>
        <p:txBody>
          <a:bodyPr lIns="91167" tIns="45584" rIns="91167" bIns="45584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pyroxenes of group A: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AlCr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Al+Cr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+(2*Ti-0.015)/(P-5)/P**2*40+0.55(Fe-0.2-0.21*Na)*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0.18*P/62.5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logarithmic dependence between P and KD was transformed to a lineal one. Final pressure equation for the eclogites is as follows: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P=0.325*(1-0.19*Na)/Al+0.01*Fe/Na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+1.15*Cr)*KD*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**0.75/(1+5.5-2.5*Fe*P/60) *Fe) -log(1273/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)*(Al+Ti+2.25*Na+1.5*Fe3+)*35 +(0.9-Ca)*10+Na/Al*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/300-1.5 -4*(Fe*33.2-4)+ (Ca*25.9-20)*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/2500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further correction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P=(0.00002*P**3-0.0036*P**2+0.875*P-9)*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1.075 (Equation1 )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pyroxenes from "basaltic" eclogites of group B: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AlCr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Al+Cr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+(4*Ti-0.0125)/(T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K-600)*500 +(Fe-0.205)*0.75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P=0.3525*(1-0.220*Na)/Al+0.015*Fe/Na) *KD*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**0.75/(1+8.5*Fe)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-log(1273/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)*(1.3*Al+Ti+0.5*Na+3.5*Fe3+)*35 +(0.9-Ca)*10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+Na/Al*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/100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2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eclogites of group C high Fe and high Ca-Al eclogites the equation is slightly changing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P=0.335*(1-0.215*Na)/Al+0.012*Fe/Na) *KD*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**0.75/(1+5*Fe)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-log(1273/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)*(Al+Ti+2.75*Na+2.5*Fe3+)*35 +(0.9-Ca)*10+Na/Al*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/300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+(Na-2.5)*Fe*(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-1500)/20+Ca/Mg*(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-1000)/75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3)</a:t>
            </a:r>
            <a:endParaRPr lang="en-GB" sz="1200" dirty="0"/>
          </a:p>
          <a:p>
            <a:endParaRPr lang="ru-RU" sz="1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77378"/>
            <a:ext cx="3286148" cy="502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72E79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72E79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786</Words>
  <Application>Microsoft Office PowerPoint</Application>
  <PresentationFormat>Экран (4:3)</PresentationFormat>
  <Paragraphs>133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P0=a*ToK*Kd1/(1+b*Fe)-C (1), where  а=0.04 и b= 2.44, C=-5.5 and, Kd1= Na/Ca*Mg/(Al+Cr)</vt:lpstr>
      <vt:lpstr>Nimis ant Taylor themometer ToKNT2000=(23166+39.28*P)/(13.25+15.35*Ti+4.5*Fe-1.55*(Al+Cr-Na-K))+(ln(aEnCpx)2), где aEnCpx =(1-Ca-Na-K)*(1-0.5*(Al+Cr+Na+K)). </vt:lpstr>
      <vt:lpstr>Слайд 8</vt:lpstr>
      <vt:lpstr>Слайд 9</vt:lpstr>
      <vt:lpstr>Слайд 10</vt:lpstr>
      <vt:lpstr>Final equation</vt:lpstr>
      <vt:lpstr>Слайд 12</vt:lpstr>
      <vt:lpstr>Слайд 13</vt:lpstr>
      <vt:lpstr>Alkaline basalt localities</vt:lpstr>
      <vt:lpstr>Mantle Peridotites and pyroxenites (xenoliths from alkali basalts in South Siberia)</vt:lpstr>
      <vt:lpstr>Слайд 16</vt:lpstr>
      <vt:lpstr>Слайд 17</vt:lpstr>
      <vt:lpstr>Слайд 18</vt:lpstr>
      <vt:lpstr>A)         B)           C)</vt:lpstr>
      <vt:lpstr>Слайд 20</vt:lpstr>
      <vt:lpstr>Fig. 10</vt:lpstr>
      <vt:lpstr>Слайд 22</vt:lpstr>
      <vt:lpstr>Слайд 23</vt:lpstr>
      <vt:lpstr>Fig. 11</vt:lpstr>
      <vt:lpstr>Acknowledgements</vt:lpstr>
      <vt:lpstr>Слайд 26</vt:lpstr>
    </vt:vector>
  </TitlesOfParts>
  <Company>IGM SB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 Ashchepkov</dc:creator>
  <cp:lastModifiedBy>Igor Ashchepkov</cp:lastModifiedBy>
  <cp:revision>26</cp:revision>
  <dcterms:created xsi:type="dcterms:W3CDTF">2015-04-16T08:25:18Z</dcterms:created>
  <dcterms:modified xsi:type="dcterms:W3CDTF">2015-04-17T05:37:04Z</dcterms:modified>
</cp:coreProperties>
</file>