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6805850" cy="28803600"/>
  <p:notesSz cx="6858000" cy="9144000"/>
  <p:defaultTextStyle>
    <a:defPPr>
      <a:defRPr lang="ru-RU"/>
    </a:defPPr>
    <a:lvl1pPr algn="l" defTabSz="4570413" rtl="0" fontAlgn="base">
      <a:spcBef>
        <a:spcPct val="0"/>
      </a:spcBef>
      <a:spcAft>
        <a:spcPct val="0"/>
      </a:spcAft>
      <a:defRPr sz="9100" kern="1200">
        <a:solidFill>
          <a:schemeClr val="tx1"/>
        </a:solidFill>
        <a:latin typeface="Arial" charset="0"/>
        <a:ea typeface="+mn-ea"/>
        <a:cs typeface="+mn-cs"/>
      </a:defRPr>
    </a:lvl1pPr>
    <a:lvl2pPr marL="2284413" indent="-1827213" algn="l" defTabSz="4570413" rtl="0" fontAlgn="base">
      <a:spcBef>
        <a:spcPct val="0"/>
      </a:spcBef>
      <a:spcAft>
        <a:spcPct val="0"/>
      </a:spcAft>
      <a:defRPr sz="9100" kern="1200">
        <a:solidFill>
          <a:schemeClr val="tx1"/>
        </a:solidFill>
        <a:latin typeface="Arial" charset="0"/>
        <a:ea typeface="+mn-ea"/>
        <a:cs typeface="+mn-cs"/>
      </a:defRPr>
    </a:lvl2pPr>
    <a:lvl3pPr marL="4570413" indent="-3656013" algn="l" defTabSz="4570413" rtl="0" fontAlgn="base">
      <a:spcBef>
        <a:spcPct val="0"/>
      </a:spcBef>
      <a:spcAft>
        <a:spcPct val="0"/>
      </a:spcAft>
      <a:defRPr sz="9100" kern="1200">
        <a:solidFill>
          <a:schemeClr val="tx1"/>
        </a:solidFill>
        <a:latin typeface="Arial" charset="0"/>
        <a:ea typeface="+mn-ea"/>
        <a:cs typeface="+mn-cs"/>
      </a:defRPr>
    </a:lvl3pPr>
    <a:lvl4pPr marL="6856413" indent="-5484813" algn="l" defTabSz="4570413" rtl="0" fontAlgn="base">
      <a:spcBef>
        <a:spcPct val="0"/>
      </a:spcBef>
      <a:spcAft>
        <a:spcPct val="0"/>
      </a:spcAft>
      <a:defRPr sz="9100" kern="1200">
        <a:solidFill>
          <a:schemeClr val="tx1"/>
        </a:solidFill>
        <a:latin typeface="Arial" charset="0"/>
        <a:ea typeface="+mn-ea"/>
        <a:cs typeface="+mn-cs"/>
      </a:defRPr>
    </a:lvl4pPr>
    <a:lvl5pPr marL="9142413" indent="-7313613" algn="l" defTabSz="4570413" rtl="0" fontAlgn="base">
      <a:spcBef>
        <a:spcPct val="0"/>
      </a:spcBef>
      <a:spcAft>
        <a:spcPct val="0"/>
      </a:spcAft>
      <a:defRPr sz="9100" kern="1200">
        <a:solidFill>
          <a:schemeClr val="tx1"/>
        </a:solidFill>
        <a:latin typeface="Arial" charset="0"/>
        <a:ea typeface="+mn-ea"/>
        <a:cs typeface="+mn-cs"/>
      </a:defRPr>
    </a:lvl5pPr>
    <a:lvl6pPr marL="2286000" algn="l" defTabSz="914400" rtl="0" eaLnBrk="1" latinLnBrk="0" hangingPunct="1">
      <a:defRPr sz="9100" kern="1200">
        <a:solidFill>
          <a:schemeClr val="tx1"/>
        </a:solidFill>
        <a:latin typeface="Arial" charset="0"/>
        <a:ea typeface="+mn-ea"/>
        <a:cs typeface="+mn-cs"/>
      </a:defRPr>
    </a:lvl6pPr>
    <a:lvl7pPr marL="2743200" algn="l" defTabSz="914400" rtl="0" eaLnBrk="1" latinLnBrk="0" hangingPunct="1">
      <a:defRPr sz="9100" kern="1200">
        <a:solidFill>
          <a:schemeClr val="tx1"/>
        </a:solidFill>
        <a:latin typeface="Arial" charset="0"/>
        <a:ea typeface="+mn-ea"/>
        <a:cs typeface="+mn-cs"/>
      </a:defRPr>
    </a:lvl7pPr>
    <a:lvl8pPr marL="3200400" algn="l" defTabSz="914400" rtl="0" eaLnBrk="1" latinLnBrk="0" hangingPunct="1">
      <a:defRPr sz="9100" kern="1200">
        <a:solidFill>
          <a:schemeClr val="tx1"/>
        </a:solidFill>
        <a:latin typeface="Arial" charset="0"/>
        <a:ea typeface="+mn-ea"/>
        <a:cs typeface="+mn-cs"/>
      </a:defRPr>
    </a:lvl8pPr>
    <a:lvl9pPr marL="3657600" algn="l" defTabSz="914400" rtl="0" eaLnBrk="1" latinLnBrk="0" hangingPunct="1">
      <a:defRPr sz="9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032"/>
    <a:srgbClr val="6F0754"/>
    <a:srgbClr val="9F11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2" autoAdjust="0"/>
    <p:restoredTop sz="95920" autoAdjust="0"/>
  </p:normalViewPr>
  <p:slideViewPr>
    <p:cSldViewPr>
      <p:cViewPr>
        <p:scale>
          <a:sx n="17" d="100"/>
          <a:sy n="17" d="100"/>
        </p:scale>
        <p:origin x="-1320" y="68"/>
      </p:cViewPr>
      <p:guideLst>
        <p:guide orient="horz" pos="9072"/>
        <p:guide pos="1474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18" Type="http://schemas.openxmlformats.org/officeDocument/2006/relationships/image" Target="../media/image1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17" Type="http://schemas.openxmlformats.org/officeDocument/2006/relationships/image" Target="../media/image17.wmf"/><Relationship Id="rId2" Type="http://schemas.openxmlformats.org/officeDocument/2006/relationships/image" Target="../media/image2.wmf"/><Relationship Id="rId16" Type="http://schemas.openxmlformats.org/officeDocument/2006/relationships/image" Target="../media/image1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10440" y="8947787"/>
            <a:ext cx="39784973" cy="6174106"/>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7020879" y="16322040"/>
            <a:ext cx="32764095" cy="7360920"/>
          </a:xfrm>
        </p:spPr>
        <p:txBody>
          <a:bodyPr/>
          <a:lstStyle>
            <a:lvl1pPr marL="0" indent="0" algn="ctr">
              <a:buNone/>
              <a:defRPr>
                <a:solidFill>
                  <a:schemeClr val="tx1">
                    <a:tint val="75000"/>
                  </a:schemeClr>
                </a:solidFill>
              </a:defRPr>
            </a:lvl1pPr>
            <a:lvl2pPr marL="2285998" indent="0" algn="ctr">
              <a:buNone/>
              <a:defRPr>
                <a:solidFill>
                  <a:schemeClr val="tx1">
                    <a:tint val="75000"/>
                  </a:schemeClr>
                </a:solidFill>
              </a:defRPr>
            </a:lvl2pPr>
            <a:lvl3pPr marL="4571995" indent="0" algn="ctr">
              <a:buNone/>
              <a:defRPr>
                <a:solidFill>
                  <a:schemeClr val="tx1">
                    <a:tint val="75000"/>
                  </a:schemeClr>
                </a:solidFill>
              </a:defRPr>
            </a:lvl3pPr>
            <a:lvl4pPr marL="6857993" indent="0" algn="ctr">
              <a:buNone/>
              <a:defRPr>
                <a:solidFill>
                  <a:schemeClr val="tx1">
                    <a:tint val="75000"/>
                  </a:schemeClr>
                </a:solidFill>
              </a:defRPr>
            </a:lvl4pPr>
            <a:lvl5pPr marL="9143991" indent="0" algn="ctr">
              <a:buNone/>
              <a:defRPr>
                <a:solidFill>
                  <a:schemeClr val="tx1">
                    <a:tint val="75000"/>
                  </a:schemeClr>
                </a:solidFill>
              </a:defRPr>
            </a:lvl5pPr>
            <a:lvl6pPr marL="11429989" indent="0" algn="ctr">
              <a:buNone/>
              <a:defRPr>
                <a:solidFill>
                  <a:schemeClr val="tx1">
                    <a:tint val="75000"/>
                  </a:schemeClr>
                </a:solidFill>
              </a:defRPr>
            </a:lvl6pPr>
            <a:lvl7pPr marL="13715986" indent="0" algn="ctr">
              <a:buNone/>
              <a:defRPr>
                <a:solidFill>
                  <a:schemeClr val="tx1">
                    <a:tint val="75000"/>
                  </a:schemeClr>
                </a:solidFill>
              </a:defRPr>
            </a:lvl7pPr>
            <a:lvl8pPr marL="16001984" indent="0" algn="ctr">
              <a:buNone/>
              <a:defRPr>
                <a:solidFill>
                  <a:schemeClr val="tx1">
                    <a:tint val="75000"/>
                  </a:schemeClr>
                </a:solidFill>
              </a:defRPr>
            </a:lvl8pPr>
            <a:lvl9pPr marL="18287982"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FD8E226-1B56-4929-87E2-64C7EEC9177D}" type="datetimeFigureOut">
              <a:rPr lang="ru-RU"/>
              <a:pPr>
                <a:defRPr/>
              </a:pPr>
              <a:t>10.04.2015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BBF26D-2DBF-4E16-A54D-2468BEA60552}" type="slidenum">
              <a:rPr lang="ru-RU"/>
              <a:pPr>
                <a:defRPr/>
              </a:pPr>
              <a:t>‹#›</a:t>
            </a:fld>
            <a:endParaRPr lang="ru-RU"/>
          </a:p>
        </p:txBody>
      </p:sp>
    </p:spTree>
    <p:extLst>
      <p:ext uri="{BB962C8B-B14F-4D97-AF65-F5344CB8AC3E}">
        <p14:creationId xmlns:p14="http://schemas.microsoft.com/office/powerpoint/2010/main" val="173542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0003C72-0860-4F90-972E-A3A862C5BF85}" type="datetimeFigureOut">
              <a:rPr lang="ru-RU"/>
              <a:pPr>
                <a:defRPr/>
              </a:pPr>
              <a:t>10.04.2015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68B227E-EC2E-4499-BC42-661B158CBF10}" type="slidenum">
              <a:rPr lang="ru-RU"/>
              <a:pPr>
                <a:defRPr/>
              </a:pPr>
              <a:t>‹#›</a:t>
            </a:fld>
            <a:endParaRPr lang="ru-RU"/>
          </a:p>
        </p:txBody>
      </p:sp>
    </p:spTree>
    <p:extLst>
      <p:ext uri="{BB962C8B-B14F-4D97-AF65-F5344CB8AC3E}">
        <p14:creationId xmlns:p14="http://schemas.microsoft.com/office/powerpoint/2010/main" val="32869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20256908" y="2420306"/>
            <a:ext cx="37314664" cy="5161311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296667" y="2420306"/>
            <a:ext cx="111180146" cy="5161311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BDC2201-A189-46A3-B577-8A7E73909627}" type="datetimeFigureOut">
              <a:rPr lang="ru-RU"/>
              <a:pPr>
                <a:defRPr/>
              </a:pPr>
              <a:t>10.04.2015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BFC95F-27A4-4121-A271-C3B5F6544AF6}" type="slidenum">
              <a:rPr lang="ru-RU"/>
              <a:pPr>
                <a:defRPr/>
              </a:pPr>
              <a:t>‹#›</a:t>
            </a:fld>
            <a:endParaRPr lang="ru-RU"/>
          </a:p>
        </p:txBody>
      </p:sp>
    </p:spTree>
    <p:extLst>
      <p:ext uri="{BB962C8B-B14F-4D97-AF65-F5344CB8AC3E}">
        <p14:creationId xmlns:p14="http://schemas.microsoft.com/office/powerpoint/2010/main" val="401918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F3CBB8C-D31B-4511-859D-9347575BB271}" type="datetimeFigureOut">
              <a:rPr lang="ru-RU"/>
              <a:pPr>
                <a:defRPr/>
              </a:pPr>
              <a:t>10.04.2015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E00E59-43D2-43AF-ADC1-68FB015D7188}" type="slidenum">
              <a:rPr lang="ru-RU"/>
              <a:pPr>
                <a:defRPr/>
              </a:pPr>
              <a:t>‹#›</a:t>
            </a:fld>
            <a:endParaRPr lang="ru-RU"/>
          </a:p>
        </p:txBody>
      </p:sp>
    </p:spTree>
    <p:extLst>
      <p:ext uri="{BB962C8B-B14F-4D97-AF65-F5344CB8AC3E}">
        <p14:creationId xmlns:p14="http://schemas.microsoft.com/office/powerpoint/2010/main" val="162574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97340" y="18508982"/>
            <a:ext cx="39784973" cy="5720716"/>
          </a:xfrm>
        </p:spPr>
        <p:txBody>
          <a:bodyPr anchor="t"/>
          <a:lstStyle>
            <a:lvl1pPr algn="l">
              <a:defRPr sz="20000" b="1" cap="all"/>
            </a:lvl1pPr>
          </a:lstStyle>
          <a:p>
            <a:r>
              <a:rPr lang="ru-RU" smtClean="0"/>
              <a:t>Образец заголовка</a:t>
            </a:r>
            <a:endParaRPr lang="ru-RU"/>
          </a:p>
        </p:txBody>
      </p:sp>
      <p:sp>
        <p:nvSpPr>
          <p:cNvPr id="3" name="Текст 2"/>
          <p:cNvSpPr>
            <a:spLocks noGrp="1"/>
          </p:cNvSpPr>
          <p:nvPr>
            <p:ph type="body" idx="1"/>
          </p:nvPr>
        </p:nvSpPr>
        <p:spPr>
          <a:xfrm>
            <a:off x="3697340" y="12208197"/>
            <a:ext cx="39784973" cy="6300786"/>
          </a:xfrm>
        </p:spPr>
        <p:txBody>
          <a:bodyPr anchor="b"/>
          <a:lstStyle>
            <a:lvl1pPr marL="0" indent="0">
              <a:buNone/>
              <a:defRPr sz="10100">
                <a:solidFill>
                  <a:schemeClr val="tx1">
                    <a:tint val="75000"/>
                  </a:schemeClr>
                </a:solidFill>
              </a:defRPr>
            </a:lvl1pPr>
            <a:lvl2pPr marL="2285998" indent="0">
              <a:buNone/>
              <a:defRPr sz="9100">
                <a:solidFill>
                  <a:schemeClr val="tx1">
                    <a:tint val="75000"/>
                  </a:schemeClr>
                </a:solidFill>
              </a:defRPr>
            </a:lvl2pPr>
            <a:lvl3pPr marL="4571995" indent="0">
              <a:buNone/>
              <a:defRPr sz="8000">
                <a:solidFill>
                  <a:schemeClr val="tx1">
                    <a:tint val="75000"/>
                  </a:schemeClr>
                </a:solidFill>
              </a:defRPr>
            </a:lvl3pPr>
            <a:lvl4pPr marL="6857993" indent="0">
              <a:buNone/>
              <a:defRPr sz="7000">
                <a:solidFill>
                  <a:schemeClr val="tx1">
                    <a:tint val="75000"/>
                  </a:schemeClr>
                </a:solidFill>
              </a:defRPr>
            </a:lvl4pPr>
            <a:lvl5pPr marL="9143991" indent="0">
              <a:buNone/>
              <a:defRPr sz="7000">
                <a:solidFill>
                  <a:schemeClr val="tx1">
                    <a:tint val="75000"/>
                  </a:schemeClr>
                </a:solidFill>
              </a:defRPr>
            </a:lvl5pPr>
            <a:lvl6pPr marL="11429989" indent="0">
              <a:buNone/>
              <a:defRPr sz="7000">
                <a:solidFill>
                  <a:schemeClr val="tx1">
                    <a:tint val="75000"/>
                  </a:schemeClr>
                </a:solidFill>
              </a:defRPr>
            </a:lvl6pPr>
            <a:lvl7pPr marL="13715986" indent="0">
              <a:buNone/>
              <a:defRPr sz="7000">
                <a:solidFill>
                  <a:schemeClr val="tx1">
                    <a:tint val="75000"/>
                  </a:schemeClr>
                </a:solidFill>
              </a:defRPr>
            </a:lvl7pPr>
            <a:lvl8pPr marL="16001984" indent="0">
              <a:buNone/>
              <a:defRPr sz="7000">
                <a:solidFill>
                  <a:schemeClr val="tx1">
                    <a:tint val="75000"/>
                  </a:schemeClr>
                </a:solidFill>
              </a:defRPr>
            </a:lvl8pPr>
            <a:lvl9pPr marL="18287982" indent="0">
              <a:buNone/>
              <a:defRPr sz="7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A925B53-890D-4681-BEE8-3245A75EB3A2}" type="datetimeFigureOut">
              <a:rPr lang="ru-RU"/>
              <a:pPr>
                <a:defRPr/>
              </a:pPr>
              <a:t>10.04.2015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EE36B3-6089-4B1A-A208-DF0892739505}" type="slidenum">
              <a:rPr lang="ru-RU"/>
              <a:pPr>
                <a:defRPr/>
              </a:pPr>
              <a:t>‹#›</a:t>
            </a:fld>
            <a:endParaRPr lang="ru-RU"/>
          </a:p>
        </p:txBody>
      </p:sp>
    </p:spTree>
    <p:extLst>
      <p:ext uri="{BB962C8B-B14F-4D97-AF65-F5344CB8AC3E}">
        <p14:creationId xmlns:p14="http://schemas.microsoft.com/office/powerpoint/2010/main" val="385745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296666" y="14115100"/>
            <a:ext cx="74247403" cy="39918320"/>
          </a:xfrm>
        </p:spPr>
        <p:txBody>
          <a:bodyPr/>
          <a:lstStyle>
            <a:lvl1pPr>
              <a:defRPr sz="14000"/>
            </a:lvl1pPr>
            <a:lvl2pPr>
              <a:defRPr sz="12000"/>
            </a:lvl2pPr>
            <a:lvl3pPr>
              <a:defRPr sz="10100"/>
            </a:lvl3pPr>
            <a:lvl4pPr>
              <a:defRPr sz="9100"/>
            </a:lvl4pPr>
            <a:lvl5pPr>
              <a:defRPr sz="9100"/>
            </a:lvl5pPr>
            <a:lvl6pPr>
              <a:defRPr sz="9100"/>
            </a:lvl6pPr>
            <a:lvl7pPr>
              <a:defRPr sz="9100"/>
            </a:lvl7pPr>
            <a:lvl8pPr>
              <a:defRPr sz="9100"/>
            </a:lvl8pPr>
            <a:lvl9pPr>
              <a:defRPr sz="9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83324165" y="14115100"/>
            <a:ext cx="74247407" cy="39918320"/>
          </a:xfrm>
        </p:spPr>
        <p:txBody>
          <a:bodyPr/>
          <a:lstStyle>
            <a:lvl1pPr>
              <a:defRPr sz="14000"/>
            </a:lvl1pPr>
            <a:lvl2pPr>
              <a:defRPr sz="12000"/>
            </a:lvl2pPr>
            <a:lvl3pPr>
              <a:defRPr sz="10100"/>
            </a:lvl3pPr>
            <a:lvl4pPr>
              <a:defRPr sz="9100"/>
            </a:lvl4pPr>
            <a:lvl5pPr>
              <a:defRPr sz="9100"/>
            </a:lvl5pPr>
            <a:lvl6pPr>
              <a:defRPr sz="9100"/>
            </a:lvl6pPr>
            <a:lvl7pPr>
              <a:defRPr sz="9100"/>
            </a:lvl7pPr>
            <a:lvl8pPr>
              <a:defRPr sz="9100"/>
            </a:lvl8pPr>
            <a:lvl9pPr>
              <a:defRPr sz="9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D583DFB-3974-4FB1-A02E-0D5C5713886A}" type="datetimeFigureOut">
              <a:rPr lang="ru-RU"/>
              <a:pPr>
                <a:defRPr/>
              </a:pPr>
              <a:t>10.04.2015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9B3B2A1-2D92-4715-A083-7AD44D3B0355}" type="slidenum">
              <a:rPr lang="ru-RU"/>
              <a:pPr>
                <a:defRPr/>
              </a:pPr>
              <a:t>‹#›</a:t>
            </a:fld>
            <a:endParaRPr lang="ru-RU"/>
          </a:p>
        </p:txBody>
      </p:sp>
    </p:spTree>
    <p:extLst>
      <p:ext uri="{BB962C8B-B14F-4D97-AF65-F5344CB8AC3E}">
        <p14:creationId xmlns:p14="http://schemas.microsoft.com/office/powerpoint/2010/main" val="150201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0294" y="1153480"/>
            <a:ext cx="42125265" cy="48006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2340293" y="6447474"/>
            <a:ext cx="20680712" cy="2687000"/>
          </a:xfrm>
        </p:spPr>
        <p:txBody>
          <a:bodyPr anchor="b"/>
          <a:lstStyle>
            <a:lvl1pPr marL="0" indent="0">
              <a:buNone/>
              <a:defRPr sz="12000" b="1"/>
            </a:lvl1pPr>
            <a:lvl2pPr marL="2285998" indent="0">
              <a:buNone/>
              <a:defRPr sz="10100" b="1"/>
            </a:lvl2pPr>
            <a:lvl3pPr marL="4571995" indent="0">
              <a:buNone/>
              <a:defRPr sz="9100" b="1"/>
            </a:lvl3pPr>
            <a:lvl4pPr marL="6857993" indent="0">
              <a:buNone/>
              <a:defRPr sz="8000" b="1"/>
            </a:lvl4pPr>
            <a:lvl5pPr marL="9143991" indent="0">
              <a:buNone/>
              <a:defRPr sz="8000" b="1"/>
            </a:lvl5pPr>
            <a:lvl6pPr marL="11429989" indent="0">
              <a:buNone/>
              <a:defRPr sz="8000" b="1"/>
            </a:lvl6pPr>
            <a:lvl7pPr marL="13715986" indent="0">
              <a:buNone/>
              <a:defRPr sz="8000" b="1"/>
            </a:lvl7pPr>
            <a:lvl8pPr marL="16001984" indent="0">
              <a:buNone/>
              <a:defRPr sz="8000" b="1"/>
            </a:lvl8pPr>
            <a:lvl9pPr marL="18287982" indent="0">
              <a:buNone/>
              <a:defRPr sz="8000" b="1"/>
            </a:lvl9pPr>
          </a:lstStyle>
          <a:p>
            <a:pPr lvl="0"/>
            <a:r>
              <a:rPr lang="ru-RU" smtClean="0"/>
              <a:t>Образец текста</a:t>
            </a:r>
          </a:p>
        </p:txBody>
      </p:sp>
      <p:sp>
        <p:nvSpPr>
          <p:cNvPr id="4" name="Содержимое 3"/>
          <p:cNvSpPr>
            <a:spLocks noGrp="1"/>
          </p:cNvSpPr>
          <p:nvPr>
            <p:ph sz="half" idx="2"/>
          </p:nvPr>
        </p:nvSpPr>
        <p:spPr>
          <a:xfrm>
            <a:off x="2340293" y="9134475"/>
            <a:ext cx="20680712" cy="16595410"/>
          </a:xfrm>
        </p:spPr>
        <p:txBody>
          <a:bodyPr/>
          <a:lstStyle>
            <a:lvl1pPr>
              <a:defRPr sz="120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23776723" y="6447474"/>
            <a:ext cx="20688836" cy="2687000"/>
          </a:xfrm>
        </p:spPr>
        <p:txBody>
          <a:bodyPr anchor="b"/>
          <a:lstStyle>
            <a:lvl1pPr marL="0" indent="0">
              <a:buNone/>
              <a:defRPr sz="12000" b="1"/>
            </a:lvl1pPr>
            <a:lvl2pPr marL="2285998" indent="0">
              <a:buNone/>
              <a:defRPr sz="10100" b="1"/>
            </a:lvl2pPr>
            <a:lvl3pPr marL="4571995" indent="0">
              <a:buNone/>
              <a:defRPr sz="9100" b="1"/>
            </a:lvl3pPr>
            <a:lvl4pPr marL="6857993" indent="0">
              <a:buNone/>
              <a:defRPr sz="8000" b="1"/>
            </a:lvl4pPr>
            <a:lvl5pPr marL="9143991" indent="0">
              <a:buNone/>
              <a:defRPr sz="8000" b="1"/>
            </a:lvl5pPr>
            <a:lvl6pPr marL="11429989" indent="0">
              <a:buNone/>
              <a:defRPr sz="8000" b="1"/>
            </a:lvl6pPr>
            <a:lvl7pPr marL="13715986" indent="0">
              <a:buNone/>
              <a:defRPr sz="8000" b="1"/>
            </a:lvl7pPr>
            <a:lvl8pPr marL="16001984" indent="0">
              <a:buNone/>
              <a:defRPr sz="8000" b="1"/>
            </a:lvl8pPr>
            <a:lvl9pPr marL="18287982" indent="0">
              <a:buNone/>
              <a:defRPr sz="8000" b="1"/>
            </a:lvl9pPr>
          </a:lstStyle>
          <a:p>
            <a:pPr lvl="0"/>
            <a:r>
              <a:rPr lang="ru-RU" smtClean="0"/>
              <a:t>Образец текста</a:t>
            </a:r>
          </a:p>
        </p:txBody>
      </p:sp>
      <p:sp>
        <p:nvSpPr>
          <p:cNvPr id="6" name="Содержимое 5"/>
          <p:cNvSpPr>
            <a:spLocks noGrp="1"/>
          </p:cNvSpPr>
          <p:nvPr>
            <p:ph sz="quarter" idx="4"/>
          </p:nvPr>
        </p:nvSpPr>
        <p:spPr>
          <a:xfrm>
            <a:off x="23776723" y="9134475"/>
            <a:ext cx="20688836" cy="16595410"/>
          </a:xfrm>
        </p:spPr>
        <p:txBody>
          <a:bodyPr/>
          <a:lstStyle>
            <a:lvl1pPr>
              <a:defRPr sz="120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77F2643-20D8-4B57-9B77-70E71333C42D}" type="datetimeFigureOut">
              <a:rPr lang="ru-RU"/>
              <a:pPr>
                <a:defRPr/>
              </a:pPr>
              <a:t>10.04.2015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89FC5A9-ECB3-498D-BD81-637CD4674FCB}" type="slidenum">
              <a:rPr lang="ru-RU"/>
              <a:pPr>
                <a:defRPr/>
              </a:pPr>
              <a:t>‹#›</a:t>
            </a:fld>
            <a:endParaRPr lang="ru-RU"/>
          </a:p>
        </p:txBody>
      </p:sp>
    </p:spTree>
    <p:extLst>
      <p:ext uri="{BB962C8B-B14F-4D97-AF65-F5344CB8AC3E}">
        <p14:creationId xmlns:p14="http://schemas.microsoft.com/office/powerpoint/2010/main" val="2311408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B194D70-9F0E-451E-B796-A65BF54C0086}" type="datetimeFigureOut">
              <a:rPr lang="ru-RU"/>
              <a:pPr>
                <a:defRPr/>
              </a:pPr>
              <a:t>10.04.2015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E454746-D832-4D56-8A36-67F6CC716A82}" type="slidenum">
              <a:rPr lang="ru-RU"/>
              <a:pPr>
                <a:defRPr/>
              </a:pPr>
              <a:t>‹#›</a:t>
            </a:fld>
            <a:endParaRPr lang="ru-RU"/>
          </a:p>
        </p:txBody>
      </p:sp>
    </p:spTree>
    <p:extLst>
      <p:ext uri="{BB962C8B-B14F-4D97-AF65-F5344CB8AC3E}">
        <p14:creationId xmlns:p14="http://schemas.microsoft.com/office/powerpoint/2010/main" val="602846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A1333FF-6CF9-4F96-9186-83AB48C6C66C}" type="datetimeFigureOut">
              <a:rPr lang="ru-RU"/>
              <a:pPr>
                <a:defRPr/>
              </a:pPr>
              <a:t>10.04.2015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19DDFFB-24DB-46A2-9BFD-499AF057C8C4}" type="slidenum">
              <a:rPr lang="ru-RU"/>
              <a:pPr>
                <a:defRPr/>
              </a:pPr>
              <a:t>‹#›</a:t>
            </a:fld>
            <a:endParaRPr lang="ru-RU"/>
          </a:p>
        </p:txBody>
      </p:sp>
    </p:spTree>
    <p:extLst>
      <p:ext uri="{BB962C8B-B14F-4D97-AF65-F5344CB8AC3E}">
        <p14:creationId xmlns:p14="http://schemas.microsoft.com/office/powerpoint/2010/main" val="300915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0295" y="1146811"/>
            <a:ext cx="15398801" cy="4880610"/>
          </a:xfrm>
        </p:spPr>
        <p:txBody>
          <a:bodyPr anchor="b"/>
          <a:lstStyle>
            <a:lvl1pPr algn="l">
              <a:defRPr sz="10100" b="1"/>
            </a:lvl1pPr>
          </a:lstStyle>
          <a:p>
            <a:r>
              <a:rPr lang="ru-RU" smtClean="0"/>
              <a:t>Образец заголовка</a:t>
            </a:r>
            <a:endParaRPr lang="ru-RU"/>
          </a:p>
        </p:txBody>
      </p:sp>
      <p:sp>
        <p:nvSpPr>
          <p:cNvPr id="3" name="Содержимое 2"/>
          <p:cNvSpPr>
            <a:spLocks noGrp="1"/>
          </p:cNvSpPr>
          <p:nvPr>
            <p:ph idx="1"/>
          </p:nvPr>
        </p:nvSpPr>
        <p:spPr>
          <a:xfrm>
            <a:off x="18299786" y="1146813"/>
            <a:ext cx="26165770" cy="24583074"/>
          </a:xfrm>
        </p:spPr>
        <p:txBody>
          <a:bodyPr/>
          <a:lstStyle>
            <a:lvl1pPr>
              <a:defRPr sz="16100"/>
            </a:lvl1pPr>
            <a:lvl2pPr>
              <a:defRPr sz="14000"/>
            </a:lvl2pPr>
            <a:lvl3pPr>
              <a:defRPr sz="12000"/>
            </a:lvl3pPr>
            <a:lvl4pPr>
              <a:defRPr sz="10100"/>
            </a:lvl4pPr>
            <a:lvl5pPr>
              <a:defRPr sz="10100"/>
            </a:lvl5pPr>
            <a:lvl6pPr>
              <a:defRPr sz="10100"/>
            </a:lvl6pPr>
            <a:lvl7pPr>
              <a:defRPr sz="10100"/>
            </a:lvl7pPr>
            <a:lvl8pPr>
              <a:defRPr sz="10100"/>
            </a:lvl8pPr>
            <a:lvl9pPr>
              <a:defRPr sz="10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2340295" y="6027422"/>
            <a:ext cx="15398801" cy="19702464"/>
          </a:xfrm>
        </p:spPr>
        <p:txBody>
          <a:bodyPr/>
          <a:lstStyle>
            <a:lvl1pPr marL="0" indent="0">
              <a:buNone/>
              <a:defRPr sz="7000"/>
            </a:lvl1pPr>
            <a:lvl2pPr marL="2285998" indent="0">
              <a:buNone/>
              <a:defRPr sz="6000"/>
            </a:lvl2pPr>
            <a:lvl3pPr marL="4571995" indent="0">
              <a:buNone/>
              <a:defRPr sz="5000"/>
            </a:lvl3pPr>
            <a:lvl4pPr marL="6857993" indent="0">
              <a:buNone/>
              <a:defRPr sz="4400"/>
            </a:lvl4pPr>
            <a:lvl5pPr marL="9143991" indent="0">
              <a:buNone/>
              <a:defRPr sz="4400"/>
            </a:lvl5pPr>
            <a:lvl6pPr marL="11429989" indent="0">
              <a:buNone/>
              <a:defRPr sz="4400"/>
            </a:lvl6pPr>
            <a:lvl7pPr marL="13715986" indent="0">
              <a:buNone/>
              <a:defRPr sz="4400"/>
            </a:lvl7pPr>
            <a:lvl8pPr marL="16001984" indent="0">
              <a:buNone/>
              <a:defRPr sz="4400"/>
            </a:lvl8pPr>
            <a:lvl9pPr marL="18287982" indent="0">
              <a:buNone/>
              <a:defRPr sz="44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7F513E2-C8B6-4C6B-9103-99D407199898}" type="datetimeFigureOut">
              <a:rPr lang="ru-RU"/>
              <a:pPr>
                <a:defRPr/>
              </a:pPr>
              <a:t>10.04.2015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581CD58-CBE7-4398-8343-20669B347CAD}" type="slidenum">
              <a:rPr lang="ru-RU"/>
              <a:pPr>
                <a:defRPr/>
              </a:pPr>
              <a:t>‹#›</a:t>
            </a:fld>
            <a:endParaRPr lang="ru-RU"/>
          </a:p>
        </p:txBody>
      </p:sp>
    </p:spTree>
    <p:extLst>
      <p:ext uri="{BB962C8B-B14F-4D97-AF65-F5344CB8AC3E}">
        <p14:creationId xmlns:p14="http://schemas.microsoft.com/office/powerpoint/2010/main" val="85616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74274" y="20162520"/>
            <a:ext cx="28083510" cy="2380300"/>
          </a:xfrm>
        </p:spPr>
        <p:txBody>
          <a:bodyPr anchor="b"/>
          <a:lstStyle>
            <a:lvl1pPr algn="l">
              <a:defRPr sz="10100" b="1"/>
            </a:lvl1pPr>
          </a:lstStyle>
          <a:p>
            <a:r>
              <a:rPr lang="ru-RU" smtClean="0"/>
              <a:t>Образец заголовка</a:t>
            </a:r>
            <a:endParaRPr lang="ru-RU"/>
          </a:p>
        </p:txBody>
      </p:sp>
      <p:sp>
        <p:nvSpPr>
          <p:cNvPr id="3" name="Рисунок 2"/>
          <p:cNvSpPr>
            <a:spLocks noGrp="1"/>
          </p:cNvSpPr>
          <p:nvPr>
            <p:ph type="pic" idx="1"/>
          </p:nvPr>
        </p:nvSpPr>
        <p:spPr>
          <a:xfrm>
            <a:off x="9174274" y="2573656"/>
            <a:ext cx="28083510" cy="17282160"/>
          </a:xfrm>
        </p:spPr>
        <p:txBody>
          <a:bodyPr rtlCol="0">
            <a:normAutofit/>
          </a:bodyPr>
          <a:lstStyle>
            <a:lvl1pPr marL="0" indent="0">
              <a:buNone/>
              <a:defRPr sz="16100"/>
            </a:lvl1pPr>
            <a:lvl2pPr marL="2285998" indent="0">
              <a:buNone/>
              <a:defRPr sz="14000"/>
            </a:lvl2pPr>
            <a:lvl3pPr marL="4571995" indent="0">
              <a:buNone/>
              <a:defRPr sz="12000"/>
            </a:lvl3pPr>
            <a:lvl4pPr marL="6857993" indent="0">
              <a:buNone/>
              <a:defRPr sz="10100"/>
            </a:lvl4pPr>
            <a:lvl5pPr marL="9143991" indent="0">
              <a:buNone/>
              <a:defRPr sz="10100"/>
            </a:lvl5pPr>
            <a:lvl6pPr marL="11429989" indent="0">
              <a:buNone/>
              <a:defRPr sz="10100"/>
            </a:lvl6pPr>
            <a:lvl7pPr marL="13715986" indent="0">
              <a:buNone/>
              <a:defRPr sz="10100"/>
            </a:lvl7pPr>
            <a:lvl8pPr marL="16001984" indent="0">
              <a:buNone/>
              <a:defRPr sz="10100"/>
            </a:lvl8pPr>
            <a:lvl9pPr marL="18287982" indent="0">
              <a:buNone/>
              <a:defRPr sz="10100"/>
            </a:lvl9pPr>
          </a:lstStyle>
          <a:p>
            <a:pPr lvl="0"/>
            <a:endParaRPr lang="ru-RU" noProof="0" smtClean="0"/>
          </a:p>
        </p:txBody>
      </p:sp>
      <p:sp>
        <p:nvSpPr>
          <p:cNvPr id="4" name="Текст 3"/>
          <p:cNvSpPr>
            <a:spLocks noGrp="1"/>
          </p:cNvSpPr>
          <p:nvPr>
            <p:ph type="body" sz="half" idx="2"/>
          </p:nvPr>
        </p:nvSpPr>
        <p:spPr>
          <a:xfrm>
            <a:off x="9174274" y="22542820"/>
            <a:ext cx="28083510" cy="3380420"/>
          </a:xfrm>
        </p:spPr>
        <p:txBody>
          <a:bodyPr/>
          <a:lstStyle>
            <a:lvl1pPr marL="0" indent="0">
              <a:buNone/>
              <a:defRPr sz="7000"/>
            </a:lvl1pPr>
            <a:lvl2pPr marL="2285998" indent="0">
              <a:buNone/>
              <a:defRPr sz="6000"/>
            </a:lvl2pPr>
            <a:lvl3pPr marL="4571995" indent="0">
              <a:buNone/>
              <a:defRPr sz="5000"/>
            </a:lvl3pPr>
            <a:lvl4pPr marL="6857993" indent="0">
              <a:buNone/>
              <a:defRPr sz="4400"/>
            </a:lvl4pPr>
            <a:lvl5pPr marL="9143991" indent="0">
              <a:buNone/>
              <a:defRPr sz="4400"/>
            </a:lvl5pPr>
            <a:lvl6pPr marL="11429989" indent="0">
              <a:buNone/>
              <a:defRPr sz="4400"/>
            </a:lvl6pPr>
            <a:lvl7pPr marL="13715986" indent="0">
              <a:buNone/>
              <a:defRPr sz="4400"/>
            </a:lvl7pPr>
            <a:lvl8pPr marL="16001984" indent="0">
              <a:buNone/>
              <a:defRPr sz="4400"/>
            </a:lvl8pPr>
            <a:lvl9pPr marL="18287982" indent="0">
              <a:buNone/>
              <a:defRPr sz="44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10469F8-6F23-4A64-8B14-CE08FCBDD9C6}" type="datetimeFigureOut">
              <a:rPr lang="ru-RU"/>
              <a:pPr>
                <a:defRPr/>
              </a:pPr>
              <a:t>10.04.2015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B5383D9-DE9F-4E74-B78B-318B74B4A285}" type="slidenum">
              <a:rPr lang="ru-RU"/>
              <a:pPr>
                <a:defRPr/>
              </a:pPr>
              <a:t>‹#›</a:t>
            </a:fld>
            <a:endParaRPr lang="ru-RU"/>
          </a:p>
        </p:txBody>
      </p:sp>
    </p:spTree>
    <p:extLst>
      <p:ext uri="{BB962C8B-B14F-4D97-AF65-F5344CB8AC3E}">
        <p14:creationId xmlns:p14="http://schemas.microsoft.com/office/powerpoint/2010/main" val="360768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2339975" y="1154113"/>
            <a:ext cx="421259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228600" rIns="457200" bIns="22860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2339975" y="6721475"/>
            <a:ext cx="42125900"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228600" rIns="457200" bIns="22860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2339975" y="26696988"/>
            <a:ext cx="10922000" cy="1533525"/>
          </a:xfrm>
          <a:prstGeom prst="rect">
            <a:avLst/>
          </a:prstGeom>
        </p:spPr>
        <p:txBody>
          <a:bodyPr vert="horz" lIns="457200" tIns="228600" rIns="457200" bIns="228600" rtlCol="0" anchor="ctr"/>
          <a:lstStyle>
            <a:lvl1pPr algn="l" defTabSz="4571995" fontAlgn="auto">
              <a:spcBef>
                <a:spcPts val="0"/>
              </a:spcBef>
              <a:spcAft>
                <a:spcPts val="0"/>
              </a:spcAft>
              <a:defRPr sz="6000">
                <a:solidFill>
                  <a:schemeClr val="tx1">
                    <a:tint val="75000"/>
                  </a:schemeClr>
                </a:solidFill>
                <a:latin typeface="+mn-lt"/>
              </a:defRPr>
            </a:lvl1pPr>
          </a:lstStyle>
          <a:p>
            <a:pPr>
              <a:defRPr/>
            </a:pPr>
            <a:fld id="{002DB88F-0368-4C1B-BEA7-AD8E125DB2DD}" type="datetimeFigureOut">
              <a:rPr lang="ru-RU"/>
              <a:pPr>
                <a:defRPr/>
              </a:pPr>
              <a:t>10.04.2015</a:t>
            </a:fld>
            <a:endParaRPr lang="ru-RU"/>
          </a:p>
        </p:txBody>
      </p:sp>
      <p:sp>
        <p:nvSpPr>
          <p:cNvPr id="5" name="Нижний колонтитул 4"/>
          <p:cNvSpPr>
            <a:spLocks noGrp="1"/>
          </p:cNvSpPr>
          <p:nvPr>
            <p:ph type="ftr" sz="quarter" idx="3"/>
          </p:nvPr>
        </p:nvSpPr>
        <p:spPr>
          <a:xfrm>
            <a:off x="15992475" y="26696988"/>
            <a:ext cx="14820900" cy="1533525"/>
          </a:xfrm>
          <a:prstGeom prst="rect">
            <a:avLst/>
          </a:prstGeom>
        </p:spPr>
        <p:txBody>
          <a:bodyPr vert="horz" lIns="457200" tIns="228600" rIns="457200" bIns="228600" rtlCol="0" anchor="ctr"/>
          <a:lstStyle>
            <a:lvl1pPr algn="ctr" defTabSz="4571995" fontAlgn="auto">
              <a:spcBef>
                <a:spcPts val="0"/>
              </a:spcBef>
              <a:spcAft>
                <a:spcPts val="0"/>
              </a:spcAft>
              <a:defRPr sz="60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33543875" y="26696988"/>
            <a:ext cx="10922000" cy="1533525"/>
          </a:xfrm>
          <a:prstGeom prst="rect">
            <a:avLst/>
          </a:prstGeom>
        </p:spPr>
        <p:txBody>
          <a:bodyPr vert="horz" lIns="457200" tIns="228600" rIns="457200" bIns="228600" rtlCol="0" anchor="ctr"/>
          <a:lstStyle>
            <a:lvl1pPr algn="r" defTabSz="4571995" fontAlgn="auto">
              <a:spcBef>
                <a:spcPts val="0"/>
              </a:spcBef>
              <a:spcAft>
                <a:spcPts val="0"/>
              </a:spcAft>
              <a:defRPr sz="6000">
                <a:solidFill>
                  <a:schemeClr val="tx1">
                    <a:tint val="75000"/>
                  </a:schemeClr>
                </a:solidFill>
                <a:latin typeface="+mn-lt"/>
              </a:defRPr>
            </a:lvl1pPr>
          </a:lstStyle>
          <a:p>
            <a:pPr>
              <a:defRPr/>
            </a:pPr>
            <a:fld id="{0D84C760-6306-4883-9DF2-8EB412AD833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413" rtl="0" eaLnBrk="0" fontAlgn="base" hangingPunct="0">
        <a:spcBef>
          <a:spcPct val="0"/>
        </a:spcBef>
        <a:spcAft>
          <a:spcPct val="0"/>
        </a:spcAft>
        <a:defRPr sz="22100" kern="1200">
          <a:solidFill>
            <a:schemeClr val="tx1"/>
          </a:solidFill>
          <a:latin typeface="+mj-lt"/>
          <a:ea typeface="+mj-ea"/>
          <a:cs typeface="+mj-cs"/>
        </a:defRPr>
      </a:lvl1pPr>
      <a:lvl2pPr algn="ctr" defTabSz="4570413" rtl="0" eaLnBrk="0" fontAlgn="base" hangingPunct="0">
        <a:spcBef>
          <a:spcPct val="0"/>
        </a:spcBef>
        <a:spcAft>
          <a:spcPct val="0"/>
        </a:spcAft>
        <a:defRPr sz="22100">
          <a:solidFill>
            <a:schemeClr val="tx1"/>
          </a:solidFill>
          <a:latin typeface="Calibri" pitchFamily="34" charset="0"/>
        </a:defRPr>
      </a:lvl2pPr>
      <a:lvl3pPr algn="ctr" defTabSz="4570413" rtl="0" eaLnBrk="0" fontAlgn="base" hangingPunct="0">
        <a:spcBef>
          <a:spcPct val="0"/>
        </a:spcBef>
        <a:spcAft>
          <a:spcPct val="0"/>
        </a:spcAft>
        <a:defRPr sz="22100">
          <a:solidFill>
            <a:schemeClr val="tx1"/>
          </a:solidFill>
          <a:latin typeface="Calibri" pitchFamily="34" charset="0"/>
        </a:defRPr>
      </a:lvl3pPr>
      <a:lvl4pPr algn="ctr" defTabSz="4570413" rtl="0" eaLnBrk="0" fontAlgn="base" hangingPunct="0">
        <a:spcBef>
          <a:spcPct val="0"/>
        </a:spcBef>
        <a:spcAft>
          <a:spcPct val="0"/>
        </a:spcAft>
        <a:defRPr sz="22100">
          <a:solidFill>
            <a:schemeClr val="tx1"/>
          </a:solidFill>
          <a:latin typeface="Calibri" pitchFamily="34" charset="0"/>
        </a:defRPr>
      </a:lvl4pPr>
      <a:lvl5pPr algn="ctr" defTabSz="4570413" rtl="0" eaLnBrk="0" fontAlgn="base" hangingPunct="0">
        <a:spcBef>
          <a:spcPct val="0"/>
        </a:spcBef>
        <a:spcAft>
          <a:spcPct val="0"/>
        </a:spcAft>
        <a:defRPr sz="22100">
          <a:solidFill>
            <a:schemeClr val="tx1"/>
          </a:solidFill>
          <a:latin typeface="Calibri" pitchFamily="34" charset="0"/>
        </a:defRPr>
      </a:lvl5pPr>
      <a:lvl6pPr marL="457200" algn="ctr" defTabSz="4570413" rtl="0" fontAlgn="base">
        <a:spcBef>
          <a:spcPct val="0"/>
        </a:spcBef>
        <a:spcAft>
          <a:spcPct val="0"/>
        </a:spcAft>
        <a:defRPr sz="22100">
          <a:solidFill>
            <a:schemeClr val="tx1"/>
          </a:solidFill>
          <a:latin typeface="Calibri" pitchFamily="34" charset="0"/>
        </a:defRPr>
      </a:lvl6pPr>
      <a:lvl7pPr marL="914400" algn="ctr" defTabSz="4570413" rtl="0" fontAlgn="base">
        <a:spcBef>
          <a:spcPct val="0"/>
        </a:spcBef>
        <a:spcAft>
          <a:spcPct val="0"/>
        </a:spcAft>
        <a:defRPr sz="22100">
          <a:solidFill>
            <a:schemeClr val="tx1"/>
          </a:solidFill>
          <a:latin typeface="Calibri" pitchFamily="34" charset="0"/>
        </a:defRPr>
      </a:lvl7pPr>
      <a:lvl8pPr marL="1371600" algn="ctr" defTabSz="4570413" rtl="0" fontAlgn="base">
        <a:spcBef>
          <a:spcPct val="0"/>
        </a:spcBef>
        <a:spcAft>
          <a:spcPct val="0"/>
        </a:spcAft>
        <a:defRPr sz="22100">
          <a:solidFill>
            <a:schemeClr val="tx1"/>
          </a:solidFill>
          <a:latin typeface="Calibri" pitchFamily="34" charset="0"/>
        </a:defRPr>
      </a:lvl8pPr>
      <a:lvl9pPr marL="1828800" algn="ctr" defTabSz="4570413" rtl="0" fontAlgn="base">
        <a:spcBef>
          <a:spcPct val="0"/>
        </a:spcBef>
        <a:spcAft>
          <a:spcPct val="0"/>
        </a:spcAft>
        <a:defRPr sz="22100">
          <a:solidFill>
            <a:schemeClr val="tx1"/>
          </a:solidFill>
          <a:latin typeface="Calibri" pitchFamily="34" charset="0"/>
        </a:defRPr>
      </a:lvl9pPr>
    </p:titleStyle>
    <p:bodyStyle>
      <a:lvl1pPr marL="1712913" indent="-1712913" algn="l" defTabSz="4570413" rtl="0" eaLnBrk="0" fontAlgn="base" hangingPunct="0">
        <a:spcBef>
          <a:spcPct val="20000"/>
        </a:spcBef>
        <a:spcAft>
          <a:spcPct val="0"/>
        </a:spcAft>
        <a:buFont typeface="Arial" charset="0"/>
        <a:buChar char="•"/>
        <a:defRPr sz="16100" kern="1200">
          <a:solidFill>
            <a:schemeClr val="tx1"/>
          </a:solidFill>
          <a:latin typeface="+mn-lt"/>
          <a:ea typeface="+mn-ea"/>
          <a:cs typeface="+mn-cs"/>
        </a:defRPr>
      </a:lvl1pPr>
      <a:lvl2pPr marL="3713163" indent="-1427163" algn="l" defTabSz="4570413" rtl="0" eaLnBrk="0" fontAlgn="base" hangingPunct="0">
        <a:spcBef>
          <a:spcPct val="20000"/>
        </a:spcBef>
        <a:spcAft>
          <a:spcPct val="0"/>
        </a:spcAft>
        <a:buFont typeface="Arial" charset="0"/>
        <a:buChar char="–"/>
        <a:defRPr sz="14000" kern="1200">
          <a:solidFill>
            <a:schemeClr val="tx1"/>
          </a:solidFill>
          <a:latin typeface="+mn-lt"/>
          <a:ea typeface="+mn-ea"/>
          <a:cs typeface="+mn-cs"/>
        </a:defRPr>
      </a:lvl2pPr>
      <a:lvl3pPr marL="5713413" indent="-1141413" algn="l" defTabSz="4570413" rtl="0" eaLnBrk="0" fontAlgn="base" hangingPunct="0">
        <a:spcBef>
          <a:spcPct val="20000"/>
        </a:spcBef>
        <a:spcAft>
          <a:spcPct val="0"/>
        </a:spcAft>
        <a:buFont typeface="Arial" charset="0"/>
        <a:buChar char="•"/>
        <a:defRPr sz="12000" kern="1200">
          <a:solidFill>
            <a:schemeClr val="tx1"/>
          </a:solidFill>
          <a:latin typeface="+mn-lt"/>
          <a:ea typeface="+mn-ea"/>
          <a:cs typeface="+mn-cs"/>
        </a:defRPr>
      </a:lvl3pPr>
      <a:lvl4pPr marL="7999413" indent="-1141413" algn="l" defTabSz="4570413" rtl="0" eaLnBrk="0" fontAlgn="base" hangingPunct="0">
        <a:spcBef>
          <a:spcPct val="20000"/>
        </a:spcBef>
        <a:spcAft>
          <a:spcPct val="0"/>
        </a:spcAft>
        <a:buFont typeface="Arial" charset="0"/>
        <a:buChar char="–"/>
        <a:defRPr sz="10100" kern="1200">
          <a:solidFill>
            <a:schemeClr val="tx1"/>
          </a:solidFill>
          <a:latin typeface="+mn-lt"/>
          <a:ea typeface="+mn-ea"/>
          <a:cs typeface="+mn-cs"/>
        </a:defRPr>
      </a:lvl4pPr>
      <a:lvl5pPr marL="10285413" indent="-1141413" algn="l" defTabSz="4570413" rtl="0" eaLnBrk="0" fontAlgn="base" hangingPunct="0">
        <a:spcBef>
          <a:spcPct val="20000"/>
        </a:spcBef>
        <a:spcAft>
          <a:spcPct val="0"/>
        </a:spcAft>
        <a:buFont typeface="Arial" charset="0"/>
        <a:buChar char="»"/>
        <a:defRPr sz="10100" kern="1200">
          <a:solidFill>
            <a:schemeClr val="tx1"/>
          </a:solidFill>
          <a:latin typeface="+mn-lt"/>
          <a:ea typeface="+mn-ea"/>
          <a:cs typeface="+mn-cs"/>
        </a:defRPr>
      </a:lvl5pPr>
      <a:lvl6pPr marL="12572987" indent="-1142999" algn="l" defTabSz="4571995" rtl="0" eaLnBrk="1" latinLnBrk="0" hangingPunct="1">
        <a:spcBef>
          <a:spcPct val="20000"/>
        </a:spcBef>
        <a:buFont typeface="Arial" pitchFamily="34" charset="0"/>
        <a:buChar char="•"/>
        <a:defRPr sz="10100" kern="1200">
          <a:solidFill>
            <a:schemeClr val="tx1"/>
          </a:solidFill>
          <a:latin typeface="+mn-lt"/>
          <a:ea typeface="+mn-ea"/>
          <a:cs typeface="+mn-cs"/>
        </a:defRPr>
      </a:lvl6pPr>
      <a:lvl7pPr marL="14858985" indent="-1142999" algn="l" defTabSz="4571995" rtl="0" eaLnBrk="1" latinLnBrk="0" hangingPunct="1">
        <a:spcBef>
          <a:spcPct val="20000"/>
        </a:spcBef>
        <a:buFont typeface="Arial" pitchFamily="34" charset="0"/>
        <a:buChar char="•"/>
        <a:defRPr sz="10100" kern="1200">
          <a:solidFill>
            <a:schemeClr val="tx1"/>
          </a:solidFill>
          <a:latin typeface="+mn-lt"/>
          <a:ea typeface="+mn-ea"/>
          <a:cs typeface="+mn-cs"/>
        </a:defRPr>
      </a:lvl7pPr>
      <a:lvl8pPr marL="17144983" indent="-1142999" algn="l" defTabSz="4571995" rtl="0" eaLnBrk="1" latinLnBrk="0" hangingPunct="1">
        <a:spcBef>
          <a:spcPct val="20000"/>
        </a:spcBef>
        <a:buFont typeface="Arial" pitchFamily="34" charset="0"/>
        <a:buChar char="•"/>
        <a:defRPr sz="10100" kern="1200">
          <a:solidFill>
            <a:schemeClr val="tx1"/>
          </a:solidFill>
          <a:latin typeface="+mn-lt"/>
          <a:ea typeface="+mn-ea"/>
          <a:cs typeface="+mn-cs"/>
        </a:defRPr>
      </a:lvl8pPr>
      <a:lvl9pPr marL="19430981" indent="-1142999" algn="l" defTabSz="4571995" rtl="0" eaLnBrk="1" latinLnBrk="0" hangingPunct="1">
        <a:spcBef>
          <a:spcPct val="20000"/>
        </a:spcBef>
        <a:buFont typeface="Arial" pitchFamily="34" charset="0"/>
        <a:buChar char="•"/>
        <a:defRPr sz="10100" kern="1200">
          <a:solidFill>
            <a:schemeClr val="tx1"/>
          </a:solidFill>
          <a:latin typeface="+mn-lt"/>
          <a:ea typeface="+mn-ea"/>
          <a:cs typeface="+mn-cs"/>
        </a:defRPr>
      </a:lvl9pPr>
    </p:bodyStyle>
    <p:otherStyle>
      <a:defPPr>
        <a:defRPr lang="ru-RU"/>
      </a:defPPr>
      <a:lvl1pPr marL="0" algn="l" defTabSz="4571995" rtl="0" eaLnBrk="1" latinLnBrk="0" hangingPunct="1">
        <a:defRPr sz="9100" kern="1200">
          <a:solidFill>
            <a:schemeClr val="tx1"/>
          </a:solidFill>
          <a:latin typeface="+mn-lt"/>
          <a:ea typeface="+mn-ea"/>
          <a:cs typeface="+mn-cs"/>
        </a:defRPr>
      </a:lvl1pPr>
      <a:lvl2pPr marL="2285998" algn="l" defTabSz="4571995" rtl="0" eaLnBrk="1" latinLnBrk="0" hangingPunct="1">
        <a:defRPr sz="9100" kern="1200">
          <a:solidFill>
            <a:schemeClr val="tx1"/>
          </a:solidFill>
          <a:latin typeface="+mn-lt"/>
          <a:ea typeface="+mn-ea"/>
          <a:cs typeface="+mn-cs"/>
        </a:defRPr>
      </a:lvl2pPr>
      <a:lvl3pPr marL="4571995" algn="l" defTabSz="4571995" rtl="0" eaLnBrk="1" latinLnBrk="0" hangingPunct="1">
        <a:defRPr sz="9100" kern="1200">
          <a:solidFill>
            <a:schemeClr val="tx1"/>
          </a:solidFill>
          <a:latin typeface="+mn-lt"/>
          <a:ea typeface="+mn-ea"/>
          <a:cs typeface="+mn-cs"/>
        </a:defRPr>
      </a:lvl3pPr>
      <a:lvl4pPr marL="6857993" algn="l" defTabSz="4571995" rtl="0" eaLnBrk="1" latinLnBrk="0" hangingPunct="1">
        <a:defRPr sz="9100" kern="1200">
          <a:solidFill>
            <a:schemeClr val="tx1"/>
          </a:solidFill>
          <a:latin typeface="+mn-lt"/>
          <a:ea typeface="+mn-ea"/>
          <a:cs typeface="+mn-cs"/>
        </a:defRPr>
      </a:lvl4pPr>
      <a:lvl5pPr marL="9143991" algn="l" defTabSz="4571995" rtl="0" eaLnBrk="1" latinLnBrk="0" hangingPunct="1">
        <a:defRPr sz="9100" kern="1200">
          <a:solidFill>
            <a:schemeClr val="tx1"/>
          </a:solidFill>
          <a:latin typeface="+mn-lt"/>
          <a:ea typeface="+mn-ea"/>
          <a:cs typeface="+mn-cs"/>
        </a:defRPr>
      </a:lvl5pPr>
      <a:lvl6pPr marL="11429989" algn="l" defTabSz="4571995" rtl="0" eaLnBrk="1" latinLnBrk="0" hangingPunct="1">
        <a:defRPr sz="9100" kern="1200">
          <a:solidFill>
            <a:schemeClr val="tx1"/>
          </a:solidFill>
          <a:latin typeface="+mn-lt"/>
          <a:ea typeface="+mn-ea"/>
          <a:cs typeface="+mn-cs"/>
        </a:defRPr>
      </a:lvl6pPr>
      <a:lvl7pPr marL="13715986" algn="l" defTabSz="4571995" rtl="0" eaLnBrk="1" latinLnBrk="0" hangingPunct="1">
        <a:defRPr sz="9100" kern="1200">
          <a:solidFill>
            <a:schemeClr val="tx1"/>
          </a:solidFill>
          <a:latin typeface="+mn-lt"/>
          <a:ea typeface="+mn-ea"/>
          <a:cs typeface="+mn-cs"/>
        </a:defRPr>
      </a:lvl7pPr>
      <a:lvl8pPr marL="16001984" algn="l" defTabSz="4571995" rtl="0" eaLnBrk="1" latinLnBrk="0" hangingPunct="1">
        <a:defRPr sz="9100" kern="1200">
          <a:solidFill>
            <a:schemeClr val="tx1"/>
          </a:solidFill>
          <a:latin typeface="+mn-lt"/>
          <a:ea typeface="+mn-ea"/>
          <a:cs typeface="+mn-cs"/>
        </a:defRPr>
      </a:lvl8pPr>
      <a:lvl9pPr marL="18287982" algn="l" defTabSz="4571995"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image" Target="../media/image11.wmf"/><Relationship Id="rId21" Type="http://schemas.openxmlformats.org/officeDocument/2006/relationships/oleObject" Target="../embeddings/oleObject9.bin"/><Relationship Id="rId34" Type="http://schemas.openxmlformats.org/officeDocument/2006/relationships/image" Target="../media/image26.jpg"/><Relationship Id="rId42" Type="http://schemas.openxmlformats.org/officeDocument/2006/relationships/image" Target="../media/image34.png"/><Relationship Id="rId47" Type="http://schemas.openxmlformats.org/officeDocument/2006/relationships/image" Target="../media/image39.png"/><Relationship Id="rId50" Type="http://schemas.openxmlformats.org/officeDocument/2006/relationships/image" Target="../media/image42.jpg"/><Relationship Id="rId55" Type="http://schemas.openxmlformats.org/officeDocument/2006/relationships/oleObject" Target="../embeddings/oleObject13.bin"/><Relationship Id="rId63" Type="http://schemas.openxmlformats.org/officeDocument/2006/relationships/oleObject" Target="../embeddings/oleObject17.bin"/><Relationship Id="rId7" Type="http://schemas.openxmlformats.org/officeDocument/2006/relationships/oleObject" Target="../embeddings/oleObject2.bin"/><Relationship Id="rId2" Type="http://schemas.openxmlformats.org/officeDocument/2006/relationships/slideLayout" Target="../slideLayouts/slideLayout1.xml"/><Relationship Id="rId16" Type="http://schemas.openxmlformats.org/officeDocument/2006/relationships/image" Target="../media/image6.wmf"/><Relationship Id="rId29" Type="http://schemas.openxmlformats.org/officeDocument/2006/relationships/image" Target="../media/image21.jpg"/><Relationship Id="rId11" Type="http://schemas.openxmlformats.org/officeDocument/2006/relationships/oleObject" Target="../embeddings/oleObject4.bin"/><Relationship Id="rId24" Type="http://schemas.openxmlformats.org/officeDocument/2006/relationships/image" Target="../media/image10.wmf"/><Relationship Id="rId32" Type="http://schemas.openxmlformats.org/officeDocument/2006/relationships/image" Target="../media/image24.jpg"/><Relationship Id="rId37" Type="http://schemas.openxmlformats.org/officeDocument/2006/relationships/image" Target="../media/image29.png"/><Relationship Id="rId40" Type="http://schemas.openxmlformats.org/officeDocument/2006/relationships/image" Target="../media/image32.png"/><Relationship Id="rId45" Type="http://schemas.openxmlformats.org/officeDocument/2006/relationships/image" Target="../media/image37.png"/><Relationship Id="rId53" Type="http://schemas.openxmlformats.org/officeDocument/2006/relationships/image" Target="../media/image45.jpg"/><Relationship Id="rId58" Type="http://schemas.openxmlformats.org/officeDocument/2006/relationships/image" Target="../media/image14.wmf"/><Relationship Id="rId66" Type="http://schemas.openxmlformats.org/officeDocument/2006/relationships/image" Target="../media/image18.wmf"/><Relationship Id="rId5" Type="http://schemas.openxmlformats.org/officeDocument/2006/relationships/oleObject" Target="../embeddings/oleObject1.bin"/><Relationship Id="rId61" Type="http://schemas.openxmlformats.org/officeDocument/2006/relationships/oleObject" Target="../embeddings/oleObject16.bin"/><Relationship Id="rId19" Type="http://schemas.openxmlformats.org/officeDocument/2006/relationships/oleObject" Target="../embeddings/oleObject8.bin"/><Relationship Id="rId14" Type="http://schemas.openxmlformats.org/officeDocument/2006/relationships/image" Target="../media/image5.wmf"/><Relationship Id="rId22" Type="http://schemas.openxmlformats.org/officeDocument/2006/relationships/image" Target="../media/image9.wmf"/><Relationship Id="rId27" Type="http://schemas.openxmlformats.org/officeDocument/2006/relationships/oleObject" Target="../embeddings/oleObject12.bin"/><Relationship Id="rId30" Type="http://schemas.openxmlformats.org/officeDocument/2006/relationships/image" Target="../media/image22.jpg"/><Relationship Id="rId35" Type="http://schemas.openxmlformats.org/officeDocument/2006/relationships/image" Target="../media/image27.jpg"/><Relationship Id="rId43" Type="http://schemas.openxmlformats.org/officeDocument/2006/relationships/image" Target="../media/image35.png"/><Relationship Id="rId48" Type="http://schemas.openxmlformats.org/officeDocument/2006/relationships/image" Target="../media/image40.jpg"/><Relationship Id="rId56" Type="http://schemas.openxmlformats.org/officeDocument/2006/relationships/image" Target="../media/image13.wmf"/><Relationship Id="rId64" Type="http://schemas.openxmlformats.org/officeDocument/2006/relationships/image" Target="../media/image17.wmf"/><Relationship Id="rId8" Type="http://schemas.openxmlformats.org/officeDocument/2006/relationships/image" Target="../media/image2.wmf"/><Relationship Id="rId51" Type="http://schemas.openxmlformats.org/officeDocument/2006/relationships/image" Target="../media/image43.jpg"/><Relationship Id="rId3" Type="http://schemas.openxmlformats.org/officeDocument/2006/relationships/image" Target="../media/image19.png"/><Relationship Id="rId12" Type="http://schemas.openxmlformats.org/officeDocument/2006/relationships/image" Target="../media/image4.wmf"/><Relationship Id="rId17" Type="http://schemas.openxmlformats.org/officeDocument/2006/relationships/oleObject" Target="../embeddings/oleObject7.bin"/><Relationship Id="rId25" Type="http://schemas.openxmlformats.org/officeDocument/2006/relationships/oleObject" Target="../embeddings/oleObject11.bin"/><Relationship Id="rId33" Type="http://schemas.openxmlformats.org/officeDocument/2006/relationships/image" Target="../media/image25.jpg"/><Relationship Id="rId38" Type="http://schemas.openxmlformats.org/officeDocument/2006/relationships/image" Target="../media/image30.png"/><Relationship Id="rId46" Type="http://schemas.openxmlformats.org/officeDocument/2006/relationships/image" Target="../media/image38.png"/><Relationship Id="rId59" Type="http://schemas.openxmlformats.org/officeDocument/2006/relationships/oleObject" Target="../embeddings/oleObject15.bin"/><Relationship Id="rId20" Type="http://schemas.openxmlformats.org/officeDocument/2006/relationships/image" Target="../media/image8.wmf"/><Relationship Id="rId41" Type="http://schemas.openxmlformats.org/officeDocument/2006/relationships/image" Target="../media/image33.png"/><Relationship Id="rId54" Type="http://schemas.openxmlformats.org/officeDocument/2006/relationships/image" Target="../media/image46.jpg"/><Relationship Id="rId62" Type="http://schemas.openxmlformats.org/officeDocument/2006/relationships/image" Target="../media/image16.wmf"/><Relationship Id="rId1" Type="http://schemas.openxmlformats.org/officeDocument/2006/relationships/vmlDrawing" Target="../drawings/vmlDrawing1.vml"/><Relationship Id="rId6" Type="http://schemas.openxmlformats.org/officeDocument/2006/relationships/image" Target="../media/image1.wmf"/><Relationship Id="rId15" Type="http://schemas.openxmlformats.org/officeDocument/2006/relationships/oleObject" Target="../embeddings/oleObject6.bin"/><Relationship Id="rId23" Type="http://schemas.openxmlformats.org/officeDocument/2006/relationships/oleObject" Target="../embeddings/oleObject10.bin"/><Relationship Id="rId28" Type="http://schemas.openxmlformats.org/officeDocument/2006/relationships/image" Target="../media/image12.wmf"/><Relationship Id="rId36" Type="http://schemas.openxmlformats.org/officeDocument/2006/relationships/image" Target="../media/image28.png"/><Relationship Id="rId49" Type="http://schemas.openxmlformats.org/officeDocument/2006/relationships/image" Target="../media/image41.jpg"/><Relationship Id="rId57" Type="http://schemas.openxmlformats.org/officeDocument/2006/relationships/oleObject" Target="../embeddings/oleObject14.bin"/><Relationship Id="rId10" Type="http://schemas.openxmlformats.org/officeDocument/2006/relationships/image" Target="../media/image3.wmf"/><Relationship Id="rId31" Type="http://schemas.openxmlformats.org/officeDocument/2006/relationships/image" Target="../media/image23.jpg"/><Relationship Id="rId44" Type="http://schemas.openxmlformats.org/officeDocument/2006/relationships/image" Target="../media/image36.png"/><Relationship Id="rId52" Type="http://schemas.openxmlformats.org/officeDocument/2006/relationships/image" Target="../media/image44.jpg"/><Relationship Id="rId60" Type="http://schemas.openxmlformats.org/officeDocument/2006/relationships/image" Target="../media/image15.wmf"/><Relationship Id="rId65" Type="http://schemas.openxmlformats.org/officeDocument/2006/relationships/oleObject" Target="../embeddings/oleObject18.bin"/><Relationship Id="rId4" Type="http://schemas.openxmlformats.org/officeDocument/2006/relationships/image" Target="../media/image20.png"/><Relationship Id="rId9" Type="http://schemas.openxmlformats.org/officeDocument/2006/relationships/oleObject" Target="../embeddings/oleObject3.bin"/><Relationship Id="rId13" Type="http://schemas.openxmlformats.org/officeDocument/2006/relationships/oleObject" Target="../embeddings/oleObject5.bin"/><Relationship Id="rId18" Type="http://schemas.openxmlformats.org/officeDocument/2006/relationships/image" Target="../media/image7.wmf"/><Relationship Id="rId3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3829050" y="1152328"/>
            <a:ext cx="28143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000">
                <a:solidFill>
                  <a:schemeClr val="tx1"/>
                </a:solidFill>
                <a:latin typeface="Calibri" pitchFamily="34" charset="0"/>
              </a:defRPr>
            </a:lvl2pPr>
            <a:lvl3pPr marL="1143000" indent="-228600" eaLnBrk="0" hangingPunct="0">
              <a:spcBef>
                <a:spcPct val="20000"/>
              </a:spcBef>
              <a:buFont typeface="Arial" charset="0"/>
              <a:buChar char="•"/>
              <a:defRPr sz="120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algn="ctr" eaLnBrk="1" hangingPunct="1">
              <a:spcBef>
                <a:spcPct val="0"/>
              </a:spcBef>
              <a:buFontTx/>
              <a:buNone/>
            </a:pPr>
            <a:r>
              <a:rPr lang="en-US" altLang="ru-RU" sz="7200" b="1" dirty="0">
                <a:latin typeface="Arial" charset="0"/>
              </a:rPr>
              <a:t>Dynamics </a:t>
            </a:r>
            <a:r>
              <a:rPr lang="en-US" altLang="ru-RU" sz="7200" b="1" dirty="0" smtClean="0">
                <a:latin typeface="Arial" charset="0"/>
              </a:rPr>
              <a:t>of </a:t>
            </a:r>
            <a:r>
              <a:rPr lang="en-US" altLang="ru-RU" sz="7200" b="1" dirty="0">
                <a:latin typeface="Arial" charset="0"/>
              </a:rPr>
              <a:t>mantle rock metasomatic transformation in permeable </a:t>
            </a:r>
            <a:r>
              <a:rPr lang="en-US" altLang="ru-RU" sz="7200" b="1" dirty="0" smtClean="0">
                <a:latin typeface="Arial" charset="0"/>
              </a:rPr>
              <a:t>lithospheric </a:t>
            </a:r>
            <a:r>
              <a:rPr lang="en-US" altLang="ru-RU" sz="7200" b="1" dirty="0">
                <a:latin typeface="Arial" charset="0"/>
              </a:rPr>
              <a:t>zones beneath Siberian craton</a:t>
            </a:r>
            <a:endParaRPr lang="ru-RU" altLang="ru-RU" sz="7200" dirty="0">
              <a:latin typeface="Arial" charset="0"/>
            </a:endParaRPr>
          </a:p>
        </p:txBody>
      </p:sp>
      <p:sp>
        <p:nvSpPr>
          <p:cNvPr id="2051" name="TextBox 54"/>
          <p:cNvSpPr txBox="1">
            <a:spLocks noChangeArrowheads="1"/>
          </p:cNvSpPr>
          <p:nvPr/>
        </p:nvSpPr>
        <p:spPr bwMode="auto">
          <a:xfrm>
            <a:off x="4684713" y="3902647"/>
            <a:ext cx="26279475"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ru-RU" sz="5400" b="1" dirty="0">
                <a:latin typeface="Calibri" pitchFamily="34" charset="0"/>
              </a:rPr>
              <a:t>V.N. </a:t>
            </a:r>
            <a:r>
              <a:rPr lang="en-US" altLang="ru-RU" sz="5400" b="1" dirty="0" err="1" smtClean="0">
                <a:latin typeface="Calibri" pitchFamily="34" charset="0"/>
              </a:rPr>
              <a:t>Sharapov</a:t>
            </a:r>
            <a:r>
              <a:rPr lang="en-US" altLang="ru-RU" sz="5400" b="1" dirty="0" smtClean="0">
                <a:latin typeface="Calibri" pitchFamily="34" charset="0"/>
              </a:rPr>
              <a:t>,  </a:t>
            </a:r>
            <a:r>
              <a:rPr lang="en-US" altLang="ru-RU" sz="5400" b="1" dirty="0">
                <a:latin typeface="Calibri" pitchFamily="34" charset="0"/>
              </a:rPr>
              <a:t>K.E. </a:t>
            </a:r>
            <a:r>
              <a:rPr lang="en-US" altLang="ru-RU" sz="5400" b="1" dirty="0" smtClean="0">
                <a:latin typeface="Calibri" pitchFamily="34" charset="0"/>
              </a:rPr>
              <a:t>Sorokin,  </a:t>
            </a:r>
            <a:r>
              <a:rPr lang="en-US" altLang="ru-RU" sz="5400" b="1" dirty="0" err="1" smtClean="0">
                <a:latin typeface="Calibri" pitchFamily="34" charset="0"/>
              </a:rPr>
              <a:t>Yu.V</a:t>
            </a:r>
            <a:r>
              <a:rPr lang="en-US" altLang="ru-RU" sz="5400" b="1" dirty="0" smtClean="0">
                <a:latin typeface="Calibri" pitchFamily="34" charset="0"/>
              </a:rPr>
              <a:t>. Perepechko </a:t>
            </a:r>
            <a:endParaRPr lang="en-US" altLang="ru-RU" sz="5400" b="1" dirty="0">
              <a:latin typeface="Calibri" pitchFamily="34" charset="0"/>
            </a:endParaRPr>
          </a:p>
          <a:p>
            <a:pPr algn="ctr"/>
            <a:r>
              <a:rPr lang="en-US" altLang="ru-RU" sz="3200" dirty="0" smtClean="0">
                <a:latin typeface="Calibri" pitchFamily="34" charset="0"/>
              </a:rPr>
              <a:t>V.S. </a:t>
            </a:r>
            <a:r>
              <a:rPr lang="en-US" altLang="ru-RU" sz="3200" dirty="0" err="1" smtClean="0">
                <a:latin typeface="Calibri" pitchFamily="34" charset="0"/>
              </a:rPr>
              <a:t>Sobolev</a:t>
            </a:r>
            <a:r>
              <a:rPr lang="en-US" altLang="ru-RU" sz="3200" dirty="0" smtClean="0">
                <a:latin typeface="Calibri" pitchFamily="34" charset="0"/>
              </a:rPr>
              <a:t> Institute </a:t>
            </a:r>
            <a:r>
              <a:rPr lang="en-US" altLang="ru-RU" sz="3200" dirty="0">
                <a:latin typeface="Calibri" pitchFamily="34" charset="0"/>
              </a:rPr>
              <a:t>of Geology and Mineralogy SD RAS,  Novosibirsk, </a:t>
            </a:r>
            <a:r>
              <a:rPr lang="en-US" altLang="ru-RU" sz="3200" dirty="0" smtClean="0">
                <a:latin typeface="Calibri" pitchFamily="34" charset="0"/>
              </a:rPr>
              <a:t>630090, Russia</a:t>
            </a:r>
            <a:endParaRPr lang="ru-RU" altLang="ru-RU" sz="3200" dirty="0">
              <a:latin typeface="Calibri" pitchFamily="34" charset="0"/>
            </a:endParaRPr>
          </a:p>
        </p:txBody>
      </p:sp>
      <p:sp>
        <p:nvSpPr>
          <p:cNvPr id="2052" name="Прямоугольник 59"/>
          <p:cNvSpPr>
            <a:spLocks noChangeArrowheads="1"/>
          </p:cNvSpPr>
          <p:nvPr/>
        </p:nvSpPr>
        <p:spPr bwMode="auto">
          <a:xfrm>
            <a:off x="3224882" y="5909496"/>
            <a:ext cx="20160000" cy="8525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0795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000">
                <a:solidFill>
                  <a:schemeClr val="tx1"/>
                </a:solidFill>
                <a:latin typeface="Calibri" pitchFamily="34" charset="0"/>
              </a:defRPr>
            </a:lvl2pPr>
            <a:lvl3pPr marL="1143000" indent="-228600" eaLnBrk="0" hangingPunct="0">
              <a:spcBef>
                <a:spcPct val="20000"/>
              </a:spcBef>
              <a:buFont typeface="Arial" charset="0"/>
              <a:buChar char="•"/>
              <a:defRPr sz="120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algn="just" eaLnBrk="1" hangingPunct="1">
              <a:spcBef>
                <a:spcPct val="0"/>
              </a:spcBef>
              <a:buFontTx/>
              <a:buNone/>
            </a:pPr>
            <a:r>
              <a:rPr lang="en-US" altLang="ru-RU" sz="2800" dirty="0" smtClean="0">
                <a:latin typeface="Arial" charset="0"/>
              </a:rPr>
              <a:t>A hydrodynamic </a:t>
            </a:r>
            <a:r>
              <a:rPr lang="en-US" altLang="ru-RU" sz="2800" dirty="0">
                <a:latin typeface="Arial" charset="0"/>
              </a:rPr>
              <a:t>model of </a:t>
            </a:r>
            <a:r>
              <a:rPr lang="en-US" altLang="ru-RU" sz="2800" dirty="0" smtClean="0">
                <a:latin typeface="Arial" charset="0"/>
              </a:rPr>
              <a:t>two–velocity </a:t>
            </a:r>
            <a:r>
              <a:rPr lang="en-US" altLang="ru-RU" sz="2800" dirty="0">
                <a:latin typeface="Arial" charset="0"/>
              </a:rPr>
              <a:t>heat and mass transfer in permeable zones above the </a:t>
            </a:r>
            <a:r>
              <a:rPr lang="en-US" altLang="ru-RU" sz="2800" dirty="0" smtClean="0">
                <a:latin typeface="Arial" charset="0"/>
              </a:rPr>
              <a:t>asthenosphere was </a:t>
            </a:r>
            <a:r>
              <a:rPr lang="en-US" altLang="ru-RU" sz="2800" dirty="0">
                <a:latin typeface="Arial" charset="0"/>
              </a:rPr>
              <a:t>formulated and solved basing on the study the composition of inclusions in minerals of low crust ultra metamorphic rocks and lithospheric mantle </a:t>
            </a:r>
            <a:r>
              <a:rPr lang="en-US" altLang="ru-RU" sz="2800" dirty="0" err="1">
                <a:latin typeface="Arial" charset="0"/>
              </a:rPr>
              <a:t>metasomatites</a:t>
            </a:r>
            <a:r>
              <a:rPr lang="en-US" altLang="ru-RU" sz="2800" dirty="0">
                <a:latin typeface="Arial" charset="0"/>
              </a:rPr>
              <a:t> and estimation of thermodynamic conditions of the processes. </a:t>
            </a:r>
            <a:endParaRPr lang="en-US" altLang="ru-RU" sz="1800" dirty="0" smtClean="0">
              <a:latin typeface="Arial" charset="0"/>
            </a:endParaRPr>
          </a:p>
          <a:p>
            <a:pPr algn="just" eaLnBrk="1" hangingPunct="1">
              <a:spcBef>
                <a:spcPct val="0"/>
              </a:spcBef>
              <a:buNone/>
            </a:pPr>
            <a:r>
              <a:rPr lang="en-US" altLang="ru-RU" sz="2800" dirty="0" smtClean="0">
                <a:solidFill>
                  <a:schemeClr val="accent4">
                    <a:lumMod val="75000"/>
                  </a:schemeClr>
                </a:solidFill>
                <a:effectLst>
                  <a:outerShdw blurRad="38100" dist="38100" dir="2700000" algn="tl">
                    <a:srgbClr val="000000">
                      <a:alpha val="43137"/>
                    </a:srgbClr>
                  </a:outerShdw>
                </a:effectLst>
                <a:latin typeface="Arial" charset="0"/>
              </a:rPr>
              <a:t>Physical model</a:t>
            </a:r>
            <a:endParaRPr lang="en-US" altLang="ru-RU" sz="2800" dirty="0">
              <a:solidFill>
                <a:schemeClr val="accent4">
                  <a:lumMod val="75000"/>
                </a:schemeClr>
              </a:solidFill>
              <a:latin typeface="Arial" charset="0"/>
            </a:endParaRPr>
          </a:p>
          <a:p>
            <a:pPr indent="0" algn="just" eaLnBrk="1" hangingPunct="1">
              <a:spcBef>
                <a:spcPct val="0"/>
              </a:spcBef>
              <a:buNone/>
            </a:pPr>
            <a:r>
              <a:rPr lang="en-US" altLang="ru-RU" sz="2400" dirty="0">
                <a:latin typeface="Arial" charset="0"/>
              </a:rPr>
              <a:t>conservation laws                                                              </a:t>
            </a:r>
            <a:r>
              <a:rPr lang="en-US" altLang="ru-RU" sz="2400" dirty="0" smtClean="0">
                <a:latin typeface="Arial" charset="0"/>
              </a:rPr>
              <a:t>dissipative fluxes</a:t>
            </a: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endParaRPr lang="en-US" altLang="ru-RU" sz="2400" dirty="0">
              <a:latin typeface="Arial" charset="0"/>
            </a:endParaRP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endParaRPr lang="en-US" altLang="ru-RU" sz="2400" dirty="0">
              <a:latin typeface="Arial" charset="0"/>
            </a:endParaRP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endParaRPr lang="en-US" altLang="ru-RU" sz="2400" dirty="0">
              <a:latin typeface="Arial" charset="0"/>
            </a:endParaRP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r>
              <a:rPr lang="en-US" altLang="ru-RU" sz="2400" dirty="0" smtClean="0">
                <a:latin typeface="Arial" charset="0"/>
              </a:rPr>
              <a:t>entropy equation                                                                dissipative function</a:t>
            </a: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endParaRPr lang="en-US" altLang="ru-RU" sz="2400" dirty="0">
              <a:latin typeface="Arial" charset="0"/>
            </a:endParaRPr>
          </a:p>
          <a:p>
            <a:pPr indent="0" algn="just" eaLnBrk="1" hangingPunct="1">
              <a:spcBef>
                <a:spcPct val="0"/>
              </a:spcBef>
              <a:buNone/>
            </a:pPr>
            <a:endParaRPr lang="en-US" altLang="ru-RU" sz="2400" dirty="0">
              <a:latin typeface="Arial" charset="0"/>
            </a:endParaRPr>
          </a:p>
          <a:p>
            <a:pPr indent="0" algn="just" eaLnBrk="1" hangingPunct="1">
              <a:spcBef>
                <a:spcPct val="0"/>
              </a:spcBef>
              <a:buNone/>
            </a:pPr>
            <a:r>
              <a:rPr lang="en-US" altLang="ru-RU" sz="2400" dirty="0">
                <a:latin typeface="Arial" charset="0"/>
              </a:rPr>
              <a:t> </a:t>
            </a:r>
            <a:r>
              <a:rPr lang="en-US" altLang="ru-RU" sz="2400" dirty="0" smtClean="0">
                <a:latin typeface="Arial" charset="0"/>
              </a:rPr>
              <a:t>equations </a:t>
            </a:r>
            <a:r>
              <a:rPr lang="en-US" altLang="ru-RU" sz="2400" dirty="0">
                <a:latin typeface="Arial" charset="0"/>
              </a:rPr>
              <a:t>of </a:t>
            </a:r>
            <a:r>
              <a:rPr lang="en-US" altLang="ru-RU" sz="2400" dirty="0" smtClean="0">
                <a:latin typeface="Arial" charset="0"/>
              </a:rPr>
              <a:t>state</a:t>
            </a:r>
          </a:p>
          <a:p>
            <a:pPr indent="0" algn="just" eaLnBrk="1" hangingPunct="1">
              <a:spcBef>
                <a:spcPct val="0"/>
              </a:spcBef>
              <a:buNone/>
            </a:pPr>
            <a:endParaRPr lang="en-US" altLang="ru-RU" sz="2400" dirty="0" smtClean="0">
              <a:latin typeface="Arial" charset="0"/>
            </a:endParaRPr>
          </a:p>
          <a:p>
            <a:pPr indent="0" algn="just" eaLnBrk="1" hangingPunct="1">
              <a:spcBef>
                <a:spcPct val="0"/>
              </a:spcBef>
              <a:buNone/>
            </a:pPr>
            <a:endParaRPr lang="en-US" altLang="ru-RU" sz="2400" dirty="0">
              <a:latin typeface="Arial" charset="0"/>
            </a:endParaRPr>
          </a:p>
          <a:p>
            <a:pPr indent="0" algn="just" eaLnBrk="1" hangingPunct="1">
              <a:spcBef>
                <a:spcPct val="0"/>
              </a:spcBef>
              <a:buNone/>
            </a:pPr>
            <a:endParaRPr lang="en-US" altLang="ru-RU" sz="2400" dirty="0" smtClean="0">
              <a:latin typeface="Arial" charset="0"/>
            </a:endParaRPr>
          </a:p>
          <a:p>
            <a:pPr algn="just" eaLnBrk="1" hangingPunct="1">
              <a:spcBef>
                <a:spcPct val="0"/>
              </a:spcBef>
              <a:buNone/>
            </a:pPr>
            <a:r>
              <a:rPr lang="en-US" altLang="ru-RU" sz="2800" dirty="0" smtClean="0">
                <a:solidFill>
                  <a:schemeClr val="accent4">
                    <a:lumMod val="75000"/>
                  </a:schemeClr>
                </a:solidFill>
                <a:effectLst>
                  <a:outerShdw blurRad="38100" dist="38100" dir="2700000" algn="tl">
                    <a:srgbClr val="000000">
                      <a:alpha val="43137"/>
                    </a:srgbClr>
                  </a:outerShdw>
                </a:effectLst>
                <a:latin typeface="Arial" charset="0"/>
              </a:rPr>
              <a:t>Hydrodynamic simulation </a:t>
            </a:r>
            <a:endParaRPr lang="en-US" altLang="ru-RU" sz="2800" dirty="0">
              <a:solidFill>
                <a:schemeClr val="accent4">
                  <a:lumMod val="75000"/>
                </a:schemeClr>
              </a:solidFill>
              <a:latin typeface="Arial" charset="0"/>
            </a:endParaRPr>
          </a:p>
        </p:txBody>
      </p:sp>
      <p:sp>
        <p:nvSpPr>
          <p:cNvPr id="2053" name="Прямоугольник 59"/>
          <p:cNvSpPr>
            <a:spLocks noChangeArrowheads="1"/>
          </p:cNvSpPr>
          <p:nvPr/>
        </p:nvSpPr>
        <p:spPr bwMode="auto">
          <a:xfrm>
            <a:off x="26103733" y="22394107"/>
            <a:ext cx="20160000" cy="5047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0795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000">
                <a:solidFill>
                  <a:schemeClr val="tx1"/>
                </a:solidFill>
                <a:latin typeface="Calibri" pitchFamily="34" charset="0"/>
              </a:defRPr>
            </a:lvl2pPr>
            <a:lvl3pPr marL="1143000" indent="-228600" eaLnBrk="0" hangingPunct="0">
              <a:spcBef>
                <a:spcPct val="20000"/>
              </a:spcBef>
              <a:buFont typeface="Arial" charset="0"/>
              <a:buChar char="•"/>
              <a:defRPr sz="120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algn="just" eaLnBrk="1" hangingPunct="1">
              <a:spcBef>
                <a:spcPct val="0"/>
              </a:spcBef>
              <a:buFontTx/>
              <a:buNone/>
            </a:pPr>
            <a:r>
              <a:rPr lang="en-US" altLang="ru-RU" sz="2800" dirty="0">
                <a:solidFill>
                  <a:schemeClr val="accent4">
                    <a:lumMod val="75000"/>
                  </a:schemeClr>
                </a:solidFill>
                <a:effectLst>
                  <a:outerShdw blurRad="38100" dist="38100" dir="2700000" algn="tl">
                    <a:srgbClr val="000000">
                      <a:alpha val="43137"/>
                    </a:srgbClr>
                  </a:outerShdw>
                </a:effectLst>
                <a:latin typeface="Arial" charset="0"/>
              </a:rPr>
              <a:t>Geological </a:t>
            </a:r>
            <a:r>
              <a:rPr lang="en-US" altLang="ru-RU" sz="2800" dirty="0" smtClean="0">
                <a:solidFill>
                  <a:schemeClr val="accent4">
                    <a:lumMod val="75000"/>
                  </a:schemeClr>
                </a:solidFill>
                <a:effectLst>
                  <a:outerShdw blurRad="38100" dist="38100" dir="2700000" algn="tl">
                    <a:srgbClr val="000000">
                      <a:alpha val="43137"/>
                    </a:srgbClr>
                  </a:outerShdw>
                </a:effectLst>
                <a:latin typeface="Arial" charset="0"/>
              </a:rPr>
              <a:t>consequence</a:t>
            </a:r>
          </a:p>
          <a:p>
            <a:pPr algn="just" eaLnBrk="1" hangingPunct="1">
              <a:spcBef>
                <a:spcPct val="0"/>
              </a:spcBef>
              <a:buFontTx/>
              <a:buNone/>
            </a:pPr>
            <a:endParaRPr lang="en-US" altLang="ru-RU" sz="1200" dirty="0" smtClean="0">
              <a:latin typeface="Arial" charset="0"/>
            </a:endParaRPr>
          </a:p>
          <a:p>
            <a:pPr algn="just" eaLnBrk="1" hangingPunct="1">
              <a:spcBef>
                <a:spcPct val="0"/>
              </a:spcBef>
              <a:buFontTx/>
              <a:buNone/>
            </a:pPr>
            <a:r>
              <a:rPr lang="en-US" altLang="ru-RU" sz="2800" dirty="0" smtClean="0">
                <a:latin typeface="Arial" charset="0"/>
              </a:rPr>
              <a:t>The </a:t>
            </a:r>
            <a:r>
              <a:rPr lang="en-US" altLang="ru-RU" sz="2800" dirty="0">
                <a:latin typeface="Arial" charset="0"/>
              </a:rPr>
              <a:t>results of numerical simulation are as follows</a:t>
            </a:r>
            <a:r>
              <a:rPr lang="en-US" altLang="ru-RU" sz="2800" dirty="0" smtClean="0">
                <a:latin typeface="Arial" charset="0"/>
              </a:rPr>
              <a:t>:  appearance </a:t>
            </a:r>
            <a:r>
              <a:rPr lang="en-US" altLang="ru-RU" sz="2800" dirty="0">
                <a:latin typeface="Arial" charset="0"/>
              </a:rPr>
              <a:t>in permeable zones of the any composition fluid flows from the upper mantle magma chambers inevitably causes the formation of the faults in ultrabasic lithospheric mantle and creation of zonal metasomatic columns</a:t>
            </a:r>
            <a:r>
              <a:rPr lang="en-US" altLang="ru-RU" sz="2800" dirty="0" smtClean="0">
                <a:latin typeface="Arial" charset="0"/>
              </a:rPr>
              <a:t>,  input </a:t>
            </a:r>
            <a:r>
              <a:rPr lang="en-US" altLang="ru-RU" sz="2800" dirty="0">
                <a:latin typeface="Arial" charset="0"/>
              </a:rPr>
              <a:t>of the major silicate components to the depleted ultrabasic lithospheric mantle transform them to substrates, which can be attributed to deep seated analogs </a:t>
            </a:r>
            <a:r>
              <a:rPr lang="en-US" altLang="ru-RU" sz="2800" dirty="0" err="1">
                <a:latin typeface="Arial" charset="0"/>
              </a:rPr>
              <a:t>rodingites</a:t>
            </a:r>
            <a:r>
              <a:rPr lang="en-US" altLang="ru-RU" sz="2800" dirty="0">
                <a:latin typeface="Arial" charset="0"/>
              </a:rPr>
              <a:t>, or developing of </a:t>
            </a:r>
            <a:r>
              <a:rPr lang="en-US" altLang="ru-RU" sz="2800" dirty="0" err="1">
                <a:latin typeface="Arial" charset="0"/>
              </a:rPr>
              <a:t>granatites</a:t>
            </a:r>
            <a:r>
              <a:rPr lang="en-US" altLang="ru-RU" sz="2800" dirty="0">
                <a:latin typeface="Arial" charset="0"/>
              </a:rPr>
              <a:t> within the original matrix, </a:t>
            </a:r>
            <a:r>
              <a:rPr lang="en-US" altLang="ru-RU" sz="2800" dirty="0" smtClean="0">
                <a:latin typeface="Arial" charset="0"/>
              </a:rPr>
              <a:t> </a:t>
            </a:r>
            <a:r>
              <a:rPr lang="en-US" altLang="ru-RU" sz="2800" dirty="0">
                <a:latin typeface="Arial" charset="0"/>
              </a:rPr>
              <a:t>input of any carbon bearing combinations of fluid follows to the deep carbonation of metasomatic substrate, </a:t>
            </a:r>
            <a:r>
              <a:rPr lang="en-US" altLang="ru-RU" sz="2800" dirty="0" smtClean="0">
                <a:latin typeface="Arial" charset="0"/>
              </a:rPr>
              <a:t> above </a:t>
            </a:r>
            <a:r>
              <a:rPr lang="en-US" altLang="ru-RU" sz="2800" dirty="0">
                <a:latin typeface="Arial" charset="0"/>
              </a:rPr>
              <a:t>the marked zones the regenerated </a:t>
            </a:r>
            <a:r>
              <a:rPr lang="en-US" altLang="ru-RU" sz="2800" dirty="0" err="1">
                <a:latin typeface="Arial" charset="0"/>
              </a:rPr>
              <a:t>pyroxenite</a:t>
            </a:r>
            <a:r>
              <a:rPr lang="en-US" altLang="ru-RU" sz="2800" dirty="0">
                <a:latin typeface="Arial" charset="0"/>
              </a:rPr>
              <a:t> zone appears, followed by </a:t>
            </a:r>
            <a:r>
              <a:rPr lang="en-US" altLang="ru-RU" sz="2800" dirty="0" err="1">
                <a:latin typeface="Arial" charset="0"/>
              </a:rPr>
              <a:t>phlogopitzation</a:t>
            </a:r>
            <a:r>
              <a:rPr lang="en-US" altLang="ru-RU" sz="2800" dirty="0">
                <a:latin typeface="Arial" charset="0"/>
              </a:rPr>
              <a:t> and </a:t>
            </a:r>
            <a:r>
              <a:rPr lang="en-US" altLang="ru-RU" sz="2800" dirty="0" err="1">
                <a:latin typeface="Arial" charset="0"/>
              </a:rPr>
              <a:t>amphibolization</a:t>
            </a:r>
            <a:r>
              <a:rPr lang="en-US" altLang="ru-RU" sz="2800" dirty="0">
                <a:latin typeface="Arial" charset="0"/>
              </a:rPr>
              <a:t>, </a:t>
            </a:r>
            <a:r>
              <a:rPr lang="en-US" altLang="ru-RU" sz="2800" dirty="0" smtClean="0">
                <a:latin typeface="Arial" charset="0"/>
              </a:rPr>
              <a:t> </a:t>
            </a:r>
            <a:r>
              <a:rPr lang="en-US" altLang="ru-RU" sz="2800" dirty="0">
                <a:latin typeface="Arial" charset="0"/>
              </a:rPr>
              <a:t>evaluation of heat-mass transfer according to the </a:t>
            </a:r>
            <a:r>
              <a:rPr lang="en-US" altLang="ru-RU" sz="2800" dirty="0" smtClean="0">
                <a:latin typeface="Arial" charset="0"/>
              </a:rPr>
              <a:t>two-fluid </a:t>
            </a:r>
            <a:r>
              <a:rPr lang="en-US" altLang="ru-RU" sz="2800" dirty="0">
                <a:latin typeface="Arial" charset="0"/>
              </a:rPr>
              <a:t>hydrodynamics showed that Darcy approximation</a:t>
            </a:r>
            <a:r>
              <a:rPr lang="en-US" altLang="ru-RU" sz="2800" dirty="0" smtClean="0">
                <a:latin typeface="Arial" charset="0"/>
              </a:rPr>
              <a:t>.</a:t>
            </a:r>
            <a:endParaRPr lang="en-US" altLang="ru-RU" sz="2800" dirty="0">
              <a:latin typeface="Arial" charset="0"/>
            </a:endParaRPr>
          </a:p>
          <a:p>
            <a:pPr algn="just" eaLnBrk="1" hangingPunct="1">
              <a:spcBef>
                <a:spcPct val="0"/>
              </a:spcBef>
              <a:buFontTx/>
              <a:buNone/>
            </a:pPr>
            <a:r>
              <a:rPr lang="en-US" altLang="ru-RU" sz="2800" dirty="0">
                <a:latin typeface="Arial" charset="0"/>
              </a:rPr>
              <a:t>Apparently brings to the overestimation of the </a:t>
            </a:r>
            <a:r>
              <a:rPr lang="en-US" altLang="ru-RU" sz="2800" dirty="0" smtClean="0">
                <a:latin typeface="Arial" charset="0"/>
              </a:rPr>
              <a:t>rate </a:t>
            </a:r>
            <a:r>
              <a:rPr lang="en-US" altLang="ru-RU" sz="2800" dirty="0">
                <a:latin typeface="Arial" charset="0"/>
              </a:rPr>
              <a:t>of thermal wave development during the convective warming up underestimation of the pressure in the fluid stream. It is shown that </a:t>
            </a:r>
            <a:r>
              <a:rPr lang="en-US" altLang="ru-RU" sz="2800" dirty="0" err="1">
                <a:latin typeface="Arial" charset="0"/>
              </a:rPr>
              <a:t>grospidity</a:t>
            </a:r>
            <a:r>
              <a:rPr lang="en-US" altLang="ru-RU" sz="2800" dirty="0">
                <a:latin typeface="Arial" charset="0"/>
              </a:rPr>
              <a:t>, previously considered to be </a:t>
            </a:r>
            <a:r>
              <a:rPr lang="en-US" altLang="ru-RU" sz="2800" dirty="0" err="1">
                <a:latin typeface="Arial" charset="0"/>
              </a:rPr>
              <a:t>eclogites</a:t>
            </a:r>
            <a:r>
              <a:rPr lang="en-US" altLang="ru-RU" sz="2800" dirty="0">
                <a:latin typeface="Arial" charset="0"/>
              </a:rPr>
              <a:t> are the legitimate metasomatic rock associations appearing in permeable zones of lithospheric mantle above the magmatic chambers</a:t>
            </a:r>
          </a:p>
        </p:txBody>
      </p:sp>
      <p:sp>
        <p:nvSpPr>
          <p:cNvPr id="2054" name="Прямоугольник 59"/>
          <p:cNvSpPr>
            <a:spLocks noChangeArrowheads="1"/>
          </p:cNvSpPr>
          <p:nvPr/>
        </p:nvSpPr>
        <p:spPr bwMode="auto">
          <a:xfrm>
            <a:off x="3361669" y="21316889"/>
            <a:ext cx="20160000" cy="6124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0795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000">
                <a:solidFill>
                  <a:schemeClr val="tx1"/>
                </a:solidFill>
                <a:latin typeface="Calibri" pitchFamily="34" charset="0"/>
              </a:defRPr>
            </a:lvl2pPr>
            <a:lvl3pPr marL="1143000" indent="-228600" eaLnBrk="0" hangingPunct="0">
              <a:spcBef>
                <a:spcPct val="20000"/>
              </a:spcBef>
              <a:buFont typeface="Arial" charset="0"/>
              <a:buChar char="•"/>
              <a:defRPr sz="120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704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algn="just" eaLnBrk="1" hangingPunct="1">
              <a:spcBef>
                <a:spcPct val="0"/>
              </a:spcBef>
              <a:buNone/>
            </a:pPr>
            <a:r>
              <a:rPr lang="en-US" altLang="ru-RU" sz="2800" dirty="0" smtClean="0">
                <a:latin typeface="Arial" charset="0"/>
              </a:rPr>
              <a:t>Experimental study of influence of the simulated hot reduced gas flows on the minerals of low crust and mantle xenolith of the Siberian craton platform give the basic information for this processes</a:t>
            </a:r>
            <a:r>
              <a:rPr lang="en-US" altLang="ru-RU" sz="2800" dirty="0">
                <a:latin typeface="Arial" charset="0"/>
              </a:rPr>
              <a:t>. In detail: </a:t>
            </a:r>
            <a:endParaRPr lang="en-US" altLang="ru-RU" sz="2800" dirty="0" smtClean="0">
              <a:latin typeface="Arial" charset="0"/>
            </a:endParaRPr>
          </a:p>
          <a:p>
            <a:pPr algn="just" eaLnBrk="1" hangingPunct="1">
              <a:spcBef>
                <a:spcPct val="0"/>
              </a:spcBef>
              <a:buFontTx/>
              <a:buNone/>
            </a:pPr>
            <a:r>
              <a:rPr lang="en-US" altLang="ru-RU" sz="2800" dirty="0" smtClean="0">
                <a:latin typeface="Arial" charset="0"/>
              </a:rPr>
              <a:t>1</a:t>
            </a:r>
            <a:r>
              <a:rPr lang="en-US" altLang="ru-RU" sz="2800" dirty="0">
                <a:latin typeface="Arial" charset="0"/>
              </a:rPr>
              <a:t>. </a:t>
            </a:r>
            <a:r>
              <a:rPr lang="en-US" altLang="ru-RU" sz="2800" dirty="0" err="1">
                <a:latin typeface="Arial" charset="0"/>
              </a:rPr>
              <a:t>Thermobarometric</a:t>
            </a:r>
            <a:r>
              <a:rPr lang="en-US" altLang="ru-RU" sz="2800" dirty="0">
                <a:latin typeface="Arial" charset="0"/>
              </a:rPr>
              <a:t> study of composition of inclusions in granulite and lithospheric mantle rocks beneath the diamondiferous cratons allowed to estimate the gas phase compositions during the metamorphism and </a:t>
            </a:r>
            <a:r>
              <a:rPr lang="en-US" altLang="ru-RU" sz="2800" dirty="0" err="1">
                <a:latin typeface="Arial" charset="0"/>
              </a:rPr>
              <a:t>metasomatism</a:t>
            </a:r>
            <a:r>
              <a:rPr lang="en-US" altLang="ru-RU" sz="2800" dirty="0">
                <a:latin typeface="Arial" charset="0"/>
              </a:rPr>
              <a:t> as well as products of their re equilibration during decompression.</a:t>
            </a:r>
          </a:p>
          <a:p>
            <a:pPr algn="just" eaLnBrk="1" hangingPunct="1">
              <a:spcBef>
                <a:spcPct val="0"/>
              </a:spcBef>
              <a:buFontTx/>
              <a:buNone/>
            </a:pPr>
            <a:r>
              <a:rPr lang="en-US" altLang="ru-RU" sz="2800" dirty="0">
                <a:latin typeface="Arial" charset="0"/>
              </a:rPr>
              <a:t>2. Results of the pilot study of the influence of hot gas impact flows on minerals of mantle xenoliths are taken into account. This allowed to reproduce the elements and </a:t>
            </a:r>
            <a:r>
              <a:rPr lang="en-US" altLang="ru-RU" sz="2800" dirty="0" err="1">
                <a:latin typeface="Arial" charset="0"/>
              </a:rPr>
              <a:t>heterophase</a:t>
            </a:r>
            <a:r>
              <a:rPr lang="en-US" altLang="ru-RU" sz="2800" dirty="0">
                <a:latin typeface="Arial" charset="0"/>
              </a:rPr>
              <a:t> kinetics of interactions within a temperature range of about 300 to 1300o on relative to the interactions between the solid, liquid and gas phases. </a:t>
            </a:r>
          </a:p>
          <a:p>
            <a:pPr algn="just" eaLnBrk="1" hangingPunct="1">
              <a:spcBef>
                <a:spcPct val="0"/>
              </a:spcBef>
              <a:buFontTx/>
              <a:buNone/>
            </a:pPr>
            <a:r>
              <a:rPr lang="en-US" altLang="ru-RU" sz="2800" dirty="0">
                <a:latin typeface="Arial" charset="0"/>
              </a:rPr>
              <a:t>3. Correct mathematical two-velocities model of fluid dynamics for compressible multiphase fluid -rock systems. </a:t>
            </a:r>
          </a:p>
          <a:p>
            <a:pPr algn="just" eaLnBrk="1" hangingPunct="1">
              <a:spcBef>
                <a:spcPct val="0"/>
              </a:spcBef>
              <a:buFontTx/>
              <a:buNone/>
            </a:pPr>
            <a:r>
              <a:rPr lang="en-US" altLang="ru-RU" sz="2800" dirty="0">
                <a:latin typeface="Arial" charset="0"/>
              </a:rPr>
              <a:t>4. Numerical schemes are simulated and solved for the problems of quantitative description of 2D dynamics behavior of </a:t>
            </a:r>
            <a:r>
              <a:rPr lang="en-US" altLang="ru-RU" sz="2800" dirty="0" smtClean="0">
                <a:latin typeface="Arial" charset="0"/>
              </a:rPr>
              <a:t>thermodynamics parameters within </a:t>
            </a:r>
            <a:r>
              <a:rPr lang="en-US" altLang="ru-RU" sz="2800" dirty="0">
                <a:latin typeface="Arial" charset="0"/>
              </a:rPr>
              <a:t>the permeable zone above the </a:t>
            </a:r>
            <a:r>
              <a:rPr lang="en-US" altLang="ru-RU" sz="2800" dirty="0" err="1">
                <a:latin typeface="Arial" charset="0"/>
              </a:rPr>
              <a:t>asthenospheric</a:t>
            </a:r>
            <a:r>
              <a:rPr lang="en-US" altLang="ru-RU" sz="2800" dirty="0">
                <a:latin typeface="Arial" charset="0"/>
              </a:rPr>
              <a:t> </a:t>
            </a:r>
            <a:r>
              <a:rPr lang="en-US" altLang="ru-RU" sz="2800" dirty="0" smtClean="0">
                <a:latin typeface="Arial" charset="0"/>
              </a:rPr>
              <a:t>zones.</a:t>
            </a:r>
            <a:endParaRPr lang="en-US" altLang="ru-RU" sz="2800" dirty="0">
              <a:latin typeface="Arial" charset="0"/>
            </a:endParaRPr>
          </a:p>
          <a:p>
            <a:pPr algn="just" eaLnBrk="1" hangingPunct="1">
              <a:spcBef>
                <a:spcPct val="0"/>
              </a:spcBef>
              <a:buFontTx/>
              <a:buNone/>
            </a:pPr>
            <a:r>
              <a:rPr lang="en-US" altLang="ru-RU" sz="2800" dirty="0">
                <a:latin typeface="Arial" charset="0"/>
              </a:rPr>
              <a:t>5. Quantitative description of </a:t>
            </a:r>
            <a:r>
              <a:rPr lang="en-US" altLang="ru-RU" sz="2800" dirty="0" err="1">
                <a:latin typeface="Arial" charset="0"/>
              </a:rPr>
              <a:t>heterophase</a:t>
            </a:r>
            <a:r>
              <a:rPr lang="en-US" altLang="ru-RU" sz="2800" dirty="0">
                <a:latin typeface="Arial" charset="0"/>
              </a:rPr>
              <a:t> </a:t>
            </a:r>
            <a:r>
              <a:rPr lang="en-US" altLang="ru-RU" sz="2800" dirty="0" smtClean="0">
                <a:latin typeface="Arial" charset="0"/>
              </a:rPr>
              <a:t>non-isothermal </a:t>
            </a:r>
            <a:r>
              <a:rPr lang="en-US" altLang="ru-RU" sz="2800" dirty="0">
                <a:latin typeface="Arial" charset="0"/>
              </a:rPr>
              <a:t>fluid-rock interaction </a:t>
            </a:r>
            <a:r>
              <a:rPr lang="en-US" altLang="ru-RU" sz="2800" dirty="0" smtClean="0">
                <a:latin typeface="Arial" charset="0"/>
              </a:rPr>
              <a:t>was </a:t>
            </a:r>
            <a:r>
              <a:rPr lang="en-US" altLang="ru-RU" sz="2800" dirty="0">
                <a:latin typeface="Arial" charset="0"/>
              </a:rPr>
              <a:t>obtained on the basis of the parallel solutions of the exchange between the ideal gas flow and solid phase according to the model of multi-reservoir reactors based on minimization of the Gibbs potential.</a:t>
            </a:r>
          </a:p>
        </p:txBody>
      </p:sp>
      <p:sp>
        <p:nvSpPr>
          <p:cNvPr id="2" name="Прямоугольник 1"/>
          <p:cNvSpPr/>
          <p:nvPr/>
        </p:nvSpPr>
        <p:spPr>
          <a:xfrm>
            <a:off x="18362366" y="7586707"/>
            <a:ext cx="5026309" cy="3046988"/>
          </a:xfrm>
          <a:prstGeom prst="rect">
            <a:avLst/>
          </a:prstGeom>
        </p:spPr>
        <p:txBody>
          <a:bodyPr wrap="square">
            <a:spAutoFit/>
          </a:bodyPr>
          <a:lstStyle/>
          <a:p>
            <a:r>
              <a:rPr lang="en-US" sz="2400" dirty="0" smtClean="0"/>
              <a:t>Here</a:t>
            </a:r>
          </a:p>
          <a:p>
            <a:r>
              <a:rPr lang="en-US" sz="2400" dirty="0" smtClean="0"/>
              <a:t>       </a:t>
            </a:r>
            <a:r>
              <a:rPr lang="en-US" sz="2400" dirty="0"/>
              <a:t>the </a:t>
            </a:r>
            <a:r>
              <a:rPr lang="en-US" sz="2400" dirty="0" smtClean="0"/>
              <a:t>densities of </a:t>
            </a:r>
            <a:r>
              <a:rPr lang="en-US" sz="2400" dirty="0"/>
              <a:t>the </a:t>
            </a:r>
            <a:r>
              <a:rPr lang="en-US" sz="2400" dirty="0" smtClean="0"/>
              <a:t>phases,</a:t>
            </a:r>
          </a:p>
          <a:p>
            <a:r>
              <a:rPr lang="en-US" sz="2400" dirty="0" smtClean="0"/>
              <a:t>       the velocities </a:t>
            </a:r>
            <a:r>
              <a:rPr lang="en-US" sz="2400" dirty="0"/>
              <a:t>of the </a:t>
            </a:r>
            <a:r>
              <a:rPr lang="en-US" sz="2400" dirty="0" smtClean="0"/>
              <a:t>phases,</a:t>
            </a:r>
          </a:p>
          <a:p>
            <a:r>
              <a:rPr lang="en-US" sz="2400" dirty="0" smtClean="0"/>
              <a:t>       </a:t>
            </a:r>
            <a:r>
              <a:rPr lang="en-US" sz="2400" dirty="0"/>
              <a:t>the specific </a:t>
            </a:r>
            <a:r>
              <a:rPr lang="en-US" sz="2400" dirty="0" smtClean="0"/>
              <a:t>entropy,</a:t>
            </a:r>
            <a:endParaRPr lang="en-US" sz="2400" dirty="0"/>
          </a:p>
          <a:p>
            <a:r>
              <a:rPr lang="en-US" sz="2400" dirty="0"/>
              <a:t>     </a:t>
            </a:r>
            <a:r>
              <a:rPr lang="en-US" sz="2400" dirty="0" smtClean="0"/>
              <a:t>  pressure,</a:t>
            </a:r>
          </a:p>
          <a:p>
            <a:r>
              <a:rPr lang="en-US" sz="2400" dirty="0"/>
              <a:t> </a:t>
            </a:r>
            <a:r>
              <a:rPr lang="en-US" sz="2400" dirty="0" smtClean="0"/>
              <a:t>      parameter of interphase</a:t>
            </a:r>
          </a:p>
          <a:p>
            <a:r>
              <a:rPr lang="en-US" sz="2400" dirty="0"/>
              <a:t> </a:t>
            </a:r>
            <a:r>
              <a:rPr lang="en-US" sz="2400" dirty="0" smtClean="0"/>
              <a:t>      interaction,</a:t>
            </a:r>
          </a:p>
          <a:p>
            <a:r>
              <a:rPr lang="en-US" sz="2400" dirty="0" smtClean="0"/>
              <a:t>       temperature.</a:t>
            </a:r>
            <a:endParaRPr lang="ru-RU" sz="2400" dirty="0"/>
          </a:p>
        </p:txBody>
      </p:sp>
      <p:grpSp>
        <p:nvGrpSpPr>
          <p:cNvPr id="3" name="Группа 2"/>
          <p:cNvGrpSpPr/>
          <p:nvPr/>
        </p:nvGrpSpPr>
        <p:grpSpPr>
          <a:xfrm>
            <a:off x="31617445" y="506404"/>
            <a:ext cx="14329253" cy="2954149"/>
            <a:chOff x="33113786" y="2602755"/>
            <a:chExt cx="11426788" cy="1337172"/>
          </a:xfrm>
        </p:grpSpPr>
        <p:pic>
          <p:nvPicPr>
            <p:cNvPr id="1026" name="Picture 2" descr="ИГМ СО РА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13786" y="2602755"/>
              <a:ext cx="11232232" cy="133717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6221951" y="2739598"/>
              <a:ext cx="8318623" cy="599044"/>
            </a:xfrm>
            <a:prstGeom prst="rect">
              <a:avLst/>
            </a:prstGeom>
            <a:solidFill>
              <a:schemeClr val="bg1"/>
            </a:solidFill>
          </p:spPr>
          <p:txBody>
            <a:bodyPr wrap="square" rtlCol="0">
              <a:spAutoFit/>
            </a:bodyPr>
            <a:lstStyle/>
            <a:p>
              <a:r>
                <a:rPr lang="en-US" altLang="ru-RU" sz="4000" b="1" dirty="0" smtClean="0">
                  <a:latin typeface="Calibri" pitchFamily="34" charset="0"/>
                </a:rPr>
                <a:t>V.S. </a:t>
              </a:r>
              <a:r>
                <a:rPr lang="en-US" altLang="ru-RU" sz="4000" b="1" dirty="0" err="1" smtClean="0">
                  <a:latin typeface="Calibri" pitchFamily="34" charset="0"/>
                </a:rPr>
                <a:t>Sobolev</a:t>
              </a:r>
              <a:r>
                <a:rPr lang="en-US" altLang="ru-RU" sz="4000" b="1" dirty="0" smtClean="0">
                  <a:latin typeface="Calibri" pitchFamily="34" charset="0"/>
                </a:rPr>
                <a:t> Institute of Geology</a:t>
              </a:r>
            </a:p>
            <a:p>
              <a:r>
                <a:rPr lang="en-US" altLang="ru-RU" sz="4000" b="1" dirty="0" smtClean="0">
                  <a:latin typeface="Calibri" pitchFamily="34" charset="0"/>
                </a:rPr>
                <a:t>and Mineralogy SD RAS</a:t>
              </a:r>
              <a:endParaRPr lang="ru-RU" sz="4000" b="1" dirty="0"/>
            </a:p>
          </p:txBody>
        </p:sp>
      </p:gr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2522" y="14401800"/>
            <a:ext cx="2244382" cy="5065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Объект 4"/>
          <p:cNvGraphicFramePr>
            <a:graphicFrameLocks noChangeAspect="1"/>
          </p:cNvGraphicFramePr>
          <p:nvPr>
            <p:extLst>
              <p:ext uri="{D42A27DB-BD31-4B8C-83A1-F6EECF244321}">
                <p14:modId xmlns:p14="http://schemas.microsoft.com/office/powerpoint/2010/main" val="1802133994"/>
              </p:ext>
            </p:extLst>
          </p:nvPr>
        </p:nvGraphicFramePr>
        <p:xfrm>
          <a:off x="6121005" y="8079309"/>
          <a:ext cx="2047875" cy="669925"/>
        </p:xfrm>
        <a:graphic>
          <a:graphicData uri="http://schemas.openxmlformats.org/presentationml/2006/ole">
            <mc:AlternateContent xmlns:mc="http://schemas.openxmlformats.org/markup-compatibility/2006">
              <mc:Choice xmlns:v="urn:schemas-microsoft-com:vml" Requires="v">
                <p:oleObj spid="_x0000_s1596" name="Equation" r:id="rId5" imgW="1218960" imgH="393480" progId="Equation.DSMT4">
                  <p:embed/>
                </p:oleObj>
              </mc:Choice>
              <mc:Fallback>
                <p:oleObj name="Equation" r:id="rId5" imgW="1218960" imgH="39348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1005" y="8079309"/>
                        <a:ext cx="20478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804839012"/>
              </p:ext>
            </p:extLst>
          </p:nvPr>
        </p:nvGraphicFramePr>
        <p:xfrm>
          <a:off x="3240686" y="8079309"/>
          <a:ext cx="2125663" cy="669925"/>
        </p:xfrm>
        <a:graphic>
          <a:graphicData uri="http://schemas.openxmlformats.org/presentationml/2006/ole">
            <mc:AlternateContent xmlns:mc="http://schemas.openxmlformats.org/markup-compatibility/2006">
              <mc:Choice xmlns:v="urn:schemas-microsoft-com:vml" Requires="v">
                <p:oleObj spid="_x0000_s1597" name="Equation" r:id="rId7" imgW="1269720" imgH="393480" progId="Equation.DSMT4">
                  <p:embed/>
                </p:oleObj>
              </mc:Choice>
              <mc:Fallback>
                <p:oleObj name="Equation" r:id="rId7" imgW="1269720" imgH="39348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0686" y="8079309"/>
                        <a:ext cx="21256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643388027"/>
              </p:ext>
            </p:extLst>
          </p:nvPr>
        </p:nvGraphicFramePr>
        <p:xfrm>
          <a:off x="3240686" y="8943405"/>
          <a:ext cx="5454650" cy="712788"/>
        </p:xfrm>
        <a:graphic>
          <a:graphicData uri="http://schemas.openxmlformats.org/presentationml/2006/ole">
            <mc:AlternateContent xmlns:mc="http://schemas.openxmlformats.org/markup-compatibility/2006">
              <mc:Choice xmlns:v="urn:schemas-microsoft-com:vml" Requires="v">
                <p:oleObj spid="_x0000_s1598" name="Equation" r:id="rId9" imgW="3187440" imgH="419040" progId="Equation.DSMT4">
                  <p:embed/>
                </p:oleObj>
              </mc:Choice>
              <mc:Fallback>
                <p:oleObj name="Equation" r:id="rId9" imgW="3187440" imgH="419040" progId="Equation.DSMT4">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40686" y="8943405"/>
                        <a:ext cx="545465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3759569095"/>
              </p:ext>
            </p:extLst>
          </p:nvPr>
        </p:nvGraphicFramePr>
        <p:xfrm>
          <a:off x="3240686" y="9807501"/>
          <a:ext cx="5611813" cy="712788"/>
        </p:xfrm>
        <a:graphic>
          <a:graphicData uri="http://schemas.openxmlformats.org/presentationml/2006/ole">
            <mc:AlternateContent xmlns:mc="http://schemas.openxmlformats.org/markup-compatibility/2006">
              <mc:Choice xmlns:v="urn:schemas-microsoft-com:vml" Requires="v">
                <p:oleObj spid="_x0000_s1599" name="Equation" r:id="rId11" imgW="3301920" imgH="419040" progId="Equation.DSMT4">
                  <p:embed/>
                </p:oleObj>
              </mc:Choice>
              <mc:Fallback>
                <p:oleObj name="Equation" r:id="rId11" imgW="3301920" imgH="419040" progId="Equation.DSMT4">
                  <p:embed/>
                  <p:pic>
                    <p:nvPicPr>
                      <p:cNvPr id="0" name="Object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40686" y="9807501"/>
                        <a:ext cx="5611813"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Объект 22"/>
          <p:cNvGraphicFramePr>
            <a:graphicFrameLocks noChangeAspect="1"/>
          </p:cNvGraphicFramePr>
          <p:nvPr>
            <p:extLst>
              <p:ext uri="{D42A27DB-BD31-4B8C-83A1-F6EECF244321}">
                <p14:modId xmlns:p14="http://schemas.microsoft.com/office/powerpoint/2010/main" val="1853088079"/>
              </p:ext>
            </p:extLst>
          </p:nvPr>
        </p:nvGraphicFramePr>
        <p:xfrm>
          <a:off x="10641410" y="9087421"/>
          <a:ext cx="2392363" cy="431800"/>
        </p:xfrm>
        <a:graphic>
          <a:graphicData uri="http://schemas.openxmlformats.org/presentationml/2006/ole">
            <mc:AlternateContent xmlns:mc="http://schemas.openxmlformats.org/markup-compatibility/2006">
              <mc:Choice xmlns:v="urn:schemas-microsoft-com:vml" Requires="v">
                <p:oleObj spid="_x0000_s1600" name="Equation" r:id="rId13" imgW="1358640" imgH="253800" progId="Equation.DSMT4">
                  <p:embed/>
                </p:oleObj>
              </mc:Choice>
              <mc:Fallback>
                <p:oleObj name="Equation" r:id="rId13" imgW="1358640" imgH="253800" progId="Equation.DSMT4">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41410" y="9087421"/>
                        <a:ext cx="23923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Объект 23"/>
          <p:cNvGraphicFramePr>
            <a:graphicFrameLocks noChangeAspect="1"/>
          </p:cNvGraphicFramePr>
          <p:nvPr>
            <p:extLst>
              <p:ext uri="{D42A27DB-BD31-4B8C-83A1-F6EECF244321}">
                <p14:modId xmlns:p14="http://schemas.microsoft.com/office/powerpoint/2010/main" val="1708241070"/>
              </p:ext>
            </p:extLst>
          </p:nvPr>
        </p:nvGraphicFramePr>
        <p:xfrm>
          <a:off x="10599788" y="9749706"/>
          <a:ext cx="4594225" cy="777875"/>
        </p:xfrm>
        <a:graphic>
          <a:graphicData uri="http://schemas.openxmlformats.org/presentationml/2006/ole">
            <mc:AlternateContent xmlns:mc="http://schemas.openxmlformats.org/markup-compatibility/2006">
              <mc:Choice xmlns:v="urn:schemas-microsoft-com:vml" Requires="v">
                <p:oleObj spid="_x0000_s1601" name="Equation" r:id="rId15" imgW="2641320" imgH="457200" progId="Equation.DSMT4">
                  <p:embed/>
                </p:oleObj>
              </mc:Choice>
              <mc:Fallback>
                <p:oleObj name="Equation" r:id="rId15" imgW="2641320" imgH="457200" progId="Equation.DSMT4">
                  <p:embed/>
                  <p:pic>
                    <p:nvPicPr>
                      <p:cNvPr id="0" name="Object 12"/>
                      <p:cNvPicPr>
                        <a:picLocks noChangeAspect="1" noChangeArrowheads="1"/>
                      </p:cNvPicPr>
                      <p:nvPr/>
                    </p:nvPicPr>
                    <p:blipFill>
                      <a:blip r:embed="rId16"/>
                      <a:srcRect/>
                      <a:stretch>
                        <a:fillRect/>
                      </a:stretch>
                    </p:blipFill>
                    <p:spPr bwMode="auto">
                      <a:xfrm>
                        <a:off x="10599788" y="9749706"/>
                        <a:ext cx="45942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Объект 24"/>
          <p:cNvGraphicFramePr>
            <a:graphicFrameLocks noChangeAspect="1"/>
          </p:cNvGraphicFramePr>
          <p:nvPr>
            <p:extLst>
              <p:ext uri="{D42A27DB-BD31-4B8C-83A1-F6EECF244321}">
                <p14:modId xmlns:p14="http://schemas.microsoft.com/office/powerpoint/2010/main" val="423645457"/>
              </p:ext>
            </p:extLst>
          </p:nvPr>
        </p:nvGraphicFramePr>
        <p:xfrm>
          <a:off x="3240686" y="11391677"/>
          <a:ext cx="3243262" cy="669925"/>
        </p:xfrm>
        <a:graphic>
          <a:graphicData uri="http://schemas.openxmlformats.org/presentationml/2006/ole">
            <mc:AlternateContent xmlns:mc="http://schemas.openxmlformats.org/markup-compatibility/2006">
              <mc:Choice xmlns:v="urn:schemas-microsoft-com:vml" Requires="v">
                <p:oleObj spid="_x0000_s1602" name="Equation" r:id="rId17" imgW="1904760" imgH="393480" progId="Equation.DSMT4">
                  <p:embed/>
                </p:oleObj>
              </mc:Choice>
              <mc:Fallback>
                <p:oleObj name="Equation" r:id="rId17" imgW="1904760" imgH="393480" progId="Equation.DSMT4">
                  <p:embed/>
                  <p:pic>
                    <p:nvPicPr>
                      <p:cNvPr id="0" name="Object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40686" y="11391677"/>
                        <a:ext cx="324326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Объект 25"/>
          <p:cNvGraphicFramePr>
            <a:graphicFrameLocks noChangeAspect="1"/>
          </p:cNvGraphicFramePr>
          <p:nvPr>
            <p:extLst>
              <p:ext uri="{D42A27DB-BD31-4B8C-83A1-F6EECF244321}">
                <p14:modId xmlns:p14="http://schemas.microsoft.com/office/powerpoint/2010/main" val="2178460200"/>
              </p:ext>
            </p:extLst>
          </p:nvPr>
        </p:nvGraphicFramePr>
        <p:xfrm>
          <a:off x="14041885" y="9002999"/>
          <a:ext cx="2636838" cy="668337"/>
        </p:xfrm>
        <a:graphic>
          <a:graphicData uri="http://schemas.openxmlformats.org/presentationml/2006/ole">
            <mc:AlternateContent xmlns:mc="http://schemas.openxmlformats.org/markup-compatibility/2006">
              <mc:Choice xmlns:v="urn:schemas-microsoft-com:vml" Requires="v">
                <p:oleObj spid="_x0000_s1603" name="Equation" r:id="rId19" imgW="1574640" imgH="393480" progId="Equation.DSMT4">
                  <p:embed/>
                </p:oleObj>
              </mc:Choice>
              <mc:Fallback>
                <p:oleObj name="Equation" r:id="rId19" imgW="1574640" imgH="393480" progId="Equation.DSMT4">
                  <p:embed/>
                  <p:pic>
                    <p:nvPicPr>
                      <p:cNvPr id="0" name="Object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041885" y="9002999"/>
                        <a:ext cx="2636838"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Объект 30"/>
          <p:cNvGraphicFramePr>
            <a:graphicFrameLocks noChangeAspect="1"/>
          </p:cNvGraphicFramePr>
          <p:nvPr>
            <p:extLst>
              <p:ext uri="{D42A27DB-BD31-4B8C-83A1-F6EECF244321}">
                <p14:modId xmlns:p14="http://schemas.microsoft.com/office/powerpoint/2010/main" val="3554737227"/>
              </p:ext>
            </p:extLst>
          </p:nvPr>
        </p:nvGraphicFramePr>
        <p:xfrm>
          <a:off x="8713788" y="11319669"/>
          <a:ext cx="9190037" cy="800100"/>
        </p:xfrm>
        <a:graphic>
          <a:graphicData uri="http://schemas.openxmlformats.org/presentationml/2006/ole">
            <mc:AlternateContent xmlns:mc="http://schemas.openxmlformats.org/markup-compatibility/2006">
              <mc:Choice xmlns:v="urn:schemas-microsoft-com:vml" Requires="v">
                <p:oleObj spid="_x0000_s1604" name="Equation" r:id="rId21" imgW="5499000" imgH="469800" progId="Equation.DSMT4">
                  <p:embed/>
                </p:oleObj>
              </mc:Choice>
              <mc:Fallback>
                <p:oleObj name="Equation" r:id="rId21" imgW="5499000" imgH="469800" progId="Equation.DSMT4">
                  <p:embed/>
                  <p:pic>
                    <p:nvPicPr>
                      <p:cNvPr id="0" name="Object 6"/>
                      <p:cNvPicPr>
                        <a:picLocks noChangeAspect="1" noChangeArrowheads="1"/>
                      </p:cNvPicPr>
                      <p:nvPr/>
                    </p:nvPicPr>
                    <p:blipFill>
                      <a:blip r:embed="rId22"/>
                      <a:srcRect/>
                      <a:stretch>
                        <a:fillRect/>
                      </a:stretch>
                    </p:blipFill>
                    <p:spPr bwMode="auto">
                      <a:xfrm>
                        <a:off x="8713788" y="11319669"/>
                        <a:ext cx="9190037"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 name="Объект 2047"/>
          <p:cNvGraphicFramePr>
            <a:graphicFrameLocks noChangeAspect="1"/>
          </p:cNvGraphicFramePr>
          <p:nvPr>
            <p:extLst>
              <p:ext uri="{D42A27DB-BD31-4B8C-83A1-F6EECF244321}">
                <p14:modId xmlns:p14="http://schemas.microsoft.com/office/powerpoint/2010/main" val="2470728858"/>
              </p:ext>
            </p:extLst>
          </p:nvPr>
        </p:nvGraphicFramePr>
        <p:xfrm>
          <a:off x="3240686" y="12903845"/>
          <a:ext cx="3843337" cy="431800"/>
        </p:xfrm>
        <a:graphic>
          <a:graphicData uri="http://schemas.openxmlformats.org/presentationml/2006/ole">
            <mc:AlternateContent xmlns:mc="http://schemas.openxmlformats.org/markup-compatibility/2006">
              <mc:Choice xmlns:v="urn:schemas-microsoft-com:vml" Requires="v">
                <p:oleObj spid="_x0000_s1605" name="Equation" r:id="rId23" imgW="2209680" imgH="253800" progId="Equation.DSMT4">
                  <p:embed/>
                </p:oleObj>
              </mc:Choice>
              <mc:Fallback>
                <p:oleObj name="Equation" r:id="rId23" imgW="2209680" imgH="253800" progId="Equation.DSMT4">
                  <p:embed/>
                  <p:pic>
                    <p:nvPicPr>
                      <p:cNvPr id="0" name="Object 11"/>
                      <p:cNvPicPr>
                        <a:picLocks noChangeAspect="1" noChangeArrowheads="1"/>
                      </p:cNvPicPr>
                      <p:nvPr/>
                    </p:nvPicPr>
                    <p:blipFill>
                      <a:blip r:embed="rId24"/>
                      <a:srcRect/>
                      <a:stretch>
                        <a:fillRect/>
                      </a:stretch>
                    </p:blipFill>
                    <p:spPr bwMode="auto">
                      <a:xfrm>
                        <a:off x="3240686" y="12903845"/>
                        <a:ext cx="38433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 name="Объект 2048"/>
          <p:cNvGraphicFramePr>
            <a:graphicFrameLocks noChangeAspect="1"/>
          </p:cNvGraphicFramePr>
          <p:nvPr>
            <p:extLst>
              <p:ext uri="{D42A27DB-BD31-4B8C-83A1-F6EECF244321}">
                <p14:modId xmlns:p14="http://schemas.microsoft.com/office/powerpoint/2010/main" val="3260341854"/>
              </p:ext>
            </p:extLst>
          </p:nvPr>
        </p:nvGraphicFramePr>
        <p:xfrm>
          <a:off x="7511203" y="12903845"/>
          <a:ext cx="3921125" cy="431800"/>
        </p:xfrm>
        <a:graphic>
          <a:graphicData uri="http://schemas.openxmlformats.org/presentationml/2006/ole">
            <mc:AlternateContent xmlns:mc="http://schemas.openxmlformats.org/markup-compatibility/2006">
              <mc:Choice xmlns:v="urn:schemas-microsoft-com:vml" Requires="v">
                <p:oleObj spid="_x0000_s1606" name="Equation" r:id="rId25" imgW="2247840" imgH="253800" progId="Equation.DSMT4">
                  <p:embed/>
                </p:oleObj>
              </mc:Choice>
              <mc:Fallback>
                <p:oleObj name="Equation" r:id="rId25" imgW="2247840" imgH="253800" progId="Equation.DSMT4">
                  <p:embed/>
                  <p:pic>
                    <p:nvPicPr>
                      <p:cNvPr id="0" name="Object 1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511203" y="12903845"/>
                        <a:ext cx="3921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6" name="Объект 2055"/>
          <p:cNvGraphicFramePr>
            <a:graphicFrameLocks noChangeAspect="1"/>
          </p:cNvGraphicFramePr>
          <p:nvPr>
            <p:extLst>
              <p:ext uri="{D42A27DB-BD31-4B8C-83A1-F6EECF244321}">
                <p14:modId xmlns:p14="http://schemas.microsoft.com/office/powerpoint/2010/main" val="4281382330"/>
              </p:ext>
            </p:extLst>
          </p:nvPr>
        </p:nvGraphicFramePr>
        <p:xfrm>
          <a:off x="12169677" y="12759829"/>
          <a:ext cx="2376487" cy="777875"/>
        </p:xfrm>
        <a:graphic>
          <a:graphicData uri="http://schemas.openxmlformats.org/presentationml/2006/ole">
            <mc:AlternateContent xmlns:mc="http://schemas.openxmlformats.org/markup-compatibility/2006">
              <mc:Choice xmlns:v="urn:schemas-microsoft-com:vml" Requires="v">
                <p:oleObj spid="_x0000_s1607" name="Equation" r:id="rId27" imgW="1396800" imgH="457200" progId="Equation.DSMT4">
                  <p:embed/>
                </p:oleObj>
              </mc:Choice>
              <mc:Fallback>
                <p:oleObj name="Equation" r:id="rId27" imgW="1396800" imgH="457200" progId="Equation.DSMT4">
                  <p:embed/>
                  <p:pic>
                    <p:nvPicPr>
                      <p:cNvPr id="0" name="Object 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2169677" y="12759829"/>
                        <a:ext cx="2376487"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9" name="Рисунок 18"/>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6889431" y="14401800"/>
            <a:ext cx="1391814" cy="4963059"/>
          </a:xfrm>
          <a:prstGeom prst="rect">
            <a:avLst/>
          </a:prstGeom>
        </p:spPr>
      </p:pic>
      <p:pic>
        <p:nvPicPr>
          <p:cNvPr id="32" name="Рисунок 31"/>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0253118" y="14463435"/>
            <a:ext cx="1545186" cy="5050933"/>
          </a:xfrm>
          <a:prstGeom prst="rect">
            <a:avLst/>
          </a:prstGeom>
        </p:spPr>
      </p:pic>
      <p:pic>
        <p:nvPicPr>
          <p:cNvPr id="36" name="Рисунок 35"/>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17006050" y="14463436"/>
            <a:ext cx="1503650" cy="5050932"/>
          </a:xfrm>
          <a:prstGeom prst="rect">
            <a:avLst/>
          </a:prstGeom>
        </p:spPr>
      </p:pic>
      <p:pic>
        <p:nvPicPr>
          <p:cNvPr id="8" name="Рисунок 7"/>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12341456" y="14448685"/>
            <a:ext cx="1208099" cy="5065683"/>
          </a:xfrm>
          <a:prstGeom prst="rect">
            <a:avLst/>
          </a:prstGeom>
        </p:spPr>
      </p:pic>
      <p:pic>
        <p:nvPicPr>
          <p:cNvPr id="13" name="Рисунок 12"/>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14081392" y="14448685"/>
            <a:ext cx="1183104" cy="5065683"/>
          </a:xfrm>
          <a:prstGeom prst="rect">
            <a:avLst/>
          </a:prstGeom>
        </p:spPr>
      </p:pic>
      <p:pic>
        <p:nvPicPr>
          <p:cNvPr id="14" name="Рисунок 13"/>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19134333" y="14463436"/>
            <a:ext cx="1179658" cy="5050932"/>
          </a:xfrm>
          <a:prstGeom prst="rect">
            <a:avLst/>
          </a:prstGeom>
        </p:spPr>
      </p:pic>
      <p:pic>
        <p:nvPicPr>
          <p:cNvPr id="15" name="Рисунок 14"/>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0932825" y="14463436"/>
            <a:ext cx="1179658" cy="5050932"/>
          </a:xfrm>
          <a:prstGeom prst="rect">
            <a:avLst/>
          </a:prstGeom>
        </p:spPr>
      </p:pic>
      <p:pic>
        <p:nvPicPr>
          <p:cNvPr id="1215" name="Picture 191"/>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5574473" y="11089434"/>
            <a:ext cx="1644876" cy="5050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16" name="Picture 192"/>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7482640" y="11089434"/>
            <a:ext cx="1320885" cy="5050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17" name="Picture 193"/>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9033616" y="11089434"/>
            <a:ext cx="1320885" cy="5050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18" name="Picture 19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0795007" y="11089434"/>
            <a:ext cx="1644876" cy="5050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19" name="Picture 195"/>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2750023" y="11089433"/>
            <a:ext cx="1320885" cy="5050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0" name="Picture 196"/>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4323399" y="11089433"/>
            <a:ext cx="1320886" cy="5050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1" name="Picture 197"/>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36796413" y="11089434"/>
            <a:ext cx="1387345" cy="5050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2" name="Picture 198"/>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8543798" y="11089434"/>
            <a:ext cx="1071662" cy="5050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3" name="Picture 199"/>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9983958" y="11089434"/>
            <a:ext cx="1071662" cy="5050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41" name="Picture 217"/>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41548941" y="11089434"/>
            <a:ext cx="1387345" cy="5050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42" name="Picture 218"/>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43287779" y="11089434"/>
            <a:ext cx="1071662" cy="5050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43" name="Picture 219"/>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4664478" y="11089432"/>
            <a:ext cx="1071662" cy="5050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Рисунок 3"/>
          <p:cNvPicPr>
            <a:picLocks noChangeAspect="1"/>
          </p:cNvPicPr>
          <p:nvPr/>
        </p:nvPicPr>
        <p:blipFill>
          <a:blip r:embed="rId48">
            <a:extLst>
              <a:ext uri="{28A0092B-C50C-407E-A947-70E740481C1C}">
                <a14:useLocalDpi xmlns:a14="http://schemas.microsoft.com/office/drawing/2010/main" val="0"/>
              </a:ext>
            </a:extLst>
          </a:blip>
          <a:stretch>
            <a:fillRect/>
          </a:stretch>
        </p:blipFill>
        <p:spPr>
          <a:xfrm>
            <a:off x="26399677" y="5919188"/>
            <a:ext cx="5760000" cy="3220000"/>
          </a:xfrm>
          <a:prstGeom prst="rect">
            <a:avLst/>
          </a:prstGeom>
        </p:spPr>
      </p:pic>
      <p:pic>
        <p:nvPicPr>
          <p:cNvPr id="29" name="Рисунок 28"/>
          <p:cNvPicPr>
            <a:picLocks noChangeAspect="1"/>
          </p:cNvPicPr>
          <p:nvPr/>
        </p:nvPicPr>
        <p:blipFill>
          <a:blip r:embed="rId49">
            <a:extLst>
              <a:ext uri="{28A0092B-C50C-407E-A947-70E740481C1C}">
                <a14:useLocalDpi xmlns:a14="http://schemas.microsoft.com/office/drawing/2010/main" val="0"/>
              </a:ext>
            </a:extLst>
          </a:blip>
          <a:stretch>
            <a:fillRect/>
          </a:stretch>
        </p:blipFill>
        <p:spPr>
          <a:xfrm>
            <a:off x="33038205" y="5909666"/>
            <a:ext cx="5760000" cy="3230004"/>
          </a:xfrm>
          <a:prstGeom prst="rect">
            <a:avLst/>
          </a:prstGeom>
        </p:spPr>
      </p:pic>
      <p:pic>
        <p:nvPicPr>
          <p:cNvPr id="2062" name="Рисунок 2061"/>
          <p:cNvPicPr>
            <a:picLocks noChangeAspect="1"/>
          </p:cNvPicPr>
          <p:nvPr/>
        </p:nvPicPr>
        <p:blipFill>
          <a:blip r:embed="rId50">
            <a:extLst>
              <a:ext uri="{28A0092B-C50C-407E-A947-70E740481C1C}">
                <a14:useLocalDpi xmlns:a14="http://schemas.microsoft.com/office/drawing/2010/main" val="0"/>
              </a:ext>
            </a:extLst>
          </a:blip>
          <a:stretch>
            <a:fillRect/>
          </a:stretch>
        </p:blipFill>
        <p:spPr>
          <a:xfrm>
            <a:off x="39590933" y="5900142"/>
            <a:ext cx="5760000" cy="3240000"/>
          </a:xfrm>
          <a:prstGeom prst="rect">
            <a:avLst/>
          </a:prstGeom>
        </p:spPr>
      </p:pic>
      <p:pic>
        <p:nvPicPr>
          <p:cNvPr id="2065" name="Рисунок 2064"/>
          <p:cNvPicPr>
            <a:picLocks noChangeAspect="1"/>
          </p:cNvPicPr>
          <p:nvPr/>
        </p:nvPicPr>
        <p:blipFill>
          <a:blip r:embed="rId51">
            <a:extLst>
              <a:ext uri="{28A0092B-C50C-407E-A947-70E740481C1C}">
                <a14:useLocalDpi xmlns:a14="http://schemas.microsoft.com/office/drawing/2010/main" val="0"/>
              </a:ext>
            </a:extLst>
          </a:blip>
          <a:stretch>
            <a:fillRect/>
          </a:stretch>
        </p:blipFill>
        <p:spPr>
          <a:xfrm>
            <a:off x="26211237" y="18002200"/>
            <a:ext cx="4572000" cy="2743200"/>
          </a:xfrm>
          <a:prstGeom prst="rect">
            <a:avLst/>
          </a:prstGeom>
        </p:spPr>
      </p:pic>
      <p:pic>
        <p:nvPicPr>
          <p:cNvPr id="2066" name="Рисунок 2065"/>
          <p:cNvPicPr>
            <a:picLocks noChangeAspect="1"/>
          </p:cNvPicPr>
          <p:nvPr/>
        </p:nvPicPr>
        <p:blipFill>
          <a:blip r:embed="rId52">
            <a:extLst>
              <a:ext uri="{28A0092B-C50C-407E-A947-70E740481C1C}">
                <a14:useLocalDpi xmlns:a14="http://schemas.microsoft.com/office/drawing/2010/main" val="0"/>
              </a:ext>
            </a:extLst>
          </a:blip>
          <a:stretch>
            <a:fillRect/>
          </a:stretch>
        </p:blipFill>
        <p:spPr>
          <a:xfrm>
            <a:off x="31189195" y="18002200"/>
            <a:ext cx="4572000" cy="2743200"/>
          </a:xfrm>
          <a:prstGeom prst="rect">
            <a:avLst/>
          </a:prstGeom>
        </p:spPr>
      </p:pic>
      <p:pic>
        <p:nvPicPr>
          <p:cNvPr id="2067" name="Рисунок 2066"/>
          <p:cNvPicPr>
            <a:picLocks noChangeAspect="1"/>
          </p:cNvPicPr>
          <p:nvPr/>
        </p:nvPicPr>
        <p:blipFill>
          <a:blip r:embed="rId53">
            <a:extLst>
              <a:ext uri="{28A0092B-C50C-407E-A947-70E740481C1C}">
                <a14:useLocalDpi xmlns:a14="http://schemas.microsoft.com/office/drawing/2010/main" val="0"/>
              </a:ext>
            </a:extLst>
          </a:blip>
          <a:stretch>
            <a:fillRect/>
          </a:stretch>
        </p:blipFill>
        <p:spPr>
          <a:xfrm>
            <a:off x="36364365" y="18002200"/>
            <a:ext cx="4572000" cy="2743200"/>
          </a:xfrm>
          <a:prstGeom prst="rect">
            <a:avLst/>
          </a:prstGeom>
        </p:spPr>
      </p:pic>
      <p:pic>
        <p:nvPicPr>
          <p:cNvPr id="2068" name="Рисунок 2067"/>
          <p:cNvPicPr>
            <a:picLocks noChangeAspect="1"/>
          </p:cNvPicPr>
          <p:nvPr/>
        </p:nvPicPr>
        <p:blipFill>
          <a:blip r:embed="rId54">
            <a:extLst>
              <a:ext uri="{28A0092B-C50C-407E-A947-70E740481C1C}">
                <a14:useLocalDpi xmlns:a14="http://schemas.microsoft.com/office/drawing/2010/main" val="0"/>
              </a:ext>
            </a:extLst>
          </a:blip>
          <a:stretch>
            <a:fillRect/>
          </a:stretch>
        </p:blipFill>
        <p:spPr>
          <a:xfrm>
            <a:off x="41476933" y="18002200"/>
            <a:ext cx="4572000" cy="2743200"/>
          </a:xfrm>
          <a:prstGeom prst="rect">
            <a:avLst/>
          </a:prstGeom>
        </p:spPr>
      </p:pic>
      <p:graphicFrame>
        <p:nvGraphicFramePr>
          <p:cNvPr id="2063" name="Объект 2062"/>
          <p:cNvGraphicFramePr>
            <a:graphicFrameLocks noChangeAspect="1"/>
          </p:cNvGraphicFramePr>
          <p:nvPr>
            <p:extLst>
              <p:ext uri="{D42A27DB-BD31-4B8C-83A1-F6EECF244321}">
                <p14:modId xmlns:p14="http://schemas.microsoft.com/office/powerpoint/2010/main" val="3192570252"/>
              </p:ext>
            </p:extLst>
          </p:nvPr>
        </p:nvGraphicFramePr>
        <p:xfrm>
          <a:off x="18362365" y="7979058"/>
          <a:ext cx="301998" cy="388283"/>
        </p:xfrm>
        <a:graphic>
          <a:graphicData uri="http://schemas.openxmlformats.org/presentationml/2006/ole">
            <mc:AlternateContent xmlns:mc="http://schemas.openxmlformats.org/markup-compatibility/2006">
              <mc:Choice xmlns:v="urn:schemas-microsoft-com:vml" Requires="v">
                <p:oleObj spid="_x0000_s1608" name="Equation" r:id="rId55" imgW="177646" imgH="228402" progId="Equation.DSMT4">
                  <p:embed/>
                </p:oleObj>
              </mc:Choice>
              <mc:Fallback>
                <p:oleObj name="Equation" r:id="rId55" imgW="177646" imgH="228402" progId="Equation.DSMT4">
                  <p:embed/>
                  <p:pic>
                    <p:nvPicPr>
                      <p:cNvPr id="0" name="Object 344"/>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18362365" y="7979058"/>
                        <a:ext cx="301998" cy="388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9" name="Объект 2068"/>
          <p:cNvGraphicFramePr>
            <a:graphicFrameLocks noChangeAspect="1"/>
          </p:cNvGraphicFramePr>
          <p:nvPr>
            <p:extLst>
              <p:ext uri="{D42A27DB-BD31-4B8C-83A1-F6EECF244321}">
                <p14:modId xmlns:p14="http://schemas.microsoft.com/office/powerpoint/2010/main" val="1532612687"/>
              </p:ext>
            </p:extLst>
          </p:nvPr>
        </p:nvGraphicFramePr>
        <p:xfrm>
          <a:off x="18362365" y="8367341"/>
          <a:ext cx="280988" cy="388938"/>
        </p:xfrm>
        <a:graphic>
          <a:graphicData uri="http://schemas.openxmlformats.org/presentationml/2006/ole">
            <mc:AlternateContent xmlns:mc="http://schemas.openxmlformats.org/markup-compatibility/2006">
              <mc:Choice xmlns:v="urn:schemas-microsoft-com:vml" Requires="v">
                <p:oleObj spid="_x0000_s1609" name="Equation" r:id="rId57" imgW="164880" imgH="228600" progId="Equation.DSMT4">
                  <p:embed/>
                </p:oleObj>
              </mc:Choice>
              <mc:Fallback>
                <p:oleObj name="Equation" r:id="rId57" imgW="164880" imgH="228600" progId="Equation.DSMT4">
                  <p:embed/>
                  <p:pic>
                    <p:nvPicPr>
                      <p:cNvPr id="0" name="Object 346"/>
                      <p:cNvPicPr>
                        <a:picLocks noChangeAspect="1" noChangeArrowheads="1"/>
                      </p:cNvPicPr>
                      <p:nvPr/>
                    </p:nvPicPr>
                    <p:blipFill>
                      <a:blip r:embed="rId58"/>
                      <a:srcRect/>
                      <a:stretch>
                        <a:fillRect/>
                      </a:stretch>
                    </p:blipFill>
                    <p:spPr bwMode="auto">
                      <a:xfrm>
                        <a:off x="18362365" y="8367341"/>
                        <a:ext cx="280988"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0" name="Объект 2069"/>
          <p:cNvGraphicFramePr>
            <a:graphicFrameLocks noChangeAspect="1"/>
          </p:cNvGraphicFramePr>
          <p:nvPr>
            <p:extLst>
              <p:ext uri="{D42A27DB-BD31-4B8C-83A1-F6EECF244321}">
                <p14:modId xmlns:p14="http://schemas.microsoft.com/office/powerpoint/2010/main" val="2412126903"/>
              </p:ext>
            </p:extLst>
          </p:nvPr>
        </p:nvGraphicFramePr>
        <p:xfrm>
          <a:off x="18362365" y="8806807"/>
          <a:ext cx="194004" cy="237456"/>
        </p:xfrm>
        <a:graphic>
          <a:graphicData uri="http://schemas.openxmlformats.org/presentationml/2006/ole">
            <mc:AlternateContent xmlns:mc="http://schemas.openxmlformats.org/markup-compatibility/2006">
              <mc:Choice xmlns:v="urn:schemas-microsoft-com:vml" Requires="v">
                <p:oleObj spid="_x0000_s1610" name="Equation" r:id="rId59" imgW="114120" imgH="139680" progId="Equation.DSMT4">
                  <p:embed/>
                </p:oleObj>
              </mc:Choice>
              <mc:Fallback>
                <p:oleObj name="Equation" r:id="rId59" imgW="114120" imgH="139680" progId="Equation.DSMT4">
                  <p:embed/>
                  <p:pic>
                    <p:nvPicPr>
                      <p:cNvPr id="0" name=""/>
                      <p:cNvPicPr/>
                      <p:nvPr/>
                    </p:nvPicPr>
                    <p:blipFill>
                      <a:blip r:embed="rId60"/>
                      <a:stretch>
                        <a:fillRect/>
                      </a:stretch>
                    </p:blipFill>
                    <p:spPr>
                      <a:xfrm>
                        <a:off x="18362365" y="8806807"/>
                        <a:ext cx="194004" cy="237456"/>
                      </a:xfrm>
                      <a:prstGeom prst="rect">
                        <a:avLst/>
                      </a:prstGeom>
                    </p:spPr>
                  </p:pic>
                </p:oleObj>
              </mc:Fallback>
            </mc:AlternateContent>
          </a:graphicData>
        </a:graphic>
      </p:graphicFrame>
      <p:graphicFrame>
        <p:nvGraphicFramePr>
          <p:cNvPr id="2071" name="Объект 2070"/>
          <p:cNvGraphicFramePr>
            <a:graphicFrameLocks noChangeAspect="1"/>
          </p:cNvGraphicFramePr>
          <p:nvPr>
            <p:extLst>
              <p:ext uri="{D42A27DB-BD31-4B8C-83A1-F6EECF244321}">
                <p14:modId xmlns:p14="http://schemas.microsoft.com/office/powerpoint/2010/main" val="4217086869"/>
              </p:ext>
            </p:extLst>
          </p:nvPr>
        </p:nvGraphicFramePr>
        <p:xfrm>
          <a:off x="18362365" y="9519469"/>
          <a:ext cx="212725" cy="280988"/>
        </p:xfrm>
        <a:graphic>
          <a:graphicData uri="http://schemas.openxmlformats.org/presentationml/2006/ole">
            <mc:AlternateContent xmlns:mc="http://schemas.openxmlformats.org/markup-compatibility/2006">
              <mc:Choice xmlns:v="urn:schemas-microsoft-com:vml" Requires="v">
                <p:oleObj spid="_x0000_s1611" name="Equation" r:id="rId61" imgW="126720" imgH="164880" progId="Equation.DSMT4">
                  <p:embed/>
                </p:oleObj>
              </mc:Choice>
              <mc:Fallback>
                <p:oleObj name="Equation" r:id="rId61" imgW="126720" imgH="164880" progId="Equation.DSMT4">
                  <p:embed/>
                  <p:pic>
                    <p:nvPicPr>
                      <p:cNvPr id="0" name="Объект 25"/>
                      <p:cNvPicPr>
                        <a:picLocks noChangeAspect="1" noChangeArrowheads="1"/>
                      </p:cNvPicPr>
                      <p:nvPr/>
                    </p:nvPicPr>
                    <p:blipFill>
                      <a:blip r:embed="rId62"/>
                      <a:srcRect/>
                      <a:stretch>
                        <a:fillRect/>
                      </a:stretch>
                    </p:blipFill>
                    <p:spPr bwMode="auto">
                      <a:xfrm>
                        <a:off x="18362365" y="9519469"/>
                        <a:ext cx="212725"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72" name="Объект 2071"/>
          <p:cNvGraphicFramePr>
            <a:graphicFrameLocks noChangeAspect="1"/>
          </p:cNvGraphicFramePr>
          <p:nvPr>
            <p:extLst>
              <p:ext uri="{D42A27DB-BD31-4B8C-83A1-F6EECF244321}">
                <p14:modId xmlns:p14="http://schemas.microsoft.com/office/powerpoint/2010/main" val="94441057"/>
              </p:ext>
            </p:extLst>
          </p:nvPr>
        </p:nvGraphicFramePr>
        <p:xfrm>
          <a:off x="18362365" y="10246594"/>
          <a:ext cx="233362" cy="280987"/>
        </p:xfrm>
        <a:graphic>
          <a:graphicData uri="http://schemas.openxmlformats.org/presentationml/2006/ole">
            <mc:AlternateContent xmlns:mc="http://schemas.openxmlformats.org/markup-compatibility/2006">
              <mc:Choice xmlns:v="urn:schemas-microsoft-com:vml" Requires="v">
                <p:oleObj spid="_x0000_s1612" name="Equation" r:id="rId63" imgW="139680" imgH="164880" progId="Equation.DSMT4">
                  <p:embed/>
                </p:oleObj>
              </mc:Choice>
              <mc:Fallback>
                <p:oleObj name="Equation" r:id="rId63" imgW="139680" imgH="164880" progId="Equation.DSMT4">
                  <p:embed/>
                  <p:pic>
                    <p:nvPicPr>
                      <p:cNvPr id="0" name="Объект 2070"/>
                      <p:cNvPicPr>
                        <a:picLocks noChangeAspect="1" noChangeArrowheads="1"/>
                      </p:cNvPicPr>
                      <p:nvPr/>
                    </p:nvPicPr>
                    <p:blipFill>
                      <a:blip r:embed="rId64"/>
                      <a:srcRect/>
                      <a:stretch>
                        <a:fillRect/>
                      </a:stretch>
                    </p:blipFill>
                    <p:spPr bwMode="auto">
                      <a:xfrm>
                        <a:off x="18362365" y="10246594"/>
                        <a:ext cx="233362"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73" name="Объект 2072"/>
          <p:cNvGraphicFramePr>
            <a:graphicFrameLocks noChangeAspect="1"/>
          </p:cNvGraphicFramePr>
          <p:nvPr>
            <p:extLst>
              <p:ext uri="{D42A27DB-BD31-4B8C-83A1-F6EECF244321}">
                <p14:modId xmlns:p14="http://schemas.microsoft.com/office/powerpoint/2010/main" val="3770072278"/>
              </p:ext>
            </p:extLst>
          </p:nvPr>
        </p:nvGraphicFramePr>
        <p:xfrm>
          <a:off x="18362365" y="9159429"/>
          <a:ext cx="255587" cy="280988"/>
        </p:xfrm>
        <a:graphic>
          <a:graphicData uri="http://schemas.openxmlformats.org/presentationml/2006/ole">
            <mc:AlternateContent xmlns:mc="http://schemas.openxmlformats.org/markup-compatibility/2006">
              <mc:Choice xmlns:v="urn:schemas-microsoft-com:vml" Requires="v">
                <p:oleObj spid="_x0000_s1613" name="Equation" r:id="rId65" imgW="152280" imgH="164880" progId="Equation.DSMT4">
                  <p:embed/>
                </p:oleObj>
              </mc:Choice>
              <mc:Fallback>
                <p:oleObj name="Equation" r:id="rId65" imgW="152280" imgH="164880" progId="Equation.DSMT4">
                  <p:embed/>
                  <p:pic>
                    <p:nvPicPr>
                      <p:cNvPr id="0" name="Объект 2070"/>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18362365" y="9159429"/>
                        <a:ext cx="255587"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3" name="TextBox 82"/>
          <p:cNvSpPr txBox="1"/>
          <p:nvPr/>
        </p:nvSpPr>
        <p:spPr>
          <a:xfrm>
            <a:off x="26139229" y="20890336"/>
            <a:ext cx="9637346" cy="1015663"/>
          </a:xfrm>
          <a:prstGeom prst="rect">
            <a:avLst/>
          </a:prstGeom>
          <a:noFill/>
        </p:spPr>
        <p:txBody>
          <a:bodyPr wrap="square" rtlCol="0">
            <a:spAutoFit/>
          </a:bodyPr>
          <a:lstStyle/>
          <a:p>
            <a:r>
              <a:rPr lang="en-US" sz="2000" dirty="0" smtClean="0"/>
              <a:t>Longitudinal profiles </a:t>
            </a:r>
            <a:r>
              <a:rPr lang="en-US" sz="2000" dirty="0"/>
              <a:t>of </a:t>
            </a:r>
            <a:r>
              <a:rPr lang="en-US" sz="2000" dirty="0" smtClean="0"/>
              <a:t>the temperature and the vertical </a:t>
            </a:r>
            <a:r>
              <a:rPr lang="en-US" sz="2000" dirty="0"/>
              <a:t>component of fluid </a:t>
            </a:r>
            <a:r>
              <a:rPr lang="en-US" sz="2000" dirty="0" smtClean="0"/>
              <a:t>velocity, obtained  in </a:t>
            </a:r>
            <a:r>
              <a:rPr lang="en-US" sz="2000" dirty="0"/>
              <a:t>process of fluid penetration in </a:t>
            </a:r>
            <a:r>
              <a:rPr lang="en-US" sz="2000" dirty="0" smtClean="0"/>
              <a:t>permeable zone of lithosphere (depth 40 km, permeability k=10</a:t>
            </a:r>
            <a:r>
              <a:rPr lang="en-US" sz="2000" baseline="30000" dirty="0" smtClean="0"/>
              <a:t>-12</a:t>
            </a:r>
            <a:r>
              <a:rPr lang="en-US" sz="2000" dirty="0" smtClean="0"/>
              <a:t> </a:t>
            </a:r>
            <a:r>
              <a:rPr lang="en-US" sz="2000" dirty="0"/>
              <a:t>m</a:t>
            </a:r>
            <a:r>
              <a:rPr lang="en-US" sz="2000" baseline="30000" dirty="0"/>
              <a:t>2</a:t>
            </a:r>
            <a:r>
              <a:rPr lang="en-US" sz="2000" dirty="0" smtClean="0"/>
              <a:t>).</a:t>
            </a:r>
            <a:endParaRPr lang="ru-RU" sz="2000" dirty="0"/>
          </a:p>
        </p:txBody>
      </p:sp>
      <p:sp>
        <p:nvSpPr>
          <p:cNvPr id="87" name="TextBox 86"/>
          <p:cNvSpPr txBox="1"/>
          <p:nvPr/>
        </p:nvSpPr>
        <p:spPr>
          <a:xfrm>
            <a:off x="36376091" y="20890336"/>
            <a:ext cx="9527610" cy="1015663"/>
          </a:xfrm>
          <a:prstGeom prst="rect">
            <a:avLst/>
          </a:prstGeom>
          <a:noFill/>
        </p:spPr>
        <p:txBody>
          <a:bodyPr wrap="square" rtlCol="0">
            <a:spAutoFit/>
          </a:bodyPr>
          <a:lstStyle/>
          <a:p>
            <a:r>
              <a:rPr lang="en-US" sz="2000" dirty="0" smtClean="0"/>
              <a:t>Longitudinal profiles </a:t>
            </a:r>
            <a:r>
              <a:rPr lang="en-US" sz="2000" dirty="0"/>
              <a:t>of </a:t>
            </a:r>
            <a:r>
              <a:rPr lang="en-US" sz="2000" dirty="0" smtClean="0"/>
              <a:t>the temperature and the vertical </a:t>
            </a:r>
            <a:r>
              <a:rPr lang="en-US" sz="2000" dirty="0"/>
              <a:t>component of fluid </a:t>
            </a:r>
            <a:r>
              <a:rPr lang="en-US" sz="2000" dirty="0" smtClean="0"/>
              <a:t>velocity, obtained  in </a:t>
            </a:r>
            <a:r>
              <a:rPr lang="en-US" sz="2000" dirty="0"/>
              <a:t>process of fluid penetration in </a:t>
            </a:r>
            <a:r>
              <a:rPr lang="en-US" sz="2000" dirty="0" smtClean="0"/>
              <a:t>permeable zone of lithosphere (depth 80 km, permeability k=10</a:t>
            </a:r>
            <a:r>
              <a:rPr lang="en-US" sz="2000" baseline="30000" dirty="0" smtClean="0"/>
              <a:t>-12</a:t>
            </a:r>
            <a:r>
              <a:rPr lang="en-US" sz="2000" dirty="0" smtClean="0"/>
              <a:t> </a:t>
            </a:r>
            <a:r>
              <a:rPr lang="en-US" sz="2000" dirty="0"/>
              <a:t>m</a:t>
            </a:r>
            <a:r>
              <a:rPr lang="en-US" sz="2000" baseline="30000" dirty="0"/>
              <a:t>2</a:t>
            </a:r>
            <a:r>
              <a:rPr lang="en-US" sz="2000" dirty="0" smtClean="0"/>
              <a:t>).</a:t>
            </a:r>
            <a:endParaRPr lang="ru-RU" sz="2000" dirty="0"/>
          </a:p>
        </p:txBody>
      </p:sp>
      <p:sp>
        <p:nvSpPr>
          <p:cNvPr id="88" name="TextBox 87"/>
          <p:cNvSpPr txBox="1"/>
          <p:nvPr/>
        </p:nvSpPr>
        <p:spPr>
          <a:xfrm>
            <a:off x="26139229" y="16346017"/>
            <a:ext cx="9637346" cy="1015663"/>
          </a:xfrm>
          <a:prstGeom prst="rect">
            <a:avLst/>
          </a:prstGeom>
          <a:noFill/>
        </p:spPr>
        <p:txBody>
          <a:bodyPr wrap="square" rtlCol="0">
            <a:spAutoFit/>
          </a:bodyPr>
          <a:lstStyle/>
          <a:p>
            <a:r>
              <a:rPr lang="en-US" sz="2000" dirty="0"/>
              <a:t>Temperature and </a:t>
            </a:r>
            <a:r>
              <a:rPr lang="en-US" sz="2000" dirty="0" smtClean="0"/>
              <a:t> fluid </a:t>
            </a:r>
            <a:r>
              <a:rPr lang="en-US" sz="2000" dirty="0"/>
              <a:t>velocity </a:t>
            </a:r>
            <a:r>
              <a:rPr lang="en-US" sz="2000" dirty="0" smtClean="0"/>
              <a:t>fields evolution in </a:t>
            </a:r>
            <a:r>
              <a:rPr lang="en-US" sz="2000" dirty="0"/>
              <a:t>process of fluid penetration in </a:t>
            </a:r>
            <a:r>
              <a:rPr lang="en-US" sz="2000" dirty="0" smtClean="0"/>
              <a:t>constant permeable zone of lithosphere (28</a:t>
            </a:r>
            <a:r>
              <a:rPr lang="en-US" sz="2000" dirty="0"/>
              <a:t>, 46, </a:t>
            </a:r>
            <a:r>
              <a:rPr lang="en-US" sz="2000" dirty="0" smtClean="0"/>
              <a:t>and 180 </a:t>
            </a:r>
            <a:r>
              <a:rPr lang="en-US" sz="2000" dirty="0"/>
              <a:t>day </a:t>
            </a:r>
            <a:r>
              <a:rPr lang="en-US" sz="2000" dirty="0" smtClean="0"/>
              <a:t>snapshots, depth 40 km, permeability k=10</a:t>
            </a:r>
            <a:r>
              <a:rPr lang="en-US" sz="2000" baseline="30000" dirty="0" smtClean="0"/>
              <a:t>-12</a:t>
            </a:r>
            <a:r>
              <a:rPr lang="en-US" sz="2000" dirty="0" smtClean="0"/>
              <a:t> </a:t>
            </a:r>
            <a:r>
              <a:rPr lang="en-US" sz="2000" dirty="0"/>
              <a:t>m</a:t>
            </a:r>
            <a:r>
              <a:rPr lang="en-US" sz="2000" baseline="30000" dirty="0"/>
              <a:t>2</a:t>
            </a:r>
            <a:r>
              <a:rPr lang="en-US" sz="2000" dirty="0" smtClean="0"/>
              <a:t>).</a:t>
            </a:r>
            <a:endParaRPr lang="ru-RU" sz="2000" dirty="0"/>
          </a:p>
        </p:txBody>
      </p:sp>
      <p:sp>
        <p:nvSpPr>
          <p:cNvPr id="89" name="TextBox 88"/>
          <p:cNvSpPr txBox="1"/>
          <p:nvPr/>
        </p:nvSpPr>
        <p:spPr>
          <a:xfrm>
            <a:off x="36376091" y="16346017"/>
            <a:ext cx="9637346" cy="1015663"/>
          </a:xfrm>
          <a:prstGeom prst="rect">
            <a:avLst/>
          </a:prstGeom>
          <a:noFill/>
        </p:spPr>
        <p:txBody>
          <a:bodyPr wrap="square" rtlCol="0">
            <a:spAutoFit/>
          </a:bodyPr>
          <a:lstStyle/>
          <a:p>
            <a:r>
              <a:rPr lang="en-US" sz="2000" dirty="0"/>
              <a:t>Temperature and </a:t>
            </a:r>
            <a:r>
              <a:rPr lang="en-US" sz="2000" dirty="0" smtClean="0"/>
              <a:t> fluid </a:t>
            </a:r>
            <a:r>
              <a:rPr lang="en-US" sz="2000" dirty="0"/>
              <a:t>velocity field </a:t>
            </a:r>
            <a:r>
              <a:rPr lang="en-US" sz="2000" dirty="0" smtClean="0"/>
              <a:t>evolution in </a:t>
            </a:r>
            <a:r>
              <a:rPr lang="en-US" sz="2000" dirty="0"/>
              <a:t>process of fluid penetration in </a:t>
            </a:r>
            <a:r>
              <a:rPr lang="en-US" sz="2000" dirty="0" smtClean="0"/>
              <a:t>constant permeable zone of lithosphere (28</a:t>
            </a:r>
            <a:r>
              <a:rPr lang="en-US" sz="2000" dirty="0"/>
              <a:t>, 46, </a:t>
            </a:r>
            <a:r>
              <a:rPr lang="en-US" sz="2000" dirty="0" smtClean="0"/>
              <a:t>and 180 </a:t>
            </a:r>
            <a:r>
              <a:rPr lang="en-US" sz="2000" dirty="0"/>
              <a:t>day </a:t>
            </a:r>
            <a:r>
              <a:rPr lang="en-US" sz="2000" dirty="0" smtClean="0"/>
              <a:t>snapshots, depth 40 km, permeability k=10</a:t>
            </a:r>
            <a:r>
              <a:rPr lang="en-US" sz="2000" baseline="30000" dirty="0" smtClean="0"/>
              <a:t>-12</a:t>
            </a:r>
            <a:r>
              <a:rPr lang="en-US" sz="2000" dirty="0" smtClean="0"/>
              <a:t> </a:t>
            </a:r>
            <a:r>
              <a:rPr lang="en-US" sz="2000" dirty="0"/>
              <a:t>m</a:t>
            </a:r>
            <a:r>
              <a:rPr lang="en-US" sz="2000" baseline="30000" dirty="0"/>
              <a:t>2</a:t>
            </a:r>
            <a:r>
              <a:rPr lang="en-US" sz="2000" dirty="0" smtClean="0"/>
              <a:t>).</a:t>
            </a:r>
            <a:endParaRPr lang="ru-RU" sz="2000" dirty="0"/>
          </a:p>
        </p:txBody>
      </p:sp>
      <p:sp>
        <p:nvSpPr>
          <p:cNvPr id="90" name="TextBox 89"/>
          <p:cNvSpPr txBox="1"/>
          <p:nvPr/>
        </p:nvSpPr>
        <p:spPr>
          <a:xfrm>
            <a:off x="26637877" y="9505256"/>
            <a:ext cx="18209640" cy="707886"/>
          </a:xfrm>
          <a:prstGeom prst="rect">
            <a:avLst/>
          </a:prstGeom>
          <a:noFill/>
        </p:spPr>
        <p:txBody>
          <a:bodyPr wrap="square" rtlCol="0">
            <a:spAutoFit/>
          </a:bodyPr>
          <a:lstStyle/>
          <a:p>
            <a:r>
              <a:rPr lang="en-US" sz="2000" dirty="0" smtClean="0"/>
              <a:t>Longitudinal </a:t>
            </a:r>
            <a:r>
              <a:rPr lang="en-US" sz="2000" dirty="0"/>
              <a:t>section profiles of </a:t>
            </a:r>
            <a:r>
              <a:rPr lang="en-US" sz="2000" dirty="0" smtClean="0"/>
              <a:t>temperature, </a:t>
            </a:r>
            <a:r>
              <a:rPr lang="en-US" sz="2000" dirty="0"/>
              <a:t>interphase interaction parameter and vertical component of fluid velocity </a:t>
            </a:r>
            <a:r>
              <a:rPr lang="en-US" sz="2000" dirty="0" smtClean="0"/>
              <a:t>field </a:t>
            </a:r>
            <a:r>
              <a:rPr lang="en-US" sz="2000" dirty="0"/>
              <a:t>time snapshots in process of fluid penetration in stratified structured lithospheric permeable zone of 100 kilometers depth</a:t>
            </a:r>
            <a:endParaRPr lang="ru-RU" sz="2000" dirty="0"/>
          </a:p>
        </p:txBody>
      </p:sp>
      <p:sp>
        <p:nvSpPr>
          <p:cNvPr id="91" name="TextBox 90"/>
          <p:cNvSpPr txBox="1"/>
          <p:nvPr/>
        </p:nvSpPr>
        <p:spPr>
          <a:xfrm>
            <a:off x="10253118" y="19546968"/>
            <a:ext cx="12933783" cy="707886"/>
          </a:xfrm>
          <a:prstGeom prst="rect">
            <a:avLst/>
          </a:prstGeom>
          <a:noFill/>
        </p:spPr>
        <p:txBody>
          <a:bodyPr wrap="square" rtlCol="0">
            <a:spAutoFit/>
          </a:bodyPr>
          <a:lstStyle/>
          <a:p>
            <a:r>
              <a:rPr lang="en-US" sz="2000" dirty="0" smtClean="0"/>
              <a:t>Temperature and fluid </a:t>
            </a:r>
            <a:r>
              <a:rPr lang="en-US" sz="2000" dirty="0"/>
              <a:t>velocity </a:t>
            </a:r>
            <a:r>
              <a:rPr lang="en-US" sz="2000" dirty="0" smtClean="0"/>
              <a:t>fields </a:t>
            </a:r>
            <a:r>
              <a:rPr lang="en-US" sz="2000" dirty="0"/>
              <a:t>evolution </a:t>
            </a:r>
            <a:r>
              <a:rPr lang="en-US" sz="2000" dirty="0" smtClean="0"/>
              <a:t>in </a:t>
            </a:r>
            <a:r>
              <a:rPr lang="en-US" sz="2000" dirty="0"/>
              <a:t>process of fluid irruption in stratified structured lithospheric permeable zone of 100 kilometers </a:t>
            </a:r>
            <a:r>
              <a:rPr lang="en-US" sz="2000" dirty="0" smtClean="0"/>
              <a:t>depth (120</a:t>
            </a:r>
            <a:r>
              <a:rPr lang="en-US" sz="2000" dirty="0"/>
              <a:t>, 360, 600 thousand </a:t>
            </a:r>
            <a:r>
              <a:rPr lang="en-US" sz="2000" dirty="0" smtClean="0"/>
              <a:t>years </a:t>
            </a:r>
            <a:r>
              <a:rPr lang="en-US" sz="2000" dirty="0"/>
              <a:t>snapshots) </a:t>
            </a:r>
            <a:endParaRPr lang="ru-RU" sz="2000" dirty="0"/>
          </a:p>
        </p:txBody>
      </p:sp>
      <p:sp>
        <p:nvSpPr>
          <p:cNvPr id="92" name="TextBox 91"/>
          <p:cNvSpPr txBox="1"/>
          <p:nvPr/>
        </p:nvSpPr>
        <p:spPr>
          <a:xfrm>
            <a:off x="3224882" y="19585210"/>
            <a:ext cx="6280499" cy="1015663"/>
          </a:xfrm>
          <a:prstGeom prst="rect">
            <a:avLst/>
          </a:prstGeom>
          <a:noFill/>
        </p:spPr>
        <p:txBody>
          <a:bodyPr wrap="square" rtlCol="0">
            <a:spAutoFit/>
          </a:bodyPr>
          <a:lstStyle/>
          <a:p>
            <a:r>
              <a:rPr lang="en-US" sz="2000" dirty="0" smtClean="0"/>
              <a:t>Problem description: lithospheric </a:t>
            </a:r>
            <a:r>
              <a:rPr lang="en-US" sz="2000" dirty="0"/>
              <a:t>permeable zone stratified structure, initial temperature distribution, </a:t>
            </a:r>
            <a:r>
              <a:rPr lang="en-US" sz="2000" dirty="0" smtClean="0"/>
              <a:t>initial formation temperature distribution.</a:t>
            </a:r>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81F27D"/>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3855</TotalTime>
  <Words>774</Words>
  <Application>Microsoft Office PowerPoint</Application>
  <PresentationFormat>Произвольный</PresentationFormat>
  <Paragraphs>50</Paragraphs>
  <Slides>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vt:i4>
      </vt:variant>
    </vt:vector>
  </HeadingPairs>
  <TitlesOfParts>
    <vt:vector size="3" baseType="lpstr">
      <vt:lpstr>Тема Office</vt:lpstr>
      <vt:lpstr>Equation</vt:lpstr>
      <vt:lpstr>Презентация PowerPoint</vt:lpstr>
    </vt:vector>
  </TitlesOfParts>
  <Company>UIGGM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Igor Ashchepkov</dc:creator>
  <cp:lastModifiedBy>Ащепков Игорь Викторович</cp:lastModifiedBy>
  <cp:revision>173</cp:revision>
  <dcterms:created xsi:type="dcterms:W3CDTF">2009-04-10T05:48:43Z</dcterms:created>
  <dcterms:modified xsi:type="dcterms:W3CDTF">2015-04-10T09:47:45Z</dcterms:modified>
</cp:coreProperties>
</file>