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43205400" cy="30243463"/>
  <p:notesSz cx="6858000" cy="9144000"/>
  <p:defaultTextStyle>
    <a:defPPr>
      <a:defRPr lang="ru-RU"/>
    </a:defPPr>
    <a:lvl1pPr marL="0" algn="l" defTabSz="4197005" rtl="0" eaLnBrk="1" latinLnBrk="0" hangingPunct="1">
      <a:defRPr sz="8300" kern="1200">
        <a:solidFill>
          <a:schemeClr val="tx1"/>
        </a:solidFill>
        <a:latin typeface="+mn-lt"/>
        <a:ea typeface="+mn-ea"/>
        <a:cs typeface="+mn-cs"/>
      </a:defRPr>
    </a:lvl1pPr>
    <a:lvl2pPr marL="2098502" algn="l" defTabSz="4197005" rtl="0" eaLnBrk="1" latinLnBrk="0" hangingPunct="1">
      <a:defRPr sz="8300" kern="1200">
        <a:solidFill>
          <a:schemeClr val="tx1"/>
        </a:solidFill>
        <a:latin typeface="+mn-lt"/>
        <a:ea typeface="+mn-ea"/>
        <a:cs typeface="+mn-cs"/>
      </a:defRPr>
    </a:lvl2pPr>
    <a:lvl3pPr marL="4197005" algn="l" defTabSz="4197005" rtl="0" eaLnBrk="1" latinLnBrk="0" hangingPunct="1">
      <a:defRPr sz="8300" kern="1200">
        <a:solidFill>
          <a:schemeClr val="tx1"/>
        </a:solidFill>
        <a:latin typeface="+mn-lt"/>
        <a:ea typeface="+mn-ea"/>
        <a:cs typeface="+mn-cs"/>
      </a:defRPr>
    </a:lvl3pPr>
    <a:lvl4pPr marL="6295507" algn="l" defTabSz="4197005" rtl="0" eaLnBrk="1" latinLnBrk="0" hangingPunct="1">
      <a:defRPr sz="8300" kern="1200">
        <a:solidFill>
          <a:schemeClr val="tx1"/>
        </a:solidFill>
        <a:latin typeface="+mn-lt"/>
        <a:ea typeface="+mn-ea"/>
        <a:cs typeface="+mn-cs"/>
      </a:defRPr>
    </a:lvl4pPr>
    <a:lvl5pPr marL="8394009" algn="l" defTabSz="4197005" rtl="0" eaLnBrk="1" latinLnBrk="0" hangingPunct="1">
      <a:defRPr sz="8300" kern="1200">
        <a:solidFill>
          <a:schemeClr val="tx1"/>
        </a:solidFill>
        <a:latin typeface="+mn-lt"/>
        <a:ea typeface="+mn-ea"/>
        <a:cs typeface="+mn-cs"/>
      </a:defRPr>
    </a:lvl5pPr>
    <a:lvl6pPr marL="10492511" algn="l" defTabSz="4197005" rtl="0" eaLnBrk="1" latinLnBrk="0" hangingPunct="1">
      <a:defRPr sz="8300" kern="1200">
        <a:solidFill>
          <a:schemeClr val="tx1"/>
        </a:solidFill>
        <a:latin typeface="+mn-lt"/>
        <a:ea typeface="+mn-ea"/>
        <a:cs typeface="+mn-cs"/>
      </a:defRPr>
    </a:lvl6pPr>
    <a:lvl7pPr marL="12591014" algn="l" defTabSz="4197005" rtl="0" eaLnBrk="1" latinLnBrk="0" hangingPunct="1">
      <a:defRPr sz="8300" kern="1200">
        <a:solidFill>
          <a:schemeClr val="tx1"/>
        </a:solidFill>
        <a:latin typeface="+mn-lt"/>
        <a:ea typeface="+mn-ea"/>
        <a:cs typeface="+mn-cs"/>
      </a:defRPr>
    </a:lvl7pPr>
    <a:lvl8pPr marL="14689516" algn="l" defTabSz="4197005" rtl="0" eaLnBrk="1" latinLnBrk="0" hangingPunct="1">
      <a:defRPr sz="8300" kern="1200">
        <a:solidFill>
          <a:schemeClr val="tx1"/>
        </a:solidFill>
        <a:latin typeface="+mn-lt"/>
        <a:ea typeface="+mn-ea"/>
        <a:cs typeface="+mn-cs"/>
      </a:defRPr>
    </a:lvl8pPr>
    <a:lvl9pPr marL="16788018" algn="l" defTabSz="4197005" rtl="0" eaLnBrk="1" latinLnBrk="0" hangingPunct="1">
      <a:defRPr sz="8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33" d="100"/>
          <a:sy n="33" d="100"/>
        </p:scale>
        <p:origin x="306" y="756"/>
      </p:cViewPr>
      <p:guideLst>
        <p:guide orient="horz" pos="9526"/>
        <p:guide pos="13608"/>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40405" y="9395078"/>
            <a:ext cx="36724590" cy="6482742"/>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6480810" y="17137962"/>
            <a:ext cx="30243780" cy="7728885"/>
          </a:xfrm>
        </p:spPr>
        <p:txBody>
          <a:bodyPr/>
          <a:lstStyle>
            <a:lvl1pPr marL="0" indent="0" algn="ctr">
              <a:buNone/>
              <a:defRPr>
                <a:solidFill>
                  <a:schemeClr val="tx1">
                    <a:tint val="75000"/>
                  </a:schemeClr>
                </a:solidFill>
              </a:defRPr>
            </a:lvl1pPr>
            <a:lvl2pPr marL="2098502" indent="0" algn="ctr">
              <a:buNone/>
              <a:defRPr>
                <a:solidFill>
                  <a:schemeClr val="tx1">
                    <a:tint val="75000"/>
                  </a:schemeClr>
                </a:solidFill>
              </a:defRPr>
            </a:lvl2pPr>
            <a:lvl3pPr marL="4197005" indent="0" algn="ctr">
              <a:buNone/>
              <a:defRPr>
                <a:solidFill>
                  <a:schemeClr val="tx1">
                    <a:tint val="75000"/>
                  </a:schemeClr>
                </a:solidFill>
              </a:defRPr>
            </a:lvl3pPr>
            <a:lvl4pPr marL="6295507" indent="0" algn="ctr">
              <a:buNone/>
              <a:defRPr>
                <a:solidFill>
                  <a:schemeClr val="tx1">
                    <a:tint val="75000"/>
                  </a:schemeClr>
                </a:solidFill>
              </a:defRPr>
            </a:lvl4pPr>
            <a:lvl5pPr marL="8394009" indent="0" algn="ctr">
              <a:buNone/>
              <a:defRPr>
                <a:solidFill>
                  <a:schemeClr val="tx1">
                    <a:tint val="75000"/>
                  </a:schemeClr>
                </a:solidFill>
              </a:defRPr>
            </a:lvl5pPr>
            <a:lvl6pPr marL="10492511" indent="0" algn="ctr">
              <a:buNone/>
              <a:defRPr>
                <a:solidFill>
                  <a:schemeClr val="tx1">
                    <a:tint val="75000"/>
                  </a:schemeClr>
                </a:solidFill>
              </a:defRPr>
            </a:lvl6pPr>
            <a:lvl7pPr marL="12591014" indent="0" algn="ctr">
              <a:buNone/>
              <a:defRPr>
                <a:solidFill>
                  <a:schemeClr val="tx1">
                    <a:tint val="75000"/>
                  </a:schemeClr>
                </a:solidFill>
              </a:defRPr>
            </a:lvl7pPr>
            <a:lvl8pPr marL="14689516" indent="0" algn="ctr">
              <a:buNone/>
              <a:defRPr>
                <a:solidFill>
                  <a:schemeClr val="tx1">
                    <a:tint val="75000"/>
                  </a:schemeClr>
                </a:solidFill>
              </a:defRPr>
            </a:lvl8pPr>
            <a:lvl9pPr marL="16788018"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2B5FF3E-2D4E-4C4C-89A5-4CDD3EC83DB7}" type="datetimeFigureOut">
              <a:rPr lang="ru-RU" smtClean="0"/>
              <a:pPr/>
              <a:t>07.05.2015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8D21B5-7238-4955-BC03-A45CA9B210B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2B5FF3E-2D4E-4C4C-89A5-4CDD3EC83DB7}" type="datetimeFigureOut">
              <a:rPr lang="ru-RU" smtClean="0"/>
              <a:pPr/>
              <a:t>07.05.2015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8D21B5-7238-4955-BC03-A45CA9B210B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31323915" y="1211143"/>
            <a:ext cx="9721215" cy="2580495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160270" y="1211143"/>
            <a:ext cx="28443555" cy="2580495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2B5FF3E-2D4E-4C4C-89A5-4CDD3EC83DB7}" type="datetimeFigureOut">
              <a:rPr lang="ru-RU" smtClean="0"/>
              <a:pPr/>
              <a:t>07.05.2015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8D21B5-7238-4955-BC03-A45CA9B210B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2B5FF3E-2D4E-4C4C-89A5-4CDD3EC83DB7}" type="datetimeFigureOut">
              <a:rPr lang="ru-RU" smtClean="0"/>
              <a:pPr/>
              <a:t>07.05.2015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8D21B5-7238-4955-BC03-A45CA9B210B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12929" y="19434227"/>
            <a:ext cx="36724590" cy="6006688"/>
          </a:xfrm>
        </p:spPr>
        <p:txBody>
          <a:bodyPr anchor="t"/>
          <a:lstStyle>
            <a:lvl1pPr algn="l">
              <a:defRPr sz="18400" b="1" cap="all"/>
            </a:lvl1pPr>
          </a:lstStyle>
          <a:p>
            <a:r>
              <a:rPr lang="ru-RU" smtClean="0"/>
              <a:t>Образец заголовка</a:t>
            </a:r>
            <a:endParaRPr lang="ru-RU"/>
          </a:p>
        </p:txBody>
      </p:sp>
      <p:sp>
        <p:nvSpPr>
          <p:cNvPr id="3" name="Текст 2"/>
          <p:cNvSpPr>
            <a:spLocks noGrp="1"/>
          </p:cNvSpPr>
          <p:nvPr>
            <p:ph type="body" idx="1"/>
          </p:nvPr>
        </p:nvSpPr>
        <p:spPr>
          <a:xfrm>
            <a:off x="3412929" y="12818472"/>
            <a:ext cx="36724590" cy="6615755"/>
          </a:xfrm>
        </p:spPr>
        <p:txBody>
          <a:bodyPr anchor="b"/>
          <a:lstStyle>
            <a:lvl1pPr marL="0" indent="0">
              <a:buNone/>
              <a:defRPr sz="9200">
                <a:solidFill>
                  <a:schemeClr val="tx1">
                    <a:tint val="75000"/>
                  </a:schemeClr>
                </a:solidFill>
              </a:defRPr>
            </a:lvl1pPr>
            <a:lvl2pPr marL="2098502" indent="0">
              <a:buNone/>
              <a:defRPr sz="8300">
                <a:solidFill>
                  <a:schemeClr val="tx1">
                    <a:tint val="75000"/>
                  </a:schemeClr>
                </a:solidFill>
              </a:defRPr>
            </a:lvl2pPr>
            <a:lvl3pPr marL="4197005" indent="0">
              <a:buNone/>
              <a:defRPr sz="7300">
                <a:solidFill>
                  <a:schemeClr val="tx1">
                    <a:tint val="75000"/>
                  </a:schemeClr>
                </a:solidFill>
              </a:defRPr>
            </a:lvl3pPr>
            <a:lvl4pPr marL="6295507" indent="0">
              <a:buNone/>
              <a:defRPr sz="6400">
                <a:solidFill>
                  <a:schemeClr val="tx1">
                    <a:tint val="75000"/>
                  </a:schemeClr>
                </a:solidFill>
              </a:defRPr>
            </a:lvl4pPr>
            <a:lvl5pPr marL="8394009" indent="0">
              <a:buNone/>
              <a:defRPr sz="6400">
                <a:solidFill>
                  <a:schemeClr val="tx1">
                    <a:tint val="75000"/>
                  </a:schemeClr>
                </a:solidFill>
              </a:defRPr>
            </a:lvl5pPr>
            <a:lvl6pPr marL="10492511" indent="0">
              <a:buNone/>
              <a:defRPr sz="6400">
                <a:solidFill>
                  <a:schemeClr val="tx1">
                    <a:tint val="75000"/>
                  </a:schemeClr>
                </a:solidFill>
              </a:defRPr>
            </a:lvl6pPr>
            <a:lvl7pPr marL="12591014" indent="0">
              <a:buNone/>
              <a:defRPr sz="6400">
                <a:solidFill>
                  <a:schemeClr val="tx1">
                    <a:tint val="75000"/>
                  </a:schemeClr>
                </a:solidFill>
              </a:defRPr>
            </a:lvl7pPr>
            <a:lvl8pPr marL="14689516" indent="0">
              <a:buNone/>
              <a:defRPr sz="6400">
                <a:solidFill>
                  <a:schemeClr val="tx1">
                    <a:tint val="75000"/>
                  </a:schemeClr>
                </a:solidFill>
              </a:defRPr>
            </a:lvl8pPr>
            <a:lvl9pPr marL="16788018" indent="0">
              <a:buNone/>
              <a:defRPr sz="6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2B5FF3E-2D4E-4C4C-89A5-4CDD3EC83DB7}" type="datetimeFigureOut">
              <a:rPr lang="ru-RU" smtClean="0"/>
              <a:pPr/>
              <a:t>07.05.2015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8D21B5-7238-4955-BC03-A45CA9B210B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2160270" y="7056810"/>
            <a:ext cx="19082385" cy="19959288"/>
          </a:xfrm>
        </p:spPr>
        <p:txBody>
          <a:bodyPr/>
          <a:lstStyle>
            <a:lvl1pPr>
              <a:defRPr sz="12900"/>
            </a:lvl1pPr>
            <a:lvl2pPr>
              <a:defRPr sz="11000"/>
            </a:lvl2pPr>
            <a:lvl3pPr>
              <a:defRPr sz="9200"/>
            </a:lvl3pPr>
            <a:lvl4pPr>
              <a:defRPr sz="8300"/>
            </a:lvl4pPr>
            <a:lvl5pPr>
              <a:defRPr sz="8300"/>
            </a:lvl5pPr>
            <a:lvl6pPr>
              <a:defRPr sz="8300"/>
            </a:lvl6pPr>
            <a:lvl7pPr>
              <a:defRPr sz="8300"/>
            </a:lvl7pPr>
            <a:lvl8pPr>
              <a:defRPr sz="8300"/>
            </a:lvl8pPr>
            <a:lvl9pPr>
              <a:defRPr sz="8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21962745" y="7056810"/>
            <a:ext cx="19082385" cy="19959288"/>
          </a:xfrm>
        </p:spPr>
        <p:txBody>
          <a:bodyPr/>
          <a:lstStyle>
            <a:lvl1pPr>
              <a:defRPr sz="12900"/>
            </a:lvl1pPr>
            <a:lvl2pPr>
              <a:defRPr sz="11000"/>
            </a:lvl2pPr>
            <a:lvl3pPr>
              <a:defRPr sz="9200"/>
            </a:lvl3pPr>
            <a:lvl4pPr>
              <a:defRPr sz="8300"/>
            </a:lvl4pPr>
            <a:lvl5pPr>
              <a:defRPr sz="8300"/>
            </a:lvl5pPr>
            <a:lvl6pPr>
              <a:defRPr sz="8300"/>
            </a:lvl6pPr>
            <a:lvl7pPr>
              <a:defRPr sz="8300"/>
            </a:lvl7pPr>
            <a:lvl8pPr>
              <a:defRPr sz="8300"/>
            </a:lvl8pPr>
            <a:lvl9pPr>
              <a:defRPr sz="8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2B5FF3E-2D4E-4C4C-89A5-4CDD3EC83DB7}" type="datetimeFigureOut">
              <a:rPr lang="ru-RU" smtClean="0"/>
              <a:pPr/>
              <a:t>07.05.2015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68D21B5-7238-4955-BC03-A45CA9B210B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2160270" y="6769777"/>
            <a:ext cx="19089888" cy="2821321"/>
          </a:xfrm>
        </p:spPr>
        <p:txBody>
          <a:bodyPr anchor="b"/>
          <a:lstStyle>
            <a:lvl1pPr marL="0" indent="0">
              <a:buNone/>
              <a:defRPr sz="11000" b="1"/>
            </a:lvl1pPr>
            <a:lvl2pPr marL="2098502" indent="0">
              <a:buNone/>
              <a:defRPr sz="9200" b="1"/>
            </a:lvl2pPr>
            <a:lvl3pPr marL="4197005" indent="0">
              <a:buNone/>
              <a:defRPr sz="8300" b="1"/>
            </a:lvl3pPr>
            <a:lvl4pPr marL="6295507" indent="0">
              <a:buNone/>
              <a:defRPr sz="7300" b="1"/>
            </a:lvl4pPr>
            <a:lvl5pPr marL="8394009" indent="0">
              <a:buNone/>
              <a:defRPr sz="7300" b="1"/>
            </a:lvl5pPr>
            <a:lvl6pPr marL="10492511" indent="0">
              <a:buNone/>
              <a:defRPr sz="7300" b="1"/>
            </a:lvl6pPr>
            <a:lvl7pPr marL="12591014" indent="0">
              <a:buNone/>
              <a:defRPr sz="7300" b="1"/>
            </a:lvl7pPr>
            <a:lvl8pPr marL="14689516" indent="0">
              <a:buNone/>
              <a:defRPr sz="7300" b="1"/>
            </a:lvl8pPr>
            <a:lvl9pPr marL="16788018" indent="0">
              <a:buNone/>
              <a:defRPr sz="7300" b="1"/>
            </a:lvl9pPr>
          </a:lstStyle>
          <a:p>
            <a:pPr lvl="0"/>
            <a:r>
              <a:rPr lang="ru-RU" smtClean="0"/>
              <a:t>Образец текста</a:t>
            </a:r>
          </a:p>
        </p:txBody>
      </p:sp>
      <p:sp>
        <p:nvSpPr>
          <p:cNvPr id="4" name="Содержимое 3"/>
          <p:cNvSpPr>
            <a:spLocks noGrp="1"/>
          </p:cNvSpPr>
          <p:nvPr>
            <p:ph sz="half" idx="2"/>
          </p:nvPr>
        </p:nvSpPr>
        <p:spPr>
          <a:xfrm>
            <a:off x="2160270" y="9591098"/>
            <a:ext cx="19089888" cy="17424997"/>
          </a:xfrm>
        </p:spPr>
        <p:txBody>
          <a:bodyPr/>
          <a:lstStyle>
            <a:lvl1pPr>
              <a:defRPr sz="11000"/>
            </a:lvl1pPr>
            <a:lvl2pPr>
              <a:defRPr sz="9200"/>
            </a:lvl2pPr>
            <a:lvl3pPr>
              <a:defRPr sz="8300"/>
            </a:lvl3pPr>
            <a:lvl4pPr>
              <a:defRPr sz="7300"/>
            </a:lvl4pPr>
            <a:lvl5pPr>
              <a:defRPr sz="7300"/>
            </a:lvl5pPr>
            <a:lvl6pPr>
              <a:defRPr sz="7300"/>
            </a:lvl6pPr>
            <a:lvl7pPr>
              <a:defRPr sz="7300"/>
            </a:lvl7pPr>
            <a:lvl8pPr>
              <a:defRPr sz="7300"/>
            </a:lvl8pPr>
            <a:lvl9pPr>
              <a:defRPr sz="7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21947745" y="6769777"/>
            <a:ext cx="19097387" cy="2821321"/>
          </a:xfrm>
        </p:spPr>
        <p:txBody>
          <a:bodyPr anchor="b"/>
          <a:lstStyle>
            <a:lvl1pPr marL="0" indent="0">
              <a:buNone/>
              <a:defRPr sz="11000" b="1"/>
            </a:lvl1pPr>
            <a:lvl2pPr marL="2098502" indent="0">
              <a:buNone/>
              <a:defRPr sz="9200" b="1"/>
            </a:lvl2pPr>
            <a:lvl3pPr marL="4197005" indent="0">
              <a:buNone/>
              <a:defRPr sz="8300" b="1"/>
            </a:lvl3pPr>
            <a:lvl4pPr marL="6295507" indent="0">
              <a:buNone/>
              <a:defRPr sz="7300" b="1"/>
            </a:lvl4pPr>
            <a:lvl5pPr marL="8394009" indent="0">
              <a:buNone/>
              <a:defRPr sz="7300" b="1"/>
            </a:lvl5pPr>
            <a:lvl6pPr marL="10492511" indent="0">
              <a:buNone/>
              <a:defRPr sz="7300" b="1"/>
            </a:lvl6pPr>
            <a:lvl7pPr marL="12591014" indent="0">
              <a:buNone/>
              <a:defRPr sz="7300" b="1"/>
            </a:lvl7pPr>
            <a:lvl8pPr marL="14689516" indent="0">
              <a:buNone/>
              <a:defRPr sz="7300" b="1"/>
            </a:lvl8pPr>
            <a:lvl9pPr marL="16788018" indent="0">
              <a:buNone/>
              <a:defRPr sz="7300" b="1"/>
            </a:lvl9pPr>
          </a:lstStyle>
          <a:p>
            <a:pPr lvl="0"/>
            <a:r>
              <a:rPr lang="ru-RU" smtClean="0"/>
              <a:t>Образец текста</a:t>
            </a:r>
          </a:p>
        </p:txBody>
      </p:sp>
      <p:sp>
        <p:nvSpPr>
          <p:cNvPr id="6" name="Содержимое 5"/>
          <p:cNvSpPr>
            <a:spLocks noGrp="1"/>
          </p:cNvSpPr>
          <p:nvPr>
            <p:ph sz="quarter" idx="4"/>
          </p:nvPr>
        </p:nvSpPr>
        <p:spPr>
          <a:xfrm>
            <a:off x="21947745" y="9591098"/>
            <a:ext cx="19097387" cy="17424997"/>
          </a:xfrm>
        </p:spPr>
        <p:txBody>
          <a:bodyPr/>
          <a:lstStyle>
            <a:lvl1pPr>
              <a:defRPr sz="11000"/>
            </a:lvl1pPr>
            <a:lvl2pPr>
              <a:defRPr sz="9200"/>
            </a:lvl2pPr>
            <a:lvl3pPr>
              <a:defRPr sz="8300"/>
            </a:lvl3pPr>
            <a:lvl4pPr>
              <a:defRPr sz="7300"/>
            </a:lvl4pPr>
            <a:lvl5pPr>
              <a:defRPr sz="7300"/>
            </a:lvl5pPr>
            <a:lvl6pPr>
              <a:defRPr sz="7300"/>
            </a:lvl6pPr>
            <a:lvl7pPr>
              <a:defRPr sz="7300"/>
            </a:lvl7pPr>
            <a:lvl8pPr>
              <a:defRPr sz="7300"/>
            </a:lvl8pPr>
            <a:lvl9pPr>
              <a:defRPr sz="7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2B5FF3E-2D4E-4C4C-89A5-4CDD3EC83DB7}" type="datetimeFigureOut">
              <a:rPr lang="ru-RU" smtClean="0"/>
              <a:pPr/>
              <a:t>07.05.2015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68D21B5-7238-4955-BC03-A45CA9B210B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2B5FF3E-2D4E-4C4C-89A5-4CDD3EC83DB7}" type="datetimeFigureOut">
              <a:rPr lang="ru-RU" smtClean="0"/>
              <a:pPr/>
              <a:t>07.05.2015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68D21B5-7238-4955-BC03-A45CA9B210B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2B5FF3E-2D4E-4C4C-89A5-4CDD3EC83DB7}" type="datetimeFigureOut">
              <a:rPr lang="ru-RU" smtClean="0"/>
              <a:pPr/>
              <a:t>07.05.2015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68D21B5-7238-4955-BC03-A45CA9B210B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60272" y="1204138"/>
            <a:ext cx="14214279" cy="5124587"/>
          </a:xfrm>
        </p:spPr>
        <p:txBody>
          <a:bodyPr anchor="b"/>
          <a:lstStyle>
            <a:lvl1pPr algn="l">
              <a:defRPr sz="9200" b="1"/>
            </a:lvl1pPr>
          </a:lstStyle>
          <a:p>
            <a:r>
              <a:rPr lang="ru-RU" smtClean="0"/>
              <a:t>Образец заголовка</a:t>
            </a:r>
            <a:endParaRPr lang="ru-RU"/>
          </a:p>
        </p:txBody>
      </p:sp>
      <p:sp>
        <p:nvSpPr>
          <p:cNvPr id="3" name="Содержимое 2"/>
          <p:cNvSpPr>
            <a:spLocks noGrp="1"/>
          </p:cNvSpPr>
          <p:nvPr>
            <p:ph idx="1"/>
          </p:nvPr>
        </p:nvSpPr>
        <p:spPr>
          <a:xfrm>
            <a:off x="16892111" y="1204140"/>
            <a:ext cx="24153019" cy="25811958"/>
          </a:xfrm>
        </p:spPr>
        <p:txBody>
          <a:bodyPr/>
          <a:lstStyle>
            <a:lvl1pPr>
              <a:defRPr sz="14700"/>
            </a:lvl1pPr>
            <a:lvl2pPr>
              <a:defRPr sz="12900"/>
            </a:lvl2pPr>
            <a:lvl3pPr>
              <a:defRPr sz="11000"/>
            </a:lvl3pPr>
            <a:lvl4pPr>
              <a:defRPr sz="9200"/>
            </a:lvl4pPr>
            <a:lvl5pPr>
              <a:defRPr sz="9200"/>
            </a:lvl5pPr>
            <a:lvl6pPr>
              <a:defRPr sz="9200"/>
            </a:lvl6pPr>
            <a:lvl7pPr>
              <a:defRPr sz="9200"/>
            </a:lvl7pPr>
            <a:lvl8pPr>
              <a:defRPr sz="9200"/>
            </a:lvl8pPr>
            <a:lvl9pPr>
              <a:defRPr sz="9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2160272" y="6328727"/>
            <a:ext cx="14214279" cy="20687371"/>
          </a:xfrm>
        </p:spPr>
        <p:txBody>
          <a:bodyPr/>
          <a:lstStyle>
            <a:lvl1pPr marL="0" indent="0">
              <a:buNone/>
              <a:defRPr sz="6400"/>
            </a:lvl1pPr>
            <a:lvl2pPr marL="2098502" indent="0">
              <a:buNone/>
              <a:defRPr sz="5500"/>
            </a:lvl2pPr>
            <a:lvl3pPr marL="4197005" indent="0">
              <a:buNone/>
              <a:defRPr sz="4600"/>
            </a:lvl3pPr>
            <a:lvl4pPr marL="6295507" indent="0">
              <a:buNone/>
              <a:defRPr sz="4100"/>
            </a:lvl4pPr>
            <a:lvl5pPr marL="8394009" indent="0">
              <a:buNone/>
              <a:defRPr sz="4100"/>
            </a:lvl5pPr>
            <a:lvl6pPr marL="10492511" indent="0">
              <a:buNone/>
              <a:defRPr sz="4100"/>
            </a:lvl6pPr>
            <a:lvl7pPr marL="12591014" indent="0">
              <a:buNone/>
              <a:defRPr sz="4100"/>
            </a:lvl7pPr>
            <a:lvl8pPr marL="14689516" indent="0">
              <a:buNone/>
              <a:defRPr sz="4100"/>
            </a:lvl8pPr>
            <a:lvl9pPr marL="16788018" indent="0">
              <a:buNone/>
              <a:defRPr sz="4100"/>
            </a:lvl9pPr>
          </a:lstStyle>
          <a:p>
            <a:pPr lvl="0"/>
            <a:r>
              <a:rPr lang="ru-RU" smtClean="0"/>
              <a:t>Образец текста</a:t>
            </a:r>
          </a:p>
        </p:txBody>
      </p:sp>
      <p:sp>
        <p:nvSpPr>
          <p:cNvPr id="5" name="Дата 4"/>
          <p:cNvSpPr>
            <a:spLocks noGrp="1"/>
          </p:cNvSpPr>
          <p:nvPr>
            <p:ph type="dt" sz="half" idx="10"/>
          </p:nvPr>
        </p:nvSpPr>
        <p:spPr/>
        <p:txBody>
          <a:bodyPr/>
          <a:lstStyle/>
          <a:p>
            <a:fld id="{22B5FF3E-2D4E-4C4C-89A5-4CDD3EC83DB7}" type="datetimeFigureOut">
              <a:rPr lang="ru-RU" smtClean="0"/>
              <a:pPr/>
              <a:t>07.05.2015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68D21B5-7238-4955-BC03-A45CA9B210B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68561" y="21170424"/>
            <a:ext cx="25923240" cy="2499288"/>
          </a:xfrm>
        </p:spPr>
        <p:txBody>
          <a:bodyPr anchor="b"/>
          <a:lstStyle>
            <a:lvl1pPr algn="l">
              <a:defRPr sz="9200" b="1"/>
            </a:lvl1pPr>
          </a:lstStyle>
          <a:p>
            <a:r>
              <a:rPr lang="ru-RU" smtClean="0"/>
              <a:t>Образец заголовка</a:t>
            </a:r>
            <a:endParaRPr lang="ru-RU"/>
          </a:p>
        </p:txBody>
      </p:sp>
      <p:sp>
        <p:nvSpPr>
          <p:cNvPr id="3" name="Рисунок 2"/>
          <p:cNvSpPr>
            <a:spLocks noGrp="1"/>
          </p:cNvSpPr>
          <p:nvPr>
            <p:ph type="pic" idx="1"/>
          </p:nvPr>
        </p:nvSpPr>
        <p:spPr>
          <a:xfrm>
            <a:off x="8468561" y="2702309"/>
            <a:ext cx="25923240" cy="18146078"/>
          </a:xfrm>
        </p:spPr>
        <p:txBody>
          <a:bodyPr/>
          <a:lstStyle>
            <a:lvl1pPr marL="0" indent="0">
              <a:buNone/>
              <a:defRPr sz="14700"/>
            </a:lvl1pPr>
            <a:lvl2pPr marL="2098502" indent="0">
              <a:buNone/>
              <a:defRPr sz="12900"/>
            </a:lvl2pPr>
            <a:lvl3pPr marL="4197005" indent="0">
              <a:buNone/>
              <a:defRPr sz="11000"/>
            </a:lvl3pPr>
            <a:lvl4pPr marL="6295507" indent="0">
              <a:buNone/>
              <a:defRPr sz="9200"/>
            </a:lvl4pPr>
            <a:lvl5pPr marL="8394009" indent="0">
              <a:buNone/>
              <a:defRPr sz="9200"/>
            </a:lvl5pPr>
            <a:lvl6pPr marL="10492511" indent="0">
              <a:buNone/>
              <a:defRPr sz="9200"/>
            </a:lvl6pPr>
            <a:lvl7pPr marL="12591014" indent="0">
              <a:buNone/>
              <a:defRPr sz="9200"/>
            </a:lvl7pPr>
            <a:lvl8pPr marL="14689516" indent="0">
              <a:buNone/>
              <a:defRPr sz="9200"/>
            </a:lvl8pPr>
            <a:lvl9pPr marL="16788018" indent="0">
              <a:buNone/>
              <a:defRPr sz="9200"/>
            </a:lvl9pPr>
          </a:lstStyle>
          <a:p>
            <a:endParaRPr lang="ru-RU"/>
          </a:p>
        </p:txBody>
      </p:sp>
      <p:sp>
        <p:nvSpPr>
          <p:cNvPr id="4" name="Текст 3"/>
          <p:cNvSpPr>
            <a:spLocks noGrp="1"/>
          </p:cNvSpPr>
          <p:nvPr>
            <p:ph type="body" sz="half" idx="2"/>
          </p:nvPr>
        </p:nvSpPr>
        <p:spPr>
          <a:xfrm>
            <a:off x="8468561" y="23669713"/>
            <a:ext cx="25923240" cy="3549404"/>
          </a:xfrm>
        </p:spPr>
        <p:txBody>
          <a:bodyPr/>
          <a:lstStyle>
            <a:lvl1pPr marL="0" indent="0">
              <a:buNone/>
              <a:defRPr sz="6400"/>
            </a:lvl1pPr>
            <a:lvl2pPr marL="2098502" indent="0">
              <a:buNone/>
              <a:defRPr sz="5500"/>
            </a:lvl2pPr>
            <a:lvl3pPr marL="4197005" indent="0">
              <a:buNone/>
              <a:defRPr sz="4600"/>
            </a:lvl3pPr>
            <a:lvl4pPr marL="6295507" indent="0">
              <a:buNone/>
              <a:defRPr sz="4100"/>
            </a:lvl4pPr>
            <a:lvl5pPr marL="8394009" indent="0">
              <a:buNone/>
              <a:defRPr sz="4100"/>
            </a:lvl5pPr>
            <a:lvl6pPr marL="10492511" indent="0">
              <a:buNone/>
              <a:defRPr sz="4100"/>
            </a:lvl6pPr>
            <a:lvl7pPr marL="12591014" indent="0">
              <a:buNone/>
              <a:defRPr sz="4100"/>
            </a:lvl7pPr>
            <a:lvl8pPr marL="14689516" indent="0">
              <a:buNone/>
              <a:defRPr sz="4100"/>
            </a:lvl8pPr>
            <a:lvl9pPr marL="16788018" indent="0">
              <a:buNone/>
              <a:defRPr sz="4100"/>
            </a:lvl9pPr>
          </a:lstStyle>
          <a:p>
            <a:pPr lvl="0"/>
            <a:r>
              <a:rPr lang="ru-RU" smtClean="0"/>
              <a:t>Образец текста</a:t>
            </a:r>
          </a:p>
        </p:txBody>
      </p:sp>
      <p:sp>
        <p:nvSpPr>
          <p:cNvPr id="5" name="Дата 4"/>
          <p:cNvSpPr>
            <a:spLocks noGrp="1"/>
          </p:cNvSpPr>
          <p:nvPr>
            <p:ph type="dt" sz="half" idx="10"/>
          </p:nvPr>
        </p:nvSpPr>
        <p:spPr/>
        <p:txBody>
          <a:bodyPr/>
          <a:lstStyle/>
          <a:p>
            <a:fld id="{22B5FF3E-2D4E-4C4C-89A5-4CDD3EC83DB7}" type="datetimeFigureOut">
              <a:rPr lang="ru-RU" smtClean="0"/>
              <a:pPr/>
              <a:t>07.05.2015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68D21B5-7238-4955-BC03-A45CA9B210B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60270" y="1211141"/>
            <a:ext cx="38884860" cy="5040577"/>
          </a:xfrm>
          <a:prstGeom prst="rect">
            <a:avLst/>
          </a:prstGeom>
        </p:spPr>
        <p:txBody>
          <a:bodyPr vert="horz" lIns="419700" tIns="209850" rIns="419700" bIns="20985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2160270" y="7056810"/>
            <a:ext cx="38884860" cy="19959288"/>
          </a:xfrm>
          <a:prstGeom prst="rect">
            <a:avLst/>
          </a:prstGeom>
        </p:spPr>
        <p:txBody>
          <a:bodyPr vert="horz" lIns="419700" tIns="209850" rIns="419700" bIns="20985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2160270" y="28031212"/>
            <a:ext cx="10081260" cy="1610184"/>
          </a:xfrm>
          <a:prstGeom prst="rect">
            <a:avLst/>
          </a:prstGeom>
        </p:spPr>
        <p:txBody>
          <a:bodyPr vert="horz" lIns="419700" tIns="209850" rIns="419700" bIns="209850" rtlCol="0" anchor="ctr"/>
          <a:lstStyle>
            <a:lvl1pPr algn="l">
              <a:defRPr sz="5500">
                <a:solidFill>
                  <a:schemeClr val="tx1">
                    <a:tint val="75000"/>
                  </a:schemeClr>
                </a:solidFill>
              </a:defRPr>
            </a:lvl1pPr>
          </a:lstStyle>
          <a:p>
            <a:fld id="{22B5FF3E-2D4E-4C4C-89A5-4CDD3EC83DB7}" type="datetimeFigureOut">
              <a:rPr lang="ru-RU" smtClean="0"/>
              <a:pPr/>
              <a:t>07.05.2015</a:t>
            </a:fld>
            <a:endParaRPr lang="ru-RU"/>
          </a:p>
        </p:txBody>
      </p:sp>
      <p:sp>
        <p:nvSpPr>
          <p:cNvPr id="5" name="Нижний колонтитул 4"/>
          <p:cNvSpPr>
            <a:spLocks noGrp="1"/>
          </p:cNvSpPr>
          <p:nvPr>
            <p:ph type="ftr" sz="quarter" idx="3"/>
          </p:nvPr>
        </p:nvSpPr>
        <p:spPr>
          <a:xfrm>
            <a:off x="14761845" y="28031212"/>
            <a:ext cx="13681710" cy="1610184"/>
          </a:xfrm>
          <a:prstGeom prst="rect">
            <a:avLst/>
          </a:prstGeom>
        </p:spPr>
        <p:txBody>
          <a:bodyPr vert="horz" lIns="419700" tIns="209850" rIns="419700" bIns="209850" rtlCol="0" anchor="ctr"/>
          <a:lstStyle>
            <a:lvl1pPr algn="ctr">
              <a:defRPr sz="55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30963870" y="28031212"/>
            <a:ext cx="10081260" cy="1610184"/>
          </a:xfrm>
          <a:prstGeom prst="rect">
            <a:avLst/>
          </a:prstGeom>
        </p:spPr>
        <p:txBody>
          <a:bodyPr vert="horz" lIns="419700" tIns="209850" rIns="419700" bIns="209850" rtlCol="0" anchor="ctr"/>
          <a:lstStyle>
            <a:lvl1pPr algn="r">
              <a:defRPr sz="5500">
                <a:solidFill>
                  <a:schemeClr val="tx1">
                    <a:tint val="75000"/>
                  </a:schemeClr>
                </a:solidFill>
              </a:defRPr>
            </a:lvl1pPr>
          </a:lstStyle>
          <a:p>
            <a:fld id="{F68D21B5-7238-4955-BC03-A45CA9B210B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97005" rtl="0" eaLnBrk="1" latinLnBrk="0" hangingPunct="1">
        <a:spcBef>
          <a:spcPct val="0"/>
        </a:spcBef>
        <a:buNone/>
        <a:defRPr sz="20200" kern="1200">
          <a:solidFill>
            <a:schemeClr val="tx1"/>
          </a:solidFill>
          <a:latin typeface="+mj-lt"/>
          <a:ea typeface="+mj-ea"/>
          <a:cs typeface="+mj-cs"/>
        </a:defRPr>
      </a:lvl1pPr>
    </p:titleStyle>
    <p:bodyStyle>
      <a:lvl1pPr marL="1573877" indent="-1573877" algn="l" defTabSz="4197005" rtl="0" eaLnBrk="1" latinLnBrk="0" hangingPunct="1">
        <a:spcBef>
          <a:spcPct val="20000"/>
        </a:spcBef>
        <a:buFont typeface="Arial" pitchFamily="34" charset="0"/>
        <a:buChar char="•"/>
        <a:defRPr sz="14700" kern="1200">
          <a:solidFill>
            <a:schemeClr val="tx1"/>
          </a:solidFill>
          <a:latin typeface="+mn-lt"/>
          <a:ea typeface="+mn-ea"/>
          <a:cs typeface="+mn-cs"/>
        </a:defRPr>
      </a:lvl1pPr>
      <a:lvl2pPr marL="3410066" indent="-1311564" algn="l" defTabSz="4197005" rtl="0" eaLnBrk="1" latinLnBrk="0" hangingPunct="1">
        <a:spcBef>
          <a:spcPct val="20000"/>
        </a:spcBef>
        <a:buFont typeface="Arial" pitchFamily="34" charset="0"/>
        <a:buChar char="–"/>
        <a:defRPr sz="12900" kern="1200">
          <a:solidFill>
            <a:schemeClr val="tx1"/>
          </a:solidFill>
          <a:latin typeface="+mn-lt"/>
          <a:ea typeface="+mn-ea"/>
          <a:cs typeface="+mn-cs"/>
        </a:defRPr>
      </a:lvl2pPr>
      <a:lvl3pPr marL="5246256" indent="-1049251" algn="l" defTabSz="4197005" rtl="0" eaLnBrk="1" latinLnBrk="0" hangingPunct="1">
        <a:spcBef>
          <a:spcPct val="20000"/>
        </a:spcBef>
        <a:buFont typeface="Arial" pitchFamily="34" charset="0"/>
        <a:buChar char="•"/>
        <a:defRPr sz="11000" kern="1200">
          <a:solidFill>
            <a:schemeClr val="tx1"/>
          </a:solidFill>
          <a:latin typeface="+mn-lt"/>
          <a:ea typeface="+mn-ea"/>
          <a:cs typeface="+mn-cs"/>
        </a:defRPr>
      </a:lvl3pPr>
      <a:lvl4pPr marL="7344758" indent="-1049251" algn="l" defTabSz="4197005" rtl="0" eaLnBrk="1" latinLnBrk="0" hangingPunct="1">
        <a:spcBef>
          <a:spcPct val="20000"/>
        </a:spcBef>
        <a:buFont typeface="Arial" pitchFamily="34" charset="0"/>
        <a:buChar char="–"/>
        <a:defRPr sz="9200" kern="1200">
          <a:solidFill>
            <a:schemeClr val="tx1"/>
          </a:solidFill>
          <a:latin typeface="+mn-lt"/>
          <a:ea typeface="+mn-ea"/>
          <a:cs typeface="+mn-cs"/>
        </a:defRPr>
      </a:lvl4pPr>
      <a:lvl5pPr marL="9443260" indent="-1049251" algn="l" defTabSz="4197005" rtl="0" eaLnBrk="1" latinLnBrk="0" hangingPunct="1">
        <a:spcBef>
          <a:spcPct val="20000"/>
        </a:spcBef>
        <a:buFont typeface="Arial" pitchFamily="34" charset="0"/>
        <a:buChar char="»"/>
        <a:defRPr sz="9200" kern="1200">
          <a:solidFill>
            <a:schemeClr val="tx1"/>
          </a:solidFill>
          <a:latin typeface="+mn-lt"/>
          <a:ea typeface="+mn-ea"/>
          <a:cs typeface="+mn-cs"/>
        </a:defRPr>
      </a:lvl5pPr>
      <a:lvl6pPr marL="11541763" indent="-1049251" algn="l" defTabSz="4197005" rtl="0" eaLnBrk="1" latinLnBrk="0" hangingPunct="1">
        <a:spcBef>
          <a:spcPct val="20000"/>
        </a:spcBef>
        <a:buFont typeface="Arial" pitchFamily="34" charset="0"/>
        <a:buChar char="•"/>
        <a:defRPr sz="9200" kern="1200">
          <a:solidFill>
            <a:schemeClr val="tx1"/>
          </a:solidFill>
          <a:latin typeface="+mn-lt"/>
          <a:ea typeface="+mn-ea"/>
          <a:cs typeface="+mn-cs"/>
        </a:defRPr>
      </a:lvl6pPr>
      <a:lvl7pPr marL="13640265" indent="-1049251" algn="l" defTabSz="4197005" rtl="0" eaLnBrk="1" latinLnBrk="0" hangingPunct="1">
        <a:spcBef>
          <a:spcPct val="20000"/>
        </a:spcBef>
        <a:buFont typeface="Arial" pitchFamily="34" charset="0"/>
        <a:buChar char="•"/>
        <a:defRPr sz="9200" kern="1200">
          <a:solidFill>
            <a:schemeClr val="tx1"/>
          </a:solidFill>
          <a:latin typeface="+mn-lt"/>
          <a:ea typeface="+mn-ea"/>
          <a:cs typeface="+mn-cs"/>
        </a:defRPr>
      </a:lvl7pPr>
      <a:lvl8pPr marL="15738767" indent="-1049251" algn="l" defTabSz="4197005" rtl="0" eaLnBrk="1" latinLnBrk="0" hangingPunct="1">
        <a:spcBef>
          <a:spcPct val="20000"/>
        </a:spcBef>
        <a:buFont typeface="Arial" pitchFamily="34" charset="0"/>
        <a:buChar char="•"/>
        <a:defRPr sz="9200" kern="1200">
          <a:solidFill>
            <a:schemeClr val="tx1"/>
          </a:solidFill>
          <a:latin typeface="+mn-lt"/>
          <a:ea typeface="+mn-ea"/>
          <a:cs typeface="+mn-cs"/>
        </a:defRPr>
      </a:lvl8pPr>
      <a:lvl9pPr marL="17837269" indent="-1049251" algn="l" defTabSz="4197005" rtl="0" eaLnBrk="1" latinLnBrk="0" hangingPunct="1">
        <a:spcBef>
          <a:spcPct val="20000"/>
        </a:spcBef>
        <a:buFont typeface="Arial" pitchFamily="34" charset="0"/>
        <a:buChar char="•"/>
        <a:defRPr sz="9200" kern="1200">
          <a:solidFill>
            <a:schemeClr val="tx1"/>
          </a:solidFill>
          <a:latin typeface="+mn-lt"/>
          <a:ea typeface="+mn-ea"/>
          <a:cs typeface="+mn-cs"/>
        </a:defRPr>
      </a:lvl9pPr>
    </p:bodyStyle>
    <p:otherStyle>
      <a:defPPr>
        <a:defRPr lang="ru-RU"/>
      </a:defPPr>
      <a:lvl1pPr marL="0" algn="l" defTabSz="4197005" rtl="0" eaLnBrk="1" latinLnBrk="0" hangingPunct="1">
        <a:defRPr sz="8300" kern="1200">
          <a:solidFill>
            <a:schemeClr val="tx1"/>
          </a:solidFill>
          <a:latin typeface="+mn-lt"/>
          <a:ea typeface="+mn-ea"/>
          <a:cs typeface="+mn-cs"/>
        </a:defRPr>
      </a:lvl1pPr>
      <a:lvl2pPr marL="2098502" algn="l" defTabSz="4197005" rtl="0" eaLnBrk="1" latinLnBrk="0" hangingPunct="1">
        <a:defRPr sz="8300" kern="1200">
          <a:solidFill>
            <a:schemeClr val="tx1"/>
          </a:solidFill>
          <a:latin typeface="+mn-lt"/>
          <a:ea typeface="+mn-ea"/>
          <a:cs typeface="+mn-cs"/>
        </a:defRPr>
      </a:lvl2pPr>
      <a:lvl3pPr marL="4197005" algn="l" defTabSz="4197005" rtl="0" eaLnBrk="1" latinLnBrk="0" hangingPunct="1">
        <a:defRPr sz="8300" kern="1200">
          <a:solidFill>
            <a:schemeClr val="tx1"/>
          </a:solidFill>
          <a:latin typeface="+mn-lt"/>
          <a:ea typeface="+mn-ea"/>
          <a:cs typeface="+mn-cs"/>
        </a:defRPr>
      </a:lvl3pPr>
      <a:lvl4pPr marL="6295507" algn="l" defTabSz="4197005" rtl="0" eaLnBrk="1" latinLnBrk="0" hangingPunct="1">
        <a:defRPr sz="8300" kern="1200">
          <a:solidFill>
            <a:schemeClr val="tx1"/>
          </a:solidFill>
          <a:latin typeface="+mn-lt"/>
          <a:ea typeface="+mn-ea"/>
          <a:cs typeface="+mn-cs"/>
        </a:defRPr>
      </a:lvl4pPr>
      <a:lvl5pPr marL="8394009" algn="l" defTabSz="4197005" rtl="0" eaLnBrk="1" latinLnBrk="0" hangingPunct="1">
        <a:defRPr sz="8300" kern="1200">
          <a:solidFill>
            <a:schemeClr val="tx1"/>
          </a:solidFill>
          <a:latin typeface="+mn-lt"/>
          <a:ea typeface="+mn-ea"/>
          <a:cs typeface="+mn-cs"/>
        </a:defRPr>
      </a:lvl5pPr>
      <a:lvl6pPr marL="10492511" algn="l" defTabSz="4197005" rtl="0" eaLnBrk="1" latinLnBrk="0" hangingPunct="1">
        <a:defRPr sz="8300" kern="1200">
          <a:solidFill>
            <a:schemeClr val="tx1"/>
          </a:solidFill>
          <a:latin typeface="+mn-lt"/>
          <a:ea typeface="+mn-ea"/>
          <a:cs typeface="+mn-cs"/>
        </a:defRPr>
      </a:lvl6pPr>
      <a:lvl7pPr marL="12591014" algn="l" defTabSz="4197005" rtl="0" eaLnBrk="1" latinLnBrk="0" hangingPunct="1">
        <a:defRPr sz="8300" kern="1200">
          <a:solidFill>
            <a:schemeClr val="tx1"/>
          </a:solidFill>
          <a:latin typeface="+mn-lt"/>
          <a:ea typeface="+mn-ea"/>
          <a:cs typeface="+mn-cs"/>
        </a:defRPr>
      </a:lvl7pPr>
      <a:lvl8pPr marL="14689516" algn="l" defTabSz="4197005" rtl="0" eaLnBrk="1" latinLnBrk="0" hangingPunct="1">
        <a:defRPr sz="8300" kern="1200">
          <a:solidFill>
            <a:schemeClr val="tx1"/>
          </a:solidFill>
          <a:latin typeface="+mn-lt"/>
          <a:ea typeface="+mn-ea"/>
          <a:cs typeface="+mn-cs"/>
        </a:defRPr>
      </a:lvl8pPr>
      <a:lvl9pPr marL="16788018" algn="l" defTabSz="4197005" rtl="0" eaLnBrk="1" latinLnBrk="0" hangingPunct="1">
        <a:defRPr sz="8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emf"/><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emf"/><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emf"/><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5.emf"/><Relationship Id="rId20" Type="http://schemas.openxmlformats.org/officeDocument/2006/relationships/image" Target="../media/image19.emf"/><Relationship Id="rId29"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emf"/><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emf"/><Relationship Id="rId28" Type="http://schemas.openxmlformats.org/officeDocument/2006/relationships/image" Target="../media/image27.emf"/><Relationship Id="rId10" Type="http://schemas.openxmlformats.org/officeDocument/2006/relationships/image" Target="../media/image9.png"/><Relationship Id="rId19" Type="http://schemas.openxmlformats.org/officeDocument/2006/relationships/image" Target="../media/image18.emf"/><Relationship Id="rId31" Type="http://schemas.openxmlformats.org/officeDocument/2006/relationships/image" Target="../media/image30.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emf"/><Relationship Id="rId27" Type="http://schemas.openxmlformats.org/officeDocument/2006/relationships/image" Target="../media/image26.jpeg"/><Relationship Id="rId30"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3410" y="0"/>
            <a:ext cx="50357954" cy="5040577"/>
          </a:xfrm>
        </p:spPr>
        <p:txBody>
          <a:bodyPr>
            <a:normAutofit fontScale="90000"/>
          </a:bodyPr>
          <a:lstStyle/>
          <a:p>
            <a:r>
              <a:rPr lang="en-US" sz="9200" dirty="0">
                <a:solidFill>
                  <a:srgbClr val="FF0000"/>
                </a:solidFill>
                <a:latin typeface="Impact" pitchFamily="34" charset="0"/>
              </a:rPr>
              <a:t>The alkali basaltic and </a:t>
            </a:r>
            <a:r>
              <a:rPr lang="en-US" sz="9200" dirty="0" err="1">
                <a:solidFill>
                  <a:srgbClr val="FF0000"/>
                </a:solidFill>
                <a:latin typeface="Impact" pitchFamily="34" charset="0"/>
              </a:rPr>
              <a:t>picritic</a:t>
            </a:r>
            <a:r>
              <a:rPr lang="en-US" sz="9200" dirty="0">
                <a:solidFill>
                  <a:srgbClr val="FF0000"/>
                </a:solidFill>
                <a:latin typeface="Impact" pitchFamily="34" charset="0"/>
              </a:rPr>
              <a:t> Magmatism in </a:t>
            </a:r>
            <a:r>
              <a:rPr lang="en-US" sz="9200" dirty="0" err="1">
                <a:solidFill>
                  <a:srgbClr val="FF0000"/>
                </a:solidFill>
                <a:latin typeface="Impact" pitchFamily="34" charset="0"/>
              </a:rPr>
              <a:t>Minusa</a:t>
            </a:r>
            <a:r>
              <a:rPr lang="en-US" sz="9200" dirty="0">
                <a:solidFill>
                  <a:srgbClr val="FF0000"/>
                </a:solidFill>
                <a:latin typeface="Impact" pitchFamily="34" charset="0"/>
              </a:rPr>
              <a:t> and </a:t>
            </a:r>
            <a:r>
              <a:rPr lang="en-US" sz="9200" dirty="0" err="1">
                <a:solidFill>
                  <a:srgbClr val="FF0000"/>
                </a:solidFill>
                <a:latin typeface="Impact" pitchFamily="34" charset="0"/>
              </a:rPr>
              <a:t>Kusnetsk</a:t>
            </a:r>
            <a:r>
              <a:rPr lang="en-US" sz="9200" dirty="0">
                <a:solidFill>
                  <a:srgbClr val="FF0000"/>
                </a:solidFill>
                <a:latin typeface="Impact" pitchFamily="34" charset="0"/>
              </a:rPr>
              <a:t> basin, geochemical study</a:t>
            </a:r>
            <a:r>
              <a:rPr lang="ru-RU" dirty="0" smtClean="0"/>
              <a:t/>
            </a:r>
            <a:br>
              <a:rPr lang="ru-RU" dirty="0" smtClean="0"/>
            </a:br>
            <a:r>
              <a:rPr lang="en-US" sz="8300" b="1" dirty="0">
                <a:solidFill>
                  <a:srgbClr val="33CC33"/>
                </a:solidFill>
              </a:rPr>
              <a:t>Andrei </a:t>
            </a:r>
            <a:r>
              <a:rPr lang="en-US" sz="8300" b="1" dirty="0" err="1">
                <a:solidFill>
                  <a:srgbClr val="33CC33"/>
                </a:solidFill>
              </a:rPr>
              <a:t>Firsov</a:t>
            </a:r>
            <a:r>
              <a:rPr lang="en-US" sz="8300" b="1" dirty="0">
                <a:solidFill>
                  <a:srgbClr val="33CC33"/>
                </a:solidFill>
              </a:rPr>
              <a:t> (2), Igor Ashchepkov (1), </a:t>
            </a:r>
            <a:r>
              <a:rPr lang="ru-RU" sz="8300" b="1" dirty="0" smtClean="0">
                <a:solidFill>
                  <a:srgbClr val="33CC33"/>
                </a:solidFill>
              </a:rPr>
              <a:t> </a:t>
            </a:r>
            <a:r>
              <a:rPr lang="en-US" sz="8300" b="1" dirty="0" smtClean="0">
                <a:solidFill>
                  <a:srgbClr val="33CC33"/>
                </a:solidFill>
              </a:rPr>
              <a:t>Nikolai </a:t>
            </a:r>
            <a:r>
              <a:rPr lang="en-US" sz="8300" b="1" dirty="0" err="1" smtClean="0">
                <a:solidFill>
                  <a:srgbClr val="33CC33"/>
                </a:solidFill>
              </a:rPr>
              <a:t>Karmanov</a:t>
            </a:r>
            <a:r>
              <a:rPr lang="en-US" sz="8300" b="1" dirty="0" smtClean="0">
                <a:solidFill>
                  <a:srgbClr val="33CC33"/>
                </a:solidFill>
              </a:rPr>
              <a:t>(1</a:t>
            </a:r>
            <a:r>
              <a:rPr lang="en-US" sz="8300" b="1" dirty="0" smtClean="0">
                <a:solidFill>
                  <a:srgbClr val="33CC33"/>
                </a:solidFill>
              </a:rPr>
              <a:t>), Leonid </a:t>
            </a:r>
            <a:r>
              <a:rPr lang="en-US" sz="8300" b="1" dirty="0" err="1">
                <a:solidFill>
                  <a:srgbClr val="33CC33"/>
                </a:solidFill>
              </a:rPr>
              <a:t>Rikhvanov</a:t>
            </a:r>
            <a:r>
              <a:rPr lang="en-US" sz="8300" b="1" dirty="0">
                <a:solidFill>
                  <a:srgbClr val="33CC33"/>
                </a:solidFill>
              </a:rPr>
              <a:t> (3), and </a:t>
            </a:r>
            <a:r>
              <a:rPr lang="en-US" sz="8300" b="1" dirty="0" err="1">
                <a:solidFill>
                  <a:srgbClr val="33CC33"/>
                </a:solidFill>
              </a:rPr>
              <a:t>Alexandr</a:t>
            </a:r>
            <a:r>
              <a:rPr lang="en-US" sz="8300" b="1" dirty="0">
                <a:solidFill>
                  <a:srgbClr val="33CC33"/>
                </a:solidFill>
              </a:rPr>
              <a:t> Wald (4</a:t>
            </a:r>
            <a:r>
              <a:rPr lang="en-US" sz="8300" dirty="0"/>
              <a:t>) </a:t>
            </a:r>
            <a:br>
              <a:rPr lang="en-US" sz="8300" dirty="0"/>
            </a:br>
            <a:r>
              <a:rPr lang="en-US" sz="5500" dirty="0">
                <a:latin typeface="Baskerville Old Face" pitchFamily="18" charset="0"/>
              </a:rPr>
              <a:t>(</a:t>
            </a:r>
            <a:r>
              <a:rPr lang="en-US" sz="5000" dirty="0">
                <a:latin typeface="Baskerville Old Face" pitchFamily="18" charset="0"/>
              </a:rPr>
              <a:t>1) Institute of Geology and Mineralogy, Novosibirsk, Russian Federation,        </a:t>
            </a:r>
            <a:r>
              <a:rPr lang="en-US" sz="5000" dirty="0"/>
              <a:t>(2) </a:t>
            </a:r>
            <a:r>
              <a:rPr lang="en-US" sz="5000" dirty="0" err="1">
                <a:latin typeface="Baskerville Old Face" pitchFamily="18" charset="0"/>
              </a:rPr>
              <a:t>Tro</a:t>
            </a:r>
            <a:r>
              <a:rPr lang="ru-RU" sz="5000" dirty="0" err="1"/>
              <a:t>ﬁ</a:t>
            </a:r>
            <a:r>
              <a:rPr lang="en-US" sz="5000" dirty="0" err="1">
                <a:latin typeface="Baskerville Old Face" pitchFamily="18" charset="0"/>
              </a:rPr>
              <a:t>muk</a:t>
            </a:r>
            <a:r>
              <a:rPr lang="en-US" sz="5000" dirty="0">
                <a:latin typeface="Baskerville Old Face" pitchFamily="18" charset="0"/>
              </a:rPr>
              <a:t> Institute of Petroleum-Gas Geology and Geophysics SB RAS, Russian Federation, </a:t>
            </a:r>
            <a:br>
              <a:rPr lang="en-US" sz="5000" dirty="0">
                <a:latin typeface="Baskerville Old Face" pitchFamily="18" charset="0"/>
              </a:rPr>
            </a:br>
            <a:r>
              <a:rPr lang="en-US" sz="5000" dirty="0">
                <a:latin typeface="Baskerville Old Face" pitchFamily="18" charset="0"/>
              </a:rPr>
              <a:t>(3) Tomsk </a:t>
            </a:r>
            <a:r>
              <a:rPr lang="en-US" sz="5000" dirty="0" err="1">
                <a:latin typeface="Baskerville Old Face" pitchFamily="18" charset="0"/>
              </a:rPr>
              <a:t>Polytechnical</a:t>
            </a:r>
            <a:r>
              <a:rPr lang="en-US" sz="5000" dirty="0">
                <a:latin typeface="Baskerville Old Face" pitchFamily="18" charset="0"/>
              </a:rPr>
              <a:t> University, Russian Federation, (4) </a:t>
            </a:r>
            <a:r>
              <a:rPr lang="en-US" sz="5000" dirty="0" err="1">
                <a:latin typeface="Baskerville Old Face" pitchFamily="18" charset="0"/>
              </a:rPr>
              <a:t>Siberean</a:t>
            </a:r>
            <a:r>
              <a:rPr lang="en-US" sz="5000" dirty="0">
                <a:latin typeface="Baskerville Old Face" pitchFamily="18" charset="0"/>
              </a:rPr>
              <a:t> Federal University, Krasnoyarsk, Russian Federation</a:t>
            </a:r>
            <a:r>
              <a:rPr lang="ru-RU" sz="5500" dirty="0"/>
              <a:t/>
            </a:r>
            <a:br>
              <a:rPr lang="ru-RU" sz="5500" dirty="0"/>
            </a:br>
            <a:endParaRPr lang="ru-RU" sz="5500" dirty="0"/>
          </a:p>
        </p:txBody>
      </p:sp>
      <p:pic>
        <p:nvPicPr>
          <p:cNvPr id="1027" name="Picture 3"/>
          <p:cNvPicPr>
            <a:picLocks noChangeAspect="1" noChangeArrowheads="1"/>
          </p:cNvPicPr>
          <p:nvPr/>
        </p:nvPicPr>
        <p:blipFill>
          <a:blip r:embed="rId2" cstate="print"/>
          <a:srcRect/>
          <a:stretch>
            <a:fillRect/>
          </a:stretch>
        </p:blipFill>
        <p:spPr bwMode="auto">
          <a:xfrm>
            <a:off x="31604018" y="10621184"/>
            <a:ext cx="4320001" cy="4713226"/>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cstate="print"/>
          <a:srcRect/>
          <a:stretch>
            <a:fillRect/>
          </a:stretch>
        </p:blipFill>
        <p:spPr bwMode="auto">
          <a:xfrm>
            <a:off x="11172749" y="10771208"/>
            <a:ext cx="4320001" cy="4713222"/>
          </a:xfrm>
          <a:prstGeom prst="rect">
            <a:avLst/>
          </a:prstGeom>
          <a:noFill/>
          <a:ln w="9525">
            <a:noFill/>
            <a:miter lim="800000"/>
            <a:headEnd/>
            <a:tailEnd/>
          </a:ln>
          <a:effectLst/>
        </p:spPr>
      </p:pic>
      <p:pic>
        <p:nvPicPr>
          <p:cNvPr id="1031" name="Picture 7"/>
          <p:cNvPicPr>
            <a:picLocks noChangeAspect="1" noChangeArrowheads="1"/>
          </p:cNvPicPr>
          <p:nvPr/>
        </p:nvPicPr>
        <p:blipFill>
          <a:blip r:embed="rId4" cstate="print"/>
          <a:srcRect/>
          <a:stretch>
            <a:fillRect/>
          </a:stretch>
        </p:blipFill>
        <p:spPr bwMode="auto">
          <a:xfrm>
            <a:off x="21674137" y="10846211"/>
            <a:ext cx="4320001" cy="4713226"/>
          </a:xfrm>
          <a:prstGeom prst="rect">
            <a:avLst/>
          </a:prstGeom>
          <a:noFill/>
          <a:ln w="9525">
            <a:noFill/>
            <a:miter lim="800000"/>
            <a:headEnd/>
            <a:tailEnd/>
          </a:ln>
          <a:effectLst/>
        </p:spPr>
      </p:pic>
      <p:pic>
        <p:nvPicPr>
          <p:cNvPr id="1032" name="Picture 8"/>
          <p:cNvPicPr>
            <a:picLocks noChangeAspect="1" noChangeArrowheads="1"/>
          </p:cNvPicPr>
          <p:nvPr/>
        </p:nvPicPr>
        <p:blipFill>
          <a:blip r:embed="rId5" cstate="print"/>
          <a:srcRect/>
          <a:stretch>
            <a:fillRect/>
          </a:stretch>
        </p:blipFill>
        <p:spPr bwMode="auto">
          <a:xfrm>
            <a:off x="16316290" y="10771202"/>
            <a:ext cx="4320001" cy="4713226"/>
          </a:xfrm>
          <a:prstGeom prst="rect">
            <a:avLst/>
          </a:prstGeom>
          <a:noFill/>
          <a:ln w="9525">
            <a:noFill/>
            <a:miter lim="800000"/>
            <a:headEnd/>
            <a:tailEnd/>
          </a:ln>
          <a:effectLst/>
        </p:spPr>
      </p:pic>
      <p:pic>
        <p:nvPicPr>
          <p:cNvPr id="1034" name="Picture 10"/>
          <p:cNvPicPr>
            <a:picLocks noChangeAspect="1" noChangeArrowheads="1"/>
          </p:cNvPicPr>
          <p:nvPr/>
        </p:nvPicPr>
        <p:blipFill>
          <a:blip r:embed="rId6" cstate="print"/>
          <a:srcRect/>
          <a:stretch>
            <a:fillRect/>
          </a:stretch>
        </p:blipFill>
        <p:spPr bwMode="auto">
          <a:xfrm>
            <a:off x="885678" y="10696193"/>
            <a:ext cx="4320001" cy="4713226"/>
          </a:xfrm>
          <a:prstGeom prst="rect">
            <a:avLst/>
          </a:prstGeom>
          <a:noFill/>
          <a:ln w="9525">
            <a:noFill/>
            <a:miter lim="800000"/>
            <a:headEnd/>
            <a:tailEnd/>
          </a:ln>
          <a:effectLst/>
        </p:spPr>
      </p:pic>
      <p:pic>
        <p:nvPicPr>
          <p:cNvPr id="1035" name="Picture 11"/>
          <p:cNvPicPr>
            <a:picLocks noChangeAspect="1" noChangeArrowheads="1"/>
          </p:cNvPicPr>
          <p:nvPr/>
        </p:nvPicPr>
        <p:blipFill>
          <a:blip r:embed="rId7" cstate="print"/>
          <a:srcRect/>
          <a:stretch>
            <a:fillRect/>
          </a:stretch>
        </p:blipFill>
        <p:spPr bwMode="auto">
          <a:xfrm>
            <a:off x="5957776" y="10696193"/>
            <a:ext cx="4320001" cy="4713226"/>
          </a:xfrm>
          <a:prstGeom prst="rect">
            <a:avLst/>
          </a:prstGeom>
          <a:noFill/>
          <a:ln w="9525">
            <a:noFill/>
            <a:miter lim="800000"/>
            <a:headEnd/>
            <a:tailEnd/>
          </a:ln>
          <a:effectLst/>
        </p:spPr>
      </p:pic>
      <p:pic>
        <p:nvPicPr>
          <p:cNvPr id="1036" name="Picture 12"/>
          <p:cNvPicPr>
            <a:picLocks noChangeAspect="1" noChangeArrowheads="1"/>
          </p:cNvPicPr>
          <p:nvPr/>
        </p:nvPicPr>
        <p:blipFill>
          <a:blip r:embed="rId8" cstate="print"/>
          <a:srcRect/>
          <a:stretch>
            <a:fillRect/>
          </a:stretch>
        </p:blipFill>
        <p:spPr bwMode="auto">
          <a:xfrm>
            <a:off x="5814902" y="15796816"/>
            <a:ext cx="4320001" cy="4713226"/>
          </a:xfrm>
          <a:prstGeom prst="rect">
            <a:avLst/>
          </a:prstGeom>
          <a:noFill/>
          <a:ln w="9525">
            <a:noFill/>
            <a:miter lim="800000"/>
            <a:headEnd/>
            <a:tailEnd/>
          </a:ln>
          <a:effectLst/>
        </p:spPr>
      </p:pic>
      <p:pic>
        <p:nvPicPr>
          <p:cNvPr id="1037" name="Picture 13"/>
          <p:cNvPicPr>
            <a:picLocks noChangeAspect="1" noChangeArrowheads="1"/>
          </p:cNvPicPr>
          <p:nvPr/>
        </p:nvPicPr>
        <p:blipFill>
          <a:blip r:embed="rId9" cstate="print"/>
          <a:srcRect/>
          <a:stretch>
            <a:fillRect/>
          </a:stretch>
        </p:blipFill>
        <p:spPr bwMode="auto">
          <a:xfrm>
            <a:off x="742803" y="15721803"/>
            <a:ext cx="4320001" cy="4713226"/>
          </a:xfrm>
          <a:prstGeom prst="rect">
            <a:avLst/>
          </a:prstGeom>
          <a:noFill/>
          <a:ln w="9525">
            <a:noFill/>
            <a:miter lim="800000"/>
            <a:headEnd/>
            <a:tailEnd/>
          </a:ln>
          <a:effectLst/>
        </p:spPr>
      </p:pic>
      <p:pic>
        <p:nvPicPr>
          <p:cNvPr id="1038" name="Picture 14"/>
          <p:cNvPicPr>
            <a:picLocks noChangeAspect="1" noChangeArrowheads="1"/>
          </p:cNvPicPr>
          <p:nvPr/>
        </p:nvPicPr>
        <p:blipFill>
          <a:blip r:embed="rId10" cstate="print"/>
          <a:srcRect/>
          <a:stretch>
            <a:fillRect/>
          </a:stretch>
        </p:blipFill>
        <p:spPr bwMode="auto">
          <a:xfrm>
            <a:off x="36890433" y="10771202"/>
            <a:ext cx="4320001" cy="4713226"/>
          </a:xfrm>
          <a:prstGeom prst="rect">
            <a:avLst/>
          </a:prstGeom>
          <a:noFill/>
          <a:ln w="9525">
            <a:noFill/>
            <a:miter lim="800000"/>
            <a:headEnd/>
            <a:tailEnd/>
          </a:ln>
          <a:effectLst/>
        </p:spPr>
      </p:pic>
      <p:pic>
        <p:nvPicPr>
          <p:cNvPr id="1039" name="Picture 15"/>
          <p:cNvPicPr>
            <a:picLocks noChangeAspect="1" noChangeArrowheads="1"/>
          </p:cNvPicPr>
          <p:nvPr/>
        </p:nvPicPr>
        <p:blipFill>
          <a:blip r:embed="rId11" cstate="print"/>
          <a:srcRect/>
          <a:stretch>
            <a:fillRect/>
          </a:stretch>
        </p:blipFill>
        <p:spPr bwMode="auto">
          <a:xfrm>
            <a:off x="36818996" y="16096852"/>
            <a:ext cx="4320001" cy="4713226"/>
          </a:xfrm>
          <a:prstGeom prst="rect">
            <a:avLst/>
          </a:prstGeom>
          <a:noFill/>
          <a:ln w="9525">
            <a:noFill/>
            <a:miter lim="800000"/>
            <a:headEnd/>
            <a:tailEnd/>
          </a:ln>
          <a:effectLst/>
        </p:spPr>
      </p:pic>
      <p:pic>
        <p:nvPicPr>
          <p:cNvPr id="1040" name="Picture 16"/>
          <p:cNvPicPr>
            <a:picLocks noChangeAspect="1" noChangeArrowheads="1"/>
          </p:cNvPicPr>
          <p:nvPr/>
        </p:nvPicPr>
        <p:blipFill>
          <a:blip r:embed="rId12" cstate="print"/>
          <a:srcRect/>
          <a:stretch>
            <a:fillRect/>
          </a:stretch>
        </p:blipFill>
        <p:spPr bwMode="auto">
          <a:xfrm>
            <a:off x="26603361" y="10846211"/>
            <a:ext cx="4320001" cy="4713226"/>
          </a:xfrm>
          <a:prstGeom prst="rect">
            <a:avLst/>
          </a:prstGeom>
          <a:noFill/>
          <a:ln w="9525">
            <a:noFill/>
            <a:miter lim="800000"/>
            <a:headEnd/>
            <a:tailEnd/>
          </a:ln>
          <a:effectLst/>
        </p:spPr>
      </p:pic>
      <p:pic>
        <p:nvPicPr>
          <p:cNvPr id="1041" name="Picture 17"/>
          <p:cNvPicPr>
            <a:picLocks noChangeAspect="1" noChangeArrowheads="1"/>
          </p:cNvPicPr>
          <p:nvPr/>
        </p:nvPicPr>
        <p:blipFill>
          <a:blip r:embed="rId13" cstate="print"/>
          <a:srcRect/>
          <a:stretch>
            <a:fillRect/>
          </a:stretch>
        </p:blipFill>
        <p:spPr bwMode="auto">
          <a:xfrm>
            <a:off x="31604018" y="15946830"/>
            <a:ext cx="4320001" cy="4713226"/>
          </a:xfrm>
          <a:prstGeom prst="rect">
            <a:avLst/>
          </a:prstGeom>
          <a:noFill/>
          <a:ln w="9525">
            <a:noFill/>
            <a:miter lim="800000"/>
            <a:headEnd/>
            <a:tailEnd/>
          </a:ln>
          <a:effectLst/>
        </p:spPr>
      </p:pic>
      <p:grpSp>
        <p:nvGrpSpPr>
          <p:cNvPr id="4" name="Группа 21"/>
          <p:cNvGrpSpPr/>
          <p:nvPr/>
        </p:nvGrpSpPr>
        <p:grpSpPr>
          <a:xfrm>
            <a:off x="528491" y="4395428"/>
            <a:ext cx="12644525" cy="5589184"/>
            <a:chOff x="599928" y="5757802"/>
            <a:chExt cx="11211036" cy="4037204"/>
          </a:xfrm>
        </p:grpSpPr>
        <p:pic>
          <p:nvPicPr>
            <p:cNvPr id="1043" name="Picture 19"/>
            <p:cNvPicPr>
              <a:picLocks noChangeAspect="1" noChangeArrowheads="1"/>
            </p:cNvPicPr>
            <p:nvPr/>
          </p:nvPicPr>
          <p:blipFill>
            <a:blip r:embed="rId14" cstate="print"/>
            <a:srcRect/>
            <a:stretch>
              <a:fillRect/>
            </a:stretch>
          </p:blipFill>
          <p:spPr bwMode="auto">
            <a:xfrm>
              <a:off x="599928" y="5757802"/>
              <a:ext cx="6483590" cy="4037204"/>
            </a:xfrm>
            <a:prstGeom prst="rect">
              <a:avLst/>
            </a:prstGeom>
            <a:noFill/>
            <a:ln w="9525">
              <a:noFill/>
              <a:miter lim="800000"/>
              <a:headEnd/>
              <a:tailEnd/>
            </a:ln>
            <a:effectLst/>
          </p:spPr>
        </p:pic>
        <p:pic>
          <p:nvPicPr>
            <p:cNvPr id="1042" name="Picture 18"/>
            <p:cNvPicPr>
              <a:picLocks noChangeAspect="1" noChangeArrowheads="1"/>
            </p:cNvPicPr>
            <p:nvPr/>
          </p:nvPicPr>
          <p:blipFill>
            <a:blip r:embed="rId15" cstate="print"/>
            <a:srcRect/>
            <a:stretch>
              <a:fillRect/>
            </a:stretch>
          </p:blipFill>
          <p:spPr bwMode="auto">
            <a:xfrm>
              <a:off x="5386274" y="5757802"/>
              <a:ext cx="6424690" cy="4000528"/>
            </a:xfrm>
            <a:prstGeom prst="rect">
              <a:avLst/>
            </a:prstGeom>
            <a:noFill/>
            <a:ln w="9525">
              <a:noFill/>
              <a:miter lim="800000"/>
              <a:headEnd/>
              <a:tailEnd/>
            </a:ln>
            <a:effectLst/>
          </p:spPr>
        </p:pic>
      </p:grpSp>
      <p:pic>
        <p:nvPicPr>
          <p:cNvPr id="1045" name="Picture 21"/>
          <p:cNvPicPr>
            <a:picLocks noChangeAspect="1" noChangeArrowheads="1"/>
          </p:cNvPicPr>
          <p:nvPr/>
        </p:nvPicPr>
        <p:blipFill>
          <a:blip r:embed="rId16"/>
          <a:srcRect/>
          <a:stretch>
            <a:fillRect/>
          </a:stretch>
        </p:blipFill>
        <p:spPr bwMode="auto">
          <a:xfrm>
            <a:off x="814248" y="22959390"/>
            <a:ext cx="5512558" cy="7284075"/>
          </a:xfrm>
          <a:prstGeom prst="rect">
            <a:avLst/>
          </a:prstGeom>
          <a:noFill/>
          <a:ln w="9525">
            <a:noFill/>
            <a:miter lim="800000"/>
            <a:headEnd/>
            <a:tailEnd/>
          </a:ln>
          <a:effectLst/>
        </p:spPr>
      </p:pic>
      <p:pic>
        <p:nvPicPr>
          <p:cNvPr id="1048" name="Picture 24"/>
          <p:cNvPicPr>
            <a:picLocks noChangeAspect="1" noChangeArrowheads="1"/>
          </p:cNvPicPr>
          <p:nvPr/>
        </p:nvPicPr>
        <p:blipFill>
          <a:blip r:embed="rId17"/>
          <a:srcRect/>
          <a:stretch>
            <a:fillRect/>
          </a:stretch>
        </p:blipFill>
        <p:spPr bwMode="auto">
          <a:xfrm>
            <a:off x="6172093" y="23169236"/>
            <a:ext cx="7474156" cy="7074227"/>
          </a:xfrm>
          <a:prstGeom prst="rect">
            <a:avLst/>
          </a:prstGeom>
          <a:noFill/>
          <a:ln w="9525">
            <a:noFill/>
            <a:miter lim="800000"/>
            <a:headEnd/>
            <a:tailEnd/>
          </a:ln>
          <a:effectLst/>
        </p:spPr>
      </p:pic>
      <p:pic>
        <p:nvPicPr>
          <p:cNvPr id="1049" name="Picture 25"/>
          <p:cNvPicPr>
            <a:picLocks noChangeAspect="1" noChangeArrowheads="1"/>
          </p:cNvPicPr>
          <p:nvPr/>
        </p:nvPicPr>
        <p:blipFill>
          <a:blip r:embed="rId18"/>
          <a:srcRect/>
          <a:stretch>
            <a:fillRect/>
          </a:stretch>
        </p:blipFill>
        <p:spPr bwMode="auto">
          <a:xfrm>
            <a:off x="14030273" y="22928176"/>
            <a:ext cx="5715039" cy="7315289"/>
          </a:xfrm>
          <a:prstGeom prst="rect">
            <a:avLst/>
          </a:prstGeom>
          <a:noFill/>
          <a:ln w="9525">
            <a:noFill/>
            <a:miter lim="800000"/>
            <a:headEnd/>
            <a:tailEnd/>
          </a:ln>
          <a:effectLst/>
        </p:spPr>
      </p:pic>
      <p:pic>
        <p:nvPicPr>
          <p:cNvPr id="1050" name="Picture 26"/>
          <p:cNvPicPr>
            <a:picLocks noChangeAspect="1" noChangeArrowheads="1"/>
          </p:cNvPicPr>
          <p:nvPr/>
        </p:nvPicPr>
        <p:blipFill>
          <a:blip r:embed="rId19"/>
          <a:srcRect/>
          <a:stretch>
            <a:fillRect/>
          </a:stretch>
        </p:blipFill>
        <p:spPr bwMode="auto">
          <a:xfrm>
            <a:off x="20531134" y="23297724"/>
            <a:ext cx="5342761" cy="6945739"/>
          </a:xfrm>
          <a:prstGeom prst="rect">
            <a:avLst/>
          </a:prstGeom>
          <a:noFill/>
          <a:ln w="9525">
            <a:noFill/>
            <a:miter lim="800000"/>
            <a:headEnd/>
            <a:tailEnd/>
          </a:ln>
          <a:effectLst/>
        </p:spPr>
      </p:pic>
      <p:pic>
        <p:nvPicPr>
          <p:cNvPr id="1052" name="Picture 28"/>
          <p:cNvPicPr>
            <a:picLocks noChangeAspect="1" noChangeArrowheads="1"/>
          </p:cNvPicPr>
          <p:nvPr/>
        </p:nvPicPr>
        <p:blipFill>
          <a:blip r:embed="rId20"/>
          <a:srcRect/>
          <a:stretch>
            <a:fillRect/>
          </a:stretch>
        </p:blipFill>
        <p:spPr bwMode="auto">
          <a:xfrm>
            <a:off x="13601645" y="4095392"/>
            <a:ext cx="5792869" cy="3000365"/>
          </a:xfrm>
          <a:prstGeom prst="rect">
            <a:avLst/>
          </a:prstGeom>
          <a:noFill/>
          <a:ln w="9525">
            <a:noFill/>
            <a:miter lim="800000"/>
            <a:headEnd/>
            <a:tailEnd/>
          </a:ln>
          <a:effectLst/>
        </p:spPr>
      </p:pic>
      <p:pic>
        <p:nvPicPr>
          <p:cNvPr id="1053" name="Picture 29"/>
          <p:cNvPicPr>
            <a:picLocks noChangeAspect="1" noChangeArrowheads="1"/>
          </p:cNvPicPr>
          <p:nvPr/>
        </p:nvPicPr>
        <p:blipFill>
          <a:blip r:embed="rId21"/>
          <a:srcRect/>
          <a:stretch>
            <a:fillRect/>
          </a:stretch>
        </p:blipFill>
        <p:spPr bwMode="auto">
          <a:xfrm>
            <a:off x="13458766" y="7245775"/>
            <a:ext cx="9508996" cy="2896175"/>
          </a:xfrm>
          <a:prstGeom prst="rect">
            <a:avLst/>
          </a:prstGeom>
          <a:noFill/>
          <a:ln w="9525">
            <a:noFill/>
            <a:miter lim="800000"/>
            <a:headEnd/>
            <a:tailEnd/>
          </a:ln>
          <a:effectLst/>
        </p:spPr>
      </p:pic>
      <p:sp>
        <p:nvSpPr>
          <p:cNvPr id="35" name="Прямоугольник 106"/>
          <p:cNvSpPr>
            <a:spLocks noChangeArrowheads="1"/>
          </p:cNvSpPr>
          <p:nvPr/>
        </p:nvSpPr>
        <p:spPr bwMode="auto">
          <a:xfrm>
            <a:off x="1687572" y="4095392"/>
            <a:ext cx="6429421" cy="955943"/>
          </a:xfrm>
          <a:prstGeom prst="rect">
            <a:avLst/>
          </a:prstGeom>
          <a:solidFill>
            <a:srgbClr val="FFFF00"/>
          </a:solidFill>
          <a:ln w="9525">
            <a:solidFill>
              <a:schemeClr val="accent1"/>
            </a:solidFill>
            <a:miter lim="800000"/>
            <a:headEnd/>
            <a:tailEnd/>
          </a:ln>
        </p:spPr>
        <p:txBody>
          <a:bodyPr wrap="square" lIns="93258" tIns="46629" rIns="93258" bIns="46629">
            <a:spAutoFit/>
          </a:bodyPr>
          <a:lstStyle/>
          <a:p>
            <a:pPr algn="ctr"/>
            <a:r>
              <a:rPr lang="en-US" sz="2800" b="1" dirty="0">
                <a:solidFill>
                  <a:srgbClr val="FF0000"/>
                </a:solidFill>
              </a:rPr>
              <a:t>Trace elements for  </a:t>
            </a:r>
            <a:r>
              <a:rPr lang="en-US" sz="2800" b="1" dirty="0" err="1">
                <a:solidFill>
                  <a:srgbClr val="FF0000"/>
                </a:solidFill>
              </a:rPr>
              <a:t>Erba</a:t>
            </a:r>
            <a:r>
              <a:rPr lang="en-US" sz="2800" b="1" dirty="0">
                <a:solidFill>
                  <a:srgbClr val="FF0000"/>
                </a:solidFill>
              </a:rPr>
              <a:t> alkali picrite and </a:t>
            </a:r>
            <a:r>
              <a:rPr lang="en-US" sz="2800" b="1" dirty="0" err="1" smtClean="0">
                <a:solidFill>
                  <a:srgbClr val="FF0000"/>
                </a:solidFill>
              </a:rPr>
              <a:t>carbonatie</a:t>
            </a:r>
            <a:r>
              <a:rPr lang="en-US" sz="2800" b="1" dirty="0" smtClean="0">
                <a:solidFill>
                  <a:srgbClr val="FF0000"/>
                </a:solidFill>
              </a:rPr>
              <a:t> </a:t>
            </a:r>
            <a:r>
              <a:rPr lang="en-US" sz="2800" b="1" dirty="0" err="1" smtClean="0">
                <a:solidFill>
                  <a:srgbClr val="FF0000"/>
                </a:solidFill>
              </a:rPr>
              <a:t>xenolith</a:t>
            </a:r>
            <a:endParaRPr lang="ru-RU" sz="2800" dirty="0">
              <a:solidFill>
                <a:srgbClr val="FF0000"/>
              </a:solidFill>
            </a:endParaRPr>
          </a:p>
        </p:txBody>
      </p:sp>
      <p:sp>
        <p:nvSpPr>
          <p:cNvPr id="36" name="Прямоугольник 35"/>
          <p:cNvSpPr/>
          <p:nvPr/>
        </p:nvSpPr>
        <p:spPr>
          <a:xfrm>
            <a:off x="24674538" y="20897435"/>
            <a:ext cx="1682336" cy="725111"/>
          </a:xfrm>
          <a:prstGeom prst="rect">
            <a:avLst/>
          </a:prstGeom>
        </p:spPr>
        <p:txBody>
          <a:bodyPr wrap="none" lIns="93258" tIns="46629" rIns="93258" bIns="46629">
            <a:spAutoFit/>
          </a:bodyPr>
          <a:lstStyle/>
          <a:p>
            <a:r>
              <a:rPr lang="en-US" sz="4100" dirty="0">
                <a:solidFill>
                  <a:srgbClr val="00B050"/>
                </a:solidFill>
                <a:latin typeface="Impact" pitchFamily="34" charset="0"/>
              </a:rPr>
              <a:t>Olivine</a:t>
            </a:r>
            <a:endParaRPr lang="ru-RU" sz="4100" dirty="0">
              <a:solidFill>
                <a:srgbClr val="00B050"/>
              </a:solidFill>
              <a:latin typeface="Impact" pitchFamily="34" charset="0"/>
            </a:endParaRPr>
          </a:p>
        </p:txBody>
      </p:sp>
      <p:sp>
        <p:nvSpPr>
          <p:cNvPr id="37" name="Прямоугольник 36"/>
          <p:cNvSpPr/>
          <p:nvPr/>
        </p:nvSpPr>
        <p:spPr>
          <a:xfrm>
            <a:off x="28675061" y="20972444"/>
            <a:ext cx="3567468" cy="725111"/>
          </a:xfrm>
          <a:prstGeom prst="rect">
            <a:avLst/>
          </a:prstGeom>
        </p:spPr>
        <p:txBody>
          <a:bodyPr wrap="none" lIns="93258" tIns="46629" rIns="93258" bIns="46629">
            <a:spAutoFit/>
          </a:bodyPr>
          <a:lstStyle/>
          <a:p>
            <a:r>
              <a:rPr lang="en-US" sz="4100" dirty="0">
                <a:solidFill>
                  <a:srgbClr val="01FF74"/>
                </a:solidFill>
                <a:latin typeface="Impact" pitchFamily="34" charset="0"/>
              </a:rPr>
              <a:t>Clinopyroxenes</a:t>
            </a:r>
            <a:endParaRPr lang="ru-RU" sz="4100" dirty="0">
              <a:solidFill>
                <a:srgbClr val="01FF74"/>
              </a:solidFill>
              <a:latin typeface="Impact" pitchFamily="34" charset="0"/>
            </a:endParaRPr>
          </a:p>
        </p:txBody>
      </p:sp>
      <p:sp>
        <p:nvSpPr>
          <p:cNvPr id="38" name="Прямоугольник 37"/>
          <p:cNvSpPr/>
          <p:nvPr/>
        </p:nvSpPr>
        <p:spPr>
          <a:xfrm>
            <a:off x="16030538" y="21497506"/>
            <a:ext cx="2220945" cy="725111"/>
          </a:xfrm>
          <a:prstGeom prst="rect">
            <a:avLst/>
          </a:prstGeom>
        </p:spPr>
        <p:txBody>
          <a:bodyPr wrap="none" lIns="93258" tIns="46629" rIns="93258" bIns="46629">
            <a:spAutoFit/>
          </a:bodyPr>
          <a:lstStyle/>
          <a:p>
            <a:r>
              <a:rPr lang="en-US" sz="4100" dirty="0" err="1">
                <a:solidFill>
                  <a:srgbClr val="2920E0"/>
                </a:solidFill>
                <a:latin typeface="Impact" pitchFamily="34" charset="0"/>
              </a:rPr>
              <a:t>Apatitess</a:t>
            </a:r>
            <a:endParaRPr lang="ru-RU" sz="4100" dirty="0">
              <a:solidFill>
                <a:srgbClr val="2920E0"/>
              </a:solidFill>
              <a:latin typeface="Impact" pitchFamily="34" charset="0"/>
            </a:endParaRPr>
          </a:p>
        </p:txBody>
      </p:sp>
      <p:sp>
        <p:nvSpPr>
          <p:cNvPr id="39" name="Прямоугольник 38"/>
          <p:cNvSpPr/>
          <p:nvPr/>
        </p:nvSpPr>
        <p:spPr>
          <a:xfrm>
            <a:off x="9101052" y="21272479"/>
            <a:ext cx="2530325" cy="725111"/>
          </a:xfrm>
          <a:prstGeom prst="rect">
            <a:avLst/>
          </a:prstGeom>
        </p:spPr>
        <p:txBody>
          <a:bodyPr wrap="none" lIns="93258" tIns="46629" rIns="93258" bIns="46629">
            <a:spAutoFit/>
          </a:bodyPr>
          <a:lstStyle/>
          <a:p>
            <a:r>
              <a:rPr lang="en-US" sz="4100" dirty="0">
                <a:solidFill>
                  <a:schemeClr val="accent6">
                    <a:lumMod val="75000"/>
                  </a:schemeClr>
                </a:solidFill>
                <a:latin typeface="Impact" pitchFamily="34" charset="0"/>
              </a:rPr>
              <a:t>Phlogopite</a:t>
            </a:r>
            <a:endParaRPr lang="ru-RU" sz="4100" dirty="0">
              <a:solidFill>
                <a:schemeClr val="accent6">
                  <a:lumMod val="75000"/>
                </a:schemeClr>
              </a:solidFill>
              <a:latin typeface="Impact" pitchFamily="34" charset="0"/>
            </a:endParaRPr>
          </a:p>
        </p:txBody>
      </p:sp>
      <p:sp>
        <p:nvSpPr>
          <p:cNvPr id="40" name="Прямоугольник 39"/>
          <p:cNvSpPr/>
          <p:nvPr/>
        </p:nvSpPr>
        <p:spPr>
          <a:xfrm>
            <a:off x="2457319" y="21572515"/>
            <a:ext cx="1813782" cy="725111"/>
          </a:xfrm>
          <a:prstGeom prst="rect">
            <a:avLst/>
          </a:prstGeom>
        </p:spPr>
        <p:txBody>
          <a:bodyPr wrap="none" lIns="93258" tIns="46629" rIns="93258" bIns="46629">
            <a:spAutoFit/>
          </a:bodyPr>
          <a:lstStyle/>
          <a:p>
            <a:r>
              <a:rPr lang="en-US" sz="4100" dirty="0">
                <a:solidFill>
                  <a:schemeClr val="accent2">
                    <a:lumMod val="75000"/>
                  </a:schemeClr>
                </a:solidFill>
                <a:latin typeface="Impact" pitchFamily="34" charset="0"/>
              </a:rPr>
              <a:t>Spinels</a:t>
            </a:r>
            <a:endParaRPr lang="ru-RU" sz="4100" dirty="0">
              <a:solidFill>
                <a:schemeClr val="accent2">
                  <a:lumMod val="75000"/>
                </a:schemeClr>
              </a:solidFill>
              <a:latin typeface="Impact" pitchFamily="34" charset="0"/>
            </a:endParaRPr>
          </a:p>
        </p:txBody>
      </p:sp>
      <p:pic>
        <p:nvPicPr>
          <p:cNvPr id="1055" name="Picture 31"/>
          <p:cNvPicPr>
            <a:picLocks noChangeAspect="1" noChangeArrowheads="1"/>
          </p:cNvPicPr>
          <p:nvPr/>
        </p:nvPicPr>
        <p:blipFill>
          <a:blip r:embed="rId22"/>
          <a:srcRect/>
          <a:stretch>
            <a:fillRect/>
          </a:stretch>
        </p:blipFill>
        <p:spPr bwMode="auto">
          <a:xfrm>
            <a:off x="26031858" y="12121367"/>
            <a:ext cx="4475851" cy="22912532"/>
          </a:xfrm>
          <a:prstGeom prst="rect">
            <a:avLst/>
          </a:prstGeom>
          <a:noFill/>
          <a:ln w="9525">
            <a:noFill/>
            <a:miter lim="800000"/>
            <a:headEnd/>
            <a:tailEnd/>
          </a:ln>
          <a:effectLst/>
        </p:spPr>
      </p:pic>
      <p:pic>
        <p:nvPicPr>
          <p:cNvPr id="1057" name="Picture 33"/>
          <p:cNvPicPr>
            <a:picLocks noChangeAspect="1" noChangeArrowheads="1"/>
          </p:cNvPicPr>
          <p:nvPr/>
        </p:nvPicPr>
        <p:blipFill>
          <a:blip r:embed="rId23"/>
          <a:srcRect/>
          <a:stretch>
            <a:fillRect/>
          </a:stretch>
        </p:blipFill>
        <p:spPr bwMode="auto">
          <a:xfrm>
            <a:off x="32318400" y="12853505"/>
            <a:ext cx="3504636" cy="17389960"/>
          </a:xfrm>
          <a:prstGeom prst="rect">
            <a:avLst/>
          </a:prstGeom>
          <a:noFill/>
          <a:ln w="9525">
            <a:noFill/>
            <a:miter lim="800000"/>
            <a:headEnd/>
            <a:tailEnd/>
          </a:ln>
          <a:effectLst/>
        </p:spPr>
      </p:pic>
      <p:pic>
        <p:nvPicPr>
          <p:cNvPr id="1059" name="Picture 35"/>
          <p:cNvPicPr>
            <a:picLocks noChangeAspect="1" noChangeArrowheads="1"/>
          </p:cNvPicPr>
          <p:nvPr/>
        </p:nvPicPr>
        <p:blipFill>
          <a:blip r:embed="rId24"/>
          <a:srcRect/>
          <a:stretch>
            <a:fillRect/>
          </a:stretch>
        </p:blipFill>
        <p:spPr bwMode="auto">
          <a:xfrm>
            <a:off x="37676252" y="21095726"/>
            <a:ext cx="2975106" cy="9147739"/>
          </a:xfrm>
          <a:prstGeom prst="rect">
            <a:avLst/>
          </a:prstGeom>
          <a:noFill/>
          <a:ln w="9525">
            <a:noFill/>
            <a:miter lim="800000"/>
            <a:headEnd/>
            <a:tailEnd/>
          </a:ln>
          <a:effectLst/>
        </p:spPr>
      </p:pic>
      <p:sp>
        <p:nvSpPr>
          <p:cNvPr id="47" name="Прямоугольник 46"/>
          <p:cNvSpPr/>
          <p:nvPr/>
        </p:nvSpPr>
        <p:spPr>
          <a:xfrm>
            <a:off x="38890695" y="20597399"/>
            <a:ext cx="1985304" cy="725111"/>
          </a:xfrm>
          <a:prstGeom prst="rect">
            <a:avLst/>
          </a:prstGeom>
        </p:spPr>
        <p:txBody>
          <a:bodyPr wrap="none" lIns="93258" tIns="46629" rIns="93258" bIns="46629">
            <a:spAutoFit/>
          </a:bodyPr>
          <a:lstStyle/>
          <a:p>
            <a:r>
              <a:rPr lang="en-US" sz="4100" dirty="0" err="1">
                <a:solidFill>
                  <a:srgbClr val="CC34C1"/>
                </a:solidFill>
                <a:latin typeface="Impact" pitchFamily="34" charset="0"/>
              </a:rPr>
              <a:t>Sodalite</a:t>
            </a:r>
            <a:endParaRPr lang="ru-RU" sz="4100" dirty="0">
              <a:solidFill>
                <a:srgbClr val="CC34C1"/>
              </a:solidFill>
              <a:latin typeface="Impact" pitchFamily="34" charset="0"/>
            </a:endParaRPr>
          </a:p>
        </p:txBody>
      </p:sp>
      <p:sp>
        <p:nvSpPr>
          <p:cNvPr id="48" name="Прямоугольник 47"/>
          <p:cNvSpPr/>
          <p:nvPr/>
        </p:nvSpPr>
        <p:spPr>
          <a:xfrm>
            <a:off x="33675725" y="20897435"/>
            <a:ext cx="1733632" cy="725111"/>
          </a:xfrm>
          <a:prstGeom prst="rect">
            <a:avLst/>
          </a:prstGeom>
        </p:spPr>
        <p:txBody>
          <a:bodyPr wrap="none" lIns="93258" tIns="46629" rIns="93258" bIns="46629">
            <a:spAutoFit/>
          </a:bodyPr>
          <a:lstStyle/>
          <a:p>
            <a:r>
              <a:rPr lang="en-US" sz="4100" dirty="0" err="1">
                <a:solidFill>
                  <a:schemeClr val="accent6">
                    <a:lumMod val="75000"/>
                  </a:schemeClr>
                </a:solidFill>
                <a:latin typeface="Impact" pitchFamily="34" charset="0"/>
              </a:rPr>
              <a:t>Humite</a:t>
            </a:r>
            <a:endParaRPr lang="ru-RU" sz="4100" dirty="0">
              <a:solidFill>
                <a:schemeClr val="accent6">
                  <a:lumMod val="75000"/>
                </a:schemeClr>
              </a:solidFill>
              <a:latin typeface="Impact" pitchFamily="34" charset="0"/>
            </a:endParaRPr>
          </a:p>
        </p:txBody>
      </p:sp>
      <p:sp>
        <p:nvSpPr>
          <p:cNvPr id="41" name="Прямоугольник 40"/>
          <p:cNvSpPr/>
          <p:nvPr/>
        </p:nvSpPr>
        <p:spPr>
          <a:xfrm>
            <a:off x="10744125" y="15946836"/>
            <a:ext cx="20431269" cy="3695155"/>
          </a:xfrm>
          <a:prstGeom prst="rect">
            <a:avLst/>
          </a:prstGeom>
        </p:spPr>
        <p:txBody>
          <a:bodyPr wrap="square" lIns="93258" tIns="46629" rIns="93258" bIns="46629">
            <a:spAutoFit/>
          </a:bodyPr>
          <a:lstStyle/>
          <a:p>
            <a:r>
              <a:rPr lang="en-US" sz="1800" dirty="0">
                <a:latin typeface="Times New Roman" pitchFamily="18" charset="0"/>
                <a:cs typeface="Times New Roman" pitchFamily="18" charset="0"/>
              </a:rPr>
              <a:t>The alkali basalts and </a:t>
            </a:r>
            <a:r>
              <a:rPr lang="en-US" sz="1800" dirty="0" err="1">
                <a:latin typeface="Times New Roman" pitchFamily="18" charset="0"/>
                <a:cs typeface="Times New Roman" pitchFamily="18" charset="0"/>
              </a:rPr>
              <a:t>picrites</a:t>
            </a:r>
            <a:r>
              <a:rPr lang="en-US" sz="1800" dirty="0">
                <a:latin typeface="Times New Roman" pitchFamily="18" charset="0"/>
                <a:cs typeface="Times New Roman" pitchFamily="18" charset="0"/>
              </a:rPr>
              <a:t> are widely distributed within the </a:t>
            </a:r>
            <a:r>
              <a:rPr lang="en-US" sz="1800" dirty="0" err="1">
                <a:latin typeface="Times New Roman" pitchFamily="18" charset="0"/>
                <a:cs typeface="Times New Roman" pitchFamily="18" charset="0"/>
              </a:rPr>
              <a:t>Minusa</a:t>
            </a:r>
            <a:r>
              <a:rPr lang="en-US" sz="1800" dirty="0">
                <a:latin typeface="Times New Roman" pitchFamily="18" charset="0"/>
                <a:cs typeface="Times New Roman" pitchFamily="18" charset="0"/>
              </a:rPr>
              <a:t> depressions. They manifest quite different episodes of the magmatic activity and plumes. Some of them relate to late Devonian which are parallel to magmatism in Vilyui rift and </a:t>
            </a:r>
            <a:r>
              <a:rPr lang="en-US" sz="1800" dirty="0" err="1">
                <a:latin typeface="Times New Roman" pitchFamily="18" charset="0"/>
                <a:cs typeface="Times New Roman" pitchFamily="18" charset="0"/>
              </a:rPr>
              <a:t>Tungus</a:t>
            </a:r>
            <a:r>
              <a:rPr lang="en-US" sz="1800" dirty="0">
                <a:latin typeface="Times New Roman" pitchFamily="18" charset="0"/>
                <a:cs typeface="Times New Roman" pitchFamily="18" charset="0"/>
              </a:rPr>
              <a:t> basin as well as to </a:t>
            </a:r>
            <a:r>
              <a:rPr lang="en-US" sz="1800" dirty="0" err="1">
                <a:latin typeface="Times New Roman" pitchFamily="18" charset="0"/>
                <a:cs typeface="Times New Roman" pitchFamily="18" charset="0"/>
              </a:rPr>
              <a:t>Agul</a:t>
            </a:r>
            <a:r>
              <a:rPr lang="en-US" sz="1800" dirty="0">
                <a:latin typeface="Times New Roman" pitchFamily="18" charset="0"/>
                <a:cs typeface="Times New Roman" pitchFamily="18" charset="0"/>
              </a:rPr>
              <a:t> basaltic plateau in </a:t>
            </a:r>
            <a:r>
              <a:rPr lang="en-US" sz="1800" dirty="0" err="1">
                <a:latin typeface="Times New Roman" pitchFamily="18" charset="0"/>
                <a:cs typeface="Times New Roman" pitchFamily="18" charset="0"/>
              </a:rPr>
              <a:t>Sayan</a:t>
            </a:r>
            <a:r>
              <a:rPr lang="en-US" sz="1800" dirty="0">
                <a:latin typeface="Times New Roman" pitchFamily="18" charset="0"/>
                <a:cs typeface="Times New Roman" pitchFamily="18" charset="0"/>
              </a:rPr>
              <a:t> Foothills and in Kuznetsk </a:t>
            </a:r>
            <a:r>
              <a:rPr lang="en-US" sz="1800" dirty="0" err="1">
                <a:latin typeface="Times New Roman" pitchFamily="18" charset="0"/>
                <a:cs typeface="Times New Roman" pitchFamily="18" charset="0"/>
              </a:rPr>
              <a:t>Alatau</a:t>
            </a:r>
            <a:r>
              <a:rPr lang="en-US" sz="1800" dirty="0">
                <a:latin typeface="Times New Roman" pitchFamily="18" charset="0"/>
                <a:cs typeface="Times New Roman" pitchFamily="18" charset="0"/>
              </a:rPr>
              <a:t> (385 -360 Ma) and are mainly represented by the alkali basalts (</a:t>
            </a:r>
            <a:r>
              <a:rPr lang="en-US" sz="1800" dirty="0" err="1">
                <a:latin typeface="Times New Roman" pitchFamily="18" charset="0"/>
                <a:cs typeface="Times New Roman" pitchFamily="18" charset="0"/>
              </a:rPr>
              <a:t>Rikhvanov</a:t>
            </a:r>
            <a:r>
              <a:rPr lang="en-US" sz="1800" dirty="0">
                <a:latin typeface="Times New Roman" pitchFamily="18" charset="0"/>
                <a:cs typeface="Times New Roman" pitchFamily="18" charset="0"/>
              </a:rPr>
              <a:t> et al., 1991). The others are close in time to the Late Devonian kimberlitic basaltic magmatism and </a:t>
            </a:r>
            <a:r>
              <a:rPr lang="en-US" sz="1800" dirty="0" err="1">
                <a:latin typeface="Times New Roman" pitchFamily="18" charset="0"/>
                <a:cs typeface="Times New Roman" pitchFamily="18" charset="0"/>
              </a:rPr>
              <a:t>camptonite</a:t>
            </a:r>
            <a:r>
              <a:rPr lang="en-US" sz="1800" dirty="0">
                <a:latin typeface="Times New Roman" pitchFamily="18" charset="0"/>
                <a:cs typeface="Times New Roman" pitchFamily="18" charset="0"/>
              </a:rPr>
              <a:t> dykes in West </a:t>
            </a:r>
            <a:r>
              <a:rPr lang="en-US" sz="1800" dirty="0" err="1">
                <a:latin typeface="Times New Roman" pitchFamily="18" charset="0"/>
                <a:cs typeface="Times New Roman" pitchFamily="18" charset="0"/>
              </a:rPr>
              <a:t>Sayan</a:t>
            </a:r>
            <a:r>
              <a:rPr lang="en-US" sz="1800" dirty="0">
                <a:latin typeface="Times New Roman" pitchFamily="18" charset="0"/>
                <a:cs typeface="Times New Roman" pitchFamily="18" charset="0"/>
              </a:rPr>
              <a:t>. The Early stage of the Permian –Triassic super plume in </a:t>
            </a:r>
            <a:r>
              <a:rPr lang="en-US" sz="1800" dirty="0" err="1">
                <a:latin typeface="Times New Roman" pitchFamily="18" charset="0"/>
                <a:cs typeface="Times New Roman" pitchFamily="18" charset="0"/>
              </a:rPr>
              <a:t>Minusa</a:t>
            </a:r>
            <a:r>
              <a:rPr lang="en-US" sz="1800" dirty="0">
                <a:latin typeface="Times New Roman" pitchFamily="18" charset="0"/>
                <a:cs typeface="Times New Roman" pitchFamily="18" charset="0"/>
              </a:rPr>
              <a:t> and </a:t>
            </a:r>
            <a:r>
              <a:rPr lang="en-US" sz="1800" dirty="0" err="1">
                <a:latin typeface="Times New Roman" pitchFamily="18" charset="0"/>
                <a:cs typeface="Times New Roman" pitchFamily="18" charset="0"/>
              </a:rPr>
              <a:t>Kusnetsk</a:t>
            </a:r>
            <a:r>
              <a:rPr lang="en-US" sz="1800" dirty="0">
                <a:latin typeface="Times New Roman" pitchFamily="18" charset="0"/>
                <a:cs typeface="Times New Roman" pitchFamily="18" charset="0"/>
              </a:rPr>
              <a:t> basin 250 -254 Ma (</a:t>
            </a:r>
            <a:r>
              <a:rPr lang="en-US" sz="1800" dirty="0" err="1">
                <a:latin typeface="Times New Roman" pitchFamily="18" charset="0"/>
                <a:cs typeface="Times New Roman" pitchFamily="18" charset="0"/>
              </a:rPr>
              <a:t>Rikhvanov</a:t>
            </a:r>
            <a:r>
              <a:rPr lang="en-US" sz="1800" dirty="0">
                <a:latin typeface="Times New Roman" pitchFamily="18" charset="0"/>
                <a:cs typeface="Times New Roman" pitchFamily="18" charset="0"/>
              </a:rPr>
              <a:t> et al., 1991). The major pulse of magmatic activity at 248 -245 MA was not appeared in southern margin. But the latest which is represented in </a:t>
            </a:r>
            <a:r>
              <a:rPr lang="en-US" sz="1800" dirty="0" err="1">
                <a:latin typeface="Times New Roman" pitchFamily="18" charset="0"/>
                <a:cs typeface="Times New Roman" pitchFamily="18" charset="0"/>
              </a:rPr>
              <a:t>Meimecha</a:t>
            </a:r>
            <a:r>
              <a:rPr lang="en-US" sz="1800" dirty="0">
                <a:latin typeface="Times New Roman" pitchFamily="18" charset="0"/>
                <a:cs typeface="Times New Roman" pitchFamily="18" charset="0"/>
              </a:rPr>
              <a:t> province Northern Siberia But the late or new Early Triassic stage at 230 -240 Ma was again manifested by the appearance of the alkali picrite </a:t>
            </a:r>
            <a:r>
              <a:rPr lang="en-US" sz="1800" dirty="0" err="1">
                <a:latin typeface="Times New Roman" pitchFamily="18" charset="0"/>
                <a:cs typeface="Times New Roman" pitchFamily="18" charset="0"/>
              </a:rPr>
              <a:t>ankaratrite</a:t>
            </a:r>
            <a:r>
              <a:rPr lang="en-US" sz="1800" dirty="0">
                <a:latin typeface="Times New Roman" pitchFamily="18" charset="0"/>
                <a:cs typeface="Times New Roman" pitchFamily="18" charset="0"/>
              </a:rPr>
              <a:t> dykes. The later alkaline magmatism in Late Jurassic – </a:t>
            </a:r>
            <a:r>
              <a:rPr lang="en-US" sz="1800" dirty="0" err="1">
                <a:latin typeface="Times New Roman" pitchFamily="18" charset="0"/>
                <a:cs typeface="Times New Roman" pitchFamily="18" charset="0"/>
              </a:rPr>
              <a:t>Cretaceaus</a:t>
            </a:r>
            <a:r>
              <a:rPr lang="en-US" sz="1800" dirty="0">
                <a:latin typeface="Times New Roman" pitchFamily="18" charset="0"/>
                <a:cs typeface="Times New Roman" pitchFamily="18" charset="0"/>
              </a:rPr>
              <a:t> stages which was appeared in the Northern Siberian provinces appeared in Southern Siberia were much less pronounced. The Latest episode of the </a:t>
            </a:r>
            <a:r>
              <a:rPr lang="en-US" sz="1800" dirty="0" err="1">
                <a:latin typeface="Times New Roman" pitchFamily="18" charset="0"/>
                <a:cs typeface="Times New Roman" pitchFamily="18" charset="0"/>
              </a:rPr>
              <a:t>Mezo</a:t>
            </a:r>
            <a:r>
              <a:rPr lang="en-US" sz="1800" dirty="0">
                <a:latin typeface="Times New Roman" pitchFamily="18" charset="0"/>
                <a:cs typeface="Times New Roman" pitchFamily="18" charset="0"/>
              </a:rPr>
              <a:t>- Cenozoic activity (</a:t>
            </a:r>
            <a:r>
              <a:rPr lang="en-US" sz="1800" dirty="0" err="1">
                <a:latin typeface="Times New Roman" pitchFamily="18" charset="0"/>
                <a:cs typeface="Times New Roman" pitchFamily="18" charset="0"/>
              </a:rPr>
              <a:t>Kutolin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Frolova</a:t>
            </a:r>
            <a:r>
              <a:rPr lang="en-US" sz="1800" dirty="0">
                <a:latin typeface="Times New Roman" pitchFamily="18" charset="0"/>
                <a:cs typeface="Times New Roman" pitchFamily="18" charset="0"/>
              </a:rPr>
              <a:t>, 1970; Ashchepkov et al., 1995) in the </a:t>
            </a:r>
            <a:r>
              <a:rPr lang="en-US" sz="1800" dirty="0" err="1">
                <a:latin typeface="Times New Roman" pitchFamily="18" charset="0"/>
                <a:cs typeface="Times New Roman" pitchFamily="18" charset="0"/>
              </a:rPr>
              <a:t>Kopiev</a:t>
            </a:r>
            <a:r>
              <a:rPr lang="en-US" sz="1800" dirty="0">
                <a:latin typeface="Times New Roman" pitchFamily="18" charset="0"/>
                <a:cs typeface="Times New Roman" pitchFamily="18" charset="0"/>
              </a:rPr>
              <a:t> uplift with the abundant mantle xenoliths in magma manifest another stages which possibly is related to the hydrous plumes. The trace elements of the magmas in the </a:t>
            </a:r>
            <a:r>
              <a:rPr lang="en-US" sz="1800" dirty="0" err="1">
                <a:latin typeface="Times New Roman" pitchFamily="18" charset="0"/>
                <a:cs typeface="Times New Roman" pitchFamily="18" charset="0"/>
              </a:rPr>
              <a:t>Minusa</a:t>
            </a:r>
            <a:r>
              <a:rPr lang="en-US" sz="1800" dirty="0">
                <a:latin typeface="Times New Roman" pitchFamily="18" charset="0"/>
                <a:cs typeface="Times New Roman" pitchFamily="18" charset="0"/>
              </a:rPr>
              <a:t> depression show rather high concentration if the incompatible elements in all stages which suggest primary enrichment in the metasomatic components probably due to the ancient </a:t>
            </a:r>
            <a:r>
              <a:rPr lang="en-US" sz="1800" dirty="0" err="1">
                <a:latin typeface="Times New Roman" pitchFamily="18" charset="0"/>
                <a:cs typeface="Times New Roman" pitchFamily="18" charset="0"/>
              </a:rPr>
              <a:t>subducted</a:t>
            </a:r>
            <a:r>
              <a:rPr lang="en-US" sz="1800" dirty="0">
                <a:latin typeface="Times New Roman" pitchFamily="18" charset="0"/>
                <a:cs typeface="Times New Roman" pitchFamily="18" charset="0"/>
              </a:rPr>
              <a:t> related magmatism starting from the Devonian stage (</a:t>
            </a:r>
            <a:r>
              <a:rPr lang="en-US" sz="1800" dirty="0" err="1">
                <a:latin typeface="Times New Roman" pitchFamily="18" charset="0"/>
                <a:cs typeface="Times New Roman" pitchFamily="18" charset="0"/>
              </a:rPr>
              <a:t>Vorontsov</a:t>
            </a:r>
            <a:r>
              <a:rPr lang="en-US" sz="1800" dirty="0">
                <a:latin typeface="Times New Roman" pitchFamily="18" charset="0"/>
                <a:cs typeface="Times New Roman" pitchFamily="18" charset="0"/>
              </a:rPr>
              <a:t> et al., 2013) which had the model ages of about 0.9 Ga (</a:t>
            </a:r>
            <a:r>
              <a:rPr lang="en-US" sz="1800" dirty="0" err="1">
                <a:latin typeface="Times New Roman" pitchFamily="18" charset="0"/>
                <a:cs typeface="Times New Roman" pitchFamily="18" charset="0"/>
              </a:rPr>
              <a:t>Vrublevskii</a:t>
            </a:r>
            <a:r>
              <a:rPr lang="en-US" sz="1800" dirty="0">
                <a:latin typeface="Times New Roman" pitchFamily="18" charset="0"/>
                <a:cs typeface="Times New Roman" pitchFamily="18" charset="0"/>
              </a:rPr>
              <a:t> et al., 2014 ). The high melting stages which should be followed by the depletion and homogenization of the source mantle at the Superplume stage and the erupted volcanic still demonstrated rather high La/</a:t>
            </a:r>
            <a:r>
              <a:rPr lang="en-US" sz="1800" dirty="0" err="1">
                <a:latin typeface="Times New Roman" pitchFamily="18" charset="0"/>
                <a:cs typeface="Times New Roman" pitchFamily="18" charset="0"/>
              </a:rPr>
              <a:t>Yb</a:t>
            </a:r>
            <a:r>
              <a:rPr lang="en-US" sz="1800" dirty="0">
                <a:latin typeface="Times New Roman" pitchFamily="18" charset="0"/>
                <a:cs typeface="Times New Roman" pitchFamily="18" charset="0"/>
              </a:rPr>
              <a:t> rations. An thus the alkali picrite volcanic of the Early Triassic stage still contain a lot of admixtures of the hydrous and </a:t>
            </a:r>
            <a:r>
              <a:rPr lang="en-US" sz="1800" dirty="0" err="1">
                <a:latin typeface="Times New Roman" pitchFamily="18" charset="0"/>
                <a:cs typeface="Times New Roman" pitchFamily="18" charset="0"/>
              </a:rPr>
              <a:t>carbonite</a:t>
            </a:r>
            <a:r>
              <a:rPr lang="en-US" sz="1800" dirty="0">
                <a:latin typeface="Times New Roman" pitchFamily="18" charset="0"/>
                <a:cs typeface="Times New Roman" pitchFamily="18" charset="0"/>
              </a:rPr>
              <a:t> bearing materials as well as high P, U, Th and incompatible elements due to </a:t>
            </a:r>
            <a:r>
              <a:rPr lang="en-US" sz="1800" dirty="0" err="1">
                <a:latin typeface="Times New Roman" pitchFamily="18" charset="0"/>
                <a:cs typeface="Times New Roman" pitchFamily="18" charset="0"/>
              </a:rPr>
              <a:t>te</a:t>
            </a:r>
            <a:r>
              <a:rPr lang="en-US" sz="1800" dirty="0">
                <a:latin typeface="Times New Roman" pitchFamily="18" charset="0"/>
                <a:cs typeface="Times New Roman" pitchFamily="18" charset="0"/>
              </a:rPr>
              <a:t> melting of the apatite- mica- amphibole bearing sources. The Meza –Cenozoic volcanic still keep such signatures abut much less. And in this stage in the mantle amount of metasomatic associations was not high (Ashchepkov et al., 1995). Nevertheless abundant pyroxenites in xenoliths containing not only </a:t>
            </a:r>
            <a:r>
              <a:rPr lang="en-US" sz="1800" dirty="0" err="1">
                <a:latin typeface="Times New Roman" pitchFamily="18" charset="0"/>
                <a:cs typeface="Times New Roman" pitchFamily="18" charset="0"/>
              </a:rPr>
              <a:t>monosul</a:t>
            </a:r>
            <a:r>
              <a:rPr lang="ru-RU" sz="1800" dirty="0" err="1">
                <a:latin typeface="Times New Roman" pitchFamily="18" charset="0"/>
                <a:cs typeface="Times New Roman" pitchFamily="18" charset="0"/>
              </a:rPr>
              <a:t>ﬁ</a:t>
            </a:r>
            <a:r>
              <a:rPr lang="en-US" sz="1800" dirty="0">
                <a:latin typeface="Times New Roman" pitchFamily="18" charset="0"/>
                <a:cs typeface="Times New Roman" pitchFamily="18" charset="0"/>
              </a:rPr>
              <a:t>des but chalcopyrite suggest participations of the ancient </a:t>
            </a:r>
            <a:r>
              <a:rPr lang="en-US" sz="1800" dirty="0" err="1">
                <a:latin typeface="Times New Roman" pitchFamily="18" charset="0"/>
                <a:cs typeface="Times New Roman" pitchFamily="18" charset="0"/>
              </a:rPr>
              <a:t>subducted</a:t>
            </a:r>
            <a:r>
              <a:rPr lang="en-US" sz="1800" dirty="0">
                <a:latin typeface="Times New Roman" pitchFamily="18" charset="0"/>
                <a:cs typeface="Times New Roman" pitchFamily="18" charset="0"/>
              </a:rPr>
              <a:t> materials in their origin. This is also correlating with the presence here of the Co-Ni–Cu-Mo deposits which have enlarged concentration also in the </a:t>
            </a:r>
            <a:r>
              <a:rPr lang="en-US" sz="1800" dirty="0" err="1">
                <a:latin typeface="Times New Roman" pitchFamily="18" charset="0"/>
                <a:cs typeface="Times New Roman" pitchFamily="18" charset="0"/>
              </a:rPr>
              <a:t>volcanics</a:t>
            </a:r>
            <a:r>
              <a:rPr lang="en-US" sz="1800" dirty="0">
                <a:latin typeface="Times New Roman" pitchFamily="18" charset="0"/>
                <a:cs typeface="Times New Roman" pitchFamily="18" charset="0"/>
              </a:rPr>
              <a:t> and xenoliths. </a:t>
            </a:r>
            <a:r>
              <a:rPr lang="ru-RU" sz="1800" dirty="0">
                <a:latin typeface="Times New Roman" pitchFamily="18" charset="0"/>
                <a:cs typeface="Times New Roman" pitchFamily="18" charset="0"/>
              </a:rPr>
              <a:t>RBRF </a:t>
            </a:r>
            <a:r>
              <a:rPr lang="ru-RU" sz="1800" dirty="0" err="1">
                <a:latin typeface="Times New Roman" pitchFamily="18" charset="0"/>
                <a:cs typeface="Times New Roman" pitchFamily="18" charset="0"/>
              </a:rPr>
              <a:t>grants</a:t>
            </a:r>
            <a:r>
              <a:rPr lang="ru-RU" sz="1800" dirty="0">
                <a:latin typeface="Times New Roman" pitchFamily="18" charset="0"/>
                <a:cs typeface="Times New Roman" pitchFamily="18" charset="0"/>
              </a:rPr>
              <a:t> 05-05-64718, 03-05-64146; 11-05-00060a 11-05-91060-PICS</a:t>
            </a:r>
          </a:p>
        </p:txBody>
      </p:sp>
      <p:grpSp>
        <p:nvGrpSpPr>
          <p:cNvPr id="8" name="Группа 41"/>
          <p:cNvGrpSpPr/>
          <p:nvPr/>
        </p:nvGrpSpPr>
        <p:grpSpPr>
          <a:xfrm>
            <a:off x="31604023" y="4620461"/>
            <a:ext cx="10787137" cy="5400654"/>
            <a:chOff x="31532582" y="3900414"/>
            <a:chExt cx="15525794" cy="5753100"/>
          </a:xfrm>
        </p:grpSpPr>
        <p:pic>
          <p:nvPicPr>
            <p:cNvPr id="1026" name="Picture 2"/>
            <p:cNvPicPr>
              <a:picLocks noChangeAspect="1" noChangeArrowheads="1"/>
            </p:cNvPicPr>
            <p:nvPr/>
          </p:nvPicPr>
          <p:blipFill>
            <a:blip r:embed="rId25" cstate="print"/>
            <a:srcRect/>
            <a:stretch>
              <a:fillRect/>
            </a:stretch>
          </p:blipFill>
          <p:spPr bwMode="auto">
            <a:xfrm>
              <a:off x="31532582" y="3900414"/>
              <a:ext cx="9239250" cy="5753100"/>
            </a:xfrm>
            <a:prstGeom prst="rect">
              <a:avLst/>
            </a:prstGeom>
            <a:noFill/>
            <a:ln w="9525">
              <a:noFill/>
              <a:miter lim="800000"/>
              <a:headEnd/>
              <a:tailEnd/>
            </a:ln>
            <a:effectLst/>
          </p:spPr>
        </p:pic>
        <p:pic>
          <p:nvPicPr>
            <p:cNvPr id="3" name="Picture 3"/>
            <p:cNvPicPr>
              <a:picLocks noChangeAspect="1" noChangeArrowheads="1"/>
            </p:cNvPicPr>
            <p:nvPr/>
          </p:nvPicPr>
          <p:blipFill>
            <a:blip r:embed="rId26" cstate="print"/>
            <a:srcRect/>
            <a:stretch>
              <a:fillRect/>
            </a:stretch>
          </p:blipFill>
          <p:spPr bwMode="auto">
            <a:xfrm>
              <a:off x="37819126" y="3900414"/>
              <a:ext cx="9239250" cy="5753100"/>
            </a:xfrm>
            <a:prstGeom prst="rect">
              <a:avLst/>
            </a:prstGeom>
            <a:noFill/>
            <a:ln w="9525">
              <a:noFill/>
              <a:miter lim="800000"/>
              <a:headEnd/>
              <a:tailEnd/>
            </a:ln>
            <a:effectLst/>
          </p:spPr>
        </p:pic>
      </p:grpSp>
      <p:pic>
        <p:nvPicPr>
          <p:cNvPr id="43" name="Picture 2"/>
          <p:cNvPicPr>
            <a:picLocks noChangeAspect="1" noChangeArrowheads="1"/>
          </p:cNvPicPr>
          <p:nvPr/>
        </p:nvPicPr>
        <p:blipFill>
          <a:blip r:embed="rId27" cstate="print">
            <a:extLst>
              <a:ext uri="{28A0092B-C50C-407E-A947-70E740481C1C}">
                <a14:useLocalDpi xmlns="" xmlns:a14="http://schemas.microsoft.com/office/drawing/2010/main" val="0"/>
              </a:ext>
            </a:extLst>
          </a:blip>
          <a:srcRect/>
          <a:stretch>
            <a:fillRect/>
          </a:stretch>
        </p:blipFill>
        <p:spPr bwMode="auto">
          <a:xfrm>
            <a:off x="18888058" y="20522386"/>
            <a:ext cx="4000530" cy="253024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 name="Picture 3"/>
          <p:cNvPicPr>
            <a:picLocks noChangeAspect="1" noChangeArrowheads="1"/>
          </p:cNvPicPr>
          <p:nvPr/>
        </p:nvPicPr>
        <p:blipFill>
          <a:blip r:embed="rId28"/>
          <a:srcRect/>
          <a:stretch>
            <a:fillRect/>
          </a:stretch>
        </p:blipFill>
        <p:spPr bwMode="auto">
          <a:xfrm>
            <a:off x="19602440" y="4320421"/>
            <a:ext cx="4000530" cy="4543024"/>
          </a:xfrm>
          <a:prstGeom prst="rect">
            <a:avLst/>
          </a:prstGeom>
          <a:ln w="9525">
            <a:noFill/>
            <a:miter lim="800000"/>
            <a:headEnd/>
            <a:tailEnd/>
          </a:ln>
          <a:effectLst/>
        </p:spPr>
      </p:pic>
      <p:sp>
        <p:nvSpPr>
          <p:cNvPr id="49" name="Прямоугольник 48"/>
          <p:cNvSpPr/>
          <p:nvPr/>
        </p:nvSpPr>
        <p:spPr>
          <a:xfrm>
            <a:off x="814243" y="10096124"/>
            <a:ext cx="4490797" cy="448112"/>
          </a:xfrm>
          <a:prstGeom prst="rect">
            <a:avLst/>
          </a:prstGeom>
        </p:spPr>
        <p:txBody>
          <a:bodyPr wrap="none" lIns="93258" tIns="46629" rIns="93258" bIns="46629">
            <a:spAutoFit/>
          </a:bodyPr>
          <a:lstStyle/>
          <a:p>
            <a:r>
              <a:rPr lang="en-US" sz="2300" dirty="0">
                <a:solidFill>
                  <a:srgbClr val="FF0000"/>
                </a:solidFill>
                <a:latin typeface="Times New Roman" pitchFamily="18" charset="0"/>
                <a:cs typeface="Times New Roman" pitchFamily="18" charset="0"/>
              </a:rPr>
              <a:t>Mg-Ol </a:t>
            </a:r>
            <a:r>
              <a:rPr lang="en-US" sz="2300" dirty="0" err="1">
                <a:solidFill>
                  <a:srgbClr val="FF0000"/>
                </a:solidFill>
                <a:latin typeface="Times New Roman" pitchFamily="18" charset="0"/>
                <a:cs typeface="Times New Roman" pitchFamily="18" charset="0"/>
              </a:rPr>
              <a:t>xenolith</a:t>
            </a:r>
            <a:r>
              <a:rPr lang="en-US" sz="2300" dirty="0">
                <a:solidFill>
                  <a:srgbClr val="FF0000"/>
                </a:solidFill>
                <a:latin typeface="Times New Roman" pitchFamily="18" charset="0"/>
                <a:cs typeface="Times New Roman" pitchFamily="18" charset="0"/>
              </a:rPr>
              <a:t> with  Chr inclusions</a:t>
            </a:r>
            <a:endParaRPr lang="ru-RU" sz="2300" dirty="0">
              <a:solidFill>
                <a:srgbClr val="FF0000"/>
              </a:solidFill>
            </a:endParaRPr>
          </a:p>
        </p:txBody>
      </p:sp>
      <p:sp>
        <p:nvSpPr>
          <p:cNvPr id="50" name="Прямоугольник 49"/>
          <p:cNvSpPr/>
          <p:nvPr/>
        </p:nvSpPr>
        <p:spPr>
          <a:xfrm>
            <a:off x="3386013" y="11296268"/>
            <a:ext cx="816715" cy="371168"/>
          </a:xfrm>
          <a:prstGeom prst="rect">
            <a:avLst/>
          </a:prstGeom>
          <a:solidFill>
            <a:srgbClr val="FFFF00"/>
          </a:solidFill>
        </p:spPr>
        <p:txBody>
          <a:bodyPr wrap="none" lIns="93258" tIns="46629" rIns="93258" bIns="46629">
            <a:spAutoFit/>
          </a:bodyPr>
          <a:lstStyle/>
          <a:p>
            <a:r>
              <a:rPr lang="en-US" sz="1800" dirty="0">
                <a:solidFill>
                  <a:srgbClr val="FF0000"/>
                </a:solidFill>
                <a:latin typeface="Times New Roman" pitchFamily="18" charset="0"/>
                <a:cs typeface="Times New Roman" pitchFamily="18" charset="0"/>
              </a:rPr>
              <a:t>Mg-Ol</a:t>
            </a:r>
            <a:endParaRPr lang="ru-RU" sz="1800" dirty="0"/>
          </a:p>
        </p:txBody>
      </p:sp>
      <p:pic>
        <p:nvPicPr>
          <p:cNvPr id="1028" name="Picture 4"/>
          <p:cNvPicPr>
            <a:picLocks noChangeAspect="1" noChangeArrowheads="1"/>
          </p:cNvPicPr>
          <p:nvPr/>
        </p:nvPicPr>
        <p:blipFill>
          <a:blip r:embed="rId29" cstate="print"/>
          <a:srcRect/>
          <a:stretch>
            <a:fillRect/>
          </a:stretch>
        </p:blipFill>
        <p:spPr bwMode="auto">
          <a:xfrm>
            <a:off x="24388782" y="4245412"/>
            <a:ext cx="7072361" cy="2726696"/>
          </a:xfrm>
          <a:prstGeom prst="rect">
            <a:avLst/>
          </a:prstGeom>
          <a:noFill/>
          <a:ln w="9525">
            <a:noFill/>
            <a:miter lim="800000"/>
            <a:headEnd/>
            <a:tailEnd/>
          </a:ln>
          <a:effectLst/>
        </p:spPr>
      </p:pic>
      <p:pic>
        <p:nvPicPr>
          <p:cNvPr id="6" name="Picture 5"/>
          <p:cNvPicPr>
            <a:picLocks noChangeAspect="1" noChangeArrowheads="1"/>
          </p:cNvPicPr>
          <p:nvPr/>
        </p:nvPicPr>
        <p:blipFill>
          <a:blip r:embed="rId30" cstate="print"/>
          <a:srcRect/>
          <a:stretch>
            <a:fillRect/>
          </a:stretch>
        </p:blipFill>
        <p:spPr bwMode="auto">
          <a:xfrm>
            <a:off x="23745844" y="6945741"/>
            <a:ext cx="7643864" cy="2841576"/>
          </a:xfrm>
          <a:prstGeom prst="rect">
            <a:avLst/>
          </a:prstGeom>
          <a:noFill/>
          <a:ln w="9525">
            <a:noFill/>
            <a:miter lim="800000"/>
            <a:headEnd/>
            <a:tailEnd/>
          </a:ln>
          <a:effectLst/>
        </p:spPr>
      </p:pic>
      <p:pic>
        <p:nvPicPr>
          <p:cNvPr id="1030" name="Picture 6"/>
          <p:cNvPicPr>
            <a:picLocks noChangeAspect="1" noChangeArrowheads="1"/>
          </p:cNvPicPr>
          <p:nvPr/>
        </p:nvPicPr>
        <p:blipFill>
          <a:blip r:embed="rId31"/>
          <a:srcRect/>
          <a:stretch>
            <a:fillRect/>
          </a:stretch>
        </p:blipFill>
        <p:spPr bwMode="auto">
          <a:xfrm>
            <a:off x="26674801" y="8295904"/>
            <a:ext cx="542926" cy="570066"/>
          </a:xfrm>
          <a:prstGeom prst="rect">
            <a:avLst/>
          </a:prstGeom>
          <a:noFill/>
          <a:ln w="9525">
            <a:noFill/>
            <a:miter lim="800000"/>
            <a:headEnd/>
            <a:tailEnd/>
          </a:ln>
          <a:effectLst/>
        </p:spPr>
      </p:pic>
      <p:pic>
        <p:nvPicPr>
          <p:cNvPr id="7" name="Picture 7"/>
          <p:cNvPicPr>
            <a:picLocks noChangeAspect="1" noChangeArrowheads="1"/>
          </p:cNvPicPr>
          <p:nvPr/>
        </p:nvPicPr>
        <p:blipFill>
          <a:blip r:embed="rId31"/>
          <a:srcRect/>
          <a:stretch>
            <a:fillRect/>
          </a:stretch>
        </p:blipFill>
        <p:spPr bwMode="auto">
          <a:xfrm>
            <a:off x="26960550" y="5970619"/>
            <a:ext cx="542926" cy="570066"/>
          </a:xfrm>
          <a:prstGeom prst="rect">
            <a:avLst/>
          </a:prstGeom>
          <a:noFill/>
          <a:ln w="9525">
            <a:noFill/>
            <a:miter lim="800000"/>
            <a:headEnd/>
            <a:tailEnd/>
          </a:ln>
          <a:effectLst/>
        </p:spPr>
      </p:pic>
      <p:sp>
        <p:nvSpPr>
          <p:cNvPr id="51" name="Прямоугольник 50"/>
          <p:cNvSpPr/>
          <p:nvPr/>
        </p:nvSpPr>
        <p:spPr>
          <a:xfrm>
            <a:off x="5743467" y="10171133"/>
            <a:ext cx="4664756" cy="448112"/>
          </a:xfrm>
          <a:prstGeom prst="rect">
            <a:avLst/>
          </a:prstGeom>
        </p:spPr>
        <p:txBody>
          <a:bodyPr wrap="none" lIns="93258" tIns="46629" rIns="93258" bIns="46629">
            <a:spAutoFit/>
          </a:bodyPr>
          <a:lstStyle/>
          <a:p>
            <a:r>
              <a:rPr lang="en-US" sz="2300" dirty="0">
                <a:solidFill>
                  <a:srgbClr val="FF0000"/>
                </a:solidFill>
                <a:latin typeface="Times New Roman" pitchFamily="18" charset="0"/>
                <a:cs typeface="Times New Roman" pitchFamily="18" charset="0"/>
              </a:rPr>
              <a:t>Phlogopite Apatite –Cpx intergrowths</a:t>
            </a:r>
            <a:endParaRPr lang="ru-RU" sz="2300" dirty="0">
              <a:solidFill>
                <a:srgbClr val="FF0000"/>
              </a:solidFill>
            </a:endParaRPr>
          </a:p>
        </p:txBody>
      </p:sp>
      <p:sp>
        <p:nvSpPr>
          <p:cNvPr id="52" name="Прямоугольник 51"/>
          <p:cNvSpPr/>
          <p:nvPr/>
        </p:nvSpPr>
        <p:spPr>
          <a:xfrm>
            <a:off x="11387066" y="10171133"/>
            <a:ext cx="3965012" cy="448112"/>
          </a:xfrm>
          <a:prstGeom prst="rect">
            <a:avLst/>
          </a:prstGeom>
        </p:spPr>
        <p:txBody>
          <a:bodyPr wrap="none" lIns="93258" tIns="46629" rIns="93258" bIns="46629">
            <a:spAutoFit/>
          </a:bodyPr>
          <a:lstStyle/>
          <a:p>
            <a:r>
              <a:rPr lang="en-US" sz="2300" dirty="0">
                <a:solidFill>
                  <a:srgbClr val="FF0000"/>
                </a:solidFill>
                <a:latin typeface="Times New Roman" pitchFamily="18" charset="0"/>
                <a:cs typeface="Times New Roman" pitchFamily="18" charset="0"/>
              </a:rPr>
              <a:t>Olivine in </a:t>
            </a:r>
            <a:r>
              <a:rPr lang="en-US" sz="2300" dirty="0" err="1">
                <a:solidFill>
                  <a:srgbClr val="FF0000"/>
                </a:solidFill>
                <a:latin typeface="Times New Roman" pitchFamily="18" charset="0"/>
                <a:cs typeface="Times New Roman" pitchFamily="18" charset="0"/>
              </a:rPr>
              <a:t>Sodalite</a:t>
            </a:r>
            <a:r>
              <a:rPr lang="en-US" sz="2300" dirty="0">
                <a:solidFill>
                  <a:srgbClr val="FF0000"/>
                </a:solidFill>
                <a:latin typeface="Times New Roman" pitchFamily="18" charset="0"/>
                <a:cs typeface="Times New Roman" pitchFamily="18" charset="0"/>
              </a:rPr>
              <a:t> </a:t>
            </a:r>
            <a:r>
              <a:rPr lang="en-US" sz="2300" dirty="0" err="1">
                <a:solidFill>
                  <a:srgbClr val="FF0000"/>
                </a:solidFill>
                <a:latin typeface="Times New Roman" pitchFamily="18" charset="0"/>
                <a:cs typeface="Times New Roman" pitchFamily="18" charset="0"/>
              </a:rPr>
              <a:t>Clinohumite</a:t>
            </a:r>
            <a:endParaRPr lang="ru-RU" sz="2300" dirty="0">
              <a:solidFill>
                <a:srgbClr val="FF0000"/>
              </a:solidFill>
            </a:endParaRPr>
          </a:p>
        </p:txBody>
      </p:sp>
      <p:sp>
        <p:nvSpPr>
          <p:cNvPr id="53" name="Прямоугольник 52"/>
          <p:cNvSpPr/>
          <p:nvPr/>
        </p:nvSpPr>
        <p:spPr>
          <a:xfrm>
            <a:off x="19173812" y="12121368"/>
            <a:ext cx="1114617" cy="448112"/>
          </a:xfrm>
          <a:prstGeom prst="rect">
            <a:avLst/>
          </a:prstGeom>
        </p:spPr>
        <p:txBody>
          <a:bodyPr wrap="none" lIns="93258" tIns="46629" rIns="93258" bIns="46629">
            <a:spAutoFit/>
          </a:bodyPr>
          <a:lstStyle/>
          <a:p>
            <a:r>
              <a:rPr lang="en-US" sz="2300" dirty="0">
                <a:solidFill>
                  <a:srgbClr val="FF0000"/>
                </a:solidFill>
                <a:latin typeface="Times New Roman" pitchFamily="18" charset="0"/>
                <a:cs typeface="Times New Roman" pitchFamily="18" charset="0"/>
              </a:rPr>
              <a:t> Apatite</a:t>
            </a:r>
            <a:endParaRPr lang="ru-RU" sz="2300" dirty="0">
              <a:solidFill>
                <a:srgbClr val="FF0000"/>
              </a:solidFill>
            </a:endParaRPr>
          </a:p>
        </p:txBody>
      </p:sp>
      <p:sp>
        <p:nvSpPr>
          <p:cNvPr id="54" name="Прямоугольник 53"/>
          <p:cNvSpPr/>
          <p:nvPr/>
        </p:nvSpPr>
        <p:spPr>
          <a:xfrm>
            <a:off x="5957781" y="15271749"/>
            <a:ext cx="4857782" cy="371168"/>
          </a:xfrm>
          <a:prstGeom prst="rect">
            <a:avLst/>
          </a:prstGeom>
        </p:spPr>
        <p:txBody>
          <a:bodyPr wrap="square" lIns="93258" tIns="46629" rIns="93258" bIns="46629">
            <a:spAutoFit/>
          </a:bodyPr>
          <a:lstStyle/>
          <a:p>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Galenite</a:t>
            </a:r>
            <a:r>
              <a:rPr lang="en-US" sz="1800" dirty="0">
                <a:solidFill>
                  <a:srgbClr val="FF0000"/>
                </a:solidFill>
                <a:latin typeface="Times New Roman" pitchFamily="18" charset="0"/>
                <a:cs typeface="Times New Roman" pitchFamily="18" charset="0"/>
              </a:rPr>
              <a:t> with Phl and </a:t>
            </a:r>
            <a:r>
              <a:rPr lang="en-US" sz="1800" dirty="0" err="1">
                <a:solidFill>
                  <a:srgbClr val="FF0000"/>
                </a:solidFill>
                <a:latin typeface="Times New Roman" pitchFamily="18" charset="0"/>
                <a:cs typeface="Times New Roman" pitchFamily="18" charset="0"/>
              </a:rPr>
              <a:t>Nepheline</a:t>
            </a:r>
            <a:r>
              <a:rPr lang="en-US" sz="1800" dirty="0">
                <a:solidFill>
                  <a:srgbClr val="FF0000"/>
                </a:solidFill>
                <a:latin typeface="Times New Roman" pitchFamily="18" charset="0"/>
                <a:cs typeface="Times New Roman" pitchFamily="18" charset="0"/>
              </a:rPr>
              <a:t> </a:t>
            </a:r>
            <a:endParaRPr lang="ru-RU" sz="1800" dirty="0"/>
          </a:p>
        </p:txBody>
      </p:sp>
      <p:sp>
        <p:nvSpPr>
          <p:cNvPr id="55" name="Прямоугольник 54"/>
          <p:cNvSpPr/>
          <p:nvPr/>
        </p:nvSpPr>
        <p:spPr>
          <a:xfrm>
            <a:off x="814240" y="15271749"/>
            <a:ext cx="4214842" cy="371168"/>
          </a:xfrm>
          <a:prstGeom prst="rect">
            <a:avLst/>
          </a:prstGeom>
        </p:spPr>
        <p:txBody>
          <a:bodyPr wrap="square" lIns="93258" tIns="46629" rIns="93258" bIns="46629">
            <a:spAutoFit/>
          </a:bodyPr>
          <a:lstStyle/>
          <a:p>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Galenite</a:t>
            </a:r>
            <a:r>
              <a:rPr lang="en-US" sz="1800" dirty="0">
                <a:solidFill>
                  <a:srgbClr val="FF0000"/>
                </a:solidFill>
                <a:latin typeface="Times New Roman" pitchFamily="18" charset="0"/>
                <a:cs typeface="Times New Roman" pitchFamily="18" charset="0"/>
              </a:rPr>
              <a:t> with </a:t>
            </a:r>
            <a:r>
              <a:rPr lang="en-US" sz="1800" dirty="0" err="1">
                <a:solidFill>
                  <a:srgbClr val="FF0000"/>
                </a:solidFill>
                <a:latin typeface="Times New Roman" pitchFamily="18" charset="0"/>
                <a:cs typeface="Times New Roman" pitchFamily="18" charset="0"/>
              </a:rPr>
              <a:t>Fergussonite</a:t>
            </a:r>
            <a:endParaRPr lang="ru-RU" sz="1800" dirty="0"/>
          </a:p>
        </p:txBody>
      </p:sp>
      <p:sp>
        <p:nvSpPr>
          <p:cNvPr id="56" name="Прямоугольник 55"/>
          <p:cNvSpPr/>
          <p:nvPr/>
        </p:nvSpPr>
        <p:spPr>
          <a:xfrm>
            <a:off x="18030801" y="10096124"/>
            <a:ext cx="1114617" cy="448112"/>
          </a:xfrm>
          <a:prstGeom prst="rect">
            <a:avLst/>
          </a:prstGeom>
        </p:spPr>
        <p:txBody>
          <a:bodyPr wrap="none" lIns="93258" tIns="46629" rIns="93258" bIns="46629">
            <a:spAutoFit/>
          </a:bodyPr>
          <a:lstStyle/>
          <a:p>
            <a:r>
              <a:rPr lang="en-US" sz="2300" dirty="0">
                <a:solidFill>
                  <a:srgbClr val="FF0000"/>
                </a:solidFill>
                <a:latin typeface="Times New Roman" pitchFamily="18" charset="0"/>
                <a:cs typeface="Times New Roman" pitchFamily="18" charset="0"/>
              </a:rPr>
              <a:t> Apatite</a:t>
            </a:r>
            <a:endParaRPr lang="ru-RU" sz="2300" dirty="0">
              <a:solidFill>
                <a:srgbClr val="FF0000"/>
              </a:solidFill>
            </a:endParaRPr>
          </a:p>
        </p:txBody>
      </p:sp>
      <p:sp>
        <p:nvSpPr>
          <p:cNvPr id="57" name="Прямоугольник 56"/>
          <p:cNvSpPr/>
          <p:nvPr/>
        </p:nvSpPr>
        <p:spPr>
          <a:xfrm>
            <a:off x="21388388" y="10096124"/>
            <a:ext cx="4894241" cy="448112"/>
          </a:xfrm>
          <a:prstGeom prst="rect">
            <a:avLst/>
          </a:prstGeom>
        </p:spPr>
        <p:txBody>
          <a:bodyPr wrap="none" lIns="93258" tIns="46629" rIns="93258" bIns="46629">
            <a:spAutoFit/>
          </a:bodyPr>
          <a:lstStyle/>
          <a:p>
            <a:r>
              <a:rPr lang="en-US" sz="2300" dirty="0">
                <a:solidFill>
                  <a:srgbClr val="FF0000"/>
                </a:solidFill>
                <a:latin typeface="Times New Roman" pitchFamily="18" charset="0"/>
                <a:cs typeface="Times New Roman" pitchFamily="18" charset="0"/>
              </a:rPr>
              <a:t>Phlogopite </a:t>
            </a:r>
            <a:r>
              <a:rPr lang="en-US" sz="2300" dirty="0" err="1">
                <a:solidFill>
                  <a:srgbClr val="FF0000"/>
                </a:solidFill>
                <a:latin typeface="Times New Roman" pitchFamily="18" charset="0"/>
                <a:cs typeface="Times New Roman" pitchFamily="18" charset="0"/>
              </a:rPr>
              <a:t>CPx</a:t>
            </a:r>
            <a:r>
              <a:rPr lang="en-US" sz="2300" dirty="0">
                <a:solidFill>
                  <a:srgbClr val="FF0000"/>
                </a:solidFill>
                <a:latin typeface="Times New Roman" pitchFamily="18" charset="0"/>
                <a:cs typeface="Times New Roman" pitchFamily="18" charset="0"/>
              </a:rPr>
              <a:t> </a:t>
            </a:r>
            <a:r>
              <a:rPr lang="en-US" sz="2300" dirty="0" err="1">
                <a:solidFill>
                  <a:srgbClr val="FF0000"/>
                </a:solidFill>
                <a:latin typeface="Times New Roman" pitchFamily="18" charset="0"/>
                <a:cs typeface="Times New Roman" pitchFamily="18" charset="0"/>
              </a:rPr>
              <a:t>Nepheline</a:t>
            </a:r>
            <a:r>
              <a:rPr lang="en-US" sz="2300" dirty="0">
                <a:solidFill>
                  <a:srgbClr val="FF0000"/>
                </a:solidFill>
                <a:latin typeface="Times New Roman" pitchFamily="18" charset="0"/>
                <a:cs typeface="Times New Roman" pitchFamily="18" charset="0"/>
              </a:rPr>
              <a:t> intergrowths</a:t>
            </a:r>
            <a:endParaRPr lang="ru-RU" sz="2300" dirty="0">
              <a:solidFill>
                <a:srgbClr val="FF0000"/>
              </a:solidFill>
            </a:endParaRPr>
          </a:p>
        </p:txBody>
      </p:sp>
      <p:sp>
        <p:nvSpPr>
          <p:cNvPr id="58" name="Прямоугольник 57"/>
          <p:cNvSpPr/>
          <p:nvPr/>
        </p:nvSpPr>
        <p:spPr>
          <a:xfrm>
            <a:off x="38390632" y="10171133"/>
            <a:ext cx="1515624" cy="448112"/>
          </a:xfrm>
          <a:prstGeom prst="rect">
            <a:avLst/>
          </a:prstGeom>
        </p:spPr>
        <p:txBody>
          <a:bodyPr wrap="none" lIns="93258" tIns="46629" rIns="93258" bIns="46629">
            <a:spAutoFit/>
          </a:bodyPr>
          <a:lstStyle/>
          <a:p>
            <a:r>
              <a:rPr lang="en-US" sz="2300" dirty="0" err="1">
                <a:solidFill>
                  <a:srgbClr val="FF0000"/>
                </a:solidFill>
                <a:latin typeface="Times New Roman" pitchFamily="18" charset="0"/>
                <a:cs typeface="Times New Roman" pitchFamily="18" charset="0"/>
              </a:rPr>
              <a:t>Pentlandite</a:t>
            </a:r>
            <a:endParaRPr lang="ru-RU" sz="2300" dirty="0">
              <a:solidFill>
                <a:srgbClr val="FF0000"/>
              </a:solidFill>
            </a:endParaRPr>
          </a:p>
        </p:txBody>
      </p:sp>
      <p:sp>
        <p:nvSpPr>
          <p:cNvPr id="59" name="Прямоугольник 58"/>
          <p:cNvSpPr/>
          <p:nvPr/>
        </p:nvSpPr>
        <p:spPr>
          <a:xfrm>
            <a:off x="31604018" y="10171133"/>
            <a:ext cx="5426438" cy="448112"/>
          </a:xfrm>
          <a:prstGeom prst="rect">
            <a:avLst/>
          </a:prstGeom>
        </p:spPr>
        <p:txBody>
          <a:bodyPr wrap="none" lIns="93258" tIns="46629" rIns="93258" bIns="46629">
            <a:spAutoFit/>
          </a:bodyPr>
          <a:lstStyle/>
          <a:p>
            <a:r>
              <a:rPr lang="en-US" sz="2300" dirty="0">
                <a:solidFill>
                  <a:srgbClr val="FF0000"/>
                </a:solidFill>
                <a:latin typeface="Times New Roman" pitchFamily="18" charset="0"/>
                <a:cs typeface="Times New Roman" pitchFamily="18" charset="0"/>
              </a:rPr>
              <a:t>Phlogopite </a:t>
            </a:r>
            <a:r>
              <a:rPr lang="en-US" sz="2300" dirty="0" err="1">
                <a:solidFill>
                  <a:srgbClr val="FF0000"/>
                </a:solidFill>
                <a:latin typeface="Times New Roman" pitchFamily="18" charset="0"/>
                <a:cs typeface="Times New Roman" pitchFamily="18" charset="0"/>
              </a:rPr>
              <a:t>Sodalite</a:t>
            </a:r>
            <a:r>
              <a:rPr lang="en-US" sz="2300" dirty="0">
                <a:solidFill>
                  <a:srgbClr val="FF0000"/>
                </a:solidFill>
                <a:latin typeface="Times New Roman" pitchFamily="18" charset="0"/>
                <a:cs typeface="Times New Roman" pitchFamily="18" charset="0"/>
              </a:rPr>
              <a:t>  </a:t>
            </a:r>
            <a:r>
              <a:rPr lang="en-US" sz="2300" dirty="0" err="1">
                <a:solidFill>
                  <a:srgbClr val="FF0000"/>
                </a:solidFill>
                <a:latin typeface="Times New Roman" pitchFamily="18" charset="0"/>
                <a:cs typeface="Times New Roman" pitchFamily="18" charset="0"/>
              </a:rPr>
              <a:t>Nepheline</a:t>
            </a:r>
            <a:r>
              <a:rPr lang="en-US" sz="2300" dirty="0">
                <a:solidFill>
                  <a:srgbClr val="FF0000"/>
                </a:solidFill>
                <a:latin typeface="Times New Roman" pitchFamily="18" charset="0"/>
                <a:cs typeface="Times New Roman" pitchFamily="18" charset="0"/>
              </a:rPr>
              <a:t> intergrowths</a:t>
            </a:r>
            <a:endParaRPr lang="ru-RU" sz="2300" dirty="0">
              <a:solidFill>
                <a:srgbClr val="FF0000"/>
              </a:solidFill>
            </a:endParaRPr>
          </a:p>
        </p:txBody>
      </p:sp>
      <p:sp>
        <p:nvSpPr>
          <p:cNvPr id="60" name="Прямоугольник 59"/>
          <p:cNvSpPr/>
          <p:nvPr/>
        </p:nvSpPr>
        <p:spPr>
          <a:xfrm>
            <a:off x="26103295" y="9871097"/>
            <a:ext cx="5289927" cy="448112"/>
          </a:xfrm>
          <a:prstGeom prst="rect">
            <a:avLst/>
          </a:prstGeom>
        </p:spPr>
        <p:txBody>
          <a:bodyPr wrap="none" lIns="93258" tIns="46629" rIns="93258" bIns="46629">
            <a:spAutoFit/>
          </a:bodyPr>
          <a:lstStyle/>
          <a:p>
            <a:r>
              <a:rPr lang="en-US" sz="2300" dirty="0">
                <a:solidFill>
                  <a:srgbClr val="FF0000"/>
                </a:solidFill>
                <a:latin typeface="Times New Roman" pitchFamily="18" charset="0"/>
                <a:cs typeface="Times New Roman" pitchFamily="18" charset="0"/>
              </a:rPr>
              <a:t>Ti-Mgt  Phlogopite </a:t>
            </a:r>
            <a:r>
              <a:rPr lang="en-US" sz="2300" dirty="0" err="1">
                <a:solidFill>
                  <a:srgbClr val="FF0000"/>
                </a:solidFill>
                <a:latin typeface="Times New Roman" pitchFamily="18" charset="0"/>
                <a:cs typeface="Times New Roman" pitchFamily="18" charset="0"/>
              </a:rPr>
              <a:t>CPx</a:t>
            </a:r>
            <a:r>
              <a:rPr lang="en-US" sz="2300" dirty="0">
                <a:solidFill>
                  <a:srgbClr val="FF0000"/>
                </a:solidFill>
                <a:latin typeface="Times New Roman" pitchFamily="18" charset="0"/>
                <a:cs typeface="Times New Roman" pitchFamily="18" charset="0"/>
              </a:rPr>
              <a:t> </a:t>
            </a:r>
            <a:r>
              <a:rPr lang="en-US" sz="2300" dirty="0" err="1">
                <a:solidFill>
                  <a:srgbClr val="FF0000"/>
                </a:solidFill>
                <a:latin typeface="Times New Roman" pitchFamily="18" charset="0"/>
                <a:cs typeface="Times New Roman" pitchFamily="18" charset="0"/>
              </a:rPr>
              <a:t>NephelineSodalite</a:t>
            </a:r>
            <a:endParaRPr lang="ru-RU" sz="2300" dirty="0">
              <a:solidFill>
                <a:srgbClr val="FF0000"/>
              </a:solidFill>
            </a:endParaRPr>
          </a:p>
        </p:txBody>
      </p:sp>
      <p:sp>
        <p:nvSpPr>
          <p:cNvPr id="61" name="Прямоугольник 60"/>
          <p:cNvSpPr/>
          <p:nvPr/>
        </p:nvSpPr>
        <p:spPr>
          <a:xfrm>
            <a:off x="32175525" y="15496778"/>
            <a:ext cx="2743524" cy="448112"/>
          </a:xfrm>
          <a:prstGeom prst="rect">
            <a:avLst/>
          </a:prstGeom>
        </p:spPr>
        <p:txBody>
          <a:bodyPr wrap="none" lIns="93258" tIns="46629" rIns="93258" bIns="46629">
            <a:spAutoFit/>
          </a:bodyPr>
          <a:lstStyle/>
          <a:p>
            <a:r>
              <a:rPr lang="en-US" sz="2300" dirty="0" err="1">
                <a:solidFill>
                  <a:srgbClr val="FF0000"/>
                </a:solidFill>
                <a:latin typeface="Times New Roman" pitchFamily="18" charset="0"/>
                <a:cs typeface="Times New Roman" pitchFamily="18" charset="0"/>
              </a:rPr>
              <a:t>Epidote</a:t>
            </a:r>
            <a:r>
              <a:rPr lang="en-US" sz="2300" dirty="0">
                <a:solidFill>
                  <a:srgbClr val="FF0000"/>
                </a:solidFill>
                <a:latin typeface="Times New Roman" pitchFamily="18" charset="0"/>
                <a:cs typeface="Times New Roman" pitchFamily="18" charset="0"/>
              </a:rPr>
              <a:t> with </a:t>
            </a:r>
            <a:r>
              <a:rPr lang="en-US" sz="2300" dirty="0" err="1">
                <a:solidFill>
                  <a:srgbClr val="FF0000"/>
                </a:solidFill>
                <a:latin typeface="Times New Roman" pitchFamily="18" charset="0"/>
                <a:cs typeface="Times New Roman" pitchFamily="18" charset="0"/>
              </a:rPr>
              <a:t>Sodalite</a:t>
            </a:r>
            <a:endParaRPr lang="ru-RU" sz="2300" dirty="0">
              <a:solidFill>
                <a:srgbClr val="FF0000"/>
              </a:solidFill>
            </a:endParaRPr>
          </a:p>
        </p:txBody>
      </p:sp>
      <p:sp>
        <p:nvSpPr>
          <p:cNvPr id="62" name="Прямоугольник 61"/>
          <p:cNvSpPr/>
          <p:nvPr/>
        </p:nvSpPr>
        <p:spPr>
          <a:xfrm>
            <a:off x="36461804" y="15496778"/>
            <a:ext cx="3946610" cy="448112"/>
          </a:xfrm>
          <a:prstGeom prst="rect">
            <a:avLst/>
          </a:prstGeom>
        </p:spPr>
        <p:txBody>
          <a:bodyPr wrap="none" lIns="93258" tIns="46629" rIns="93258" bIns="46629">
            <a:spAutoFit/>
          </a:bodyPr>
          <a:lstStyle/>
          <a:p>
            <a:r>
              <a:rPr lang="en-US" sz="2300" dirty="0">
                <a:solidFill>
                  <a:srgbClr val="FF0000"/>
                </a:solidFill>
                <a:latin typeface="Times New Roman" pitchFamily="18" charset="0"/>
                <a:cs typeface="Times New Roman" pitchFamily="18" charset="0"/>
              </a:rPr>
              <a:t>Ti-Mgt-Cpx </a:t>
            </a:r>
            <a:r>
              <a:rPr lang="en-US" sz="2300" dirty="0" err="1">
                <a:solidFill>
                  <a:srgbClr val="FF0000"/>
                </a:solidFill>
                <a:latin typeface="Times New Roman" pitchFamily="18" charset="0"/>
                <a:cs typeface="Times New Roman" pitchFamily="18" charset="0"/>
              </a:rPr>
              <a:t>Nepheline</a:t>
            </a:r>
            <a:r>
              <a:rPr lang="en-US" sz="2300" dirty="0">
                <a:solidFill>
                  <a:srgbClr val="FF0000"/>
                </a:solidFill>
                <a:latin typeface="Times New Roman" pitchFamily="18" charset="0"/>
                <a:cs typeface="Times New Roman" pitchFamily="18" charset="0"/>
              </a:rPr>
              <a:t> </a:t>
            </a:r>
            <a:r>
              <a:rPr lang="en-US" sz="2300" dirty="0" err="1">
                <a:solidFill>
                  <a:srgbClr val="FF0000"/>
                </a:solidFill>
                <a:latin typeface="Times New Roman" pitchFamily="18" charset="0"/>
                <a:cs typeface="Times New Roman" pitchFamily="18" charset="0"/>
              </a:rPr>
              <a:t>Sodalite</a:t>
            </a:r>
            <a:endParaRPr lang="ru-RU" sz="2300" dirty="0">
              <a:solidFill>
                <a:srgbClr val="FF0000"/>
              </a:solidFill>
            </a:endParaRPr>
          </a:p>
        </p:txBody>
      </p:sp>
      <p:sp>
        <p:nvSpPr>
          <p:cNvPr id="63" name="Прямоугольник 106"/>
          <p:cNvSpPr>
            <a:spLocks noChangeArrowheads="1"/>
          </p:cNvSpPr>
          <p:nvPr/>
        </p:nvSpPr>
        <p:spPr bwMode="auto">
          <a:xfrm>
            <a:off x="34318664" y="4191717"/>
            <a:ext cx="6429421" cy="955943"/>
          </a:xfrm>
          <a:prstGeom prst="rect">
            <a:avLst/>
          </a:prstGeom>
          <a:solidFill>
            <a:srgbClr val="FFFF00"/>
          </a:solidFill>
          <a:ln w="9525">
            <a:solidFill>
              <a:schemeClr val="accent1"/>
            </a:solidFill>
            <a:miter lim="800000"/>
            <a:headEnd/>
            <a:tailEnd/>
          </a:ln>
        </p:spPr>
        <p:txBody>
          <a:bodyPr wrap="square" lIns="93258" tIns="46629" rIns="93258" bIns="46629">
            <a:spAutoFit/>
          </a:bodyPr>
          <a:lstStyle/>
          <a:p>
            <a:pPr algn="ctr"/>
            <a:r>
              <a:rPr lang="en-US" sz="2800" b="1" dirty="0">
                <a:solidFill>
                  <a:srgbClr val="FF0000"/>
                </a:solidFill>
              </a:rPr>
              <a:t>Trace elements for </a:t>
            </a:r>
            <a:r>
              <a:rPr lang="en-US" sz="2800" b="1" dirty="0" err="1" smtClean="0">
                <a:solidFill>
                  <a:srgbClr val="FF0000"/>
                </a:solidFill>
              </a:rPr>
              <a:t>Kazyr</a:t>
            </a:r>
            <a:r>
              <a:rPr lang="en-US" sz="2800" b="1" dirty="0" smtClean="0">
                <a:solidFill>
                  <a:srgbClr val="FF0000"/>
                </a:solidFill>
              </a:rPr>
              <a:t> alkali basalts</a:t>
            </a:r>
          </a:p>
          <a:p>
            <a:pPr algn="ctr"/>
            <a:r>
              <a:rPr lang="en-US" sz="2800" b="1" dirty="0" smtClean="0">
                <a:solidFill>
                  <a:srgbClr val="FF0000"/>
                </a:solidFill>
              </a:rPr>
              <a:t> in  Kuznetsk </a:t>
            </a:r>
            <a:r>
              <a:rPr lang="en-US" sz="2800" b="1" dirty="0" err="1" smtClean="0">
                <a:solidFill>
                  <a:srgbClr val="FF0000"/>
                </a:solidFill>
              </a:rPr>
              <a:t>Alatau</a:t>
            </a:r>
            <a:endParaRPr lang="ru-RU" sz="2800" dirty="0">
              <a:solidFill>
                <a:srgbClr val="FF0000"/>
              </a:solidFill>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72E798"/>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572</Words>
  <Application>Microsoft Office PowerPoint</Application>
  <PresentationFormat>Произвольный</PresentationFormat>
  <Paragraphs>26</Paragraphs>
  <Slides>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vt:i4>
      </vt:variant>
    </vt:vector>
  </HeadingPairs>
  <TitlesOfParts>
    <vt:vector size="2" baseType="lpstr">
      <vt:lpstr>Тема Office</vt:lpstr>
      <vt:lpstr>The alkali basaltic and picritic Magmatism in Minusa and Kusnetsk basin, geochemical study Andrei Firsov (2), Igor Ashchepkov (1),  Nikolai Karmanov(1), Leonid Rikhvanov (3), and Alexandr Wald (4)  (1) Institute of Geology and Mineralogy, Novosibirsk, Russian Federation,        (2) Troﬁmuk Institute of Petroleum-Gas Geology and Geophysics SB RAS, Russian Federation,  (3) Tomsk Polytechnical University, Russian Federation, (4) Siberean Federal University, Krasnoyarsk, Russian Federation </vt:lpstr>
    </vt:vector>
  </TitlesOfParts>
  <Company>IGM SB RAS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alkali basaltic and picritic Magmatism in Minusa and Kusnetsk basin, geochemical study Andrei Firsov (2), Igor Ashchepkov (1), Leonid Rikhvanov (3), and Alexandr Wald (4)  (2) Troﬁmuk Institute of Petroleum-Gas Geology and Geophysics SB RAS, Russian Federation, (1) Institute of Geology and Mineralogy, Novosibirsk, Russian Federation, (3) Tomsk Polytechnical University, Russian Federation, (4) Siberean Federal University, Krasnoyarsk, Russian Federation </dc:title>
  <dc:creator>Igor Ashchepkov</dc:creator>
  <cp:lastModifiedBy>Igor Ashchepkov</cp:lastModifiedBy>
  <cp:revision>4</cp:revision>
  <dcterms:created xsi:type="dcterms:W3CDTF">2015-04-16T06:34:13Z</dcterms:created>
  <dcterms:modified xsi:type="dcterms:W3CDTF">2015-05-07T09:41:40Z</dcterms:modified>
</cp:coreProperties>
</file>