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845038" cy="30243463"/>
  <p:notesSz cx="6858000" cy="9144000"/>
  <p:defaultTextStyle>
    <a:defPPr>
      <a:defRPr lang="pl-PL"/>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0" d="100"/>
          <a:sy n="30" d="100"/>
        </p:scale>
        <p:origin x="42" y="2484"/>
      </p:cViewPr>
      <p:guideLst>
        <p:guide orient="horz" pos="9526"/>
        <p:guide pos="1349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3213378" y="9395078"/>
            <a:ext cx="36418282" cy="6482742"/>
          </a:xfrm>
        </p:spPr>
        <p:txBody>
          <a:bodyPr/>
          <a:lstStyle/>
          <a:p>
            <a:r>
              <a:rPr lang="pl-PL" smtClean="0"/>
              <a:t>Kliknij, aby edytować styl</a:t>
            </a:r>
            <a:endParaRPr lang="pl-PL"/>
          </a:p>
        </p:txBody>
      </p:sp>
      <p:sp>
        <p:nvSpPr>
          <p:cNvPr id="3" name="Podtytuł 2"/>
          <p:cNvSpPr>
            <a:spLocks noGrp="1"/>
          </p:cNvSpPr>
          <p:nvPr>
            <p:ph type="subTitle" idx="1"/>
          </p:nvPr>
        </p:nvSpPr>
        <p:spPr>
          <a:xfrm>
            <a:off x="6426756" y="17137962"/>
            <a:ext cx="29991527" cy="7728885"/>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7195C25-BC17-4D0E-86D1-3BB68DD8FF56}" type="datetimeFigureOut">
              <a:rPr lang="pl-PL" smtClean="0"/>
              <a:t>2015-04-09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77ABB1D-4BDD-4F1B-A208-8BDB1B509B91}" type="slidenum">
              <a:rPr lang="pl-PL" smtClean="0"/>
              <a:t>‹#›</a:t>
            </a:fld>
            <a:endParaRPr lang="pl-PL"/>
          </a:p>
        </p:txBody>
      </p:sp>
    </p:spTree>
    <p:extLst>
      <p:ext uri="{BB962C8B-B14F-4D97-AF65-F5344CB8AC3E}">
        <p14:creationId xmlns:p14="http://schemas.microsoft.com/office/powerpoint/2010/main" val="85295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7195C25-BC17-4D0E-86D1-3BB68DD8FF56}" type="datetimeFigureOut">
              <a:rPr lang="pl-PL" smtClean="0"/>
              <a:t>2015-04-09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77ABB1D-4BDD-4F1B-A208-8BDB1B509B91}" type="slidenum">
              <a:rPr lang="pl-PL" smtClean="0"/>
              <a:t>‹#›</a:t>
            </a:fld>
            <a:endParaRPr lang="pl-PL"/>
          </a:p>
        </p:txBody>
      </p:sp>
    </p:spTree>
    <p:extLst>
      <p:ext uri="{BB962C8B-B14F-4D97-AF65-F5344CB8AC3E}">
        <p14:creationId xmlns:p14="http://schemas.microsoft.com/office/powerpoint/2010/main" val="394919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145554115" y="5341614"/>
            <a:ext cx="45165811" cy="11379802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10034370" y="5341614"/>
            <a:ext cx="134805661" cy="11379802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7195C25-BC17-4D0E-86D1-3BB68DD8FF56}" type="datetimeFigureOut">
              <a:rPr lang="pl-PL" smtClean="0"/>
              <a:t>2015-04-09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77ABB1D-4BDD-4F1B-A208-8BDB1B509B91}" type="slidenum">
              <a:rPr lang="pl-PL" smtClean="0"/>
              <a:t>‹#›</a:t>
            </a:fld>
            <a:endParaRPr lang="pl-PL"/>
          </a:p>
        </p:txBody>
      </p:sp>
    </p:spTree>
    <p:extLst>
      <p:ext uri="{BB962C8B-B14F-4D97-AF65-F5344CB8AC3E}">
        <p14:creationId xmlns:p14="http://schemas.microsoft.com/office/powerpoint/2010/main" val="3643272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7195C25-BC17-4D0E-86D1-3BB68DD8FF56}" type="datetimeFigureOut">
              <a:rPr lang="pl-PL" smtClean="0"/>
              <a:t>2015-04-09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77ABB1D-4BDD-4F1B-A208-8BDB1B509B91}" type="slidenum">
              <a:rPr lang="pl-PL" smtClean="0"/>
              <a:t>‹#›</a:t>
            </a:fld>
            <a:endParaRPr lang="pl-PL"/>
          </a:p>
        </p:txBody>
      </p:sp>
    </p:spTree>
    <p:extLst>
      <p:ext uri="{BB962C8B-B14F-4D97-AF65-F5344CB8AC3E}">
        <p14:creationId xmlns:p14="http://schemas.microsoft.com/office/powerpoint/2010/main" val="3832230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3384463" y="19434227"/>
            <a:ext cx="36418282" cy="6006688"/>
          </a:xfrm>
        </p:spPr>
        <p:txBody>
          <a:bodyPr anchor="t"/>
          <a:lstStyle>
            <a:lvl1pPr algn="l">
              <a:defRPr sz="18300" b="1" cap="all"/>
            </a:lvl1pPr>
          </a:lstStyle>
          <a:p>
            <a:r>
              <a:rPr lang="pl-PL" smtClean="0"/>
              <a:t>Kliknij, aby edytować styl</a:t>
            </a:r>
            <a:endParaRPr lang="pl-PL"/>
          </a:p>
        </p:txBody>
      </p:sp>
      <p:sp>
        <p:nvSpPr>
          <p:cNvPr id="3" name="Symbol zastępczy tekstu 2"/>
          <p:cNvSpPr>
            <a:spLocks noGrp="1"/>
          </p:cNvSpPr>
          <p:nvPr>
            <p:ph type="body" idx="1"/>
          </p:nvPr>
        </p:nvSpPr>
        <p:spPr>
          <a:xfrm>
            <a:off x="3384463" y="12818472"/>
            <a:ext cx="36418282" cy="6615755"/>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7195C25-BC17-4D0E-86D1-3BB68DD8FF56}" type="datetimeFigureOut">
              <a:rPr lang="pl-PL" smtClean="0"/>
              <a:t>2015-04-09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77ABB1D-4BDD-4F1B-A208-8BDB1B509B91}" type="slidenum">
              <a:rPr lang="pl-PL" smtClean="0"/>
              <a:t>‹#›</a:t>
            </a:fld>
            <a:endParaRPr lang="pl-PL"/>
          </a:p>
        </p:txBody>
      </p:sp>
    </p:spTree>
    <p:extLst>
      <p:ext uri="{BB962C8B-B14F-4D97-AF65-F5344CB8AC3E}">
        <p14:creationId xmlns:p14="http://schemas.microsoft.com/office/powerpoint/2010/main" val="428139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10034372" y="31118567"/>
            <a:ext cx="89982016" cy="88021077"/>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100730472" y="31118567"/>
            <a:ext cx="89989457" cy="88021077"/>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7195C25-BC17-4D0E-86D1-3BB68DD8FF56}" type="datetimeFigureOut">
              <a:rPr lang="pl-PL" smtClean="0"/>
              <a:t>2015-04-09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77ABB1D-4BDD-4F1B-A208-8BDB1B509B91}" type="slidenum">
              <a:rPr lang="pl-PL" smtClean="0"/>
              <a:t>‹#›</a:t>
            </a:fld>
            <a:endParaRPr lang="pl-PL"/>
          </a:p>
        </p:txBody>
      </p:sp>
    </p:spTree>
    <p:extLst>
      <p:ext uri="{BB962C8B-B14F-4D97-AF65-F5344CB8AC3E}">
        <p14:creationId xmlns:p14="http://schemas.microsoft.com/office/powerpoint/2010/main" val="1581114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2142252" y="1211141"/>
            <a:ext cx="38560534" cy="5040577"/>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2142252" y="6769777"/>
            <a:ext cx="18930666" cy="2821321"/>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pl-PL" smtClean="0"/>
              <a:t>Kliknij, aby edytować style wzorca tekstu</a:t>
            </a:r>
          </a:p>
        </p:txBody>
      </p:sp>
      <p:sp>
        <p:nvSpPr>
          <p:cNvPr id="4" name="Symbol zastępczy zawartości 3"/>
          <p:cNvSpPr>
            <a:spLocks noGrp="1"/>
          </p:cNvSpPr>
          <p:nvPr>
            <p:ph sz="half" idx="2"/>
          </p:nvPr>
        </p:nvSpPr>
        <p:spPr>
          <a:xfrm>
            <a:off x="2142252" y="9591098"/>
            <a:ext cx="18930666" cy="17424997"/>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21764687" y="6769777"/>
            <a:ext cx="18938102" cy="2821321"/>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pl-PL" smtClean="0"/>
              <a:t>Kliknij, aby edytować style wzorca tekstu</a:t>
            </a:r>
          </a:p>
        </p:txBody>
      </p:sp>
      <p:sp>
        <p:nvSpPr>
          <p:cNvPr id="6" name="Symbol zastępczy zawartości 5"/>
          <p:cNvSpPr>
            <a:spLocks noGrp="1"/>
          </p:cNvSpPr>
          <p:nvPr>
            <p:ph sz="quarter" idx="4"/>
          </p:nvPr>
        </p:nvSpPr>
        <p:spPr>
          <a:xfrm>
            <a:off x="21764687" y="9591098"/>
            <a:ext cx="18938102" cy="17424997"/>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7195C25-BC17-4D0E-86D1-3BB68DD8FF56}" type="datetimeFigureOut">
              <a:rPr lang="pl-PL" smtClean="0"/>
              <a:t>2015-04-09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D77ABB1D-4BDD-4F1B-A208-8BDB1B509B91}" type="slidenum">
              <a:rPr lang="pl-PL" smtClean="0"/>
              <a:t>‹#›</a:t>
            </a:fld>
            <a:endParaRPr lang="pl-PL"/>
          </a:p>
        </p:txBody>
      </p:sp>
    </p:spTree>
    <p:extLst>
      <p:ext uri="{BB962C8B-B14F-4D97-AF65-F5344CB8AC3E}">
        <p14:creationId xmlns:p14="http://schemas.microsoft.com/office/powerpoint/2010/main" val="3363350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C7195C25-BC17-4D0E-86D1-3BB68DD8FF56}" type="datetimeFigureOut">
              <a:rPr lang="pl-PL" smtClean="0"/>
              <a:t>2015-04-09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D77ABB1D-4BDD-4F1B-A208-8BDB1B509B91}" type="slidenum">
              <a:rPr lang="pl-PL" smtClean="0"/>
              <a:t>‹#›</a:t>
            </a:fld>
            <a:endParaRPr lang="pl-PL"/>
          </a:p>
        </p:txBody>
      </p:sp>
    </p:spTree>
    <p:extLst>
      <p:ext uri="{BB962C8B-B14F-4D97-AF65-F5344CB8AC3E}">
        <p14:creationId xmlns:p14="http://schemas.microsoft.com/office/powerpoint/2010/main" val="2701026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7195C25-BC17-4D0E-86D1-3BB68DD8FF56}" type="datetimeFigureOut">
              <a:rPr lang="pl-PL" smtClean="0"/>
              <a:t>2015-04-09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D77ABB1D-4BDD-4F1B-A208-8BDB1B509B91}" type="slidenum">
              <a:rPr lang="pl-PL" smtClean="0"/>
              <a:t>‹#›</a:t>
            </a:fld>
            <a:endParaRPr lang="pl-PL"/>
          </a:p>
        </p:txBody>
      </p:sp>
    </p:spTree>
    <p:extLst>
      <p:ext uri="{BB962C8B-B14F-4D97-AF65-F5344CB8AC3E}">
        <p14:creationId xmlns:p14="http://schemas.microsoft.com/office/powerpoint/2010/main" val="989598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142254" y="1204138"/>
            <a:ext cx="14095722" cy="5124587"/>
          </a:xfrm>
        </p:spPr>
        <p:txBody>
          <a:bodyPr anchor="b"/>
          <a:lstStyle>
            <a:lvl1pPr algn="l">
              <a:defRPr sz="9100" b="1"/>
            </a:lvl1pPr>
          </a:lstStyle>
          <a:p>
            <a:r>
              <a:rPr lang="pl-PL" smtClean="0"/>
              <a:t>Kliknij, aby edytować styl</a:t>
            </a:r>
            <a:endParaRPr lang="pl-PL"/>
          </a:p>
        </p:txBody>
      </p:sp>
      <p:sp>
        <p:nvSpPr>
          <p:cNvPr id="3" name="Symbol zastępczy zawartości 2"/>
          <p:cNvSpPr>
            <a:spLocks noGrp="1"/>
          </p:cNvSpPr>
          <p:nvPr>
            <p:ph idx="1"/>
          </p:nvPr>
        </p:nvSpPr>
        <p:spPr>
          <a:xfrm>
            <a:off x="16751220" y="1204140"/>
            <a:ext cx="23951566" cy="25811958"/>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2142254" y="6328727"/>
            <a:ext cx="14095722" cy="20687371"/>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7195C25-BC17-4D0E-86D1-3BB68DD8FF56}" type="datetimeFigureOut">
              <a:rPr lang="pl-PL" smtClean="0"/>
              <a:t>2015-04-09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77ABB1D-4BDD-4F1B-A208-8BDB1B509B91}" type="slidenum">
              <a:rPr lang="pl-PL" smtClean="0"/>
              <a:t>‹#›</a:t>
            </a:fld>
            <a:endParaRPr lang="pl-PL"/>
          </a:p>
        </p:txBody>
      </p:sp>
    </p:spTree>
    <p:extLst>
      <p:ext uri="{BB962C8B-B14F-4D97-AF65-F5344CB8AC3E}">
        <p14:creationId xmlns:p14="http://schemas.microsoft.com/office/powerpoint/2010/main" val="3061460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927" y="21170424"/>
            <a:ext cx="25707023" cy="2499288"/>
          </a:xfrm>
        </p:spPr>
        <p:txBody>
          <a:bodyPr anchor="b"/>
          <a:lstStyle>
            <a:lvl1pPr algn="l">
              <a:defRPr sz="9100" b="1"/>
            </a:lvl1pPr>
          </a:lstStyle>
          <a:p>
            <a:r>
              <a:rPr lang="pl-PL" smtClean="0"/>
              <a:t>Kliknij, aby edytować styl</a:t>
            </a:r>
            <a:endParaRPr lang="pl-PL"/>
          </a:p>
        </p:txBody>
      </p:sp>
      <p:sp>
        <p:nvSpPr>
          <p:cNvPr id="3" name="Symbol zastępczy obrazu 2"/>
          <p:cNvSpPr>
            <a:spLocks noGrp="1"/>
          </p:cNvSpPr>
          <p:nvPr>
            <p:ph type="pic" idx="1"/>
          </p:nvPr>
        </p:nvSpPr>
        <p:spPr>
          <a:xfrm>
            <a:off x="8397927" y="2702309"/>
            <a:ext cx="25707023" cy="18146078"/>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pl-PL"/>
          </a:p>
        </p:txBody>
      </p:sp>
      <p:sp>
        <p:nvSpPr>
          <p:cNvPr id="4" name="Symbol zastępczy tekstu 3"/>
          <p:cNvSpPr>
            <a:spLocks noGrp="1"/>
          </p:cNvSpPr>
          <p:nvPr>
            <p:ph type="body" sz="half" idx="2"/>
          </p:nvPr>
        </p:nvSpPr>
        <p:spPr>
          <a:xfrm>
            <a:off x="8397927" y="23669713"/>
            <a:ext cx="25707023" cy="3549404"/>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7195C25-BC17-4D0E-86D1-3BB68DD8FF56}" type="datetimeFigureOut">
              <a:rPr lang="pl-PL" smtClean="0"/>
              <a:t>2015-04-09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77ABB1D-4BDD-4F1B-A208-8BDB1B509B91}" type="slidenum">
              <a:rPr lang="pl-PL" smtClean="0"/>
              <a:t>‹#›</a:t>
            </a:fld>
            <a:endParaRPr lang="pl-PL"/>
          </a:p>
        </p:txBody>
      </p:sp>
    </p:spTree>
    <p:extLst>
      <p:ext uri="{BB962C8B-B14F-4D97-AF65-F5344CB8AC3E}">
        <p14:creationId xmlns:p14="http://schemas.microsoft.com/office/powerpoint/2010/main" val="307888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2142252" y="1211141"/>
            <a:ext cx="38560534" cy="5040577"/>
          </a:xfrm>
          <a:prstGeom prst="rect">
            <a:avLst/>
          </a:prstGeom>
        </p:spPr>
        <p:txBody>
          <a:bodyPr vert="horz" lIns="417643" tIns="208822" rIns="417643" bIns="208822"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2142252" y="7056810"/>
            <a:ext cx="38560534" cy="19959288"/>
          </a:xfrm>
          <a:prstGeom prst="rect">
            <a:avLst/>
          </a:prstGeom>
        </p:spPr>
        <p:txBody>
          <a:bodyPr vert="horz" lIns="417643" tIns="208822" rIns="417643" bIns="208822"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2142252" y="28031212"/>
            <a:ext cx="9997176" cy="1610184"/>
          </a:xfrm>
          <a:prstGeom prst="rect">
            <a:avLst/>
          </a:prstGeom>
        </p:spPr>
        <p:txBody>
          <a:bodyPr vert="horz" lIns="417643" tIns="208822" rIns="417643" bIns="208822" rtlCol="0" anchor="ctr"/>
          <a:lstStyle>
            <a:lvl1pPr algn="l">
              <a:defRPr sz="5500">
                <a:solidFill>
                  <a:schemeClr val="tx1">
                    <a:tint val="75000"/>
                  </a:schemeClr>
                </a:solidFill>
              </a:defRPr>
            </a:lvl1pPr>
          </a:lstStyle>
          <a:p>
            <a:fld id="{C7195C25-BC17-4D0E-86D1-3BB68DD8FF56}" type="datetimeFigureOut">
              <a:rPr lang="pl-PL" smtClean="0"/>
              <a:t>2015-04-09</a:t>
            </a:fld>
            <a:endParaRPr lang="pl-PL"/>
          </a:p>
        </p:txBody>
      </p:sp>
      <p:sp>
        <p:nvSpPr>
          <p:cNvPr id="5" name="Symbol zastępczy stopki 4"/>
          <p:cNvSpPr>
            <a:spLocks noGrp="1"/>
          </p:cNvSpPr>
          <p:nvPr>
            <p:ph type="ftr" sz="quarter" idx="3"/>
          </p:nvPr>
        </p:nvSpPr>
        <p:spPr>
          <a:xfrm>
            <a:off x="14638722" y="28031212"/>
            <a:ext cx="13567595" cy="1610184"/>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30705610" y="28031212"/>
            <a:ext cx="9997176" cy="1610184"/>
          </a:xfrm>
          <a:prstGeom prst="rect">
            <a:avLst/>
          </a:prstGeom>
        </p:spPr>
        <p:txBody>
          <a:bodyPr vert="horz" lIns="417643" tIns="208822" rIns="417643" bIns="208822" rtlCol="0" anchor="ctr"/>
          <a:lstStyle>
            <a:lvl1pPr algn="r">
              <a:defRPr sz="5500">
                <a:solidFill>
                  <a:schemeClr val="tx1">
                    <a:tint val="75000"/>
                  </a:schemeClr>
                </a:solidFill>
              </a:defRPr>
            </a:lvl1pPr>
          </a:lstStyle>
          <a:p>
            <a:fld id="{D77ABB1D-4BDD-4F1B-A208-8BDB1B509B91}" type="slidenum">
              <a:rPr lang="pl-PL" smtClean="0"/>
              <a:t>‹#›</a:t>
            </a:fld>
            <a:endParaRPr lang="pl-PL"/>
          </a:p>
        </p:txBody>
      </p:sp>
    </p:spTree>
    <p:extLst>
      <p:ext uri="{BB962C8B-B14F-4D97-AF65-F5344CB8AC3E}">
        <p14:creationId xmlns:p14="http://schemas.microsoft.com/office/powerpoint/2010/main" val="2088102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anose="020B0604020202020204"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anose="020B0604020202020204"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9pPr>
    </p:bodyStyle>
    <p:otherStyle>
      <a:defPPr>
        <a:defRPr lang="pl-PL"/>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emf"/><Relationship Id="rId5" Type="http://schemas.openxmlformats.org/officeDocument/2006/relationships/image" Target="../media/image4.png"/><Relationship Id="rId10" Type="http://schemas.openxmlformats.org/officeDocument/2006/relationships/image" Target="../media/image9.emf"/><Relationship Id="rId4" Type="http://schemas.openxmlformats.org/officeDocument/2006/relationships/image" Target="../media/image3.png"/><Relationship Id="rId9"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861106" y="792139"/>
            <a:ext cx="41943918" cy="1107996"/>
          </a:xfrm>
          <a:prstGeom prst="rect">
            <a:avLst/>
          </a:prstGeom>
          <a:noFill/>
        </p:spPr>
        <p:txBody>
          <a:bodyPr wrap="none" rtlCol="0">
            <a:spAutoFit/>
          </a:bodyPr>
          <a:lstStyle/>
          <a:p>
            <a:r>
              <a:rPr lang="en-US" sz="6600" b="1" dirty="0"/>
              <a:t>Analysis of Water Vapor Characteristics of Regional Rainfall Around Poyang Lake Using Ground-based GPS Observations</a:t>
            </a:r>
            <a:endParaRPr lang="pl-PL" sz="6600" b="1" dirty="0"/>
          </a:p>
        </p:txBody>
      </p:sp>
      <p:sp>
        <p:nvSpPr>
          <p:cNvPr id="5" name="pole tekstowe 4"/>
          <p:cNvSpPr txBox="1"/>
          <p:nvPr/>
        </p:nvSpPr>
        <p:spPr>
          <a:xfrm>
            <a:off x="14293727" y="2415853"/>
            <a:ext cx="12896031" cy="1969770"/>
          </a:xfrm>
          <a:prstGeom prst="rect">
            <a:avLst/>
          </a:prstGeom>
          <a:noFill/>
        </p:spPr>
        <p:txBody>
          <a:bodyPr wrap="none" rtlCol="0">
            <a:spAutoFit/>
          </a:bodyPr>
          <a:lstStyle/>
          <a:p>
            <a:pPr algn="ctr"/>
            <a:r>
              <a:rPr lang="en-US" sz="4000" dirty="0"/>
              <a:t>Cao </a:t>
            </a:r>
            <a:r>
              <a:rPr lang="en-US" sz="4000" dirty="0" err="1"/>
              <a:t>Yujing</a:t>
            </a:r>
            <a:r>
              <a:rPr lang="en-US" sz="4000" dirty="0"/>
              <a:t> </a:t>
            </a:r>
            <a:r>
              <a:rPr lang="en-US" sz="4000" baseline="30000" dirty="0"/>
              <a:t>1,2</a:t>
            </a:r>
            <a:r>
              <a:rPr lang="en-US" sz="4000" dirty="0"/>
              <a:t>, </a:t>
            </a:r>
            <a:r>
              <a:rPr lang="en-US" sz="4000" dirty="0" err="1"/>
              <a:t>Guo</a:t>
            </a:r>
            <a:r>
              <a:rPr lang="en-US" sz="4000" dirty="0"/>
              <a:t> Hang </a:t>
            </a:r>
            <a:r>
              <a:rPr lang="en-US" sz="4000" baseline="30000" dirty="0"/>
              <a:t>1</a:t>
            </a:r>
            <a:r>
              <a:rPr lang="en-US" sz="4000" dirty="0"/>
              <a:t>, Liao Rongwei</a:t>
            </a:r>
            <a:r>
              <a:rPr lang="en-US" sz="4000" baseline="30000" dirty="0"/>
              <a:t>3</a:t>
            </a:r>
            <a:r>
              <a:rPr lang="en-US" sz="4000" dirty="0"/>
              <a:t> , </a:t>
            </a:r>
            <a:r>
              <a:rPr lang="en-US" sz="4000" dirty="0" err="1"/>
              <a:t>Uradzinski</a:t>
            </a:r>
            <a:r>
              <a:rPr lang="en-US" sz="4000" dirty="0"/>
              <a:t> Marcin</a:t>
            </a:r>
            <a:r>
              <a:rPr lang="en-US" sz="4000" baseline="30000" dirty="0"/>
              <a:t>4</a:t>
            </a:r>
            <a:endParaRPr lang="pl-PL" sz="4000" dirty="0"/>
          </a:p>
          <a:p>
            <a:pPr algn="ctr"/>
            <a:endParaRPr lang="pl-PL" dirty="0"/>
          </a:p>
        </p:txBody>
      </p:sp>
      <p:sp>
        <p:nvSpPr>
          <p:cNvPr id="6" name="Prostokąt 5"/>
          <p:cNvSpPr/>
          <p:nvPr/>
        </p:nvSpPr>
        <p:spPr>
          <a:xfrm>
            <a:off x="756223" y="3332047"/>
            <a:ext cx="41764640" cy="646331"/>
          </a:xfrm>
          <a:prstGeom prst="rect">
            <a:avLst/>
          </a:prstGeom>
        </p:spPr>
        <p:txBody>
          <a:bodyPr wrap="square">
            <a:spAutoFit/>
          </a:bodyPr>
          <a:lstStyle/>
          <a:p>
            <a:pPr lvl="0"/>
            <a:r>
              <a:rPr lang="pl-PL" sz="3600" dirty="0" smtClean="0"/>
              <a:t>1.</a:t>
            </a:r>
            <a:r>
              <a:rPr lang="en-US" sz="3600" dirty="0" smtClean="0"/>
              <a:t>Nanchang </a:t>
            </a:r>
            <a:r>
              <a:rPr lang="en-US" sz="3600" dirty="0"/>
              <a:t>University, China,  2. China Meteorological Administration, Engineering Consulting Center, China,  3. National Meteorological Information Center, China, 4. University of </a:t>
            </a:r>
            <a:r>
              <a:rPr lang="en-US" sz="3600" dirty="0" err="1"/>
              <a:t>Warmia</a:t>
            </a:r>
            <a:r>
              <a:rPr lang="en-US" sz="3600" dirty="0"/>
              <a:t> and </a:t>
            </a:r>
            <a:r>
              <a:rPr lang="en-US" sz="3600" dirty="0" err="1"/>
              <a:t>Mazury</a:t>
            </a:r>
            <a:r>
              <a:rPr lang="en-US" sz="3600" dirty="0"/>
              <a:t> in Olsztyn, Poland</a:t>
            </a:r>
            <a:endParaRPr lang="pl-PL" sz="3600" dirty="0"/>
          </a:p>
        </p:txBody>
      </p:sp>
      <p:sp>
        <p:nvSpPr>
          <p:cNvPr id="7" name="pole tekstowe 6"/>
          <p:cNvSpPr txBox="1"/>
          <p:nvPr/>
        </p:nvSpPr>
        <p:spPr>
          <a:xfrm>
            <a:off x="756224" y="4391751"/>
            <a:ext cx="41404600" cy="3046988"/>
          </a:xfrm>
          <a:prstGeom prst="rect">
            <a:avLst/>
          </a:prstGeom>
          <a:noFill/>
        </p:spPr>
        <p:txBody>
          <a:bodyPr wrap="square" rtlCol="0">
            <a:spAutoFit/>
          </a:bodyPr>
          <a:lstStyle/>
          <a:p>
            <a:r>
              <a:rPr lang="pl-PL" sz="3200" b="1" dirty="0" smtClean="0"/>
              <a:t>1. </a:t>
            </a:r>
            <a:r>
              <a:rPr lang="pl-PL" sz="3200" b="1" dirty="0" err="1" smtClean="0"/>
              <a:t>Abstract</a:t>
            </a:r>
            <a:r>
              <a:rPr lang="pl-PL" sz="3200" b="1" dirty="0" smtClean="0"/>
              <a:t>:</a:t>
            </a:r>
          </a:p>
          <a:p>
            <a:r>
              <a:rPr lang="en-US" sz="3200" dirty="0"/>
              <a:t>Atmospheric </a:t>
            </a:r>
            <a:r>
              <a:rPr lang="en-US" sz="3200" dirty="0" err="1"/>
              <a:t>precipitable</a:t>
            </a:r>
            <a:r>
              <a:rPr lang="en-US" sz="3200" dirty="0"/>
              <a:t> water vapor of Poyang Lake area can be estimated using the ground-based Global Positioning System technology </a:t>
            </a:r>
            <a:r>
              <a:rPr lang="en-US" sz="3200" dirty="0" smtClean="0"/>
              <a:t>and </a:t>
            </a:r>
            <a:r>
              <a:rPr lang="en-US" sz="3200" dirty="0"/>
              <a:t>the atmospheric </a:t>
            </a:r>
            <a:r>
              <a:rPr lang="en-US" sz="3200" dirty="0" err="1"/>
              <a:t>precipitable</a:t>
            </a:r>
            <a:r>
              <a:rPr lang="en-US" sz="3200" dirty="0"/>
              <a:t> water vapor change characteristics during the rainfall process can be </a:t>
            </a:r>
            <a:r>
              <a:rPr lang="en-US" sz="3200" dirty="0" err="1" smtClean="0"/>
              <a:t>analyzed.At</a:t>
            </a:r>
            <a:r>
              <a:rPr lang="en-US" sz="3200" dirty="0" smtClean="0"/>
              <a:t> </a:t>
            </a:r>
            <a:r>
              <a:rPr lang="en-US" sz="3200" dirty="0"/>
              <a:t>the same time we can use National Centers for Environmental Prediction (NCEP) reanalysis data and high-density grid data analysis of weather system, water vapor transmission, convergence and precipitation power mechanism. The atmospheric </a:t>
            </a:r>
            <a:r>
              <a:rPr lang="en-US" sz="3200" dirty="0" err="1" smtClean="0"/>
              <a:t>precipitable</a:t>
            </a:r>
            <a:r>
              <a:rPr lang="en-US" sz="3200" dirty="0" smtClean="0"/>
              <a:t> </a:t>
            </a:r>
            <a:r>
              <a:rPr lang="en-US" sz="3200" dirty="0"/>
              <a:t>water vapor and rainfall contrast analysis show that rainfall and </a:t>
            </a:r>
            <a:r>
              <a:rPr lang="en-US" sz="3200" dirty="0" err="1"/>
              <a:t>precipitable</a:t>
            </a:r>
            <a:r>
              <a:rPr lang="en-US" sz="3200" dirty="0"/>
              <a:t> water vapor are not directly in corresponding relation,, and their values are not always mutually corresponded. The value of rainfall is closely related with the water </a:t>
            </a:r>
            <a:r>
              <a:rPr lang="en-US" sz="3200" dirty="0" smtClean="0"/>
              <a:t>vapor </a:t>
            </a:r>
            <a:r>
              <a:rPr lang="en-US" sz="3200" dirty="0"/>
              <a:t>transfer and water vapor convergence. In front of the rainfall the increasing process of GPS/PWV changes continuously, and increases suddenly in about 1 hour before the rainfall. The rainfall is not always smaller than the biggest value of GPS/PWV, </a:t>
            </a:r>
            <a:r>
              <a:rPr lang="en-US" sz="3200" dirty="0" smtClean="0"/>
              <a:t>and </a:t>
            </a:r>
            <a:r>
              <a:rPr lang="en-US" sz="3200" dirty="0"/>
              <a:t>has the possibility to be bigger than the GPS/PWV values. GPS delivered PWV could be used to improve the near real time forecast/ short term forecast of precipitation.</a:t>
            </a:r>
            <a:endParaRPr lang="pl-PL" sz="3200" dirty="0"/>
          </a:p>
        </p:txBody>
      </p:sp>
      <p:sp>
        <p:nvSpPr>
          <p:cNvPr id="9" name="pole tekstowe 8"/>
          <p:cNvSpPr txBox="1"/>
          <p:nvPr/>
        </p:nvSpPr>
        <p:spPr>
          <a:xfrm>
            <a:off x="836736" y="7438739"/>
            <a:ext cx="10203514" cy="584775"/>
          </a:xfrm>
          <a:prstGeom prst="rect">
            <a:avLst/>
          </a:prstGeom>
          <a:noFill/>
        </p:spPr>
        <p:txBody>
          <a:bodyPr wrap="square" rtlCol="0">
            <a:spAutoFit/>
          </a:bodyPr>
          <a:lstStyle/>
          <a:p>
            <a:pPr lvl="0"/>
            <a:r>
              <a:rPr lang="pl-PL" sz="3200" b="1" dirty="0" smtClean="0"/>
              <a:t>2. G</a:t>
            </a:r>
            <a:r>
              <a:rPr lang="en-US" sz="3200" b="1" dirty="0" smtClean="0"/>
              <a:t>round-based </a:t>
            </a:r>
            <a:r>
              <a:rPr lang="en-US" sz="3200" b="1" dirty="0"/>
              <a:t>GPS inversion of atmospheric water vapor</a:t>
            </a:r>
            <a:endParaRPr lang="pl-PL" sz="3200" b="1" dirty="0"/>
          </a:p>
        </p:txBody>
      </p:sp>
      <p:sp>
        <p:nvSpPr>
          <p:cNvPr id="11" name="Prostokąt 10"/>
          <p:cNvSpPr/>
          <p:nvPr/>
        </p:nvSpPr>
        <p:spPr>
          <a:xfrm>
            <a:off x="756223" y="8023515"/>
            <a:ext cx="9721080" cy="50819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pic>
        <p:nvPicPr>
          <p:cNvPr id="12" name="Obraz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0368" y="8051642"/>
            <a:ext cx="8096250" cy="4943475"/>
          </a:xfrm>
          <a:prstGeom prst="rect">
            <a:avLst/>
          </a:prstGeom>
        </p:spPr>
      </p:pic>
      <p:sp>
        <p:nvSpPr>
          <p:cNvPr id="14" name="pole tekstowe 13"/>
          <p:cNvSpPr txBox="1"/>
          <p:nvPr/>
        </p:nvSpPr>
        <p:spPr>
          <a:xfrm>
            <a:off x="11421326" y="7504421"/>
            <a:ext cx="12161433" cy="4031873"/>
          </a:xfrm>
          <a:prstGeom prst="rect">
            <a:avLst/>
          </a:prstGeom>
          <a:noFill/>
        </p:spPr>
        <p:txBody>
          <a:bodyPr wrap="square" rtlCol="0">
            <a:spAutoFit/>
          </a:bodyPr>
          <a:lstStyle/>
          <a:p>
            <a:r>
              <a:rPr lang="pl-PL" sz="3200" b="1" dirty="0" smtClean="0"/>
              <a:t>3. </a:t>
            </a:r>
            <a:r>
              <a:rPr lang="pl-PL" sz="3200" b="1" dirty="0" err="1" smtClean="0"/>
              <a:t>Observations</a:t>
            </a:r>
            <a:endParaRPr lang="pl-PL" sz="3200" b="1" dirty="0" smtClean="0"/>
          </a:p>
          <a:p>
            <a:r>
              <a:rPr lang="en-US" sz="3200" dirty="0"/>
              <a:t>Four stations were selected including </a:t>
            </a:r>
            <a:r>
              <a:rPr lang="en-US" sz="3200" dirty="0" err="1"/>
              <a:t>Duchang</a:t>
            </a:r>
            <a:r>
              <a:rPr lang="en-US" sz="3200" dirty="0"/>
              <a:t> Poyang Lake (DUCH), </a:t>
            </a:r>
            <a:r>
              <a:rPr lang="en-US" sz="3200" dirty="0" err="1"/>
              <a:t>Jiujiang</a:t>
            </a:r>
            <a:r>
              <a:rPr lang="en-US" sz="3200" dirty="0"/>
              <a:t> (JIUJ), </a:t>
            </a:r>
            <a:r>
              <a:rPr lang="en-US" sz="3200" dirty="0" err="1"/>
              <a:t>DeAn</a:t>
            </a:r>
            <a:r>
              <a:rPr lang="en-US" sz="3200" dirty="0"/>
              <a:t> (DEAN), and </a:t>
            </a:r>
            <a:r>
              <a:rPr lang="en-US" sz="3200" dirty="0" err="1"/>
              <a:t>Yongxiu</a:t>
            </a:r>
            <a:r>
              <a:rPr lang="en-US" sz="3200" dirty="0"/>
              <a:t> (YXIU) </a:t>
            </a:r>
            <a:r>
              <a:rPr lang="en-US" sz="3200" dirty="0" smtClean="0"/>
              <a:t> </a:t>
            </a:r>
            <a:r>
              <a:rPr lang="en-US" sz="3200" dirty="0"/>
              <a:t>and at the same time, the IGS permanent stations Kunming, Lhasa</a:t>
            </a:r>
            <a:r>
              <a:rPr lang="en-US" sz="3200" dirty="0" smtClean="0"/>
              <a:t>,</a:t>
            </a:r>
            <a:r>
              <a:rPr lang="pl-PL" sz="3200" dirty="0" smtClean="0"/>
              <a:t> and </a:t>
            </a:r>
            <a:r>
              <a:rPr lang="en-US" sz="3200" dirty="0" smtClean="0"/>
              <a:t>Xian </a:t>
            </a:r>
            <a:r>
              <a:rPr lang="en-US" sz="3200" dirty="0"/>
              <a:t>were used, too. Using these observations, the PWV in the Poyang Lake area can be estimated. </a:t>
            </a:r>
            <a:endParaRPr lang="pl-PL" sz="3200" dirty="0" smtClean="0"/>
          </a:p>
          <a:p>
            <a:endParaRPr lang="pl-PL" sz="3200" b="1" dirty="0"/>
          </a:p>
          <a:p>
            <a:endParaRPr lang="pl-PL" sz="3200" dirty="0"/>
          </a:p>
        </p:txBody>
      </p:sp>
      <p:sp>
        <p:nvSpPr>
          <p:cNvPr id="15" name="Prostokąt 14"/>
          <p:cNvSpPr/>
          <p:nvPr/>
        </p:nvSpPr>
        <p:spPr>
          <a:xfrm>
            <a:off x="11467584" y="8051642"/>
            <a:ext cx="12115175" cy="94767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8" name="pole tekstowe 17"/>
          <p:cNvSpPr txBox="1"/>
          <p:nvPr/>
        </p:nvSpPr>
        <p:spPr>
          <a:xfrm>
            <a:off x="24014807" y="7510444"/>
            <a:ext cx="15913768" cy="3046988"/>
          </a:xfrm>
          <a:prstGeom prst="rect">
            <a:avLst/>
          </a:prstGeom>
          <a:noFill/>
        </p:spPr>
        <p:txBody>
          <a:bodyPr wrap="square" rtlCol="0">
            <a:spAutoFit/>
          </a:bodyPr>
          <a:lstStyle/>
          <a:p>
            <a:r>
              <a:rPr lang="pl-PL" sz="3200" b="1" dirty="0"/>
              <a:t>4</a:t>
            </a:r>
            <a:r>
              <a:rPr lang="pl-PL" sz="3200" b="1" dirty="0" smtClean="0"/>
              <a:t>. </a:t>
            </a:r>
            <a:r>
              <a:rPr lang="en-US" sz="3200" b="1" dirty="0"/>
              <a:t>Analysis of GPS/PWV results</a:t>
            </a:r>
            <a:endParaRPr lang="pl-PL" sz="3200" b="1" dirty="0" smtClean="0"/>
          </a:p>
          <a:p>
            <a:pPr algn="just"/>
            <a:r>
              <a:rPr lang="pl-PL" sz="3200" dirty="0" smtClean="0"/>
              <a:t>T</a:t>
            </a:r>
            <a:r>
              <a:rPr lang="en-US" sz="3200" dirty="0" smtClean="0"/>
              <a:t>he </a:t>
            </a:r>
            <a:r>
              <a:rPr lang="en-US" sz="3200" dirty="0"/>
              <a:t>Poyang Lake based on GPS/PWV time series (from June 4th , 8am to June 6th, 8pm). GPS/PWV time series are consistent and three days of atmospheric water vapor values are always </a:t>
            </a:r>
            <a:r>
              <a:rPr lang="en-US" sz="3200" dirty="0" smtClean="0"/>
              <a:t>above</a:t>
            </a:r>
            <a:r>
              <a:rPr lang="pl-PL" sz="3200" dirty="0" smtClean="0"/>
              <a:t> </a:t>
            </a:r>
            <a:r>
              <a:rPr lang="en-US" sz="3200" dirty="0" smtClean="0"/>
              <a:t>58 </a:t>
            </a:r>
            <a:r>
              <a:rPr lang="en-US" sz="3200" dirty="0"/>
              <a:t>mm.</a:t>
            </a:r>
            <a:endParaRPr lang="pl-PL" sz="3200" b="1" dirty="0"/>
          </a:p>
          <a:p>
            <a:endParaRPr lang="pl-PL" sz="3200" dirty="0" smtClean="0"/>
          </a:p>
          <a:p>
            <a:endParaRPr lang="pl-PL" sz="3200"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07095" y="9660178"/>
            <a:ext cx="9993278" cy="6669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19541" y="10523379"/>
            <a:ext cx="6836494" cy="6926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Prostokąt 15"/>
          <p:cNvSpPr/>
          <p:nvPr/>
        </p:nvSpPr>
        <p:spPr>
          <a:xfrm>
            <a:off x="24014806" y="8051642"/>
            <a:ext cx="18146017" cy="94767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7" name="Prostokąt 16"/>
          <p:cNvSpPr/>
          <p:nvPr/>
        </p:nvSpPr>
        <p:spPr>
          <a:xfrm>
            <a:off x="756223" y="13385807"/>
            <a:ext cx="10416361" cy="6001643"/>
          </a:xfrm>
          <a:prstGeom prst="rect">
            <a:avLst/>
          </a:prstGeom>
        </p:spPr>
        <p:txBody>
          <a:bodyPr wrap="square">
            <a:spAutoFit/>
          </a:bodyPr>
          <a:lstStyle/>
          <a:p>
            <a:r>
              <a:rPr lang="pl-PL" sz="3200" b="1" dirty="0" smtClean="0"/>
              <a:t>5. </a:t>
            </a:r>
            <a:r>
              <a:rPr lang="en-US" sz="3200" b="1" dirty="0"/>
              <a:t>The relationship between GPS/PWV and the </a:t>
            </a:r>
            <a:r>
              <a:rPr lang="en-US" sz="3200" b="1" dirty="0" smtClean="0"/>
              <a:t>rainfall</a:t>
            </a:r>
            <a:endParaRPr lang="pl-PL" sz="3200" b="1" dirty="0" smtClean="0"/>
          </a:p>
          <a:p>
            <a:pPr algn="just"/>
            <a:r>
              <a:rPr lang="pl-PL" sz="3200" dirty="0" smtClean="0"/>
              <a:t>D</a:t>
            </a:r>
            <a:r>
              <a:rPr lang="en-US" sz="3200" dirty="0" err="1" smtClean="0"/>
              <a:t>ata</a:t>
            </a:r>
            <a:r>
              <a:rPr lang="en-US" sz="3200" dirty="0" smtClean="0"/>
              <a:t> </a:t>
            </a:r>
            <a:r>
              <a:rPr lang="en-US" sz="3200" dirty="0"/>
              <a:t>of high-density grid points </a:t>
            </a:r>
            <a:r>
              <a:rPr lang="pl-PL" sz="3200" dirty="0" smtClean="0"/>
              <a:t>was </a:t>
            </a:r>
            <a:r>
              <a:rPr lang="pl-PL" sz="3200" dirty="0" err="1" smtClean="0"/>
              <a:t>used</a:t>
            </a:r>
            <a:r>
              <a:rPr lang="pl-PL" sz="3200" dirty="0" smtClean="0"/>
              <a:t> </a:t>
            </a:r>
            <a:r>
              <a:rPr lang="en-US" sz="3200" dirty="0" smtClean="0"/>
              <a:t>to </a:t>
            </a:r>
            <a:r>
              <a:rPr lang="en-US" sz="3200" dirty="0"/>
              <a:t>obtain the daily </a:t>
            </a:r>
            <a:r>
              <a:rPr lang="pl-PL" sz="3200" dirty="0"/>
              <a:t> </a:t>
            </a:r>
            <a:r>
              <a:rPr lang="en-US" sz="3200" dirty="0" smtClean="0"/>
              <a:t>rainfall </a:t>
            </a:r>
            <a:r>
              <a:rPr lang="en-US" sz="3200" dirty="0"/>
              <a:t>what is actually happening at each Poyang Lake </a:t>
            </a:r>
            <a:r>
              <a:rPr lang="pl-PL" sz="3200" dirty="0"/>
              <a:t> </a:t>
            </a:r>
            <a:r>
              <a:rPr lang="en-US" sz="3200" dirty="0" smtClean="0"/>
              <a:t>measuring </a:t>
            </a:r>
            <a:r>
              <a:rPr lang="en-US" sz="3200" dirty="0"/>
              <a:t>station from June 3th to June 8th, to compare with </a:t>
            </a:r>
            <a:r>
              <a:rPr lang="pl-PL" sz="3200" dirty="0"/>
              <a:t> </a:t>
            </a:r>
            <a:r>
              <a:rPr lang="en-US" sz="3200" dirty="0" smtClean="0"/>
              <a:t>GPS/PWV </a:t>
            </a:r>
            <a:r>
              <a:rPr lang="en-US" sz="3200" dirty="0"/>
              <a:t>of each Poyang Lake measuring station and </a:t>
            </a:r>
            <a:r>
              <a:rPr lang="en-US" sz="3200" dirty="0" smtClean="0"/>
              <a:t>analyze</a:t>
            </a:r>
            <a:r>
              <a:rPr lang="pl-PL" sz="3200" dirty="0"/>
              <a:t> </a:t>
            </a:r>
            <a:r>
              <a:rPr lang="en-US" sz="3200" dirty="0" smtClean="0"/>
              <a:t>the </a:t>
            </a:r>
            <a:r>
              <a:rPr lang="en-US" sz="3200" dirty="0"/>
              <a:t>relationship between them</a:t>
            </a:r>
            <a:r>
              <a:rPr lang="en-US" sz="3200" dirty="0" smtClean="0"/>
              <a:t>.</a:t>
            </a:r>
            <a:endParaRPr lang="pl-PL" sz="3200" dirty="0" smtClean="0"/>
          </a:p>
          <a:p>
            <a:pPr algn="just"/>
            <a:r>
              <a:rPr lang="en-US" sz="3200" dirty="0" smtClean="0"/>
              <a:t>Figure </a:t>
            </a:r>
            <a:r>
              <a:rPr lang="pl-PL" sz="3200" dirty="0" err="1" smtClean="0"/>
              <a:t>presents</a:t>
            </a:r>
            <a:r>
              <a:rPr lang="en-US" sz="3200" dirty="0" smtClean="0"/>
              <a:t> </a:t>
            </a:r>
            <a:r>
              <a:rPr lang="en-US" sz="3200" dirty="0"/>
              <a:t>the time </a:t>
            </a:r>
            <a:r>
              <a:rPr lang="en-US" sz="3200" dirty="0" smtClean="0"/>
              <a:t>series</a:t>
            </a:r>
            <a:r>
              <a:rPr lang="pl-PL" sz="3200" dirty="0" smtClean="0"/>
              <a:t> </a:t>
            </a:r>
            <a:r>
              <a:rPr lang="en-US" sz="3200" dirty="0" smtClean="0"/>
              <a:t>of </a:t>
            </a:r>
            <a:r>
              <a:rPr lang="en-US" sz="3200" dirty="0"/>
              <a:t>GPS/PWV and the </a:t>
            </a:r>
            <a:r>
              <a:rPr lang="en-US" sz="3200" dirty="0" smtClean="0"/>
              <a:t>current</a:t>
            </a:r>
            <a:r>
              <a:rPr lang="pl-PL" sz="3200" dirty="0"/>
              <a:t> </a:t>
            </a:r>
            <a:r>
              <a:rPr lang="pl-PL" sz="3200" dirty="0" smtClean="0"/>
              <a:t>r</a:t>
            </a:r>
            <a:r>
              <a:rPr lang="en-US" sz="3200" dirty="0" err="1" smtClean="0"/>
              <a:t>ainfall</a:t>
            </a:r>
            <a:r>
              <a:rPr lang="pl-PL" sz="3200" dirty="0" smtClean="0"/>
              <a:t>s </a:t>
            </a:r>
            <a:r>
              <a:rPr lang="pl-PL" sz="3200" dirty="0" err="1" smtClean="0"/>
              <a:t>at</a:t>
            </a:r>
            <a:r>
              <a:rPr lang="pl-PL" sz="3200" dirty="0" smtClean="0"/>
              <a:t> </a:t>
            </a:r>
            <a:r>
              <a:rPr lang="pl-PL" sz="3200" dirty="0" err="1" smtClean="0"/>
              <a:t>four</a:t>
            </a:r>
            <a:r>
              <a:rPr lang="pl-PL" sz="3200" dirty="0" smtClean="0"/>
              <a:t> </a:t>
            </a:r>
            <a:r>
              <a:rPr lang="pl-PL" sz="3200" dirty="0" err="1" smtClean="0"/>
              <a:t>stations</a:t>
            </a:r>
            <a:r>
              <a:rPr lang="en-US" sz="3200" dirty="0" smtClean="0"/>
              <a:t>.</a:t>
            </a:r>
            <a:r>
              <a:rPr lang="en-US" sz="3200" b="1" dirty="0" smtClean="0"/>
              <a:t> </a:t>
            </a:r>
            <a:endParaRPr lang="pl-PL" sz="3200" b="1" dirty="0" smtClean="0"/>
          </a:p>
          <a:p>
            <a:endParaRPr lang="pl-PL" sz="3200" b="1" dirty="0"/>
          </a:p>
          <a:p>
            <a:endParaRPr lang="pl-PL" sz="3200" b="1" dirty="0" smtClean="0"/>
          </a:p>
          <a:p>
            <a:endParaRPr lang="pl-PL" sz="3200" b="1" dirty="0"/>
          </a:p>
          <a:p>
            <a:endParaRPr lang="pl-PL" sz="3200" dirty="0"/>
          </a:p>
        </p:txBody>
      </p:sp>
      <p:pic>
        <p:nvPicPr>
          <p:cNvPr id="1034" name="图片 4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30882" y="17450123"/>
            <a:ext cx="5309367" cy="3864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图片 42"/>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4255" y="17516853"/>
            <a:ext cx="4616672" cy="4013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图片 4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88270" y="21142973"/>
            <a:ext cx="4932549" cy="396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图片 83"/>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06558" y="21134712"/>
            <a:ext cx="5066026" cy="396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pole tekstowe 43"/>
          <p:cNvSpPr txBox="1"/>
          <p:nvPr/>
        </p:nvSpPr>
        <p:spPr>
          <a:xfrm>
            <a:off x="1404294" y="24496337"/>
            <a:ext cx="9768290" cy="3539430"/>
          </a:xfrm>
          <a:prstGeom prst="rect">
            <a:avLst/>
          </a:prstGeom>
          <a:noFill/>
        </p:spPr>
        <p:txBody>
          <a:bodyPr wrap="square" rtlCol="0">
            <a:spAutoFit/>
          </a:bodyPr>
          <a:lstStyle/>
          <a:p>
            <a:endParaRPr lang="pl-PL" sz="3200" dirty="0" smtClean="0"/>
          </a:p>
          <a:p>
            <a:endParaRPr lang="pl-PL" sz="3200" dirty="0"/>
          </a:p>
          <a:p>
            <a:pPr algn="just"/>
            <a:r>
              <a:rPr lang="en-US" sz="3200" dirty="0" smtClean="0"/>
              <a:t>In </a:t>
            </a:r>
            <a:r>
              <a:rPr lang="en-US" sz="3200" dirty="0"/>
              <a:t>order to describe the Integral rainfall process in the observation time for the Poyang Lake </a:t>
            </a:r>
            <a:r>
              <a:rPr lang="en-US" sz="3200" dirty="0" smtClean="0"/>
              <a:t>region</a:t>
            </a:r>
            <a:r>
              <a:rPr lang="pl-PL" sz="3200" dirty="0" smtClean="0"/>
              <a:t>,</a:t>
            </a:r>
            <a:r>
              <a:rPr lang="en-US" sz="3200" dirty="0" smtClean="0"/>
              <a:t> the </a:t>
            </a:r>
            <a:r>
              <a:rPr lang="en-US" sz="3200" dirty="0"/>
              <a:t>rainfall distribution map of China and the </a:t>
            </a:r>
            <a:r>
              <a:rPr lang="en-US" sz="3200" dirty="0" err="1"/>
              <a:t>JiangXi</a:t>
            </a:r>
            <a:r>
              <a:rPr lang="en-US" sz="3200" dirty="0"/>
              <a:t> province which is obtained from the data of high-density grid </a:t>
            </a:r>
            <a:r>
              <a:rPr lang="en-US" sz="3200" dirty="0" smtClean="0"/>
              <a:t>points</a:t>
            </a:r>
            <a:r>
              <a:rPr lang="pl-PL" sz="3200" dirty="0" smtClean="0"/>
              <a:t> was </a:t>
            </a:r>
            <a:r>
              <a:rPr lang="pl-PL" sz="3200" dirty="0" err="1" smtClean="0"/>
              <a:t>used</a:t>
            </a:r>
            <a:r>
              <a:rPr lang="pl-PL" sz="3200" dirty="0" smtClean="0"/>
              <a:t>.</a:t>
            </a:r>
            <a:endParaRPr lang="pl-PL" sz="3200" dirty="0"/>
          </a:p>
        </p:txBody>
      </p:sp>
      <p:sp>
        <p:nvSpPr>
          <p:cNvPr id="45" name="Prostokąt 44"/>
          <p:cNvSpPr/>
          <p:nvPr/>
        </p:nvSpPr>
        <p:spPr>
          <a:xfrm>
            <a:off x="756223" y="13986751"/>
            <a:ext cx="10711361" cy="155365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9" name="Prostokąt 58"/>
          <p:cNvSpPr/>
          <p:nvPr/>
        </p:nvSpPr>
        <p:spPr>
          <a:xfrm>
            <a:off x="11467584" y="17541085"/>
            <a:ext cx="18595895" cy="6001643"/>
          </a:xfrm>
          <a:prstGeom prst="rect">
            <a:avLst/>
          </a:prstGeom>
        </p:spPr>
        <p:txBody>
          <a:bodyPr wrap="square">
            <a:spAutoFit/>
          </a:bodyPr>
          <a:lstStyle/>
          <a:p>
            <a:r>
              <a:rPr lang="pl-PL" sz="3200" b="1" dirty="0" smtClean="0"/>
              <a:t>6. Analysis of </a:t>
            </a:r>
            <a:r>
              <a:rPr lang="pl-PL" sz="3200" b="1" dirty="0" err="1" smtClean="0"/>
              <a:t>synoptic</a:t>
            </a:r>
            <a:r>
              <a:rPr lang="pl-PL" sz="3200" b="1" dirty="0" smtClean="0"/>
              <a:t> </a:t>
            </a:r>
            <a:r>
              <a:rPr lang="pl-PL" sz="3200" b="1" dirty="0" err="1" smtClean="0"/>
              <a:t>sytuation</a:t>
            </a:r>
            <a:endParaRPr lang="pl-PL" sz="3200" b="1" dirty="0" smtClean="0"/>
          </a:p>
          <a:p>
            <a:pPr algn="just"/>
            <a:r>
              <a:rPr lang="en-US" sz="3200" dirty="0"/>
              <a:t>In order to analyze the influence of the weather system to the rainfall, </a:t>
            </a:r>
            <a:r>
              <a:rPr lang="en-US" sz="3200" dirty="0" smtClean="0"/>
              <a:t>the </a:t>
            </a:r>
            <a:r>
              <a:rPr lang="en-US" sz="3200" dirty="0"/>
              <a:t>500hPa geopotential height </a:t>
            </a:r>
            <a:r>
              <a:rPr lang="en-US" sz="3200" dirty="0" smtClean="0"/>
              <a:t>field</a:t>
            </a:r>
            <a:endParaRPr lang="pl-PL" sz="3200" dirty="0" smtClean="0"/>
          </a:p>
          <a:p>
            <a:pPr algn="just"/>
            <a:r>
              <a:rPr lang="en-US" sz="3200" dirty="0" smtClean="0"/>
              <a:t> </a:t>
            </a:r>
            <a:r>
              <a:rPr lang="en-US" sz="3200" dirty="0"/>
              <a:t>and the anomalous field of the geopotential height </a:t>
            </a:r>
            <a:r>
              <a:rPr lang="en-US" sz="3200" dirty="0" smtClean="0"/>
              <a:t>field</a:t>
            </a:r>
            <a:r>
              <a:rPr lang="pl-PL" sz="3200" dirty="0" smtClean="0"/>
              <a:t> was </a:t>
            </a:r>
            <a:r>
              <a:rPr lang="pl-PL" sz="3200" dirty="0" err="1" smtClean="0"/>
              <a:t>used</a:t>
            </a:r>
            <a:r>
              <a:rPr lang="en-US" sz="3200" dirty="0" smtClean="0"/>
              <a:t>. </a:t>
            </a:r>
            <a:endParaRPr lang="pl-PL" sz="3200" dirty="0" smtClean="0"/>
          </a:p>
          <a:p>
            <a:pPr algn="just"/>
            <a:r>
              <a:rPr lang="en-US" sz="3200" dirty="0" smtClean="0"/>
              <a:t>From </a:t>
            </a:r>
            <a:r>
              <a:rPr lang="en-US" sz="3200" dirty="0"/>
              <a:t>the 500hPa geopotential height field, we can realize that majority of areas in south of China was </a:t>
            </a:r>
            <a:r>
              <a:rPr lang="en-US" sz="3200" dirty="0" smtClean="0"/>
              <a:t>the</a:t>
            </a:r>
            <a:r>
              <a:rPr lang="pl-PL" sz="3200" dirty="0"/>
              <a:t> </a:t>
            </a:r>
            <a:r>
              <a:rPr lang="en-US" sz="3200" dirty="0" smtClean="0"/>
              <a:t>negative </a:t>
            </a:r>
            <a:r>
              <a:rPr lang="en-US" sz="3200" dirty="0"/>
              <a:t>anomalous areas which maximum value may reach 10gpm. Combining the geopotential </a:t>
            </a:r>
            <a:r>
              <a:rPr lang="en-US" sz="3200" dirty="0" smtClean="0"/>
              <a:t>height </a:t>
            </a:r>
            <a:r>
              <a:rPr lang="en-US" sz="3200" dirty="0"/>
              <a:t>field </a:t>
            </a:r>
            <a:r>
              <a:rPr lang="en-US" sz="3200" dirty="0" smtClean="0"/>
              <a:t>in </a:t>
            </a:r>
            <a:r>
              <a:rPr lang="en-US" sz="3200" dirty="0"/>
              <a:t>the same day, this indicated that the vice-high tended to East, and the center in Western Pacific was strong</a:t>
            </a:r>
            <a:r>
              <a:rPr lang="en-US" sz="3200" dirty="0" smtClean="0"/>
              <a:t>.</a:t>
            </a:r>
            <a:endParaRPr lang="pl-PL" sz="3200" dirty="0" smtClean="0"/>
          </a:p>
          <a:p>
            <a:pPr algn="just"/>
            <a:r>
              <a:rPr lang="en-US" sz="3200" dirty="0" smtClean="0"/>
              <a:t>Majority </a:t>
            </a:r>
            <a:r>
              <a:rPr lang="en-US" sz="3200" dirty="0"/>
              <a:t>of areas in China were the positive anomalous areas which maximum value may reach above 20gpm. </a:t>
            </a:r>
            <a:endParaRPr lang="pl-PL" sz="3200" dirty="0" smtClean="0"/>
          </a:p>
          <a:p>
            <a:pPr algn="just"/>
            <a:r>
              <a:rPr lang="en-US" sz="3200" dirty="0" smtClean="0"/>
              <a:t>This </a:t>
            </a:r>
            <a:r>
              <a:rPr lang="en-US" sz="3200" dirty="0"/>
              <a:t>indicated that the vice-high tended to West on this day, the central </a:t>
            </a:r>
            <a:r>
              <a:rPr lang="en-US" sz="3200" dirty="0" err="1"/>
              <a:t>crestline</a:t>
            </a:r>
            <a:r>
              <a:rPr lang="en-US" sz="3200" dirty="0"/>
              <a:t> lifted to North , and the </a:t>
            </a:r>
            <a:r>
              <a:rPr lang="en-US" sz="3200" dirty="0" smtClean="0"/>
              <a:t>central</a:t>
            </a:r>
            <a:r>
              <a:rPr lang="pl-PL" sz="3200" dirty="0"/>
              <a:t> </a:t>
            </a:r>
            <a:r>
              <a:rPr lang="en-US" sz="3200" dirty="0" smtClean="0"/>
              <a:t>intensity </a:t>
            </a:r>
            <a:r>
              <a:rPr lang="en-US" sz="3200" dirty="0"/>
              <a:t>had been weakened. </a:t>
            </a:r>
            <a:endParaRPr lang="pl-PL" sz="3200" b="1" dirty="0"/>
          </a:p>
          <a:p>
            <a:endParaRPr lang="pl-PL" sz="3200" b="1" dirty="0" smtClean="0"/>
          </a:p>
          <a:p>
            <a:endParaRPr lang="pl-PL" sz="3200" b="1" dirty="0"/>
          </a:p>
          <a:p>
            <a:endParaRPr lang="pl-PL" sz="3200" dirty="0"/>
          </a:p>
        </p:txBody>
      </p:sp>
      <p:sp>
        <p:nvSpPr>
          <p:cNvPr id="23" name="Prostokąt 22"/>
          <p:cNvSpPr/>
          <p:nvPr/>
        </p:nvSpPr>
        <p:spPr>
          <a:xfrm>
            <a:off x="11540359" y="22757512"/>
            <a:ext cx="18492452" cy="6001643"/>
          </a:xfrm>
          <a:prstGeom prst="rect">
            <a:avLst/>
          </a:prstGeom>
        </p:spPr>
        <p:txBody>
          <a:bodyPr wrap="square">
            <a:spAutoFit/>
          </a:bodyPr>
          <a:lstStyle/>
          <a:p>
            <a:r>
              <a:rPr lang="pl-PL" sz="3200" b="1" dirty="0" smtClean="0"/>
              <a:t>6. Analysis of </a:t>
            </a:r>
            <a:r>
              <a:rPr lang="pl-PL" sz="3200" b="1" dirty="0" smtClean="0"/>
              <a:t>the </a:t>
            </a:r>
            <a:r>
              <a:rPr lang="pl-PL" sz="3200" b="1" dirty="0" err="1" smtClean="0"/>
              <a:t>source</a:t>
            </a:r>
            <a:r>
              <a:rPr lang="pl-PL" sz="3200" b="1" dirty="0" smtClean="0"/>
              <a:t> of </a:t>
            </a:r>
            <a:r>
              <a:rPr lang="pl-PL" sz="3200" b="1" dirty="0" err="1" smtClean="0"/>
              <a:t>water</a:t>
            </a:r>
            <a:r>
              <a:rPr lang="pl-PL" sz="3200" b="1" dirty="0" smtClean="0"/>
              <a:t> </a:t>
            </a:r>
            <a:r>
              <a:rPr lang="pl-PL" sz="3200" b="1" dirty="0" err="1" smtClean="0"/>
              <a:t>vapor</a:t>
            </a:r>
            <a:endParaRPr lang="pl-PL" sz="3200" b="1" dirty="0" smtClean="0"/>
          </a:p>
          <a:p>
            <a:endParaRPr lang="pl-PL" sz="3200" dirty="0" smtClean="0"/>
          </a:p>
          <a:p>
            <a:pPr algn="just"/>
            <a:r>
              <a:rPr lang="en-US" sz="3200" dirty="0" smtClean="0"/>
              <a:t>In </a:t>
            </a:r>
            <a:r>
              <a:rPr lang="en-US" sz="3200" dirty="0"/>
              <a:t>order to analyze the source of the rainfalls </a:t>
            </a:r>
            <a:r>
              <a:rPr lang="en-US" sz="3200" dirty="0" smtClean="0"/>
              <a:t>, </a:t>
            </a:r>
            <a:r>
              <a:rPr lang="en-US" sz="3200" dirty="0"/>
              <a:t>the sufficient supply as an essential condition should be studied. </a:t>
            </a:r>
            <a:r>
              <a:rPr lang="pl-PL" sz="3200" dirty="0" smtClean="0"/>
              <a:t>In the </a:t>
            </a:r>
            <a:r>
              <a:rPr lang="pl-PL" sz="3200" dirty="0" err="1" smtClean="0"/>
              <a:t>paper</a:t>
            </a:r>
            <a:r>
              <a:rPr lang="pl-PL" sz="3200" dirty="0" smtClean="0"/>
              <a:t> </a:t>
            </a:r>
            <a:r>
              <a:rPr lang="en-US" sz="3200" dirty="0" smtClean="0"/>
              <a:t>the </a:t>
            </a:r>
            <a:r>
              <a:rPr lang="en-US" sz="3200" dirty="0"/>
              <a:t>water-vapor transfer field and the water- vapor flux field of </a:t>
            </a:r>
            <a:r>
              <a:rPr lang="en-US" sz="3200" dirty="0" smtClean="0"/>
              <a:t>divergence</a:t>
            </a:r>
            <a:r>
              <a:rPr lang="pl-PL" sz="3200" dirty="0" smtClean="0"/>
              <a:t> </a:t>
            </a:r>
            <a:r>
              <a:rPr lang="pl-PL" sz="3200" dirty="0" err="1" smtClean="0"/>
              <a:t>is</a:t>
            </a:r>
            <a:r>
              <a:rPr lang="pl-PL" sz="3200" dirty="0" smtClean="0"/>
              <a:t> </a:t>
            </a:r>
            <a:r>
              <a:rPr lang="pl-PL" sz="3200" dirty="0" err="1" smtClean="0"/>
              <a:t>presented</a:t>
            </a:r>
            <a:r>
              <a:rPr lang="pl-PL" sz="3200" dirty="0" smtClean="0"/>
              <a:t>. </a:t>
            </a:r>
            <a:r>
              <a:rPr lang="en-US" sz="3200" dirty="0"/>
              <a:t>Through the water-vapor transfer field and the water- vapor flux field of divergence which was the average of four times a </a:t>
            </a:r>
            <a:r>
              <a:rPr lang="en-US" sz="3200" dirty="0" smtClean="0"/>
              <a:t>day, </a:t>
            </a:r>
            <a:r>
              <a:rPr lang="en-US" sz="3200" dirty="0"/>
              <a:t>the source of water vapor transported to the south of China was mainly from the water-vapor transfer of the southwest of Bengal Bay and South Chain </a:t>
            </a:r>
            <a:r>
              <a:rPr lang="en-US" sz="3200" dirty="0" smtClean="0"/>
              <a:t>Se</a:t>
            </a:r>
            <a:r>
              <a:rPr lang="pl-PL" sz="3200" dirty="0" smtClean="0"/>
              <a:t>a</a:t>
            </a:r>
            <a:r>
              <a:rPr lang="en-US" sz="3200" dirty="0" smtClean="0"/>
              <a:t> </a:t>
            </a:r>
            <a:r>
              <a:rPr lang="en-US" sz="3200" dirty="0"/>
              <a:t>and Western Pacific. To the corresponded water vapor flux field of divergence, the Yangtze valley and the nearby regions were convergence areas, the maximum value reached 4mm·d in Jiangxi province. Because there was sufficient water-vapor transfer and the water vapor collection, therefore it was advantageous for the occurrence of rainfall.</a:t>
            </a:r>
            <a:endParaRPr lang="pl-PL" sz="3200" b="1" dirty="0" smtClean="0"/>
          </a:p>
          <a:p>
            <a:endParaRPr lang="pl-PL" sz="3200" b="1" dirty="0"/>
          </a:p>
          <a:p>
            <a:endParaRPr lang="pl-PL" sz="3200" dirty="0"/>
          </a:p>
        </p:txBody>
      </p:sp>
      <p:sp>
        <p:nvSpPr>
          <p:cNvPr id="2" name="Prostokąt 1"/>
          <p:cNvSpPr/>
          <p:nvPr/>
        </p:nvSpPr>
        <p:spPr>
          <a:xfrm>
            <a:off x="11467584" y="18146067"/>
            <a:ext cx="18595895" cy="4320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rostokąt 9"/>
          <p:cNvSpPr/>
          <p:nvPr/>
        </p:nvSpPr>
        <p:spPr>
          <a:xfrm>
            <a:off x="11467584" y="23542728"/>
            <a:ext cx="18565227" cy="59806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3" name="Prostokąt 12"/>
          <p:cNvSpPr/>
          <p:nvPr/>
        </p:nvSpPr>
        <p:spPr>
          <a:xfrm>
            <a:off x="756223" y="792139"/>
            <a:ext cx="41404600" cy="67183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9" name="Prostokąt 18"/>
          <p:cNvSpPr/>
          <p:nvPr/>
        </p:nvSpPr>
        <p:spPr>
          <a:xfrm>
            <a:off x="30338002" y="17596879"/>
            <a:ext cx="7885781" cy="1077218"/>
          </a:xfrm>
          <a:prstGeom prst="rect">
            <a:avLst/>
          </a:prstGeom>
        </p:spPr>
        <p:txBody>
          <a:bodyPr wrap="square">
            <a:spAutoFit/>
          </a:bodyPr>
          <a:lstStyle/>
          <a:p>
            <a:r>
              <a:rPr lang="pl-PL" sz="3200" b="1" dirty="0" smtClean="0"/>
              <a:t>7. A</a:t>
            </a:r>
            <a:r>
              <a:rPr lang="en-US" sz="3200" b="1" dirty="0" err="1" smtClean="0"/>
              <a:t>nalysis</a:t>
            </a:r>
            <a:r>
              <a:rPr lang="en-US" sz="3200" b="1" dirty="0" smtClean="0"/>
              <a:t> </a:t>
            </a:r>
            <a:r>
              <a:rPr lang="en-US" sz="3200" b="1" dirty="0"/>
              <a:t>of precipitation dynamic </a:t>
            </a:r>
            <a:r>
              <a:rPr lang="pl-PL" sz="3200" b="1" dirty="0" smtClean="0"/>
              <a:t>  </a:t>
            </a:r>
            <a:r>
              <a:rPr lang="en-US" sz="3200" b="1" dirty="0" smtClean="0"/>
              <a:t>conditions </a:t>
            </a:r>
            <a:endParaRPr lang="pl-PL" sz="3200" b="1" dirty="0"/>
          </a:p>
        </p:txBody>
      </p:sp>
      <p:sp>
        <p:nvSpPr>
          <p:cNvPr id="20" name="Prostokąt 19"/>
          <p:cNvSpPr/>
          <p:nvPr/>
        </p:nvSpPr>
        <p:spPr>
          <a:xfrm>
            <a:off x="30263402" y="18578996"/>
            <a:ext cx="6136781" cy="2062103"/>
          </a:xfrm>
          <a:prstGeom prst="rect">
            <a:avLst/>
          </a:prstGeom>
        </p:spPr>
        <p:txBody>
          <a:bodyPr wrap="square">
            <a:spAutoFit/>
          </a:bodyPr>
          <a:lstStyle/>
          <a:p>
            <a:pPr algn="just"/>
            <a:r>
              <a:rPr lang="en-US" sz="3200" dirty="0"/>
              <a:t>To analyze the precipitation dynamic condition </a:t>
            </a:r>
            <a:r>
              <a:rPr lang="pl-PL" sz="3200" dirty="0" smtClean="0"/>
              <a:t>on </a:t>
            </a:r>
            <a:r>
              <a:rPr lang="pl-PL" sz="3200" dirty="0" err="1" smtClean="0"/>
              <a:t>three</a:t>
            </a:r>
            <a:r>
              <a:rPr lang="pl-PL" sz="3200" dirty="0" smtClean="0"/>
              <a:t> </a:t>
            </a:r>
            <a:r>
              <a:rPr lang="pl-PL" sz="3200" dirty="0" err="1" smtClean="0"/>
              <a:t>days</a:t>
            </a:r>
            <a:r>
              <a:rPr lang="en-US" sz="3200" dirty="0" smtClean="0"/>
              <a:t>, Figure g</a:t>
            </a:r>
            <a:r>
              <a:rPr lang="pl-PL" sz="3200" dirty="0" err="1" smtClean="0"/>
              <a:t>ives</a:t>
            </a:r>
            <a:r>
              <a:rPr lang="en-US" sz="3200" dirty="0" smtClean="0"/>
              <a:t> </a:t>
            </a:r>
            <a:r>
              <a:rPr lang="en-US" sz="3200" dirty="0"/>
              <a:t>vertical circulation anomalous </a:t>
            </a:r>
            <a:r>
              <a:rPr lang="en-US" sz="3200" dirty="0" smtClean="0"/>
              <a:t>fields</a:t>
            </a:r>
            <a:r>
              <a:rPr lang="pl-PL" sz="3200" dirty="0" smtClean="0"/>
              <a:t>:</a:t>
            </a:r>
            <a:endParaRPr lang="pl-PL" sz="3200" dirty="0"/>
          </a:p>
        </p:txBody>
      </p:sp>
      <p:pic>
        <p:nvPicPr>
          <p:cNvPr id="1026" name="Obraz 3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363234" y="20641099"/>
            <a:ext cx="5996441" cy="2696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Obraz 3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381007" y="23592394"/>
            <a:ext cx="5940656" cy="267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Obraz 3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338002" y="26386123"/>
            <a:ext cx="6021673" cy="2920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Prostokąt 20"/>
          <p:cNvSpPr/>
          <p:nvPr/>
        </p:nvSpPr>
        <p:spPr>
          <a:xfrm>
            <a:off x="30322726" y="18674097"/>
            <a:ext cx="6277647" cy="108492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5" name="Prostokąt 34"/>
          <p:cNvSpPr/>
          <p:nvPr/>
        </p:nvSpPr>
        <p:spPr>
          <a:xfrm>
            <a:off x="37120263" y="17612749"/>
            <a:ext cx="4717429" cy="584775"/>
          </a:xfrm>
          <a:prstGeom prst="rect">
            <a:avLst/>
          </a:prstGeom>
        </p:spPr>
        <p:txBody>
          <a:bodyPr wrap="square">
            <a:spAutoFit/>
          </a:bodyPr>
          <a:lstStyle/>
          <a:p>
            <a:r>
              <a:rPr lang="pl-PL" sz="3200" b="1" dirty="0" smtClean="0"/>
              <a:t>8. </a:t>
            </a:r>
            <a:r>
              <a:rPr lang="pl-PL" sz="3200" b="1" dirty="0" err="1" smtClean="0"/>
              <a:t>Conclusions</a:t>
            </a:r>
            <a:endParaRPr lang="pl-PL" sz="3200" b="1" dirty="0"/>
          </a:p>
        </p:txBody>
      </p:sp>
      <p:sp>
        <p:nvSpPr>
          <p:cNvPr id="36" name="Prostokąt 35"/>
          <p:cNvSpPr/>
          <p:nvPr/>
        </p:nvSpPr>
        <p:spPr>
          <a:xfrm>
            <a:off x="36890459" y="18296638"/>
            <a:ext cx="4947233" cy="13265170"/>
          </a:xfrm>
          <a:prstGeom prst="rect">
            <a:avLst/>
          </a:prstGeom>
        </p:spPr>
        <p:txBody>
          <a:bodyPr wrap="square">
            <a:spAutoFit/>
          </a:bodyPr>
          <a:lstStyle/>
          <a:p>
            <a:pPr lvl="0" algn="just"/>
            <a:r>
              <a:rPr lang="pl-PL" sz="2800" dirty="0" smtClean="0"/>
              <a:t>1. </a:t>
            </a:r>
            <a:r>
              <a:rPr lang="en-US" sz="2800" dirty="0" smtClean="0"/>
              <a:t>Through </a:t>
            </a:r>
            <a:r>
              <a:rPr lang="en-US" sz="2800" dirty="0"/>
              <a:t>analyzing the characteristics of GPS/PWV and rainfalls, we realized that the rainfalls do not agree with GPS/PWV directly, and their values are also not always mutually corresponded. The value of rainfall is closely related with the water vapor transfer and water vapor convergence.</a:t>
            </a:r>
            <a:endParaRPr lang="pl-PL" sz="2800" dirty="0"/>
          </a:p>
          <a:p>
            <a:pPr lvl="0" algn="just"/>
            <a:r>
              <a:rPr lang="pl-PL" sz="2800" dirty="0" smtClean="0"/>
              <a:t>2. </a:t>
            </a:r>
            <a:r>
              <a:rPr lang="en-US" sz="2800" dirty="0" smtClean="0"/>
              <a:t>Through </a:t>
            </a:r>
            <a:r>
              <a:rPr lang="en-US" sz="2800" dirty="0"/>
              <a:t>the analysis we made, it was realized that in front of the rainfall the increasing process of GPS/PWV changes continuously, and increases suddenly in about 1 hour before the rainfall.</a:t>
            </a:r>
            <a:endParaRPr lang="pl-PL" sz="2800" dirty="0"/>
          </a:p>
          <a:p>
            <a:pPr lvl="0" algn="just"/>
            <a:r>
              <a:rPr lang="pl-PL" sz="2800" dirty="0" smtClean="0"/>
              <a:t>3. </a:t>
            </a:r>
            <a:r>
              <a:rPr lang="en-US" sz="2800" dirty="0" smtClean="0"/>
              <a:t>The </a:t>
            </a:r>
            <a:r>
              <a:rPr lang="en-US" sz="2800" dirty="0"/>
              <a:t>rainfall is not always smaller than the biggest value of GPS/PWV, and has the possibility to be bigger than the GPS/PWV values.</a:t>
            </a:r>
            <a:endParaRPr lang="pl-PL" sz="2800" dirty="0"/>
          </a:p>
          <a:p>
            <a:pPr lvl="0" algn="just"/>
            <a:r>
              <a:rPr lang="pl-PL" sz="2800" dirty="0" smtClean="0"/>
              <a:t>4. </a:t>
            </a:r>
            <a:r>
              <a:rPr lang="en-US" sz="2800" dirty="0" smtClean="0"/>
              <a:t>GPS </a:t>
            </a:r>
            <a:r>
              <a:rPr lang="en-US" sz="2800" dirty="0"/>
              <a:t>delivered PWV could be used to improve the near real time forecast/ short term forecast of precipitation.</a:t>
            </a:r>
            <a:endParaRPr lang="pl-PL" sz="2800" dirty="0"/>
          </a:p>
          <a:p>
            <a:pPr algn="just"/>
            <a:endParaRPr lang="pl-PL" sz="3200" dirty="0"/>
          </a:p>
          <a:p>
            <a:pPr algn="just"/>
            <a:endParaRPr lang="pl-PL" sz="3200" dirty="0" smtClean="0"/>
          </a:p>
          <a:p>
            <a:pPr algn="just"/>
            <a:endParaRPr lang="pl-PL" sz="3200" dirty="0"/>
          </a:p>
          <a:p>
            <a:pPr algn="just"/>
            <a:endParaRPr lang="pl-PL" sz="3200" dirty="0"/>
          </a:p>
        </p:txBody>
      </p:sp>
      <p:sp>
        <p:nvSpPr>
          <p:cNvPr id="22" name="Prostokąt 21"/>
          <p:cNvSpPr/>
          <p:nvPr/>
        </p:nvSpPr>
        <p:spPr>
          <a:xfrm>
            <a:off x="36600373" y="18197524"/>
            <a:ext cx="5560450" cy="113258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86073812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949</Words>
  <Application>Microsoft Office PowerPoint</Application>
  <PresentationFormat>Niestandardowy</PresentationFormat>
  <Paragraphs>37</Paragraphs>
  <Slides>1</Slides>
  <Notes>0</Notes>
  <HiddenSlides>0</HiddenSlides>
  <MMClips>0</MMClips>
  <ScaleCrop>false</ScaleCrop>
  <HeadingPairs>
    <vt:vector size="4" baseType="variant">
      <vt:variant>
        <vt:lpstr>Motyw</vt:lpstr>
      </vt:variant>
      <vt:variant>
        <vt:i4>1</vt:i4>
      </vt:variant>
      <vt:variant>
        <vt:lpstr>Tytuły slajdów</vt:lpstr>
      </vt:variant>
      <vt:variant>
        <vt:i4>1</vt:i4>
      </vt:variant>
    </vt:vector>
  </HeadingPairs>
  <TitlesOfParts>
    <vt:vector size="2" baseType="lpstr">
      <vt:lpstr>Motyw pakietu Office</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Marcin</dc:creator>
  <cp:lastModifiedBy>Marcin</cp:lastModifiedBy>
  <cp:revision>15</cp:revision>
  <dcterms:created xsi:type="dcterms:W3CDTF">2015-04-09T08:27:48Z</dcterms:created>
  <dcterms:modified xsi:type="dcterms:W3CDTF">2015-04-09T12:00:30Z</dcterms:modified>
</cp:coreProperties>
</file>