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1" r:id="rId2"/>
    <p:sldId id="272" r:id="rId3"/>
    <p:sldId id="277" r:id="rId4"/>
    <p:sldId id="283" r:id="rId5"/>
    <p:sldId id="273" r:id="rId6"/>
    <p:sldId id="301" r:id="rId7"/>
    <p:sldId id="307" r:id="rId8"/>
    <p:sldId id="304" r:id="rId9"/>
    <p:sldId id="265" r:id="rId10"/>
    <p:sldId id="302" r:id="rId11"/>
    <p:sldId id="299" r:id="rId12"/>
    <p:sldId id="298" r:id="rId13"/>
    <p:sldId id="293" r:id="rId14"/>
    <p:sldId id="305" r:id="rId15"/>
    <p:sldId id="303" r:id="rId16"/>
    <p:sldId id="312" r:id="rId17"/>
    <p:sldId id="310" r:id="rId1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9791" autoAdjust="0"/>
  </p:normalViewPr>
  <p:slideViewPr>
    <p:cSldViewPr>
      <p:cViewPr>
        <p:scale>
          <a:sx n="94" d="100"/>
          <a:sy n="94" d="100"/>
        </p:scale>
        <p:origin x="-976" y="3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FD73AA-60BD-4729-90CD-8FA29F3981A9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EE8BDB6-A122-444E-BE49-C72172B2CA02}">
      <dgm:prSet phldrT="[Texte]" custT="1"/>
      <dgm:spPr/>
      <dgm:t>
        <a:bodyPr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r>
            <a:rPr lang="fr-FR" sz="1600" b="1" i="0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Verdana" pitchFamily="34" charset="0"/>
            </a:rPr>
            <a:t>Cultural</a:t>
          </a:r>
          <a:endParaRPr lang="fr-FR" sz="1600" b="1" i="0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  <a:latin typeface="Verdana" pitchFamily="34" charset="0"/>
          </a:endParaRPr>
        </a:p>
      </dgm:t>
    </dgm:pt>
    <dgm:pt modelId="{D358EB87-DCA4-4E97-B3F7-59B6FEEECBEC}" type="parTrans" cxnId="{C083A56C-0942-4068-8E70-7B75D0BD5BA2}">
      <dgm:prSet/>
      <dgm:spPr/>
      <dgm:t>
        <a:bodyPr/>
        <a:lstStyle/>
        <a:p>
          <a:endParaRPr lang="fr-FR"/>
        </a:p>
      </dgm:t>
    </dgm:pt>
    <dgm:pt modelId="{25DCFC71-98A6-46B7-9DB6-06D25DC94BA2}" type="sibTrans" cxnId="{C083A56C-0942-4068-8E70-7B75D0BD5BA2}">
      <dgm:prSet/>
      <dgm:spPr/>
      <dgm:t>
        <a:bodyPr/>
        <a:lstStyle/>
        <a:p>
          <a:endParaRPr lang="fr-FR"/>
        </a:p>
      </dgm:t>
    </dgm:pt>
    <dgm:pt modelId="{90A0384E-0DA9-4E37-990E-3123C1AAE73E}">
      <dgm:prSet phldrT="[Texte]" custT="1"/>
      <dgm:spPr/>
      <dgm:t>
        <a:bodyPr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r>
            <a:rPr lang="fr-FR" sz="1600" b="1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Verdana" pitchFamily="34" charset="0"/>
            </a:rPr>
            <a:t>Exchanges</a:t>
          </a:r>
          <a:endParaRPr lang="fr-FR" sz="1600" b="1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  <a:latin typeface="Verdana" pitchFamily="34" charset="0"/>
          </a:endParaRPr>
        </a:p>
      </dgm:t>
    </dgm:pt>
    <dgm:pt modelId="{FDD79599-7D3C-489D-9E9C-4C2173FCB152}" type="parTrans" cxnId="{1CEDD06D-5C6E-4624-A2EB-24395A979A5B}">
      <dgm:prSet/>
      <dgm:spPr/>
      <dgm:t>
        <a:bodyPr/>
        <a:lstStyle/>
        <a:p>
          <a:endParaRPr lang="fr-FR"/>
        </a:p>
      </dgm:t>
    </dgm:pt>
    <dgm:pt modelId="{11D467CC-81B6-494B-ADD3-81E713DFB243}" type="sibTrans" cxnId="{1CEDD06D-5C6E-4624-A2EB-24395A979A5B}">
      <dgm:prSet/>
      <dgm:spPr/>
      <dgm:t>
        <a:bodyPr/>
        <a:lstStyle/>
        <a:p>
          <a:endParaRPr lang="fr-FR"/>
        </a:p>
      </dgm:t>
    </dgm:pt>
    <dgm:pt modelId="{49789887-68CF-4B46-AC1C-B534EA4C0DF9}" type="pres">
      <dgm:prSet presAssocID="{78FD73AA-60BD-4729-90CD-8FA29F3981A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2D9822FF-985D-47DF-ADED-3369B8929134}" type="pres">
      <dgm:prSet presAssocID="{78FD73AA-60BD-4729-90CD-8FA29F3981A9}" presName="ribbon" presStyleLbl="node1" presStyleIdx="0" presStyleCnt="1" custScaleX="175961" custLinFactNeighborX="-4877" custLinFactNeighborY="7143"/>
      <dgm:spPr>
        <a:solidFill>
          <a:schemeClr val="bg1">
            <a:lumMod val="50000"/>
          </a:schemeClr>
        </a:solidFill>
      </dgm:spPr>
      <dgm:t>
        <a:bodyPr/>
        <a:lstStyle/>
        <a:p>
          <a:endParaRPr lang="fr-FR"/>
        </a:p>
      </dgm:t>
    </dgm:pt>
    <dgm:pt modelId="{F59E9EA9-D644-4D3E-8F0B-5571BC4365C1}" type="pres">
      <dgm:prSet presAssocID="{78FD73AA-60BD-4729-90CD-8FA29F3981A9}" presName="leftArrowText" presStyleLbl="node1" presStyleIdx="0" presStyleCnt="1" custScaleX="245455" custLinFactNeighborX="-67274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0D5FEB3-F5E7-4CFC-939B-EA20FACD7E53}" type="pres">
      <dgm:prSet presAssocID="{78FD73AA-60BD-4729-90CD-8FA29F3981A9}" presName="rightArrowText" presStyleLbl="node1" presStyleIdx="0" presStyleCnt="1" custScaleX="183381" custLinFactNeighborX="3979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CEDD06D-5C6E-4624-A2EB-24395A979A5B}" srcId="{78FD73AA-60BD-4729-90CD-8FA29F3981A9}" destId="{90A0384E-0DA9-4E37-990E-3123C1AAE73E}" srcOrd="1" destOrd="0" parTransId="{FDD79599-7D3C-489D-9E9C-4C2173FCB152}" sibTransId="{11D467CC-81B6-494B-ADD3-81E713DFB243}"/>
    <dgm:cxn modelId="{5CE9D473-BACC-4EE1-9ED0-B1484A47DF40}" type="presOf" srcId="{CEE8BDB6-A122-444E-BE49-C72172B2CA02}" destId="{F59E9EA9-D644-4D3E-8F0B-5571BC4365C1}" srcOrd="0" destOrd="0" presId="urn:microsoft.com/office/officeart/2005/8/layout/arrow6"/>
    <dgm:cxn modelId="{92BFDC78-A144-46E0-87B6-F08E6D763AC4}" type="presOf" srcId="{78FD73AA-60BD-4729-90CD-8FA29F3981A9}" destId="{49789887-68CF-4B46-AC1C-B534EA4C0DF9}" srcOrd="0" destOrd="0" presId="urn:microsoft.com/office/officeart/2005/8/layout/arrow6"/>
    <dgm:cxn modelId="{C083A56C-0942-4068-8E70-7B75D0BD5BA2}" srcId="{78FD73AA-60BD-4729-90CD-8FA29F3981A9}" destId="{CEE8BDB6-A122-444E-BE49-C72172B2CA02}" srcOrd="0" destOrd="0" parTransId="{D358EB87-DCA4-4E97-B3F7-59B6FEEECBEC}" sibTransId="{25DCFC71-98A6-46B7-9DB6-06D25DC94BA2}"/>
    <dgm:cxn modelId="{92302F40-1D52-483D-BBA7-A6C4ADA5B09F}" type="presOf" srcId="{90A0384E-0DA9-4E37-990E-3123C1AAE73E}" destId="{F0D5FEB3-F5E7-4CFC-939B-EA20FACD7E53}" srcOrd="0" destOrd="0" presId="urn:microsoft.com/office/officeart/2005/8/layout/arrow6"/>
    <dgm:cxn modelId="{AA7C2769-881C-4BDD-BF64-C8614EC39202}" type="presParOf" srcId="{49789887-68CF-4B46-AC1C-B534EA4C0DF9}" destId="{2D9822FF-985D-47DF-ADED-3369B8929134}" srcOrd="0" destOrd="0" presId="urn:microsoft.com/office/officeart/2005/8/layout/arrow6"/>
    <dgm:cxn modelId="{6A8594F6-0BA0-4D82-A09A-8F44D8757B99}" type="presParOf" srcId="{49789887-68CF-4B46-AC1C-B534EA4C0DF9}" destId="{F59E9EA9-D644-4D3E-8F0B-5571BC4365C1}" srcOrd="1" destOrd="0" presId="urn:microsoft.com/office/officeart/2005/8/layout/arrow6"/>
    <dgm:cxn modelId="{74261056-2D00-4E95-A859-DF5B81F82B37}" type="presParOf" srcId="{49789887-68CF-4B46-AC1C-B534EA4C0DF9}" destId="{F0D5FEB3-F5E7-4CFC-939B-EA20FACD7E53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9822FF-985D-47DF-ADED-3369B8929134}">
      <dsp:nvSpPr>
        <dsp:cNvPr id="0" name=""/>
        <dsp:cNvSpPr/>
      </dsp:nvSpPr>
      <dsp:spPr>
        <a:xfrm>
          <a:off x="144006" y="0"/>
          <a:ext cx="4434709" cy="1008112"/>
        </a:xfrm>
        <a:prstGeom prst="leftRightRibbon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E9EA9-D644-4D3E-8F0B-5571BC4365C1}">
      <dsp:nvSpPr>
        <dsp:cNvPr id="0" name=""/>
        <dsp:cNvSpPr/>
      </dsp:nvSpPr>
      <dsp:spPr>
        <a:xfrm>
          <a:off x="362187" y="176419"/>
          <a:ext cx="2041430" cy="49397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6896" rIns="0" bIns="60960" numCol="1" spcCol="1270" anchor="ctr" anchorCtr="0">
          <a:noAutofit/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i="0" kern="1200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Verdana" pitchFamily="34" charset="0"/>
            </a:rPr>
            <a:t>Cultural</a:t>
          </a:r>
          <a:endParaRPr lang="fr-FR" sz="1600" b="1" i="0" kern="1200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  <a:latin typeface="Verdana" pitchFamily="34" charset="0"/>
          </a:endParaRPr>
        </a:p>
      </dsp:txBody>
      <dsp:txXfrm>
        <a:off x="362187" y="176419"/>
        <a:ext cx="2041430" cy="493974"/>
      </dsp:txXfrm>
    </dsp:sp>
    <dsp:sp modelId="{F0D5FEB3-F5E7-4CFC-939B-EA20FACD7E53}">
      <dsp:nvSpPr>
        <dsp:cNvPr id="0" name=""/>
        <dsp:cNvSpPr/>
      </dsp:nvSpPr>
      <dsp:spPr>
        <a:xfrm>
          <a:off x="2465595" y="337717"/>
          <a:ext cx="1802468" cy="49397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6896" rIns="0" bIns="60960" numCol="1" spcCol="1270" anchor="ctr" anchorCtr="0">
          <a:noAutofit/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Verdana" pitchFamily="34" charset="0"/>
            </a:rPr>
            <a:t>Exchanges</a:t>
          </a:r>
          <a:endParaRPr lang="fr-FR" sz="1600" b="1" kern="1200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  <a:latin typeface="Verdana" pitchFamily="34" charset="0"/>
          </a:endParaRPr>
        </a:p>
      </dsp:txBody>
      <dsp:txXfrm>
        <a:off x="2465595" y="337717"/>
        <a:ext cx="1802468" cy="4939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E97E8-49BA-4A98-B465-02523AFAD441}" type="datetimeFigureOut">
              <a:rPr lang="fr-FR" smtClean="0"/>
              <a:pPr/>
              <a:t>15/04/15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B2442-BFBB-4EC0-A9FF-F1BC1EB0237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581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 smtClean="0"/>
              <a:t>With</a:t>
            </a:r>
            <a:r>
              <a:rPr lang="fr-FR" baseline="0" dirty="0" smtClean="0"/>
              <a:t>  help of  french and </a:t>
            </a:r>
            <a:r>
              <a:rPr lang="fr-FR" baseline="0" dirty="0" err="1" smtClean="0"/>
              <a:t>greenlandic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teachers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who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were</a:t>
            </a:r>
            <a:r>
              <a:rPr lang="fr-FR" baseline="0" dirty="0" smtClean="0"/>
              <a:t> the hard </a:t>
            </a:r>
            <a:r>
              <a:rPr lang="fr-FR" baseline="0" dirty="0" err="1" smtClean="0"/>
              <a:t>core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project</a:t>
            </a:r>
            <a:r>
              <a:rPr lang="fr-FR" baseline="0" dirty="0" smtClean="0"/>
              <a:t>.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B2442-BFBB-4EC0-A9FF-F1BC1EB02377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2390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 </a:t>
            </a:r>
            <a:r>
              <a:rPr lang="fr-FR" dirty="0" err="1" smtClean="0"/>
              <a:t>Greenland</a:t>
            </a:r>
            <a:r>
              <a:rPr lang="fr-FR" dirty="0" smtClean="0"/>
              <a:t>,</a:t>
            </a:r>
            <a:r>
              <a:rPr lang="fr-FR" baseline="0" dirty="0" smtClean="0"/>
              <a:t> I </a:t>
            </a:r>
            <a:r>
              <a:rPr lang="fr-FR" baseline="0" dirty="0" err="1" smtClean="0"/>
              <a:t>spent</a:t>
            </a:r>
            <a:r>
              <a:rPr lang="fr-FR" baseline="0" dirty="0" smtClean="0"/>
              <a:t> a few </a:t>
            </a:r>
            <a:r>
              <a:rPr lang="fr-FR" baseline="0" dirty="0" err="1" smtClean="0"/>
              <a:t>months</a:t>
            </a:r>
            <a:r>
              <a:rPr lang="fr-FR" baseline="0" dirty="0" smtClean="0"/>
              <a:t> in the village to </a:t>
            </a:r>
            <a:r>
              <a:rPr lang="fr-FR" baseline="0" dirty="0" err="1" smtClean="0"/>
              <a:t>work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children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made simple </a:t>
            </a:r>
            <a:r>
              <a:rPr lang="fr-FR" baseline="0" dirty="0" err="1" smtClean="0"/>
              <a:t>experiments</a:t>
            </a:r>
            <a:r>
              <a:rPr lang="fr-FR" baseline="0" dirty="0" smtClean="0"/>
              <a:t> about </a:t>
            </a:r>
            <a:r>
              <a:rPr lang="fr-FR" baseline="0" dirty="0" err="1" smtClean="0"/>
              <a:t>ocean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sea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ice</a:t>
            </a:r>
            <a:r>
              <a:rPr lang="fr-FR" baseline="0" dirty="0" smtClean="0"/>
              <a:t>,, glaciers.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collecting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seawater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samples</a:t>
            </a:r>
            <a:r>
              <a:rPr lang="fr-FR" baseline="0" dirty="0" smtClean="0"/>
              <a:t>. And last but nos least,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interviewed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Elders</a:t>
            </a:r>
            <a:r>
              <a:rPr lang="fr-FR" baseline="0" dirty="0" smtClean="0"/>
              <a:t> of the village about the </a:t>
            </a:r>
            <a:r>
              <a:rPr lang="fr-FR" baseline="0" dirty="0" err="1" smtClean="0"/>
              <a:t>evolution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environment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some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their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findings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surprised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them</a:t>
            </a:r>
            <a:r>
              <a:rPr lang="fr-FR" baseline="0" dirty="0" smtClean="0"/>
              <a:t>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B2442-BFBB-4EC0-A9FF-F1BC1EB02377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4490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 addition, the 2 groups of </a:t>
            </a:r>
            <a:r>
              <a:rPr lang="fr-FR" dirty="0" err="1" smtClean="0"/>
              <a:t>children</a:t>
            </a:r>
            <a:r>
              <a:rPr lang="fr-FR" dirty="0" smtClean="0"/>
              <a:t>, </a:t>
            </a:r>
            <a:r>
              <a:rPr lang="fr-FR" dirty="0" err="1" smtClean="0"/>
              <a:t>who</a:t>
            </a:r>
            <a:r>
              <a:rPr lang="fr-FR" dirty="0" smtClean="0"/>
              <a:t> </a:t>
            </a:r>
            <a:r>
              <a:rPr lang="fr-FR" dirty="0" err="1" smtClean="0"/>
              <a:t>were</a:t>
            </a:r>
            <a:r>
              <a:rPr lang="fr-FR" dirty="0" smtClean="0"/>
              <a:t> the </a:t>
            </a:r>
            <a:r>
              <a:rPr lang="fr-FR" dirty="0" err="1" smtClean="0"/>
              <a:t>same</a:t>
            </a:r>
            <a:r>
              <a:rPr lang="fr-FR" dirty="0" smtClean="0"/>
              <a:t> </a:t>
            </a:r>
            <a:r>
              <a:rPr lang="fr-FR" dirty="0" err="1" smtClean="0"/>
              <a:t>age</a:t>
            </a:r>
            <a:r>
              <a:rPr lang="fr-FR" dirty="0" smtClean="0"/>
              <a:t>, </a:t>
            </a:r>
            <a:r>
              <a:rPr lang="fr-FR" dirty="0" err="1" smtClean="0"/>
              <a:t>exchanged</a:t>
            </a:r>
            <a:r>
              <a:rPr lang="fr-FR" baseline="0" dirty="0" smtClean="0"/>
              <a:t> about </a:t>
            </a:r>
            <a:r>
              <a:rPr lang="fr-FR" baseline="0" dirty="0" err="1" smtClean="0"/>
              <a:t>their</a:t>
            </a:r>
            <a:r>
              <a:rPr lang="fr-FR" baseline="0" dirty="0" smtClean="0"/>
              <a:t> culture and </a:t>
            </a:r>
            <a:r>
              <a:rPr lang="fr-FR" baseline="0" dirty="0" err="1" smtClean="0"/>
              <a:t>their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environment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had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video</a:t>
            </a:r>
            <a:r>
              <a:rPr lang="fr-FR" baseline="0" dirty="0" smtClean="0"/>
              <a:t> calls and to </a:t>
            </a:r>
            <a:r>
              <a:rPr lang="fr-FR" baseline="0" dirty="0" err="1" smtClean="0"/>
              <a:t>overcome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problem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language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naturally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art to </a:t>
            </a:r>
            <a:r>
              <a:rPr lang="fr-FR" baseline="0" dirty="0" err="1" smtClean="0"/>
              <a:t>communicate</a:t>
            </a:r>
            <a:r>
              <a:rPr lang="fr-FR" baseline="0" dirty="0" smtClean="0"/>
              <a:t> : dance, </a:t>
            </a:r>
            <a:r>
              <a:rPr lang="fr-FR" baseline="0" dirty="0" err="1" smtClean="0"/>
              <a:t>songs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theatre</a:t>
            </a:r>
            <a:r>
              <a:rPr lang="fr-FR" baseline="0" dirty="0" smtClean="0"/>
              <a:t>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B2442-BFBB-4EC0-A9FF-F1BC1EB02377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3166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They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exchanged</a:t>
            </a:r>
            <a:r>
              <a:rPr lang="fr-FR" baseline="0" dirty="0" smtClean="0"/>
              <a:t> mails (</a:t>
            </a:r>
            <a:r>
              <a:rPr lang="fr-FR" baseline="0" dirty="0" err="1" smtClean="0"/>
              <a:t>shells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drawings</a:t>
            </a:r>
            <a:r>
              <a:rPr lang="fr-FR" baseline="0" dirty="0" smtClean="0"/>
              <a:t>, …) </a:t>
            </a:r>
            <a:r>
              <a:rPr lang="fr-FR" baseline="0" dirty="0" err="1" smtClean="0"/>
              <a:t>where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here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greeenlandic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children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opening</a:t>
            </a:r>
            <a:r>
              <a:rPr lang="fr-FR" baseline="0" dirty="0" smtClean="0"/>
              <a:t> a mail </a:t>
            </a:r>
            <a:r>
              <a:rPr lang="fr-FR" baseline="0" dirty="0" err="1" smtClean="0"/>
              <a:t>coming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France….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B2442-BFBB-4EC0-A9FF-F1BC1EB02377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9611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As </a:t>
            </a:r>
            <a:r>
              <a:rPr lang="fr-FR" dirty="0" err="1" smtClean="0"/>
              <a:t>another</a:t>
            </a:r>
            <a:r>
              <a:rPr lang="fr-FR" dirty="0" smtClean="0"/>
              <a:t> </a:t>
            </a:r>
            <a:r>
              <a:rPr lang="fr-FR" dirty="0" err="1" smtClean="0"/>
              <a:t>way</a:t>
            </a:r>
            <a:r>
              <a:rPr lang="fr-FR" dirty="0" smtClean="0"/>
              <a:t> to </a:t>
            </a:r>
            <a:r>
              <a:rPr lang="fr-FR" dirty="0" err="1" smtClean="0"/>
              <a:t>communicate</a:t>
            </a:r>
            <a:r>
              <a:rPr lang="fr-FR" dirty="0" smtClean="0"/>
              <a:t>, </a:t>
            </a:r>
            <a:r>
              <a:rPr lang="fr-FR" dirty="0" err="1" smtClean="0"/>
              <a:t>each</a:t>
            </a:r>
            <a:r>
              <a:rPr lang="fr-FR" dirty="0" smtClean="0"/>
              <a:t> group </a:t>
            </a:r>
            <a:r>
              <a:rPr lang="fr-FR" dirty="0" err="1" smtClean="0"/>
              <a:t>had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mascott</a:t>
            </a:r>
            <a:r>
              <a:rPr lang="fr-FR" baseline="0" dirty="0" smtClean="0"/>
              <a:t>, a fur </a:t>
            </a:r>
            <a:r>
              <a:rPr lang="fr-FR" baseline="0" dirty="0" err="1" smtClean="0"/>
              <a:t>seal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who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photographed</a:t>
            </a:r>
            <a:r>
              <a:rPr lang="fr-FR" baseline="0" dirty="0" smtClean="0"/>
              <a:t> by the </a:t>
            </a:r>
            <a:r>
              <a:rPr lang="fr-FR" baseline="0" dirty="0" err="1" smtClean="0"/>
              <a:t>children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demonstrate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something</a:t>
            </a:r>
            <a:r>
              <a:rPr lang="fr-FR" baseline="0" dirty="0" smtClean="0"/>
              <a:t>. </a:t>
            </a:r>
          </a:p>
          <a:p>
            <a:r>
              <a:rPr lang="fr-FR" baseline="0" dirty="0" err="1" smtClean="0"/>
              <a:t>These</a:t>
            </a:r>
            <a:r>
              <a:rPr lang="fr-FR" baseline="0" dirty="0" smtClean="0"/>
              <a:t> exchanges </a:t>
            </a:r>
            <a:r>
              <a:rPr lang="fr-FR" baseline="0" dirty="0" err="1" smtClean="0"/>
              <a:t>inspired</a:t>
            </a:r>
            <a:r>
              <a:rPr lang="fr-FR" baseline="0" dirty="0" smtClean="0"/>
              <a:t> a book for </a:t>
            </a:r>
            <a:r>
              <a:rPr lang="fr-FR" baseline="0" dirty="0" err="1" smtClean="0"/>
              <a:t>children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documentary</a:t>
            </a:r>
            <a:r>
              <a:rPr lang="fr-FR" baseline="0" dirty="0" smtClean="0"/>
              <a:t> part, 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now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trying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edit</a:t>
            </a:r>
            <a:r>
              <a:rPr lang="fr-FR" baseline="0" dirty="0" smtClean="0"/>
              <a:t>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B2442-BFBB-4EC0-A9FF-F1BC1EB02377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5495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large </a:t>
            </a:r>
            <a:r>
              <a:rPr lang="fr-FR" dirty="0" err="1" smtClean="0"/>
              <a:t>pulic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involded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project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had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weekly</a:t>
            </a:r>
            <a:r>
              <a:rPr lang="fr-FR" baseline="0" dirty="0" smtClean="0"/>
              <a:t> live phone interviews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sea</a:t>
            </a:r>
            <a:r>
              <a:rPr lang="fr-FR" baseline="0" dirty="0" smtClean="0"/>
              <a:t> center Nausicaa in France. </a:t>
            </a:r>
          </a:p>
          <a:p>
            <a:r>
              <a:rPr lang="fr-FR" baseline="0" dirty="0" err="1" smtClean="0"/>
              <a:t>Several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presentations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scientific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educational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project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organized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both</a:t>
            </a:r>
            <a:r>
              <a:rPr lang="fr-FR" baseline="0" dirty="0" smtClean="0"/>
              <a:t> in France and </a:t>
            </a:r>
            <a:r>
              <a:rPr lang="fr-FR" baseline="0" dirty="0" err="1" smtClean="0"/>
              <a:t>Greenland</a:t>
            </a:r>
            <a:r>
              <a:rPr lang="fr-FR" baseline="0" dirty="0" smtClean="0"/>
              <a:t>. A </a:t>
            </a:r>
            <a:r>
              <a:rPr lang="fr-FR" baseline="0" dirty="0" err="1" smtClean="0"/>
              <a:t>pictures</a:t>
            </a:r>
            <a:r>
              <a:rPr lang="fr-FR" baseline="0" dirty="0" smtClean="0"/>
              <a:t> exhibition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organized</a:t>
            </a:r>
            <a:r>
              <a:rPr lang="fr-FR" baseline="0" dirty="0" smtClean="0"/>
              <a:t>…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B2442-BFBB-4EC0-A9FF-F1BC1EB02377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103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 </a:t>
            </a:r>
            <a:r>
              <a:rPr lang="fr-FR" dirty="0" err="1" smtClean="0"/>
              <a:t>trilingual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website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set up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scientific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context</a:t>
            </a:r>
            <a:r>
              <a:rPr lang="fr-FR" baseline="0" dirty="0" smtClean="0"/>
              <a:t>, blogs, portraits, </a:t>
            </a:r>
            <a:r>
              <a:rPr lang="fr-FR" baseline="0" dirty="0" err="1" smtClean="0"/>
              <a:t>educational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activities</a:t>
            </a:r>
            <a:r>
              <a:rPr lang="fr-FR" baseline="0" dirty="0" smtClean="0"/>
              <a:t>, a forum….</a:t>
            </a:r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taking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particular</a:t>
            </a:r>
            <a:r>
              <a:rPr lang="fr-FR" baseline="0" dirty="0" smtClean="0"/>
              <a:t> attention </a:t>
            </a:r>
            <a:r>
              <a:rPr lang="fr-FR" baseline="0" dirty="0" err="1" smtClean="0"/>
              <a:t>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everybody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could</a:t>
            </a:r>
            <a:r>
              <a:rPr lang="fr-FR" baseline="0" dirty="0" smtClean="0"/>
              <a:t> express </a:t>
            </a:r>
            <a:r>
              <a:rPr lang="fr-FR" baseline="0" dirty="0" err="1" smtClean="0"/>
              <a:t>itself</a:t>
            </a:r>
            <a:r>
              <a:rPr lang="fr-FR" baseline="0" dirty="0" smtClean="0"/>
              <a:t>.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B2442-BFBB-4EC0-A9FF-F1BC1EB02377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103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this project was the opportunity to discuss with villagers who could testify on their changing environment over the past decades.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Angalasut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first step toward a future collaboration between scientists and villagers that would deserve further development... This is what I am now working on, as I am deeply convinced traditional knowledge is priceless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better understand the changing environment of the Arctic. 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B2442-BFBB-4EC0-A9FF-F1BC1EB02377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593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program was set up on the 2012-2013 school year, as part of an international scientific program dedicated to study the interactions between the ocean and glaciers on the western coast of Greenland, in the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Uummannaq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fjord.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B2442-BFBB-4EC0-A9FF-F1BC1EB02377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877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expedition</a:t>
            </a:r>
            <a:r>
              <a:rPr lang="fr-FR" dirty="0" smtClean="0"/>
              <a:t> </a:t>
            </a:r>
            <a:r>
              <a:rPr lang="fr-FR" dirty="0" err="1" smtClean="0"/>
              <a:t>took</a:t>
            </a:r>
            <a:r>
              <a:rPr lang="fr-FR" dirty="0" smtClean="0"/>
              <a:t> place on </a:t>
            </a:r>
            <a:r>
              <a:rPr lang="fr-FR" dirty="0" err="1" smtClean="0"/>
              <a:t>board</a:t>
            </a:r>
            <a:r>
              <a:rPr lang="fr-FR" dirty="0" smtClean="0"/>
              <a:t> a </a:t>
            </a:r>
            <a:r>
              <a:rPr lang="fr-FR" dirty="0" err="1" smtClean="0"/>
              <a:t>sailing</a:t>
            </a:r>
            <a:r>
              <a:rPr lang="fr-FR" dirty="0" smtClean="0"/>
              <a:t> boat, </a:t>
            </a:r>
            <a:r>
              <a:rPr lang="fr-FR" dirty="0" err="1" smtClean="0"/>
              <a:t>Gambo</a:t>
            </a:r>
            <a:r>
              <a:rPr lang="fr-FR" dirty="0" smtClean="0"/>
              <a:t>, </a:t>
            </a:r>
            <a:r>
              <a:rPr lang="fr-FR" dirty="0" err="1" smtClean="0"/>
              <a:t>who</a:t>
            </a:r>
            <a:r>
              <a:rPr lang="fr-FR" dirty="0" smtClean="0"/>
              <a:t> </a:t>
            </a:r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sailing</a:t>
            </a:r>
            <a:r>
              <a:rPr lang="fr-FR" baseline="0" dirty="0" smtClean="0"/>
              <a:t> in the Uummannaq fjord. </a:t>
            </a:r>
            <a:r>
              <a:rPr lang="fr-FR" baseline="0" dirty="0" err="1" smtClean="0"/>
              <a:t>During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winter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beset in </a:t>
            </a:r>
            <a:r>
              <a:rPr lang="fr-FR" baseline="0" dirty="0" err="1" smtClean="0"/>
              <a:t>sea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ice</a:t>
            </a:r>
            <a:r>
              <a:rPr lang="fr-FR" baseline="0" dirty="0" smtClean="0"/>
              <a:t> close to the glaciers front, </a:t>
            </a:r>
            <a:r>
              <a:rPr lang="fr-FR" baseline="0" dirty="0" err="1" smtClean="0"/>
              <a:t>at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end of the fjord.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B2442-BFBB-4EC0-A9FF-F1BC1EB02377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0614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During</a:t>
            </a:r>
            <a:r>
              <a:rPr lang="fr-FR" dirty="0" smtClean="0"/>
              <a:t> a full </a:t>
            </a:r>
            <a:r>
              <a:rPr lang="fr-FR" dirty="0" err="1" smtClean="0"/>
              <a:t>year</a:t>
            </a:r>
            <a:r>
              <a:rPr lang="fr-FR" dirty="0" smtClean="0"/>
              <a:t>, </a:t>
            </a:r>
            <a:r>
              <a:rPr lang="fr-FR" dirty="0" err="1" smtClean="0"/>
              <a:t>there</a:t>
            </a:r>
            <a:r>
              <a:rPr lang="fr-FR" dirty="0" smtClean="0"/>
              <a:t> </a:t>
            </a:r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always</a:t>
            </a:r>
            <a:r>
              <a:rPr lang="fr-FR" dirty="0" smtClean="0"/>
              <a:t> a </a:t>
            </a:r>
            <a:r>
              <a:rPr lang="fr-FR" dirty="0" err="1" smtClean="0"/>
              <a:t>crew</a:t>
            </a:r>
            <a:r>
              <a:rPr lang="fr-FR" dirty="0" smtClean="0"/>
              <a:t> of 3 people on </a:t>
            </a:r>
            <a:r>
              <a:rPr lang="fr-FR" dirty="0" err="1" smtClean="0"/>
              <a:t>board</a:t>
            </a:r>
            <a:r>
              <a:rPr lang="fr-FR" dirty="0" smtClean="0"/>
              <a:t>, </a:t>
            </a:r>
            <a:r>
              <a:rPr lang="fr-FR" dirty="0" err="1" smtClean="0"/>
              <a:t>collecting</a:t>
            </a:r>
            <a:r>
              <a:rPr lang="fr-FR" dirty="0" smtClean="0"/>
              <a:t> the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scientific</a:t>
            </a:r>
            <a:r>
              <a:rPr lang="fr-FR" baseline="0" dirty="0" smtClean="0"/>
              <a:t> observations. </a:t>
            </a:r>
          </a:p>
          <a:p>
            <a:r>
              <a:rPr lang="fr-FR" baseline="0" dirty="0" err="1" smtClean="0"/>
              <a:t>Here</a:t>
            </a:r>
            <a:r>
              <a:rPr lang="fr-FR" baseline="0" dirty="0" smtClean="0"/>
              <a:t> are a few </a:t>
            </a:r>
            <a:r>
              <a:rPr lang="fr-FR" baseline="0" dirty="0" err="1" smtClean="0"/>
              <a:t>examples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what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doing</a:t>
            </a:r>
            <a:r>
              <a:rPr lang="fr-FR" baseline="0" dirty="0" smtClean="0"/>
              <a:t> : GPS </a:t>
            </a:r>
            <a:r>
              <a:rPr lang="fr-FR" baseline="0" dirty="0" err="1" smtClean="0"/>
              <a:t>measurements</a:t>
            </a:r>
            <a:r>
              <a:rPr lang="fr-FR" baseline="0" dirty="0" smtClean="0"/>
              <a:t>, time lapse, </a:t>
            </a:r>
            <a:r>
              <a:rPr lang="fr-FR" baseline="0" dirty="0" err="1" smtClean="0"/>
              <a:t>oceanic</a:t>
            </a:r>
            <a:r>
              <a:rPr lang="fr-FR" baseline="0" dirty="0" smtClean="0"/>
              <a:t> observations and </a:t>
            </a:r>
            <a:r>
              <a:rPr lang="fr-FR" baseline="0" dirty="0" err="1" smtClean="0"/>
              <a:t>weather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masts</a:t>
            </a:r>
            <a:r>
              <a:rPr lang="fr-FR" baseline="0" dirty="0" smtClean="0"/>
              <a:t>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B2442-BFBB-4EC0-A9FF-F1BC1EB02377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413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This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expedition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great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opportunity</a:t>
            </a:r>
            <a:r>
              <a:rPr lang="fr-FR" baseline="0" dirty="0" smtClean="0"/>
              <a:t> to set up an </a:t>
            </a:r>
            <a:r>
              <a:rPr lang="fr-FR" baseline="0" dirty="0" err="1" smtClean="0"/>
              <a:t>educational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project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nearby</a:t>
            </a:r>
            <a:r>
              <a:rPr lang="fr-FR" baseline="0" dirty="0" smtClean="0"/>
              <a:t> village, </a:t>
            </a:r>
            <a:r>
              <a:rPr lang="fr-FR" baseline="0" dirty="0" err="1" smtClean="0"/>
              <a:t>ikerasak</a:t>
            </a:r>
            <a:r>
              <a:rPr lang="fr-FR" baseline="0" dirty="0" smtClean="0"/>
              <a:t>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B2442-BFBB-4EC0-A9FF-F1BC1EB02377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993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Ikerasak </a:t>
            </a:r>
            <a:r>
              <a:rPr lang="fr-FR" dirty="0" err="1" smtClean="0"/>
              <a:t>counts</a:t>
            </a:r>
            <a:r>
              <a:rPr lang="fr-FR" dirty="0" smtClean="0"/>
              <a:t> 200 people.</a:t>
            </a:r>
            <a:r>
              <a:rPr lang="fr-FR" baseline="0" dirty="0" smtClean="0"/>
              <a:t> There are no cars and no running water.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B2442-BFBB-4EC0-A9FF-F1BC1EB02377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3741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It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still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traditional</a:t>
            </a:r>
            <a:r>
              <a:rPr lang="fr-FR" baseline="0" dirty="0" smtClean="0"/>
              <a:t> place,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people </a:t>
            </a:r>
            <a:r>
              <a:rPr lang="fr-FR" baseline="0" dirty="0" err="1" smtClean="0"/>
              <a:t>being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fishermen</a:t>
            </a:r>
            <a:r>
              <a:rPr lang="fr-FR" baseline="0" dirty="0" smtClean="0"/>
              <a:t>/hunters, </a:t>
            </a:r>
            <a:r>
              <a:rPr lang="fr-FR" baseline="0" dirty="0" err="1" smtClean="0"/>
              <a:t>most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them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dogsledges</a:t>
            </a:r>
            <a:r>
              <a:rPr lang="fr-FR" baseline="0" dirty="0" smtClean="0"/>
              <a:t>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B2442-BFBB-4EC0-A9FF-F1BC1EB02377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140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were</a:t>
            </a:r>
            <a:r>
              <a:rPr lang="fr-FR" dirty="0" smtClean="0"/>
              <a:t> </a:t>
            </a:r>
            <a:r>
              <a:rPr lang="fr-FR" dirty="0" err="1" smtClean="0"/>
              <a:t>already</a:t>
            </a:r>
            <a:r>
              <a:rPr lang="fr-FR" dirty="0" smtClean="0"/>
              <a:t> in</a:t>
            </a:r>
            <a:r>
              <a:rPr lang="fr-FR" baseline="0" dirty="0" smtClean="0"/>
              <a:t> contact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people, as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advised</a:t>
            </a:r>
            <a:r>
              <a:rPr lang="fr-FR" baseline="0" dirty="0" smtClean="0"/>
              <a:t> us on </a:t>
            </a:r>
            <a:r>
              <a:rPr lang="fr-FR" baseline="0" dirty="0" err="1" smtClean="0"/>
              <a:t>where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safely</a:t>
            </a:r>
            <a:r>
              <a:rPr lang="fr-FR" baseline="0" dirty="0" smtClean="0"/>
              <a:t> put the boat for the </a:t>
            </a:r>
            <a:r>
              <a:rPr lang="fr-FR" baseline="0" dirty="0" err="1" smtClean="0"/>
              <a:t>winter</a:t>
            </a:r>
            <a:r>
              <a:rPr lang="fr-FR" baseline="0" dirty="0" smtClean="0"/>
              <a:t>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B2442-BFBB-4EC0-A9FF-F1BC1EB02377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9685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Workshops </a:t>
            </a:r>
            <a:r>
              <a:rPr lang="fr-FR" dirty="0" err="1" smtClean="0"/>
              <a:t>took</a:t>
            </a:r>
            <a:r>
              <a:rPr lang="fr-FR" dirty="0" smtClean="0"/>
              <a:t> place </a:t>
            </a:r>
            <a:r>
              <a:rPr lang="fr-FR" dirty="0" err="1" smtClean="0"/>
              <a:t>both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classrooms</a:t>
            </a:r>
            <a:r>
              <a:rPr lang="fr-FR" baseline="0" dirty="0" smtClean="0"/>
              <a:t> and out on the </a:t>
            </a:r>
            <a:r>
              <a:rPr lang="fr-FR" baseline="0" dirty="0" err="1" smtClean="0"/>
              <a:t>field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Thery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studied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climate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albedo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effect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sea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evolution</a:t>
            </a:r>
            <a:r>
              <a:rPr lang="fr-FR" baseline="0" dirty="0" smtClean="0"/>
              <a:t>), marine </a:t>
            </a:r>
            <a:r>
              <a:rPr lang="fr-FR" baseline="0" dirty="0" err="1" smtClean="0"/>
              <a:t>biology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oceanography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arctic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environment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logistics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through</a:t>
            </a:r>
            <a:r>
              <a:rPr lang="fr-FR" baseline="0" dirty="0" smtClean="0"/>
              <a:t> simple </a:t>
            </a:r>
            <a:r>
              <a:rPr lang="fr-FR" baseline="0" dirty="0" err="1" smtClean="0"/>
              <a:t>experiments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activities</a:t>
            </a:r>
            <a:r>
              <a:rPr lang="fr-FR" baseline="0" dirty="0" smtClean="0"/>
              <a:t>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B2442-BFBB-4EC0-A9FF-F1BC1EB02377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3295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E3AE-3209-4501-A43E-0655BFE69F02}" type="datetimeFigureOut">
              <a:rPr lang="fr-FR" smtClean="0"/>
              <a:pPr/>
              <a:t>15/04/15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3EE1-6AF2-49F8-BB0B-965BEB91A8D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476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E3AE-3209-4501-A43E-0655BFE69F02}" type="datetimeFigureOut">
              <a:rPr lang="fr-FR" smtClean="0"/>
              <a:pPr/>
              <a:t>15/04/15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3EE1-6AF2-49F8-BB0B-965BEB91A8D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478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E3AE-3209-4501-A43E-0655BFE69F02}" type="datetimeFigureOut">
              <a:rPr lang="fr-FR" smtClean="0"/>
              <a:pPr/>
              <a:t>15/04/15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3EE1-6AF2-49F8-BB0B-965BEB91A8D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6962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E3AE-3209-4501-A43E-0655BFE69F02}" type="datetimeFigureOut">
              <a:rPr lang="fr-FR" smtClean="0"/>
              <a:pPr/>
              <a:t>15/04/15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3EE1-6AF2-49F8-BB0B-965BEB91A8D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8178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E3AE-3209-4501-A43E-0655BFE69F02}" type="datetimeFigureOut">
              <a:rPr lang="fr-FR" smtClean="0"/>
              <a:pPr/>
              <a:t>15/04/15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3EE1-6AF2-49F8-BB0B-965BEB91A8D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6089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E3AE-3209-4501-A43E-0655BFE69F02}" type="datetimeFigureOut">
              <a:rPr lang="fr-FR" smtClean="0"/>
              <a:pPr/>
              <a:t>15/04/15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3EE1-6AF2-49F8-BB0B-965BEB91A8D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400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E3AE-3209-4501-A43E-0655BFE69F02}" type="datetimeFigureOut">
              <a:rPr lang="fr-FR" smtClean="0"/>
              <a:pPr/>
              <a:t>15/04/15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3EE1-6AF2-49F8-BB0B-965BEB91A8D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4114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E3AE-3209-4501-A43E-0655BFE69F02}" type="datetimeFigureOut">
              <a:rPr lang="fr-FR" smtClean="0"/>
              <a:pPr/>
              <a:t>15/04/15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3EE1-6AF2-49F8-BB0B-965BEB91A8D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6059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E3AE-3209-4501-A43E-0655BFE69F02}" type="datetimeFigureOut">
              <a:rPr lang="fr-FR" smtClean="0"/>
              <a:pPr/>
              <a:t>15/04/15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3EE1-6AF2-49F8-BB0B-965BEB91A8D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074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E3AE-3209-4501-A43E-0655BFE69F02}" type="datetimeFigureOut">
              <a:rPr lang="fr-FR" smtClean="0"/>
              <a:pPr/>
              <a:t>15/04/15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3EE1-6AF2-49F8-BB0B-965BEB91A8D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816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E3AE-3209-4501-A43E-0655BFE69F02}" type="datetimeFigureOut">
              <a:rPr lang="fr-FR" smtClean="0"/>
              <a:pPr/>
              <a:t>15/04/15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3EE1-6AF2-49F8-BB0B-965BEB91A8D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21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</a:t>
            </a:r>
            <a:r>
              <a:rPr lang="en-US" dirty="0" err="1" smtClean="0"/>
              <a:t>dsdsdedit</a:t>
            </a:r>
            <a:r>
              <a:rPr lang="en-US" dirty="0" smtClean="0"/>
              <a:t> </a:t>
            </a:r>
            <a:r>
              <a:rPr lang="en-US" dirty="0" smtClean="0"/>
              <a:t>Master title style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7E3AE-3209-4501-A43E-0655BFE69F02}" type="datetimeFigureOut">
              <a:rPr lang="fr-FR" smtClean="0"/>
              <a:pPr/>
              <a:t>15/04/15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13EE1-6AF2-49F8-BB0B-965BEB91A8D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969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DIN Alternate Bold"/>
          <a:ea typeface="+mj-ea"/>
          <a:cs typeface="DIN Alternate Bold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7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8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6.jpeg"/><Relationship Id="rId6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png"/><Relationship Id="rId1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jpeg"/><Relationship Id="rId11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26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2" b="54614"/>
          <a:stretch/>
        </p:blipFill>
        <p:spPr>
          <a:xfrm>
            <a:off x="0" y="2492896"/>
            <a:ext cx="9144000" cy="26474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836712"/>
            <a:ext cx="856895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just"/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Alternate Bold"/>
                <a:cs typeface="DIN Alternate Bold"/>
              </a:rPr>
              <a:t>ANGALASUT, an education </a:t>
            </a:r>
            <a: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Alternate Bold"/>
                <a:cs typeface="DIN Alternate Bold"/>
              </a:rPr>
              <a:t>and outreach project to create a bridge between scientists, local population in Greenland and the general public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157192"/>
            <a:ext cx="91440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b="1" dirty="0" err="1" smtClean="0">
                <a:ln w="50800"/>
                <a:solidFill>
                  <a:schemeClr val="bg1"/>
                </a:solidFill>
                <a:latin typeface="DIN Alternate Bold"/>
                <a:cs typeface="DIN Alternate Bold"/>
              </a:rPr>
              <a:t>P.Bourgain</a:t>
            </a:r>
            <a:r>
              <a:rPr lang="en-US" b="1" dirty="0" smtClean="0">
                <a:ln w="50800"/>
                <a:solidFill>
                  <a:schemeClr val="bg1"/>
                </a:solidFill>
                <a:latin typeface="DIN Alternate Bold"/>
                <a:cs typeface="DIN Alternate Bold"/>
              </a:rPr>
              <a:t>, </a:t>
            </a:r>
            <a:r>
              <a:rPr lang="en-US" b="1" dirty="0" err="1" smtClean="0">
                <a:ln w="50800"/>
                <a:solidFill>
                  <a:schemeClr val="bg1"/>
                </a:solidFill>
                <a:latin typeface="DIN Alternate Bold"/>
                <a:cs typeface="DIN Alternate Bold"/>
              </a:rPr>
              <a:t>Thouret</a:t>
            </a:r>
            <a:r>
              <a:rPr lang="en-US" b="1" dirty="0" smtClean="0">
                <a:ln w="50800"/>
                <a:solidFill>
                  <a:schemeClr val="bg1"/>
                </a:solidFill>
                <a:latin typeface="DIN Alternate Bold"/>
                <a:cs typeface="DIN Alternate Bold"/>
              </a:rPr>
              <a:t> </a:t>
            </a:r>
            <a:r>
              <a:rPr lang="en-US" b="1" dirty="0" smtClean="0">
                <a:ln w="50800"/>
                <a:solidFill>
                  <a:schemeClr val="bg1"/>
                </a:solidFill>
                <a:latin typeface="DIN Alternate Bold"/>
                <a:cs typeface="DIN Alternate Bold"/>
              </a:rPr>
              <a:t>F., </a:t>
            </a:r>
            <a:r>
              <a:rPr lang="en-US" b="1" dirty="0" err="1" smtClean="0">
                <a:ln w="50800"/>
                <a:solidFill>
                  <a:schemeClr val="bg1"/>
                </a:solidFill>
                <a:latin typeface="DIN Alternate Bold"/>
                <a:cs typeface="DIN Alternate Bold"/>
              </a:rPr>
              <a:t>Therkelsen</a:t>
            </a:r>
            <a:r>
              <a:rPr lang="en-US" b="1" dirty="0" smtClean="0">
                <a:ln w="50800"/>
                <a:solidFill>
                  <a:schemeClr val="bg1"/>
                </a:solidFill>
                <a:latin typeface="DIN Alternate Bold"/>
                <a:cs typeface="DIN Alternate Bold"/>
              </a:rPr>
              <a:t> L., </a:t>
            </a:r>
            <a:r>
              <a:rPr lang="en-US" b="1" dirty="0" err="1" smtClean="0">
                <a:ln w="50800"/>
                <a:solidFill>
                  <a:schemeClr val="bg1"/>
                </a:solidFill>
                <a:latin typeface="DIN Alternate Bold"/>
                <a:cs typeface="DIN Alternate Bold"/>
              </a:rPr>
              <a:t>Villez</a:t>
            </a:r>
            <a:r>
              <a:rPr lang="en-US" b="1" dirty="0" smtClean="0">
                <a:ln w="50800"/>
                <a:solidFill>
                  <a:schemeClr val="bg1"/>
                </a:solidFill>
                <a:latin typeface="DIN Alternate Bold"/>
                <a:cs typeface="DIN Alternate Bold"/>
              </a:rPr>
              <a:t> L., </a:t>
            </a:r>
            <a:r>
              <a:rPr lang="en-US" b="1" dirty="0" err="1" smtClean="0">
                <a:ln w="50800"/>
                <a:solidFill>
                  <a:schemeClr val="bg1"/>
                </a:solidFill>
                <a:latin typeface="DIN Alternate Bold"/>
                <a:cs typeface="DIN Alternate Bold"/>
              </a:rPr>
              <a:t>Scarpa</a:t>
            </a:r>
            <a:r>
              <a:rPr lang="en-US" b="1" dirty="0" smtClean="0">
                <a:ln w="50800"/>
                <a:solidFill>
                  <a:schemeClr val="bg1"/>
                </a:solidFill>
                <a:latin typeface="DIN Alternate Bold"/>
                <a:cs typeface="DIN Alternate Bold"/>
              </a:rPr>
              <a:t> D., Cornet V., Cousin-</a:t>
            </a:r>
            <a:r>
              <a:rPr lang="en-US" b="1" dirty="0" err="1" smtClean="0">
                <a:ln w="50800"/>
                <a:solidFill>
                  <a:schemeClr val="bg1"/>
                </a:solidFill>
                <a:latin typeface="DIN Alternate Bold"/>
                <a:cs typeface="DIN Alternate Bold"/>
              </a:rPr>
              <a:t>Klawinski</a:t>
            </a:r>
            <a:r>
              <a:rPr lang="en-US" b="1" dirty="0" smtClean="0">
                <a:ln w="50800"/>
                <a:solidFill>
                  <a:schemeClr val="bg1"/>
                </a:solidFill>
                <a:latin typeface="DIN Alternate Bold"/>
                <a:cs typeface="DIN Alternate Bold"/>
              </a:rPr>
              <a:t> A.</a:t>
            </a:r>
            <a:endParaRPr lang="en-US" b="1" dirty="0">
              <a:ln w="50800"/>
              <a:solidFill>
                <a:schemeClr val="bg1"/>
              </a:solidFill>
              <a:latin typeface="DIN Alternate Bold"/>
              <a:cs typeface="DIN Alternate Bol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9552" y="6450981"/>
            <a:ext cx="2448272" cy="3847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1900" dirty="0" smtClean="0">
                <a:ln w="50800"/>
                <a:solidFill>
                  <a:srgbClr val="FFFFFF"/>
                </a:solidFill>
                <a:latin typeface="DIN Alternate Bold"/>
                <a:cs typeface="DIN Alternate Bold"/>
              </a:rPr>
              <a:t>EGU</a:t>
            </a:r>
            <a:r>
              <a:rPr lang="en-US" sz="1900" dirty="0">
                <a:ln w="50800"/>
                <a:solidFill>
                  <a:srgbClr val="FFFFFF"/>
                </a:solidFill>
                <a:latin typeface="DIN Alternate Bold"/>
                <a:cs typeface="DIN Alternate Bold"/>
              </a:rPr>
              <a:t> </a:t>
            </a:r>
            <a:r>
              <a:rPr lang="en-US" sz="1900" dirty="0" smtClean="0">
                <a:ln w="50800"/>
                <a:solidFill>
                  <a:srgbClr val="FFFFFF"/>
                </a:solidFill>
                <a:latin typeface="DIN Alternate Bold"/>
                <a:cs typeface="DIN Alternate Bold"/>
              </a:rPr>
              <a:t>- 04/15/2015</a:t>
            </a:r>
            <a:endParaRPr lang="en-US" sz="1900" dirty="0">
              <a:ln w="50800"/>
              <a:solidFill>
                <a:srgbClr val="FFFFFF"/>
              </a:solidFill>
              <a:latin typeface="DIN Alternate Bold"/>
              <a:cs typeface="DIN Alternate Bold"/>
            </a:endParaRPr>
          </a:p>
        </p:txBody>
      </p:sp>
      <p:pic>
        <p:nvPicPr>
          <p:cNvPr id="4" name="Image 3" descr="EGU_20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2048"/>
            <a:ext cx="827584" cy="84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07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60648"/>
            <a:ext cx="9144000" cy="95410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1003">
            <a:schemeClr val="dk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Alternate Bold"/>
                <a:cs typeface="DIN Alternate Bold"/>
              </a:rPr>
              <a:t>Workshops </a:t>
            </a:r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Alternate Bold"/>
                <a:cs typeface="DIN Alternate Bold"/>
              </a:rPr>
              <a:t>in Greenland</a:t>
            </a:r>
          </a:p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Alternate Bold"/>
                <a:cs typeface="DIN Alternate Bold"/>
              </a:rPr>
              <a:t>Oceanography, Glaciology, GPS training, interviews of Elders</a:t>
            </a:r>
            <a:endParaRPr lang="en-US" sz="2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DIN Alternate Bold"/>
              <a:cs typeface="DIN Alternate Bold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36" b="10363"/>
          <a:stretch/>
        </p:blipFill>
        <p:spPr>
          <a:xfrm>
            <a:off x="179512" y="1412776"/>
            <a:ext cx="3575993" cy="2440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3969060"/>
            <a:ext cx="3600400" cy="2680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6" b="11457"/>
          <a:stretch/>
        </p:blipFill>
        <p:spPr>
          <a:xfrm>
            <a:off x="3884346" y="3969060"/>
            <a:ext cx="5080142" cy="2691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934" y="1412776"/>
            <a:ext cx="1671554" cy="2473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 descr="P1020937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46" y="1412776"/>
            <a:ext cx="3312368" cy="248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80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68476"/>
            <a:ext cx="3717707" cy="2674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35" y="1484784"/>
            <a:ext cx="3674189" cy="2646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C:\Users\LUDO-M\Desktop\Angalasut\AtelierGroenland\French Connection\Echange_Skype\13fev\photos\P10203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24" y="4725144"/>
            <a:ext cx="2604716" cy="1953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LUDO-M\Desktop\Angalasut\AtelierGroenland\French Connection\Echange_Skype\9avril\photos\P10404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9"/>
          <a:stretch/>
        </p:blipFill>
        <p:spPr bwMode="auto">
          <a:xfrm>
            <a:off x="3187742" y="4725144"/>
            <a:ext cx="2752410" cy="198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332656"/>
            <a:ext cx="7956376" cy="584776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1003">
            <a:schemeClr val="dk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Alternate Bold"/>
                <a:cs typeface="DIN Alternate Bold"/>
              </a:rPr>
              <a:t>Cultural exchanges : video calls</a:t>
            </a:r>
            <a:endParaRPr lang="en-US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DIN Alternate Bold"/>
              <a:cs typeface="DIN Alternate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725144"/>
            <a:ext cx="2592288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LUDO-M\Documents\A_Pasca\Photos\Avril\IMG_501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2E2D2B"/>
              </a:clrFrom>
              <a:clrTo>
                <a:srgbClr val="2E2D2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0674">
            <a:off x="7258538" y="131978"/>
            <a:ext cx="1918661" cy="12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33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32656"/>
            <a:ext cx="7524328" cy="584776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1003">
            <a:schemeClr val="dk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Alternate Bold"/>
                <a:cs typeface="DIN Alternate Bold"/>
              </a:rPr>
              <a:t>Cultural exchanges : mails</a:t>
            </a:r>
            <a:endParaRPr lang="en-US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DIN Alternate Bold"/>
              <a:cs typeface="DIN Alternate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699" y="1916832"/>
            <a:ext cx="2691764" cy="2018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7"/>
          <a:stretch/>
        </p:blipFill>
        <p:spPr>
          <a:xfrm>
            <a:off x="342346" y="1905439"/>
            <a:ext cx="5429786" cy="4259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LUDO-M\Documents\A_Pasca\Photos\Avril\IMG_501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2E2D2B"/>
              </a:clrFrom>
              <a:clrTo>
                <a:srgbClr val="2E2D2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0674">
            <a:off x="7258538" y="131978"/>
            <a:ext cx="1918661" cy="12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LUDO-M\Desktop\Angalasut\AteliersFrance\JeudeSociete\bioviva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699" y="4146480"/>
            <a:ext cx="2691765" cy="2018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623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103066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5" t="52168" r="1111" b="3228"/>
          <a:stretch/>
        </p:blipFill>
        <p:spPr>
          <a:xfrm>
            <a:off x="580254" y="1268760"/>
            <a:ext cx="8066393" cy="30589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32656"/>
            <a:ext cx="9144000" cy="584776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1003">
            <a:schemeClr val="dk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Stories of the mascots </a:t>
            </a:r>
            <a:r>
              <a:rPr lang="en-US" sz="32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Titlouis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&amp; </a:t>
            </a:r>
            <a:r>
              <a:rPr lang="en-US" sz="32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Toornaq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099" name="Picture 3" descr="C:\Users\LUDO-M\Documents\A_Pasca\Photos\Avril\IMG_50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8" t="7583" r="10778"/>
          <a:stretch/>
        </p:blipFill>
        <p:spPr bwMode="auto">
          <a:xfrm>
            <a:off x="3321871" y="4437112"/>
            <a:ext cx="2611294" cy="2170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UDO-M\Desktop\Angalasut\AteliersFrance\TitLouis_Toornaq\photos_duGroenland\SurGambo\P103059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9" r="8490" b="11151"/>
          <a:stretch/>
        </p:blipFill>
        <p:spPr bwMode="auto">
          <a:xfrm>
            <a:off x="6012160" y="4437112"/>
            <a:ext cx="2618281" cy="220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Capture d’écran 2015-04-15 à 13.38.18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0" t="23916" r="30194" b="41446"/>
          <a:stretch/>
        </p:blipFill>
        <p:spPr>
          <a:xfrm>
            <a:off x="585567" y="4437112"/>
            <a:ext cx="2654517" cy="2153327"/>
          </a:xfrm>
          <a:prstGeom prst="rect">
            <a:avLst/>
          </a:prstGeom>
        </p:spPr>
      </p:pic>
      <p:pic>
        <p:nvPicPr>
          <p:cNvPr id="2" name="Image 1" descr="Capture d’écran 2015-04-15 à 13.27.1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3672408" cy="277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50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88640"/>
            <a:ext cx="9144000" cy="646331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1003">
            <a:schemeClr val="dk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Alternate Bold"/>
                <a:cs typeface="DIN Alternate Bold"/>
              </a:rPr>
              <a:t>Public at large</a:t>
            </a:r>
            <a:endParaRPr lang="en-US" sz="36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DIN Alternate Bold"/>
              <a:cs typeface="DIN Alternate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595126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fr-FR" sz="2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DIN Alternate Bold"/>
                <a:cs typeface="DIN Alternate Bold"/>
              </a:rPr>
              <a:t>Live interviews in </a:t>
            </a:r>
            <a:r>
              <a:rPr lang="fr-FR" sz="2400" b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DIN Alternate Bold"/>
                <a:cs typeface="DIN Alternate Bold"/>
              </a:rPr>
              <a:t>sea</a:t>
            </a:r>
            <a:r>
              <a:rPr lang="fr-FR" sz="2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DIN Alternate Bold"/>
                <a:cs typeface="DIN Alternate Bold"/>
              </a:rPr>
              <a:t> center Nausicaa</a:t>
            </a:r>
            <a:endParaRPr lang="fr-FR" sz="2400" b="1" dirty="0">
              <a:ln w="50800"/>
              <a:solidFill>
                <a:schemeClr val="bg1">
                  <a:shade val="50000"/>
                </a:schemeClr>
              </a:solidFill>
              <a:latin typeface="DIN Alternate Bold"/>
              <a:cs typeface="DIN Alternate Bold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179512" y="2248513"/>
            <a:ext cx="8685164" cy="2088327"/>
            <a:chOff x="323528" y="2564809"/>
            <a:chExt cx="8685164" cy="2088327"/>
          </a:xfrm>
        </p:grpSpPr>
        <p:sp>
          <p:nvSpPr>
            <p:cNvPr id="15" name="TextBox 14"/>
            <p:cNvSpPr txBox="1"/>
            <p:nvPr/>
          </p:nvSpPr>
          <p:spPr>
            <a:xfrm>
              <a:off x="323528" y="3789040"/>
              <a:ext cx="55761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marL="342900" indent="-342900">
                <a:buFont typeface="Wingdings" pitchFamily="2" charset="2"/>
                <a:buChar char="§"/>
              </a:pPr>
              <a:r>
                <a:rPr lang="fr-FR" sz="2400" b="1" dirty="0" err="1" smtClean="0">
                  <a:ln w="50800"/>
                  <a:solidFill>
                    <a:schemeClr val="bg1">
                      <a:shade val="50000"/>
                    </a:schemeClr>
                  </a:solidFill>
                  <a:latin typeface="DIN Alternate Bold"/>
                  <a:cs typeface="DIN Alternate Bold"/>
                </a:rPr>
                <a:t>Presentations</a:t>
              </a:r>
              <a:r>
                <a:rPr lang="fr-FR" sz="2400" b="1" dirty="0" smtClean="0">
                  <a:ln w="50800"/>
                  <a:solidFill>
                    <a:schemeClr val="bg1">
                      <a:shade val="50000"/>
                    </a:schemeClr>
                  </a:solidFill>
                  <a:latin typeface="DIN Alternate Bold"/>
                  <a:cs typeface="DIN Alternate Bold"/>
                </a:rPr>
                <a:t> in </a:t>
              </a:r>
              <a:r>
                <a:rPr lang="fr-FR" sz="2400" b="1" dirty="0" err="1" smtClean="0">
                  <a:ln w="50800"/>
                  <a:solidFill>
                    <a:schemeClr val="bg1">
                      <a:shade val="50000"/>
                    </a:schemeClr>
                  </a:solidFill>
                  <a:latin typeface="DIN Alternate Bold"/>
                  <a:cs typeface="DIN Alternate Bold"/>
                </a:rPr>
                <a:t>Greenland</a:t>
              </a:r>
              <a:r>
                <a:rPr lang="fr-FR" sz="2400" b="1" dirty="0" smtClean="0">
                  <a:ln w="50800"/>
                  <a:solidFill>
                    <a:schemeClr val="bg1">
                      <a:shade val="50000"/>
                    </a:schemeClr>
                  </a:solidFill>
                  <a:latin typeface="DIN Alternate Bold"/>
                  <a:cs typeface="DIN Alternate Bold"/>
                </a:rPr>
                <a:t> and France </a:t>
              </a:r>
              <a:endParaRPr lang="fr-FR" sz="2400" b="1" dirty="0">
                <a:ln w="50800"/>
                <a:solidFill>
                  <a:schemeClr val="bg1">
                    <a:shade val="50000"/>
                  </a:schemeClr>
                </a:solidFill>
                <a:latin typeface="DIN Alternate Bold"/>
                <a:cs typeface="DIN Alternate Bold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2564809"/>
              <a:ext cx="2996532" cy="20883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1" name="Groupe 10"/>
          <p:cNvGrpSpPr/>
          <p:nvPr/>
        </p:nvGrpSpPr>
        <p:grpSpPr>
          <a:xfrm>
            <a:off x="323528" y="4654107"/>
            <a:ext cx="8278533" cy="1876283"/>
            <a:chOff x="323528" y="4721069"/>
            <a:chExt cx="8278533" cy="1876283"/>
          </a:xfrm>
        </p:grpSpPr>
        <p:sp>
          <p:nvSpPr>
            <p:cNvPr id="14" name="TextBox 13"/>
            <p:cNvSpPr txBox="1"/>
            <p:nvPr/>
          </p:nvSpPr>
          <p:spPr>
            <a:xfrm>
              <a:off x="323528" y="5584194"/>
              <a:ext cx="39199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marL="342900" indent="-342900">
                <a:buFont typeface="Wingdings" pitchFamily="2" charset="2"/>
                <a:buChar char="§"/>
              </a:pPr>
              <a:r>
                <a:rPr lang="fr-FR" sz="2400" b="1" dirty="0" err="1" smtClean="0">
                  <a:ln w="50800"/>
                  <a:solidFill>
                    <a:schemeClr val="bg1">
                      <a:shade val="50000"/>
                    </a:schemeClr>
                  </a:solidFill>
                  <a:latin typeface="DIN Alternate Bold"/>
                  <a:cs typeface="DIN Alternate Bold"/>
                </a:rPr>
                <a:t>Pictures</a:t>
              </a:r>
              <a:r>
                <a:rPr lang="fr-FR" sz="2400" b="1" dirty="0" smtClean="0">
                  <a:ln w="50800"/>
                  <a:solidFill>
                    <a:schemeClr val="bg1">
                      <a:shade val="50000"/>
                    </a:schemeClr>
                  </a:solidFill>
                  <a:latin typeface="DIN Alternate Bold"/>
                  <a:cs typeface="DIN Alternate Bold"/>
                </a:rPr>
                <a:t> exhibition</a:t>
              </a:r>
              <a:endParaRPr lang="fr-FR" sz="2000" b="1" i="1" dirty="0">
                <a:ln w="50800"/>
                <a:solidFill>
                  <a:schemeClr val="bg1">
                    <a:shade val="50000"/>
                  </a:schemeClr>
                </a:solidFill>
                <a:latin typeface="DIN Alternate Bold"/>
                <a:cs typeface="DIN Alternate Bold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75"/>
            <a:stretch/>
          </p:blipFill>
          <p:spPr>
            <a:xfrm>
              <a:off x="4572000" y="4721069"/>
              <a:ext cx="4030061" cy="18762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58513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32656"/>
            <a:ext cx="9143999" cy="646331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1003">
            <a:schemeClr val="dk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Alternate Bold"/>
                <a:cs typeface="DIN Alternate Bold"/>
              </a:rPr>
              <a:t>Trilingual website</a:t>
            </a:r>
            <a:endParaRPr lang="en-US" sz="36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DIN Alternate Bold"/>
              <a:cs typeface="DIN Alternate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8184" y="1340768"/>
            <a:ext cx="347140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fr-FR" sz="2400" i="1" dirty="0" smtClean="0">
                <a:ln w="50800"/>
                <a:solidFill>
                  <a:srgbClr val="FFFFFF"/>
                </a:solidFill>
                <a:latin typeface="DIN Alternate Bold"/>
                <a:cs typeface="DIN Alternate Bold"/>
              </a:rPr>
              <a:t>www.angalasut.net</a:t>
            </a:r>
            <a:endParaRPr lang="fr-FR" sz="2400" i="1" dirty="0">
              <a:ln w="50800"/>
              <a:solidFill>
                <a:srgbClr val="FFFFFF"/>
              </a:solidFill>
              <a:latin typeface="DIN Alternate Bold"/>
              <a:cs typeface="DIN Alternate Bold"/>
            </a:endParaRPr>
          </a:p>
        </p:txBody>
      </p:sp>
      <p:pic>
        <p:nvPicPr>
          <p:cNvPr id="1033" name="Picture 9" descr="http://www.angalasut.net/images/communes/franc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2094" y="476672"/>
            <a:ext cx="476250" cy="314326"/>
          </a:xfrm>
          <a:prstGeom prst="rect">
            <a:avLst/>
          </a:prstGeom>
          <a:noFill/>
        </p:spPr>
      </p:pic>
      <p:pic>
        <p:nvPicPr>
          <p:cNvPr id="1035" name="Picture 11" descr="http://www.angalasut.net/images/communes/groenlan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476672"/>
            <a:ext cx="476250" cy="314326"/>
          </a:xfrm>
          <a:prstGeom prst="rect">
            <a:avLst/>
          </a:prstGeom>
          <a:noFill/>
        </p:spPr>
      </p:pic>
      <p:pic>
        <p:nvPicPr>
          <p:cNvPr id="1037" name="Picture 13" descr="http://www.angalasut.net/images/communes/g-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2214" y="476672"/>
            <a:ext cx="476250" cy="314326"/>
          </a:xfrm>
          <a:prstGeom prst="rect">
            <a:avLst/>
          </a:prstGeom>
          <a:noFill/>
        </p:spPr>
      </p:pic>
      <p:pic>
        <p:nvPicPr>
          <p:cNvPr id="1029" name="Picture 5" descr="D:\Angalasut\Communication\CNFRA_17mai\divers_siteweb\ContexteScientifiqu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3411" y="1740676"/>
            <a:ext cx="2310357" cy="3488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D:\Angalasut\Communication\CNFRA_17mai\divers_siteweb\Lexpé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2060848"/>
            <a:ext cx="2298863" cy="3557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D:\Angalasut\Communication\CNFRA_17mai\divers_siteweb\CarnetdeBor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5736" y="2348880"/>
            <a:ext cx="2304610" cy="361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 descr="Biographies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91880" y="2636912"/>
            <a:ext cx="2440950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D:\Angalasut\Communication\CNFRA_17mai\divers_siteweb\Ikerasak.png"/>
          <p:cNvPicPr>
            <a:picLocks noChangeAspect="1" noChangeArrowheads="1"/>
          </p:cNvPicPr>
          <p:nvPr/>
        </p:nvPicPr>
        <p:blipFill>
          <a:blip r:embed="rId10" cstate="print"/>
          <a:srcRect b="10221"/>
          <a:stretch>
            <a:fillRect/>
          </a:stretch>
        </p:blipFill>
        <p:spPr bwMode="auto">
          <a:xfrm>
            <a:off x="4788024" y="2996952"/>
            <a:ext cx="2298862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 descr="commentaires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24128" y="3573016"/>
            <a:ext cx="2602686" cy="2329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 descr="events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16216" y="4614535"/>
            <a:ext cx="2527880" cy="1550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8513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3023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2955883" cy="3941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548945" y="4869160"/>
            <a:ext cx="3374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FF"/>
                </a:solidFill>
              </a:rPr>
              <a:t>Jens </a:t>
            </a:r>
            <a:r>
              <a:rPr lang="fr-FR" b="1" dirty="0" err="1" smtClean="0">
                <a:solidFill>
                  <a:srgbClr val="FFFFFF"/>
                </a:solidFill>
              </a:rPr>
              <a:t>Therkelsen</a:t>
            </a:r>
            <a:r>
              <a:rPr lang="fr-FR" b="1" dirty="0" smtClean="0">
                <a:solidFill>
                  <a:srgbClr val="FFFFFF"/>
                </a:solidFill>
              </a:rPr>
              <a:t>, </a:t>
            </a:r>
            <a:r>
              <a:rPr lang="fr-FR" b="1" dirty="0" err="1" smtClean="0">
                <a:solidFill>
                  <a:srgbClr val="FFFFFF"/>
                </a:solidFill>
              </a:rPr>
              <a:t>fisherman</a:t>
            </a:r>
            <a:r>
              <a:rPr lang="fr-FR" b="1" dirty="0" smtClean="0">
                <a:solidFill>
                  <a:srgbClr val="FFFFFF"/>
                </a:solidFill>
              </a:rPr>
              <a:t>, 69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0400" y="5445224"/>
            <a:ext cx="4033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solidFill>
                  <a:srgbClr val="FFFFFF"/>
                </a:solidFill>
              </a:rPr>
              <a:t>« </a:t>
            </a:r>
            <a:r>
              <a:rPr lang="fr-FR" sz="2000" dirty="0" smtClean="0">
                <a:solidFill>
                  <a:srgbClr val="FFFFFF"/>
                </a:solidFill>
              </a:rPr>
              <a:t>I </a:t>
            </a:r>
            <a:r>
              <a:rPr lang="fr-FR" sz="2000" dirty="0" err="1" smtClean="0">
                <a:solidFill>
                  <a:srgbClr val="FFFFFF"/>
                </a:solidFill>
              </a:rPr>
              <a:t>started</a:t>
            </a:r>
            <a:r>
              <a:rPr lang="fr-FR" sz="2000" dirty="0" smtClean="0">
                <a:solidFill>
                  <a:srgbClr val="FFFFFF"/>
                </a:solidFill>
              </a:rPr>
              <a:t> to </a:t>
            </a:r>
            <a:r>
              <a:rPr lang="fr-FR" sz="2000" dirty="0" err="1" smtClean="0">
                <a:solidFill>
                  <a:srgbClr val="FFFFFF"/>
                </a:solidFill>
              </a:rPr>
              <a:t>fish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when</a:t>
            </a:r>
            <a:r>
              <a:rPr lang="fr-FR" sz="2000" dirty="0" smtClean="0">
                <a:solidFill>
                  <a:srgbClr val="FFFFFF"/>
                </a:solidFill>
              </a:rPr>
              <a:t> I </a:t>
            </a:r>
            <a:r>
              <a:rPr lang="fr-FR" sz="2000" dirty="0" err="1" smtClean="0">
                <a:solidFill>
                  <a:srgbClr val="FFFFFF"/>
                </a:solidFill>
              </a:rPr>
              <a:t>was</a:t>
            </a:r>
            <a:r>
              <a:rPr lang="fr-FR" sz="2000" dirty="0" smtClean="0">
                <a:solidFill>
                  <a:srgbClr val="FFFFFF"/>
                </a:solidFill>
              </a:rPr>
              <a:t> 14. </a:t>
            </a:r>
            <a:r>
              <a:rPr lang="fr-FR" sz="2000" dirty="0" err="1" smtClean="0">
                <a:solidFill>
                  <a:srgbClr val="FFFFFF"/>
                </a:solidFill>
              </a:rPr>
              <a:t>At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that</a:t>
            </a:r>
            <a:r>
              <a:rPr lang="fr-FR" sz="2000" dirty="0" smtClean="0">
                <a:solidFill>
                  <a:srgbClr val="FFFFFF"/>
                </a:solidFill>
              </a:rPr>
              <a:t> time,  </a:t>
            </a:r>
            <a:r>
              <a:rPr lang="fr-FR" sz="2000" dirty="0" err="1" smtClean="0">
                <a:solidFill>
                  <a:srgbClr val="FFFFFF"/>
                </a:solidFill>
              </a:rPr>
              <a:t>sea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ice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was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much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thicker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than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today</a:t>
            </a:r>
            <a:r>
              <a:rPr lang="fr-FR" sz="2000" dirty="0" smtClean="0">
                <a:solidFill>
                  <a:srgbClr val="FFFFFF"/>
                </a:solidFill>
              </a:rPr>
              <a:t>; </a:t>
            </a:r>
            <a:r>
              <a:rPr lang="fr-FR" sz="2000" dirty="0" err="1" smtClean="0">
                <a:solidFill>
                  <a:srgbClr val="FFFFFF"/>
                </a:solidFill>
              </a:rPr>
              <a:t>it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could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reach</a:t>
            </a:r>
            <a:r>
              <a:rPr lang="fr-FR" sz="2000" dirty="0" smtClean="0">
                <a:solidFill>
                  <a:srgbClr val="FFFFFF"/>
                </a:solidFill>
              </a:rPr>
              <a:t> 2 m </a:t>
            </a:r>
            <a:r>
              <a:rPr lang="fr-FR" sz="2000" dirty="0" err="1" smtClean="0">
                <a:solidFill>
                  <a:srgbClr val="FFFFFF"/>
                </a:solidFill>
              </a:rPr>
              <a:t>thick</a:t>
            </a:r>
            <a:r>
              <a:rPr lang="fr-FR" sz="2000" dirty="0" smtClean="0">
                <a:solidFill>
                  <a:srgbClr val="FFFFFF"/>
                </a:solidFill>
              </a:rPr>
              <a:t> !  »</a:t>
            </a:r>
            <a:endParaRPr lang="fr-FR" sz="2000" dirty="0">
              <a:solidFill>
                <a:srgbClr val="FFFFFF"/>
              </a:solidFill>
            </a:endParaRPr>
          </a:p>
        </p:txBody>
      </p:sp>
      <p:pic>
        <p:nvPicPr>
          <p:cNvPr id="7" name="Image 6" descr="5DM3261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7" t="23361" r="28456" b="-1"/>
          <a:stretch/>
        </p:blipFill>
        <p:spPr>
          <a:xfrm>
            <a:off x="5436096" y="1340768"/>
            <a:ext cx="2980835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4932040" y="5517232"/>
            <a:ext cx="4021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FFFF"/>
                </a:solidFill>
              </a:rPr>
              <a:t>« </a:t>
            </a:r>
            <a:r>
              <a:rPr lang="fr-FR" sz="2000" dirty="0" err="1" smtClean="0">
                <a:solidFill>
                  <a:srgbClr val="FFFFFF"/>
                </a:solidFill>
              </a:rPr>
              <a:t>Since</a:t>
            </a:r>
            <a:r>
              <a:rPr lang="fr-FR" sz="2000" dirty="0" smtClean="0">
                <a:solidFill>
                  <a:srgbClr val="FFFFFF"/>
                </a:solidFill>
              </a:rPr>
              <a:t> a few </a:t>
            </a:r>
            <a:r>
              <a:rPr lang="fr-FR" sz="2000" dirty="0" err="1" smtClean="0">
                <a:solidFill>
                  <a:srgbClr val="FFFFFF"/>
                </a:solidFill>
              </a:rPr>
              <a:t>summers</a:t>
            </a:r>
            <a:r>
              <a:rPr lang="fr-FR" sz="2000" dirty="0" smtClean="0">
                <a:solidFill>
                  <a:srgbClr val="FFFFFF"/>
                </a:solidFill>
              </a:rPr>
              <a:t>, one </a:t>
            </a:r>
            <a:r>
              <a:rPr lang="fr-FR" sz="2000" dirty="0" err="1" smtClean="0">
                <a:solidFill>
                  <a:srgbClr val="FFFFFF"/>
                </a:solidFill>
              </a:rPr>
              <a:t>can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see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geese</a:t>
            </a:r>
            <a:r>
              <a:rPr lang="fr-FR" sz="2000" dirty="0" smtClean="0">
                <a:solidFill>
                  <a:srgbClr val="FFFFFF"/>
                </a:solidFill>
              </a:rPr>
              <a:t> and </a:t>
            </a:r>
            <a:r>
              <a:rPr lang="fr-FR" sz="2000" dirty="0" err="1" smtClean="0">
                <a:solidFill>
                  <a:srgbClr val="FFFFFF"/>
                </a:solidFill>
              </a:rPr>
              <a:t>other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birds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that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we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never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saw</a:t>
            </a:r>
            <a:r>
              <a:rPr lang="fr-FR" sz="2000" dirty="0" smtClean="0">
                <a:solidFill>
                  <a:srgbClr val="FFFFFF"/>
                </a:solidFill>
              </a:rPr>
              <a:t> in the </a:t>
            </a:r>
            <a:r>
              <a:rPr lang="fr-FR" sz="2000" dirty="0" err="1" smtClean="0">
                <a:solidFill>
                  <a:srgbClr val="FFFFFF"/>
                </a:solidFill>
              </a:rPr>
              <a:t>past</a:t>
            </a:r>
            <a:r>
              <a:rPr lang="fr-FR" sz="2000" dirty="0" smtClean="0">
                <a:solidFill>
                  <a:srgbClr val="FFFFFF"/>
                </a:solidFill>
              </a:rPr>
              <a:t>. It </a:t>
            </a:r>
            <a:r>
              <a:rPr lang="fr-FR" sz="2000" dirty="0" err="1" smtClean="0">
                <a:solidFill>
                  <a:srgbClr val="FFFFFF"/>
                </a:solidFill>
              </a:rPr>
              <a:t>is</a:t>
            </a:r>
            <a:r>
              <a:rPr lang="fr-FR" sz="2000" dirty="0" smtClean="0">
                <a:solidFill>
                  <a:srgbClr val="FFFFFF"/>
                </a:solidFill>
              </a:rPr>
              <a:t> not normal ! »</a:t>
            </a:r>
            <a:endParaRPr lang="fr-FR" sz="20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0648"/>
            <a:ext cx="9143999" cy="646331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1003">
            <a:schemeClr val="dk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Alternate Bold"/>
                <a:cs typeface="DIN Alternate Bold"/>
              </a:rPr>
              <a:t> Importance of Traditional </a:t>
            </a:r>
            <a: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Alternate Bold"/>
                <a:cs typeface="DIN Alternate Bold"/>
              </a:rPr>
              <a:t>K</a:t>
            </a:r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Alternate Bold"/>
                <a:cs typeface="DIN Alternate Bold"/>
              </a:rPr>
              <a:t>nowledge</a:t>
            </a:r>
            <a:endParaRPr lang="en-US" sz="36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DIN Alternate Bold"/>
              <a:cs typeface="DIN Alternate Bold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364088" y="4869160"/>
            <a:ext cx="3158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FF"/>
                </a:solidFill>
              </a:rPr>
              <a:t>Lars</a:t>
            </a:r>
            <a:r>
              <a:rPr lang="fr-FR" b="1" dirty="0" smtClean="0">
                <a:solidFill>
                  <a:srgbClr val="FFFFFF"/>
                </a:solidFill>
              </a:rPr>
              <a:t> </a:t>
            </a:r>
            <a:r>
              <a:rPr lang="fr-FR" b="1" dirty="0" err="1" smtClean="0">
                <a:solidFill>
                  <a:srgbClr val="FFFFFF"/>
                </a:solidFill>
              </a:rPr>
              <a:t>Therkelsen</a:t>
            </a:r>
            <a:r>
              <a:rPr lang="fr-FR" b="1" dirty="0" smtClean="0">
                <a:solidFill>
                  <a:srgbClr val="FFFFFF"/>
                </a:solidFill>
              </a:rPr>
              <a:t>, </a:t>
            </a:r>
            <a:r>
              <a:rPr lang="fr-FR" b="1" dirty="0" err="1" smtClean="0">
                <a:solidFill>
                  <a:srgbClr val="FFFFFF"/>
                </a:solidFill>
              </a:rPr>
              <a:t>teacher</a:t>
            </a:r>
            <a:r>
              <a:rPr lang="fr-FR" b="1" dirty="0" smtClean="0">
                <a:solidFill>
                  <a:srgbClr val="FFFFFF"/>
                </a:solidFill>
              </a:rPr>
              <a:t>, </a:t>
            </a:r>
            <a:r>
              <a:rPr lang="fr-FR" b="1" dirty="0" smtClean="0">
                <a:solidFill>
                  <a:srgbClr val="FFFFFF"/>
                </a:solidFill>
              </a:rPr>
              <a:t>48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074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UDO-M\Documents\A_Pasca\Photos\Avril\IMG_49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8840"/>
            <a:ext cx="6732748" cy="4488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-8570" y="40466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fr-FR" sz="5400" b="1" i="1" dirty="0" err="1" smtClean="0">
                <a:ln w="50800"/>
                <a:solidFill>
                  <a:schemeClr val="bg1"/>
                </a:solidFill>
              </a:rPr>
              <a:t>Qujanak</a:t>
            </a:r>
            <a:r>
              <a:rPr lang="fr-FR" sz="5400" b="1" i="1" dirty="0" smtClean="0">
                <a:ln w="50800"/>
                <a:solidFill>
                  <a:schemeClr val="bg1"/>
                </a:solidFill>
              </a:rPr>
              <a:t> !</a:t>
            </a:r>
            <a:endParaRPr lang="fr-FR" sz="5400" b="1" dirty="0">
              <a:ln w="50800"/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496" y="116632"/>
            <a:ext cx="9144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Alternate Bold"/>
                <a:cs typeface="DIN Alternate Bold"/>
              </a:rPr>
              <a:t>Scientif</a:t>
            </a: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Alternate Bold"/>
                <a:cs typeface="DIN Alternate Bold"/>
              </a:rPr>
              <a:t>ic project :</a:t>
            </a:r>
            <a:endParaRPr lang="en-US" sz="2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DIN Alternate Bold"/>
              <a:cs typeface="DIN Alternate Bold"/>
            </a:endParaRPr>
          </a:p>
          <a:p>
            <a:pPr algn="ctr"/>
            <a:r>
              <a:rPr lang="en-US" sz="2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Alternate Bold"/>
                <a:cs typeface="DIN Alternate Bold"/>
              </a:rPr>
              <a:t>“</a:t>
            </a:r>
            <a:r>
              <a:rPr lang="en-US" sz="2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Alternate Bold"/>
                <a:cs typeface="DIN Alternate Bold"/>
              </a:rPr>
              <a:t>The Long Night Survey 2012-2013”</a:t>
            </a:r>
            <a:endParaRPr lang="en-US" sz="28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DIN Alternate Bold"/>
              <a:cs typeface="DIN Alternate Bold"/>
            </a:endParaRPr>
          </a:p>
        </p:txBody>
      </p:sp>
      <p:pic>
        <p:nvPicPr>
          <p:cNvPr id="5" name="Picture 9" descr="University-of-St-Andre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2605" y="5932019"/>
            <a:ext cx="601819" cy="775069"/>
          </a:xfrm>
          <a:prstGeom prst="rect">
            <a:avLst/>
          </a:prstGeom>
          <a:noFill/>
        </p:spPr>
      </p:pic>
      <p:pic>
        <p:nvPicPr>
          <p:cNvPr id="6" name="Picture 10" descr="Aberystwyth_identifier"/>
          <p:cNvPicPr>
            <a:picLocks noChangeAspect="1" noChangeArrowheads="1"/>
          </p:cNvPicPr>
          <p:nvPr/>
        </p:nvPicPr>
        <p:blipFill>
          <a:blip r:embed="rId4" cstate="print"/>
          <a:srcRect t="-38024"/>
          <a:stretch>
            <a:fillRect/>
          </a:stretch>
        </p:blipFill>
        <p:spPr bwMode="auto">
          <a:xfrm>
            <a:off x="1221254" y="5949280"/>
            <a:ext cx="2208819" cy="625203"/>
          </a:xfrm>
          <a:prstGeom prst="rect">
            <a:avLst/>
          </a:prstGeom>
          <a:noFill/>
        </p:spPr>
      </p:pic>
      <p:pic>
        <p:nvPicPr>
          <p:cNvPr id="7" name="Picture 11" descr="logo_loce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6021288"/>
            <a:ext cx="947307" cy="638503"/>
          </a:xfrm>
          <a:prstGeom prst="rect">
            <a:avLst/>
          </a:prstGeom>
          <a:noFill/>
        </p:spPr>
      </p:pic>
      <p:pic>
        <p:nvPicPr>
          <p:cNvPr id="8" name="Picture 12" descr="ohio university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093296"/>
            <a:ext cx="1788471" cy="482838"/>
          </a:xfrm>
          <a:prstGeom prst="rect">
            <a:avLst/>
          </a:prstGeom>
          <a:noFill/>
        </p:spPr>
      </p:pic>
      <p:pic>
        <p:nvPicPr>
          <p:cNvPr id="9" name="Image 8" descr="P1030968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9" b="28269"/>
          <a:stretch/>
        </p:blipFill>
        <p:spPr>
          <a:xfrm>
            <a:off x="-25151" y="1233240"/>
            <a:ext cx="9277671" cy="43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83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7373"/>
            <a:ext cx="7698770" cy="4529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ZoneTexte 2"/>
          <p:cNvSpPr txBox="1"/>
          <p:nvPr/>
        </p:nvSpPr>
        <p:spPr>
          <a:xfrm>
            <a:off x="644270" y="236778"/>
            <a:ext cx="4386111" cy="643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Ikerasak au Groenland</a:t>
            </a:r>
            <a:endParaRPr lang="fr-FR" sz="3200" b="1" dirty="0"/>
          </a:p>
        </p:txBody>
      </p:sp>
      <p:sp>
        <p:nvSpPr>
          <p:cNvPr id="16" name="Oval 15"/>
          <p:cNvSpPr/>
          <p:nvPr/>
        </p:nvSpPr>
        <p:spPr>
          <a:xfrm>
            <a:off x="5220072" y="4263471"/>
            <a:ext cx="144016" cy="13778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extBox 18"/>
          <p:cNvSpPr txBox="1"/>
          <p:nvPr/>
        </p:nvSpPr>
        <p:spPr>
          <a:xfrm>
            <a:off x="4832855" y="4380740"/>
            <a:ext cx="1656184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Ikerasak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10701" y="2996952"/>
            <a:ext cx="1984307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Uummannaq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139952" y="3507242"/>
            <a:ext cx="144016" cy="13778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4716016" y="3820954"/>
            <a:ext cx="2446784" cy="139897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 19"/>
          <p:cNvGrpSpPr/>
          <p:nvPr/>
        </p:nvGrpSpPr>
        <p:grpSpPr>
          <a:xfrm>
            <a:off x="323528" y="2036684"/>
            <a:ext cx="8244408" cy="4591356"/>
            <a:chOff x="0" y="1697479"/>
            <a:chExt cx="9108504" cy="5187905"/>
          </a:xfrm>
        </p:grpSpPr>
        <p:pic>
          <p:nvPicPr>
            <p:cNvPr id="21" name="Picture 2" descr="C:\Users\DEMO\Documents\Uummannaq\AtelierGroenland\Images_GoogleEarth\Capture3.JPG"/>
            <p:cNvPicPr>
              <a:picLocks noChangeAspect="1" noChangeArrowheads="1"/>
            </p:cNvPicPr>
            <p:nvPr/>
          </p:nvPicPr>
          <p:blipFill>
            <a:blip r:embed="rId4" cstate="print"/>
            <a:srcRect l="27375" t="36688" r="2114"/>
            <a:stretch>
              <a:fillRect/>
            </a:stretch>
          </p:blipFill>
          <p:spPr bwMode="auto">
            <a:xfrm>
              <a:off x="0" y="1697479"/>
              <a:ext cx="9108504" cy="5187905"/>
            </a:xfrm>
            <a:prstGeom prst="rect">
              <a:avLst/>
            </a:prstGeom>
            <a:noFill/>
          </p:spPr>
        </p:pic>
        <p:sp>
          <p:nvSpPr>
            <p:cNvPr id="22" name="Text Box 27"/>
            <p:cNvSpPr txBox="1">
              <a:spLocks noChangeArrowheads="1"/>
            </p:cNvSpPr>
            <p:nvPr/>
          </p:nvSpPr>
          <p:spPr bwMode="auto">
            <a:xfrm rot="-3607985">
              <a:off x="6272869" y="2325424"/>
              <a:ext cx="160747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b="1" dirty="0">
                  <a:latin typeface="Myriad Pro Light" pitchFamily="34" charset="0"/>
                </a:rPr>
                <a:t>g</a:t>
              </a:r>
              <a:r>
                <a:rPr lang="fr-FR" b="1" dirty="0" smtClean="0">
                  <a:latin typeface="Myriad Pro Light" pitchFamily="34" charset="0"/>
                </a:rPr>
                <a:t>lacier Lille</a:t>
              </a:r>
              <a:endParaRPr lang="fr-FR" b="1" dirty="0">
                <a:latin typeface="Myriad Pro Light" pitchFamily="34" charset="0"/>
              </a:endParaRPr>
            </a:p>
          </p:txBody>
        </p:sp>
        <p:sp>
          <p:nvSpPr>
            <p:cNvPr id="23" name="Text Box 28"/>
            <p:cNvSpPr txBox="1">
              <a:spLocks noChangeArrowheads="1"/>
            </p:cNvSpPr>
            <p:nvPr/>
          </p:nvSpPr>
          <p:spPr bwMode="auto">
            <a:xfrm rot="19414830">
              <a:off x="6630708" y="4313215"/>
              <a:ext cx="18302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b="1" dirty="0">
                  <a:latin typeface="Myriad Pro Light" pitchFamily="34" charset="0"/>
                </a:rPr>
                <a:t> </a:t>
              </a:r>
              <a:r>
                <a:rPr lang="fr-FR" b="1" dirty="0" smtClean="0">
                  <a:latin typeface="Myriad Pro Light" pitchFamily="34" charset="0"/>
                </a:rPr>
                <a:t>glacier Store</a:t>
              </a:r>
              <a:endParaRPr lang="fr-FR" b="1" dirty="0">
                <a:latin typeface="Myriad Pro Light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294921" y="3356992"/>
              <a:ext cx="144016" cy="137782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25377" y="2879673"/>
              <a:ext cx="1656184" cy="46166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rgbClr val="FF0000"/>
                  </a:solidFill>
                </a:rPr>
                <a:t>Ikerasak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5776413" y="3953054"/>
              <a:ext cx="144016" cy="137782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20329" y="3482186"/>
              <a:ext cx="1656184" cy="46166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sz="2400" b="1" dirty="0" err="1" smtClean="0">
                  <a:solidFill>
                    <a:srgbClr val="FF0000"/>
                  </a:solidFill>
                </a:rPr>
                <a:t>Gambo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50042" y="389028"/>
            <a:ext cx="2658462" cy="3616036"/>
            <a:chOff x="6256938" y="404664"/>
            <a:chExt cx="2658462" cy="3616036"/>
          </a:xfrm>
        </p:grpSpPr>
        <p:grpSp>
          <p:nvGrpSpPr>
            <p:cNvPr id="3" name="Group 2"/>
            <p:cNvGrpSpPr/>
            <p:nvPr/>
          </p:nvGrpSpPr>
          <p:grpSpPr>
            <a:xfrm>
              <a:off x="6705600" y="404664"/>
              <a:ext cx="2209800" cy="3616036"/>
              <a:chOff x="6705600" y="1447800"/>
              <a:chExt cx="2209800" cy="3616036"/>
            </a:xfrm>
          </p:grpSpPr>
          <p:pic>
            <p:nvPicPr>
              <p:cNvPr id="12293" name="Picture 5" descr="Greenland_42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080937"/>
                  </a:clrFrom>
                  <a:clrTo>
                    <a:srgbClr val="080937">
                      <a:alpha val="0"/>
                    </a:srgbClr>
                  </a:clrTo>
                </a:clrChange>
              </a:blip>
              <a:srcRect l="28181" r="26088"/>
              <a:stretch>
                <a:fillRect/>
              </a:stretch>
            </p:blipFill>
            <p:spPr bwMode="auto">
              <a:xfrm>
                <a:off x="6705600" y="1447800"/>
                <a:ext cx="2209800" cy="3616036"/>
              </a:xfrm>
              <a:prstGeom prst="roundRect">
                <a:avLst/>
              </a:prstGeom>
              <a:noFill/>
            </p:spPr>
          </p:pic>
          <p:sp>
            <p:nvSpPr>
              <p:cNvPr id="13" name="Oval 12"/>
              <p:cNvSpPr/>
              <p:nvPr/>
            </p:nvSpPr>
            <p:spPr>
              <a:xfrm>
                <a:off x="7162800" y="3200400"/>
                <a:ext cx="296416" cy="3048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" name="Rectangle 3"/>
            <p:cNvSpPr/>
            <p:nvPr/>
          </p:nvSpPr>
          <p:spPr>
            <a:xfrm rot="19625673">
              <a:off x="6256938" y="410872"/>
              <a:ext cx="1347026" cy="4320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9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9" b="14905"/>
          <a:stretch/>
        </p:blipFill>
        <p:spPr>
          <a:xfrm>
            <a:off x="-36512" y="1332233"/>
            <a:ext cx="9180512" cy="4329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9912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LUDO-M\Desktop\Selection_photos_Pasca_impresion\mars\Panorama 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54"/>
          <a:stretch/>
        </p:blipFill>
        <p:spPr bwMode="auto">
          <a:xfrm>
            <a:off x="683568" y="2708920"/>
            <a:ext cx="7871723" cy="3185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201414"/>
            <a:ext cx="9144000" cy="646331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1003">
            <a:schemeClr val="dk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Alternate Bold"/>
                <a:cs typeface="DIN Alternate Bold"/>
              </a:rPr>
              <a:t>Ocean-glaciers interactions</a:t>
            </a:r>
            <a:endParaRPr lang="en-US" sz="36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DIN Alternate Bold"/>
              <a:cs typeface="DIN Alternate Bold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3528" y="1196752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fr-FR" sz="2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DIN Alternate Bold"/>
                <a:cs typeface="DIN Alternate Bold"/>
              </a:rPr>
              <a:t>A full </a:t>
            </a:r>
            <a:r>
              <a:rPr lang="fr-FR" sz="2400" b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DIN Alternate Bold"/>
                <a:cs typeface="DIN Alternate Bold"/>
              </a:rPr>
              <a:t>year</a:t>
            </a:r>
            <a:r>
              <a:rPr lang="fr-FR" sz="2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DIN Alternate Bold"/>
                <a:cs typeface="DIN Alternate Bold"/>
              </a:rPr>
              <a:t>: 2012-2013</a:t>
            </a:r>
            <a:endParaRPr lang="fr-FR" sz="2400" b="1" dirty="0">
              <a:ln w="50800"/>
              <a:solidFill>
                <a:schemeClr val="bg1">
                  <a:shade val="50000"/>
                </a:schemeClr>
              </a:solidFill>
              <a:latin typeface="DIN Alternate Bold"/>
              <a:cs typeface="DIN Alternate Bold"/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323528" y="1844824"/>
            <a:ext cx="2783501" cy="1853735"/>
            <a:chOff x="323528" y="1844824"/>
            <a:chExt cx="2783501" cy="1853735"/>
          </a:xfrm>
        </p:grpSpPr>
        <p:pic>
          <p:nvPicPr>
            <p:cNvPr id="5" name="Picture 2" descr="C:\Users\DEMO\Documents\Uummannaq\Docs_Divers\JoliesPhotos\alh_gps2_N.Cobbin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3528" y="1844824"/>
              <a:ext cx="2783501" cy="18537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ZoneTexte 10"/>
            <p:cNvSpPr txBox="1"/>
            <p:nvPr/>
          </p:nvSpPr>
          <p:spPr>
            <a:xfrm>
              <a:off x="395536" y="1844824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r>
                <a:rPr lang="fr-FR" b="1" dirty="0" smtClean="0">
                  <a:ln w="50800"/>
                  <a:solidFill>
                    <a:schemeClr val="bg1"/>
                  </a:solidFill>
                  <a:latin typeface="DIN Alternate Bold"/>
                  <a:cs typeface="DIN Alternate Bold"/>
                </a:rPr>
                <a:t>GPS</a:t>
              </a:r>
              <a:endParaRPr lang="fr-FR" b="1" dirty="0">
                <a:ln w="50800"/>
                <a:solidFill>
                  <a:schemeClr val="bg1"/>
                </a:solidFill>
                <a:latin typeface="DIN Alternate Bold"/>
                <a:cs typeface="DIN Alternate Bold"/>
              </a:endParaRP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395536" y="4653136"/>
            <a:ext cx="2783502" cy="1854662"/>
            <a:chOff x="395536" y="4653136"/>
            <a:chExt cx="2783502" cy="1854662"/>
          </a:xfrm>
        </p:grpSpPr>
        <p:pic>
          <p:nvPicPr>
            <p:cNvPr id="7" name="Picture 7" descr="camera_store_A"/>
            <p:cNvPicPr>
              <a:picLocks noChangeAspect="1" noChangeArrowheads="1"/>
            </p:cNvPicPr>
            <p:nvPr/>
          </p:nvPicPr>
          <p:blipFill>
            <a:blip r:embed="rId5" cstate="print"/>
            <a:srcRect r="2408" b="13252"/>
            <a:stretch>
              <a:fillRect/>
            </a:stretch>
          </p:blipFill>
          <p:spPr bwMode="auto">
            <a:xfrm>
              <a:off x="395536" y="4653136"/>
              <a:ext cx="2783502" cy="18546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ZoneTexte 11"/>
            <p:cNvSpPr txBox="1"/>
            <p:nvPr/>
          </p:nvSpPr>
          <p:spPr>
            <a:xfrm>
              <a:off x="395536" y="4725144"/>
              <a:ext cx="1575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r>
                <a:rPr lang="fr-FR" b="1" dirty="0" smtClean="0">
                  <a:ln w="50800"/>
                  <a:solidFill>
                    <a:schemeClr val="bg1"/>
                  </a:solidFill>
                  <a:latin typeface="DIN Alternate Bold"/>
                  <a:cs typeface="DIN Alternate Bold"/>
                </a:rPr>
                <a:t>Time Lapse</a:t>
              </a:r>
              <a:endParaRPr lang="fr-FR" b="1" dirty="0">
                <a:ln w="50800"/>
                <a:solidFill>
                  <a:schemeClr val="bg1"/>
                </a:solidFill>
                <a:latin typeface="DIN Alternate Bold"/>
                <a:cs typeface="DIN Alternate Bold"/>
              </a:endParaRP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7092280" y="1556792"/>
            <a:ext cx="1626292" cy="2448272"/>
            <a:chOff x="7092280" y="1556792"/>
            <a:chExt cx="1626292" cy="2448272"/>
          </a:xfrm>
        </p:grpSpPr>
        <p:pic>
          <p:nvPicPr>
            <p:cNvPr id="8" name="Picture 2" descr="C:\Users\DEMO\Documents\Science_Nolwenn\METEO\Island\2012_07_13_00_26_32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92280" y="1556792"/>
              <a:ext cx="1626292" cy="2448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ZoneTexte 12"/>
            <p:cNvSpPr txBox="1"/>
            <p:nvPr/>
          </p:nvSpPr>
          <p:spPr>
            <a:xfrm>
              <a:off x="7092280" y="1556792"/>
              <a:ext cx="15757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r>
                <a:rPr lang="fr-FR" b="1" dirty="0" err="1" smtClean="0">
                  <a:ln w="50800"/>
                  <a:solidFill>
                    <a:schemeClr val="bg1"/>
                  </a:solidFill>
                  <a:latin typeface="DIN Alternate Bold"/>
                  <a:cs typeface="DIN Alternate Bold"/>
                </a:rPr>
                <a:t>Meteo</a:t>
              </a:r>
              <a:endParaRPr lang="fr-FR" b="1" dirty="0" smtClean="0">
                <a:ln w="50800"/>
                <a:solidFill>
                  <a:schemeClr val="bg1"/>
                </a:solidFill>
                <a:latin typeface="DIN Alternate Bold"/>
                <a:cs typeface="DIN Alternate Bold"/>
              </a:endParaRPr>
            </a:p>
            <a:p>
              <a:endParaRPr lang="fr-FR" b="1" dirty="0">
                <a:ln w="50800"/>
                <a:solidFill>
                  <a:schemeClr val="bg1"/>
                </a:solidFill>
                <a:latin typeface="DIN Alternate Bold"/>
                <a:cs typeface="DIN Alternate Bold"/>
              </a:endParaRPr>
            </a:p>
            <a:p>
              <a:endParaRPr lang="fr-FR" b="1" dirty="0">
                <a:ln w="50800"/>
                <a:solidFill>
                  <a:schemeClr val="bg1"/>
                </a:solidFill>
                <a:latin typeface="DIN Alternate Bold"/>
                <a:cs typeface="DIN Alternate Bold"/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5868144" y="4413109"/>
            <a:ext cx="2911252" cy="1940835"/>
            <a:chOff x="5868144" y="4413109"/>
            <a:chExt cx="2911252" cy="1940835"/>
          </a:xfrm>
        </p:grpSpPr>
        <p:pic>
          <p:nvPicPr>
            <p:cNvPr id="29697" name="Picture 1" descr="G:\pascaline\sauvegarde PC privé\Photos\Groenland_2013\Selection_photos_Pasca_impresion\janv\IMG_4118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868144" y="4413109"/>
              <a:ext cx="2911252" cy="19408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ZoneTexte 15"/>
            <p:cNvSpPr txBox="1"/>
            <p:nvPr/>
          </p:nvSpPr>
          <p:spPr>
            <a:xfrm>
              <a:off x="5868144" y="4869160"/>
              <a:ext cx="9361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r>
                <a:rPr lang="fr-FR" b="1" dirty="0" smtClean="0">
                  <a:ln w="50800"/>
                  <a:solidFill>
                    <a:schemeClr val="bg1"/>
                  </a:solidFill>
                  <a:latin typeface="DIN Alternate Bold"/>
                  <a:cs typeface="DIN Alternate Bold"/>
                </a:rPr>
                <a:t>CTD+ ADCP</a:t>
              </a:r>
              <a:endParaRPr lang="fr-FR" b="1" dirty="0">
                <a:ln w="50800"/>
                <a:solidFill>
                  <a:schemeClr val="bg1"/>
                </a:solidFill>
                <a:latin typeface="DIN Alternate Bold"/>
                <a:cs typeface="DIN Alternate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701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260648"/>
            <a:ext cx="876647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Alternate Bold"/>
                <a:cs typeface="DIN Alternate Bold"/>
              </a:rPr>
              <a:t>The </a:t>
            </a:r>
            <a: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Alternate Bold"/>
                <a:cs typeface="DIN Alternate Bold"/>
              </a:rPr>
              <a:t>e</a:t>
            </a:r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Alternate Bold"/>
                <a:cs typeface="DIN Alternate Bold"/>
              </a:rPr>
              <a:t>ducational project</a:t>
            </a:r>
          </a:p>
        </p:txBody>
      </p:sp>
      <p:pic>
        <p:nvPicPr>
          <p:cNvPr id="5" name="Picture 6" descr="C:\Users\LUDO-M\Desktop\Angalasut\Financement\logos\Fanion Val de Lian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733256"/>
            <a:ext cx="724022" cy="87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LUDO-M\Desktop\Angalasut\Financement\logos\LePorte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877272"/>
            <a:ext cx="1036039" cy="76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Users\LUDO-M\Desktop\Angalasut\Financement\logos\logo-cab-RVB 300dp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" r="55682"/>
          <a:stretch/>
        </p:blipFill>
        <p:spPr bwMode="auto">
          <a:xfrm>
            <a:off x="1647847" y="5877272"/>
            <a:ext cx="835921" cy="77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Angalasut\Financement\logos\au-vieux-campeu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5877272"/>
            <a:ext cx="798717" cy="798717"/>
          </a:xfrm>
          <a:prstGeom prst="rect">
            <a:avLst/>
          </a:prstGeom>
          <a:noFill/>
        </p:spPr>
      </p:pic>
      <p:pic>
        <p:nvPicPr>
          <p:cNvPr id="10" name="Picture 2" descr="http://www.angalasut.net/images/partenaires/exp%C3%A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6021288"/>
            <a:ext cx="994746" cy="560676"/>
          </a:xfrm>
          <a:prstGeom prst="rect">
            <a:avLst/>
          </a:prstGeom>
          <a:noFill/>
        </p:spPr>
      </p:pic>
      <p:pic>
        <p:nvPicPr>
          <p:cNvPr id="11" name="Picture 6" descr="http://www.angalasut.net/images/partenaires/ifreme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6070384"/>
            <a:ext cx="1133551" cy="360677"/>
          </a:xfrm>
          <a:prstGeom prst="rect">
            <a:avLst/>
          </a:prstGeom>
          <a:noFill/>
        </p:spPr>
      </p:pic>
      <p:pic>
        <p:nvPicPr>
          <p:cNvPr id="12" name="Picture 8" descr="http://www.angalasut.net/images/partenaires/Nausica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784" y="5877272"/>
            <a:ext cx="671305" cy="793361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5" b="29664"/>
          <a:stretch/>
        </p:blipFill>
        <p:spPr>
          <a:xfrm>
            <a:off x="-36512" y="1027157"/>
            <a:ext cx="9180000" cy="4346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http://www.angalasut.net/images/partenaires/grea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12360" y="5661248"/>
            <a:ext cx="936104" cy="9361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4234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2"/>
          <p:cNvSpPr txBox="1"/>
          <p:nvPr/>
        </p:nvSpPr>
        <p:spPr>
          <a:xfrm>
            <a:off x="644270" y="236778"/>
            <a:ext cx="40763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latin typeface="DIN Alternate Bold"/>
                <a:cs typeface="DIN Alternate Bold"/>
              </a:rPr>
              <a:t>Ikerasak au Groenland</a:t>
            </a:r>
            <a:endParaRPr lang="fr-FR" sz="3200" b="1" dirty="0">
              <a:latin typeface="DIN Alternate Bold"/>
              <a:cs typeface="DIN Alternate Bold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288073"/>
            <a:ext cx="8964488" cy="646331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1003">
            <a:schemeClr val="dk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Alternate Bold"/>
                <a:cs typeface="DIN Alternate Bold"/>
              </a:rPr>
              <a:t>Ikerasak</a:t>
            </a:r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Alternate Bold"/>
                <a:cs typeface="DIN Alternate Bold"/>
              </a:rPr>
              <a:t> village</a:t>
            </a:r>
            <a:endParaRPr lang="en-US" sz="36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DIN Alternate Bold"/>
              <a:cs typeface="DIN Alternate Bold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67544" y="1709386"/>
            <a:ext cx="8244408" cy="4591356"/>
            <a:chOff x="0" y="1697479"/>
            <a:chExt cx="9108504" cy="5187905"/>
          </a:xfrm>
        </p:grpSpPr>
        <p:pic>
          <p:nvPicPr>
            <p:cNvPr id="21" name="Picture 2" descr="C:\Users\DEMO\Documents\Uummannaq\AtelierGroenland\Images_GoogleEarth\Capture3.JPG"/>
            <p:cNvPicPr>
              <a:picLocks noChangeAspect="1" noChangeArrowheads="1"/>
            </p:cNvPicPr>
            <p:nvPr/>
          </p:nvPicPr>
          <p:blipFill>
            <a:blip r:embed="rId3" cstate="print"/>
            <a:srcRect l="27375" t="36688" r="2114"/>
            <a:stretch>
              <a:fillRect/>
            </a:stretch>
          </p:blipFill>
          <p:spPr bwMode="auto">
            <a:xfrm>
              <a:off x="0" y="1697479"/>
              <a:ext cx="9108504" cy="5187905"/>
            </a:xfrm>
            <a:prstGeom prst="rect">
              <a:avLst/>
            </a:prstGeom>
            <a:noFill/>
          </p:spPr>
        </p:pic>
        <p:sp>
          <p:nvSpPr>
            <p:cNvPr id="22" name="Text Box 27"/>
            <p:cNvSpPr txBox="1">
              <a:spLocks noChangeArrowheads="1"/>
            </p:cNvSpPr>
            <p:nvPr/>
          </p:nvSpPr>
          <p:spPr bwMode="auto">
            <a:xfrm rot="17992015">
              <a:off x="6272869" y="2306070"/>
              <a:ext cx="1607475" cy="408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b="1" dirty="0">
                  <a:latin typeface="DIN Alternate Bold"/>
                  <a:cs typeface="DIN Alternate Bold"/>
                </a:rPr>
                <a:t>g</a:t>
              </a:r>
              <a:r>
                <a:rPr lang="fr-FR" b="1" dirty="0" smtClean="0">
                  <a:latin typeface="DIN Alternate Bold"/>
                  <a:cs typeface="DIN Alternate Bold"/>
                </a:rPr>
                <a:t>lacier Lille</a:t>
              </a:r>
              <a:endParaRPr lang="fr-FR" b="1" dirty="0">
                <a:latin typeface="DIN Alternate Bold"/>
                <a:cs typeface="DIN Alternate Bold"/>
              </a:endParaRPr>
            </a:p>
          </p:txBody>
        </p:sp>
        <p:sp>
          <p:nvSpPr>
            <p:cNvPr id="23" name="Text Box 28"/>
            <p:cNvSpPr txBox="1">
              <a:spLocks noChangeArrowheads="1"/>
            </p:cNvSpPr>
            <p:nvPr/>
          </p:nvSpPr>
          <p:spPr bwMode="auto">
            <a:xfrm rot="19414830">
              <a:off x="6630708" y="4289222"/>
              <a:ext cx="1830252" cy="417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b="1" dirty="0">
                  <a:latin typeface="DIN Alternate Bold"/>
                  <a:cs typeface="DIN Alternate Bold"/>
                </a:rPr>
                <a:t> </a:t>
              </a:r>
              <a:r>
                <a:rPr lang="fr-FR" b="1" dirty="0" smtClean="0">
                  <a:latin typeface="DIN Alternate Bold"/>
                  <a:cs typeface="DIN Alternate Bold"/>
                </a:rPr>
                <a:t>glacier Store</a:t>
              </a:r>
              <a:endParaRPr lang="fr-FR" b="1" dirty="0">
                <a:latin typeface="DIN Alternate Bold"/>
                <a:cs typeface="DIN Alternate Bold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294921" y="3356992"/>
              <a:ext cx="144016" cy="137782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DIN Alternate Bold"/>
                <a:cs typeface="DIN Alternate Bold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25377" y="2879673"/>
              <a:ext cx="1656184" cy="521649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rgbClr val="FF0000"/>
                  </a:solidFill>
                  <a:latin typeface="DIN Alternate Bold"/>
                  <a:cs typeface="DIN Alternate Bold"/>
                </a:rPr>
                <a:t>Ikerasak</a:t>
              </a:r>
              <a:endParaRPr lang="fr-FR" sz="2400" b="1" dirty="0">
                <a:solidFill>
                  <a:srgbClr val="FF0000"/>
                </a:solidFill>
                <a:latin typeface="DIN Alternate Bold"/>
                <a:cs typeface="DIN Alternate Bold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5776413" y="3953054"/>
              <a:ext cx="144016" cy="137782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DIN Alternate Bold"/>
                <a:cs typeface="DIN Alternate Bold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20329" y="3482186"/>
              <a:ext cx="1656184" cy="521649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sz="2400" b="1" dirty="0" err="1" smtClean="0">
                  <a:solidFill>
                    <a:srgbClr val="FF0000"/>
                  </a:solidFill>
                  <a:latin typeface="DIN Alternate Bold"/>
                  <a:cs typeface="DIN Alternate Bold"/>
                </a:rPr>
                <a:t>Gambo</a:t>
              </a:r>
              <a:endParaRPr lang="fr-FR" sz="2400" b="1" dirty="0">
                <a:solidFill>
                  <a:srgbClr val="FF0000"/>
                </a:solidFill>
                <a:latin typeface="DIN Alternate Bold"/>
                <a:cs typeface="DIN Alternate Bold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5"/>
          <a:stretch/>
        </p:blipFill>
        <p:spPr>
          <a:xfrm>
            <a:off x="-120376" y="2276872"/>
            <a:ext cx="9300888" cy="37443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6898704" y="389028"/>
            <a:ext cx="2209800" cy="3616036"/>
            <a:chOff x="6705600" y="1447800"/>
            <a:chExt cx="2209800" cy="3616036"/>
          </a:xfrm>
        </p:grpSpPr>
        <p:pic>
          <p:nvPicPr>
            <p:cNvPr id="12293" name="Picture 5" descr="Greenland_4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80937"/>
                </a:clrFrom>
                <a:clrTo>
                  <a:srgbClr val="080937">
                    <a:alpha val="0"/>
                  </a:srgbClr>
                </a:clrTo>
              </a:clrChange>
            </a:blip>
            <a:srcRect l="28181" r="26088"/>
            <a:stretch>
              <a:fillRect/>
            </a:stretch>
          </p:blipFill>
          <p:spPr bwMode="auto">
            <a:xfrm>
              <a:off x="6705600" y="1447800"/>
              <a:ext cx="2209800" cy="3616036"/>
            </a:xfrm>
            <a:prstGeom prst="roundRect">
              <a:avLst/>
            </a:prstGeom>
            <a:noFill/>
          </p:spPr>
        </p:pic>
        <p:sp>
          <p:nvSpPr>
            <p:cNvPr id="13" name="Oval 12"/>
            <p:cNvSpPr/>
            <p:nvPr/>
          </p:nvSpPr>
          <p:spPr>
            <a:xfrm>
              <a:off x="7162800" y="3200400"/>
              <a:ext cx="296416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DIN Alternate Bold"/>
                <a:cs typeface="DIN Alternate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5224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JBox\Desktop\Pascaline\photoslegeres_webinar_\Capture2.JPG"/>
          <p:cNvPicPr>
            <a:picLocks noChangeAspect="1" noChangeArrowheads="1"/>
          </p:cNvPicPr>
          <p:nvPr/>
        </p:nvPicPr>
        <p:blipFill rotWithShape="1">
          <a:blip r:embed="rId3" cstate="print"/>
          <a:srcRect l="243" t="786" r="-243" b="-1159"/>
          <a:stretch/>
        </p:blipFill>
        <p:spPr bwMode="auto">
          <a:xfrm>
            <a:off x="73094" y="1772816"/>
            <a:ext cx="5507018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Documents and Settings\JBox\Desktop\Pascaline\photoslegeres_webinar_\Capture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933056"/>
            <a:ext cx="3335288" cy="2520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Documents and Settings\JBox\Desktop\Pascaline\photoslegeres_webinar_\Capture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1268760"/>
            <a:ext cx="3358122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260648"/>
            <a:ext cx="9144000" cy="646331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1003">
            <a:schemeClr val="dk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Alternate Bold"/>
                <a:cs typeface="DIN Alternate Bold"/>
              </a:rPr>
              <a:t>Still a traditional way of living</a:t>
            </a:r>
            <a:endParaRPr lang="en-US" sz="36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DIN Alternate Bold"/>
              <a:cs typeface="DIN Alternate Bold"/>
            </a:endParaRPr>
          </a:p>
        </p:txBody>
      </p:sp>
    </p:spTree>
    <p:extLst>
      <p:ext uri="{BB962C8B-B14F-4D97-AF65-F5344CB8AC3E}">
        <p14:creationId xmlns:p14="http://schemas.microsoft.com/office/powerpoint/2010/main" val="3621176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>
            <a:off x="4644008" y="1628800"/>
            <a:ext cx="4343400" cy="4104456"/>
          </a:xfrm>
          <a:prstGeom prst="roundRect">
            <a:avLst/>
          </a:prstGeom>
          <a:noFill/>
          <a:ln w="50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fr-FR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</a:rPr>
              <a:t>In </a:t>
            </a:r>
            <a:r>
              <a:rPr lang="fr-FR" sz="24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</a:rPr>
              <a:t>Greenland</a:t>
            </a:r>
            <a:endParaRPr lang="fr-FR" sz="24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Verdana" pitchFamily="34" charset="0"/>
            </a:endParaRPr>
          </a:p>
          <a:p>
            <a:endParaRPr lang="en-GB" sz="1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Verdana" pitchFamily="34" charset="0"/>
            </a:endParaRPr>
          </a:p>
          <a:p>
            <a:endParaRPr lang="en-GB" sz="1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Verdana" pitchFamily="34" charset="0"/>
            </a:endParaRPr>
          </a:p>
          <a:p>
            <a:r>
              <a:rPr lang="fr-FR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  <a:ea typeface="Times New Roman"/>
              </a:rPr>
              <a:t>1- </a:t>
            </a:r>
            <a:r>
              <a:rPr lang="fr-FR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  <a:ea typeface="Times New Roman"/>
              </a:rPr>
              <a:t>Explain</a:t>
            </a:r>
            <a:r>
              <a:rPr lang="fr-FR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  <a:ea typeface="Times New Roman"/>
              </a:rPr>
              <a:t> </a:t>
            </a:r>
            <a:r>
              <a:rPr lang="fr-FR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  <a:ea typeface="Times New Roman"/>
              </a:rPr>
              <a:t>why</a:t>
            </a:r>
            <a:r>
              <a:rPr lang="fr-FR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  <a:ea typeface="Times New Roman"/>
              </a:rPr>
              <a:t> </a:t>
            </a:r>
            <a:r>
              <a:rPr lang="fr-FR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  <a:ea typeface="Times New Roman"/>
              </a:rPr>
              <a:t>we</a:t>
            </a:r>
            <a:r>
              <a:rPr lang="fr-FR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  <a:ea typeface="Times New Roman"/>
              </a:rPr>
              <a:t> are </a:t>
            </a:r>
            <a:r>
              <a:rPr lang="fr-FR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  <a:ea typeface="Times New Roman"/>
              </a:rPr>
              <a:t>here</a:t>
            </a:r>
            <a:endParaRPr lang="fr-FR" sz="1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Verdana" pitchFamily="34" charset="0"/>
              <a:ea typeface="Times New Roman"/>
            </a:endParaRPr>
          </a:p>
          <a:p>
            <a:endParaRPr lang="fr-FR" sz="1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Verdana" pitchFamily="34" charset="0"/>
              <a:ea typeface="Times New Roman"/>
            </a:endParaRPr>
          </a:p>
          <a:p>
            <a:r>
              <a:rPr lang="fr-FR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</a:rPr>
              <a:t>2</a:t>
            </a:r>
            <a:r>
              <a:rPr lang="fr-FR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</a:rPr>
              <a:t>-Promote interactions </a:t>
            </a:r>
            <a:r>
              <a:rPr lang="fr-FR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</a:rPr>
              <a:t>between</a:t>
            </a:r>
            <a:r>
              <a:rPr lang="fr-FR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fr-FR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</a:rPr>
              <a:t>scientists</a:t>
            </a:r>
            <a:r>
              <a:rPr lang="fr-FR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</a:rPr>
              <a:t> and local  population</a:t>
            </a:r>
            <a:endParaRPr lang="fr-FR" sz="1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Verdana" pitchFamily="34" charset="0"/>
            </a:endParaRPr>
          </a:p>
          <a:p>
            <a:endParaRPr lang="fr-FR" sz="1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Verdana" pitchFamily="34" charset="0"/>
            </a:endParaRPr>
          </a:p>
          <a:p>
            <a:endParaRPr lang="fr-FR" sz="1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Verdana" pitchFamily="34" charset="0"/>
            </a:endParaRPr>
          </a:p>
          <a:p>
            <a:endParaRPr lang="fr-FR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251520" y="1628800"/>
            <a:ext cx="4267200" cy="4104455"/>
          </a:xfrm>
          <a:prstGeom prst="roundRect">
            <a:avLst/>
          </a:prstGeom>
          <a:noFill/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fr-FR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</a:rPr>
              <a:t>I</a:t>
            </a:r>
            <a:r>
              <a:rPr lang="fr-FR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</a:rPr>
              <a:t>n </a:t>
            </a:r>
            <a:r>
              <a:rPr lang="fr-FR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</a:rPr>
              <a:t>France</a:t>
            </a:r>
          </a:p>
          <a:p>
            <a:pPr algn="ctr"/>
            <a:endParaRPr lang="en-GB" sz="1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Verdana" pitchFamily="34" charset="0"/>
            </a:endParaRPr>
          </a:p>
          <a:p>
            <a:r>
              <a:rPr lang="fr-FR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</a:rPr>
              <a:t>1</a:t>
            </a:r>
            <a:r>
              <a:rPr lang="fr-FR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</a:rPr>
              <a:t>-Educate about </a:t>
            </a:r>
            <a:r>
              <a:rPr lang="fr-FR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</a:rPr>
              <a:t>climate</a:t>
            </a:r>
            <a:r>
              <a:rPr lang="fr-FR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</a:rPr>
              <a:t> change and polar </a:t>
            </a:r>
            <a:r>
              <a:rPr lang="fr-FR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</a:rPr>
              <a:t>regions</a:t>
            </a:r>
            <a:endParaRPr lang="fr-FR" sz="1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Verdana" pitchFamily="34" charset="0"/>
            </a:endParaRPr>
          </a:p>
          <a:p>
            <a:endParaRPr lang="fr-FR" sz="1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Verdana" pitchFamily="34" charset="0"/>
            </a:endParaRPr>
          </a:p>
          <a:p>
            <a:r>
              <a:rPr lang="fr-FR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</a:rPr>
              <a:t>2</a:t>
            </a:r>
            <a:r>
              <a:rPr lang="fr-FR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</a:rPr>
              <a:t>-Promote </a:t>
            </a:r>
            <a:r>
              <a:rPr lang="fr-FR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</a:rPr>
              <a:t>scientific</a:t>
            </a:r>
            <a:r>
              <a:rPr lang="fr-FR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fr-FR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</a:rPr>
              <a:t>studies</a:t>
            </a:r>
            <a:r>
              <a:rPr lang="fr-FR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</a:rPr>
              <a:t> and </a:t>
            </a:r>
            <a:r>
              <a:rPr lang="fr-FR" sz="1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</a:rPr>
              <a:t>research</a:t>
            </a:r>
            <a:r>
              <a:rPr lang="fr-FR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</a:rPr>
              <a:t> </a:t>
            </a:r>
            <a:endParaRPr lang="fr-FR" sz="1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Verdana" pitchFamily="34" charset="0"/>
            </a:endParaRPr>
          </a:p>
          <a:p>
            <a:endParaRPr lang="fr-FR" sz="1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Verdana" pitchFamily="34" charset="0"/>
            </a:endParaRPr>
          </a:p>
          <a:p>
            <a:endParaRPr lang="fr-FR" sz="1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Verdana" pitchFamily="34" charset="0"/>
            </a:endParaRPr>
          </a:p>
          <a:p>
            <a:endParaRPr lang="fr-FR" sz="1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Verdana" pitchFamily="34" charset="0"/>
            </a:endParaRPr>
          </a:p>
          <a:p>
            <a:endParaRPr lang="fr-FR" sz="1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1003">
            <a:schemeClr val="dk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Objectives</a:t>
            </a:r>
            <a:endParaRPr lang="en-US" sz="2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157192"/>
            <a:ext cx="9144000" cy="9361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8"/>
          <p:cNvGrpSpPr/>
          <p:nvPr/>
        </p:nvGrpSpPr>
        <p:grpSpPr>
          <a:xfrm>
            <a:off x="611560" y="4653136"/>
            <a:ext cx="8172400" cy="1440160"/>
            <a:chOff x="625624" y="2873896"/>
            <a:chExt cx="8172400" cy="1440160"/>
          </a:xfrm>
        </p:grpSpPr>
        <p:sp>
          <p:nvSpPr>
            <p:cNvPr id="8" name="ZoneTexte 7"/>
            <p:cNvSpPr txBox="1"/>
            <p:nvPr/>
          </p:nvSpPr>
          <p:spPr>
            <a:xfrm>
              <a:off x="625624" y="3975502"/>
              <a:ext cx="8172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fr-FR" sz="16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Verdana" pitchFamily="34" charset="0"/>
                </a:rPr>
                <a:t>3- </a:t>
              </a:r>
              <a:r>
                <a:rPr lang="fr-FR" sz="1600" b="1" spc="150" dirty="0" err="1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Verdana" pitchFamily="34" charset="0"/>
                </a:rPr>
                <a:t>Discover</a:t>
              </a:r>
              <a:r>
                <a:rPr lang="fr-FR" sz="16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Verdana" pitchFamily="34" charset="0"/>
                </a:rPr>
                <a:t> a new country, a new culture</a:t>
              </a:r>
              <a:endParaRPr lang="fr-FR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</a:endParaRPr>
            </a:p>
          </p:txBody>
        </p:sp>
        <p:graphicFrame>
          <p:nvGraphicFramePr>
            <p:cNvPr id="36" name="Diagramme 35"/>
            <p:cNvGraphicFramePr/>
            <p:nvPr>
              <p:extLst>
                <p:ext uri="{D42A27DB-BD31-4B8C-83A1-F6EECF244321}">
                  <p14:modId xmlns:p14="http://schemas.microsoft.com/office/powerpoint/2010/main" val="2920753669"/>
                </p:ext>
              </p:extLst>
            </p:nvPr>
          </p:nvGraphicFramePr>
          <p:xfrm>
            <a:off x="2209800" y="2873896"/>
            <a:ext cx="4968552" cy="100811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32656"/>
            <a:ext cx="9144000" cy="95410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1003">
            <a:schemeClr val="dk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Alternate Bold"/>
                <a:cs typeface="DIN Alternate Bold"/>
              </a:rPr>
              <a:t>Workshops in France</a:t>
            </a:r>
          </a:p>
          <a:p>
            <a:pPr algn="ctr"/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DIN Alternate Bold"/>
                <a:cs typeface="DIN Alternate Bold"/>
              </a:rPr>
              <a:t>Climate, Marine Biology, Arctic Fauna, Logistics, …</a:t>
            </a:r>
            <a:endParaRPr lang="en-US" sz="2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DIN Alternate Bold"/>
              <a:cs typeface="DIN Alternate Bold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3" b="20506"/>
          <a:stretch/>
        </p:blipFill>
        <p:spPr bwMode="auto">
          <a:xfrm>
            <a:off x="3563888" y="1700808"/>
            <a:ext cx="2664296" cy="2387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t="-1" r="13111" b="22432"/>
          <a:stretch/>
        </p:blipFill>
        <p:spPr>
          <a:xfrm>
            <a:off x="6300192" y="1700808"/>
            <a:ext cx="2710453" cy="2365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" t="20925" r="18383" b="26807"/>
          <a:stretch/>
        </p:blipFill>
        <p:spPr>
          <a:xfrm>
            <a:off x="6300192" y="4189742"/>
            <a:ext cx="2771800" cy="2443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" b="4785"/>
          <a:stretch/>
        </p:blipFill>
        <p:spPr bwMode="auto">
          <a:xfrm>
            <a:off x="152676" y="1700808"/>
            <a:ext cx="3333856" cy="2428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87" r="-2281" b="22055"/>
          <a:stretch/>
        </p:blipFill>
        <p:spPr bwMode="auto">
          <a:xfrm>
            <a:off x="3203848" y="4189742"/>
            <a:ext cx="3130442" cy="2435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:\Users\LUDO-M\Desktop\Angalasut\AteliersFrance\Expo_GREA\photo_expo_elevesNuuk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t="27" r="3139" b="-27"/>
          <a:stretch/>
        </p:blipFill>
        <p:spPr bwMode="auto">
          <a:xfrm>
            <a:off x="152676" y="4189742"/>
            <a:ext cx="3312688" cy="2407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305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</TotalTime>
  <Words>895</Words>
  <Application>Microsoft Macintosh PowerPoint</Application>
  <PresentationFormat>Présentation à l'écran (4:3)</PresentationFormat>
  <Paragraphs>100</Paragraphs>
  <Slides>17</Slides>
  <Notes>16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LUDO-M</dc:creator>
  <cp:lastModifiedBy>Pascaline</cp:lastModifiedBy>
  <cp:revision>118</cp:revision>
  <dcterms:created xsi:type="dcterms:W3CDTF">2013-04-20T19:20:52Z</dcterms:created>
  <dcterms:modified xsi:type="dcterms:W3CDTF">2015-04-15T21:33:31Z</dcterms:modified>
</cp:coreProperties>
</file>