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1" r:id="rId4"/>
    <p:sldId id="262" r:id="rId5"/>
    <p:sldId id="263" r:id="rId6"/>
    <p:sldId id="301" r:id="rId7"/>
    <p:sldId id="265" r:id="rId8"/>
    <p:sldId id="264" r:id="rId9"/>
    <p:sldId id="273" r:id="rId10"/>
    <p:sldId id="281" r:id="rId11"/>
    <p:sldId id="284" r:id="rId12"/>
    <p:sldId id="305" r:id="rId13"/>
    <p:sldId id="277" r:id="rId14"/>
    <p:sldId id="285" r:id="rId15"/>
    <p:sldId id="300" r:id="rId16"/>
    <p:sldId id="302" r:id="rId17"/>
    <p:sldId id="303" r:id="rId18"/>
    <p:sldId id="295" r:id="rId19"/>
    <p:sldId id="306" r:id="rId20"/>
    <p:sldId id="296" r:id="rId21"/>
  </p:sldIdLst>
  <p:sldSz cx="13004800" cy="9753600"/>
  <p:notesSz cx="6794500" cy="9931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2BA26"/>
    <a:srgbClr val="996633"/>
    <a:srgbClr val="0000FF"/>
    <a:srgbClr val="76956B"/>
    <a:srgbClr val="E87618"/>
    <a:srgbClr val="FF9900"/>
    <a:srgbClr val="498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2" autoAdjust="0"/>
    <p:restoredTop sz="97554" autoAdjust="0"/>
  </p:normalViewPr>
  <p:slideViewPr>
    <p:cSldViewPr>
      <p:cViewPr varScale="1">
        <p:scale>
          <a:sx n="63" d="100"/>
          <a:sy n="63" d="100"/>
        </p:scale>
        <p:origin x="-1266" y="-11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796" y="-114"/>
      </p:cViewPr>
      <p:guideLst>
        <p:guide orient="horz" pos="2880"/>
        <p:guide orient="horz" pos="3128"/>
        <p:guide pos="216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917ED-2628-48B5-A209-D1E13D37617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9A8E0D6-6B1C-41F1-8C85-E024825DF017}">
      <dgm:prSet/>
      <dgm:spPr>
        <a:ln>
          <a:solidFill>
            <a:srgbClr val="76956B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rgbClr val="76956B"/>
              </a:solidFill>
            </a:rPr>
            <a:t>Microwave sensing</a:t>
          </a:r>
          <a:endParaRPr lang="fr-BE" dirty="0">
            <a:solidFill>
              <a:srgbClr val="76956B"/>
            </a:solidFill>
          </a:endParaRPr>
        </a:p>
      </dgm:t>
    </dgm:pt>
    <dgm:pt modelId="{DFCAE7A6-A343-4884-B437-13C8B0478439}" type="parTrans" cxnId="{CE0BBCB9-DDA7-4893-8856-5D92FB951165}">
      <dgm:prSet/>
      <dgm:spPr/>
      <dgm:t>
        <a:bodyPr/>
        <a:lstStyle/>
        <a:p>
          <a:endParaRPr lang="fr-BE"/>
        </a:p>
      </dgm:t>
    </dgm:pt>
    <dgm:pt modelId="{99D05113-9BA8-47B1-90ED-69D7AD101F27}" type="sibTrans" cxnId="{CE0BBCB9-DDA7-4893-8856-5D92FB951165}">
      <dgm:prSet/>
      <dgm:spPr/>
      <dgm:t>
        <a:bodyPr/>
        <a:lstStyle/>
        <a:p>
          <a:endParaRPr lang="fr-BE"/>
        </a:p>
      </dgm:t>
    </dgm:pt>
    <dgm:pt modelId="{F4EC4CCD-F536-41B9-8BD4-19FC76C55915}">
      <dgm:prSet/>
      <dgm:spPr>
        <a:ln>
          <a:solidFill>
            <a:srgbClr val="76956B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rgbClr val="76956B"/>
              </a:solidFill>
            </a:rPr>
            <a:t>of tree trunks</a:t>
          </a:r>
          <a:endParaRPr lang="fr-BE" dirty="0">
            <a:solidFill>
              <a:srgbClr val="76956B"/>
            </a:solidFill>
          </a:endParaRPr>
        </a:p>
      </dgm:t>
    </dgm:pt>
    <dgm:pt modelId="{E67498A1-9D8E-4FEA-B3A5-EACDAE2EDD62}" type="parTrans" cxnId="{CA19886B-022A-4A15-BF17-FD7BF3CD613B}">
      <dgm:prSet/>
      <dgm:spPr/>
      <dgm:t>
        <a:bodyPr/>
        <a:lstStyle/>
        <a:p>
          <a:endParaRPr lang="fr-BE"/>
        </a:p>
      </dgm:t>
    </dgm:pt>
    <dgm:pt modelId="{5DDDF8E7-C375-4A91-AAEF-6516D76DE618}" type="sibTrans" cxnId="{CA19886B-022A-4A15-BF17-FD7BF3CD613B}">
      <dgm:prSet/>
      <dgm:spPr/>
      <dgm:t>
        <a:bodyPr/>
        <a:lstStyle/>
        <a:p>
          <a:endParaRPr lang="fr-BE"/>
        </a:p>
      </dgm:t>
    </dgm:pt>
    <dgm:pt modelId="{0600551E-AE3E-42BA-BB0D-9BC149787498}" type="pres">
      <dgm:prSet presAssocID="{211917ED-2628-48B5-A209-D1E13D37617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68E964A6-0CB9-486E-8231-AB1F1FBCA4A4}" type="pres">
      <dgm:prSet presAssocID="{F9A8E0D6-6B1C-41F1-8C85-E024825DF017}" presName="circle1" presStyleLbl="node1" presStyleIdx="0" presStyleCnt="2"/>
      <dgm:spPr>
        <a:solidFill>
          <a:srgbClr val="008000"/>
        </a:solidFill>
      </dgm:spPr>
    </dgm:pt>
    <dgm:pt modelId="{EAABCE59-84EA-4FB0-96B2-4878317F422C}" type="pres">
      <dgm:prSet presAssocID="{F9A8E0D6-6B1C-41F1-8C85-E024825DF017}" presName="space" presStyleCnt="0"/>
      <dgm:spPr/>
    </dgm:pt>
    <dgm:pt modelId="{F1B78864-8BC0-42A2-91BF-89E7BE826C89}" type="pres">
      <dgm:prSet presAssocID="{F9A8E0D6-6B1C-41F1-8C85-E024825DF017}" presName="rect1" presStyleLbl="alignAcc1" presStyleIdx="0" presStyleCnt="2"/>
      <dgm:spPr/>
      <dgm:t>
        <a:bodyPr/>
        <a:lstStyle/>
        <a:p>
          <a:endParaRPr lang="fr-BE"/>
        </a:p>
      </dgm:t>
    </dgm:pt>
    <dgm:pt modelId="{E56863AC-9140-4CAB-B411-07CB792A331C}" type="pres">
      <dgm:prSet presAssocID="{F4EC4CCD-F536-41B9-8BD4-19FC76C55915}" presName="vertSpace2" presStyleLbl="node1" presStyleIdx="0" presStyleCnt="2"/>
      <dgm:spPr/>
    </dgm:pt>
    <dgm:pt modelId="{37F38054-1377-440B-83C3-431C6B646E62}" type="pres">
      <dgm:prSet presAssocID="{F4EC4CCD-F536-41B9-8BD4-19FC76C55915}" presName="circle2" presStyleLbl="node1" presStyleIdx="1" presStyleCnt="2"/>
      <dgm:spPr>
        <a:solidFill>
          <a:srgbClr val="76956B"/>
        </a:solidFill>
      </dgm:spPr>
    </dgm:pt>
    <dgm:pt modelId="{26953AAC-908C-47D2-9155-8565CD858897}" type="pres">
      <dgm:prSet presAssocID="{F4EC4CCD-F536-41B9-8BD4-19FC76C55915}" presName="rect2" presStyleLbl="alignAcc1" presStyleIdx="1" presStyleCnt="2"/>
      <dgm:spPr/>
      <dgm:t>
        <a:bodyPr/>
        <a:lstStyle/>
        <a:p>
          <a:endParaRPr lang="fr-BE"/>
        </a:p>
      </dgm:t>
    </dgm:pt>
    <dgm:pt modelId="{54348272-B712-4FE3-AE12-E52A771734EB}" type="pres">
      <dgm:prSet presAssocID="{F9A8E0D6-6B1C-41F1-8C85-E024825DF017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C14281E-5ABA-4678-BBA2-DEF63A0E4B5C}" type="pres">
      <dgm:prSet presAssocID="{F4EC4CCD-F536-41B9-8BD4-19FC76C55915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CA19886B-022A-4A15-BF17-FD7BF3CD613B}" srcId="{211917ED-2628-48B5-A209-D1E13D376178}" destId="{F4EC4CCD-F536-41B9-8BD4-19FC76C55915}" srcOrd="1" destOrd="0" parTransId="{E67498A1-9D8E-4FEA-B3A5-EACDAE2EDD62}" sibTransId="{5DDDF8E7-C375-4A91-AAEF-6516D76DE618}"/>
    <dgm:cxn modelId="{1F1B2861-2A4E-44A9-AA64-A6358F7E24DE}" type="presOf" srcId="{F4EC4CCD-F536-41B9-8BD4-19FC76C55915}" destId="{26953AAC-908C-47D2-9155-8565CD858897}" srcOrd="0" destOrd="0" presId="urn:microsoft.com/office/officeart/2005/8/layout/target3"/>
    <dgm:cxn modelId="{E63C4E45-2A86-40A4-99E4-ACF466997D48}" type="presOf" srcId="{F9A8E0D6-6B1C-41F1-8C85-E024825DF017}" destId="{F1B78864-8BC0-42A2-91BF-89E7BE826C89}" srcOrd="0" destOrd="0" presId="urn:microsoft.com/office/officeart/2005/8/layout/target3"/>
    <dgm:cxn modelId="{CE0BBCB9-DDA7-4893-8856-5D92FB951165}" srcId="{211917ED-2628-48B5-A209-D1E13D376178}" destId="{F9A8E0D6-6B1C-41F1-8C85-E024825DF017}" srcOrd="0" destOrd="0" parTransId="{DFCAE7A6-A343-4884-B437-13C8B0478439}" sibTransId="{99D05113-9BA8-47B1-90ED-69D7AD101F27}"/>
    <dgm:cxn modelId="{6BD9DC8A-ADF3-4941-9C61-912E1956ECF9}" type="presOf" srcId="{F9A8E0D6-6B1C-41F1-8C85-E024825DF017}" destId="{54348272-B712-4FE3-AE12-E52A771734EB}" srcOrd="1" destOrd="0" presId="urn:microsoft.com/office/officeart/2005/8/layout/target3"/>
    <dgm:cxn modelId="{DD6E2EBF-B4D1-44D6-A2A6-1D8A7937A03C}" type="presOf" srcId="{211917ED-2628-48B5-A209-D1E13D376178}" destId="{0600551E-AE3E-42BA-BB0D-9BC149787498}" srcOrd="0" destOrd="0" presId="urn:microsoft.com/office/officeart/2005/8/layout/target3"/>
    <dgm:cxn modelId="{2B06C314-3555-4047-B331-80697B3DFC00}" type="presOf" srcId="{F4EC4CCD-F536-41B9-8BD4-19FC76C55915}" destId="{BC14281E-5ABA-4678-BBA2-DEF63A0E4B5C}" srcOrd="1" destOrd="0" presId="urn:microsoft.com/office/officeart/2005/8/layout/target3"/>
    <dgm:cxn modelId="{C774AFE3-FE14-4116-B884-B57BB8D1BDF1}" type="presParOf" srcId="{0600551E-AE3E-42BA-BB0D-9BC149787498}" destId="{68E964A6-0CB9-486E-8231-AB1F1FBCA4A4}" srcOrd="0" destOrd="0" presId="urn:microsoft.com/office/officeart/2005/8/layout/target3"/>
    <dgm:cxn modelId="{05E8A85A-D955-4BF3-BCEA-58361F360DD9}" type="presParOf" srcId="{0600551E-AE3E-42BA-BB0D-9BC149787498}" destId="{EAABCE59-84EA-4FB0-96B2-4878317F422C}" srcOrd="1" destOrd="0" presId="urn:microsoft.com/office/officeart/2005/8/layout/target3"/>
    <dgm:cxn modelId="{F8F17C44-1359-4BEC-8872-9CC9180159BA}" type="presParOf" srcId="{0600551E-AE3E-42BA-BB0D-9BC149787498}" destId="{F1B78864-8BC0-42A2-91BF-89E7BE826C89}" srcOrd="2" destOrd="0" presId="urn:microsoft.com/office/officeart/2005/8/layout/target3"/>
    <dgm:cxn modelId="{2DBB90B3-CA3D-4883-B2A0-630771101015}" type="presParOf" srcId="{0600551E-AE3E-42BA-BB0D-9BC149787498}" destId="{E56863AC-9140-4CAB-B411-07CB792A331C}" srcOrd="3" destOrd="0" presId="urn:microsoft.com/office/officeart/2005/8/layout/target3"/>
    <dgm:cxn modelId="{54B2188E-AB63-46B8-A9A3-15634D90861C}" type="presParOf" srcId="{0600551E-AE3E-42BA-BB0D-9BC149787498}" destId="{37F38054-1377-440B-83C3-431C6B646E62}" srcOrd="4" destOrd="0" presId="urn:microsoft.com/office/officeart/2005/8/layout/target3"/>
    <dgm:cxn modelId="{9CFCBFB3-35E0-4220-A28B-285CBB26F000}" type="presParOf" srcId="{0600551E-AE3E-42BA-BB0D-9BC149787498}" destId="{26953AAC-908C-47D2-9155-8565CD858897}" srcOrd="5" destOrd="0" presId="urn:microsoft.com/office/officeart/2005/8/layout/target3"/>
    <dgm:cxn modelId="{ACF81D39-DFC8-4C2D-B008-20BAC4DF16D3}" type="presParOf" srcId="{0600551E-AE3E-42BA-BB0D-9BC149787498}" destId="{54348272-B712-4FE3-AE12-E52A771734EB}" srcOrd="6" destOrd="0" presId="urn:microsoft.com/office/officeart/2005/8/layout/target3"/>
    <dgm:cxn modelId="{1E01AE62-40BA-491F-9BFA-D25FFAAA3AF1}" type="presParOf" srcId="{0600551E-AE3E-42BA-BB0D-9BC149787498}" destId="{BC14281E-5ABA-4678-BBA2-DEF63A0E4B5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3AA5B-36E0-4B8C-B9C7-D9ED65FE9D0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D6CDCDEC-FA94-4EE4-B10F-31D6CF87725C}">
      <dgm:prSet/>
      <dgm:spPr>
        <a:ln>
          <a:solidFill>
            <a:srgbClr val="76956B"/>
          </a:solidFill>
        </a:ln>
      </dgm:spPr>
      <dgm:t>
        <a:bodyPr/>
        <a:lstStyle/>
        <a:p>
          <a:pPr rtl="0"/>
          <a:r>
            <a:rPr lang="en-US" b="1" dirty="0" smtClean="0">
              <a:solidFill>
                <a:srgbClr val="76956B"/>
              </a:solidFill>
            </a:rPr>
            <a:t>THANK YOU FOR ATTENTION</a:t>
          </a:r>
          <a:endParaRPr lang="fr-BE" dirty="0">
            <a:solidFill>
              <a:srgbClr val="76956B"/>
            </a:solidFill>
          </a:endParaRPr>
        </a:p>
      </dgm:t>
    </dgm:pt>
    <dgm:pt modelId="{ADD6843E-1AAF-42AF-A982-FD15D153B60E}" type="parTrans" cxnId="{495B303C-0587-4D6E-8E8F-A8E3430ACEC1}">
      <dgm:prSet/>
      <dgm:spPr/>
      <dgm:t>
        <a:bodyPr/>
        <a:lstStyle/>
        <a:p>
          <a:endParaRPr lang="fr-BE"/>
        </a:p>
      </dgm:t>
    </dgm:pt>
    <dgm:pt modelId="{EA7D9E6F-1F4D-4C8B-BA85-B1DCB1A18AAD}" type="sibTrans" cxnId="{495B303C-0587-4D6E-8E8F-A8E3430ACEC1}">
      <dgm:prSet/>
      <dgm:spPr/>
      <dgm:t>
        <a:bodyPr/>
        <a:lstStyle/>
        <a:p>
          <a:endParaRPr lang="fr-BE"/>
        </a:p>
      </dgm:t>
    </dgm:pt>
    <dgm:pt modelId="{D2991BC6-F0B5-45EE-93E2-DAFFC43BBC88}" type="pres">
      <dgm:prSet presAssocID="{23B3AA5B-36E0-4B8C-B9C7-D9ED65FE9D0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4D7A777D-847C-45EC-A860-F4AD8A6849BC}" type="pres">
      <dgm:prSet presAssocID="{D6CDCDEC-FA94-4EE4-B10F-31D6CF87725C}" presName="circle1" presStyleLbl="node1" presStyleIdx="0" presStyleCnt="1"/>
      <dgm:spPr>
        <a:solidFill>
          <a:srgbClr val="76956B"/>
        </a:solidFill>
      </dgm:spPr>
    </dgm:pt>
    <dgm:pt modelId="{B6AFD71F-A264-4E13-A16A-487BBD792669}" type="pres">
      <dgm:prSet presAssocID="{D6CDCDEC-FA94-4EE4-B10F-31D6CF87725C}" presName="space" presStyleCnt="0"/>
      <dgm:spPr/>
    </dgm:pt>
    <dgm:pt modelId="{CE74F3F7-B790-407E-843D-6E7DC867326C}" type="pres">
      <dgm:prSet presAssocID="{D6CDCDEC-FA94-4EE4-B10F-31D6CF87725C}" presName="rect1" presStyleLbl="alignAcc1" presStyleIdx="0" presStyleCnt="1"/>
      <dgm:spPr/>
      <dgm:t>
        <a:bodyPr/>
        <a:lstStyle/>
        <a:p>
          <a:endParaRPr lang="fr-BE"/>
        </a:p>
      </dgm:t>
    </dgm:pt>
    <dgm:pt modelId="{62E05770-8D2F-4777-8985-9DF34658B003}" type="pres">
      <dgm:prSet presAssocID="{D6CDCDEC-FA94-4EE4-B10F-31D6CF87725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6D345C94-1969-44D8-BDB8-42349A3D1E33}" type="presOf" srcId="{23B3AA5B-36E0-4B8C-B9C7-D9ED65FE9D0E}" destId="{D2991BC6-F0B5-45EE-93E2-DAFFC43BBC88}" srcOrd="0" destOrd="0" presId="urn:microsoft.com/office/officeart/2005/8/layout/target3"/>
    <dgm:cxn modelId="{18866116-1053-48EE-95BC-72A1F4A1452B}" type="presOf" srcId="{D6CDCDEC-FA94-4EE4-B10F-31D6CF87725C}" destId="{62E05770-8D2F-4777-8985-9DF34658B003}" srcOrd="1" destOrd="0" presId="urn:microsoft.com/office/officeart/2005/8/layout/target3"/>
    <dgm:cxn modelId="{495B303C-0587-4D6E-8E8F-A8E3430ACEC1}" srcId="{23B3AA5B-36E0-4B8C-B9C7-D9ED65FE9D0E}" destId="{D6CDCDEC-FA94-4EE4-B10F-31D6CF87725C}" srcOrd="0" destOrd="0" parTransId="{ADD6843E-1AAF-42AF-A982-FD15D153B60E}" sibTransId="{EA7D9E6F-1F4D-4C8B-BA85-B1DCB1A18AAD}"/>
    <dgm:cxn modelId="{155AE6AA-4F0C-466C-8F96-9C3464B8A8A6}" type="presOf" srcId="{D6CDCDEC-FA94-4EE4-B10F-31D6CF87725C}" destId="{CE74F3F7-B790-407E-843D-6E7DC867326C}" srcOrd="0" destOrd="0" presId="urn:microsoft.com/office/officeart/2005/8/layout/target3"/>
    <dgm:cxn modelId="{652567AB-E56B-4D65-A31F-4120DAD12B38}" type="presParOf" srcId="{D2991BC6-F0B5-45EE-93E2-DAFFC43BBC88}" destId="{4D7A777D-847C-45EC-A860-F4AD8A6849BC}" srcOrd="0" destOrd="0" presId="urn:microsoft.com/office/officeart/2005/8/layout/target3"/>
    <dgm:cxn modelId="{6DFDC310-35D4-4001-9D80-421ED74A7348}" type="presParOf" srcId="{D2991BC6-F0B5-45EE-93E2-DAFFC43BBC88}" destId="{B6AFD71F-A264-4E13-A16A-487BBD792669}" srcOrd="1" destOrd="0" presId="urn:microsoft.com/office/officeart/2005/8/layout/target3"/>
    <dgm:cxn modelId="{8F4FC569-64AE-447F-9B5A-3B464DF00578}" type="presParOf" srcId="{D2991BC6-F0B5-45EE-93E2-DAFFC43BBC88}" destId="{CE74F3F7-B790-407E-843D-6E7DC867326C}" srcOrd="2" destOrd="0" presId="urn:microsoft.com/office/officeart/2005/8/layout/target3"/>
    <dgm:cxn modelId="{6BC11075-26D2-4A71-9959-0D4009E73261}" type="presParOf" srcId="{D2991BC6-F0B5-45EE-93E2-DAFFC43BBC88}" destId="{62E05770-8D2F-4777-8985-9DF34658B00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964A6-0CB9-486E-8231-AB1F1FBCA4A4}">
      <dsp:nvSpPr>
        <dsp:cNvPr id="0" name=""/>
        <dsp:cNvSpPr/>
      </dsp:nvSpPr>
      <dsp:spPr>
        <a:xfrm>
          <a:off x="0" y="0"/>
          <a:ext cx="2808312" cy="2808312"/>
        </a:xfrm>
        <a:prstGeom prst="pie">
          <a:avLst>
            <a:gd name="adj1" fmla="val 5400000"/>
            <a:gd name="adj2" fmla="val 16200000"/>
          </a:avLst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78864-8BC0-42A2-91BF-89E7BE826C89}">
      <dsp:nvSpPr>
        <dsp:cNvPr id="0" name=""/>
        <dsp:cNvSpPr/>
      </dsp:nvSpPr>
      <dsp:spPr>
        <a:xfrm>
          <a:off x="1404156" y="0"/>
          <a:ext cx="6079829" cy="2808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695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>
              <a:solidFill>
                <a:srgbClr val="76956B"/>
              </a:solidFill>
            </a:rPr>
            <a:t>Microwave sensing</a:t>
          </a:r>
          <a:endParaRPr lang="fr-BE" sz="5200" kern="1200" dirty="0">
            <a:solidFill>
              <a:srgbClr val="76956B"/>
            </a:solidFill>
          </a:endParaRPr>
        </a:p>
      </dsp:txBody>
      <dsp:txXfrm>
        <a:off x="1404156" y="0"/>
        <a:ext cx="6079829" cy="1333948"/>
      </dsp:txXfrm>
    </dsp:sp>
    <dsp:sp modelId="{37F38054-1377-440B-83C3-431C6B646E62}">
      <dsp:nvSpPr>
        <dsp:cNvPr id="0" name=""/>
        <dsp:cNvSpPr/>
      </dsp:nvSpPr>
      <dsp:spPr>
        <a:xfrm>
          <a:off x="737181" y="1333948"/>
          <a:ext cx="1333948" cy="1333948"/>
        </a:xfrm>
        <a:prstGeom prst="pie">
          <a:avLst>
            <a:gd name="adj1" fmla="val 5400000"/>
            <a:gd name="adj2" fmla="val 16200000"/>
          </a:avLst>
        </a:prstGeom>
        <a:solidFill>
          <a:srgbClr val="7695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53AAC-908C-47D2-9155-8565CD858897}">
      <dsp:nvSpPr>
        <dsp:cNvPr id="0" name=""/>
        <dsp:cNvSpPr/>
      </dsp:nvSpPr>
      <dsp:spPr>
        <a:xfrm>
          <a:off x="1404156" y="1333948"/>
          <a:ext cx="6079829" cy="13339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695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>
              <a:solidFill>
                <a:srgbClr val="76956B"/>
              </a:solidFill>
            </a:rPr>
            <a:t>of tree trunks</a:t>
          </a:r>
          <a:endParaRPr lang="fr-BE" sz="5200" kern="1200" dirty="0">
            <a:solidFill>
              <a:srgbClr val="76956B"/>
            </a:solidFill>
          </a:endParaRPr>
        </a:p>
      </dsp:txBody>
      <dsp:txXfrm>
        <a:off x="1404156" y="1333948"/>
        <a:ext cx="6079829" cy="1333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A777D-847C-45EC-A860-F4AD8A6849BC}">
      <dsp:nvSpPr>
        <dsp:cNvPr id="0" name=""/>
        <dsp:cNvSpPr/>
      </dsp:nvSpPr>
      <dsp:spPr>
        <a:xfrm>
          <a:off x="0" y="0"/>
          <a:ext cx="923329" cy="923329"/>
        </a:xfrm>
        <a:prstGeom prst="pie">
          <a:avLst>
            <a:gd name="adj1" fmla="val 5400000"/>
            <a:gd name="adj2" fmla="val 16200000"/>
          </a:avLst>
        </a:prstGeom>
        <a:solidFill>
          <a:srgbClr val="7695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4F3F7-B790-407E-843D-6E7DC867326C}">
      <dsp:nvSpPr>
        <dsp:cNvPr id="0" name=""/>
        <dsp:cNvSpPr/>
      </dsp:nvSpPr>
      <dsp:spPr>
        <a:xfrm>
          <a:off x="461664" y="0"/>
          <a:ext cx="9559155" cy="9233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695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76956B"/>
              </a:solidFill>
            </a:rPr>
            <a:t>THANK YOU FOR ATTENTION</a:t>
          </a:r>
          <a:endParaRPr lang="fr-BE" sz="4400" kern="1200" dirty="0">
            <a:solidFill>
              <a:srgbClr val="76956B"/>
            </a:solidFill>
          </a:endParaRPr>
        </a:p>
      </dsp:txBody>
      <dsp:txXfrm>
        <a:off x="461664" y="0"/>
        <a:ext cx="9559155" cy="923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88BC5-6823-47EF-9A47-E8B478BCED12}" type="datetimeFigureOut">
              <a:rPr lang="fr-BE" smtClean="0"/>
              <a:t>5/05/2015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04655-10BD-40C2-B4F6-7CB29554086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0549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C954B-E5C1-4190-8217-68EF17BCCE1B}" type="datetimeFigureOut">
              <a:rPr lang="fr-BE" smtClean="0"/>
              <a:t>5/05/2015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3D5C3-889F-4EF1-80D4-0EAFF10167D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711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8071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409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0288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9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2096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507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9877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764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282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5746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852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9613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75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968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3127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82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118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291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4731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3D5C3-889F-4EF1-80D4-0EAFF10167D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554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 userDrawn="1"/>
        </p:nvSpPr>
        <p:spPr>
          <a:xfrm>
            <a:off x="-161269" y="-20157"/>
            <a:ext cx="3473185" cy="9776277"/>
          </a:xfrm>
          <a:custGeom>
            <a:avLst/>
            <a:gdLst>
              <a:gd name="connsiteX0" fmla="*/ 161269 w 3447117"/>
              <a:gd name="connsiteY0" fmla="*/ 9776277 h 9776277"/>
              <a:gd name="connsiteX1" fmla="*/ 1673162 w 3447117"/>
              <a:gd name="connsiteY1" fmla="*/ 6430170 h 9776277"/>
              <a:gd name="connsiteX2" fmla="*/ 967612 w 3447117"/>
              <a:gd name="connsiteY2" fmla="*/ 2539816 h 9776277"/>
              <a:gd name="connsiteX3" fmla="*/ 806343 w 3447117"/>
              <a:gd name="connsiteY3" fmla="*/ 1290065 h 9776277"/>
              <a:gd name="connsiteX4" fmla="*/ 604758 w 3447117"/>
              <a:gd name="connsiteY4" fmla="*/ 2559973 h 9776277"/>
              <a:gd name="connsiteX5" fmla="*/ 1189356 w 3447117"/>
              <a:gd name="connsiteY5" fmla="*/ 6530956 h 9776277"/>
              <a:gd name="connsiteX6" fmla="*/ 141110 w 3447117"/>
              <a:gd name="connsiteY6" fmla="*/ 8728099 h 9776277"/>
              <a:gd name="connsiteX7" fmla="*/ 0 w 3447117"/>
              <a:gd name="connsiteY7" fmla="*/ 0 h 9776277"/>
              <a:gd name="connsiteX8" fmla="*/ 1330466 w 3447117"/>
              <a:gd name="connsiteY8" fmla="*/ 0 h 9776277"/>
              <a:gd name="connsiteX9" fmla="*/ 1673162 w 3447117"/>
              <a:gd name="connsiteY9" fmla="*/ 1652896 h 9776277"/>
              <a:gd name="connsiteX10" fmla="*/ 3447117 w 3447117"/>
              <a:gd name="connsiteY10" fmla="*/ 7014730 h 9776277"/>
              <a:gd name="connsiteX11" fmla="*/ 1552211 w 3447117"/>
              <a:gd name="connsiteY11" fmla="*/ 9776277 h 9776277"/>
              <a:gd name="connsiteX12" fmla="*/ 161269 w 3447117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430170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04758 w 3473185"/>
              <a:gd name="connsiteY4" fmla="*/ 2559973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728099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685392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713153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713153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  <a:gd name="connsiteX0" fmla="*/ 161269 w 3473185"/>
              <a:gd name="connsiteY0" fmla="*/ 9776277 h 9776277"/>
              <a:gd name="connsiteX1" fmla="*/ 1673162 w 3473185"/>
              <a:gd name="connsiteY1" fmla="*/ 6389855 h 9776277"/>
              <a:gd name="connsiteX2" fmla="*/ 967612 w 3473185"/>
              <a:gd name="connsiteY2" fmla="*/ 2539816 h 9776277"/>
              <a:gd name="connsiteX3" fmla="*/ 806343 w 3473185"/>
              <a:gd name="connsiteY3" fmla="*/ 1290065 h 9776277"/>
              <a:gd name="connsiteX4" fmla="*/ 713153 w 3473185"/>
              <a:gd name="connsiteY4" fmla="*/ 2539816 h 9776277"/>
              <a:gd name="connsiteX5" fmla="*/ 1189356 w 3473185"/>
              <a:gd name="connsiteY5" fmla="*/ 6530956 h 9776277"/>
              <a:gd name="connsiteX6" fmla="*/ 141110 w 3473185"/>
              <a:gd name="connsiteY6" fmla="*/ 8828885 h 9776277"/>
              <a:gd name="connsiteX7" fmla="*/ 0 w 3473185"/>
              <a:gd name="connsiteY7" fmla="*/ 0 h 9776277"/>
              <a:gd name="connsiteX8" fmla="*/ 1330466 w 3473185"/>
              <a:gd name="connsiteY8" fmla="*/ 0 h 9776277"/>
              <a:gd name="connsiteX9" fmla="*/ 1673162 w 3473185"/>
              <a:gd name="connsiteY9" fmla="*/ 1652896 h 9776277"/>
              <a:gd name="connsiteX10" fmla="*/ 3447117 w 3473185"/>
              <a:gd name="connsiteY10" fmla="*/ 7014730 h 9776277"/>
              <a:gd name="connsiteX11" fmla="*/ 1552211 w 3473185"/>
              <a:gd name="connsiteY11" fmla="*/ 9776277 h 9776277"/>
              <a:gd name="connsiteX12" fmla="*/ 161269 w 3473185"/>
              <a:gd name="connsiteY12" fmla="*/ 9776277 h 977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3185" h="9776277">
                <a:moveTo>
                  <a:pt x="161269" y="9776277"/>
                </a:moveTo>
                <a:cubicBezTo>
                  <a:pt x="624916" y="9131245"/>
                  <a:pt x="1451418" y="8808728"/>
                  <a:pt x="1673162" y="6389855"/>
                </a:cubicBezTo>
                <a:cubicBezTo>
                  <a:pt x="1700041" y="4602577"/>
                  <a:pt x="1202795" y="3823162"/>
                  <a:pt x="967612" y="2539816"/>
                </a:cubicBezTo>
                <a:lnTo>
                  <a:pt x="806343" y="1290065"/>
                </a:lnTo>
                <a:cubicBezTo>
                  <a:pt x="766026" y="1706649"/>
                  <a:pt x="698610" y="1898206"/>
                  <a:pt x="713153" y="2539816"/>
                </a:cubicBezTo>
                <a:cubicBezTo>
                  <a:pt x="791024" y="3451708"/>
                  <a:pt x="1236393" y="5207295"/>
                  <a:pt x="1189356" y="6530956"/>
                </a:cubicBezTo>
                <a:cubicBezTo>
                  <a:pt x="1001210" y="8089785"/>
                  <a:pt x="395673" y="8487769"/>
                  <a:pt x="141110" y="8828885"/>
                </a:cubicBezTo>
                <a:lnTo>
                  <a:pt x="0" y="0"/>
                </a:lnTo>
                <a:lnTo>
                  <a:pt x="1330466" y="0"/>
                </a:lnTo>
                <a:cubicBezTo>
                  <a:pt x="1444698" y="550965"/>
                  <a:pt x="1357344" y="799572"/>
                  <a:pt x="1673162" y="1652896"/>
                </a:cubicBezTo>
                <a:cubicBezTo>
                  <a:pt x="2264480" y="3440174"/>
                  <a:pt x="3682300" y="4904936"/>
                  <a:pt x="3447117" y="7014730"/>
                </a:cubicBezTo>
                <a:cubicBezTo>
                  <a:pt x="3258969" y="9023739"/>
                  <a:pt x="1881468" y="9541108"/>
                  <a:pt x="1552211" y="9776277"/>
                </a:cubicBezTo>
                <a:lnTo>
                  <a:pt x="161269" y="9776277"/>
                </a:lnTo>
                <a:close/>
              </a:path>
            </a:pathLst>
          </a:custGeom>
          <a:solidFill>
            <a:srgbClr val="82BA26"/>
          </a:solidFill>
          <a:ln>
            <a:solidFill>
              <a:srgbClr val="82BA26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-25018" y="9629328"/>
            <a:ext cx="13096875" cy="4763"/>
          </a:xfrm>
          <a:prstGeom prst="line">
            <a:avLst/>
          </a:prstGeom>
          <a:noFill/>
          <a:ln w="25400" cap="flat">
            <a:solidFill>
              <a:srgbClr val="82B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Rectangle 3"/>
          <p:cNvSpPr>
            <a:spLocks/>
          </p:cNvSpPr>
          <p:nvPr userDrawn="1"/>
        </p:nvSpPr>
        <p:spPr bwMode="auto">
          <a:xfrm>
            <a:off x="2554288" y="8934450"/>
            <a:ext cx="1127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100">
                <a:solidFill>
                  <a:srgbClr val="FFFFFF"/>
                </a:solidFill>
                <a:latin typeface="Frutiger 75 Black" charset="0"/>
                <a:ea typeface="ＭＳ Ｐゴシック" charset="0"/>
                <a:cs typeface="Frutiger 75 Black" charset="0"/>
                <a:sym typeface="Frutiger 75 Black" charset="0"/>
              </a:rPr>
              <a:t>UCL</a:t>
            </a:r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-50328" y="9629328"/>
            <a:ext cx="1656184" cy="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0" name="Picture 1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0650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cl_whi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2" y="9013822"/>
            <a:ext cx="1165708" cy="471490"/>
          </a:xfrm>
          <a:prstGeom prst="rect">
            <a:avLst/>
          </a:prstGeom>
        </p:spPr>
      </p:pic>
      <p:pic>
        <p:nvPicPr>
          <p:cNvPr id="12" name="Image 11" descr="Screen Shot 2012-03-06 at 21.44.4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73" y="9053264"/>
            <a:ext cx="5668003" cy="409031"/>
          </a:xfrm>
          <a:prstGeom prst="rect">
            <a:avLst/>
          </a:prstGeom>
        </p:spPr>
      </p:pic>
      <p:pic>
        <p:nvPicPr>
          <p:cNvPr id="13" name="Image 12" descr="eli_vert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0" y="124272"/>
            <a:ext cx="6705600" cy="863600"/>
          </a:xfrm>
          <a:prstGeom prst="rect">
            <a:avLst/>
          </a:prstGeom>
        </p:spPr>
      </p:pic>
      <p:sp>
        <p:nvSpPr>
          <p:cNvPr id="18" name="Rectangle 17"/>
          <p:cNvSpPr>
            <a:spLocks/>
          </p:cNvSpPr>
          <p:nvPr userDrawn="1"/>
        </p:nvSpPr>
        <p:spPr bwMode="auto">
          <a:xfrm>
            <a:off x="12825380" y="9227467"/>
            <a:ext cx="65" cy="5386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endParaRPr lang="en-US" sz="3500" dirty="0">
              <a:solidFill>
                <a:srgbClr val="666666"/>
              </a:solidFill>
              <a:latin typeface="Myriad Pro Bold" charset="0"/>
              <a:ea typeface="ＭＳ Ｐゴシック" charset="0"/>
              <a:cs typeface="Myriad Pro Bold" charset="0"/>
              <a:sym typeface="Myriad Pr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/>
          <p:cNvSpPr>
            <a:spLocks/>
          </p:cNvSpPr>
          <p:nvPr userDrawn="1"/>
        </p:nvSpPr>
        <p:spPr bwMode="auto">
          <a:xfrm>
            <a:off x="-76200" y="-9525"/>
            <a:ext cx="2347913" cy="9798050"/>
          </a:xfrm>
          <a:custGeom>
            <a:avLst/>
            <a:gdLst>
              <a:gd name="T0" fmla="*/ 0 w 21600"/>
              <a:gd name="T1" fmla="*/ 21600 h 21600"/>
              <a:gd name="T2" fmla="*/ 21485 w 21600"/>
              <a:gd name="T3" fmla="*/ 21576 h 21600"/>
              <a:gd name="T4" fmla="*/ 6346 w 21600"/>
              <a:gd name="T5" fmla="*/ 10201 h 21600"/>
              <a:gd name="T6" fmla="*/ 21600 w 21600"/>
              <a:gd name="T7" fmla="*/ 24 h 21600"/>
              <a:gd name="T8" fmla="*/ 94 w 21600"/>
              <a:gd name="T9" fmla="*/ 0 h 21600"/>
              <a:gd name="T10" fmla="*/ 0 w 21600"/>
              <a:gd name="T11" fmla="*/ 21600 h 21600"/>
              <a:gd name="T12" fmla="*/ 0 w 21600"/>
              <a:gd name="T13" fmla="*/ 21600 h 21600"/>
              <a:gd name="connsiteX0" fmla="*/ 0 w 21600"/>
              <a:gd name="connsiteY0" fmla="*/ 21600 h 21600"/>
              <a:gd name="connsiteX1" fmla="*/ 21485 w 21600"/>
              <a:gd name="connsiteY1" fmla="*/ 21576 h 21600"/>
              <a:gd name="connsiteX2" fmla="*/ 7441 w 21600"/>
              <a:gd name="connsiteY2" fmla="*/ 10245 h 21600"/>
              <a:gd name="connsiteX3" fmla="*/ 21600 w 21600"/>
              <a:gd name="connsiteY3" fmla="*/ 24 h 21600"/>
              <a:gd name="connsiteX4" fmla="*/ 94 w 21600"/>
              <a:gd name="connsiteY4" fmla="*/ 0 h 21600"/>
              <a:gd name="connsiteX5" fmla="*/ 0 w 21600"/>
              <a:gd name="connsiteY5" fmla="*/ 21600 h 21600"/>
              <a:gd name="connsiteX6" fmla="*/ 0 w 21600"/>
              <a:gd name="connsiteY6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0" y="21600"/>
                </a:moveTo>
                <a:lnTo>
                  <a:pt x="21485" y="21576"/>
                </a:lnTo>
                <a:cubicBezTo>
                  <a:pt x="21485" y="21576"/>
                  <a:pt x="7257" y="15990"/>
                  <a:pt x="7441" y="10245"/>
                </a:cubicBezTo>
                <a:cubicBezTo>
                  <a:pt x="7621" y="4594"/>
                  <a:pt x="21600" y="24"/>
                  <a:pt x="21600" y="24"/>
                </a:cubicBezTo>
                <a:lnTo>
                  <a:pt x="94" y="0"/>
                </a:lnTo>
                <a:cubicBezTo>
                  <a:pt x="63" y="7200"/>
                  <a:pt x="31" y="144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82BA26"/>
          </a:solidFill>
          <a:ln>
            <a:solidFill>
              <a:srgbClr val="82BA26"/>
            </a:solidFill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2554288" y="8934450"/>
            <a:ext cx="1127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100">
                <a:solidFill>
                  <a:srgbClr val="FFFFFF"/>
                </a:solidFill>
                <a:latin typeface="Frutiger 75 Black" charset="0"/>
                <a:ea typeface="ＭＳ Ｐゴシック" charset="0"/>
                <a:cs typeface="Frutiger 75 Black" charset="0"/>
                <a:sym typeface="Frutiger 75 Black" charset="0"/>
              </a:rPr>
              <a:t>UCL</a:t>
            </a:r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1574800" y="9563100"/>
            <a:ext cx="11496675" cy="30163"/>
          </a:xfrm>
          <a:prstGeom prst="line">
            <a:avLst/>
          </a:prstGeom>
          <a:noFill/>
          <a:ln w="25400" cap="flat">
            <a:solidFill>
              <a:srgbClr val="82B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600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1"/>
          <p:cNvSpPr>
            <a:spLocks noChangeShapeType="1"/>
          </p:cNvSpPr>
          <p:nvPr userDrawn="1"/>
        </p:nvSpPr>
        <p:spPr bwMode="auto">
          <a:xfrm rot="10800000" flipH="1">
            <a:off x="136524" y="9557320"/>
            <a:ext cx="1973387" cy="578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2" name="Image 11" descr="ucl_whit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8981256"/>
            <a:ext cx="1165708" cy="471490"/>
          </a:xfrm>
          <a:prstGeom prst="rect">
            <a:avLst/>
          </a:prstGeom>
        </p:spPr>
      </p:pic>
      <p:pic>
        <p:nvPicPr>
          <p:cNvPr id="13" name="Image 12" descr="Screen Shot 2012-03-06 at 21.44.4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6" y="9053264"/>
            <a:ext cx="5668003" cy="40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2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-990600" y="-25400"/>
            <a:ext cx="1587500" cy="9801225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576 h 21600"/>
              <a:gd name="T4" fmla="*/ 15593 w 21600"/>
              <a:gd name="T5" fmla="*/ 10104 h 21600"/>
              <a:gd name="T6" fmla="*/ 21600 w 21600"/>
              <a:gd name="T7" fmla="*/ 0 h 21600"/>
              <a:gd name="T8" fmla="*/ 139 w 21600"/>
              <a:gd name="T9" fmla="*/ 4 h 21600"/>
              <a:gd name="T10" fmla="*/ 0 w 21600"/>
              <a:gd name="T11" fmla="*/ 21600 h 21600"/>
              <a:gd name="T12" fmla="*/ 0 w 21600"/>
              <a:gd name="T13" fmla="*/ 21600 h 21600"/>
              <a:gd name="connsiteX0" fmla="*/ 0 w 21600"/>
              <a:gd name="connsiteY0" fmla="*/ 21600 h 21600"/>
              <a:gd name="connsiteX1" fmla="*/ 21600 w 21600"/>
              <a:gd name="connsiteY1" fmla="*/ 21576 h 21600"/>
              <a:gd name="connsiteX2" fmla="*/ 15593 w 21600"/>
              <a:gd name="connsiteY2" fmla="*/ 10104 h 21600"/>
              <a:gd name="connsiteX3" fmla="*/ 21600 w 21600"/>
              <a:gd name="connsiteY3" fmla="*/ 0 h 21600"/>
              <a:gd name="connsiteX4" fmla="*/ 10939 w 21600"/>
              <a:gd name="connsiteY4" fmla="*/ 4 h 21600"/>
              <a:gd name="connsiteX5" fmla="*/ 0 w 21600"/>
              <a:gd name="connsiteY5" fmla="*/ 21600 h 21600"/>
              <a:gd name="connsiteX6" fmla="*/ 0 w 21600"/>
              <a:gd name="connsiteY6" fmla="*/ 21600 h 21600"/>
              <a:gd name="connsiteX0" fmla="*/ 10800 w 21600"/>
              <a:gd name="connsiteY0" fmla="*/ 21600 h 21600"/>
              <a:gd name="connsiteX1" fmla="*/ 21600 w 21600"/>
              <a:gd name="connsiteY1" fmla="*/ 21576 h 21600"/>
              <a:gd name="connsiteX2" fmla="*/ 15593 w 21600"/>
              <a:gd name="connsiteY2" fmla="*/ 10104 h 21600"/>
              <a:gd name="connsiteX3" fmla="*/ 21600 w 21600"/>
              <a:gd name="connsiteY3" fmla="*/ 0 h 21600"/>
              <a:gd name="connsiteX4" fmla="*/ 10939 w 21600"/>
              <a:gd name="connsiteY4" fmla="*/ 4 h 21600"/>
              <a:gd name="connsiteX5" fmla="*/ 10800 w 21600"/>
              <a:gd name="connsiteY5" fmla="*/ 21600 h 21600"/>
              <a:gd name="connsiteX6" fmla="*/ 0 w 21600"/>
              <a:gd name="connsiteY6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10800" y="21600"/>
                </a:moveTo>
                <a:lnTo>
                  <a:pt x="21600" y="21576"/>
                </a:lnTo>
                <a:cubicBezTo>
                  <a:pt x="21600" y="21576"/>
                  <a:pt x="15321" y="15849"/>
                  <a:pt x="15593" y="10104"/>
                </a:cubicBezTo>
                <a:cubicBezTo>
                  <a:pt x="15860" y="4454"/>
                  <a:pt x="21600" y="0"/>
                  <a:pt x="21600" y="0"/>
                </a:cubicBezTo>
                <a:lnTo>
                  <a:pt x="10939" y="4"/>
                </a:lnTo>
                <a:cubicBezTo>
                  <a:pt x="10893" y="7203"/>
                  <a:pt x="10846" y="14401"/>
                  <a:pt x="1080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rgbClr val="82BA26"/>
          </a:solidFill>
          <a:ln>
            <a:solidFill>
              <a:srgbClr val="82BA26"/>
            </a:solidFill>
          </a:ln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6" name="Group 5"/>
          <p:cNvGrpSpPr>
            <a:grpSpLocks/>
          </p:cNvGrpSpPr>
          <p:nvPr userDrawn="1"/>
        </p:nvGrpSpPr>
        <p:grpSpPr bwMode="auto">
          <a:xfrm>
            <a:off x="190500" y="8940800"/>
            <a:ext cx="723900" cy="723900"/>
            <a:chOff x="0" y="0"/>
            <a:chExt cx="456" cy="456"/>
          </a:xfrm>
        </p:grpSpPr>
        <p:sp>
          <p:nvSpPr>
            <p:cNvPr id="7" name="Oval 6"/>
            <p:cNvSpPr>
              <a:spLocks/>
            </p:cNvSpPr>
            <p:nvPr/>
          </p:nvSpPr>
          <p:spPr bwMode="auto">
            <a:xfrm>
              <a:off x="0" y="0"/>
              <a:ext cx="456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8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24"/>
              <a:ext cx="424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r 14"/>
          <p:cNvGrpSpPr/>
          <p:nvPr userDrawn="1"/>
        </p:nvGrpSpPr>
        <p:grpSpPr>
          <a:xfrm>
            <a:off x="957784" y="9305336"/>
            <a:ext cx="11449272" cy="433564"/>
            <a:chOff x="72000" y="9305336"/>
            <a:chExt cx="11449272" cy="433564"/>
          </a:xfrm>
        </p:grpSpPr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V="1">
              <a:off x="4342160" y="9557320"/>
              <a:ext cx="7179112" cy="0"/>
            </a:xfrm>
            <a:prstGeom prst="line">
              <a:avLst/>
            </a:prstGeom>
            <a:noFill/>
            <a:ln w="25400" cap="flat">
              <a:solidFill>
                <a:srgbClr val="6666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>
              <a:off x="813768" y="9558000"/>
              <a:ext cx="144016" cy="0"/>
            </a:xfrm>
            <a:prstGeom prst="line">
              <a:avLst/>
            </a:prstGeom>
            <a:noFill/>
            <a:ln w="25400" cap="flat">
              <a:solidFill>
                <a:srgbClr val="6666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3" name="Image 12" descr="eli_vert_ligh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792" y="9305336"/>
              <a:ext cx="3168000" cy="396000"/>
            </a:xfrm>
            <a:prstGeom prst="rect">
              <a:avLst/>
            </a:prstGeom>
          </p:spPr>
        </p:pic>
        <p:pic>
          <p:nvPicPr>
            <p:cNvPr id="14" name="Image 13" descr="ucl_gri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9396000"/>
              <a:ext cx="634365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0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/>
          <p:cNvSpPr>
            <a:spLocks/>
          </p:cNvSpPr>
          <p:nvPr userDrawn="1"/>
        </p:nvSpPr>
        <p:spPr bwMode="auto">
          <a:xfrm>
            <a:off x="-12700" y="-12700"/>
            <a:ext cx="12961938" cy="815975"/>
          </a:xfrm>
          <a:custGeom>
            <a:avLst/>
            <a:gdLst>
              <a:gd name="T0" fmla="*/ 7 w 21600"/>
              <a:gd name="T1" fmla="*/ 224 h 21600"/>
              <a:gd name="T2" fmla="*/ 0 w 21600"/>
              <a:gd name="T3" fmla="*/ 21600 h 21600"/>
              <a:gd name="T4" fmla="*/ 4383 w 21600"/>
              <a:gd name="T5" fmla="*/ 8069 h 21600"/>
              <a:gd name="T6" fmla="*/ 21600 w 21600"/>
              <a:gd name="T7" fmla="*/ 336 h 21600"/>
              <a:gd name="T8" fmla="*/ 10546 w 21600"/>
              <a:gd name="T9" fmla="*/ 0 h 21600"/>
              <a:gd name="T10" fmla="*/ 7 w 21600"/>
              <a:gd name="T11" fmla="*/ 224 h 21600"/>
              <a:gd name="T12" fmla="*/ 7 w 21600"/>
              <a:gd name="T13" fmla="*/ 22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7" y="224"/>
                </a:moveTo>
                <a:lnTo>
                  <a:pt x="0" y="21600"/>
                </a:lnTo>
                <a:cubicBezTo>
                  <a:pt x="0" y="21600"/>
                  <a:pt x="880" y="12376"/>
                  <a:pt x="4383" y="8069"/>
                </a:cubicBezTo>
                <a:cubicBezTo>
                  <a:pt x="8356" y="3185"/>
                  <a:pt x="21600" y="336"/>
                  <a:pt x="21600" y="336"/>
                </a:cubicBezTo>
                <a:lnTo>
                  <a:pt x="10546" y="0"/>
                </a:lnTo>
                <a:lnTo>
                  <a:pt x="7" y="224"/>
                </a:lnTo>
                <a:close/>
                <a:moveTo>
                  <a:pt x="7" y="224"/>
                </a:moveTo>
              </a:path>
            </a:pathLst>
          </a:custGeom>
          <a:solidFill>
            <a:srgbClr val="82BA26"/>
          </a:solidFill>
          <a:ln>
            <a:solidFill>
              <a:srgbClr val="82BA26"/>
            </a:solidFill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" name="Oval 2"/>
          <p:cNvSpPr>
            <a:spLocks/>
          </p:cNvSpPr>
          <p:nvPr userDrawn="1"/>
        </p:nvSpPr>
        <p:spPr bwMode="auto">
          <a:xfrm>
            <a:off x="152400" y="127000"/>
            <a:ext cx="825500" cy="82391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8" name="Picture 6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5398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r 9"/>
          <p:cNvGrpSpPr/>
          <p:nvPr userDrawn="1"/>
        </p:nvGrpSpPr>
        <p:grpSpPr>
          <a:xfrm>
            <a:off x="72000" y="9305336"/>
            <a:ext cx="12479072" cy="433564"/>
            <a:chOff x="72000" y="9305336"/>
            <a:chExt cx="12479072" cy="433564"/>
          </a:xfrm>
        </p:grpSpPr>
        <p:sp>
          <p:nvSpPr>
            <p:cNvPr id="10" name="Line 3"/>
            <p:cNvSpPr>
              <a:spLocks noChangeShapeType="1"/>
            </p:cNvSpPr>
            <p:nvPr/>
          </p:nvSpPr>
          <p:spPr bwMode="auto">
            <a:xfrm flipV="1">
              <a:off x="4342160" y="9557320"/>
              <a:ext cx="8208912" cy="0"/>
            </a:xfrm>
            <a:prstGeom prst="line">
              <a:avLst/>
            </a:prstGeom>
            <a:noFill/>
            <a:ln w="25400" cap="flat">
              <a:solidFill>
                <a:srgbClr val="6666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813768" y="9558000"/>
              <a:ext cx="144016" cy="0"/>
            </a:xfrm>
            <a:prstGeom prst="line">
              <a:avLst/>
            </a:prstGeom>
            <a:noFill/>
            <a:ln w="25400" cap="flat">
              <a:solidFill>
                <a:srgbClr val="666666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12" name="Image 11" descr="eli_vert_ligh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792" y="9305336"/>
              <a:ext cx="3168000" cy="396000"/>
            </a:xfrm>
            <a:prstGeom prst="rect">
              <a:avLst/>
            </a:prstGeom>
          </p:spPr>
        </p:pic>
        <p:pic>
          <p:nvPicPr>
            <p:cNvPr id="13" name="Image 12" descr="ucl_gri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9396000"/>
              <a:ext cx="634365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07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828" r:id="rId2"/>
    <p:sldLayoutId id="2147483662" r:id="rId3"/>
    <p:sldLayoutId id="2147483663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eaLnBrk="1" fontAlgn="base" hangingPunct="1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3.jpg"/><Relationship Id="rId3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55.png"/><Relationship Id="rId5" Type="http://schemas.openxmlformats.org/officeDocument/2006/relationships/image" Target="../media/image521.png"/><Relationship Id="rId15" Type="http://schemas.openxmlformats.org/officeDocument/2006/relationships/image" Target="../media/image55.jp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Relationship Id="rId14" Type="http://schemas.openxmlformats.org/officeDocument/2006/relationships/image" Target="../media/image5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13.pn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0071" y="5812904"/>
            <a:ext cx="4752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u="sng" dirty="0">
                <a:solidFill>
                  <a:srgbClr val="76956B"/>
                </a:solidFill>
              </a:rPr>
              <a:t>Jana </a:t>
            </a:r>
            <a:r>
              <a:rPr lang="en-US" sz="3600" u="sng" dirty="0" err="1" smtClean="0">
                <a:solidFill>
                  <a:srgbClr val="76956B"/>
                </a:solidFill>
              </a:rPr>
              <a:t>Ježová</a:t>
            </a:r>
            <a:r>
              <a:rPr lang="en-US" sz="3600" dirty="0" smtClean="0">
                <a:solidFill>
                  <a:srgbClr val="76956B"/>
                </a:solidFill>
              </a:rPr>
              <a:t>, Laurence </a:t>
            </a:r>
            <a:r>
              <a:rPr lang="en-US" sz="3600" dirty="0" err="1" smtClean="0">
                <a:solidFill>
                  <a:srgbClr val="76956B"/>
                </a:solidFill>
              </a:rPr>
              <a:t>Mertens</a:t>
            </a:r>
            <a:r>
              <a:rPr lang="en-US" sz="3600" dirty="0" smtClean="0">
                <a:solidFill>
                  <a:srgbClr val="76956B"/>
                </a:solidFill>
              </a:rPr>
              <a:t>,</a:t>
            </a:r>
          </a:p>
          <a:p>
            <a:pPr algn="l">
              <a:lnSpc>
                <a:spcPct val="150000"/>
              </a:lnSpc>
            </a:pPr>
            <a:r>
              <a:rPr lang="fr-BE" sz="3600" dirty="0" smtClean="0">
                <a:solidFill>
                  <a:srgbClr val="76956B"/>
                </a:solidFill>
              </a:rPr>
              <a:t>Sébastien Lambot</a:t>
            </a:r>
            <a:endParaRPr lang="fr-BE" sz="3600" dirty="0">
              <a:solidFill>
                <a:srgbClr val="76956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223828"/>
            <a:ext cx="2113694" cy="13402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96" y="5953793"/>
            <a:ext cx="1663779" cy="2303544"/>
          </a:xfrm>
          <a:prstGeom prst="rect">
            <a:avLst/>
          </a:prstGeom>
          <a:ln>
            <a:noFill/>
          </a:ln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21106105"/>
              </p:ext>
            </p:extLst>
          </p:nvPr>
        </p:nvGraphicFramePr>
        <p:xfrm>
          <a:off x="3338894" y="2140496"/>
          <a:ext cx="748398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9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2617031"/>
            <a:ext cx="4213439" cy="29353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/>
          <a:stretch/>
        </p:blipFill>
        <p:spPr bwMode="auto">
          <a:xfrm>
            <a:off x="3745401" y="4110884"/>
            <a:ext cx="5371464" cy="52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6744" y="527470"/>
            <a:ext cx="7560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76956B"/>
                </a:solidFill>
              </a:rPr>
              <a:t>NUMERICAL SIMULATIONS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095" y="1636440"/>
            <a:ext cx="11890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Configuration</a:t>
            </a:r>
            <a:r>
              <a:rPr lang="en-US" sz="3200" i="1" dirty="0" smtClean="0">
                <a:solidFill>
                  <a:srgbClr val="76956B"/>
                </a:solidFill>
              </a:rPr>
              <a:t>:</a:t>
            </a:r>
            <a:r>
              <a:rPr lang="en-US" i="1" dirty="0" smtClean="0">
                <a:solidFill>
                  <a:srgbClr val="76956B"/>
                </a:solidFill>
              </a:rPr>
              <a:t> 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9794961" y="2952201"/>
            <a:ext cx="2449523" cy="4220693"/>
            <a:chOff x="2613129" y="1548461"/>
            <a:chExt cx="2449523" cy="2298419"/>
          </a:xfrm>
        </p:grpSpPr>
        <p:sp>
          <p:nvSpPr>
            <p:cNvPr id="7" name="Rectangle 6"/>
            <p:cNvSpPr/>
            <p:nvPr/>
          </p:nvSpPr>
          <p:spPr>
            <a:xfrm>
              <a:off x="2635023" y="1622442"/>
              <a:ext cx="1450617" cy="126308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2613129" y="1548461"/>
              <a:ext cx="2449523" cy="2298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72390" rIns="72390" bIns="7239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Properties: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kern="1200" dirty="0" smtClean="0"/>
                <a:t>f: 900 MHz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400" kern="1200" dirty="0" smtClean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i="1" dirty="0" smtClean="0">
                  <a:solidFill>
                    <a:srgbClr val="FF0000"/>
                  </a:solidFill>
                </a:rPr>
                <a:t>Sand (S)</a:t>
              </a:r>
              <a:endParaRPr lang="fr-BE" sz="2400" i="1" kern="1200" dirty="0">
                <a:solidFill>
                  <a:srgbClr val="FF0000"/>
                </a:solidFill>
              </a:endParaRP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400" kern="1200" dirty="0" smtClean="0"/>
                <a:t>ε</a:t>
              </a:r>
              <a:r>
                <a:rPr lang="fr-BE" sz="2400" kern="1200" baseline="-25000" dirty="0" smtClean="0"/>
                <a:t>r</a:t>
              </a:r>
              <a:r>
                <a:rPr lang="en-US" sz="2400" kern="1200" dirty="0" smtClean="0"/>
                <a:t>: 3</a:t>
              </a:r>
              <a:endParaRPr lang="fr-BE" sz="2400" kern="1200" dirty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400" kern="1200" dirty="0" smtClean="0"/>
                <a:t>σ</a:t>
              </a:r>
              <a:r>
                <a:rPr lang="en-US" sz="2400" kern="1200" dirty="0" smtClean="0"/>
                <a:t>: 0,001 </a:t>
              </a:r>
              <a:r>
                <a:rPr lang="en-US" sz="2400" kern="1200" dirty="0" err="1" smtClean="0"/>
                <a:t>mS</a:t>
              </a:r>
              <a:r>
                <a:rPr lang="en-US" sz="2400" kern="1200" dirty="0" smtClean="0"/>
                <a:t>/m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400" kern="1200" dirty="0" smtClean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i="1" dirty="0" smtClean="0">
                  <a:solidFill>
                    <a:srgbClr val="FF0000"/>
                  </a:solidFill>
                </a:rPr>
                <a:t>Hole (H)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400" dirty="0" smtClean="0"/>
                <a:t>Free space</a:t>
              </a:r>
              <a:endParaRPr lang="en-US" sz="2400" dirty="0"/>
            </a:p>
            <a:p>
              <a:pPr marL="0" lvl="1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fr-BE" sz="2000" kern="1200" dirty="0"/>
            </a:p>
          </p:txBody>
        </p:sp>
      </p:grpSp>
      <p:sp>
        <p:nvSpPr>
          <p:cNvPr id="9" name="Half Frame 8"/>
          <p:cNvSpPr/>
          <p:nvPr/>
        </p:nvSpPr>
        <p:spPr>
          <a:xfrm>
            <a:off x="9600208" y="2750251"/>
            <a:ext cx="429120" cy="429231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alf Frame 9"/>
          <p:cNvSpPr/>
          <p:nvPr/>
        </p:nvSpPr>
        <p:spPr>
          <a:xfrm rot="5400000">
            <a:off x="11815308" y="2756817"/>
            <a:ext cx="429231" cy="429120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alf Frame 10"/>
          <p:cNvSpPr/>
          <p:nvPr/>
        </p:nvSpPr>
        <p:spPr>
          <a:xfrm rot="16200000">
            <a:off x="9720182" y="6459227"/>
            <a:ext cx="429231" cy="429120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Half Frame 11"/>
          <p:cNvSpPr/>
          <p:nvPr/>
        </p:nvSpPr>
        <p:spPr>
          <a:xfrm rot="10800000">
            <a:off x="11902414" y="6459172"/>
            <a:ext cx="429120" cy="429231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extBox 13"/>
          <p:cNvSpPr txBox="1"/>
          <p:nvPr/>
        </p:nvSpPr>
        <p:spPr>
          <a:xfrm>
            <a:off x="6814519" y="7051812"/>
            <a:ext cx="465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</a:t>
            </a: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9237" y="6149739"/>
            <a:ext cx="523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</a:t>
            </a:r>
            <a:endParaRPr lang="fr-BE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343805" y="3796680"/>
            <a:ext cx="838701" cy="2366914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76956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7466082" y="7446626"/>
            <a:ext cx="2237243" cy="687699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76956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834782" y="792386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6956B"/>
                </a:solidFill>
              </a:rPr>
              <a:t>sand</a:t>
            </a:r>
            <a:endParaRPr lang="en-US" sz="3600" dirty="0">
              <a:solidFill>
                <a:srgbClr val="76956B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95938" y="3071882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6956B"/>
                </a:solidFill>
              </a:rPr>
              <a:t>hole</a:t>
            </a:r>
            <a:endParaRPr lang="en-US" sz="3600" dirty="0">
              <a:solidFill>
                <a:srgbClr val="76956B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70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51" y="1034227"/>
            <a:ext cx="7678980" cy="4183205"/>
          </a:xfrm>
          <a:prstGeom prst="rect">
            <a:avLst/>
          </a:prstGeom>
          <a:effectLst>
            <a:outerShdw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34" y="1348408"/>
            <a:ext cx="4585841" cy="4374274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256" y="5217432"/>
            <a:ext cx="7678978" cy="41832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54128" y="285732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76956B"/>
                </a:solidFill>
              </a:rPr>
              <a:t>Scenario 1: reference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25734" y="6312605"/>
            <a:ext cx="288034" cy="28803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25734" y="7104693"/>
            <a:ext cx="288034" cy="288032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3726" y="7824773"/>
            <a:ext cx="432050" cy="216024"/>
          </a:xfrm>
          <a:prstGeom prst="rect">
            <a:avLst/>
          </a:prstGeom>
          <a:solidFill>
            <a:srgbClr val="E87618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035" y="6164233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hole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413689" y="688866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sand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453786" y="7608749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antenna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17" y="8598383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6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51" y="1034227"/>
            <a:ext cx="7678980" cy="4183205"/>
          </a:xfrm>
          <a:prstGeom prst="rect">
            <a:avLst/>
          </a:prstGeom>
          <a:effectLst>
            <a:outerShdw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578" y="5217433"/>
            <a:ext cx="7678978" cy="418320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34" y="1348408"/>
            <a:ext cx="4585840" cy="43742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17060" y="264786"/>
            <a:ext cx="7353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76956B"/>
                </a:solidFill>
              </a:rPr>
              <a:t>Scenario 2: metallic shield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25734" y="6312605"/>
            <a:ext cx="288034" cy="288032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5734" y="7104693"/>
            <a:ext cx="288034" cy="288032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3726" y="7824773"/>
            <a:ext cx="432050" cy="216024"/>
          </a:xfrm>
          <a:prstGeom prst="rect">
            <a:avLst/>
          </a:prstGeom>
          <a:solidFill>
            <a:srgbClr val="E87618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035" y="6164233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hole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413689" y="688866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sand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453786" y="7608749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antenna</a:t>
            </a:r>
            <a:endParaRPr lang="en-US" sz="3200" dirty="0"/>
          </a:p>
        </p:txBody>
      </p:sp>
      <p:sp>
        <p:nvSpPr>
          <p:cNvPr id="4" name="Block Arc 3"/>
          <p:cNvSpPr/>
          <p:nvPr/>
        </p:nvSpPr>
        <p:spPr bwMode="auto">
          <a:xfrm>
            <a:off x="344624" y="8353481"/>
            <a:ext cx="650254" cy="672129"/>
          </a:xfrm>
          <a:prstGeom prst="blockArc">
            <a:avLst>
              <a:gd name="adj1" fmla="val 10800000"/>
              <a:gd name="adj2" fmla="val 2"/>
              <a:gd name="adj3" fmla="val 8483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1840" y="8261176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metal shield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48" y="8549207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119" y="1130632"/>
            <a:ext cx="5261509" cy="437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/>
          <a:stretch/>
        </p:blipFill>
        <p:spPr bwMode="auto">
          <a:xfrm>
            <a:off x="485686" y="1162589"/>
            <a:ext cx="5138374" cy="44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454807" y="428368"/>
            <a:ext cx="6787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DESCRIPTION OF CURVE</a:t>
            </a:r>
            <a:endParaRPr lang="fr-BE" b="1" dirty="0">
              <a:solidFill>
                <a:srgbClr val="76956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86057" y="1529460"/>
                <a:ext cx="594429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………... propagation time (s)</a:t>
                </a:r>
              </a:p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………… velocity (m/s)</a:t>
                </a:r>
              </a:p>
              <a:p>
                <a:pPr algn="l"/>
                <a:r>
                  <a:rPr lang="en-US" sz="2000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………… speed of light (m/s)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fr-BE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0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……….. dielectric constant (-)</a:t>
                </a:r>
              </a:p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………… distance (m)</a:t>
                </a:r>
              </a:p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US" sz="2000" i="1" baseline="-25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………. x coordinate of the center of a target (m) </a:t>
                </a:r>
              </a:p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US" sz="2000" i="1" baseline="-25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……….. y coordinate of the center od a target (m)</a:t>
                </a:r>
              </a:p>
              <a:p>
                <a:pPr algn="l"/>
                <a:r>
                  <a:rPr lang="en-US" sz="200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000" i="1" baseline="-25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76956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………. radius of a target(m)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057" y="1529460"/>
                <a:ext cx="5944295" cy="2554545"/>
              </a:xfrm>
              <a:prstGeom prst="rect">
                <a:avLst/>
              </a:prstGeom>
              <a:blipFill rotWithShape="1">
                <a:blip r:embed="rId5"/>
                <a:stretch>
                  <a:fillRect l="-1128" t="-1193" b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998344" y="4448044"/>
                <a:ext cx="2249266" cy="793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𝑣</m:t>
                      </m:r>
                      <m:r>
                        <a:rPr lang="fr-BE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B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B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fr-BE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44" y="4448044"/>
                <a:ext cx="2249266" cy="79380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662640" y="4448108"/>
                <a:ext cx="2249266" cy="793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𝑡</m:t>
                      </m:r>
                      <m:r>
                        <a:rPr lang="fr-BE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fr-BE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640" y="4448108"/>
                <a:ext cx="2249266" cy="79374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85840" y="5809412"/>
                <a:ext cx="4896543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fr-BE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BE" sz="24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𝑝𝑥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sz="2400" i="1" baseline="-2500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𝑝𝑦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sz="2400" i="1" baseline="-2500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 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en-US" sz="2400" b="0" i="1" baseline="-2500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2</m:t>
                      </m:r>
                    </m:oMath>
                  </m:oMathPara>
                </a14:m>
                <a:endParaRPr lang="fr-BE" sz="2400" i="1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40" y="5809412"/>
                <a:ext cx="4896543" cy="53957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502400" y="7378035"/>
                <a:ext cx="5976664" cy="893193"/>
              </a:xfrm>
              <a:prstGeom prst="rect">
                <a:avLst/>
              </a:prstGeom>
              <a:noFill/>
              <a:ln w="25400" cmpd="thickThin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𝑡</m:t>
                      </m:r>
                      <m:r>
                        <a:rPr lang="fr-BE" sz="240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sz="2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2(</m:t>
                          </m:r>
                          <m:rad>
                            <m:radPr>
                              <m:degHide m:val="on"/>
                              <m:ctrlPr>
                                <a:rPr lang="fr-B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𝑝𝑥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sz="2400" i="1" baseline="-25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+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𝑝𝑦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  <m:r>
                                    <a:rPr lang="en-US" sz="2400" i="1" baseline="-250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  −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  <m:r>
                            <a:rPr lang="en-US" sz="2400" i="1" baseline="-250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fr-BE" sz="2400" i="1" baseline="-25000" dirty="0">
                              <a:solidFill>
                                <a:srgbClr val="C00000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2400" i="1" dirty="0">
                              <a:solidFill>
                                <a:srgbClr val="C00000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1" dirty="0" smtClean="0">
                              <a:solidFill>
                                <a:srgbClr val="C00000"/>
                              </a:solidFill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fr-B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BE" sz="24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fr-BE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0" y="7378035"/>
                <a:ext cx="5976664" cy="89319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5400" cmpd="thickThin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6502400" y="7123764"/>
            <a:ext cx="5976664" cy="1425444"/>
          </a:xfrm>
          <a:prstGeom prst="rect">
            <a:avLst/>
          </a:prstGeom>
          <a:noFill/>
          <a:ln w="25400" cap="flat" cmpd="thickThin" algn="ctr">
            <a:solidFill>
              <a:srgbClr val="76956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77524" y="4084005"/>
                <a:ext cx="5136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524" y="4084005"/>
                <a:ext cx="513602" cy="461665"/>
              </a:xfrm>
              <a:prstGeom prst="rect">
                <a:avLst/>
              </a:prstGeom>
              <a:blipFill rotWithShape="1"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r="7425"/>
          <a:stretch/>
        </p:blipFill>
        <p:spPr>
          <a:xfrm>
            <a:off x="520014" y="5756622"/>
            <a:ext cx="5832096" cy="3717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6" y="5989810"/>
            <a:ext cx="4968553" cy="718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8787" b="1931"/>
          <a:stretch/>
        </p:blipFill>
        <p:spPr>
          <a:xfrm>
            <a:off x="502398" y="5756622"/>
            <a:ext cx="5758552" cy="366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85611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0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16" y="2889605"/>
            <a:ext cx="6073894" cy="6461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2561" y="412304"/>
            <a:ext cx="979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76956B"/>
                </a:solidFill>
              </a:rPr>
              <a:t>LABORATORY EXPERIMENT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04" y="1780456"/>
            <a:ext cx="113989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To create compromise between numerical simulation and real trunk measurement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76956B"/>
                </a:solidFill>
              </a:rPr>
              <a:t>Very simple </a:t>
            </a:r>
            <a:r>
              <a:rPr lang="en-US" sz="3000" dirty="0" smtClean="0">
                <a:solidFill>
                  <a:srgbClr val="76956B"/>
                </a:solidFill>
              </a:rPr>
              <a:t>model </a:t>
            </a:r>
            <a:r>
              <a:rPr lang="en-US" sz="3000" dirty="0">
                <a:solidFill>
                  <a:srgbClr val="76956B"/>
                </a:solidFill>
              </a:rPr>
              <a:t>of a </a:t>
            </a:r>
            <a:r>
              <a:rPr lang="en-US" sz="3000" dirty="0" smtClean="0">
                <a:solidFill>
                  <a:srgbClr val="76956B"/>
                </a:solidFill>
              </a:rPr>
              <a:t>tree</a:t>
            </a:r>
            <a:endParaRPr lang="en-US" sz="3000" dirty="0">
              <a:solidFill>
                <a:srgbClr val="76956B"/>
              </a:solidFill>
            </a:endParaRPr>
          </a:p>
          <a:p>
            <a:pPr algn="l"/>
            <a:endParaRPr lang="en-US" sz="30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Using paper and plastic pipes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Filled with dry sand</a:t>
            </a:r>
            <a:endParaRPr lang="en-US" sz="30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BE" sz="3600" dirty="0">
              <a:solidFill>
                <a:srgbClr val="76956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5932876"/>
            <a:ext cx="4320480" cy="3240360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8" y="2780184"/>
            <a:ext cx="4564558" cy="66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5" t="42858" b="35843"/>
          <a:stretch/>
        </p:blipFill>
        <p:spPr>
          <a:xfrm>
            <a:off x="10509656" y="5596880"/>
            <a:ext cx="2295054" cy="137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98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0112" y="397888"/>
            <a:ext cx="4495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RADAR SYSTEM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369" y="1708448"/>
            <a:ext cx="1267340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76956B"/>
                </a:solidFill>
              </a:rPr>
              <a:t>GSSI SIR-20, 900 MHz antenna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Remove surveying wheel =&gt; easier manipulation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Fix a camera to the antenna to read a binary ruler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76956B"/>
                </a:solidFill>
              </a:rPr>
              <a:t>Find a way to recognize colors for several lightening conditions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76956B"/>
              </a:solidFill>
            </a:endParaRPr>
          </a:p>
          <a:p>
            <a:pPr marL="857250" indent="-857250" algn="l">
              <a:buFont typeface="+mj-lt"/>
              <a:buAutoNum type="romanUcPeriod"/>
            </a:pPr>
            <a:endParaRPr lang="en-US" sz="3600" dirty="0" smtClean="0">
              <a:solidFill>
                <a:srgbClr val="76956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0" y="5855067"/>
            <a:ext cx="3657472" cy="3386348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6368" r="8659" b="7672"/>
          <a:stretch/>
        </p:blipFill>
        <p:spPr>
          <a:xfrm>
            <a:off x="4270152" y="5827060"/>
            <a:ext cx="5767073" cy="3442362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8" name="Espace réservé du contenu 3"/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6" b="21476"/>
          <a:stretch/>
        </p:blipFill>
        <p:spPr>
          <a:xfrm>
            <a:off x="9120876" y="11400"/>
            <a:ext cx="3898236" cy="2840828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7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38780" r="4642" b="12430"/>
          <a:stretch/>
        </p:blipFill>
        <p:spPr>
          <a:xfrm>
            <a:off x="31200" y="6632311"/>
            <a:ext cx="8646848" cy="2564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38734" r="3714" b="12315"/>
          <a:stretch/>
        </p:blipFill>
        <p:spPr>
          <a:xfrm>
            <a:off x="33068" y="3765418"/>
            <a:ext cx="8683944" cy="2551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38191" r="3836" b="12778"/>
          <a:stretch/>
        </p:blipFill>
        <p:spPr>
          <a:xfrm>
            <a:off x="49740" y="1017584"/>
            <a:ext cx="8665404" cy="25630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8181" r="26869" b="957"/>
          <a:stretch/>
        </p:blipFill>
        <p:spPr>
          <a:xfrm>
            <a:off x="10534609" y="153556"/>
            <a:ext cx="2451320" cy="3097171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2047" r="17361" b="6128"/>
          <a:stretch/>
        </p:blipFill>
        <p:spPr>
          <a:xfrm>
            <a:off x="10547936" y="3383020"/>
            <a:ext cx="2430000" cy="2840259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8864" r="10091" b="10908"/>
          <a:stretch/>
        </p:blipFill>
        <p:spPr>
          <a:xfrm>
            <a:off x="10534608" y="6319734"/>
            <a:ext cx="2451320" cy="3365756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622080" y="268288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EFFECT OF A SHIELD</a:t>
            </a:r>
            <a:endParaRPr lang="en-US" b="1" dirty="0">
              <a:solidFill>
                <a:srgbClr val="76956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38526" r="4010" b="12842"/>
          <a:stretch/>
        </p:blipFill>
        <p:spPr>
          <a:xfrm>
            <a:off x="49740" y="3765418"/>
            <a:ext cx="8628308" cy="2527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39003" r="4314" b="12429"/>
          <a:stretch/>
        </p:blipFill>
        <p:spPr>
          <a:xfrm>
            <a:off x="68288" y="6620415"/>
            <a:ext cx="8628308" cy="2545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39031" r="4188" b="12401"/>
          <a:stretch/>
        </p:blipFill>
        <p:spPr>
          <a:xfrm>
            <a:off x="82649" y="1038370"/>
            <a:ext cx="8601949" cy="254228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513576" y="1932370"/>
            <a:ext cx="8000232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522040" y="4644161"/>
            <a:ext cx="8064896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578240" y="7532808"/>
            <a:ext cx="8000232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8953938" y="502907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</a:t>
            </a:r>
          </a:p>
        </p:txBody>
      </p:sp>
      <p:cxnSp>
        <p:nvCxnSpPr>
          <p:cNvPr id="25" name="Elbow Connector 24"/>
          <p:cNvCxnSpPr>
            <a:stCxn id="24" idx="0"/>
          </p:cNvCxnSpPr>
          <p:nvPr/>
        </p:nvCxnSpPr>
        <p:spPr bwMode="auto">
          <a:xfrm rot="16200000" flipV="1">
            <a:off x="8609721" y="4061930"/>
            <a:ext cx="944362" cy="989926"/>
          </a:xfrm>
          <a:prstGeom prst="bentConnector2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Elbow Connector 28"/>
          <p:cNvCxnSpPr/>
          <p:nvPr/>
        </p:nvCxnSpPr>
        <p:spPr bwMode="auto">
          <a:xfrm rot="16200000" flipV="1">
            <a:off x="7702453" y="2222994"/>
            <a:ext cx="2752558" cy="983589"/>
          </a:xfrm>
          <a:prstGeom prst="bentConnector2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Elbow Connector 49"/>
          <p:cNvCxnSpPr>
            <a:stCxn id="24" idx="2"/>
          </p:cNvCxnSpPr>
          <p:nvPr/>
        </p:nvCxnSpPr>
        <p:spPr bwMode="auto">
          <a:xfrm rot="5400000">
            <a:off x="8393094" y="5782244"/>
            <a:ext cx="1475277" cy="892267"/>
          </a:xfrm>
          <a:prstGeom prst="bentConnector3">
            <a:avLst>
              <a:gd name="adj1" fmla="val 99930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8807977" y="7532809"/>
            <a:ext cx="172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Opposite side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62" name="Elbow Connector 61"/>
          <p:cNvCxnSpPr/>
          <p:nvPr/>
        </p:nvCxnSpPr>
        <p:spPr bwMode="auto">
          <a:xfrm rot="10800000" flipV="1">
            <a:off x="8717013" y="7532807"/>
            <a:ext cx="1679502" cy="1"/>
          </a:xfrm>
          <a:prstGeom prst="bentConnector3">
            <a:avLst>
              <a:gd name="adj1" fmla="val 50000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Elbow Connector 67"/>
          <p:cNvCxnSpPr/>
          <p:nvPr/>
        </p:nvCxnSpPr>
        <p:spPr bwMode="auto">
          <a:xfrm rot="16200000" flipV="1">
            <a:off x="8033083" y="5169374"/>
            <a:ext cx="2897985" cy="1828883"/>
          </a:xfrm>
          <a:prstGeom prst="bentConnector2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Elbow Connector 74"/>
          <p:cNvCxnSpPr/>
          <p:nvPr/>
        </p:nvCxnSpPr>
        <p:spPr bwMode="auto">
          <a:xfrm rot="16200000" flipV="1">
            <a:off x="8127650" y="2375295"/>
            <a:ext cx="2719690" cy="1818044"/>
          </a:xfrm>
          <a:prstGeom prst="bentConnector2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Connector 112"/>
          <p:cNvCxnSpPr/>
          <p:nvPr/>
        </p:nvCxnSpPr>
        <p:spPr bwMode="auto">
          <a:xfrm>
            <a:off x="5908334" y="9341296"/>
            <a:ext cx="666074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8" name="TextBox 117"/>
          <p:cNvSpPr txBox="1"/>
          <p:nvPr/>
        </p:nvSpPr>
        <p:spPr>
          <a:xfrm>
            <a:off x="6502400" y="907519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Target reflection curve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23496" y="6047751"/>
            <a:ext cx="182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2BA26"/>
                </a:solidFill>
              </a:rPr>
              <a:t>Metal shield</a:t>
            </a:r>
          </a:p>
        </p:txBody>
      </p:sp>
      <p:cxnSp>
        <p:nvCxnSpPr>
          <p:cNvPr id="7" name="Elbow Connector 6"/>
          <p:cNvCxnSpPr/>
          <p:nvPr/>
        </p:nvCxnSpPr>
        <p:spPr bwMode="auto">
          <a:xfrm rot="16200000" flipH="1">
            <a:off x="6830399" y="6715176"/>
            <a:ext cx="1427818" cy="582928"/>
          </a:xfrm>
          <a:prstGeom prst="bentConnector3">
            <a:avLst>
              <a:gd name="adj1" fmla="val -700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82BA2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Elbow Connector 18"/>
          <p:cNvCxnSpPr>
            <a:stCxn id="26" idx="3"/>
          </p:cNvCxnSpPr>
          <p:nvPr/>
        </p:nvCxnSpPr>
        <p:spPr bwMode="auto">
          <a:xfrm flipV="1">
            <a:off x="7252844" y="4803149"/>
            <a:ext cx="582928" cy="1475435"/>
          </a:xfrm>
          <a:prstGeom prst="bentConnector2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82BA26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13576" y="7720549"/>
            <a:ext cx="8136285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82BA2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442187" y="4803149"/>
            <a:ext cx="8136285" cy="0"/>
          </a:xfrm>
          <a:prstGeom prst="line">
            <a:avLst/>
          </a:prstGeom>
          <a:blipFill dpi="0" rotWithShape="0">
            <a:blip r:embed="rId12"/>
            <a:srcRect/>
            <a:tile tx="0" ty="0" sx="100000" sy="100000" flip="none" algn="tl"/>
          </a:blipFill>
          <a:ln w="25400" cap="flat" cmpd="sng" algn="ctr">
            <a:solidFill>
              <a:srgbClr val="82BA2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46" y="8630751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2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0" grpId="0"/>
      <p:bldP spid="11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56" y="1656483"/>
            <a:ext cx="2031616" cy="1996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935" y="7070930"/>
            <a:ext cx="2206145" cy="1982334"/>
          </a:xfrm>
          <a:prstGeom prst="rect">
            <a:avLst/>
          </a:prstGeom>
          <a:ln w="25400" cmpd="thickThin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32" y="4499285"/>
            <a:ext cx="2243543" cy="1961691"/>
          </a:xfrm>
          <a:prstGeom prst="rect">
            <a:avLst/>
          </a:prstGeom>
          <a:ln w="25400" cmpd="thickThin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38965" r="3569" b="10995"/>
          <a:stretch/>
        </p:blipFill>
        <p:spPr>
          <a:xfrm>
            <a:off x="1973691" y="7010400"/>
            <a:ext cx="8057101" cy="2429966"/>
          </a:xfrm>
          <a:prstGeom prst="rect">
            <a:avLst/>
          </a:prstGeom>
          <a:ln w="25400" cmpd="thickThin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38822" r="3053" b="12639"/>
          <a:stretch/>
        </p:blipFill>
        <p:spPr>
          <a:xfrm>
            <a:off x="1952091" y="4418414"/>
            <a:ext cx="8150709" cy="2367735"/>
          </a:xfrm>
          <a:prstGeom prst="rect">
            <a:avLst/>
          </a:prstGeom>
          <a:ln w="25400" cmpd="thickThin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8380" y="2638793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6956B"/>
                </a:solidFill>
              </a:rPr>
              <a:t>No shield</a:t>
            </a:r>
            <a:endParaRPr lang="fr-BE" sz="2800" dirty="0">
              <a:solidFill>
                <a:srgbClr val="76956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599" y="5211306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6956B"/>
                </a:solidFill>
              </a:rPr>
              <a:t>Flat shield</a:t>
            </a:r>
            <a:endParaRPr lang="fr-BE" sz="2800" dirty="0">
              <a:solidFill>
                <a:srgbClr val="76956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63884" y="7748329"/>
            <a:ext cx="2509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6956B"/>
                </a:solidFill>
              </a:rPr>
              <a:t>Circular </a:t>
            </a:r>
          </a:p>
          <a:p>
            <a:r>
              <a:rPr lang="en-US" sz="2800" dirty="0" smtClean="0">
                <a:solidFill>
                  <a:srgbClr val="76956B"/>
                </a:solidFill>
              </a:rPr>
              <a:t>shield</a:t>
            </a:r>
            <a:endParaRPr lang="fr-BE" sz="2800" dirty="0">
              <a:solidFill>
                <a:srgbClr val="76956B"/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052868" y="241766"/>
            <a:ext cx="11570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TIME WINDOWING AND POLAR REPRESENTATION</a:t>
            </a:r>
            <a:endParaRPr lang="en-US" b="1" dirty="0">
              <a:solidFill>
                <a:srgbClr val="76956B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9742" r="4091" b="12269"/>
          <a:stretch/>
        </p:blipFill>
        <p:spPr>
          <a:xfrm>
            <a:off x="1965137" y="1656483"/>
            <a:ext cx="8057101" cy="2356221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 bwMode="auto">
          <a:xfrm>
            <a:off x="10022238" y="2500536"/>
            <a:ext cx="394697" cy="327859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Flèche droite 1"/>
          <p:cNvSpPr/>
          <p:nvPr/>
        </p:nvSpPr>
        <p:spPr bwMode="auto">
          <a:xfrm>
            <a:off x="10022238" y="5316200"/>
            <a:ext cx="394697" cy="327859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Flèche droite 1"/>
          <p:cNvSpPr/>
          <p:nvPr/>
        </p:nvSpPr>
        <p:spPr bwMode="auto">
          <a:xfrm>
            <a:off x="10016555" y="7897523"/>
            <a:ext cx="394697" cy="327859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73" y="8836283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9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2828"/>
            <a:ext cx="130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6956B"/>
                </a:solidFill>
              </a:rPr>
              <a:t>CONCLUSION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716" y="2860576"/>
            <a:ext cx="1231336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76956B"/>
                </a:solidFill>
              </a:rPr>
              <a:t>First results</a:t>
            </a:r>
            <a:r>
              <a:rPr lang="en-GB" sz="2800" b="1" dirty="0">
                <a:solidFill>
                  <a:srgbClr val="76956B"/>
                </a:solidFill>
              </a:rPr>
              <a:t>: </a:t>
            </a:r>
            <a:r>
              <a:rPr lang="en-GB" sz="2800" dirty="0" smtClean="0">
                <a:solidFill>
                  <a:srgbClr val="76956B"/>
                </a:solidFill>
              </a:rPr>
              <a:t>-</a:t>
            </a:r>
            <a:r>
              <a:rPr lang="en-GB" sz="2800" b="1" dirty="0" smtClean="0">
                <a:solidFill>
                  <a:srgbClr val="76956B"/>
                </a:solidFill>
              </a:rPr>
              <a:t> </a:t>
            </a:r>
            <a:r>
              <a:rPr lang="en-GB" sz="2800" dirty="0" smtClean="0">
                <a:solidFill>
                  <a:srgbClr val="76956B"/>
                </a:solidFill>
              </a:rPr>
              <a:t>shape</a:t>
            </a:r>
            <a:r>
              <a:rPr lang="en-GB" sz="2800" b="1" dirty="0" smtClean="0">
                <a:solidFill>
                  <a:srgbClr val="76956B"/>
                </a:solidFill>
              </a:rPr>
              <a:t> </a:t>
            </a:r>
            <a:r>
              <a:rPr lang="en-GB" sz="2800" dirty="0">
                <a:solidFill>
                  <a:srgbClr val="76956B"/>
                </a:solidFill>
              </a:rPr>
              <a:t>of the </a:t>
            </a:r>
            <a:r>
              <a:rPr lang="en-GB" sz="2800" dirty="0" smtClean="0">
                <a:solidFill>
                  <a:srgbClr val="C00000"/>
                </a:solidFill>
              </a:rPr>
              <a:t>reflection curve </a:t>
            </a:r>
            <a:r>
              <a:rPr lang="en-GB" sz="2800" dirty="0">
                <a:solidFill>
                  <a:srgbClr val="C00000"/>
                </a:solidFill>
              </a:rPr>
              <a:t>is comparable </a:t>
            </a:r>
            <a:r>
              <a:rPr lang="en-GB" sz="2800" dirty="0">
                <a:solidFill>
                  <a:srgbClr val="76956B"/>
                </a:solidFill>
              </a:rPr>
              <a:t>between </a:t>
            </a:r>
            <a:r>
              <a:rPr lang="en-GB" sz="2800" dirty="0" smtClean="0">
                <a:solidFill>
                  <a:srgbClr val="76956B"/>
                </a:solidFill>
              </a:rPr>
              <a:t>		</a:t>
            </a:r>
            <a:r>
              <a:rPr lang="en-GB" sz="2800" dirty="0">
                <a:solidFill>
                  <a:srgbClr val="76956B"/>
                </a:solidFill>
              </a:rPr>
              <a:t>	</a:t>
            </a:r>
            <a:r>
              <a:rPr lang="en-GB" sz="2800" dirty="0" smtClean="0">
                <a:solidFill>
                  <a:srgbClr val="76956B"/>
                </a:solidFill>
              </a:rPr>
              <a:t>	   laboratory </a:t>
            </a:r>
            <a:r>
              <a:rPr lang="en-GB" sz="2800" dirty="0">
                <a:solidFill>
                  <a:srgbClr val="76956B"/>
                </a:solidFill>
              </a:rPr>
              <a:t>model and numerical </a:t>
            </a:r>
            <a:r>
              <a:rPr lang="en-GB" sz="2800" dirty="0" smtClean="0">
                <a:solidFill>
                  <a:srgbClr val="76956B"/>
                </a:solidFill>
              </a:rPr>
              <a:t>simulations</a:t>
            </a:r>
          </a:p>
          <a:p>
            <a:pPr lvl="5"/>
            <a:r>
              <a:rPr lang="en-GB" sz="2800" dirty="0" smtClean="0">
                <a:solidFill>
                  <a:srgbClr val="76956B"/>
                </a:solidFill>
              </a:rPr>
              <a:t>      - for planar condition it’s hyperbola, for circular not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>
                <a:solidFill>
                  <a:srgbClr val="76956B"/>
                </a:solidFill>
              </a:rPr>
              <a:t>Shield</a:t>
            </a:r>
            <a:r>
              <a:rPr lang="en-GB" sz="2800" dirty="0">
                <a:solidFill>
                  <a:srgbClr val="76956B"/>
                </a:solidFill>
              </a:rPr>
              <a:t>: - </a:t>
            </a:r>
            <a:r>
              <a:rPr lang="en-GB" sz="2800" dirty="0" smtClean="0">
                <a:solidFill>
                  <a:srgbClr val="C00000"/>
                </a:solidFill>
              </a:rPr>
              <a:t>significant improvement</a:t>
            </a:r>
            <a:endParaRPr lang="en-GB" sz="2800" dirty="0">
              <a:solidFill>
                <a:srgbClr val="C00000"/>
              </a:solidFill>
            </a:endParaRPr>
          </a:p>
          <a:p>
            <a:pPr algn="l"/>
            <a:r>
              <a:rPr lang="en-GB" sz="2800" dirty="0">
                <a:solidFill>
                  <a:srgbClr val="76956B"/>
                </a:solidFill>
              </a:rPr>
              <a:t>	</a:t>
            </a:r>
            <a:r>
              <a:rPr lang="en-GB" sz="2800" dirty="0" smtClean="0">
                <a:solidFill>
                  <a:srgbClr val="76956B"/>
                </a:solidFill>
              </a:rPr>
              <a:t>          </a:t>
            </a:r>
            <a:r>
              <a:rPr lang="en-GB" sz="2800" dirty="0">
                <a:solidFill>
                  <a:srgbClr val="76956B"/>
                </a:solidFill>
              </a:rPr>
              <a:t>- shape </a:t>
            </a:r>
            <a:r>
              <a:rPr lang="en-GB" sz="2800" dirty="0" smtClean="0">
                <a:solidFill>
                  <a:srgbClr val="76956B"/>
                </a:solidFill>
              </a:rPr>
              <a:t>dependent =&gt; circular is better</a:t>
            </a:r>
          </a:p>
          <a:p>
            <a:pPr algn="l"/>
            <a:r>
              <a:rPr lang="en-GB" sz="2800" dirty="0">
                <a:solidFill>
                  <a:srgbClr val="76956B"/>
                </a:solidFill>
              </a:rPr>
              <a:t>	 </a:t>
            </a:r>
            <a:r>
              <a:rPr lang="en-GB" sz="2800" dirty="0" smtClean="0">
                <a:solidFill>
                  <a:srgbClr val="76956B"/>
                </a:solidFill>
              </a:rPr>
              <a:t>         - important for detection of the opposite side of the trunk</a:t>
            </a:r>
          </a:p>
          <a:p>
            <a:pPr algn="l"/>
            <a:endParaRPr lang="en-GB" sz="2800" b="1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b="1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rgbClr val="76956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34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2828"/>
            <a:ext cx="130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6956B"/>
                </a:solidFill>
              </a:rPr>
              <a:t>FURTHER PLANS</a:t>
            </a:r>
            <a:endParaRPr lang="en-US" sz="4400" b="1" dirty="0">
              <a:solidFill>
                <a:srgbClr val="76956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744" y="1780456"/>
            <a:ext cx="1231336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2800" b="1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b="1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 smtClean="0">
                <a:solidFill>
                  <a:srgbClr val="76956B"/>
                </a:solidFill>
              </a:rPr>
              <a:t>Lab model</a:t>
            </a:r>
            <a:r>
              <a:rPr lang="en-GB" sz="2800" b="1" dirty="0" smtClean="0">
                <a:solidFill>
                  <a:srgbClr val="76956B"/>
                </a:solidFill>
              </a:rPr>
              <a:t>: </a:t>
            </a:r>
            <a:r>
              <a:rPr lang="en-GB" sz="2800" dirty="0" smtClean="0">
                <a:solidFill>
                  <a:srgbClr val="76956B"/>
                </a:solidFill>
              </a:rPr>
              <a:t>-</a:t>
            </a:r>
            <a:r>
              <a:rPr lang="en-GB" sz="2800" b="1" dirty="0" smtClean="0">
                <a:solidFill>
                  <a:srgbClr val="76956B"/>
                </a:solidFill>
              </a:rPr>
              <a:t> </a:t>
            </a:r>
            <a:r>
              <a:rPr lang="en-GB" sz="2800" dirty="0" smtClean="0">
                <a:solidFill>
                  <a:srgbClr val="76956B"/>
                </a:solidFill>
              </a:rPr>
              <a:t>test </a:t>
            </a:r>
            <a:r>
              <a:rPr lang="en-GB" sz="2800" dirty="0" smtClean="0">
                <a:solidFill>
                  <a:srgbClr val="C00000"/>
                </a:solidFill>
              </a:rPr>
              <a:t>more complex configurations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C000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 smtClean="0">
                <a:solidFill>
                  <a:srgbClr val="76956B"/>
                </a:solidFill>
              </a:rPr>
              <a:t>Transmission</a:t>
            </a:r>
            <a:r>
              <a:rPr lang="en-GB" sz="2800" b="1" dirty="0" smtClean="0">
                <a:solidFill>
                  <a:srgbClr val="76956B"/>
                </a:solidFill>
              </a:rPr>
              <a:t>:</a:t>
            </a:r>
            <a:r>
              <a:rPr lang="en-GB" sz="2800" dirty="0" smtClean="0">
                <a:solidFill>
                  <a:srgbClr val="76956B"/>
                </a:solidFill>
              </a:rPr>
              <a:t> - compare or combine with </a:t>
            </a:r>
            <a:r>
              <a:rPr lang="en-GB" sz="2800" dirty="0" smtClean="0">
                <a:solidFill>
                  <a:srgbClr val="C00000"/>
                </a:solidFill>
              </a:rPr>
              <a:t>reflection mode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C00000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 smtClean="0">
                <a:solidFill>
                  <a:srgbClr val="76956B"/>
                </a:solidFill>
              </a:rPr>
              <a:t>Real tree measurement:</a:t>
            </a:r>
            <a:r>
              <a:rPr lang="en-GB" sz="2800" b="1" dirty="0" smtClean="0">
                <a:solidFill>
                  <a:srgbClr val="76956B"/>
                </a:solidFill>
              </a:rPr>
              <a:t> </a:t>
            </a:r>
            <a:r>
              <a:rPr lang="en-GB" sz="2800" dirty="0" smtClean="0">
                <a:solidFill>
                  <a:srgbClr val="76956B"/>
                </a:solidFill>
              </a:rPr>
              <a:t>- different trunks (species, shapes, etc.)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b="1" u="sng" dirty="0" smtClean="0">
                <a:solidFill>
                  <a:srgbClr val="76956B"/>
                </a:solidFill>
              </a:rPr>
              <a:t>Full wave inversion:</a:t>
            </a:r>
            <a:r>
              <a:rPr lang="en-GB" sz="2800" b="1" dirty="0" smtClean="0">
                <a:solidFill>
                  <a:srgbClr val="76956B"/>
                </a:solidFill>
              </a:rPr>
              <a:t> </a:t>
            </a:r>
            <a:r>
              <a:rPr lang="en-GB" sz="2800" dirty="0" smtClean="0">
                <a:solidFill>
                  <a:srgbClr val="76956B"/>
                </a:solidFill>
              </a:rPr>
              <a:t>- make tomographic reconstruction</a:t>
            </a:r>
            <a:endParaRPr lang="en-GB" sz="28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rgbClr val="76956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8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79" y="4732784"/>
            <a:ext cx="5672009" cy="4513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8224" y="556320"/>
            <a:ext cx="19800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TREES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712" y="1708448"/>
            <a:ext cx="12529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Importance (</a:t>
            </a:r>
            <a:r>
              <a:rPr lang="en-US" i="1" dirty="0" smtClean="0">
                <a:solidFill>
                  <a:srgbClr val="76956B"/>
                </a:solidFill>
              </a:rPr>
              <a:t>building material, energy, ecology,…</a:t>
            </a:r>
            <a:r>
              <a:rPr lang="en-US" dirty="0" smtClean="0">
                <a:solidFill>
                  <a:srgbClr val="76956B"/>
                </a:solidFill>
              </a:rPr>
              <a:t>)</a:t>
            </a: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Focused part: TRUNK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80" y="3270880"/>
            <a:ext cx="5160242" cy="6247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3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0758285"/>
              </p:ext>
            </p:extLst>
          </p:nvPr>
        </p:nvGraphicFramePr>
        <p:xfrm>
          <a:off x="1965896" y="1636440"/>
          <a:ext cx="1002082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64" y="3652664"/>
            <a:ext cx="3456384" cy="4356787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1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153" y="556320"/>
            <a:ext cx="26981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DEFECTS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225" y="1708448"/>
            <a:ext cx="1092802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Knots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Cracks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Decays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6956B"/>
                </a:solidFill>
              </a:rPr>
              <a:t>Holes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26" y="1218042"/>
            <a:ext cx="2801543" cy="2801543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26" y="4582236"/>
            <a:ext cx="2859402" cy="2958860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99" y="6400707"/>
            <a:ext cx="3346284" cy="2509713"/>
          </a:xfrm>
          <a:prstGeom prst="rect">
            <a:avLst/>
          </a:prstGeom>
          <a:noFill/>
          <a:ln w="25400" cmpd="thickThin">
            <a:solidFill>
              <a:srgbClr val="76956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8877"/>
          <a:stretch/>
        </p:blipFill>
        <p:spPr>
          <a:xfrm>
            <a:off x="4606774" y="2793721"/>
            <a:ext cx="2450680" cy="2533398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6192" y="556320"/>
            <a:ext cx="7284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WHY TO DETECT DEFECTS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229" y="1883057"/>
            <a:ext cx="121788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76956B"/>
                </a:solidFill>
              </a:rPr>
              <a:t>Wood function effe</a:t>
            </a:r>
            <a:r>
              <a:rPr lang="en-US" sz="3600" dirty="0">
                <a:solidFill>
                  <a:srgbClr val="76956B"/>
                </a:solidFill>
              </a:rPr>
              <a:t>c</a:t>
            </a:r>
            <a:r>
              <a:rPr lang="en-US" sz="3600" dirty="0" smtClean="0">
                <a:solidFill>
                  <a:srgbClr val="76956B"/>
                </a:solidFill>
              </a:rPr>
              <a:t>ts (mechanical, acoustic, etc.)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76956B"/>
                </a:solidFill>
              </a:rPr>
              <a:t>Human and infrastructure security risks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75" y="4516760"/>
            <a:ext cx="5947989" cy="3962845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1026" name="Picture 2" descr="http://img.bricoleurdudimanche.com/IMG/jpg/13388218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4516760"/>
            <a:ext cx="5256584" cy="3940420"/>
          </a:xfrm>
          <a:prstGeom prst="rect">
            <a:avLst/>
          </a:prstGeom>
          <a:noFill/>
          <a:ln w="25400" cmpd="thickThin">
            <a:solidFill>
              <a:srgbClr val="7695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4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7836" y="340296"/>
            <a:ext cx="73531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HOW TO DETECT DEFECTS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225" y="1454592"/>
            <a:ext cx="10928027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6956B"/>
                </a:solidFill>
              </a:rPr>
              <a:t>Invasively</a:t>
            </a:r>
            <a:r>
              <a:rPr lang="en-US" dirty="0" smtClean="0">
                <a:solidFill>
                  <a:srgbClr val="76956B"/>
                </a:solidFill>
              </a:rPr>
              <a:t>:</a:t>
            </a:r>
          </a:p>
          <a:p>
            <a:pPr marL="857250" indent="-857250" algn="l">
              <a:buFont typeface="+mj-lt"/>
              <a:buAutoNum type="romanUcPeriod"/>
            </a:pPr>
            <a:r>
              <a:rPr lang="en-US" i="1" dirty="0" smtClean="0">
                <a:solidFill>
                  <a:srgbClr val="76956B"/>
                </a:solidFill>
              </a:rPr>
              <a:t>Chopping down</a:t>
            </a:r>
          </a:p>
          <a:p>
            <a:pPr marL="857250" indent="-857250" algn="l">
              <a:buFont typeface="+mj-lt"/>
              <a:buAutoNum type="romanUcPeriod"/>
            </a:pPr>
            <a:r>
              <a:rPr lang="en-US" i="1" dirty="0" smtClean="0">
                <a:solidFill>
                  <a:srgbClr val="76956B"/>
                </a:solidFill>
              </a:rPr>
              <a:t>Core Drilling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6956B"/>
                </a:solidFill>
              </a:rPr>
              <a:t>Non-invasively</a:t>
            </a:r>
            <a:r>
              <a:rPr lang="en-US" dirty="0">
                <a:solidFill>
                  <a:srgbClr val="76956B"/>
                </a:solidFill>
              </a:rPr>
              <a:t>:</a:t>
            </a:r>
          </a:p>
          <a:p>
            <a:pPr marL="857250" indent="-857250" algn="l">
              <a:buFont typeface="+mj-lt"/>
              <a:buAutoNum type="romanUcPeriod"/>
            </a:pPr>
            <a:r>
              <a:rPr lang="en-US" i="1" dirty="0" smtClean="0">
                <a:solidFill>
                  <a:srgbClr val="76956B"/>
                </a:solidFill>
              </a:rPr>
              <a:t>Ultrasonic tomography</a:t>
            </a:r>
            <a:endParaRPr lang="en-US" i="1" dirty="0">
              <a:solidFill>
                <a:srgbClr val="76956B"/>
              </a:solidFill>
            </a:endParaRPr>
          </a:p>
          <a:p>
            <a:pPr marL="857250" indent="-857250" algn="l">
              <a:buFont typeface="+mj-lt"/>
              <a:buAutoNum type="romanUcPeriod"/>
            </a:pPr>
            <a:r>
              <a:rPr lang="en-US" i="1" dirty="0" smtClean="0">
                <a:solidFill>
                  <a:srgbClr val="76956B"/>
                </a:solidFill>
              </a:rPr>
              <a:t>Electrical resistivity tomography</a:t>
            </a:r>
          </a:p>
          <a:p>
            <a:pPr marL="857250" indent="-857250" algn="l">
              <a:buFont typeface="+mj-lt"/>
              <a:buAutoNum type="romanUcPeriod"/>
            </a:pPr>
            <a:r>
              <a:rPr lang="en-US" i="1" dirty="0" err="1" smtClean="0">
                <a:solidFill>
                  <a:srgbClr val="76956B"/>
                </a:solidFill>
              </a:rPr>
              <a:t>Georadar</a:t>
            </a:r>
            <a:r>
              <a:rPr lang="en-US" i="1" dirty="0" smtClean="0">
                <a:solidFill>
                  <a:srgbClr val="76956B"/>
                </a:solidFill>
              </a:rPr>
              <a:t> tomography</a:t>
            </a:r>
            <a:endParaRPr lang="en-US" i="1" dirty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61" y="340296"/>
            <a:ext cx="3173003" cy="2115335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61" y="2860576"/>
            <a:ext cx="3029776" cy="2272332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0" y="6868206"/>
            <a:ext cx="4273530" cy="2266265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36" y="5382232"/>
            <a:ext cx="3938201" cy="2961527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b="14109"/>
          <a:stretch/>
        </p:blipFill>
        <p:spPr>
          <a:xfrm>
            <a:off x="5149981" y="6868205"/>
            <a:ext cx="3109726" cy="2266265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8608693" y="5238216"/>
            <a:ext cx="4325132" cy="3240360"/>
          </a:xfrm>
          <a:prstGeom prst="rect">
            <a:avLst/>
          </a:prstGeom>
          <a:noFill/>
          <a:ln w="38100" cap="flat" cmpd="thickThin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4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22" y="4490615"/>
            <a:ext cx="5215778" cy="50335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1182" y="587748"/>
            <a:ext cx="3236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OBJECTIVE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989" y="2116103"/>
            <a:ext cx="12020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76956B"/>
                </a:solidFill>
              </a:rPr>
              <a:t>Investigation of </a:t>
            </a:r>
            <a:r>
              <a:rPr lang="en-US" sz="3600" dirty="0" smtClean="0">
                <a:solidFill>
                  <a:srgbClr val="C00000"/>
                </a:solidFill>
              </a:rPr>
              <a:t>particular features </a:t>
            </a:r>
            <a:r>
              <a:rPr lang="en-US" sz="3600" dirty="0" smtClean="0">
                <a:solidFill>
                  <a:srgbClr val="76956B"/>
                </a:solidFill>
              </a:rPr>
              <a:t>in GPR images of tree trunks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rgbClr val="76956B"/>
              </a:solidFill>
            </a:endParaRPr>
          </a:p>
        </p:txBody>
      </p:sp>
      <p:sp>
        <p:nvSpPr>
          <p:cNvPr id="4" name="Flèche droite 3"/>
          <p:cNvSpPr/>
          <p:nvPr/>
        </p:nvSpPr>
        <p:spPr bwMode="auto">
          <a:xfrm>
            <a:off x="2262600" y="3988300"/>
            <a:ext cx="576064" cy="360040"/>
          </a:xfrm>
          <a:prstGeom prst="rightArrow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54688" y="3844284"/>
            <a:ext cx="880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BE" sz="3600" dirty="0" err="1" smtClean="0">
                <a:solidFill>
                  <a:srgbClr val="76956B"/>
                </a:solidFill>
              </a:rPr>
              <a:t>Circumferential</a:t>
            </a:r>
            <a:r>
              <a:rPr lang="fr-BE" sz="3600" dirty="0" smtClean="0">
                <a:solidFill>
                  <a:srgbClr val="76956B"/>
                </a:solidFill>
              </a:rPr>
              <a:t> </a:t>
            </a:r>
            <a:r>
              <a:rPr lang="fr-BE" sz="3600" dirty="0">
                <a:solidFill>
                  <a:srgbClr val="76956B"/>
                </a:solidFill>
              </a:rPr>
              <a:t>data acquisition </a:t>
            </a:r>
            <a:r>
              <a:rPr lang="fr-BE" sz="3600" dirty="0" err="1">
                <a:solidFill>
                  <a:srgbClr val="76956B"/>
                </a:solidFill>
              </a:rPr>
              <a:t>geometry</a:t>
            </a:r>
            <a:endParaRPr lang="fr-BE" sz="3600" dirty="0">
              <a:solidFill>
                <a:srgbClr val="76956B"/>
              </a:solidFill>
            </a:endParaRPr>
          </a:p>
        </p:txBody>
      </p:sp>
      <p:sp>
        <p:nvSpPr>
          <p:cNvPr id="6" name="Flèche droite 5"/>
          <p:cNvSpPr/>
          <p:nvPr/>
        </p:nvSpPr>
        <p:spPr bwMode="auto">
          <a:xfrm>
            <a:off x="2262600" y="5323665"/>
            <a:ext cx="576064" cy="360040"/>
          </a:xfrm>
          <a:prstGeom prst="rightArrow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4688" y="5179649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BE" sz="3600" dirty="0" err="1" smtClean="0">
                <a:solidFill>
                  <a:srgbClr val="76956B"/>
                </a:solidFill>
              </a:rPr>
              <a:t>Metal</a:t>
            </a:r>
            <a:r>
              <a:rPr lang="fr-BE" sz="3600" dirty="0" smtClean="0">
                <a:solidFill>
                  <a:srgbClr val="76956B"/>
                </a:solidFill>
              </a:rPr>
              <a:t> </a:t>
            </a:r>
            <a:r>
              <a:rPr lang="fr-BE" sz="3600" dirty="0" err="1" smtClean="0">
                <a:solidFill>
                  <a:srgbClr val="76956B"/>
                </a:solidFill>
              </a:rPr>
              <a:t>shield</a:t>
            </a:r>
            <a:r>
              <a:rPr lang="fr-BE" sz="3600" dirty="0" smtClean="0">
                <a:solidFill>
                  <a:srgbClr val="76956B"/>
                </a:solidFill>
              </a:rPr>
              <a:t> influence</a:t>
            </a:r>
            <a:endParaRPr lang="fr-BE" sz="3600" dirty="0">
              <a:solidFill>
                <a:srgbClr val="76956B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04" y="6239901"/>
            <a:ext cx="3261299" cy="295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7647762" y="4507368"/>
            <a:ext cx="5122090" cy="492268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73" y="6275810"/>
            <a:ext cx="3177535" cy="29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8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3808" y="568193"/>
            <a:ext cx="1160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6956B"/>
                </a:solidFill>
              </a:rPr>
              <a:t>Trunk tomography: complex radar problem</a:t>
            </a:r>
            <a:endParaRPr lang="fr-BE" sz="3600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704" y="1652439"/>
            <a:ext cx="1189082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High </a:t>
            </a:r>
            <a:r>
              <a:rPr lang="en-US" sz="3200" u="sng" dirty="0">
                <a:solidFill>
                  <a:srgbClr val="76956B"/>
                </a:solidFill>
              </a:rPr>
              <a:t>moisture: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6956B"/>
              </a:solidFill>
            </a:endParaRPr>
          </a:p>
          <a:p>
            <a:pPr marL="1771650" lvl="2" indent="-857250" algn="l">
              <a:buFont typeface="+mj-lt"/>
              <a:buAutoNum type="romanUcPeriod"/>
            </a:pPr>
            <a:r>
              <a:rPr lang="en-US" sz="2800" dirty="0" smtClean="0">
                <a:solidFill>
                  <a:srgbClr val="76956B"/>
                </a:solidFill>
              </a:rPr>
              <a:t>Relatively high </a:t>
            </a:r>
            <a:r>
              <a:rPr lang="en-US" sz="2800" dirty="0">
                <a:solidFill>
                  <a:srgbClr val="76956B"/>
                </a:solidFill>
              </a:rPr>
              <a:t>permittivity</a:t>
            </a:r>
          </a:p>
          <a:p>
            <a:pPr marL="1771650" lvl="2" indent="-857250" algn="l">
              <a:buFont typeface="+mj-lt"/>
              <a:buAutoNum type="romanUcPeriod"/>
            </a:pPr>
            <a:endParaRPr lang="en-US" sz="2800" dirty="0">
              <a:solidFill>
                <a:srgbClr val="76956B"/>
              </a:solidFill>
            </a:endParaRPr>
          </a:p>
          <a:p>
            <a:pPr marL="1771650" lvl="2" indent="-857250" algn="l">
              <a:buFont typeface="+mj-lt"/>
              <a:buAutoNum type="romanUcPeriod"/>
            </a:pPr>
            <a:r>
              <a:rPr lang="en-US" sz="2800" dirty="0" smtClean="0">
                <a:solidFill>
                  <a:srgbClr val="76956B"/>
                </a:solidFill>
              </a:rPr>
              <a:t>Relatively high conductivity (attenuation)</a:t>
            </a:r>
          </a:p>
          <a:p>
            <a:pPr lvl="2" algn="l"/>
            <a:endParaRPr lang="en-US" sz="32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Heterogeneity</a:t>
            </a:r>
          </a:p>
          <a:p>
            <a:pPr algn="l"/>
            <a:endParaRPr lang="en-US" sz="3200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Anisotropy:</a:t>
            </a:r>
            <a:r>
              <a:rPr lang="en-US" sz="3200" dirty="0" smtClean="0">
                <a:solidFill>
                  <a:srgbClr val="76956B"/>
                </a:solidFill>
              </a:rPr>
              <a:t> radial, longitudinal, tangential </a:t>
            </a:r>
            <a:endParaRPr lang="en-US" sz="32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76956B"/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14" y="2284513"/>
            <a:ext cx="4233986" cy="42339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2" y="7561159"/>
            <a:ext cx="2160240" cy="156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37" y="7597170"/>
            <a:ext cx="2295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02" y="7593441"/>
            <a:ext cx="1933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704" y="7620869"/>
            <a:ext cx="23431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8584" y="8710320"/>
            <a:ext cx="4496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pPr algn="r"/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/>
              <a:t>Rodríguez-Abad </a:t>
            </a:r>
            <a:r>
              <a:rPr lang="en-US" sz="2400" dirty="0" smtClean="0"/>
              <a:t>et al. (2010)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12" y="6750522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56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225" y="1708448"/>
            <a:ext cx="1092802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srgbClr val="76956B"/>
                </a:solidFill>
              </a:rPr>
              <a:t>Cross section: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algn="l"/>
            <a:endParaRPr lang="en-US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srgbClr val="76956B"/>
                </a:solidFill>
              </a:rPr>
              <a:t>Surface reflection from bark</a:t>
            </a:r>
            <a:r>
              <a:rPr lang="en-US" dirty="0" smtClean="0">
                <a:solidFill>
                  <a:srgbClr val="76956B"/>
                </a:solidFill>
              </a:rPr>
              <a:t>:</a:t>
            </a:r>
          </a:p>
          <a:p>
            <a:pPr algn="l"/>
            <a:endParaRPr lang="en-US" dirty="0" smtClean="0">
              <a:solidFill>
                <a:srgbClr val="76956B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80" y="2760364"/>
            <a:ext cx="2936157" cy="2332460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9" y="2726003"/>
            <a:ext cx="2592288" cy="2544723"/>
          </a:xfrm>
          <a:prstGeom prst="rect">
            <a:avLst/>
          </a:prstGeom>
          <a:ln w="25400" cmpd="thickThin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66" y="6538312"/>
            <a:ext cx="2403214" cy="2612190"/>
          </a:xfrm>
          <a:prstGeom prst="rect">
            <a:avLst/>
          </a:prstGeom>
          <a:ln w="25400" cmpd="thickThin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2" y="6742863"/>
            <a:ext cx="2203088" cy="2203088"/>
          </a:xfrm>
          <a:prstGeom prst="rect">
            <a:avLst/>
          </a:prstGeom>
          <a:ln w="25400" cmpd="thickThin">
            <a:solidFill>
              <a:srgbClr val="76956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66166" y="355726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6956B"/>
                </a:solidFill>
              </a:rPr>
              <a:t>vs</a:t>
            </a:r>
            <a:endParaRPr lang="fr-BE" sz="3200" dirty="0">
              <a:solidFill>
                <a:srgbClr val="76956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0456" y="747507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6956B"/>
                </a:solidFill>
              </a:rPr>
              <a:t>vs</a:t>
            </a:r>
            <a:endParaRPr lang="fr-BE" sz="3200" dirty="0">
              <a:solidFill>
                <a:srgbClr val="76956B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173808" y="568193"/>
            <a:ext cx="1160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6956B"/>
                </a:solidFill>
              </a:rPr>
              <a:t>Trunk tomography: complex radar problem</a:t>
            </a:r>
            <a:endParaRPr lang="fr-BE" sz="3600" b="1" dirty="0">
              <a:solidFill>
                <a:srgbClr val="76956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916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53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58" y="1380141"/>
            <a:ext cx="2953586" cy="29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5633" y="412304"/>
            <a:ext cx="4461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6956B"/>
                </a:solidFill>
              </a:rPr>
              <a:t>METHODOLOGY</a:t>
            </a:r>
            <a:endParaRPr lang="fr-BE" b="1" dirty="0">
              <a:solidFill>
                <a:srgbClr val="76956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077" y="1308034"/>
            <a:ext cx="8203667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Numerical simulations</a:t>
            </a:r>
          </a:p>
          <a:p>
            <a:pPr algn="l"/>
            <a:endParaRPr lang="en-US" u="sng" dirty="0" smtClean="0">
              <a:solidFill>
                <a:srgbClr val="76956B"/>
              </a:solidFill>
            </a:endParaRPr>
          </a:p>
          <a:p>
            <a:pPr algn="l"/>
            <a:endParaRPr lang="en-US" u="sng" dirty="0" smtClean="0">
              <a:solidFill>
                <a:srgbClr val="76956B"/>
              </a:solidFill>
            </a:endParaRPr>
          </a:p>
          <a:p>
            <a:pPr algn="l"/>
            <a:r>
              <a:rPr lang="en-US" sz="2400" dirty="0" smtClean="0">
                <a:solidFill>
                  <a:srgbClr val="76956B"/>
                </a:solidFill>
              </a:rPr>
              <a:t>Finite Difference Time Domain (FDTD)</a:t>
            </a:r>
            <a:endParaRPr lang="en-US" sz="2400" dirty="0">
              <a:solidFill>
                <a:srgbClr val="76956B"/>
              </a:solidFill>
            </a:endParaRPr>
          </a:p>
          <a:p>
            <a:pPr algn="l"/>
            <a:r>
              <a:rPr lang="en-US" sz="2400" dirty="0"/>
              <a:t>Giannopoulos, A. (2005)</a:t>
            </a:r>
            <a:endParaRPr lang="en-US" sz="2400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u="sng" dirty="0" smtClean="0">
                <a:solidFill>
                  <a:srgbClr val="76956B"/>
                </a:solidFill>
              </a:rPr>
              <a:t>Laboratory model</a:t>
            </a:r>
          </a:p>
          <a:p>
            <a:pPr algn="l"/>
            <a:endParaRPr lang="en-US" u="sng" dirty="0" smtClean="0">
              <a:solidFill>
                <a:srgbClr val="76956B"/>
              </a:solidFill>
            </a:endParaRPr>
          </a:p>
          <a:p>
            <a:pPr algn="l"/>
            <a:endParaRPr lang="en-US" u="sng" dirty="0" smtClean="0">
              <a:solidFill>
                <a:srgbClr val="76956B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76956B"/>
              </a:solidFill>
            </a:endParaRP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49" y="1636440"/>
            <a:ext cx="4530363" cy="2467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56" y="4732784"/>
            <a:ext cx="4464496" cy="4749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7" y="2258849"/>
            <a:ext cx="3877072" cy="18455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58184" y="3940696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3868958" y="2714570"/>
            <a:ext cx="8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76956B"/>
                </a:solidFill>
              </a:rPr>
              <a:t>2D</a:t>
            </a:r>
            <a:endParaRPr lang="fr-BE" dirty="0">
              <a:solidFill>
                <a:srgbClr val="76956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1" y="8549208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_eli_ver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A7692"/>
      </a:accent1>
      <a:accent2>
        <a:srgbClr val="333399"/>
      </a:accent2>
      <a:accent3>
        <a:srgbClr val="FFFFFF"/>
      </a:accent3>
      <a:accent4>
        <a:srgbClr val="000000"/>
      </a:accent4>
      <a:accent5>
        <a:srgbClr val="AEBDC7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template_eli_vert</Template>
  <TotalTime>15605</TotalTime>
  <Pages>0</Pages>
  <Words>508</Words>
  <Characters>0</Characters>
  <Application>Microsoft Office PowerPoint</Application>
  <PresentationFormat>Custom</PresentationFormat>
  <Lines>0</Lines>
  <Paragraphs>197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template_eli_vert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Université catholique de Louvain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SIWS</dc:creator>
  <cp:lastModifiedBy>SIWS</cp:lastModifiedBy>
  <cp:revision>213</cp:revision>
  <cp:lastPrinted>2015-04-10T08:03:30Z</cp:lastPrinted>
  <dcterms:created xsi:type="dcterms:W3CDTF">2015-03-11T13:26:08Z</dcterms:created>
  <dcterms:modified xsi:type="dcterms:W3CDTF">2015-05-05T12:45:24Z</dcterms:modified>
</cp:coreProperties>
</file>