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0" r:id="rId3"/>
    <p:sldId id="283" r:id="rId4"/>
    <p:sldId id="282" r:id="rId5"/>
    <p:sldId id="266" r:id="rId6"/>
    <p:sldId id="285" r:id="rId7"/>
    <p:sldId id="290" r:id="rId8"/>
    <p:sldId id="291" r:id="rId9"/>
    <p:sldId id="292" r:id="rId10"/>
    <p:sldId id="293" r:id="rId11"/>
    <p:sldId id="299" r:id="rId12"/>
    <p:sldId id="300" r:id="rId13"/>
    <p:sldId id="298" r:id="rId14"/>
    <p:sldId id="297" r:id="rId15"/>
    <p:sldId id="301" r:id="rId16"/>
    <p:sldId id="306" r:id="rId17"/>
    <p:sldId id="307" r:id="rId18"/>
    <p:sldId id="308" r:id="rId19"/>
    <p:sldId id="302" r:id="rId2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16049E"/>
    <a:srgbClr val="FF00FF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238" y="-6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77A3E-86E6-4DA0-B0EB-7D3302E7116B}" type="datetimeFigureOut">
              <a:rPr lang="de-DE" smtClean="0"/>
              <a:t>05.05.2015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195E-01BA-4DE1-B2D9-8759EEAEBBA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808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F195E-01BA-4DE1-B2D9-8759EEAEBBA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0349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4BED-3044-4CB8-8C5C-3D0EA25A4714}" type="datetimeFigureOut">
              <a:rPr lang="de-DE" smtClean="0"/>
              <a:t>05.05.2015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F626E-955C-4EF4-A0C4-F124C2AC01EF}" type="slidenum">
              <a:rPr lang="de-DE" smtClean="0"/>
              <a:t>‹#›</a:t>
            </a:fld>
            <a:endParaRPr lang="de-DE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462" y="32077"/>
            <a:ext cx="9525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671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4BED-3044-4CB8-8C5C-3D0EA25A4714}" type="datetimeFigureOut">
              <a:rPr lang="de-DE" smtClean="0"/>
              <a:t>05.05.2015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F626E-955C-4EF4-A0C4-F124C2AC01E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8781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4BED-3044-4CB8-8C5C-3D0EA25A4714}" type="datetimeFigureOut">
              <a:rPr lang="de-DE" smtClean="0"/>
              <a:t>05.05.2015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F626E-955C-4EF4-A0C4-F124C2AC01E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2954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4BED-3044-4CB8-8C5C-3D0EA25A4714}" type="datetimeFigureOut">
              <a:rPr lang="de-DE" smtClean="0"/>
              <a:t>05.05.2015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F626E-955C-4EF4-A0C4-F124C2AC01EF}" type="slidenum">
              <a:rPr lang="de-DE" smtClean="0"/>
              <a:t>‹#›</a:t>
            </a:fld>
            <a:endParaRPr lang="de-DE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6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64" t="-9676" r="19321" b="46419"/>
          <a:stretch/>
        </p:blipFill>
        <p:spPr>
          <a:xfrm>
            <a:off x="1" y="-1256443"/>
            <a:ext cx="9144000" cy="821383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59" y="6482207"/>
            <a:ext cx="1329073" cy="46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996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4BED-3044-4CB8-8C5C-3D0EA25A4714}" type="datetimeFigureOut">
              <a:rPr lang="de-DE" smtClean="0"/>
              <a:t>05.05.2015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F626E-955C-4EF4-A0C4-F124C2AC01E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7426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4BED-3044-4CB8-8C5C-3D0EA25A4714}" type="datetimeFigureOut">
              <a:rPr lang="de-DE" smtClean="0"/>
              <a:t>05.05.2015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F626E-955C-4EF4-A0C4-F124C2AC01E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2025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4BED-3044-4CB8-8C5C-3D0EA25A4714}" type="datetimeFigureOut">
              <a:rPr lang="de-DE" smtClean="0"/>
              <a:t>05.05.2015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F626E-955C-4EF4-A0C4-F124C2AC01E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262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4BED-3044-4CB8-8C5C-3D0EA25A4714}" type="datetimeFigureOut">
              <a:rPr lang="de-DE" smtClean="0"/>
              <a:t>05.05.2015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F626E-955C-4EF4-A0C4-F124C2AC01E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672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4BED-3044-4CB8-8C5C-3D0EA25A4714}" type="datetimeFigureOut">
              <a:rPr lang="de-DE" smtClean="0"/>
              <a:t>05.05.2015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F626E-955C-4EF4-A0C4-F124C2AC01E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0023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4BED-3044-4CB8-8C5C-3D0EA25A4714}" type="datetimeFigureOut">
              <a:rPr lang="de-DE" smtClean="0"/>
              <a:t>05.05.2015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F626E-955C-4EF4-A0C4-F124C2AC01E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9274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4BED-3044-4CB8-8C5C-3D0EA25A4714}" type="datetimeFigureOut">
              <a:rPr lang="de-DE" smtClean="0"/>
              <a:t>05.05.2015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F626E-955C-4EF4-A0C4-F124C2AC01E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3519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74BED-3044-4CB8-8C5C-3D0EA25A4714}" type="datetimeFigureOut">
              <a:rPr lang="de-DE" smtClean="0"/>
              <a:t>05.05.2015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F626E-955C-4EF4-A0C4-F124C2AC01E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993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4000"/>
                    </a14:imgEffect>
                    <a14:imgEffect>
                      <a14:saturation sat="200000"/>
                    </a14:imgEffect>
                    <a14:imgEffect>
                      <a14:brightnessContrast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3528"/>
            <a:ext cx="9144000" cy="821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44624"/>
            <a:ext cx="7625433" cy="2448272"/>
          </a:xfrm>
          <a:noFill/>
          <a:effectLst>
            <a:outerShdw blurRad="88900" dist="38100" dir="2700000" algn="tl" rotWithShape="0">
              <a:schemeClr val="bg1"/>
            </a:outerShdw>
            <a:softEdge rad="63500"/>
          </a:effectLst>
        </p:spPr>
        <p:txBody>
          <a:bodyPr anchor="t" anchorCtr="0">
            <a:noAutofit/>
          </a:bodyPr>
          <a:lstStyle/>
          <a:p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Passive margin high altitude low relief surfaces: old or new? </a:t>
            </a: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US" sz="40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US" sz="40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Testing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the glacial/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</a:rPr>
              <a:t>periglacial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</a:rPr>
              <a:t>buzzsaw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 hypothesis on the landscape of Southern 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Norway</a:t>
            </a:r>
            <a:endParaRPr lang="de-DE" sz="3600" b="1" dirty="0">
              <a:solidFill>
                <a:schemeClr val="tx2">
                  <a:lumMod val="50000"/>
                </a:schemeClr>
              </a:solidFill>
              <a:effectLst>
                <a:outerShdw blurRad="50800" dist="127000" dir="3000000" algn="ctr" rotWithShape="0">
                  <a:schemeClr val="accent1">
                    <a:lumMod val="40000"/>
                    <a:lumOff val="60000"/>
                  </a:scheme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6512" y="6064163"/>
            <a:ext cx="9180512" cy="790571"/>
          </a:xfrm>
          <a:solidFill>
            <a:schemeClr val="bg1">
              <a:alpha val="39000"/>
            </a:schemeClr>
          </a:solidFill>
          <a:effectLst>
            <a:outerShdw blurRad="88900" dist="38100" dir="2700000" algn="tl" rotWithShape="0">
              <a:schemeClr val="bg1"/>
            </a:outerShdw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spcBef>
                <a:spcPct val="0"/>
              </a:spcBef>
            </a:pPr>
            <a:r>
              <a:rPr lang="nb-NO" sz="2400" b="1" dirty="0">
                <a:solidFill>
                  <a:schemeClr val="tx2">
                    <a:lumMod val="50000"/>
                  </a:schemeClr>
                </a:solidFill>
                <a:effectLst>
                  <a:outerShdw blurRad="50800" dist="127000" dir="3000000" algn="ctr" rotWithShape="0">
                    <a:schemeClr val="accent1">
                      <a:lumMod val="40000"/>
                      <a:lumOff val="60000"/>
                    </a:schemeClr>
                  </a:outerShdw>
                </a:effectLst>
                <a:latin typeface="+mj-lt"/>
                <a:ea typeface="+mj-ea"/>
                <a:cs typeface="+mj-cs"/>
              </a:rPr>
              <a:t>Ivar </a:t>
            </a:r>
            <a:r>
              <a:rPr lang="nb-NO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50800" dist="127000" dir="3000000" algn="ctr" rotWithShape="0">
                    <a:schemeClr val="accent1">
                      <a:lumMod val="40000"/>
                      <a:lumOff val="60000"/>
                    </a:schemeClr>
                  </a:outerShdw>
                </a:effectLst>
                <a:latin typeface="+mj-lt"/>
                <a:ea typeface="+mj-ea"/>
                <a:cs typeface="+mj-cs"/>
              </a:rPr>
              <a:t>Berthling</a:t>
            </a:r>
            <a:r>
              <a:rPr lang="nb-NO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127000" dir="3000000" algn="ctr" rotWithShape="0">
                    <a:schemeClr val="accent1">
                      <a:lumMod val="40000"/>
                      <a:lumOff val="60000"/>
                    </a:schemeClr>
                  </a:outerShdw>
                </a:effectLst>
                <a:latin typeface="+mj-lt"/>
                <a:ea typeface="+mj-ea"/>
                <a:cs typeface="+mj-cs"/>
              </a:rPr>
              <a:t>, Department </a:t>
            </a:r>
            <a:r>
              <a:rPr lang="nb-NO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50800" dist="127000" dir="3000000" algn="ctr" rotWithShape="0">
                    <a:schemeClr val="accent1">
                      <a:lumMod val="40000"/>
                      <a:lumOff val="60000"/>
                    </a:schemeClr>
                  </a:outerShdw>
                </a:effectLst>
                <a:latin typeface="+mj-lt"/>
                <a:ea typeface="+mj-ea"/>
                <a:cs typeface="+mj-cs"/>
              </a:rPr>
              <a:t>of</a:t>
            </a:r>
            <a:r>
              <a:rPr lang="nb-NO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127000" dir="3000000" algn="ctr" rotWithShape="0">
                    <a:schemeClr val="accent1">
                      <a:lumMod val="40000"/>
                      <a:lumOff val="6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b-NO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50800" dist="127000" dir="3000000" algn="ctr" rotWithShape="0">
                    <a:schemeClr val="accent1">
                      <a:lumMod val="40000"/>
                      <a:lumOff val="60000"/>
                    </a:schemeClr>
                  </a:outerShdw>
                </a:effectLst>
                <a:latin typeface="+mj-lt"/>
                <a:ea typeface="+mj-ea"/>
                <a:cs typeface="+mj-cs"/>
              </a:rPr>
              <a:t>Geography</a:t>
            </a:r>
            <a:r>
              <a:rPr lang="nb-NO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127000" dir="3000000" algn="ctr" rotWithShape="0">
                    <a:schemeClr val="accent1">
                      <a:lumMod val="40000"/>
                      <a:lumOff val="60000"/>
                    </a:schemeClr>
                  </a:outerShdw>
                </a:effectLst>
                <a:latin typeface="+mj-lt"/>
                <a:ea typeface="+mj-ea"/>
                <a:cs typeface="+mj-cs"/>
              </a:rPr>
              <a:t>, NTNU</a:t>
            </a:r>
            <a:endParaRPr lang="nb-NO" sz="2400" b="1" dirty="0">
              <a:solidFill>
                <a:schemeClr val="tx2">
                  <a:lumMod val="50000"/>
                </a:schemeClr>
              </a:solidFill>
              <a:effectLst>
                <a:outerShdw blurRad="50800" dist="127000" dir="3000000" algn="ctr" rotWithShape="0">
                  <a:schemeClr val="accent1">
                    <a:lumMod val="40000"/>
                    <a:lumOff val="6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ttp://www.ntnu.no/selvhjelpspakken/logoer/engelsk/NTNU/NTNU_engelsk-RG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6275590"/>
            <a:ext cx="1953965" cy="42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28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Sediment fluxes?</a:t>
            </a:r>
            <a:endParaRPr lang="en-US" sz="6000" b="1" dirty="0">
              <a:solidFill>
                <a:schemeClr val="tx2">
                  <a:lumMod val="50000"/>
                </a:schemeClr>
              </a:solidFill>
              <a:effectLst>
                <a:outerShdw blurRad="38100" dist="63500" dir="2700000" algn="tl">
                  <a:schemeClr val="bg1"/>
                </a:outerShdw>
              </a:effectLst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896544"/>
          </a:xfrm>
          <a:noFill/>
          <a:effectLst>
            <a:softEdge rad="63500"/>
          </a:effectLst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Surface velocity (spatiotemporal variability)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Subsurface displacement profiles</a:t>
            </a:r>
          </a:p>
          <a:p>
            <a:pPr>
              <a:spcBef>
                <a:spcPts val="600"/>
              </a:spcBef>
            </a:pPr>
            <a:endParaRPr lang="en-US" b="1" dirty="0">
              <a:solidFill>
                <a:schemeClr val="tx2">
                  <a:lumMod val="50000"/>
                </a:schemeClr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0285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92124" y="274638"/>
            <a:ext cx="8229600" cy="1143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nb-NO" altLang="de-DE" sz="60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Solifluction</a:t>
            </a:r>
            <a:r>
              <a:rPr lang="nb-NO" altLang="de-DE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 and landscape </a:t>
            </a:r>
            <a:r>
              <a:rPr lang="nb-NO" altLang="de-DE" sz="60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development</a:t>
            </a:r>
            <a:r>
              <a:rPr lang="nb-NO" altLang="de-DE" sz="6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 </a:t>
            </a:r>
            <a:endParaRPr lang="en-US" sz="6000" b="1" dirty="0">
              <a:solidFill>
                <a:schemeClr val="tx2">
                  <a:lumMod val="50000"/>
                </a:schemeClr>
              </a:solidFill>
              <a:effectLst>
                <a:outerShdw blurRad="38100" dist="63500" dir="2700000" algn="tl">
                  <a:schemeClr val="bg1"/>
                </a:outerShd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6000" b="1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nb-NO" altLang="de-DE" dirty="0"/>
          </a:p>
        </p:txBody>
      </p:sp>
      <p:graphicFrame>
        <p:nvGraphicFramePr>
          <p:cNvPr id="15" name="Tabell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171097"/>
              </p:ext>
            </p:extLst>
          </p:nvPr>
        </p:nvGraphicFramePr>
        <p:xfrm>
          <a:off x="321369" y="2245808"/>
          <a:ext cx="8571111" cy="4462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7076"/>
                <a:gridCol w="987076"/>
                <a:gridCol w="987076"/>
                <a:gridCol w="987076"/>
                <a:gridCol w="987076"/>
                <a:gridCol w="987076"/>
                <a:gridCol w="987076"/>
                <a:gridCol w="1661579"/>
              </a:tblGrid>
              <a:tr h="24676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300" b="0" u="none" strike="noStrike" dirty="0">
                          <a:effectLst/>
                        </a:rPr>
                        <a:t>Area</a:t>
                      </a:r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 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2000" b="1" u="none" strike="noStrike" dirty="0" smtClean="0">
                          <a:effectLst/>
                        </a:rPr>
                        <a:t>Surface displacement </a:t>
                      </a:r>
                      <a:r>
                        <a:rPr lang="en-GB" sz="2000" b="1" u="none" strike="noStrike" dirty="0">
                          <a:effectLst/>
                        </a:rPr>
                        <a:t>(mm</a:t>
                      </a:r>
                      <a:r>
                        <a:rPr lang="en-GB" sz="2000" u="none" strike="noStrike" dirty="0">
                          <a:effectLst/>
                        </a:rPr>
                        <a:t>)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</a:rPr>
                        <a:t>N</a:t>
                      </a:r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Standard deviation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Morphology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591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Slope (gon)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</a:rPr>
                        <a:t>Average</a:t>
                      </a:r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Max.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</a:rPr>
                        <a:t>Min.</a:t>
                      </a:r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910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A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34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11.0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21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</a:rPr>
                        <a:t>2</a:t>
                      </a:r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5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7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No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5910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C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40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16.3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26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</a:rPr>
                        <a:t>4</a:t>
                      </a:r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6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8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No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5910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E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21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14.2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21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</a:rPr>
                        <a:t>2</a:t>
                      </a:r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5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7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Small, irregular lobes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5910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F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48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18.5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23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</a:rPr>
                        <a:t>15</a:t>
                      </a:r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4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3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No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5910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G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</a:rPr>
                        <a:t>20</a:t>
                      </a:r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6.0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10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</a:rPr>
                        <a:t>2</a:t>
                      </a:r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4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4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No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5910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</a:rPr>
                        <a:t>H</a:t>
                      </a:r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11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7.8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11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4</a:t>
                      </a:r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5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4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No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591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I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10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21.2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67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3</a:t>
                      </a:r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5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26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Snowpatch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591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J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18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39.9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93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0</a:t>
                      </a:r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27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21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Snowpatch / lobe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591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K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20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38.5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62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</a:rPr>
                        <a:t>9</a:t>
                      </a:r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4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26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Lobe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5910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L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20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15.2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26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</a:rPr>
                        <a:t>5</a:t>
                      </a:r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5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9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Small, irregular lobes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5910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N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10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6.0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11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</a:rPr>
                        <a:t>1</a:t>
                      </a:r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4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4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No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5910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O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14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29.5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38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</a:rPr>
                        <a:t>2</a:t>
                      </a:r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4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8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Snowpatch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5910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P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27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6.5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11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</a:rPr>
                        <a:t>2</a:t>
                      </a:r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2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6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No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5910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Q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5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6.8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9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</a:rPr>
                        <a:t>5</a:t>
                      </a:r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4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2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No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5910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R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29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5.3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9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</a:rPr>
                        <a:t>3</a:t>
                      </a:r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4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</a:rPr>
                        <a:t>3</a:t>
                      </a:r>
                      <a:endParaRPr lang="de-DE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</a:rPr>
                        <a:t>No</a:t>
                      </a:r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338" marR="12338" marT="1233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TekstSylinder 17"/>
          <p:cNvSpPr txBox="1"/>
          <p:nvPr/>
        </p:nvSpPr>
        <p:spPr>
          <a:xfrm>
            <a:off x="2914736" y="1716574"/>
            <a:ext cx="3384376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Finse</a:t>
            </a:r>
            <a:r>
              <a:rPr lang="en-US" sz="2800" dirty="0" smtClean="0"/>
              <a:t>, 1300 m </a:t>
            </a:r>
            <a:r>
              <a:rPr lang="en-US" sz="2800" dirty="0" err="1" smtClean="0"/>
              <a:t>a.s.l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4736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nb-NO" altLang="de-DE" sz="60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Solifluction</a:t>
            </a:r>
            <a:r>
              <a:rPr lang="nb-NO" altLang="de-DE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 and landscape </a:t>
            </a:r>
            <a:r>
              <a:rPr lang="nb-NO" altLang="de-DE" sz="60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development</a:t>
            </a:r>
            <a:r>
              <a:rPr lang="nb-NO" altLang="de-DE" sz="6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 </a:t>
            </a:r>
            <a:endParaRPr lang="en-US" sz="6000" b="1" dirty="0">
              <a:solidFill>
                <a:schemeClr val="tx2">
                  <a:lumMod val="50000"/>
                </a:schemeClr>
              </a:solidFill>
              <a:effectLst>
                <a:outerShdw blurRad="38100" dist="63500" dir="2700000" algn="tl">
                  <a:schemeClr val="bg1"/>
                </a:outerShd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6000" b="1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nb-NO" altLang="de-DE" dirty="0"/>
          </a:p>
        </p:txBody>
      </p:sp>
      <p:pic>
        <p:nvPicPr>
          <p:cNvPr id="17410" name="Picture 2" descr="depthpro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0" t="15129" r="36435" b="58119"/>
          <a:stretch>
            <a:fillRect/>
          </a:stretch>
        </p:blipFill>
        <p:spPr bwMode="auto">
          <a:xfrm>
            <a:off x="4446175" y="2099961"/>
            <a:ext cx="4264276" cy="303237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17411" name="Picture 3" descr="depthpro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7" t="13194" r="69237" b="58763"/>
          <a:stretch>
            <a:fillRect/>
          </a:stretch>
        </p:blipFill>
        <p:spPr bwMode="auto">
          <a:xfrm>
            <a:off x="521006" y="1700808"/>
            <a:ext cx="3618149" cy="38964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  <p:sp>
        <p:nvSpPr>
          <p:cNvPr id="3" name="Rektangel 2"/>
          <p:cNvSpPr/>
          <p:nvPr/>
        </p:nvSpPr>
        <p:spPr>
          <a:xfrm>
            <a:off x="457200" y="5657671"/>
            <a:ext cx="36923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Depth profiles after two years displacement in the backing area of a </a:t>
            </a:r>
            <a:r>
              <a:rPr lang="en-GB" dirty="0" err="1"/>
              <a:t>solifluction</a:t>
            </a:r>
            <a:r>
              <a:rPr lang="en-GB" dirty="0"/>
              <a:t> lobe, measured by </a:t>
            </a:r>
            <a:r>
              <a:rPr lang="en-GB" dirty="0" err="1"/>
              <a:t>Rudberg</a:t>
            </a:r>
            <a:r>
              <a:rPr lang="en-GB" dirty="0"/>
              <a:t> </a:t>
            </a:r>
            <a:r>
              <a:rPr lang="en-GB" dirty="0" smtClean="0"/>
              <a:t>columns</a:t>
            </a:r>
            <a:endParaRPr lang="en-US" dirty="0"/>
          </a:p>
        </p:txBody>
      </p:sp>
      <p:sp>
        <p:nvSpPr>
          <p:cNvPr id="12" name="Rektangel 11"/>
          <p:cNvSpPr/>
          <p:nvPr/>
        </p:nvSpPr>
        <p:spPr>
          <a:xfrm>
            <a:off x="4729664" y="5158933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Generalized depth profile used for sediment flux </a:t>
            </a:r>
            <a:r>
              <a:rPr lang="en-GB" dirty="0" smtClean="0"/>
              <a:t>calculation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12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nb-NO" altLang="de-DE" sz="60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Solifluction</a:t>
            </a:r>
            <a:r>
              <a:rPr lang="nb-NO" altLang="de-DE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 and landscape </a:t>
            </a:r>
            <a:r>
              <a:rPr lang="nb-NO" altLang="de-DE" sz="60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development</a:t>
            </a:r>
            <a:endParaRPr lang="en-US" sz="6000" b="1" dirty="0">
              <a:solidFill>
                <a:schemeClr val="tx2">
                  <a:lumMod val="50000"/>
                </a:schemeClr>
              </a:solidFill>
              <a:effectLst>
                <a:outerShdw blurRad="38100" dist="63500" dir="2700000" algn="tl">
                  <a:schemeClr val="bg1"/>
                </a:outerShdw>
              </a:effectLst>
            </a:endParaRPr>
          </a:p>
        </p:txBody>
      </p:sp>
      <p:graphicFrame>
        <p:nvGraphicFramePr>
          <p:cNvPr id="11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5962460"/>
              </p:ext>
            </p:extLst>
          </p:nvPr>
        </p:nvGraphicFramePr>
        <p:xfrm>
          <a:off x="457200" y="3140968"/>
          <a:ext cx="8229600" cy="3227200"/>
        </p:xfrm>
        <a:graphic>
          <a:graphicData uri="http://schemas.openxmlformats.org/drawingml/2006/table">
            <a:tbl>
              <a:tblPr/>
              <a:tblGrid>
                <a:gridCol w="2501074"/>
                <a:gridCol w="1321719"/>
                <a:gridCol w="1540118"/>
                <a:gridCol w="1687334"/>
                <a:gridCol w="1179355"/>
              </a:tblGrid>
              <a:tr h="5619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rgbClr val="0000CC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N=89, 15 </a:t>
                      </a:r>
                      <a:r>
                        <a:rPr kumimoji="0" lang="nb-NO" alt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subfields</a:t>
                      </a:r>
                      <a:endParaRPr kumimoji="0" lang="nb-NO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1716" marR="91716" marT="46800" marB="46800" anchor="ctr" horzOverflow="overflow">
                    <a:lnL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rgbClr val="0000CC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Solifluction</a:t>
                      </a:r>
                      <a:r>
                        <a:rPr kumimoji="0" lang="nb-NO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nb-NO" alt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lobes</a:t>
                      </a:r>
                      <a:endParaRPr kumimoji="0" lang="nb-NO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1716" marR="91716" marT="46800" marB="46800" anchor="ctr" horzOverflow="overflow">
                    <a:lnL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rgbClr val="0000CC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Snow</a:t>
                      </a:r>
                      <a:r>
                        <a:rPr kumimoji="0" lang="nb-NO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nb-NO" alt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patches</a:t>
                      </a:r>
                      <a:endParaRPr kumimoji="0" lang="nb-NO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1716" marR="91716" marT="46800" marB="46800" anchor="ctr" horzOverflow="overflow">
                    <a:lnL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rgbClr val="0000CC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No or </a:t>
                      </a:r>
                      <a:r>
                        <a:rPr kumimoji="0" lang="nb-NO" alt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small</a:t>
                      </a:r>
                      <a:r>
                        <a:rPr kumimoji="0" lang="nb-NO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nb-NO" alt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irregular</a:t>
                      </a:r>
                      <a:r>
                        <a:rPr kumimoji="0" lang="nb-NO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nb-NO" alt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lobes</a:t>
                      </a:r>
                      <a:endParaRPr kumimoji="0" lang="nb-NO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1716" marR="91716" marT="46800" marB="46800" anchor="ctr" horzOverflow="overflow">
                    <a:lnL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rgbClr val="0000CC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Sum</a:t>
                      </a:r>
                    </a:p>
                  </a:txBody>
                  <a:tcPr marL="91716" marR="91716" marT="46800" marB="46800" anchor="ctr" horzOverflow="overflow">
                    <a:lnL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159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rgbClr val="0000CC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Velocity</a:t>
                      </a:r>
                      <a:r>
                        <a:rPr kumimoji="0" lang="nb-NO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 (m/</a:t>
                      </a:r>
                      <a:r>
                        <a:rPr kumimoji="0" lang="nb-NO" alt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year</a:t>
                      </a:r>
                      <a:r>
                        <a:rPr kumimoji="0" lang="nb-NO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91716" marR="91716" marT="46800" marB="46800" anchor="ctr" horzOverflow="overflow">
                    <a:lnL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rgbClr val="0000CC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0.039</a:t>
                      </a:r>
                    </a:p>
                  </a:txBody>
                  <a:tcPr marL="91716" marR="91716" marT="46800" marB="46800" anchor="ctr" horzOverflow="overflow">
                    <a:lnL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rgbClr val="0000CC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0.03</a:t>
                      </a:r>
                    </a:p>
                  </a:txBody>
                  <a:tcPr marL="91716" marR="91716" marT="46800" marB="46800" anchor="ctr" horzOverflow="overflow">
                    <a:lnL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rgbClr val="0000CC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0.012</a:t>
                      </a:r>
                    </a:p>
                  </a:txBody>
                  <a:tcPr marL="91716" marR="91716" marT="46800" marB="46800" anchor="ctr" horzOverflow="overflow">
                    <a:lnL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rgbClr val="0000CC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1716" marR="91716" marT="46800" marB="46800" anchor="ctr" horzOverflow="overflow">
                    <a:lnL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968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rgbClr val="0000CC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Average slope (gon)</a:t>
                      </a:r>
                      <a:endParaRPr kumimoji="0" lang="nb-NO" altLang="de-DE" sz="16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1716" marR="91716" marT="46800" marB="46800" anchor="ctr" horzOverflow="overflow">
                    <a:lnL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rgbClr val="0000CC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17</a:t>
                      </a:r>
                    </a:p>
                  </a:txBody>
                  <a:tcPr marL="91716" marR="91716" marT="46800" marB="46800" anchor="ctr" horzOverflow="overflow">
                    <a:lnL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rgbClr val="0000CC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91716" marR="91716" marT="46800" marB="46800" anchor="ctr" horzOverflow="overflow">
                    <a:lnL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rgbClr val="0000CC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13</a:t>
                      </a:r>
                    </a:p>
                  </a:txBody>
                  <a:tcPr marL="91716" marR="91716" marT="46800" marB="46800" anchor="ctr" horzOverflow="overflow">
                    <a:lnL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rgbClr val="0000CC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1716" marR="91716" marT="46800" marB="46800" anchor="ctr" horzOverflow="overflow">
                    <a:lnL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667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rgbClr val="0000CC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Geomorphic</a:t>
                      </a:r>
                      <a:r>
                        <a:rPr kumimoji="0" lang="nb-NO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nb-NO" alt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work</a:t>
                      </a:r>
                      <a:r>
                        <a:rPr kumimoji="0" lang="nb-NO" altLang="de-DE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*</a:t>
                      </a:r>
                      <a:endParaRPr kumimoji="0" lang="nb-NO" alt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(J/m</a:t>
                      </a:r>
                      <a:r>
                        <a:rPr kumimoji="0" lang="en-GB" altLang="zh-CN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</a:t>
                      </a:r>
                      <a:r>
                        <a:rPr kumimoji="0" lang="en-GB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year)</a:t>
                      </a:r>
                      <a:r>
                        <a:rPr kumimoji="0" lang="nb-NO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endParaRPr kumimoji="0" lang="nb-NO" alt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1716" marR="91716" marT="46800" marB="46800" anchor="ctr" horzOverflow="overflow">
                    <a:lnL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rgbClr val="0000CC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1.54</a:t>
                      </a:r>
                    </a:p>
                  </a:txBody>
                  <a:tcPr marL="91716" marR="91716" marT="46800" marB="46800" anchor="ctr" horzOverflow="overflow">
                    <a:lnL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rgbClr val="0000CC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1.72</a:t>
                      </a:r>
                    </a:p>
                  </a:txBody>
                  <a:tcPr marL="91716" marR="91716" marT="46800" marB="46800" anchor="ctr" horzOverflow="overflow">
                    <a:lnL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rgbClr val="0000CC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5.81</a:t>
                      </a:r>
                    </a:p>
                  </a:txBody>
                  <a:tcPr marL="91716" marR="91716" marT="46800" marB="46800" anchor="ctr" horzOverflow="overflow">
                    <a:lnL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rgbClr val="0000CC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9.07</a:t>
                      </a:r>
                    </a:p>
                  </a:txBody>
                  <a:tcPr marL="91716" marR="91716" marT="46800" marB="46800" anchor="ctr" horzOverflow="overflow">
                    <a:lnL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5064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rgbClr val="0000CC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Specific</a:t>
                      </a:r>
                      <a:r>
                        <a:rPr kumimoji="0" lang="nb-NO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nb-NO" alt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horizontal</a:t>
                      </a:r>
                      <a:r>
                        <a:rPr kumimoji="0" lang="nb-NO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nb-NO" alt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volumetric</a:t>
                      </a:r>
                      <a:r>
                        <a:rPr kumimoji="0" lang="nb-NO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 transport (m</a:t>
                      </a:r>
                      <a:r>
                        <a:rPr kumimoji="0" lang="nb-NO" altLang="de-DE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nb-NO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nb-NO" alt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year</a:t>
                      </a:r>
                      <a:r>
                        <a:rPr kumimoji="0" lang="nb-NO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(Landscape </a:t>
                      </a:r>
                      <a:r>
                        <a:rPr kumimoji="0" lang="nb-NO" alt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diffusivity</a:t>
                      </a:r>
                      <a:r>
                        <a:rPr kumimoji="0" lang="nb-NO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91716" marR="91716" marT="46800" marB="46800" anchor="ctr" horzOverflow="overflow">
                    <a:lnL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rgbClr val="0000CC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0.0004</a:t>
                      </a:r>
                      <a:endParaRPr kumimoji="0" lang="de-DE" altLang="de-DE" sz="1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1716" marR="91716" marT="46800" marB="46800" anchor="ctr" horzOverflow="overflow">
                    <a:lnL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rgbClr val="0000CC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0.0006</a:t>
                      </a:r>
                      <a:endParaRPr kumimoji="0" lang="de-DE" altLang="de-DE" sz="1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1716" marR="91716" marT="46800" marB="46800" anchor="ctr" horzOverflow="overflow">
                    <a:lnL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rgbClr val="0000CC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0.0017</a:t>
                      </a:r>
                      <a:endParaRPr kumimoji="0" lang="de-DE" altLang="de-DE" sz="1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1716" marR="91716" marT="46800" marB="46800" anchor="ctr" horzOverflow="overflow">
                    <a:lnL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rgbClr val="0000CC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rgbClr val="0000CC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rgbClr val="0000CC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CC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0.0027</a:t>
                      </a:r>
                      <a:endParaRPr kumimoji="0" lang="nb-NO" altLang="de-DE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1716" marR="91716" marT="46800" marB="46800" anchor="ctr" horzOverflow="overflow">
                    <a:lnL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6000" b="1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nb-NO" altLang="de-DE" dirty="0"/>
          </a:p>
        </p:txBody>
      </p:sp>
      <p:sp>
        <p:nvSpPr>
          <p:cNvPr id="15" name="TekstSylinder 14"/>
          <p:cNvSpPr txBox="1"/>
          <p:nvPr/>
        </p:nvSpPr>
        <p:spPr>
          <a:xfrm>
            <a:off x="2811572" y="2604100"/>
            <a:ext cx="3384376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Finse</a:t>
            </a:r>
            <a:r>
              <a:rPr lang="en-US" sz="2800" dirty="0" smtClean="0"/>
              <a:t>, 1300 m </a:t>
            </a:r>
            <a:r>
              <a:rPr lang="en-US" sz="2800" dirty="0" err="1" smtClean="0"/>
              <a:t>a.s.l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277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For </a:t>
            </a:r>
            <a:r>
              <a:rPr lang="en-US" sz="60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blockfields</a:t>
            </a:r>
            <a:r>
              <a:rPr lang="en-US" sz="6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?</a:t>
            </a:r>
            <a:endParaRPr lang="en-US" sz="6000" b="1" dirty="0">
              <a:solidFill>
                <a:schemeClr val="tx2">
                  <a:lumMod val="50000"/>
                </a:schemeClr>
              </a:solidFill>
              <a:effectLst>
                <a:outerShdw blurRad="38100" dist="63500" dir="2700000" algn="tl">
                  <a:schemeClr val="bg1"/>
                </a:outerShdw>
              </a:effectLst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344536"/>
            <a:ext cx="8229600" cy="4896544"/>
          </a:xfrm>
          <a:noFill/>
          <a:effectLst>
            <a:softEdge rad="63500"/>
          </a:effectLst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No direct measurements available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Alternative: volume of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solifluction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lobes</a:t>
            </a:r>
          </a:p>
          <a:p>
            <a:pPr lvl="1">
              <a:spcBef>
                <a:spcPts val="600"/>
              </a:spcBef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Integrates displacements through a time period</a:t>
            </a:r>
          </a:p>
          <a:p>
            <a:pPr lvl="1">
              <a:spcBef>
                <a:spcPts val="600"/>
              </a:spcBef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How long period? </a:t>
            </a:r>
          </a:p>
          <a:p>
            <a:pPr lvl="1">
              <a:spcBef>
                <a:spcPts val="600"/>
              </a:spcBef>
            </a:pPr>
            <a:endParaRPr lang="en-US" b="1" dirty="0" smtClean="0">
              <a:solidFill>
                <a:schemeClr val="tx2">
                  <a:lumMod val="50000"/>
                </a:schemeClr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Tabel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328129"/>
              </p:ext>
            </p:extLst>
          </p:nvPr>
        </p:nvGraphicFramePr>
        <p:xfrm>
          <a:off x="1511660" y="3578134"/>
          <a:ext cx="6120680" cy="3141712"/>
        </p:xfrm>
        <a:graphic>
          <a:graphicData uri="http://schemas.openxmlformats.org/drawingml/2006/table">
            <a:tbl>
              <a:tblPr/>
              <a:tblGrid>
                <a:gridCol w="1588307"/>
                <a:gridCol w="761210"/>
                <a:gridCol w="1094240"/>
                <a:gridCol w="1027634"/>
                <a:gridCol w="1649289"/>
              </a:tblGrid>
              <a:tr h="10081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effectLst/>
                          <a:latin typeface="Arial"/>
                        </a:rPr>
                        <a:t>Area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effectLst/>
                          <a:latin typeface="Arial"/>
                        </a:rPr>
                        <a:t>Altitude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effectLst/>
                          <a:latin typeface="Arial"/>
                        </a:rPr>
                        <a:t>Volume solifluction lobes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effectLst/>
                          <a:latin typeface="Arial"/>
                        </a:rPr>
                        <a:t>Gradient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effectLst/>
                          <a:latin typeface="Arial"/>
                        </a:rPr>
                        <a:t>Horisontal</a:t>
                      </a:r>
                      <a:r>
                        <a:rPr lang="en-US" sz="1600" b="1" i="0" u="none" strike="noStrike" dirty="0">
                          <a:effectLst/>
                          <a:latin typeface="Arial"/>
                        </a:rPr>
                        <a:t> flux m</a:t>
                      </a:r>
                      <a:r>
                        <a:rPr lang="en-US" sz="1600" b="1" i="0" u="none" strike="noStrike" baseline="30000" dirty="0">
                          <a:effectLst/>
                          <a:latin typeface="Arial"/>
                        </a:rPr>
                        <a:t>2</a:t>
                      </a:r>
                      <a:r>
                        <a:rPr lang="en-US" sz="1600" b="1" i="0" u="none" strike="noStrike" dirty="0">
                          <a:effectLst/>
                          <a:latin typeface="Arial"/>
                        </a:rPr>
                        <a:t>/years          (</a:t>
                      </a:r>
                      <a:r>
                        <a:rPr lang="en-US" sz="1600" b="1" i="0" u="none" strike="noStrike" dirty="0" smtClean="0">
                          <a:effectLst/>
                          <a:latin typeface="Arial"/>
                        </a:rPr>
                        <a:t>5/8</a:t>
                      </a:r>
                      <a:r>
                        <a:rPr lang="en-US" sz="1600" b="1" i="0" u="none" strike="noStrike" baseline="0" dirty="0" smtClean="0">
                          <a:effectLst/>
                          <a:latin typeface="Arial"/>
                        </a:rPr>
                        <a:t> </a:t>
                      </a:r>
                      <a:r>
                        <a:rPr lang="en-US" sz="1600" b="1" i="0" u="none" strike="noStrike" baseline="0" dirty="0" err="1" smtClean="0">
                          <a:effectLst/>
                          <a:latin typeface="Arial"/>
                        </a:rPr>
                        <a:t>k</a:t>
                      </a:r>
                      <a:r>
                        <a:rPr lang="en-US" sz="1600" b="1" i="0" u="none" strike="noStrike" dirty="0" err="1" smtClean="0">
                          <a:effectLst/>
                          <a:latin typeface="Arial"/>
                        </a:rPr>
                        <a:t>years</a:t>
                      </a:r>
                      <a:r>
                        <a:rPr lang="en-US" sz="1600" b="1" i="0" u="none" strike="noStrike" dirty="0"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>
                          <a:effectLst/>
                          <a:latin typeface="Arial"/>
                        </a:rPr>
                        <a:t>Falkangerhøgda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>
                          <a:effectLst/>
                          <a:latin typeface="Arial"/>
                        </a:rPr>
                        <a:t>880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>
                          <a:effectLst/>
                          <a:latin typeface="Arial"/>
                        </a:rPr>
                        <a:t>724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0,160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0,001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 err="1">
                          <a:effectLst/>
                          <a:latin typeface="Arial"/>
                        </a:rPr>
                        <a:t>Grønøysætra</a:t>
                      </a:r>
                      <a:r>
                        <a:rPr lang="nb-NO" sz="1400" b="0" i="0" u="none" strike="noStrike" dirty="0"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effectLst/>
                          <a:latin typeface="Arial"/>
                        </a:rPr>
                        <a:t>1180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>
                          <a:effectLst/>
                          <a:latin typeface="Arial"/>
                        </a:rPr>
                        <a:t>2142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0,260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0,004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>
                          <a:effectLst/>
                          <a:latin typeface="Arial"/>
                        </a:rPr>
                        <a:t>Platå Sørvest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effectLst/>
                          <a:latin typeface="Arial"/>
                        </a:rPr>
                        <a:t>1275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>
                          <a:effectLst/>
                          <a:latin typeface="Arial"/>
                        </a:rPr>
                        <a:t>375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0,220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0,001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>
                          <a:effectLst/>
                          <a:latin typeface="Arial"/>
                        </a:rPr>
                        <a:t>Platå Øst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effectLst/>
                          <a:latin typeface="Arial"/>
                        </a:rPr>
                        <a:t>1300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>
                          <a:effectLst/>
                          <a:latin typeface="Arial"/>
                        </a:rPr>
                        <a:t>881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0,260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0,002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 err="1">
                          <a:effectLst/>
                          <a:latin typeface="Arial"/>
                        </a:rPr>
                        <a:t>Grønøyskardet</a:t>
                      </a:r>
                      <a:r>
                        <a:rPr lang="nb-NO" sz="1400" b="0" i="0" u="none" strike="noStrike" dirty="0"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effectLst/>
                          <a:latin typeface="Arial"/>
                        </a:rPr>
                        <a:t>1380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effectLst/>
                          <a:latin typeface="Arial"/>
                        </a:rPr>
                        <a:t>1052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0,200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0,002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 err="1">
                          <a:effectLst/>
                          <a:latin typeface="Arial"/>
                        </a:rPr>
                        <a:t>Ryphusan</a:t>
                      </a:r>
                      <a:r>
                        <a:rPr lang="nb-NO" sz="1400" b="0" i="0" u="none" strike="noStrike" dirty="0"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>
                          <a:effectLst/>
                          <a:latin typeface="Arial"/>
                        </a:rPr>
                        <a:t>1200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effectLst/>
                          <a:latin typeface="Arial"/>
                        </a:rPr>
                        <a:t>4043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0,320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0,008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 err="1">
                          <a:effectLst/>
                          <a:latin typeface="Arial"/>
                        </a:rPr>
                        <a:t>Ryphusan</a:t>
                      </a:r>
                      <a:r>
                        <a:rPr lang="nb-NO" sz="1400" b="0" i="0" u="none" strike="noStrike" dirty="0">
                          <a:effectLst/>
                          <a:latin typeface="Arial"/>
                        </a:rPr>
                        <a:t> Sør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>
                          <a:effectLst/>
                          <a:latin typeface="Arial"/>
                        </a:rPr>
                        <a:t>1220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>
                          <a:effectLst/>
                          <a:latin typeface="Arial"/>
                        </a:rPr>
                        <a:t>1991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0,190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0,004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 err="1">
                          <a:effectLst/>
                          <a:latin typeface="Arial"/>
                        </a:rPr>
                        <a:t>Smedhamran</a:t>
                      </a:r>
                      <a:r>
                        <a:rPr lang="nb-NO" sz="1400" b="1" i="0" u="none" strike="noStrike" dirty="0"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effectLst/>
                          <a:latin typeface="Arial"/>
                        </a:rPr>
                        <a:t>1650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effectLst/>
                          <a:latin typeface="Arial"/>
                        </a:rPr>
                        <a:t>5315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0,510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effectLst/>
                          <a:latin typeface="Arial"/>
                        </a:rPr>
                        <a:t>0,006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effectLst/>
                          <a:latin typeface="Arial"/>
                        </a:rPr>
                        <a:t>Snøhetta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effectLst/>
                          <a:latin typeface="Arial"/>
                        </a:rPr>
                        <a:t>2050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effectLst/>
                          <a:latin typeface="Arial"/>
                        </a:rPr>
                        <a:t>5437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0,380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effectLst/>
                          <a:latin typeface="Arial"/>
                        </a:rPr>
                        <a:t>0,006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effectLst/>
                          <a:latin typeface="Arial"/>
                        </a:rPr>
                        <a:t>Galdhøe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effectLst/>
                          <a:latin typeface="Arial"/>
                        </a:rPr>
                        <a:t>2050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effectLst/>
                          <a:latin typeface="Arial"/>
                        </a:rPr>
                        <a:t>2496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0,310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effectLst/>
                          <a:latin typeface="Arial"/>
                        </a:rPr>
                        <a:t>0,003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  <p:sp>
        <p:nvSpPr>
          <p:cNvPr id="7" name="Avrundet rektangel 6"/>
          <p:cNvSpPr/>
          <p:nvPr/>
        </p:nvSpPr>
        <p:spPr>
          <a:xfrm>
            <a:off x="1476112" y="6093296"/>
            <a:ext cx="6192688" cy="6480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2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For </a:t>
            </a:r>
            <a:r>
              <a:rPr lang="en-US" sz="60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blockfields</a:t>
            </a:r>
            <a:r>
              <a:rPr lang="en-US" sz="6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?</a:t>
            </a:r>
            <a:endParaRPr lang="en-US" sz="6000" b="1" dirty="0">
              <a:solidFill>
                <a:schemeClr val="tx2">
                  <a:lumMod val="50000"/>
                </a:schemeClr>
              </a:solidFill>
              <a:effectLst>
                <a:outerShdw blurRad="38100" dist="63500" dir="2700000" algn="tl">
                  <a:schemeClr val="bg1"/>
                </a:outerShdw>
              </a:effectLst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3614712" y="656017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Roering</a:t>
            </a:r>
            <a:r>
              <a:rPr lang="en-US" dirty="0" smtClean="0"/>
              <a:t> et al 1990 Water Resources </a:t>
            </a:r>
            <a:r>
              <a:rPr lang="en-US" dirty="0"/>
              <a:t>R</a:t>
            </a:r>
            <a:r>
              <a:rPr lang="en-US" dirty="0" smtClean="0"/>
              <a:t>esearch</a:t>
            </a:r>
            <a:endParaRPr lang="en-US" dirty="0"/>
          </a:p>
        </p:txBody>
      </p:sp>
      <p:grpSp>
        <p:nvGrpSpPr>
          <p:cNvPr id="8" name="Gruppe 7"/>
          <p:cNvGrpSpPr/>
          <p:nvPr/>
        </p:nvGrpSpPr>
        <p:grpSpPr>
          <a:xfrm>
            <a:off x="1115616" y="1487977"/>
            <a:ext cx="6552728" cy="4890155"/>
            <a:chOff x="1115616" y="1487977"/>
            <a:chExt cx="6552728" cy="4890155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487977"/>
              <a:ext cx="6552728" cy="4890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Ellipse 10"/>
            <p:cNvSpPr/>
            <p:nvPr/>
          </p:nvSpPr>
          <p:spPr>
            <a:xfrm>
              <a:off x="3898776" y="4094584"/>
              <a:ext cx="72008" cy="72008"/>
            </a:xfrm>
            <a:prstGeom prst="ellipse">
              <a:avLst/>
            </a:prstGeom>
            <a:solidFill>
              <a:srgbClr val="FF0000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66"/>
                </a:solidFill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3322712" y="4103984"/>
              <a:ext cx="72008" cy="72008"/>
            </a:xfrm>
            <a:prstGeom prst="ellipse">
              <a:avLst/>
            </a:prstGeom>
            <a:solidFill>
              <a:srgbClr val="FF0000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66"/>
                </a:solidFill>
              </a:endParaRPr>
            </a:p>
          </p:txBody>
        </p:sp>
        <p:sp>
          <p:nvSpPr>
            <p:cNvPr id="13" name="Ellipse 12"/>
            <p:cNvSpPr/>
            <p:nvPr/>
          </p:nvSpPr>
          <p:spPr>
            <a:xfrm>
              <a:off x="3178696" y="4953980"/>
              <a:ext cx="72008" cy="72008"/>
            </a:xfrm>
            <a:prstGeom prst="ellipse">
              <a:avLst/>
            </a:prstGeom>
            <a:solidFill>
              <a:srgbClr val="FF0000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66"/>
                </a:solidFill>
              </a:endParaRPr>
            </a:p>
          </p:txBody>
        </p:sp>
        <p:sp>
          <p:nvSpPr>
            <p:cNvPr id="14" name="Ellipse 13"/>
            <p:cNvSpPr/>
            <p:nvPr/>
          </p:nvSpPr>
          <p:spPr>
            <a:xfrm>
              <a:off x="2818656" y="5025532"/>
              <a:ext cx="72008" cy="72008"/>
            </a:xfrm>
            <a:prstGeom prst="ellipse">
              <a:avLst/>
            </a:prstGeom>
            <a:solidFill>
              <a:srgbClr val="FF0000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102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Suggestions for future work</a:t>
            </a:r>
            <a:endParaRPr lang="en-US" sz="6000" b="1" dirty="0">
              <a:solidFill>
                <a:schemeClr val="tx2">
                  <a:lumMod val="50000"/>
                </a:schemeClr>
              </a:solidFill>
              <a:effectLst>
                <a:outerShdw blurRad="38100" dist="63500" dir="2700000" algn="tl">
                  <a:schemeClr val="bg1"/>
                </a:outerShdw>
              </a:effectLst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noFill/>
          <a:effectLst>
            <a:softEdge rad="63500"/>
          </a:effectLst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Mapping and distributed modelling of creep/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solifluction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landforms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Interferometry,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SfM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, TLS: spatial variability of surface creep at different resolution</a:t>
            </a:r>
          </a:p>
          <a:p>
            <a:pPr>
              <a:spcBef>
                <a:spcPts val="600"/>
              </a:spcBef>
            </a:pP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Solifluction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= f(T,P), depth-averaged profiles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Geophysics: thickness of weathering mantle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Surface wash, dissolved fluxes</a:t>
            </a:r>
            <a:endParaRPr lang="en-US" b="1" dirty="0">
              <a:solidFill>
                <a:schemeClr val="tx2">
                  <a:lumMod val="50000"/>
                </a:schemeClr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0968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993" y="0"/>
            <a:ext cx="113057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 3"/>
          <p:cNvSpPr/>
          <p:nvPr/>
        </p:nvSpPr>
        <p:spPr>
          <a:xfrm>
            <a:off x="0" y="6309320"/>
            <a:ext cx="43404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ALOS PALSAR, L-band, 9.9.2007 - </a:t>
            </a:r>
            <a:r>
              <a:rPr lang="en-US" dirty="0" smtClean="0"/>
              <a:t>2.8.2010</a:t>
            </a:r>
          </a:p>
          <a:p>
            <a:r>
              <a:rPr lang="nb-NO" dirty="0" smtClean="0"/>
              <a:t>Processing: Andreas </a:t>
            </a:r>
            <a:r>
              <a:rPr lang="nb-NO" dirty="0" err="1" smtClean="0"/>
              <a:t>Kääb</a:t>
            </a:r>
            <a:r>
              <a:rPr lang="nb-NO" dirty="0" smtClean="0"/>
              <a:t>, </a:t>
            </a:r>
            <a:r>
              <a:rPr lang="nb-NO" dirty="0" err="1" smtClean="0"/>
              <a:t>University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smtClean="0"/>
              <a:t> Oslo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09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Suggestions for future work</a:t>
            </a:r>
            <a:endParaRPr lang="en-US" sz="6000" b="1" dirty="0">
              <a:solidFill>
                <a:schemeClr val="tx2">
                  <a:lumMod val="50000"/>
                </a:schemeClr>
              </a:solidFill>
              <a:effectLst>
                <a:outerShdw blurRad="38100" dist="63500" dir="2700000" algn="tl">
                  <a:schemeClr val="bg1"/>
                </a:outerShdw>
              </a:effectLst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noFill/>
          <a:effectLst>
            <a:softEdge rad="63500"/>
          </a:effectLst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Mapping and distributed modelling of creep/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solifluction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landforms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Interferometry,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SfM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, TLS: spatial variability of surface creep at different resolution</a:t>
            </a:r>
          </a:p>
          <a:p>
            <a:pPr>
              <a:spcBef>
                <a:spcPts val="600"/>
              </a:spcBef>
            </a:pP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Solifluction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= f(T,P), depth-averaged profiles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Geophysics: thickness of weathering mantle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Surface wash, dissolved fluxes</a:t>
            </a:r>
            <a:endParaRPr lang="en-US" b="1" dirty="0">
              <a:solidFill>
                <a:schemeClr val="tx2">
                  <a:lumMod val="50000"/>
                </a:schemeClr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2249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Conclusions</a:t>
            </a:r>
            <a:endParaRPr lang="en-US" sz="6000" b="1" dirty="0">
              <a:solidFill>
                <a:schemeClr val="tx2">
                  <a:lumMod val="50000"/>
                </a:schemeClr>
              </a:solidFill>
              <a:effectLst>
                <a:outerShdw blurRad="38100" dist="63500" dir="2700000" algn="tl">
                  <a:schemeClr val="bg1"/>
                </a:outerShdw>
              </a:effectLst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noFill/>
          <a:effectLst>
            <a:softEdge rad="63500"/>
          </a:effectLst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HALRS show ample but not always consistent evidence of creep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Measured landscape diffusivity based on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solifluction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processes match values found in modelling experiments</a:t>
            </a:r>
          </a:p>
          <a:p>
            <a:pPr>
              <a:spcBef>
                <a:spcPts val="600"/>
              </a:spcBef>
            </a:pP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Solifluction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increase the overall sediment fluxes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Yes, we seem to have a bedrock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perglacial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landscape</a:t>
            </a:r>
            <a:endParaRPr lang="en-US" b="1" dirty="0">
              <a:solidFill>
                <a:schemeClr val="tx2">
                  <a:lumMod val="50000"/>
                </a:schemeClr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432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568952" cy="4841379"/>
          </a:xfr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ts val="600"/>
              </a:spcBef>
            </a:pPr>
            <a:r>
              <a:rPr lang="nb-NO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Scene #1: 100 </a:t>
            </a:r>
            <a:r>
              <a:rPr lang="nb-NO" sz="36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years</a:t>
            </a:r>
            <a:r>
              <a:rPr lang="nb-NO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b-NO" sz="36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of</a:t>
            </a:r>
            <a:r>
              <a:rPr lang="nb-NO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b-NO" sz="36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harmony</a:t>
            </a:r>
            <a:endParaRPr lang="nb-NO" sz="3600" b="1" dirty="0" smtClean="0">
              <a:solidFill>
                <a:schemeClr val="tx2">
                  <a:lumMod val="50000"/>
                </a:schemeClr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+mj-lt"/>
              <a:ea typeface="+mj-ea"/>
              <a:cs typeface="+mj-cs"/>
            </a:endParaRPr>
          </a:p>
          <a:p>
            <a:pPr lvl="1">
              <a:spcBef>
                <a:spcPts val="600"/>
              </a:spcBef>
            </a:pPr>
            <a:r>
              <a:rPr lang="nb-NO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The standard </a:t>
            </a:r>
            <a:r>
              <a:rPr lang="nb-NO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model</a:t>
            </a:r>
            <a:r>
              <a:rPr lang="nb-NO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: </a:t>
            </a:r>
            <a:r>
              <a:rPr lang="nb-NO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Norways</a:t>
            </a:r>
            <a:r>
              <a:rPr lang="nb-NO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b-NO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high</a:t>
            </a:r>
            <a:r>
              <a:rPr lang="nb-NO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b-NO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altitude</a:t>
            </a:r>
            <a:r>
              <a:rPr lang="nb-NO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b-NO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low</a:t>
            </a:r>
            <a:r>
              <a:rPr lang="nb-NO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b-NO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relief</a:t>
            </a:r>
            <a:r>
              <a:rPr lang="nb-NO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b-NO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surfaces</a:t>
            </a:r>
            <a:r>
              <a:rPr lang="nb-NO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(HALRS) ARE OLD PENEPLAINS, </a:t>
            </a:r>
            <a:r>
              <a:rPr lang="nb-NO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tectonically</a:t>
            </a:r>
            <a:r>
              <a:rPr lang="nb-NO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b-NO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lifted</a:t>
            </a:r>
            <a:r>
              <a:rPr lang="nb-NO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to present </a:t>
            </a:r>
            <a:r>
              <a:rPr lang="nb-NO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altitude</a:t>
            </a:r>
            <a:r>
              <a:rPr lang="nb-NO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10’s </a:t>
            </a:r>
            <a:r>
              <a:rPr lang="nb-NO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of</a:t>
            </a:r>
            <a:r>
              <a:rPr lang="nb-NO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b-NO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Ma</a:t>
            </a:r>
            <a:r>
              <a:rPr lang="nb-NO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b-NO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ago</a:t>
            </a:r>
            <a:endParaRPr lang="nb-NO" sz="2400" b="1" dirty="0" smtClean="0">
              <a:solidFill>
                <a:schemeClr val="tx2">
                  <a:lumMod val="50000"/>
                </a:schemeClr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spcBef>
                <a:spcPts val="600"/>
              </a:spcBef>
            </a:pPr>
            <a:r>
              <a:rPr lang="nb-NO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Scene #2: The </a:t>
            </a:r>
            <a:r>
              <a:rPr lang="nb-NO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villains</a:t>
            </a:r>
            <a:r>
              <a:rPr lang="nb-NO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b-NO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arrive</a:t>
            </a:r>
            <a:endParaRPr lang="nb-NO" b="1" dirty="0" smtClean="0">
              <a:solidFill>
                <a:schemeClr val="tx2">
                  <a:lumMod val="50000"/>
                </a:schemeClr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+mj-lt"/>
              <a:ea typeface="+mj-ea"/>
              <a:cs typeface="+mj-cs"/>
            </a:endParaRPr>
          </a:p>
          <a:p>
            <a:pPr lvl="1">
              <a:spcBef>
                <a:spcPts val="600"/>
              </a:spcBef>
            </a:pPr>
            <a:r>
              <a:rPr lang="nb-NO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The ICE </a:t>
            </a:r>
            <a:r>
              <a:rPr lang="nb-NO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model</a:t>
            </a:r>
            <a:r>
              <a:rPr lang="nb-NO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: HALRS </a:t>
            </a:r>
            <a:r>
              <a:rPr lang="nb-NO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are</a:t>
            </a:r>
            <a:r>
              <a:rPr lang="nb-NO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b-NO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young</a:t>
            </a:r>
            <a:r>
              <a:rPr lang="nb-NO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(</a:t>
            </a:r>
            <a:r>
              <a:rPr lang="nb-NO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Pliocene-Pleistocene</a:t>
            </a:r>
            <a:r>
              <a:rPr lang="nb-NO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) </a:t>
            </a:r>
            <a:r>
              <a:rPr lang="nb-NO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features</a:t>
            </a:r>
            <a:r>
              <a:rPr lang="nb-NO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, CREATED BY COLD CLIMATE PROCESSES (</a:t>
            </a:r>
            <a:r>
              <a:rPr lang="nb-NO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glacial</a:t>
            </a:r>
            <a:r>
              <a:rPr lang="nb-NO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/</a:t>
            </a:r>
            <a:r>
              <a:rPr lang="nb-NO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periglacial</a:t>
            </a:r>
            <a:r>
              <a:rPr lang="nb-NO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b-NO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buzzsaws</a:t>
            </a:r>
            <a:r>
              <a:rPr lang="nb-NO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nb-NO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Scene #3: </a:t>
            </a:r>
            <a:r>
              <a:rPr lang="nb-NO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War</a:t>
            </a:r>
            <a:r>
              <a:rPr lang="nb-NO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-time (The </a:t>
            </a:r>
            <a:r>
              <a:rPr lang="nb-NO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Mountain</a:t>
            </a:r>
            <a:r>
              <a:rPr lang="nb-NO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b-NO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quarrel</a:t>
            </a:r>
            <a:r>
              <a:rPr lang="nb-NO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nb-NO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Scene #4: Hero </a:t>
            </a:r>
            <a:r>
              <a:rPr lang="nb-NO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arriving</a:t>
            </a:r>
            <a:r>
              <a:rPr lang="nb-NO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?</a:t>
            </a:r>
            <a:endParaRPr lang="de-DE" b="1" dirty="0">
              <a:solidFill>
                <a:schemeClr val="tx2">
                  <a:lumMod val="50000"/>
                </a:schemeClr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b-NO" sz="6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The North Ridge </a:t>
            </a:r>
            <a:br>
              <a:rPr lang="nb-NO" sz="6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</a:br>
            <a:r>
              <a:rPr lang="nb-NO" sz="2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(</a:t>
            </a:r>
            <a:r>
              <a:rPr lang="nb-NO" sz="22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Where</a:t>
            </a:r>
            <a:r>
              <a:rPr lang="nb-NO" sz="2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 </a:t>
            </a:r>
            <a:r>
              <a:rPr lang="nb-NO" sz="22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did</a:t>
            </a:r>
            <a:r>
              <a:rPr lang="nb-NO" sz="2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 </a:t>
            </a:r>
            <a:r>
              <a:rPr lang="nb-NO" sz="22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the</a:t>
            </a:r>
            <a:r>
              <a:rPr lang="nb-NO" sz="2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 Norwegian </a:t>
            </a:r>
            <a:r>
              <a:rPr lang="nb-NO" sz="22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mountains</a:t>
            </a:r>
            <a:r>
              <a:rPr lang="nb-NO" sz="2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 </a:t>
            </a:r>
            <a:r>
              <a:rPr lang="nb-NO" sz="22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come</a:t>
            </a:r>
            <a:r>
              <a:rPr lang="nb-NO" sz="2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 from </a:t>
            </a:r>
            <a:r>
              <a:rPr lang="nb-NO" sz="22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anyway</a:t>
            </a:r>
            <a:r>
              <a:rPr lang="nb-NO" sz="2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: a </a:t>
            </a:r>
            <a:r>
              <a:rPr lang="nb-NO" sz="22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movie</a:t>
            </a:r>
            <a:r>
              <a:rPr lang="nb-NO" sz="2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)</a:t>
            </a:r>
            <a:endParaRPr lang="de-DE" sz="2200" b="1" dirty="0">
              <a:solidFill>
                <a:schemeClr val="tx2">
                  <a:lumMod val="50000"/>
                </a:schemeClr>
              </a:solidFill>
              <a:effectLst>
                <a:outerShdw blurRad="38100" dist="63500" dir="2700000" algn="tl">
                  <a:schemeClr val="bg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25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748464" cy="4841379"/>
          </a:xfrm>
          <a:noFill/>
          <a:effectLst>
            <a:softEdge rad="63500"/>
          </a:effectLst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nb-NO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A </a:t>
            </a:r>
            <a:r>
              <a:rPr lang="nb-NO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decade</a:t>
            </a:r>
            <a:r>
              <a:rPr lang="nb-NO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b-NO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ago</a:t>
            </a:r>
            <a:r>
              <a:rPr lang="nb-NO" b="1" dirty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b-NO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they</a:t>
            </a:r>
            <a:r>
              <a:rPr lang="nb-NO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b-NO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did</a:t>
            </a:r>
            <a:r>
              <a:rPr lang="nb-NO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not </a:t>
            </a:r>
            <a:r>
              <a:rPr lang="nb-NO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exist</a:t>
            </a:r>
            <a:endParaRPr lang="nb-NO" b="1" dirty="0" smtClean="0">
              <a:solidFill>
                <a:schemeClr val="tx2">
                  <a:lumMod val="50000"/>
                </a:schemeClr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+mj-lt"/>
              <a:ea typeface="+mj-ea"/>
              <a:cs typeface="+mj-cs"/>
            </a:endParaRPr>
          </a:p>
          <a:p>
            <a:pPr lvl="1">
              <a:spcBef>
                <a:spcPts val="600"/>
              </a:spcBef>
            </a:pP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André, </a:t>
            </a:r>
            <a:r>
              <a:rPr lang="en-US" sz="1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M-F. 2003: Do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periglacial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landscapes evolve under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periglacial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conditions</a:t>
            </a:r>
            <a:r>
              <a:rPr lang="en-US" sz="1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?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 Geomorphology </a:t>
            </a:r>
            <a:r>
              <a:rPr lang="en-US" sz="1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52. </a:t>
            </a:r>
          </a:p>
          <a:p>
            <a:pPr lvl="1">
              <a:spcBef>
                <a:spcPts val="600"/>
              </a:spcBef>
            </a:pPr>
            <a:r>
              <a:rPr lang="en-US" sz="1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French, HM. 2007: 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 The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periglacial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1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environment (3</a:t>
            </a:r>
            <a:r>
              <a:rPr lang="en-US" sz="1800" b="1" baseline="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rd</a:t>
            </a:r>
            <a:r>
              <a:rPr lang="en-US" sz="1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ed.)</a:t>
            </a:r>
            <a:endParaRPr lang="en-US" sz="1800" b="1" dirty="0">
              <a:solidFill>
                <a:schemeClr val="tx2">
                  <a:lumMod val="50000"/>
                </a:schemeClr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spcBef>
                <a:spcPts val="600"/>
              </a:spcBef>
            </a:pPr>
            <a:r>
              <a:rPr lang="nb-NO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HALRS: a story </a:t>
            </a:r>
            <a:r>
              <a:rPr lang="nb-NO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of</a:t>
            </a:r>
            <a:r>
              <a:rPr lang="nb-NO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b-NO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glacier</a:t>
            </a:r>
            <a:r>
              <a:rPr lang="nb-NO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/permafrost </a:t>
            </a:r>
            <a:r>
              <a:rPr lang="nb-NO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interactions</a:t>
            </a:r>
            <a:r>
              <a:rPr lang="nb-NO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b-NO" sz="1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(in </a:t>
            </a:r>
            <a:r>
              <a:rPr lang="nb-NO" sz="1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both</a:t>
            </a:r>
            <a:r>
              <a:rPr lang="nb-NO" sz="1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b-NO" sz="1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the</a:t>
            </a:r>
            <a:r>
              <a:rPr lang="nb-NO" sz="1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standard and </a:t>
            </a:r>
            <a:r>
              <a:rPr lang="nb-NO" sz="1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the</a:t>
            </a:r>
            <a:r>
              <a:rPr lang="nb-NO" sz="1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ICE </a:t>
            </a:r>
            <a:r>
              <a:rPr lang="nb-NO" sz="1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model</a:t>
            </a:r>
            <a:r>
              <a:rPr lang="nb-NO" sz="1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lang="nb-NO" sz="2800" b="1" dirty="0" smtClean="0">
              <a:solidFill>
                <a:schemeClr val="tx2">
                  <a:lumMod val="50000"/>
                </a:schemeClr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spcBef>
                <a:spcPts val="600"/>
              </a:spcBef>
            </a:pPr>
            <a:r>
              <a:rPr lang="nb-NO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Cryo-conditioning</a:t>
            </a:r>
            <a:r>
              <a:rPr lang="nb-NO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b-NO" b="1" dirty="0" err="1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of</a:t>
            </a:r>
            <a:r>
              <a:rPr lang="nb-NO" b="1" dirty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landscape </a:t>
            </a:r>
            <a:r>
              <a:rPr lang="nb-NO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evolution</a:t>
            </a:r>
            <a:endParaRPr lang="nb-NO" b="1" dirty="0" smtClean="0">
              <a:solidFill>
                <a:schemeClr val="tx2">
                  <a:lumMod val="50000"/>
                </a:schemeClr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+mj-lt"/>
              <a:ea typeface="+mj-ea"/>
              <a:cs typeface="+mj-cs"/>
            </a:endParaRPr>
          </a:p>
          <a:p>
            <a:pPr lvl="1">
              <a:spcBef>
                <a:spcPts val="600"/>
              </a:spcBef>
            </a:pPr>
            <a:r>
              <a:rPr lang="en-US" sz="1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Berthling</a:t>
            </a:r>
            <a:r>
              <a:rPr lang="en-US" sz="1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&amp; </a:t>
            </a:r>
            <a:r>
              <a:rPr lang="en-US" sz="1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Etzelmüller</a:t>
            </a:r>
            <a:r>
              <a:rPr lang="en-US" sz="1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. 2011: The 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concept of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cryo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-conditioning in landscape evolution</a:t>
            </a:r>
            <a:r>
              <a:rPr lang="en-US" sz="1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.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 Quaternary Research </a:t>
            </a:r>
            <a:r>
              <a:rPr lang="en-US" sz="1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75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60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Periglacial</a:t>
            </a:r>
            <a:r>
              <a:rPr lang="nb-NO" sz="6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 landscapes?</a:t>
            </a:r>
            <a:endParaRPr lang="nb-NO" sz="6000" b="1" dirty="0">
              <a:solidFill>
                <a:schemeClr val="tx2">
                  <a:lumMod val="50000"/>
                </a:schemeClr>
              </a:solidFill>
              <a:effectLst>
                <a:outerShdw blurRad="38100" dist="63500" dir="2700000" algn="tl">
                  <a:schemeClr val="bg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345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908720"/>
            <a:ext cx="7776864" cy="4841379"/>
          </a:xfrm>
          <a:noFill/>
          <a:effectLst>
            <a:softEdge rad="63500"/>
          </a:effectLst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endParaRPr lang="de-DE" b="1" dirty="0" smtClean="0">
              <a:solidFill>
                <a:schemeClr val="tx2">
                  <a:lumMod val="50000"/>
                </a:schemeClr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de-DE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Modelling</a:t>
            </a:r>
            <a:endParaRPr lang="de-DE" b="1" dirty="0" smtClean="0">
              <a:solidFill>
                <a:schemeClr val="tx2">
                  <a:lumMod val="50000"/>
                </a:schemeClr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de-DE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Dating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de-DE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Landforms</a:t>
            </a:r>
            <a:r>
              <a:rPr lang="de-DE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de-DE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field</a:t>
            </a:r>
            <a:r>
              <a:rPr lang="de-DE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de-DE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relationships</a:t>
            </a:r>
            <a:endParaRPr lang="de-DE" b="1" dirty="0" smtClean="0">
              <a:solidFill>
                <a:schemeClr val="tx2">
                  <a:lumMod val="50000"/>
                </a:schemeClr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de-DE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Measured</a:t>
            </a:r>
            <a:r>
              <a:rPr lang="de-DE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de-DE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slope</a:t>
            </a:r>
            <a:r>
              <a:rPr lang="de-DE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de-DE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fluxes</a:t>
            </a:r>
            <a:r>
              <a:rPr lang="de-DE" b="1" dirty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	</a:t>
            </a:r>
            <a:r>
              <a:rPr lang="de-DE" dirty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	</a:t>
            </a:r>
            <a:r>
              <a:rPr lang="de-DE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de-DE" dirty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								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The tests</a:t>
            </a:r>
            <a:endParaRPr lang="de-DE" sz="6000" b="1" dirty="0">
              <a:solidFill>
                <a:schemeClr val="tx2">
                  <a:lumMod val="50000"/>
                </a:schemeClr>
              </a:solidFill>
              <a:effectLst>
                <a:outerShdw blurRad="38100" dist="63500" dir="2700000" algn="tl">
                  <a:schemeClr val="bg1"/>
                </a:outerShdw>
              </a:effectLst>
            </a:endParaRPr>
          </a:p>
        </p:txBody>
      </p:sp>
      <p:sp>
        <p:nvSpPr>
          <p:cNvPr id="5" name="Rektangel 4"/>
          <p:cNvSpPr>
            <a:spLocks noChangeAspect="1"/>
          </p:cNvSpPr>
          <p:nvPr/>
        </p:nvSpPr>
        <p:spPr>
          <a:xfrm>
            <a:off x="7344352" y="2014282"/>
            <a:ext cx="396000" cy="3960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√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Rektangel 5"/>
          <p:cNvSpPr>
            <a:spLocks noChangeAspect="1"/>
          </p:cNvSpPr>
          <p:nvPr/>
        </p:nvSpPr>
        <p:spPr>
          <a:xfrm>
            <a:off x="7344352" y="2826836"/>
            <a:ext cx="396000" cy="3960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√</a:t>
            </a:r>
          </a:p>
        </p:txBody>
      </p:sp>
      <p:sp>
        <p:nvSpPr>
          <p:cNvPr id="7" name="Rektangel 6"/>
          <p:cNvSpPr>
            <a:spLocks noChangeAspect="1"/>
          </p:cNvSpPr>
          <p:nvPr/>
        </p:nvSpPr>
        <p:spPr>
          <a:xfrm>
            <a:off x="7344352" y="3632112"/>
            <a:ext cx="396000" cy="3960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?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Rektangel 7"/>
          <p:cNvSpPr>
            <a:spLocks noChangeAspect="1"/>
          </p:cNvSpPr>
          <p:nvPr/>
        </p:nvSpPr>
        <p:spPr>
          <a:xfrm>
            <a:off x="7344352" y="4428628"/>
            <a:ext cx="396000" cy="3960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?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Rektangel 9"/>
          <p:cNvSpPr>
            <a:spLocks noChangeAspect="1"/>
          </p:cNvSpPr>
          <p:nvPr/>
        </p:nvSpPr>
        <p:spPr>
          <a:xfrm>
            <a:off x="6012160" y="1285603"/>
            <a:ext cx="2736304" cy="3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Supporting ICE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37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 animBg="1"/>
      <p:bldP spid="6" grpId="0" uiExpand="1" animBg="1"/>
      <p:bldP spid="7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varbe\Downloads\block field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" b="1938"/>
          <a:stretch/>
        </p:blipFill>
        <p:spPr bwMode="auto">
          <a:xfrm>
            <a:off x="4932040" y="867685"/>
            <a:ext cx="4140104" cy="491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7704" y="404664"/>
            <a:ext cx="4680520" cy="79208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nb-NO" sz="60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Blockfields</a:t>
            </a:r>
            <a:endParaRPr lang="de-DE" sz="6000" b="1" dirty="0">
              <a:solidFill>
                <a:schemeClr val="tx2">
                  <a:lumMod val="50000"/>
                </a:schemeClr>
              </a:solidFill>
              <a:effectLst>
                <a:outerShdw blurRad="38100" dist="63500" dir="2700000" algn="tl">
                  <a:schemeClr val="bg1"/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314480"/>
            <a:ext cx="4464496" cy="5212842"/>
          </a:xfrm>
          <a:noFill/>
          <a:effectLst>
            <a:softEdge rad="63500"/>
          </a:effectLst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nb-NO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Above</a:t>
            </a:r>
            <a:r>
              <a:rPr lang="nb-NO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a </a:t>
            </a:r>
            <a:r>
              <a:rPr lang="nb-NO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certain</a:t>
            </a:r>
            <a:r>
              <a:rPr lang="nb-NO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b-NO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altitude</a:t>
            </a:r>
            <a:endParaRPr lang="nb-NO" b="1" dirty="0">
              <a:solidFill>
                <a:schemeClr val="tx2">
                  <a:lumMod val="50000"/>
                </a:schemeClr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C:\Users\ivarbe.WIN-NTNU-NO\Pictures\2005\20072005\DSCN31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36" y="2004605"/>
            <a:ext cx="5064113" cy="379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32040" y="5949280"/>
            <a:ext cx="4140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Gisnås</a:t>
            </a:r>
            <a:r>
              <a:rPr lang="en-US" sz="1400" dirty="0"/>
              <a:t>, K., et al. "</a:t>
            </a:r>
            <a:r>
              <a:rPr lang="en-US" sz="1400" dirty="0" err="1"/>
              <a:t>CryoGRID</a:t>
            </a:r>
            <a:r>
              <a:rPr lang="en-US" sz="1400" dirty="0"/>
              <a:t> 1.0: Permafrost distribution in Norway estimated by a spatial numerical model." </a:t>
            </a:r>
            <a:r>
              <a:rPr lang="en-US" sz="1400" i="1" dirty="0"/>
              <a:t>Permafrost and </a:t>
            </a:r>
            <a:r>
              <a:rPr lang="en-US" sz="1400" i="1" dirty="0" err="1"/>
              <a:t>Periglacial</a:t>
            </a:r>
            <a:r>
              <a:rPr lang="en-US" sz="1400" i="1" dirty="0"/>
              <a:t> Processes</a:t>
            </a:r>
            <a:r>
              <a:rPr lang="en-US" sz="1400" dirty="0"/>
              <a:t> 24.1 (2013): 2-19.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21464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varbe\Downloads\block field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" b="1938"/>
          <a:stretch/>
        </p:blipFill>
        <p:spPr bwMode="auto">
          <a:xfrm>
            <a:off x="4932040" y="867685"/>
            <a:ext cx="4140104" cy="491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7704" y="404664"/>
            <a:ext cx="4680520" cy="79208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nb-NO" sz="60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Blockfields</a:t>
            </a:r>
            <a:endParaRPr lang="de-DE" sz="6000" b="1" dirty="0">
              <a:solidFill>
                <a:schemeClr val="tx2">
                  <a:lumMod val="50000"/>
                </a:schemeClr>
              </a:solidFill>
              <a:effectLst>
                <a:outerShdw blurRad="38100" dist="63500" dir="2700000" algn="tl">
                  <a:schemeClr val="bg1"/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314480"/>
            <a:ext cx="4464496" cy="5212842"/>
          </a:xfrm>
          <a:noFill/>
          <a:effectLst>
            <a:softEdge rad="63500"/>
          </a:effectLst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nb-NO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Old or </a:t>
            </a:r>
            <a:r>
              <a:rPr lang="nb-NO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new</a:t>
            </a:r>
            <a:r>
              <a:rPr lang="nb-NO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?</a:t>
            </a:r>
            <a:endParaRPr lang="nb-NO" b="1" dirty="0">
              <a:solidFill>
                <a:schemeClr val="tx2">
                  <a:lumMod val="50000"/>
                </a:schemeClr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2040" y="5949280"/>
            <a:ext cx="4140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Gisnås</a:t>
            </a:r>
            <a:r>
              <a:rPr lang="en-US" sz="1400" dirty="0"/>
              <a:t>, K., et al. "</a:t>
            </a:r>
            <a:r>
              <a:rPr lang="en-US" sz="1400" dirty="0" err="1"/>
              <a:t>CryoGRID</a:t>
            </a:r>
            <a:r>
              <a:rPr lang="en-US" sz="1400" dirty="0"/>
              <a:t> 1.0: Permafrost distribution in Norway estimated by a spatial numerical model." </a:t>
            </a:r>
            <a:r>
              <a:rPr lang="en-US" sz="1400" i="1" dirty="0"/>
              <a:t>Permafrost and </a:t>
            </a:r>
            <a:r>
              <a:rPr lang="en-US" sz="1400" i="1" dirty="0" err="1"/>
              <a:t>Periglacial</a:t>
            </a:r>
            <a:r>
              <a:rPr lang="en-US" sz="1400" i="1" dirty="0"/>
              <a:t> Processes</a:t>
            </a:r>
            <a:r>
              <a:rPr lang="en-US" sz="1400" dirty="0"/>
              <a:t> 24.1 (2013): 2-19.</a:t>
            </a:r>
            <a:endParaRPr lang="de-DE" sz="1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" y="2082304"/>
            <a:ext cx="4932362" cy="509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Ellipse 8"/>
          <p:cNvSpPr/>
          <p:nvPr/>
        </p:nvSpPr>
        <p:spPr>
          <a:xfrm>
            <a:off x="6789618" y="4415167"/>
            <a:ext cx="144016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1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Creep landforms</a:t>
            </a:r>
            <a:endParaRPr lang="en-US" sz="6000" b="1" dirty="0">
              <a:solidFill>
                <a:schemeClr val="tx2">
                  <a:lumMod val="50000"/>
                </a:schemeClr>
              </a:solidFill>
              <a:effectLst>
                <a:outerShdw blurRad="38100" dist="63500" dir="2700000" algn="tl">
                  <a:schemeClr val="bg1"/>
                </a:outerShdw>
              </a:effectLst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896544"/>
          </a:xfrm>
          <a:noFill/>
          <a:effectLst>
            <a:softEdge rad="63500"/>
          </a:effectLst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Solifluction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 landforms tell a clear story on slope sediment fluxes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Are found in most settings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18659"/>
            <a:ext cx="9144001" cy="5716423"/>
          </a:xfrm>
          <a:prstGeom prst="rect">
            <a:avLst/>
          </a:prstGeo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1" r="14923"/>
          <a:stretch/>
        </p:blipFill>
        <p:spPr bwMode="auto">
          <a:xfrm>
            <a:off x="0" y="0"/>
            <a:ext cx="9144000" cy="703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3" r="12414"/>
          <a:stretch/>
        </p:blipFill>
        <p:spPr bwMode="auto">
          <a:xfrm>
            <a:off x="3219" y="-97909"/>
            <a:ext cx="9327044" cy="69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9" t="-1132" r="12819" b="1132"/>
          <a:stretch/>
        </p:blipFill>
        <p:spPr bwMode="auto">
          <a:xfrm>
            <a:off x="-1" y="-150476"/>
            <a:ext cx="9327043" cy="700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0" r="12819"/>
          <a:stretch/>
        </p:blipFill>
        <p:spPr bwMode="auto">
          <a:xfrm>
            <a:off x="-38383" y="0"/>
            <a:ext cx="9370104" cy="703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5" r="10764"/>
          <a:stretch/>
        </p:blipFill>
        <p:spPr bwMode="auto">
          <a:xfrm>
            <a:off x="-38383" y="3175"/>
            <a:ext cx="9365426" cy="703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5" t="-642" r="-9001" b="642"/>
          <a:stretch/>
        </p:blipFill>
        <p:spPr bwMode="auto">
          <a:xfrm>
            <a:off x="-38383" y="-97909"/>
            <a:ext cx="10615226" cy="712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93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Signs for lack of creep?</a:t>
            </a:r>
            <a:endParaRPr lang="en-US" sz="6000" b="1" dirty="0">
              <a:solidFill>
                <a:schemeClr val="tx2">
                  <a:lumMod val="50000"/>
                </a:schemeClr>
              </a:solidFill>
              <a:effectLst>
                <a:outerShdw blurRad="38100" dist="63500" dir="2700000" algn="tl">
                  <a:schemeClr val="bg1"/>
                </a:outerShdw>
              </a:effectLst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896544"/>
          </a:xfrm>
          <a:noFill/>
          <a:effectLst>
            <a:softEdge rad="63500"/>
          </a:effectLst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Ice-wedge polygons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Geological structures protrude in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blockfields</a:t>
            </a:r>
            <a:endParaRPr lang="en-US" b="1" dirty="0" smtClean="0">
              <a:solidFill>
                <a:schemeClr val="tx2">
                  <a:lumMod val="50000"/>
                </a:schemeClr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4" r="8498"/>
          <a:stretch/>
        </p:blipFill>
        <p:spPr bwMode="auto">
          <a:xfrm>
            <a:off x="0" y="0"/>
            <a:ext cx="9172333" cy="694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99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63500" dir="2700000" algn="tl">
                    <a:schemeClr val="bg1"/>
                  </a:outerShdw>
                </a:effectLst>
              </a:rPr>
              <a:t>Signs for lack of creep?</a:t>
            </a:r>
            <a:endParaRPr lang="en-US" sz="6000" b="1" dirty="0">
              <a:solidFill>
                <a:schemeClr val="tx2">
                  <a:lumMod val="50000"/>
                </a:schemeClr>
              </a:solidFill>
              <a:effectLst>
                <a:outerShdw blurRad="38100" dist="63500" dir="2700000" algn="tl">
                  <a:schemeClr val="bg1"/>
                </a:outerShdw>
              </a:effectLst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896544"/>
          </a:xfrm>
          <a:noFill/>
          <a:effectLst>
            <a:softEdge rad="63500"/>
          </a:effectLst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Ice-wedge polygons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Geological structures protrude through the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+mj-lt"/>
                <a:ea typeface="+mj-ea"/>
                <a:cs typeface="+mj-cs"/>
              </a:rPr>
              <a:t>blockfields</a:t>
            </a:r>
            <a:endParaRPr lang="en-US" b="1" dirty="0" smtClean="0">
              <a:solidFill>
                <a:schemeClr val="tx2">
                  <a:lumMod val="50000"/>
                </a:schemeClr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00"/>
          <a:stretch/>
        </p:blipFill>
        <p:spPr bwMode="auto">
          <a:xfrm>
            <a:off x="-7558" y="0"/>
            <a:ext cx="9151558" cy="692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 r="14051"/>
          <a:stretch/>
        </p:blipFill>
        <p:spPr bwMode="auto">
          <a:xfrm>
            <a:off x="-1" y="-25032"/>
            <a:ext cx="9144001" cy="694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81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>
            <a:alpha val="59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</TotalTime>
  <Words>745</Words>
  <Application>Microsoft Office PowerPoint</Application>
  <PresentationFormat>Skjermfremvisning (4:3)</PresentationFormat>
  <Paragraphs>289</Paragraphs>
  <Slides>19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0" baseType="lpstr">
      <vt:lpstr>Office Theme</vt:lpstr>
      <vt:lpstr>Passive margin high altitude low relief surfaces: old or new?   Testing the glacial/periglacial buzzsaw hypothesis on the landscape of Southern Norway</vt:lpstr>
      <vt:lpstr>The North Ridge  (Where did the Norwegian mountains come from anyway: a movie)</vt:lpstr>
      <vt:lpstr>Periglacial landscapes?</vt:lpstr>
      <vt:lpstr>The tests</vt:lpstr>
      <vt:lpstr>Blockfields</vt:lpstr>
      <vt:lpstr>Blockfields</vt:lpstr>
      <vt:lpstr>Creep landforms</vt:lpstr>
      <vt:lpstr>Signs for lack of creep?</vt:lpstr>
      <vt:lpstr>Signs for lack of creep?</vt:lpstr>
      <vt:lpstr>Sediment fluxes?</vt:lpstr>
      <vt:lpstr>Solifluction and landscape development </vt:lpstr>
      <vt:lpstr>Solifluction and landscape development </vt:lpstr>
      <vt:lpstr>Solifluction and landscape development</vt:lpstr>
      <vt:lpstr>For blockfields?</vt:lpstr>
      <vt:lpstr>For blockfields?</vt:lpstr>
      <vt:lpstr>Suggestions for future work</vt:lpstr>
      <vt:lpstr>PowerPoint-presentasjon</vt:lpstr>
      <vt:lpstr>Suggestions for future work</vt:lpstr>
      <vt:lpstr>Conclusions</vt:lpstr>
    </vt:vector>
  </TitlesOfParts>
  <Company>NTNU, SVT-fakultetet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glacial/permafrost interactions in patchy alpine landscape development</dc:title>
  <dc:creator>ivarbe</dc:creator>
  <cp:lastModifiedBy>Ivar Berthling</cp:lastModifiedBy>
  <cp:revision>199</cp:revision>
  <dcterms:created xsi:type="dcterms:W3CDTF">2013-08-12T09:15:33Z</dcterms:created>
  <dcterms:modified xsi:type="dcterms:W3CDTF">2015-05-05T16:26:19Z</dcterms:modified>
</cp:coreProperties>
</file>