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0"/>
  </p:notesMasterIdLst>
  <p:handoutMasterIdLst>
    <p:handoutMasterId r:id="rId21"/>
  </p:handoutMasterIdLst>
  <p:sldIdLst>
    <p:sldId id="779" r:id="rId2"/>
    <p:sldId id="781" r:id="rId3"/>
    <p:sldId id="782" r:id="rId4"/>
    <p:sldId id="812" r:id="rId5"/>
    <p:sldId id="818" r:id="rId6"/>
    <p:sldId id="815" r:id="rId7"/>
    <p:sldId id="814" r:id="rId8"/>
    <p:sldId id="817" r:id="rId9"/>
    <p:sldId id="816" r:id="rId10"/>
    <p:sldId id="813" r:id="rId11"/>
    <p:sldId id="822" r:id="rId12"/>
    <p:sldId id="823" r:id="rId13"/>
    <p:sldId id="825" r:id="rId14"/>
    <p:sldId id="821" r:id="rId15"/>
    <p:sldId id="824" r:id="rId16"/>
    <p:sldId id="827" r:id="rId17"/>
    <p:sldId id="826" r:id="rId18"/>
    <p:sldId id="793" r:id="rId19"/>
  </p:sldIdLst>
  <p:sldSz cx="9144000" cy="6858000" type="screen4x3"/>
  <p:notesSz cx="6904038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000" b="1" kern="1200">
        <a:solidFill>
          <a:schemeClr val="tx1"/>
        </a:solidFill>
        <a:latin typeface="CG 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3C"/>
    <a:srgbClr val="E1F271"/>
    <a:srgbClr val="D7FF8F"/>
    <a:srgbClr val="FFE5AA"/>
    <a:srgbClr val="FFBAF3"/>
    <a:srgbClr val="FF4F42"/>
    <a:srgbClr val="F2EDE0"/>
    <a:srgbClr val="9D9D9D"/>
    <a:srgbClr val="90909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 autoAdjust="0"/>
    <p:restoredTop sz="94290" autoAdjust="0"/>
  </p:normalViewPr>
  <p:slideViewPr>
    <p:cSldViewPr>
      <p:cViewPr varScale="1">
        <p:scale>
          <a:sx n="153" d="100"/>
          <a:sy n="153" d="100"/>
        </p:scale>
        <p:origin x="-120" y="-968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smtClean="0"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E09058AA-5842-5E40-903D-0257F279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15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11600" y="0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379913"/>
            <a:ext cx="5062538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1600" y="8759825"/>
            <a:ext cx="2992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5" tIns="46067" rIns="92135" bIns="4606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 smtClean="0"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F01E2F19-7D5F-B447-8C33-C2895F4DB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89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MS PGothic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E707EB-5C3E-4861-BF5D-5AE253EA026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739188" y="214313"/>
            <a:ext cx="74612" cy="2143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800" smtClean="0">
                <a:solidFill>
                  <a:srgbClr val="FFFFFF"/>
                </a:solidFill>
                <a:latin typeface="Arial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Times New Roman" charset="0"/>
              </a:rPr>
              <a:t>OGC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276600"/>
            <a:ext cx="7772400" cy="1143000"/>
          </a:xfrm>
        </p:spPr>
        <p:txBody>
          <a:bodyPr/>
          <a:lstStyle>
            <a:lvl1pPr>
              <a:defRPr sz="4000">
                <a:latin typeface="Helvetica Neue Condensed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009900" y="6400800"/>
            <a:ext cx="3276600" cy="3048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6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82638" y="65516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319B4A-F6EE-E74D-AEE8-2B0E8D445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3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0F903-FA6E-5A43-BB5F-C53F75DAE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6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B68C9-076B-3346-8D1F-56BEA5DC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533400"/>
            <a:ext cx="9144000" cy="762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7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DF493-127C-F648-A1A7-A9DC6043F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8131-B23C-334A-A59E-76D96EDAF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776288"/>
            <a:ext cx="84550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79525"/>
            <a:ext cx="84582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3388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 smtClean="0">
                <a:solidFill>
                  <a:srgbClr val="092E5C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61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 smtClean="0">
                <a:solidFill>
                  <a:srgbClr val="092E5C"/>
                </a:solidFill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7D090176-E11A-D04F-B656-F4BC4BB73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Times New Roman" charset="0"/>
              </a:rPr>
              <a:t>OGC</a:t>
            </a:r>
          </a:p>
        </p:txBody>
      </p:sp>
      <p:sp>
        <p:nvSpPr>
          <p:cNvPr id="1032" name="Text Box 20"/>
          <p:cNvSpPr txBox="1">
            <a:spLocks noChangeArrowheads="1"/>
          </p:cNvSpPr>
          <p:nvPr/>
        </p:nvSpPr>
        <p:spPr bwMode="auto">
          <a:xfrm>
            <a:off x="1498600" y="6270625"/>
            <a:ext cx="93663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tx2"/>
                </a:solidFill>
                <a:latin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70" r:id="rId3"/>
    <p:sldLayoutId id="2147486072" r:id="rId4"/>
    <p:sldLayoutId id="2147486073" r:id="rId5"/>
    <p:sldLayoutId id="2147486074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/>
          <a:latin typeface="Helvetica Neue Light"/>
          <a:ea typeface="ＭＳ Ｐゴシック" charset="0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 baseline="0">
          <a:solidFill>
            <a:schemeClr val="tx2"/>
          </a:solidFill>
          <a:latin typeface="Helvetica Neue Light"/>
          <a:ea typeface="ＭＳ Ｐゴシック" charset="0"/>
          <a:cs typeface="MS PGothic" charset="0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 baseline="0">
          <a:solidFill>
            <a:schemeClr val="tx2"/>
          </a:solidFill>
          <a:latin typeface="Helvetica Neue Light"/>
          <a:ea typeface="MS PGothic" pitchFamily="34" charset="-128"/>
          <a:cs typeface="MS PGothic" charset="0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baseline="0">
          <a:solidFill>
            <a:schemeClr val="tx2"/>
          </a:solidFill>
          <a:latin typeface="Helvetica Neue Light"/>
          <a:ea typeface="MS PGothic" pitchFamily="34" charset="-128"/>
          <a:cs typeface="MS PGothic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 baseline="0">
          <a:solidFill>
            <a:schemeClr val="tx2"/>
          </a:solidFill>
          <a:latin typeface="Helvetica Neue Light"/>
          <a:ea typeface="MS PGothic" pitchFamily="34" charset="-128"/>
          <a:cs typeface="MS PGothic" charset="0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 baseline="0">
          <a:solidFill>
            <a:schemeClr val="tx2"/>
          </a:solidFill>
          <a:latin typeface="Helvetica Neue Light"/>
          <a:ea typeface="MS PGothic" pitchFamily="34" charset="-128"/>
          <a:cs typeface="MS PGothic" charset="0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pengeospatial.org/files/?artifact_id=61188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2057400"/>
            <a:ext cx="8305800" cy="2057400"/>
          </a:xfrm>
        </p:spPr>
        <p:txBody>
          <a:bodyPr/>
          <a:lstStyle/>
          <a:p>
            <a:r>
              <a:rPr lang="en-GB" sz="3600" dirty="0" smtClean="0">
                <a:effectLst/>
                <a:latin typeface="Helvetica Neue Medium"/>
                <a:cs typeface="Helvetica Neue Medium"/>
              </a:rPr>
              <a:t>Architectures </a:t>
            </a:r>
            <a:r>
              <a:rPr lang="en-GB" sz="3600" dirty="0">
                <a:effectLst/>
                <a:latin typeface="Helvetica Neue Medium"/>
                <a:cs typeface="Helvetica Neue Medium"/>
              </a:rPr>
              <a:t>for </a:t>
            </a:r>
            <a:r>
              <a:rPr lang="en-GB" sz="3600" dirty="0" smtClean="0">
                <a:effectLst/>
                <a:latin typeface="Helvetica Neue Medium"/>
                <a:cs typeface="Helvetica Neue Medium"/>
              </a:rPr>
              <a:t/>
            </a:r>
            <a:br>
              <a:rPr lang="en-GB" sz="3600" dirty="0" smtClean="0">
                <a:effectLst/>
                <a:latin typeface="Helvetica Neue Medium"/>
                <a:cs typeface="Helvetica Neue Medium"/>
              </a:rPr>
            </a:br>
            <a:r>
              <a:rPr lang="en-GB" sz="3600" dirty="0" smtClean="0">
                <a:effectLst/>
                <a:latin typeface="Helvetica Neue Medium"/>
                <a:cs typeface="Helvetica Neue Medium"/>
              </a:rPr>
              <a:t>Transport </a:t>
            </a:r>
            <a:r>
              <a:rPr lang="en-GB" sz="3600" dirty="0">
                <a:effectLst/>
                <a:latin typeface="Helvetica Neue Medium"/>
                <a:cs typeface="Helvetica Neue Medium"/>
              </a:rPr>
              <a:t>Infrastructure Monitoring in Smart Cities</a:t>
            </a:r>
            <a:r>
              <a:rPr lang="de-DE" sz="3600" dirty="0">
                <a:effectLst/>
                <a:latin typeface="Helvetica Neue Medium"/>
                <a:cs typeface="Helvetica Neue Medium"/>
              </a:rPr>
              <a:t> </a:t>
            </a:r>
          </a:p>
        </p:txBody>
      </p:sp>
      <p:sp>
        <p:nvSpPr>
          <p:cNvPr id="56322" name="Subtitle 5"/>
          <p:cNvSpPr>
            <a:spLocks noGrp="1"/>
          </p:cNvSpPr>
          <p:nvPr>
            <p:ph type="subTitle" idx="1"/>
          </p:nvPr>
        </p:nvSpPr>
        <p:spPr>
          <a:xfrm>
            <a:off x="1447800" y="4191000"/>
            <a:ext cx="6400800" cy="1371600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Dr. Ingo Simonis</a:t>
            </a:r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Director, Interoperability Programs &amp; Science, OGC</a:t>
            </a:r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March 2015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/>
              </a:rPr>
              <a:t>© 2015 Open Geospatial Consortium </a:t>
            </a:r>
            <a:endParaRPr lang="en-US" dirty="0">
              <a:effectLst/>
            </a:endParaRPr>
          </a:p>
        </p:txBody>
      </p:sp>
      <p:pic>
        <p:nvPicPr>
          <p:cNvPr id="6" name="Picture 5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Cities Enterprise Framework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523328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86000" y="6019800"/>
            <a:ext cx="5137072" cy="2284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smtClean="0"/>
              <a:t>Based on the </a:t>
            </a:r>
            <a:r>
              <a:rPr lang="en-US" dirty="0"/>
              <a:t>ITU Focus Group on Smart Sustainable Cities </a:t>
            </a:r>
            <a:endParaRPr lang="en-US" dirty="0" smtClean="0"/>
          </a:p>
        </p:txBody>
      </p:sp>
      <p:pic>
        <p:nvPicPr>
          <p:cNvPr id="10" name="Picture 9" descr="CreativeCommons_Attribution_Lice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8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Services &amp; Encodings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access services</a:t>
            </a:r>
          </a:p>
          <a:p>
            <a:pPr lvl="1"/>
            <a:r>
              <a:rPr lang="en-US" dirty="0" smtClean="0"/>
              <a:t>retrieve and update information</a:t>
            </a:r>
          </a:p>
          <a:p>
            <a:pPr lvl="1"/>
            <a:r>
              <a:rPr lang="en-US" dirty="0" smtClean="0"/>
              <a:t>allows selection &amp; combination of data</a:t>
            </a:r>
          </a:p>
          <a:p>
            <a:pPr lvl="1"/>
            <a:r>
              <a:rPr lang="en-US" dirty="0" smtClean="0"/>
              <a:t>supports various output formats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Processing services</a:t>
            </a:r>
          </a:p>
          <a:p>
            <a:pPr lvl="1"/>
            <a:r>
              <a:rPr lang="en-US" dirty="0" smtClean="0"/>
              <a:t>Processing of data</a:t>
            </a:r>
          </a:p>
          <a:p>
            <a:pPr lvl="1"/>
            <a:r>
              <a:rPr lang="en-US" dirty="0" smtClean="0"/>
              <a:t>Combination of spatial &amp; non-spatial data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6DF493-127C-F648-A1A7-A9DC6043F17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6019800" y="990600"/>
            <a:ext cx="990600" cy="838200"/>
          </a:xfrm>
          <a:prstGeom prst="roundRect">
            <a:avLst/>
          </a:prstGeom>
          <a:solidFill>
            <a:srgbClr val="E1F2B5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WFS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8001000" y="990600"/>
            <a:ext cx="990600" cy="838200"/>
          </a:xfrm>
          <a:prstGeom prst="roundRect">
            <a:avLst/>
          </a:prstGeom>
          <a:solidFill>
            <a:srgbClr val="FFC4CB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SOS</a:t>
            </a:r>
            <a:endParaRPr lang="en-US" sz="20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7010400" y="990600"/>
            <a:ext cx="990600" cy="838200"/>
          </a:xfrm>
          <a:prstGeom prst="roundRect">
            <a:avLst/>
          </a:prstGeom>
          <a:solidFill>
            <a:srgbClr val="FFDEBA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WCS</a:t>
            </a:r>
            <a:endParaRPr lang="en-US" sz="200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6019800" y="4267200"/>
            <a:ext cx="990600" cy="838200"/>
          </a:xfrm>
          <a:prstGeom prst="roundRect">
            <a:avLst/>
          </a:prstGeom>
          <a:solidFill>
            <a:srgbClr val="A7A1F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WPS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7010400" y="4267200"/>
            <a:ext cx="990600" cy="838200"/>
          </a:xfrm>
          <a:prstGeom prst="roundRect">
            <a:avLst/>
          </a:prstGeom>
          <a:solidFill>
            <a:srgbClr val="C7EDE1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TJS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6019800" y="1828800"/>
            <a:ext cx="990600" cy="838200"/>
          </a:xfrm>
          <a:prstGeom prst="roundRect">
            <a:avLst/>
          </a:prstGeom>
          <a:solidFill>
            <a:srgbClr val="F2EDE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GML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8001000" y="1828800"/>
            <a:ext cx="990600" cy="838200"/>
          </a:xfrm>
          <a:prstGeom prst="roundRect">
            <a:avLst/>
          </a:prstGeom>
          <a:solidFill>
            <a:srgbClr val="BFBFB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KML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7010400" y="1828800"/>
            <a:ext cx="990600" cy="838200"/>
          </a:xfrm>
          <a:prstGeom prst="roundRect">
            <a:avLst/>
          </a:prstGeom>
          <a:solidFill>
            <a:srgbClr val="EDEDE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JSON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6019800" y="2667000"/>
            <a:ext cx="990600" cy="838200"/>
          </a:xfrm>
          <a:prstGeom prst="roundRect">
            <a:avLst/>
          </a:prstGeom>
          <a:solidFill>
            <a:srgbClr val="E1F271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dirty="0" err="1" smtClean="0"/>
              <a:t>NetCDF</a:t>
            </a:r>
            <a:endParaRPr lang="en-US" sz="16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8001000" y="2667000"/>
            <a:ext cx="990600" cy="838200"/>
          </a:xfrm>
          <a:prstGeom prst="roundRect">
            <a:avLst/>
          </a:prstGeom>
          <a:solidFill>
            <a:schemeClr val="accent3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dirty="0" err="1" smtClean="0"/>
              <a:t>GeoTIFF</a:t>
            </a:r>
            <a:endParaRPr lang="en-US" sz="16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7010400" y="2667000"/>
            <a:ext cx="990600" cy="838200"/>
          </a:xfrm>
          <a:prstGeom prst="roundRect">
            <a:avLst/>
          </a:prstGeom>
          <a:solidFill>
            <a:srgbClr val="FFC43C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dirty="0" smtClean="0"/>
              <a:t>HDF,</a:t>
            </a:r>
          </a:p>
          <a:p>
            <a:pPr algn="ctr"/>
            <a:r>
              <a:rPr lang="en-US" sz="1600" dirty="0" smtClean="0"/>
              <a:t>BURF</a:t>
            </a:r>
            <a:endParaRPr lang="en-US" sz="1600" dirty="0"/>
          </a:p>
        </p:txBody>
      </p:sp>
      <p:pic>
        <p:nvPicPr>
          <p:cNvPr id="17" name="Picture 16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3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Services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Catalog services</a:t>
            </a:r>
          </a:p>
          <a:p>
            <a:pPr lvl="1"/>
            <a:r>
              <a:rPr lang="en-US" dirty="0" smtClean="0"/>
              <a:t>discover, browse, query </a:t>
            </a:r>
            <a:r>
              <a:rPr lang="en-US" dirty="0" err="1" smtClean="0"/>
              <a:t>metada</a:t>
            </a:r>
            <a:endParaRPr lang="en-US" dirty="0" smtClean="0"/>
          </a:p>
          <a:p>
            <a:pPr lvl="1"/>
            <a:endParaRPr lang="en-US" dirty="0"/>
          </a:p>
          <a:p>
            <a:pPr marL="347663" lvl="1" indent="0">
              <a:buNone/>
            </a:pPr>
            <a:endParaRPr lang="en-US" dirty="0" smtClean="0"/>
          </a:p>
          <a:p>
            <a:r>
              <a:rPr lang="en-US" dirty="0" smtClean="0"/>
              <a:t>Visualization </a:t>
            </a:r>
          </a:p>
          <a:p>
            <a:pPr lvl="1"/>
            <a:r>
              <a:rPr lang="en-US" dirty="0" smtClean="0"/>
              <a:t>rendering information</a:t>
            </a:r>
          </a:p>
          <a:p>
            <a:pPr lvl="1"/>
            <a:r>
              <a:rPr lang="en-US" dirty="0" smtClean="0"/>
              <a:t>includes augmented reality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Workflows</a:t>
            </a:r>
          </a:p>
          <a:p>
            <a:pPr lvl="1"/>
            <a:r>
              <a:rPr lang="en-US" dirty="0" smtClean="0"/>
              <a:t>orchestrate services into workflows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6DF493-127C-F648-A1A7-A9DC6043F17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6019800" y="1219200"/>
            <a:ext cx="990600" cy="838200"/>
          </a:xfrm>
          <a:prstGeom prst="roundRect">
            <a:avLst/>
          </a:prstGeom>
          <a:solidFill>
            <a:srgbClr val="F2EDE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CSW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5943600" y="2743200"/>
            <a:ext cx="990600" cy="838200"/>
          </a:xfrm>
          <a:prstGeom prst="roundRect">
            <a:avLst/>
          </a:prstGeom>
          <a:solidFill>
            <a:srgbClr val="E1F2B5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WMS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5943600" y="3581400"/>
            <a:ext cx="990600" cy="838200"/>
          </a:xfrm>
          <a:prstGeom prst="roundRect">
            <a:avLst/>
          </a:prstGeom>
          <a:solidFill>
            <a:srgbClr val="FF4F42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KML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6934200" y="2743200"/>
            <a:ext cx="990600" cy="838200"/>
          </a:xfrm>
          <a:prstGeom prst="roundRect">
            <a:avLst/>
          </a:prstGeom>
          <a:solidFill>
            <a:srgbClr val="D7FF8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800" dirty="0" smtClean="0"/>
              <a:t>WMTS</a:t>
            </a:r>
            <a:endParaRPr lang="en-US" sz="180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6934200" y="3581400"/>
            <a:ext cx="990600" cy="838200"/>
          </a:xfrm>
          <a:prstGeom prst="roundRect">
            <a:avLst/>
          </a:prstGeom>
          <a:solidFill>
            <a:srgbClr val="FFBAF3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SLD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7924800" y="3581400"/>
            <a:ext cx="990600" cy="838200"/>
          </a:xfrm>
          <a:prstGeom prst="roundRect">
            <a:avLst/>
          </a:prstGeom>
          <a:solidFill>
            <a:srgbClr val="FFE5AA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800" dirty="0" smtClean="0"/>
              <a:t>ARML</a:t>
            </a:r>
            <a:endParaRPr lang="en-US" sz="1800" dirty="0"/>
          </a:p>
        </p:txBody>
      </p:sp>
      <p:pic>
        <p:nvPicPr>
          <p:cNvPr id="16" name="Picture 15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1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4681"/>
              </p:ext>
            </p:extLst>
          </p:nvPr>
        </p:nvGraphicFramePr>
        <p:xfrm>
          <a:off x="2362200" y="914400"/>
          <a:ext cx="3657600" cy="230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Bitmap Image" r:id="rId4" imgW="8066667" imgH="5076190" progId="PBrush">
                  <p:embed/>
                </p:oleObj>
              </mc:Choice>
              <mc:Fallback>
                <p:oleObj name="Bitmap Image" r:id="rId4" imgW="8066667" imgH="50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914400"/>
                        <a:ext cx="3657600" cy="230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2777"/>
          <a:stretch>
            <a:fillRect/>
          </a:stretch>
        </p:blipFill>
        <p:spPr bwMode="auto">
          <a:xfrm>
            <a:off x="152400" y="2514600"/>
            <a:ext cx="3930490" cy="237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3"/>
          <p:cNvSpPr>
            <a:spLocks noGrp="1"/>
          </p:cNvSpPr>
          <p:nvPr>
            <p:ph type="body" idx="1"/>
          </p:nvPr>
        </p:nvSpPr>
        <p:spPr>
          <a:xfrm>
            <a:off x="456406" y="1371600"/>
            <a:ext cx="8229600" cy="838200"/>
          </a:xfrm>
        </p:spPr>
        <p:txBody>
          <a:bodyPr lIns="0" rIns="0"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2973388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92E5C"/>
                </a:solidFill>
                <a:ea typeface="Arial" charset="0"/>
                <a:cs typeface="Arial" charset="0"/>
              </a:rPr>
              <a:t>© </a:t>
            </a:r>
            <a:r>
              <a:rPr lang="en-US" sz="900" dirty="0" smtClean="0">
                <a:solidFill>
                  <a:srgbClr val="092E5C"/>
                </a:solidFill>
                <a:ea typeface="Arial" charset="0"/>
                <a:cs typeface="Arial" charset="0"/>
              </a:rPr>
              <a:t>2014 </a:t>
            </a:r>
            <a:r>
              <a:rPr lang="en-US" sz="900" dirty="0">
                <a:solidFill>
                  <a:srgbClr val="092E5C"/>
                </a:solidFill>
                <a:ea typeface="Arial" charset="0"/>
                <a:cs typeface="Arial" charset="0"/>
              </a:rPr>
              <a:t>Open Geospatial Consortium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Models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57200" y="5105400"/>
            <a:ext cx="1447800" cy="838200"/>
          </a:xfrm>
          <a:prstGeom prst="roundRect">
            <a:avLst/>
          </a:prstGeom>
          <a:solidFill>
            <a:srgbClr val="E1F2B5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err="1" smtClean="0"/>
              <a:t>CityGML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1981200" y="5105400"/>
            <a:ext cx="1676400" cy="838200"/>
          </a:xfrm>
          <a:prstGeom prst="roundRect">
            <a:avLst/>
          </a:prstGeom>
          <a:solidFill>
            <a:srgbClr val="FFDEBA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err="1" smtClean="0"/>
              <a:t>IndoorGML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733800" y="5105400"/>
            <a:ext cx="1371600" cy="838200"/>
          </a:xfrm>
          <a:prstGeom prst="roundRect">
            <a:avLst/>
          </a:prstGeom>
          <a:solidFill>
            <a:srgbClr val="F2EDE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err="1" smtClean="0"/>
              <a:t>InfraGML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5181600" y="5105400"/>
            <a:ext cx="1447800" cy="838200"/>
          </a:xfrm>
          <a:prstGeom prst="roundRect">
            <a:avLst/>
          </a:prstGeom>
          <a:solidFill>
            <a:srgbClr val="EDEDE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smtClean="0"/>
              <a:t>SensorML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6705600" y="5105400"/>
            <a:ext cx="990600" cy="838200"/>
          </a:xfrm>
          <a:prstGeom prst="roundRect">
            <a:avLst/>
          </a:prstGeom>
          <a:solidFill>
            <a:srgbClr val="E1F271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dirty="0" err="1" smtClean="0"/>
              <a:t>Swe</a:t>
            </a:r>
            <a:endParaRPr lang="en-US" sz="1600" dirty="0" smtClean="0"/>
          </a:p>
          <a:p>
            <a:pPr algn="ctr"/>
            <a:r>
              <a:rPr lang="en-US" sz="1600" dirty="0" smtClean="0"/>
              <a:t>Common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 bwMode="auto">
          <a:xfrm>
            <a:off x="7772400" y="5105400"/>
            <a:ext cx="990600" cy="838200"/>
          </a:xfrm>
          <a:prstGeom prst="roundRect">
            <a:avLst/>
          </a:prstGeom>
          <a:solidFill>
            <a:srgbClr val="FFC43C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dirty="0" smtClean="0"/>
              <a:t>O&amp;M</a:t>
            </a:r>
            <a:endParaRPr lang="en-US" sz="1600" dirty="0"/>
          </a:p>
        </p:txBody>
      </p:sp>
      <p:pic>
        <p:nvPicPr>
          <p:cNvPr id="21" name="Content Placeholder 5" descr="Screen Shot 2014-11-16 at 19.36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>
            <a:fillRect/>
          </a:stretch>
        </p:blipFill>
        <p:spPr bwMode="auto">
          <a:xfrm>
            <a:off x="4724400" y="2438400"/>
            <a:ext cx="3921125" cy="226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6" name="Picture 15" descr="CreativeCommons_Attribution_Licen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Cities Enterprise Framework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5137072" cy="2284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/>
              <a:t>OGC Services Architecture for interoperable access and processing of geospatial information for decision support</a:t>
            </a:r>
            <a:r>
              <a:rPr lang="de-DE" dirty="0"/>
              <a:t> </a:t>
            </a:r>
            <a:endParaRPr lang="en-US" dirty="0" smtClean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34400" cy="49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reativeCommons_Attribution_Lice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2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6525"/>
            <a:ext cx="8686800" cy="685800"/>
          </a:xfrm>
        </p:spPr>
        <p:txBody>
          <a:bodyPr/>
          <a:lstStyle/>
          <a:p>
            <a:r>
              <a:rPr lang="en-US" sz="2400" dirty="0" smtClean="0"/>
              <a:t>Towards a Spatial Information Architecture for Smart Cities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6075" y="1279525"/>
            <a:ext cx="5216525" cy="4891088"/>
          </a:xfrm>
        </p:spPr>
        <p:txBody>
          <a:bodyPr/>
          <a:lstStyle/>
          <a:p>
            <a:r>
              <a:rPr lang="en-US" dirty="0" smtClean="0"/>
              <a:t>Understand complexity and opportunities</a:t>
            </a:r>
          </a:p>
          <a:p>
            <a:pPr lvl="1"/>
            <a:r>
              <a:rPr lang="en-US" dirty="0" smtClean="0"/>
              <a:t>Urban Planning, 3D Information Management, Sensor Web Enablement, Land and Infrastructure,…</a:t>
            </a:r>
          </a:p>
          <a:p>
            <a:pPr lvl="1"/>
            <a:r>
              <a:rPr lang="en-US" dirty="0" smtClean="0"/>
              <a:t>Run interoperability initiatives</a:t>
            </a:r>
          </a:p>
          <a:p>
            <a:pPr lvl="1"/>
            <a:endParaRPr lang="en-US" dirty="0"/>
          </a:p>
          <a:p>
            <a:r>
              <a:rPr lang="en-US" dirty="0" smtClean="0"/>
              <a:t>Develop best practices and profiles</a:t>
            </a:r>
          </a:p>
          <a:p>
            <a:pPr lvl="1"/>
            <a:r>
              <a:rPr lang="en-US" dirty="0" smtClean="0"/>
              <a:t>data integration</a:t>
            </a:r>
          </a:p>
          <a:p>
            <a:pPr lvl="1"/>
            <a:r>
              <a:rPr lang="en-US" dirty="0" smtClean="0"/>
              <a:t>identify and develop profiles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48131-B23C-334A-A59E-76D96EDAF12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95400"/>
            <a:ext cx="3018183" cy="237388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3048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reativeCommons_Attribution_Lice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1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6525"/>
            <a:ext cx="8686800" cy="685800"/>
          </a:xfrm>
        </p:spPr>
        <p:txBody>
          <a:bodyPr/>
          <a:lstStyle/>
          <a:p>
            <a:r>
              <a:rPr lang="en-US" sz="2400" dirty="0" smtClean="0"/>
              <a:t>Towards a Spatial Information Architecture for Smart Cities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6075" y="1279525"/>
            <a:ext cx="5216525" cy="4891088"/>
          </a:xfrm>
        </p:spPr>
        <p:txBody>
          <a:bodyPr/>
          <a:lstStyle/>
          <a:p>
            <a:r>
              <a:rPr lang="en-US" dirty="0" smtClean="0"/>
              <a:t>Coordination with other Standardization Development Organizations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48131-B23C-334A-A59E-76D96EDAF12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Macintosh HD:Users:lancemckee:Desktop:Where OGC fits in stds world figur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4721860" cy="346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reativeCommons_Attribution_Lice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4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Pilots, </a:t>
            </a:r>
            <a:r>
              <a:rPr lang="en-US" dirty="0" err="1" smtClean="0"/>
              <a:t>Plugfests</a:t>
            </a:r>
            <a:r>
              <a:rPr lang="en-US" dirty="0" smtClean="0"/>
              <a:t>, CSA, R&amp;D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6DF493-127C-F648-A1A7-A9DC6043F17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Grafik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200" y="2438400"/>
            <a:ext cx="5760720" cy="3120390"/>
          </a:xfrm>
          <a:prstGeom prst="rect">
            <a:avLst/>
          </a:prstGeom>
        </p:spPr>
      </p:pic>
      <p:pic>
        <p:nvPicPr>
          <p:cNvPr id="7" name="Grafik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308725" y="2057400"/>
            <a:ext cx="2835275" cy="1428750"/>
          </a:xfrm>
          <a:prstGeom prst="rect">
            <a:avLst/>
          </a:prstGeom>
        </p:spPr>
      </p:pic>
      <p:pic>
        <p:nvPicPr>
          <p:cNvPr id="8" name="Grafik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438400" y="4495800"/>
            <a:ext cx="2648585" cy="1873885"/>
          </a:xfrm>
          <a:prstGeom prst="rect">
            <a:avLst/>
          </a:prstGeom>
        </p:spPr>
      </p:pic>
      <p:pic>
        <p:nvPicPr>
          <p:cNvPr id="9" name="Grafik 13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" y="3886200"/>
            <a:ext cx="2446655" cy="1887855"/>
          </a:xfrm>
          <a:prstGeom prst="rect">
            <a:avLst/>
          </a:prstGeom>
        </p:spPr>
      </p:pic>
      <p:pic>
        <p:nvPicPr>
          <p:cNvPr id="10" name="Picture 9" descr="C:\DATEN_NB01\02_FORSCHUNGSPROJEKTE\DETORBA\05_Projekttreffen\2013-10-01_Meeting_Grafing_6Mo+VDI\01_Bilder_FFM_urban_scenario_1_LOD2\AD\admodel_0067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2501900" cy="1393190"/>
          </a:xfrm>
          <a:prstGeom prst="rect">
            <a:avLst/>
          </a:prstGeom>
          <a:extLst/>
        </p:spPr>
      </p:pic>
      <p:pic>
        <p:nvPicPr>
          <p:cNvPr id="11" name="Grafik 8"/>
          <p:cNvPicPr/>
          <p:nvPr/>
        </p:nvPicPr>
        <p:blipFill>
          <a:blip r:embed="rId7"/>
          <a:stretch>
            <a:fillRect/>
          </a:stretch>
        </p:blipFill>
        <p:spPr>
          <a:xfrm>
            <a:off x="914400" y="1295400"/>
            <a:ext cx="3185160" cy="2133600"/>
          </a:xfrm>
          <a:prstGeom prst="rect">
            <a:avLst/>
          </a:prstGeom>
        </p:spPr>
      </p:pic>
      <p:pic>
        <p:nvPicPr>
          <p:cNvPr id="12" name="Picture 11" descr="Screen Shot 2015-04-15 at 13.42.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62400"/>
            <a:ext cx="2691933" cy="2667416"/>
          </a:xfrm>
          <a:prstGeom prst="rect">
            <a:avLst/>
          </a:prstGeom>
        </p:spPr>
      </p:pic>
      <p:pic>
        <p:nvPicPr>
          <p:cNvPr id="13" name="Picture 12" descr="Screen Shot 2015-04-15 at 13.43.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3263900" cy="1816100"/>
          </a:xfrm>
          <a:prstGeom prst="rect">
            <a:avLst/>
          </a:prstGeom>
        </p:spPr>
      </p:pic>
      <p:pic>
        <p:nvPicPr>
          <p:cNvPr id="14" name="Picture 13" descr="Screen Shot 2015-04-15 at 13.44.1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67200"/>
            <a:ext cx="2063044" cy="1295400"/>
          </a:xfrm>
          <a:prstGeom prst="rect">
            <a:avLst/>
          </a:prstGeom>
        </p:spPr>
      </p:pic>
      <p:pic>
        <p:nvPicPr>
          <p:cNvPr id="15" name="Picture 14" descr="CreativeCommons_Attribution_Licens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0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6DF493-127C-F648-A1A7-A9DC6043F17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 descr="Question Button Green OK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85800"/>
            <a:ext cx="4876800" cy="3444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4419600"/>
            <a:ext cx="4138990" cy="13788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2000" b="0" dirty="0" smtClean="0">
                <a:latin typeface="Helvetica Neue Light"/>
                <a:cs typeface="Helvetica Neue Light"/>
              </a:rPr>
              <a:t>Ingo Simonis</a:t>
            </a:r>
          </a:p>
          <a:p>
            <a:r>
              <a:rPr lang="en-US" sz="2000" b="0" dirty="0" err="1" smtClean="0">
                <a:latin typeface="Helvetica Neue Light"/>
                <a:cs typeface="Helvetica Neue Light"/>
              </a:rPr>
              <a:t>isimonis</a:t>
            </a:r>
            <a:r>
              <a:rPr lang="en-US" sz="2000" b="0" dirty="0" smtClean="0">
                <a:latin typeface="Helvetica Neue Light"/>
                <a:cs typeface="Helvetica Neue Light"/>
              </a:rPr>
              <a:t> @ </a:t>
            </a:r>
            <a:r>
              <a:rPr lang="en-US" sz="2000" b="0" dirty="0" err="1" smtClean="0">
                <a:latin typeface="Helvetica Neue Light"/>
                <a:cs typeface="Helvetica Neue Light"/>
              </a:rPr>
              <a:t>opengeospatial.org</a:t>
            </a:r>
            <a:endParaRPr lang="en-US" sz="2000" b="0" dirty="0" smtClean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CreativeCommons_Attribution_Lice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8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Open Geospatial Consortium (OGC) 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2014 Open Geospatial Consortium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3530600" cy="264795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46075" y="1279525"/>
            <a:ext cx="4225925" cy="4891088"/>
          </a:xfrm>
        </p:spPr>
        <p:txBody>
          <a:bodyPr/>
          <a:lstStyle/>
          <a:p>
            <a:r>
              <a:rPr lang="de-DE" smtClean="0"/>
              <a:t>Gegründet 1994</a:t>
            </a:r>
          </a:p>
          <a:p>
            <a:r>
              <a:rPr lang="de-DE" smtClean="0"/>
              <a:t>not for profit </a:t>
            </a:r>
          </a:p>
          <a:p>
            <a:r>
              <a:rPr lang="de-DE" smtClean="0"/>
              <a:t>Konsens-basiert</a:t>
            </a:r>
          </a:p>
          <a:p>
            <a:r>
              <a:rPr lang="de-DE" smtClean="0"/>
              <a:t>35+ OGC Standards</a:t>
            </a:r>
          </a:p>
          <a:p>
            <a:r>
              <a:rPr lang="de-DE" smtClean="0"/>
              <a:t>OGC Standards in mehreren hundert Softwareprodukten implemetiert </a:t>
            </a:r>
          </a:p>
          <a:p>
            <a:r>
              <a:rPr lang="de-DE" smtClean="0"/>
              <a:t>Große, weltweite Nutzer- und Entwicklercommunity</a:t>
            </a:r>
          </a:p>
          <a:p>
            <a:r>
              <a:rPr lang="de-DE" smtClean="0"/>
              <a:t>499 Mitglieder (Nov 2014) </a:t>
            </a:r>
            <a:endParaRPr lang="de-DE"/>
          </a:p>
        </p:txBody>
      </p:sp>
      <p:pic>
        <p:nvPicPr>
          <p:cNvPr id="6" name="Picture 5" descr="Screen Shot 2014-11-16 at 19.20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CreativeCommons_Attribution_Lice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9209"/>
      </p:ext>
    </p:extLst>
  </p:cSld>
  <p:clrMapOvr>
    <a:masterClrMapping/>
  </p:clrMapOvr>
  <p:transition xmlns:p14="http://schemas.microsoft.com/office/powerpoint/2010/main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Open Geospatial Consortium (OGC) 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2014 Open Geospatial Consortium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3530600" cy="264795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46075" y="1279525"/>
            <a:ext cx="4225925" cy="4891088"/>
          </a:xfrm>
        </p:spPr>
        <p:txBody>
          <a:bodyPr/>
          <a:lstStyle/>
          <a:p>
            <a:r>
              <a:rPr lang="de-DE" smtClean="0"/>
              <a:t>Gegründet 1994</a:t>
            </a:r>
          </a:p>
          <a:p>
            <a:r>
              <a:rPr lang="de-DE" smtClean="0"/>
              <a:t>not for profit </a:t>
            </a:r>
          </a:p>
          <a:p>
            <a:r>
              <a:rPr lang="de-DE" smtClean="0"/>
              <a:t>Konsens-basiert</a:t>
            </a:r>
          </a:p>
          <a:p>
            <a:r>
              <a:rPr lang="de-DE" smtClean="0"/>
              <a:t>35+ OGC Standards</a:t>
            </a:r>
          </a:p>
          <a:p>
            <a:r>
              <a:rPr lang="de-DE" smtClean="0"/>
              <a:t>OGC Standards in mehreren hundert Softwareprodukten implemetiert </a:t>
            </a:r>
          </a:p>
          <a:p>
            <a:r>
              <a:rPr lang="de-DE" smtClean="0"/>
              <a:t>Große, weltweite Nutzer- und Entwicklercommunity</a:t>
            </a:r>
          </a:p>
          <a:p>
            <a:r>
              <a:rPr lang="de-DE" smtClean="0"/>
              <a:t>499 Mitglieder (Nov 2014) </a:t>
            </a:r>
            <a:endParaRPr lang="de-DE"/>
          </a:p>
        </p:txBody>
      </p:sp>
      <p:pic>
        <p:nvPicPr>
          <p:cNvPr id="6" name="Picture 5" descr="Screen Shot 2014-11-16 at 19.20.58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09800"/>
            <a:ext cx="6019800" cy="91440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5400" b="0" dirty="0" smtClean="0">
                <a:solidFill>
                  <a:srgbClr val="03122C"/>
                </a:solidFill>
                <a:latin typeface="Helvetica Neue Light"/>
                <a:cs typeface="Helvetica Neue Light"/>
              </a:rPr>
              <a:t>Not for profit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280" y="3200400"/>
            <a:ext cx="6030080" cy="91440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5400" b="0" dirty="0" smtClean="0">
                <a:solidFill>
                  <a:srgbClr val="03122C"/>
                </a:solidFill>
                <a:latin typeface="Helvetica Neue Light"/>
                <a:cs typeface="Helvetica Neue Light"/>
              </a:rPr>
              <a:t>35+ Standards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91000"/>
            <a:ext cx="6019800" cy="91440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5400" b="0" dirty="0" smtClean="0">
                <a:solidFill>
                  <a:srgbClr val="03122C"/>
                </a:solidFill>
                <a:latin typeface="Helvetica Neue Light"/>
                <a:cs typeface="Helvetica Neue Light"/>
              </a:rPr>
              <a:t>500+ Members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219200"/>
            <a:ext cx="6019800" cy="91440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5400" b="0" dirty="0" smtClean="0">
                <a:solidFill>
                  <a:srgbClr val="03122C"/>
                </a:solidFill>
                <a:latin typeface="Helvetica Neue Light"/>
                <a:cs typeface="Helvetica Neue Light"/>
              </a:rPr>
              <a:t>1994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181600"/>
            <a:ext cx="6019800" cy="914400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5400" b="0" dirty="0" smtClean="0">
                <a:solidFill>
                  <a:srgbClr val="03122C"/>
                </a:solidFill>
                <a:latin typeface="Helvetica Neue Light"/>
                <a:cs typeface="Helvetica Neue Light"/>
              </a:rPr>
              <a:t>Consensus driven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70485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 smtClean="0">
                <a:solidFill>
                  <a:srgbClr val="092E5C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7" name="Picture 16" descr="CreativeCommons_Attribution_Licen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86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48px-SmartCiti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r="9739"/>
          <a:stretch/>
        </p:blipFill>
        <p:spPr>
          <a:xfrm>
            <a:off x="0" y="-304800"/>
            <a:ext cx="9144000" cy="7162800"/>
          </a:xfrm>
          <a:prstGeom prst="rect">
            <a:avLst/>
          </a:prstGeom>
          <a:solidFill>
            <a:srgbClr val="800000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2362200"/>
            <a:ext cx="9144000" cy="2362200"/>
          </a:xfrm>
          <a:prstGeom prst="rect">
            <a:avLst/>
          </a:prstGeom>
          <a:solidFill>
            <a:schemeClr val="bg2">
              <a:alpha val="71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9600" b="0" dirty="0" err="1" smtClean="0">
                <a:solidFill>
                  <a:srgbClr val="FFFFFF"/>
                </a:solidFill>
                <a:latin typeface="Helvetica Neue Black Condensed"/>
                <a:cs typeface="Helvetica Neue Black Condensed"/>
              </a:rPr>
              <a:t>OGC.Smart.Cities</a:t>
            </a:r>
            <a:endParaRPr lang="en-US" sz="9600" b="0" dirty="0" smtClean="0">
              <a:solidFill>
                <a:srgbClr val="FFFFFF"/>
              </a:solidFill>
              <a:latin typeface="Helvetica Neue Black Condensed"/>
              <a:cs typeface="Helvetica Neue Black Condensed"/>
            </a:endParaRPr>
          </a:p>
          <a:p>
            <a:pPr algn="ctr"/>
            <a:r>
              <a:rPr lang="en-US" sz="2400" b="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OGC 14-115: OGC </a:t>
            </a:r>
            <a:r>
              <a:rPr lang="en-US" sz="2400" b="0" dirty="0">
                <a:solidFill>
                  <a:srgbClr val="FFFFFF"/>
                </a:solidFill>
                <a:latin typeface="Helvetica Neue Light"/>
                <a:cs typeface="Helvetica Neue Light"/>
              </a:rPr>
              <a:t>Smart Cities Spatial Information Framework</a:t>
            </a:r>
          </a:p>
        </p:txBody>
      </p:sp>
      <p:pic>
        <p:nvPicPr>
          <p:cNvPr id="2" name="Picture 1" descr="Screen Shot 2015-04-15 at 13.09.32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62" y="-152399"/>
            <a:ext cx="1007138" cy="1371600"/>
          </a:xfrm>
          <a:prstGeom prst="rect">
            <a:avLst/>
          </a:prstGeom>
        </p:spPr>
      </p:pic>
      <p:pic>
        <p:nvPicPr>
          <p:cNvPr id="7" name="Picture 6" descr="CreativeCommons_Attribution_Licen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0480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0223"/>
      </p:ext>
    </p:extLst>
  </p:cSld>
  <p:clrMapOvr>
    <a:masterClrMapping/>
  </p:clrMapOvr>
  <p:transition xmlns:p14="http://schemas.microsoft.com/office/powerpoint/2010/main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City Indicators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5638800" y="52578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Economy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 bwMode="auto">
          <a:xfrm>
            <a:off x="1295400" y="28194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Education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 bwMode="auto">
          <a:xfrm>
            <a:off x="3276600" y="9906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2895600" y="19050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Environment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 bwMode="auto">
          <a:xfrm>
            <a:off x="5257800" y="9906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Recreation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4953000" y="19050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Safety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 bwMode="auto">
          <a:xfrm>
            <a:off x="152400" y="21336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Shelter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 bwMode="auto">
          <a:xfrm>
            <a:off x="3733800" y="28194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Solid Waste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0" y="27432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Telecom &amp; innovation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 bwMode="auto">
          <a:xfrm>
            <a:off x="2590800" y="38100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Finance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 bwMode="auto">
          <a:xfrm>
            <a:off x="304800" y="38862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Emergency Response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 bwMode="auto">
          <a:xfrm>
            <a:off x="5562600" y="35052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Governance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 bwMode="auto">
          <a:xfrm>
            <a:off x="1066800" y="5181600"/>
            <a:ext cx="25146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dirty="0" smtClean="0"/>
              <a:t>Health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 bwMode="auto">
          <a:xfrm>
            <a:off x="3124200" y="4495800"/>
            <a:ext cx="2743200" cy="1066800"/>
          </a:xfrm>
          <a:prstGeom prst="ellipse">
            <a:avLst/>
          </a:prstGeom>
          <a:solidFill>
            <a:srgbClr val="E1F2B5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smtClean="0"/>
              <a:t>Transportation</a:t>
            </a:r>
            <a:endParaRPr lang="en-US" sz="2000" dirty="0"/>
          </a:p>
        </p:txBody>
      </p:sp>
      <p:sp>
        <p:nvSpPr>
          <p:cNvPr id="20" name="Oval 19"/>
          <p:cNvSpPr/>
          <p:nvPr/>
        </p:nvSpPr>
        <p:spPr bwMode="auto">
          <a:xfrm>
            <a:off x="3200400" y="5257800"/>
            <a:ext cx="27432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smtClean="0"/>
              <a:t>Urban Planning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 bwMode="auto">
          <a:xfrm>
            <a:off x="5638800" y="4495800"/>
            <a:ext cx="27432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smtClean="0"/>
              <a:t>Waste Water</a:t>
            </a:r>
            <a:endParaRPr lang="en-US" sz="2000" dirty="0"/>
          </a:p>
        </p:txBody>
      </p:sp>
      <p:sp>
        <p:nvSpPr>
          <p:cNvPr id="22" name="Oval 21"/>
          <p:cNvSpPr/>
          <p:nvPr/>
        </p:nvSpPr>
        <p:spPr bwMode="auto">
          <a:xfrm>
            <a:off x="838200" y="1295400"/>
            <a:ext cx="2743200" cy="1066800"/>
          </a:xfrm>
          <a:prstGeom prst="ellipse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2000" dirty="0" smtClean="0"/>
              <a:t>Water &amp; Sanitation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467600" y="6248400"/>
            <a:ext cx="10668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 smtClean="0"/>
              <a:t>defined by </a:t>
            </a:r>
          </a:p>
          <a:p>
            <a:r>
              <a:rPr lang="en-US" sz="1200" dirty="0" smtClean="0"/>
              <a:t>ISO </a:t>
            </a:r>
            <a:r>
              <a:rPr lang="en-US" sz="1200" dirty="0"/>
              <a:t>37120</a:t>
            </a:r>
            <a:endParaRPr lang="en-US" sz="1200" dirty="0" smtClean="0"/>
          </a:p>
        </p:txBody>
      </p:sp>
      <p:pic>
        <p:nvPicPr>
          <p:cNvPr id="24" name="Picture 23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2014 Open Geospatial Consortium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630"/>
            <a:ext cx="9144000" cy="6347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Pipes</a:t>
            </a:r>
            <a:endParaRPr lang="en-US" dirty="0"/>
          </a:p>
        </p:txBody>
      </p:sp>
      <p:pic>
        <p:nvPicPr>
          <p:cNvPr id="7" name="Picture 6" descr="CreativeCommons_Attribution_Lice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71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71800" y="64770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1066800" y="1219200"/>
            <a:ext cx="2514600" cy="762000"/>
          </a:xfrm>
          <a:prstGeom prst="roundRect">
            <a:avLst/>
          </a:prstGeom>
          <a:solidFill>
            <a:srgbClr val="E1F2B5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Administration</a:t>
            </a:r>
            <a:endParaRPr lang="en-US" sz="2000" b="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066800" y="2072640"/>
            <a:ext cx="2514600" cy="762000"/>
          </a:xfrm>
          <a:prstGeom prst="roundRect">
            <a:avLst/>
          </a:prstGeom>
          <a:solidFill>
            <a:srgbClr val="FFDEBA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Carrying Business</a:t>
            </a:r>
            <a:endParaRPr lang="en-US" sz="2000" b="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1066800" y="2926080"/>
            <a:ext cx="2514600" cy="762000"/>
          </a:xfrm>
          <a:prstGeom prst="roundRect">
            <a:avLst/>
          </a:prstGeom>
          <a:solidFill>
            <a:srgbClr val="C5DFF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Companies</a:t>
            </a:r>
            <a:endParaRPr lang="en-US" sz="2000" b="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1066800" y="3779520"/>
            <a:ext cx="2514600" cy="762000"/>
          </a:xfrm>
          <a:prstGeom prst="roundRect">
            <a:avLst/>
          </a:prstGeom>
          <a:solidFill>
            <a:srgbClr val="A7A1F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Tourism</a:t>
            </a:r>
            <a:endParaRPr lang="en-US" sz="2000" b="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066800" y="4632960"/>
            <a:ext cx="2514600" cy="762000"/>
          </a:xfrm>
          <a:prstGeom prst="roundRect">
            <a:avLst/>
          </a:prstGeom>
          <a:solidFill>
            <a:srgbClr val="C7EDE1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Emergency Services </a:t>
            </a:r>
            <a:endParaRPr lang="en-US" sz="2000" b="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066800" y="5486400"/>
            <a:ext cx="2514600" cy="762000"/>
          </a:xfrm>
          <a:prstGeom prst="roundRect">
            <a:avLst/>
          </a:prstGeom>
          <a:solidFill>
            <a:srgbClr val="FFC4CB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Citizens &amp; Visitors</a:t>
            </a:r>
            <a:endParaRPr lang="en-US" sz="2000" b="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953000" y="1219200"/>
            <a:ext cx="2514600" cy="762000"/>
          </a:xfrm>
          <a:prstGeom prst="roundRect">
            <a:avLst/>
          </a:prstGeom>
          <a:solidFill>
            <a:srgbClr val="DDDDD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Improved information basis </a:t>
            </a:r>
            <a:endParaRPr lang="en-US" sz="2000" b="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4953000" y="2072640"/>
            <a:ext cx="2514600" cy="762000"/>
          </a:xfrm>
          <a:prstGeom prst="roundRect">
            <a:avLst/>
          </a:prstGeom>
          <a:solidFill>
            <a:srgbClr val="9D9D9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Efficient traffic</a:t>
            </a:r>
            <a:endParaRPr lang="en-US" sz="2000" b="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4953000" y="2926080"/>
            <a:ext cx="2514600" cy="762000"/>
          </a:xfrm>
          <a:prstGeom prst="roundRect">
            <a:avLst/>
          </a:prstGeom>
          <a:solidFill>
            <a:srgbClr val="BFBFB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Integration with simulation models</a:t>
            </a:r>
            <a:endParaRPr lang="en-US" sz="2000" b="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4953000" y="3779520"/>
            <a:ext cx="2514600" cy="762000"/>
          </a:xfrm>
          <a:prstGeom prst="roundRect">
            <a:avLst/>
          </a:prstGeom>
          <a:solidFill>
            <a:srgbClr val="EDEDED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Increased safety</a:t>
            </a:r>
            <a:endParaRPr lang="en-US" sz="2000" b="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4953000" y="4632960"/>
            <a:ext cx="2514600" cy="762000"/>
          </a:xfrm>
          <a:prstGeom prst="roundRect">
            <a:avLst/>
          </a:prstGeom>
          <a:solidFill>
            <a:srgbClr val="BFBFBF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/>
          <a:lstStyle/>
          <a:p>
            <a:pPr algn="ctr"/>
            <a:r>
              <a:rPr lang="en-US" sz="1800" b="0" dirty="0" smtClean="0"/>
              <a:t>Reduced environmental pollution</a:t>
            </a:r>
            <a:endParaRPr lang="en-US" sz="1800" b="0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4953000" y="5486400"/>
            <a:ext cx="2514600" cy="762000"/>
          </a:xfrm>
          <a:prstGeom prst="roundRect">
            <a:avLst/>
          </a:prstGeom>
          <a:solidFill>
            <a:srgbClr val="909090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000" b="0" dirty="0" smtClean="0"/>
              <a:t>Improved networks</a:t>
            </a:r>
            <a:endParaRPr lang="en-US" sz="2000" b="0" dirty="0"/>
          </a:p>
        </p:txBody>
      </p:sp>
      <p:cxnSp>
        <p:nvCxnSpPr>
          <p:cNvPr id="19" name="Straight Connector 18"/>
          <p:cNvCxnSpPr>
            <a:stCxn id="6" idx="3"/>
            <a:endCxn id="12" idx="1"/>
          </p:cNvCxnSpPr>
          <p:nvPr/>
        </p:nvCxnSpPr>
        <p:spPr bwMode="auto">
          <a:xfrm>
            <a:off x="3581400" y="160020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6" idx="3"/>
            <a:endCxn id="13" idx="1"/>
          </p:cNvCxnSpPr>
          <p:nvPr/>
        </p:nvCxnSpPr>
        <p:spPr bwMode="auto">
          <a:xfrm>
            <a:off x="3581400" y="160020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6" idx="3"/>
            <a:endCxn id="14" idx="1"/>
          </p:cNvCxnSpPr>
          <p:nvPr/>
        </p:nvCxnSpPr>
        <p:spPr bwMode="auto">
          <a:xfrm>
            <a:off x="3581400" y="160020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6" idx="3"/>
            <a:endCxn id="15" idx="1"/>
          </p:cNvCxnSpPr>
          <p:nvPr/>
        </p:nvCxnSpPr>
        <p:spPr bwMode="auto">
          <a:xfrm>
            <a:off x="3581400" y="160020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6" idx="3"/>
            <a:endCxn id="16" idx="1"/>
          </p:cNvCxnSpPr>
          <p:nvPr/>
        </p:nvCxnSpPr>
        <p:spPr bwMode="auto">
          <a:xfrm>
            <a:off x="3581400" y="1600200"/>
            <a:ext cx="1371600" cy="341376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7" idx="3"/>
            <a:endCxn id="12" idx="1"/>
          </p:cNvCxnSpPr>
          <p:nvPr/>
        </p:nvCxnSpPr>
        <p:spPr bwMode="auto">
          <a:xfrm flipV="1">
            <a:off x="3581400" y="160020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6" idx="3"/>
            <a:endCxn id="17" idx="1"/>
          </p:cNvCxnSpPr>
          <p:nvPr/>
        </p:nvCxnSpPr>
        <p:spPr bwMode="auto">
          <a:xfrm>
            <a:off x="3581400" y="1600200"/>
            <a:ext cx="1371600" cy="4267200"/>
          </a:xfrm>
          <a:prstGeom prst="line">
            <a:avLst/>
          </a:prstGeom>
          <a:noFill/>
          <a:ln w="12700" cap="flat" cmpd="sng" algn="ctr">
            <a:solidFill>
              <a:srgbClr val="E1F2B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7" idx="3"/>
            <a:endCxn id="13" idx="1"/>
          </p:cNvCxnSpPr>
          <p:nvPr/>
        </p:nvCxnSpPr>
        <p:spPr bwMode="auto">
          <a:xfrm>
            <a:off x="3581400" y="245364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7" idx="3"/>
            <a:endCxn id="14" idx="1"/>
          </p:cNvCxnSpPr>
          <p:nvPr/>
        </p:nvCxnSpPr>
        <p:spPr bwMode="auto">
          <a:xfrm>
            <a:off x="3581400" y="245364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7" idx="3"/>
            <a:endCxn id="15" idx="1"/>
          </p:cNvCxnSpPr>
          <p:nvPr/>
        </p:nvCxnSpPr>
        <p:spPr bwMode="auto">
          <a:xfrm>
            <a:off x="3581400" y="245364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>
            <a:stCxn id="7" idx="3"/>
            <a:endCxn id="16" idx="1"/>
          </p:cNvCxnSpPr>
          <p:nvPr/>
        </p:nvCxnSpPr>
        <p:spPr bwMode="auto">
          <a:xfrm>
            <a:off x="3581400" y="245364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7" idx="3"/>
            <a:endCxn id="17" idx="1"/>
          </p:cNvCxnSpPr>
          <p:nvPr/>
        </p:nvCxnSpPr>
        <p:spPr bwMode="auto">
          <a:xfrm>
            <a:off x="3581400" y="2453640"/>
            <a:ext cx="1371600" cy="3413760"/>
          </a:xfrm>
          <a:prstGeom prst="line">
            <a:avLst/>
          </a:prstGeom>
          <a:noFill/>
          <a:ln w="12700" cap="flat" cmpd="sng" algn="ctr">
            <a:solidFill>
              <a:srgbClr val="FFDEB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8" idx="3"/>
            <a:endCxn id="12" idx="1"/>
          </p:cNvCxnSpPr>
          <p:nvPr/>
        </p:nvCxnSpPr>
        <p:spPr bwMode="auto">
          <a:xfrm flipV="1">
            <a:off x="3581400" y="160020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8" idx="3"/>
            <a:endCxn id="13" idx="1"/>
          </p:cNvCxnSpPr>
          <p:nvPr/>
        </p:nvCxnSpPr>
        <p:spPr bwMode="auto">
          <a:xfrm flipV="1">
            <a:off x="3581400" y="245364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8" idx="3"/>
            <a:endCxn id="14" idx="1"/>
          </p:cNvCxnSpPr>
          <p:nvPr/>
        </p:nvCxnSpPr>
        <p:spPr bwMode="auto">
          <a:xfrm>
            <a:off x="3581400" y="330708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8" idx="3"/>
            <a:endCxn id="15" idx="1"/>
          </p:cNvCxnSpPr>
          <p:nvPr/>
        </p:nvCxnSpPr>
        <p:spPr bwMode="auto">
          <a:xfrm>
            <a:off x="3581400" y="330708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8" idx="3"/>
            <a:endCxn id="16" idx="1"/>
          </p:cNvCxnSpPr>
          <p:nvPr/>
        </p:nvCxnSpPr>
        <p:spPr bwMode="auto">
          <a:xfrm>
            <a:off x="3581400" y="330708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8" idx="3"/>
            <a:endCxn id="17" idx="1"/>
          </p:cNvCxnSpPr>
          <p:nvPr/>
        </p:nvCxnSpPr>
        <p:spPr bwMode="auto">
          <a:xfrm>
            <a:off x="3581400" y="330708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C5D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9" idx="3"/>
            <a:endCxn id="17" idx="1"/>
          </p:cNvCxnSpPr>
          <p:nvPr/>
        </p:nvCxnSpPr>
        <p:spPr bwMode="auto">
          <a:xfrm>
            <a:off x="3581400" y="416052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stCxn id="9" idx="3"/>
            <a:endCxn id="16" idx="1"/>
          </p:cNvCxnSpPr>
          <p:nvPr/>
        </p:nvCxnSpPr>
        <p:spPr bwMode="auto">
          <a:xfrm>
            <a:off x="3581400" y="416052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stCxn id="9" idx="3"/>
            <a:endCxn id="15" idx="1"/>
          </p:cNvCxnSpPr>
          <p:nvPr/>
        </p:nvCxnSpPr>
        <p:spPr bwMode="auto">
          <a:xfrm>
            <a:off x="3581400" y="416052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>
            <a:endCxn id="14" idx="1"/>
          </p:cNvCxnSpPr>
          <p:nvPr/>
        </p:nvCxnSpPr>
        <p:spPr bwMode="auto">
          <a:xfrm flipV="1">
            <a:off x="3581400" y="3307080"/>
            <a:ext cx="1371600" cy="82296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>
            <a:endCxn id="13" idx="1"/>
          </p:cNvCxnSpPr>
          <p:nvPr/>
        </p:nvCxnSpPr>
        <p:spPr bwMode="auto">
          <a:xfrm flipV="1">
            <a:off x="3581400" y="2453640"/>
            <a:ext cx="1371600" cy="169164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9" idx="3"/>
            <a:endCxn id="12" idx="1"/>
          </p:cNvCxnSpPr>
          <p:nvPr/>
        </p:nvCxnSpPr>
        <p:spPr bwMode="auto">
          <a:xfrm flipV="1">
            <a:off x="3581400" y="160020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A7A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>
            <a:stCxn id="10" idx="3"/>
            <a:endCxn id="17" idx="1"/>
          </p:cNvCxnSpPr>
          <p:nvPr/>
        </p:nvCxnSpPr>
        <p:spPr bwMode="auto">
          <a:xfrm>
            <a:off x="3581400" y="501396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10" idx="3"/>
            <a:endCxn id="16" idx="1"/>
          </p:cNvCxnSpPr>
          <p:nvPr/>
        </p:nvCxnSpPr>
        <p:spPr bwMode="auto">
          <a:xfrm>
            <a:off x="3581400" y="501396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10" idx="3"/>
            <a:endCxn id="15" idx="1"/>
          </p:cNvCxnSpPr>
          <p:nvPr/>
        </p:nvCxnSpPr>
        <p:spPr bwMode="auto">
          <a:xfrm flipV="1">
            <a:off x="3581400" y="416052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10" idx="3"/>
            <a:endCxn id="14" idx="1"/>
          </p:cNvCxnSpPr>
          <p:nvPr/>
        </p:nvCxnSpPr>
        <p:spPr bwMode="auto">
          <a:xfrm flipV="1">
            <a:off x="3581400" y="330708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0" idx="3"/>
            <a:endCxn id="13" idx="1"/>
          </p:cNvCxnSpPr>
          <p:nvPr/>
        </p:nvCxnSpPr>
        <p:spPr bwMode="auto">
          <a:xfrm flipV="1">
            <a:off x="3581400" y="245364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0" idx="3"/>
            <a:endCxn id="12" idx="1"/>
          </p:cNvCxnSpPr>
          <p:nvPr/>
        </p:nvCxnSpPr>
        <p:spPr bwMode="auto">
          <a:xfrm flipV="1">
            <a:off x="3581400" y="1600200"/>
            <a:ext cx="1371600" cy="3413760"/>
          </a:xfrm>
          <a:prstGeom prst="line">
            <a:avLst/>
          </a:prstGeom>
          <a:noFill/>
          <a:ln w="12700" cap="flat" cmpd="sng" algn="ctr">
            <a:solidFill>
              <a:srgbClr val="C7EDE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stCxn id="11" idx="3"/>
            <a:endCxn id="17" idx="1"/>
          </p:cNvCxnSpPr>
          <p:nvPr/>
        </p:nvCxnSpPr>
        <p:spPr bwMode="auto">
          <a:xfrm>
            <a:off x="3581400" y="5867400"/>
            <a:ext cx="1371600" cy="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11" idx="3"/>
            <a:endCxn id="16" idx="1"/>
          </p:cNvCxnSpPr>
          <p:nvPr/>
        </p:nvCxnSpPr>
        <p:spPr bwMode="auto">
          <a:xfrm flipV="1">
            <a:off x="3581400" y="5013960"/>
            <a:ext cx="1371600" cy="85344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>
            <a:stCxn id="11" idx="3"/>
            <a:endCxn id="15" idx="1"/>
          </p:cNvCxnSpPr>
          <p:nvPr/>
        </p:nvCxnSpPr>
        <p:spPr bwMode="auto">
          <a:xfrm flipV="1">
            <a:off x="3581400" y="4160520"/>
            <a:ext cx="1371600" cy="170688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11" idx="3"/>
            <a:endCxn id="14" idx="1"/>
          </p:cNvCxnSpPr>
          <p:nvPr/>
        </p:nvCxnSpPr>
        <p:spPr bwMode="auto">
          <a:xfrm flipV="1">
            <a:off x="3581400" y="3307080"/>
            <a:ext cx="1371600" cy="256032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11" idx="3"/>
            <a:endCxn id="13" idx="1"/>
          </p:cNvCxnSpPr>
          <p:nvPr/>
        </p:nvCxnSpPr>
        <p:spPr bwMode="auto">
          <a:xfrm flipV="1">
            <a:off x="3581400" y="2453640"/>
            <a:ext cx="1371600" cy="341376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>
            <a:stCxn id="11" idx="3"/>
            <a:endCxn id="12" idx="1"/>
          </p:cNvCxnSpPr>
          <p:nvPr/>
        </p:nvCxnSpPr>
        <p:spPr bwMode="auto">
          <a:xfrm flipV="1">
            <a:off x="3581400" y="1600200"/>
            <a:ext cx="1371600" cy="4267200"/>
          </a:xfrm>
          <a:prstGeom prst="line">
            <a:avLst/>
          </a:prstGeom>
          <a:noFill/>
          <a:ln w="12700" cap="flat" cmpd="sng" algn="ctr">
            <a:solidFill>
              <a:srgbClr val="FFC4C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4" name="Picture 53" descr="CreativeCommons_Attribution_Licen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48131-B23C-334A-A59E-76D96EDAF12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57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6172200"/>
            <a:ext cx="1905000" cy="2286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0" dirty="0" smtClean="0"/>
              <a:t>image by </a:t>
            </a:r>
            <a:r>
              <a:rPr lang="en-US" b="0" dirty="0" err="1" smtClean="0"/>
              <a:t>Swisstraffic.ch</a:t>
            </a:r>
            <a:endParaRPr lang="en-US" b="0" dirty="0" smtClean="0"/>
          </a:p>
        </p:txBody>
      </p:sp>
      <p:pic>
        <p:nvPicPr>
          <p:cNvPr id="6" name="Picture 5" descr="CreativeCommons_Attribution_Licen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2015 Open Geospatial Consortium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319B4A-F6EE-E74D-AEE8-2B0E8D4451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Screen Shot 2015-04-15 at 10.54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7467600" y="5181600"/>
            <a:ext cx="1676400" cy="1676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7467600" y="0"/>
            <a:ext cx="1620454" cy="762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3048000" y="65532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092E5C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b="1" kern="1200">
                <a:solidFill>
                  <a:schemeClr val="tx1"/>
                </a:solidFill>
                <a:latin typeface="CG 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© 2015 Open Geospatial Consortium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33400" y="1371600"/>
            <a:ext cx="3886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228600" y="152400"/>
            <a:ext cx="4114800" cy="60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31775" y="136525"/>
            <a:ext cx="8683625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Light"/>
                <a:ea typeface="ＭＳ Ｐゴシック" charset="0"/>
                <a:cs typeface="MS PGothic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  <a:cs typeface="MS PGothic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  <a:cs typeface="MS PGothic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  <a:cs typeface="MS PGothic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  <a:cs typeface="MS PGothic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92E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effectLst/>
                <a:cs typeface="Helvetica Neue Light"/>
              </a:rPr>
              <a:t>Combine and Process Observations</a:t>
            </a:r>
            <a:endParaRPr lang="en-US" dirty="0">
              <a:effectLst/>
              <a:cs typeface="Helvetica Neue Light"/>
            </a:endParaRPr>
          </a:p>
        </p:txBody>
      </p:sp>
      <p:pic>
        <p:nvPicPr>
          <p:cNvPr id="15" name="Picture 14" descr="handheld-1474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685800" cy="13716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3048000" y="2438400"/>
            <a:ext cx="304800" cy="609600"/>
          </a:xfrm>
          <a:prstGeom prst="straightConnector1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4572000"/>
            <a:ext cx="2804907" cy="1828800"/>
          </a:xfrm>
          <a:prstGeom prst="rect">
            <a:avLst/>
          </a:prstGeom>
        </p:spPr>
      </p:pic>
      <p:pic>
        <p:nvPicPr>
          <p:cNvPr id="3" name="Picture 2" descr="RZ SITUATION-2 RG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2133600" cy="1600200"/>
          </a:xfrm>
          <a:prstGeom prst="rect">
            <a:avLst/>
          </a:prstGeom>
        </p:spPr>
      </p:pic>
      <p:pic>
        <p:nvPicPr>
          <p:cNvPr id="7" name="Picture 6" descr="RZ SITUATION-6 RG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2438400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10200" y="6019800"/>
            <a:ext cx="19812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dirty="0" smtClean="0"/>
              <a:t>image by </a:t>
            </a:r>
            <a:r>
              <a:rPr lang="en-US" b="0" dirty="0" err="1" smtClean="0"/>
              <a:t>viatraffic.de</a:t>
            </a:r>
            <a:endParaRPr lang="en-US" b="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8600" y="3657600"/>
            <a:ext cx="19812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dirty="0" smtClean="0"/>
              <a:t>image by </a:t>
            </a:r>
            <a:r>
              <a:rPr lang="en-US" b="0" dirty="0" err="1"/>
              <a:t>w</a:t>
            </a:r>
            <a:r>
              <a:rPr lang="en-US" b="0" dirty="0" err="1" smtClean="0"/>
              <a:t>ti.com</a:t>
            </a:r>
            <a:endParaRPr lang="en-US" b="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6248400"/>
            <a:ext cx="1981200" cy="381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0" dirty="0" smtClean="0"/>
              <a:t>image by </a:t>
            </a:r>
            <a:r>
              <a:rPr lang="en-US" b="0" dirty="0" err="1" smtClean="0"/>
              <a:t>moxa.com</a:t>
            </a:r>
            <a:endParaRPr lang="en-US" b="0" dirty="0" smtClean="0"/>
          </a:p>
        </p:txBody>
      </p:sp>
      <p:pic>
        <p:nvPicPr>
          <p:cNvPr id="20" name="Picture 19" descr="3g-4g-train-app-63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/>
          <a:stretch/>
        </p:blipFill>
        <p:spPr>
          <a:xfrm>
            <a:off x="0" y="2133600"/>
            <a:ext cx="2743200" cy="1601772"/>
          </a:xfrm>
          <a:prstGeom prst="rect">
            <a:avLst/>
          </a:prstGeom>
        </p:spPr>
      </p:pic>
      <p:pic>
        <p:nvPicPr>
          <p:cNvPr id="21" name="Picture 20" descr="RZ SITUATION-2 RG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2438400" cy="1828800"/>
          </a:xfrm>
          <a:prstGeom prst="rect">
            <a:avLst/>
          </a:prstGeom>
        </p:spPr>
      </p:pic>
      <p:pic>
        <p:nvPicPr>
          <p:cNvPr id="22" name="Picture 21" descr="CreativeCommons_Attribution_Licen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0" y="0"/>
            <a:ext cx="1043608" cy="3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9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GC_PowerPoint_Template">
  <a:themeElements>
    <a:clrScheme name="">
      <a:dk1>
        <a:srgbClr val="000000"/>
      </a:dk1>
      <a:lt1>
        <a:srgbClr val="FFFFCC"/>
      </a:lt1>
      <a:dk2>
        <a:srgbClr val="092E5C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>
          <a:defRPr dirty="0" err="1" smtClean="0"/>
        </a:defPPr>
      </a:lstStyle>
    </a:tx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12224</TotalTime>
  <Words>493</Words>
  <Application>Microsoft Macintosh PowerPoint</Application>
  <PresentationFormat>On-screen Show (4:3)</PresentationFormat>
  <Paragraphs>169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OGC_PowerPoint_Template</vt:lpstr>
      <vt:lpstr>Bitmap Image</vt:lpstr>
      <vt:lpstr>Architectures for  Transport Infrastructure Monitoring in Smart Cities </vt:lpstr>
      <vt:lpstr>Open Geospatial Consortium (OGC) </vt:lpstr>
      <vt:lpstr>Open Geospatial Consortium (OGC) </vt:lpstr>
      <vt:lpstr>PowerPoint Presentation</vt:lpstr>
      <vt:lpstr>Smart City Indicators</vt:lpstr>
      <vt:lpstr>Vertical Pipes</vt:lpstr>
      <vt:lpstr>Transport Infrastructure</vt:lpstr>
      <vt:lpstr>PowerPoint Presentation</vt:lpstr>
      <vt:lpstr>PowerPoint Presentation</vt:lpstr>
      <vt:lpstr>Smart Cities Enterprise Framework</vt:lpstr>
      <vt:lpstr>Key Services &amp; Encodings</vt:lpstr>
      <vt:lpstr>Key Services</vt:lpstr>
      <vt:lpstr>Data Models</vt:lpstr>
      <vt:lpstr>Smart Cities Enterprise Framework</vt:lpstr>
      <vt:lpstr>Towards a Spatial Information Architecture for Smart Cities</vt:lpstr>
      <vt:lpstr>Towards a Spatial Information Architecture for Smart Cities</vt:lpstr>
      <vt:lpstr>Pilots, Plugfests, CSA, R&amp;D</vt:lpstr>
      <vt:lpstr>PowerPoint Presentation</vt:lpstr>
    </vt:vector>
  </TitlesOfParts>
  <Company>OGC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OGC TC/PC</dc:subject>
  <dc:creator>Carl Reed</dc:creator>
  <cp:lastModifiedBy>Ingo Simonis</cp:lastModifiedBy>
  <cp:revision>366</cp:revision>
  <cp:lastPrinted>2015-03-05T13:20:24Z</cp:lastPrinted>
  <dcterms:created xsi:type="dcterms:W3CDTF">2009-10-20T16:54:31Z</dcterms:created>
  <dcterms:modified xsi:type="dcterms:W3CDTF">2015-05-15T06:38:43Z</dcterms:modified>
</cp:coreProperties>
</file>