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100" d="100"/>
          <a:sy n="100" d="100"/>
        </p:scale>
        <p:origin x="-1722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FCE1F-22D7-4855-813E-23ECDC8E39B2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149DA-94CA-4960-BD40-FA5D2FC53D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24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47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11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40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33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7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49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5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64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65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49DA-94CA-4960-BD40-FA5D2FC53D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12192000" cy="15650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 userDrawn="1"/>
        </p:nvSpPr>
        <p:spPr>
          <a:xfrm>
            <a:off x="1673354" y="0"/>
            <a:ext cx="8420215" cy="1700342"/>
          </a:xfrm>
          <a:prstGeom prst="rect">
            <a:avLst/>
          </a:prstGeom>
          <a:noFill/>
        </p:spPr>
        <p:txBody>
          <a:bodyPr wrap="square" lIns="281818" tIns="140909" rIns="281818" bIns="140909">
            <a:spAutoFit/>
          </a:bodyPr>
          <a:lstStyle/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cs typeface="Arial" pitchFamily="34" charset="0"/>
              </a:rPr>
              <a:t>SINKS AS INTEGRATIVE ELEMENTS</a:t>
            </a:r>
          </a:p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cs typeface="Arial" pitchFamily="34" charset="0"/>
              </a:rPr>
              <a:t>OF THE ANTHROPOGENIC METABOLISM</a:t>
            </a:r>
          </a:p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Ulrich Kral, Paul H. Brunner</a:t>
            </a:r>
          </a:p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Vienna University of Technology</a:t>
            </a:r>
          </a:p>
        </p:txBody>
      </p:sp>
      <p:pic>
        <p:nvPicPr>
          <p:cNvPr id="9" name="Grafik 15" descr="TU_Signet.gif"/>
          <p:cNvPicPr>
            <a:picLocks noChangeAspect="1"/>
          </p:cNvPicPr>
          <p:nvPr userDrawn="1"/>
        </p:nvPicPr>
        <p:blipFill>
          <a:blip r:embed="rId2" cstate="print"/>
          <a:srcRect r="69508"/>
          <a:stretch>
            <a:fillRect/>
          </a:stretch>
        </p:blipFill>
        <p:spPr bwMode="auto">
          <a:xfrm>
            <a:off x="157607" y="127402"/>
            <a:ext cx="634381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2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327341" y="192902"/>
            <a:ext cx="1722574" cy="25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ntertitel 2"/>
          <p:cNvSpPr txBox="1">
            <a:spLocks/>
          </p:cNvSpPr>
          <p:nvPr userDrawn="1"/>
        </p:nvSpPr>
        <p:spPr bwMode="auto">
          <a:xfrm>
            <a:off x="10327341" y="433402"/>
            <a:ext cx="1864659" cy="2119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050" dirty="0">
                <a:latin typeface="+Untertitel"/>
                <a:cs typeface="+mn-cs"/>
              </a:rPr>
              <a:t>Austrian Science Fund (FWF</a:t>
            </a:r>
            <a:r>
              <a:rPr lang="en-US" sz="1050" dirty="0" smtClean="0">
                <a:latin typeface="+Untertitel"/>
                <a:cs typeface="+mn-cs"/>
              </a:rPr>
              <a:t>):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050" dirty="0" smtClean="0">
                <a:latin typeface="+Untertitel"/>
                <a:cs typeface="+mn-cs"/>
              </a:rPr>
              <a:t>I </a:t>
            </a:r>
            <a:r>
              <a:rPr lang="en-US" sz="1050" dirty="0">
                <a:latin typeface="+Untertitel"/>
                <a:cs typeface="+mn-cs"/>
              </a:rPr>
              <a:t>549-N21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341" y="929461"/>
            <a:ext cx="1117753" cy="39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7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0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8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1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2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1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1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899E-4631-4650-9246-24E6F7D3306F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9B88D-C83A-479B-85BA-852D54C3EBB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7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sciencedirect.com/science/article/pii/S1470160X14002805" TargetMode="Externa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9.xml"/><Relationship Id="rId5" Type="http://schemas.openxmlformats.org/officeDocument/2006/relationships/slide" Target="slide7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an2web.net/" TargetMode="External"/><Relationship Id="rId5" Type="http://schemas.openxmlformats.org/officeDocument/2006/relationships/slide" Target="slide9.xml"/><Relationship Id="rId10" Type="http://schemas.openxmlformats.org/officeDocument/2006/relationships/hyperlink" Target="http://onlinelibrary.wiley.com/doi/10.1111/jiec.12088/pdf" TargetMode="External"/><Relationship Id="rId4" Type="http://schemas.openxmlformats.org/officeDocument/2006/relationships/slide" Target="slide6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n2web.net/" TargetMode="External"/><Relationship Id="rId3" Type="http://schemas.openxmlformats.org/officeDocument/2006/relationships/slide" Target="slide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10.xml"/><Relationship Id="rId10" Type="http://schemas.openxmlformats.org/officeDocument/2006/relationships/slide" Target="slide5.xml"/><Relationship Id="rId4" Type="http://schemas.openxmlformats.org/officeDocument/2006/relationships/slide" Target="slide7.xml"/><Relationship Id="rId9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.xml"/><Relationship Id="rId7" Type="http://schemas.openxmlformats.org/officeDocument/2006/relationships/hyperlink" Target="http://www.stan2web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slide" Target="slide11.xml"/><Relationship Id="rId10" Type="http://schemas.openxmlformats.org/officeDocument/2006/relationships/slide" Target="slide3.xml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.xml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6868924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718886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911673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2911673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5059091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211138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822037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290146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6895723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7038578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3014859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5049714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4993449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5021581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3158968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Recyclable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 (=sink loads)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4848746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7965592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8184525" y="393413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Sink loads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673354" y="0"/>
            <a:ext cx="8420215" cy="1700342"/>
          </a:xfrm>
          <a:prstGeom prst="rect">
            <a:avLst/>
          </a:prstGeom>
          <a:noFill/>
        </p:spPr>
        <p:txBody>
          <a:bodyPr wrap="square" lIns="281818" tIns="140909" rIns="281818" bIns="140909">
            <a:spAutoFit/>
          </a:bodyPr>
          <a:lstStyle/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cs typeface="Arial" pitchFamily="34" charset="0"/>
              </a:rPr>
              <a:t>SINKS AS INTEGRATIVE ELEMENTS</a:t>
            </a:r>
          </a:p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cs typeface="Arial" pitchFamily="34" charset="0"/>
              </a:rPr>
              <a:t>OF THE ANTHROPOGENIC METABOLISM</a:t>
            </a:r>
          </a:p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Ulrich Kral, Paul H. Brunner</a:t>
            </a:r>
          </a:p>
          <a:p>
            <a:pPr algn="ctr" defTabSz="28181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Vienna University of Technology</a:t>
            </a:r>
          </a:p>
        </p:txBody>
      </p:sp>
      <p:sp>
        <p:nvSpPr>
          <p:cNvPr id="43" name="Textfeld 42">
            <a:hlinkClick r:id="rId3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4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endCxn id="43" idx="1"/>
          </p:cNvCxnSpPr>
          <p:nvPr/>
        </p:nvCxnSpPr>
        <p:spPr>
          <a:xfrm>
            <a:off x="5482352" y="5905469"/>
            <a:ext cx="43186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 flipH="1">
            <a:off x="7965591" y="4231417"/>
            <a:ext cx="117840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0621563" y="5987603"/>
            <a:ext cx="1570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Segoe UI" panose="020B0502040204020203" pitchFamily="34" charset="0"/>
                <a:hlinkClick r:id="rId5"/>
              </a:rPr>
              <a:t>Kral, U., P. H. Brunner, P. C. Chen, et al. 2014. Sinks as limited resources? A new indicator for evaluating anthropogenic material flows. </a:t>
            </a:r>
            <a:r>
              <a:rPr lang="en-US" sz="800" i="1" dirty="0" err="1">
                <a:latin typeface="Segoe UI" panose="020B0502040204020203" pitchFamily="34" charset="0"/>
                <a:hlinkClick r:id="rId5"/>
              </a:rPr>
              <a:t>Ecol</a:t>
            </a:r>
            <a:r>
              <a:rPr lang="en-US" sz="800" i="1" dirty="0">
                <a:latin typeface="Segoe UI" panose="020B0502040204020203" pitchFamily="34" charset="0"/>
                <a:hlinkClick r:id="rId5"/>
              </a:rPr>
              <a:t> Indic</a:t>
            </a:r>
            <a:r>
              <a:rPr lang="en-US" sz="800" dirty="0">
                <a:latin typeface="Segoe UI" panose="020B0502040204020203" pitchFamily="34" charset="0"/>
                <a:hlinkClick r:id="rId5"/>
              </a:rPr>
              <a:t> 46(0): 596-609</a:t>
            </a:r>
            <a:r>
              <a:rPr lang="en-US" sz="800" dirty="0">
                <a:latin typeface="Segoe UI" panose="020B0502040204020203" pitchFamily="34" charset="0"/>
              </a:rPr>
              <a:t>.</a:t>
            </a:r>
            <a:endParaRPr lang="en-US" sz="800" dirty="0"/>
          </a:p>
        </p:txBody>
      </p:sp>
      <p:pic>
        <p:nvPicPr>
          <p:cNvPr id="37" name="Grafik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656" y="6047046"/>
            <a:ext cx="585907" cy="585907"/>
          </a:xfrm>
          <a:prstGeom prst="rect">
            <a:avLst/>
          </a:prstGeom>
        </p:spPr>
      </p:pic>
      <p:sp>
        <p:nvSpPr>
          <p:cNvPr id="39" name="Textfeld 38">
            <a:hlinkClick r:id="rId7" action="ppaction://hlinksldjump"/>
          </p:cNvPr>
          <p:cNvSpPr txBox="1"/>
          <p:nvPr/>
        </p:nvSpPr>
        <p:spPr>
          <a:xfrm>
            <a:off x="3185551" y="5049319"/>
            <a:ext cx="4998973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0" name="Textfeld 39">
            <a:hlinkClick r:id="rId8" action="ppaction://hlinksldjump"/>
          </p:cNvPr>
          <p:cNvSpPr txBox="1"/>
          <p:nvPr/>
        </p:nvSpPr>
        <p:spPr>
          <a:xfrm>
            <a:off x="3185433" y="5715229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85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>
            <a:hlinkClick r:id="rId4" action="ppaction://hlinksldjump"/>
          </p:cNvPr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5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6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7" y="1714346"/>
            <a:ext cx="11700000" cy="3705033"/>
          </a:xfrm>
          <a:prstGeom prst="wedgeRectCallout">
            <a:avLst>
              <a:gd name="adj1" fmla="val -1909"/>
              <a:gd name="adj2" fmla="val 7706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48" name="Rechteck 47"/>
          <p:cNvSpPr/>
          <p:nvPr/>
        </p:nvSpPr>
        <p:spPr>
          <a:xfrm>
            <a:off x="430004" y="1823080"/>
            <a:ext cx="35298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new indicator...</a:t>
            </a:r>
          </a:p>
          <a:p>
            <a:pPr lvl="0"/>
            <a:r>
              <a:rPr lang="en-US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...with respect to sink </a:t>
            </a:r>
            <a:r>
              <a:rPr lang="en-US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endParaRPr lang="en-US" alt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propose to use a single score indicator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de-AT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on a substance specific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base. It quantifies the environmental acceptable share of a substance to sink processes. It ranges from 0% to 100%.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actual flows are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fulfilling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criteria of acceptability (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%) or at least one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unacceptable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0%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&lt; 100%).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4113716" y="1871299"/>
            <a:ext cx="68495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 in Vienna 2008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494942" y="4670964"/>
                <a:ext cx="3288164" cy="52411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Acceptable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sink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load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ctual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sink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load</m:t>
                          </m:r>
                        </m:den>
                      </m:f>
                      <m:r>
                        <a:rPr lang="de-AT" b="0" i="0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42" y="4670964"/>
                <a:ext cx="3288164" cy="52411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120"/>
          <p:cNvSpPr/>
          <p:nvPr/>
        </p:nvSpPr>
        <p:spPr>
          <a:xfrm>
            <a:off x="4901410" y="3080239"/>
            <a:ext cx="5386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to increase the indicator score:</a:t>
            </a:r>
          </a:p>
          <a:p>
            <a:pPr marL="285750" indent="-285750" algn="ctr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Optimizing recycling rates</a:t>
            </a:r>
          </a:p>
          <a:p>
            <a:pPr marL="285750" indent="-285750" algn="ctr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Expanding landfill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capacities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/>
              <p:cNvSpPr txBox="1"/>
              <p:nvPr/>
            </p:nvSpPr>
            <p:spPr>
              <a:xfrm>
                <a:off x="6873989" y="2438443"/>
                <a:ext cx="1441151" cy="276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2%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989" y="2438443"/>
                <a:ext cx="1441151" cy="276999"/>
              </a:xfrm>
              <a:prstGeom prst="rect">
                <a:avLst/>
              </a:prstGeom>
              <a:blipFill rotWithShape="0">
                <a:blip r:embed="rId8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6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7" name="Pfeil nach rechts 56">
            <a:hlinkClick r:id="rId10" action="ppaction://hlinksldjump"/>
          </p:cNvPr>
          <p:cNvSpPr/>
          <p:nvPr/>
        </p:nvSpPr>
        <p:spPr>
          <a:xfrm>
            <a:off x="11409847" y="5090555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hteck 57">
            <a:hlinkClick r:id="rId11" action="ppaction://hlinksldjump"/>
          </p:cNvPr>
          <p:cNvSpPr/>
          <p:nvPr/>
        </p:nvSpPr>
        <p:spPr>
          <a:xfrm>
            <a:off x="9944469" y="5113925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Pfeil nach rechts 58">
            <a:hlinkClick r:id="rId11" action="ppaction://hlinksldjump"/>
          </p:cNvPr>
          <p:cNvSpPr/>
          <p:nvPr/>
        </p:nvSpPr>
        <p:spPr>
          <a:xfrm rot="10800000">
            <a:off x="9454450" y="5091880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hteck 59">
            <a:hlinkClick r:id="rId10" action="ppaction://hlinksldjump"/>
          </p:cNvPr>
          <p:cNvSpPr/>
          <p:nvPr/>
        </p:nvSpPr>
        <p:spPr>
          <a:xfrm>
            <a:off x="10817773" y="5117449"/>
            <a:ext cx="55426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10287155" y="5117448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1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>
            <a:hlinkClick r:id="rId4" action="ppaction://hlinksldjump"/>
          </p:cNvPr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5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/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7" y="1714346"/>
            <a:ext cx="11700000" cy="3705033"/>
          </a:xfrm>
          <a:prstGeom prst="wedgeRectCallout">
            <a:avLst>
              <a:gd name="adj1" fmla="val -1909"/>
              <a:gd name="adj2" fmla="val 7706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48" name="Rechteck 47"/>
          <p:cNvSpPr/>
          <p:nvPr/>
        </p:nvSpPr>
        <p:spPr>
          <a:xfrm>
            <a:off x="430004" y="1823080"/>
            <a:ext cx="35298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new indicator...</a:t>
            </a:r>
          </a:p>
          <a:p>
            <a:pPr lvl="0"/>
            <a:r>
              <a:rPr lang="en-US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...with respect to sink </a:t>
            </a:r>
            <a:r>
              <a:rPr lang="en-US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endParaRPr lang="en-US" alt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propose to use a single score indicator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de-AT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on a substance specific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base. It quantifies the environmental acceptable share of a substance to sink processes. It ranges from 0% to 100%.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actual flows are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fulfilling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criteria of acceptability (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%) or at least one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unacceptable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0%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&lt; 100%).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4113716" y="1871299"/>
            <a:ext cx="68495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PFOS in Switzerland 2006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494942" y="4670964"/>
                <a:ext cx="3288164" cy="52411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Acceptable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sink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load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ctual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sink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load</m:t>
                          </m:r>
                        </m:den>
                      </m:f>
                      <m:r>
                        <a:rPr lang="de-AT" b="0" i="0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42" y="4670964"/>
                <a:ext cx="3288164" cy="5241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120"/>
          <p:cNvSpPr/>
          <p:nvPr/>
        </p:nvSpPr>
        <p:spPr>
          <a:xfrm>
            <a:off x="4901410" y="3080239"/>
            <a:ext cx="53863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to increase the indicator score:</a:t>
            </a:r>
          </a:p>
          <a:p>
            <a:pPr marL="285750" indent="-285750" algn="ctr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Managing the stockpiles</a:t>
            </a:r>
          </a:p>
          <a:p>
            <a:pPr marL="285750" indent="-285750" algn="ctr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Minimize and eliminate emissions</a:t>
            </a:r>
          </a:p>
          <a:p>
            <a:pPr marL="285750" indent="-285750" algn="ctr">
              <a:buFontTx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Conducting research regarding the cause of PFOS generation in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waste water treatment plants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/>
              <p:cNvSpPr txBox="1"/>
              <p:nvPr/>
            </p:nvSpPr>
            <p:spPr>
              <a:xfrm>
                <a:off x="6873989" y="2438443"/>
                <a:ext cx="1441151" cy="276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6%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989" y="2438443"/>
                <a:ext cx="1441151" cy="276999"/>
              </a:xfrm>
              <a:prstGeom prst="rect">
                <a:avLst/>
              </a:prstGeom>
              <a:blipFill rotWithShape="0">
                <a:blip r:embed="rId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6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8" name="Rechteck 57">
            <a:hlinkClick r:id="rId9" action="ppaction://hlinksldjump"/>
          </p:cNvPr>
          <p:cNvSpPr/>
          <p:nvPr/>
        </p:nvSpPr>
        <p:spPr>
          <a:xfrm>
            <a:off x="9944469" y="5113925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Pfeil nach rechts 58">
            <a:hlinkClick r:id="rId9" action="ppaction://hlinksldjump"/>
          </p:cNvPr>
          <p:cNvSpPr/>
          <p:nvPr/>
        </p:nvSpPr>
        <p:spPr>
          <a:xfrm rot="10800000">
            <a:off x="9454450" y="5091880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hteck 62"/>
          <p:cNvSpPr/>
          <p:nvPr/>
        </p:nvSpPr>
        <p:spPr>
          <a:xfrm>
            <a:off x="10287155" y="5117448"/>
            <a:ext cx="61447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984594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834556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5109648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027343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027343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5165912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174761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937707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405816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9011393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9154248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5130529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7165384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7109119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7137251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5274638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392726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964416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10081262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7672172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>
            <a:hlinkClick r:id="rId3" action="ppaction://hlinksldjump"/>
          </p:cNvPr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4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5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6" y="1714347"/>
            <a:ext cx="11700000" cy="3216164"/>
          </a:xfrm>
          <a:prstGeom prst="wedgeRectCallout">
            <a:avLst>
              <a:gd name="adj1" fmla="val -6297"/>
              <a:gd name="adj2" fmla="val 5968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hteck 59"/>
          <p:cNvSpPr/>
          <p:nvPr/>
        </p:nvSpPr>
        <p:spPr>
          <a:xfrm>
            <a:off x="430004" y="1823080"/>
            <a:ext cx="35298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Scope: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 scope  of  the  assessment  includes  the  selection  of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substance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 a  reference  region  and  a  period  of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uppieren 45"/>
          <p:cNvGrpSpPr>
            <a:grpSpLocks noChangeAspect="1"/>
          </p:cNvGrpSpPr>
          <p:nvPr/>
        </p:nvGrpSpPr>
        <p:grpSpPr>
          <a:xfrm>
            <a:off x="4590586" y="2041386"/>
            <a:ext cx="6661357" cy="2553960"/>
            <a:chOff x="1160051" y="2417774"/>
            <a:chExt cx="9446819" cy="3621904"/>
          </a:xfrm>
        </p:grpSpPr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4195256" y="2417774"/>
              <a:ext cx="6411614" cy="3101878"/>
            </a:xfrm>
            <a:custGeom>
              <a:avLst/>
              <a:gdLst>
                <a:gd name="T0" fmla="*/ 130 w 1358"/>
                <a:gd name="T1" fmla="*/ 507 h 657"/>
                <a:gd name="T2" fmla="*/ 26 w 1358"/>
                <a:gd name="T3" fmla="*/ 478 h 657"/>
                <a:gd name="T4" fmla="*/ 23 w 1358"/>
                <a:gd name="T5" fmla="*/ 385 h 657"/>
                <a:gd name="T6" fmla="*/ 48 w 1358"/>
                <a:gd name="T7" fmla="*/ 344 h 657"/>
                <a:gd name="T8" fmla="*/ 146 w 1358"/>
                <a:gd name="T9" fmla="*/ 395 h 657"/>
                <a:gd name="T10" fmla="*/ 301 w 1358"/>
                <a:gd name="T11" fmla="*/ 387 h 657"/>
                <a:gd name="T12" fmla="*/ 481 w 1358"/>
                <a:gd name="T13" fmla="*/ 339 h 657"/>
                <a:gd name="T14" fmla="*/ 533 w 1358"/>
                <a:gd name="T15" fmla="*/ 334 h 657"/>
                <a:gd name="T16" fmla="*/ 602 w 1358"/>
                <a:gd name="T17" fmla="*/ 359 h 657"/>
                <a:gd name="T18" fmla="*/ 600 w 1358"/>
                <a:gd name="T19" fmla="*/ 279 h 657"/>
                <a:gd name="T20" fmla="*/ 655 w 1358"/>
                <a:gd name="T21" fmla="*/ 176 h 657"/>
                <a:gd name="T22" fmla="*/ 708 w 1358"/>
                <a:gd name="T23" fmla="*/ 115 h 657"/>
                <a:gd name="T24" fmla="*/ 777 w 1358"/>
                <a:gd name="T25" fmla="*/ 66 h 657"/>
                <a:gd name="T26" fmla="*/ 858 w 1358"/>
                <a:gd name="T27" fmla="*/ 99 h 657"/>
                <a:gd name="T28" fmla="*/ 969 w 1358"/>
                <a:gd name="T29" fmla="*/ 42 h 657"/>
                <a:gd name="T30" fmla="*/ 1105 w 1358"/>
                <a:gd name="T31" fmla="*/ 9 h 657"/>
                <a:gd name="T32" fmla="*/ 1178 w 1358"/>
                <a:gd name="T33" fmla="*/ 58 h 657"/>
                <a:gd name="T34" fmla="*/ 1290 w 1358"/>
                <a:gd name="T35" fmla="*/ 60 h 657"/>
                <a:gd name="T36" fmla="*/ 1323 w 1358"/>
                <a:gd name="T37" fmla="*/ 174 h 657"/>
                <a:gd name="T38" fmla="*/ 1349 w 1358"/>
                <a:gd name="T39" fmla="*/ 271 h 657"/>
                <a:gd name="T40" fmla="*/ 1286 w 1358"/>
                <a:gd name="T41" fmla="*/ 321 h 657"/>
                <a:gd name="T42" fmla="*/ 1255 w 1358"/>
                <a:gd name="T43" fmla="*/ 370 h 657"/>
                <a:gd name="T44" fmla="*/ 1245 w 1358"/>
                <a:gd name="T45" fmla="*/ 422 h 657"/>
                <a:gd name="T46" fmla="*/ 1223 w 1358"/>
                <a:gd name="T47" fmla="*/ 506 h 657"/>
                <a:gd name="T48" fmla="*/ 1145 w 1358"/>
                <a:gd name="T49" fmla="*/ 556 h 657"/>
                <a:gd name="T50" fmla="*/ 1135 w 1358"/>
                <a:gd name="T51" fmla="*/ 583 h 657"/>
                <a:gd name="T52" fmla="*/ 1063 w 1358"/>
                <a:gd name="T53" fmla="*/ 586 h 657"/>
                <a:gd name="T54" fmla="*/ 1023 w 1358"/>
                <a:gd name="T55" fmla="*/ 598 h 657"/>
                <a:gd name="T56" fmla="*/ 939 w 1358"/>
                <a:gd name="T57" fmla="*/ 611 h 657"/>
                <a:gd name="T58" fmla="*/ 857 w 1358"/>
                <a:gd name="T59" fmla="*/ 654 h 657"/>
                <a:gd name="T60" fmla="*/ 681 w 1358"/>
                <a:gd name="T61" fmla="*/ 627 h 657"/>
                <a:gd name="T62" fmla="*/ 560 w 1358"/>
                <a:gd name="T63" fmla="*/ 607 h 657"/>
                <a:gd name="T64" fmla="*/ 493 w 1358"/>
                <a:gd name="T65" fmla="*/ 565 h 657"/>
                <a:gd name="T66" fmla="*/ 471 w 1358"/>
                <a:gd name="T67" fmla="*/ 497 h 657"/>
                <a:gd name="T68" fmla="*/ 436 w 1358"/>
                <a:gd name="T69" fmla="*/ 491 h 657"/>
                <a:gd name="T70" fmla="*/ 328 w 1358"/>
                <a:gd name="T71" fmla="*/ 502 h 657"/>
                <a:gd name="T72" fmla="*/ 207 w 1358"/>
                <a:gd name="T73" fmla="*/ 543 h 657"/>
                <a:gd name="T74" fmla="*/ 158 w 1358"/>
                <a:gd name="T75" fmla="*/ 525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58" h="657">
                  <a:moveTo>
                    <a:pt x="158" y="525"/>
                  </a:moveTo>
                  <a:cubicBezTo>
                    <a:pt x="153" y="518"/>
                    <a:pt x="141" y="507"/>
                    <a:pt x="130" y="507"/>
                  </a:cubicBezTo>
                  <a:cubicBezTo>
                    <a:pt x="118" y="508"/>
                    <a:pt x="115" y="520"/>
                    <a:pt x="93" y="517"/>
                  </a:cubicBezTo>
                  <a:cubicBezTo>
                    <a:pt x="73" y="514"/>
                    <a:pt x="38" y="489"/>
                    <a:pt x="26" y="478"/>
                  </a:cubicBezTo>
                  <a:cubicBezTo>
                    <a:pt x="14" y="467"/>
                    <a:pt x="8" y="439"/>
                    <a:pt x="8" y="439"/>
                  </a:cubicBezTo>
                  <a:cubicBezTo>
                    <a:pt x="6" y="419"/>
                    <a:pt x="20" y="398"/>
                    <a:pt x="23" y="385"/>
                  </a:cubicBezTo>
                  <a:cubicBezTo>
                    <a:pt x="26" y="372"/>
                    <a:pt x="21" y="373"/>
                    <a:pt x="0" y="351"/>
                  </a:cubicBezTo>
                  <a:cubicBezTo>
                    <a:pt x="0" y="351"/>
                    <a:pt x="28" y="344"/>
                    <a:pt x="48" y="344"/>
                  </a:cubicBezTo>
                  <a:cubicBezTo>
                    <a:pt x="67" y="344"/>
                    <a:pt x="90" y="347"/>
                    <a:pt x="98" y="355"/>
                  </a:cubicBezTo>
                  <a:cubicBezTo>
                    <a:pt x="106" y="362"/>
                    <a:pt x="123" y="399"/>
                    <a:pt x="146" y="395"/>
                  </a:cubicBezTo>
                  <a:cubicBezTo>
                    <a:pt x="169" y="392"/>
                    <a:pt x="174" y="351"/>
                    <a:pt x="202" y="351"/>
                  </a:cubicBezTo>
                  <a:cubicBezTo>
                    <a:pt x="229" y="351"/>
                    <a:pt x="268" y="387"/>
                    <a:pt x="301" y="387"/>
                  </a:cubicBezTo>
                  <a:cubicBezTo>
                    <a:pt x="334" y="387"/>
                    <a:pt x="355" y="353"/>
                    <a:pt x="389" y="346"/>
                  </a:cubicBezTo>
                  <a:cubicBezTo>
                    <a:pt x="423" y="339"/>
                    <a:pt x="458" y="346"/>
                    <a:pt x="481" y="339"/>
                  </a:cubicBezTo>
                  <a:cubicBezTo>
                    <a:pt x="505" y="332"/>
                    <a:pt x="494" y="324"/>
                    <a:pt x="504" y="324"/>
                  </a:cubicBezTo>
                  <a:cubicBezTo>
                    <a:pt x="514" y="324"/>
                    <a:pt x="516" y="329"/>
                    <a:pt x="533" y="334"/>
                  </a:cubicBezTo>
                  <a:cubicBezTo>
                    <a:pt x="551" y="339"/>
                    <a:pt x="576" y="333"/>
                    <a:pt x="586" y="342"/>
                  </a:cubicBezTo>
                  <a:cubicBezTo>
                    <a:pt x="595" y="351"/>
                    <a:pt x="592" y="370"/>
                    <a:pt x="602" y="359"/>
                  </a:cubicBezTo>
                  <a:cubicBezTo>
                    <a:pt x="613" y="349"/>
                    <a:pt x="622" y="362"/>
                    <a:pt x="622" y="338"/>
                  </a:cubicBezTo>
                  <a:cubicBezTo>
                    <a:pt x="622" y="314"/>
                    <a:pt x="600" y="294"/>
                    <a:pt x="600" y="279"/>
                  </a:cubicBezTo>
                  <a:cubicBezTo>
                    <a:pt x="600" y="265"/>
                    <a:pt x="593" y="225"/>
                    <a:pt x="605" y="213"/>
                  </a:cubicBezTo>
                  <a:cubicBezTo>
                    <a:pt x="617" y="201"/>
                    <a:pt x="623" y="183"/>
                    <a:pt x="655" y="176"/>
                  </a:cubicBezTo>
                  <a:cubicBezTo>
                    <a:pt x="668" y="173"/>
                    <a:pt x="675" y="174"/>
                    <a:pt x="686" y="162"/>
                  </a:cubicBezTo>
                  <a:cubicBezTo>
                    <a:pt x="697" y="151"/>
                    <a:pt x="697" y="123"/>
                    <a:pt x="708" y="115"/>
                  </a:cubicBezTo>
                  <a:cubicBezTo>
                    <a:pt x="718" y="106"/>
                    <a:pt x="737" y="101"/>
                    <a:pt x="752" y="93"/>
                  </a:cubicBezTo>
                  <a:cubicBezTo>
                    <a:pt x="768" y="85"/>
                    <a:pt x="772" y="67"/>
                    <a:pt x="777" y="66"/>
                  </a:cubicBezTo>
                  <a:cubicBezTo>
                    <a:pt x="782" y="65"/>
                    <a:pt x="810" y="71"/>
                    <a:pt x="819" y="83"/>
                  </a:cubicBezTo>
                  <a:cubicBezTo>
                    <a:pt x="828" y="94"/>
                    <a:pt x="824" y="98"/>
                    <a:pt x="858" y="99"/>
                  </a:cubicBezTo>
                  <a:cubicBezTo>
                    <a:pt x="892" y="100"/>
                    <a:pt x="910" y="100"/>
                    <a:pt x="928" y="88"/>
                  </a:cubicBezTo>
                  <a:cubicBezTo>
                    <a:pt x="945" y="77"/>
                    <a:pt x="958" y="72"/>
                    <a:pt x="969" y="42"/>
                  </a:cubicBezTo>
                  <a:cubicBezTo>
                    <a:pt x="980" y="11"/>
                    <a:pt x="982" y="3"/>
                    <a:pt x="1000" y="3"/>
                  </a:cubicBezTo>
                  <a:cubicBezTo>
                    <a:pt x="1019" y="3"/>
                    <a:pt x="1085" y="0"/>
                    <a:pt x="1105" y="9"/>
                  </a:cubicBezTo>
                  <a:cubicBezTo>
                    <a:pt x="1126" y="19"/>
                    <a:pt x="1135" y="34"/>
                    <a:pt x="1145" y="38"/>
                  </a:cubicBezTo>
                  <a:cubicBezTo>
                    <a:pt x="1156" y="42"/>
                    <a:pt x="1158" y="59"/>
                    <a:pt x="1178" y="58"/>
                  </a:cubicBezTo>
                  <a:cubicBezTo>
                    <a:pt x="1199" y="57"/>
                    <a:pt x="1250" y="50"/>
                    <a:pt x="1269" y="48"/>
                  </a:cubicBezTo>
                  <a:cubicBezTo>
                    <a:pt x="1289" y="46"/>
                    <a:pt x="1285" y="54"/>
                    <a:pt x="1290" y="60"/>
                  </a:cubicBezTo>
                  <a:cubicBezTo>
                    <a:pt x="1294" y="66"/>
                    <a:pt x="1304" y="70"/>
                    <a:pt x="1305" y="91"/>
                  </a:cubicBezTo>
                  <a:cubicBezTo>
                    <a:pt x="1306" y="113"/>
                    <a:pt x="1311" y="137"/>
                    <a:pt x="1323" y="174"/>
                  </a:cubicBezTo>
                  <a:cubicBezTo>
                    <a:pt x="1334" y="211"/>
                    <a:pt x="1348" y="222"/>
                    <a:pt x="1353" y="237"/>
                  </a:cubicBezTo>
                  <a:cubicBezTo>
                    <a:pt x="1358" y="251"/>
                    <a:pt x="1346" y="252"/>
                    <a:pt x="1349" y="271"/>
                  </a:cubicBezTo>
                  <a:cubicBezTo>
                    <a:pt x="1352" y="289"/>
                    <a:pt x="1352" y="297"/>
                    <a:pt x="1345" y="311"/>
                  </a:cubicBezTo>
                  <a:cubicBezTo>
                    <a:pt x="1338" y="324"/>
                    <a:pt x="1309" y="320"/>
                    <a:pt x="1286" y="321"/>
                  </a:cubicBezTo>
                  <a:cubicBezTo>
                    <a:pt x="1262" y="322"/>
                    <a:pt x="1250" y="329"/>
                    <a:pt x="1245" y="341"/>
                  </a:cubicBezTo>
                  <a:cubicBezTo>
                    <a:pt x="1240" y="353"/>
                    <a:pt x="1250" y="363"/>
                    <a:pt x="1255" y="370"/>
                  </a:cubicBezTo>
                  <a:cubicBezTo>
                    <a:pt x="1261" y="377"/>
                    <a:pt x="1267" y="377"/>
                    <a:pt x="1265" y="383"/>
                  </a:cubicBezTo>
                  <a:cubicBezTo>
                    <a:pt x="1263" y="389"/>
                    <a:pt x="1250" y="402"/>
                    <a:pt x="1245" y="422"/>
                  </a:cubicBezTo>
                  <a:cubicBezTo>
                    <a:pt x="1240" y="441"/>
                    <a:pt x="1232" y="464"/>
                    <a:pt x="1237" y="479"/>
                  </a:cubicBezTo>
                  <a:cubicBezTo>
                    <a:pt x="1242" y="495"/>
                    <a:pt x="1239" y="503"/>
                    <a:pt x="1223" y="506"/>
                  </a:cubicBezTo>
                  <a:cubicBezTo>
                    <a:pt x="1208" y="509"/>
                    <a:pt x="1193" y="519"/>
                    <a:pt x="1181" y="532"/>
                  </a:cubicBezTo>
                  <a:cubicBezTo>
                    <a:pt x="1170" y="545"/>
                    <a:pt x="1150" y="555"/>
                    <a:pt x="1145" y="556"/>
                  </a:cubicBezTo>
                  <a:cubicBezTo>
                    <a:pt x="1140" y="557"/>
                    <a:pt x="1146" y="571"/>
                    <a:pt x="1145" y="576"/>
                  </a:cubicBezTo>
                  <a:cubicBezTo>
                    <a:pt x="1144" y="581"/>
                    <a:pt x="1139" y="583"/>
                    <a:pt x="1135" y="583"/>
                  </a:cubicBezTo>
                  <a:cubicBezTo>
                    <a:pt x="1130" y="583"/>
                    <a:pt x="1134" y="579"/>
                    <a:pt x="1109" y="579"/>
                  </a:cubicBezTo>
                  <a:cubicBezTo>
                    <a:pt x="1085" y="579"/>
                    <a:pt x="1066" y="579"/>
                    <a:pt x="1063" y="586"/>
                  </a:cubicBezTo>
                  <a:cubicBezTo>
                    <a:pt x="1061" y="592"/>
                    <a:pt x="1060" y="601"/>
                    <a:pt x="1054" y="604"/>
                  </a:cubicBezTo>
                  <a:cubicBezTo>
                    <a:pt x="1048" y="607"/>
                    <a:pt x="1046" y="601"/>
                    <a:pt x="1023" y="598"/>
                  </a:cubicBezTo>
                  <a:cubicBezTo>
                    <a:pt x="1001" y="595"/>
                    <a:pt x="987" y="588"/>
                    <a:pt x="975" y="592"/>
                  </a:cubicBezTo>
                  <a:cubicBezTo>
                    <a:pt x="962" y="596"/>
                    <a:pt x="960" y="595"/>
                    <a:pt x="939" y="611"/>
                  </a:cubicBezTo>
                  <a:cubicBezTo>
                    <a:pt x="917" y="627"/>
                    <a:pt x="929" y="630"/>
                    <a:pt x="909" y="642"/>
                  </a:cubicBezTo>
                  <a:cubicBezTo>
                    <a:pt x="890" y="654"/>
                    <a:pt x="882" y="657"/>
                    <a:pt x="857" y="654"/>
                  </a:cubicBezTo>
                  <a:cubicBezTo>
                    <a:pt x="831" y="651"/>
                    <a:pt x="756" y="646"/>
                    <a:pt x="728" y="646"/>
                  </a:cubicBezTo>
                  <a:cubicBezTo>
                    <a:pt x="700" y="646"/>
                    <a:pt x="704" y="633"/>
                    <a:pt x="681" y="627"/>
                  </a:cubicBezTo>
                  <a:cubicBezTo>
                    <a:pt x="659" y="620"/>
                    <a:pt x="637" y="627"/>
                    <a:pt x="610" y="617"/>
                  </a:cubicBezTo>
                  <a:cubicBezTo>
                    <a:pt x="583" y="607"/>
                    <a:pt x="571" y="618"/>
                    <a:pt x="560" y="607"/>
                  </a:cubicBezTo>
                  <a:cubicBezTo>
                    <a:pt x="550" y="596"/>
                    <a:pt x="542" y="586"/>
                    <a:pt x="527" y="586"/>
                  </a:cubicBezTo>
                  <a:cubicBezTo>
                    <a:pt x="513" y="586"/>
                    <a:pt x="506" y="573"/>
                    <a:pt x="493" y="565"/>
                  </a:cubicBezTo>
                  <a:cubicBezTo>
                    <a:pt x="480" y="557"/>
                    <a:pt x="478" y="551"/>
                    <a:pt x="473" y="534"/>
                  </a:cubicBezTo>
                  <a:cubicBezTo>
                    <a:pt x="468" y="516"/>
                    <a:pt x="468" y="506"/>
                    <a:pt x="471" y="497"/>
                  </a:cubicBezTo>
                  <a:cubicBezTo>
                    <a:pt x="474" y="488"/>
                    <a:pt x="473" y="488"/>
                    <a:pt x="461" y="486"/>
                  </a:cubicBezTo>
                  <a:cubicBezTo>
                    <a:pt x="449" y="484"/>
                    <a:pt x="442" y="487"/>
                    <a:pt x="436" y="491"/>
                  </a:cubicBezTo>
                  <a:cubicBezTo>
                    <a:pt x="429" y="495"/>
                    <a:pt x="420" y="504"/>
                    <a:pt x="399" y="503"/>
                  </a:cubicBezTo>
                  <a:cubicBezTo>
                    <a:pt x="377" y="502"/>
                    <a:pt x="349" y="497"/>
                    <a:pt x="328" y="502"/>
                  </a:cubicBezTo>
                  <a:cubicBezTo>
                    <a:pt x="308" y="507"/>
                    <a:pt x="287" y="522"/>
                    <a:pt x="261" y="529"/>
                  </a:cubicBezTo>
                  <a:cubicBezTo>
                    <a:pt x="235" y="536"/>
                    <a:pt x="229" y="541"/>
                    <a:pt x="207" y="543"/>
                  </a:cubicBezTo>
                  <a:cubicBezTo>
                    <a:pt x="186" y="545"/>
                    <a:pt x="182" y="533"/>
                    <a:pt x="176" y="531"/>
                  </a:cubicBezTo>
                  <a:cubicBezTo>
                    <a:pt x="170" y="529"/>
                    <a:pt x="158" y="525"/>
                    <a:pt x="158" y="5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6" name="Freeform 7">
              <a:hlinkClick r:id="rId6" action="ppaction://hlinksldjump"/>
            </p:cNvPr>
            <p:cNvSpPr>
              <a:spLocks/>
            </p:cNvSpPr>
            <p:nvPr/>
          </p:nvSpPr>
          <p:spPr bwMode="auto">
            <a:xfrm>
              <a:off x="1160051" y="3797212"/>
              <a:ext cx="3829380" cy="2242466"/>
            </a:xfrm>
            <a:custGeom>
              <a:avLst/>
              <a:gdLst>
                <a:gd name="T0" fmla="*/ 1 w 811"/>
                <a:gd name="T1" fmla="*/ 338 h 475"/>
                <a:gd name="T2" fmla="*/ 5 w 811"/>
                <a:gd name="T3" fmla="*/ 289 h 475"/>
                <a:gd name="T4" fmla="*/ 29 w 811"/>
                <a:gd name="T5" fmla="*/ 234 h 475"/>
                <a:gd name="T6" fmla="*/ 62 w 811"/>
                <a:gd name="T7" fmla="*/ 197 h 475"/>
                <a:gd name="T8" fmla="*/ 89 w 811"/>
                <a:gd name="T9" fmla="*/ 180 h 475"/>
                <a:gd name="T10" fmla="*/ 110 w 811"/>
                <a:gd name="T11" fmla="*/ 139 h 475"/>
                <a:gd name="T12" fmla="*/ 139 w 811"/>
                <a:gd name="T13" fmla="*/ 113 h 475"/>
                <a:gd name="T14" fmla="*/ 168 w 811"/>
                <a:gd name="T15" fmla="*/ 81 h 475"/>
                <a:gd name="T16" fmla="*/ 205 w 811"/>
                <a:gd name="T17" fmla="*/ 54 h 475"/>
                <a:gd name="T18" fmla="*/ 197 w 811"/>
                <a:gd name="T19" fmla="*/ 32 h 475"/>
                <a:gd name="T20" fmla="*/ 219 w 811"/>
                <a:gd name="T21" fmla="*/ 11 h 475"/>
                <a:gd name="T22" fmla="*/ 261 w 811"/>
                <a:gd name="T23" fmla="*/ 25 h 475"/>
                <a:gd name="T24" fmla="*/ 317 w 811"/>
                <a:gd name="T25" fmla="*/ 1 h 475"/>
                <a:gd name="T26" fmla="*/ 341 w 811"/>
                <a:gd name="T27" fmla="*/ 18 h 475"/>
                <a:gd name="T28" fmla="*/ 390 w 811"/>
                <a:gd name="T29" fmla="*/ 14 h 475"/>
                <a:gd name="T30" fmla="*/ 455 w 811"/>
                <a:gd name="T31" fmla="*/ 21 h 475"/>
                <a:gd name="T32" fmla="*/ 523 w 811"/>
                <a:gd name="T33" fmla="*/ 9 h 475"/>
                <a:gd name="T34" fmla="*/ 571 w 811"/>
                <a:gd name="T35" fmla="*/ 19 h 475"/>
                <a:gd name="T36" fmla="*/ 648 w 811"/>
                <a:gd name="T37" fmla="*/ 62 h 475"/>
                <a:gd name="T38" fmla="*/ 671 w 811"/>
                <a:gd name="T39" fmla="*/ 96 h 475"/>
                <a:gd name="T40" fmla="*/ 656 w 811"/>
                <a:gd name="T41" fmla="*/ 150 h 475"/>
                <a:gd name="T42" fmla="*/ 674 w 811"/>
                <a:gd name="T43" fmla="*/ 189 h 475"/>
                <a:gd name="T44" fmla="*/ 741 w 811"/>
                <a:gd name="T45" fmla="*/ 228 h 475"/>
                <a:gd name="T46" fmla="*/ 778 w 811"/>
                <a:gd name="T47" fmla="*/ 218 h 475"/>
                <a:gd name="T48" fmla="*/ 806 w 811"/>
                <a:gd name="T49" fmla="*/ 236 h 475"/>
                <a:gd name="T50" fmla="*/ 802 w 811"/>
                <a:gd name="T51" fmla="*/ 247 h 475"/>
                <a:gd name="T52" fmla="*/ 791 w 811"/>
                <a:gd name="T53" fmla="*/ 294 h 475"/>
                <a:gd name="T54" fmla="*/ 744 w 811"/>
                <a:gd name="T55" fmla="*/ 307 h 475"/>
                <a:gd name="T56" fmla="*/ 742 w 811"/>
                <a:gd name="T57" fmla="*/ 353 h 475"/>
                <a:gd name="T58" fmla="*/ 743 w 811"/>
                <a:gd name="T59" fmla="*/ 378 h 475"/>
                <a:gd name="T60" fmla="*/ 670 w 811"/>
                <a:gd name="T61" fmla="*/ 360 h 475"/>
                <a:gd name="T62" fmla="*/ 616 w 811"/>
                <a:gd name="T63" fmla="*/ 336 h 475"/>
                <a:gd name="T64" fmla="*/ 590 w 811"/>
                <a:gd name="T65" fmla="*/ 333 h 475"/>
                <a:gd name="T66" fmla="*/ 571 w 811"/>
                <a:gd name="T67" fmla="*/ 375 h 475"/>
                <a:gd name="T68" fmla="*/ 528 w 811"/>
                <a:gd name="T69" fmla="*/ 457 h 475"/>
                <a:gd name="T70" fmla="*/ 468 w 811"/>
                <a:gd name="T71" fmla="*/ 400 h 475"/>
                <a:gd name="T72" fmla="*/ 445 w 811"/>
                <a:gd name="T73" fmla="*/ 354 h 475"/>
                <a:gd name="T74" fmla="*/ 425 w 811"/>
                <a:gd name="T75" fmla="*/ 329 h 475"/>
                <a:gd name="T76" fmla="*/ 378 w 811"/>
                <a:gd name="T77" fmla="*/ 367 h 475"/>
                <a:gd name="T78" fmla="*/ 364 w 811"/>
                <a:gd name="T79" fmla="*/ 404 h 475"/>
                <a:gd name="T80" fmla="*/ 328 w 811"/>
                <a:gd name="T81" fmla="*/ 426 h 475"/>
                <a:gd name="T82" fmla="*/ 288 w 811"/>
                <a:gd name="T83" fmla="*/ 426 h 475"/>
                <a:gd name="T84" fmla="*/ 244 w 811"/>
                <a:gd name="T85" fmla="*/ 428 h 475"/>
                <a:gd name="T86" fmla="*/ 207 w 811"/>
                <a:gd name="T87" fmla="*/ 436 h 475"/>
                <a:gd name="T88" fmla="*/ 164 w 811"/>
                <a:gd name="T89" fmla="*/ 411 h 475"/>
                <a:gd name="T90" fmla="*/ 141 w 811"/>
                <a:gd name="T91" fmla="*/ 387 h 475"/>
                <a:gd name="T92" fmla="*/ 139 w 811"/>
                <a:gd name="T93" fmla="*/ 342 h 475"/>
                <a:gd name="T94" fmla="*/ 135 w 811"/>
                <a:gd name="T95" fmla="*/ 295 h 475"/>
                <a:gd name="T96" fmla="*/ 81 w 811"/>
                <a:gd name="T97" fmla="*/ 284 h 475"/>
                <a:gd name="T98" fmla="*/ 46 w 811"/>
                <a:gd name="T99" fmla="*/ 313 h 475"/>
                <a:gd name="T100" fmla="*/ 26 w 811"/>
                <a:gd name="T101" fmla="*/ 342 h 475"/>
                <a:gd name="T102" fmla="*/ 1 w 811"/>
                <a:gd name="T103" fmla="*/ 338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11" h="475">
                  <a:moveTo>
                    <a:pt x="1" y="338"/>
                  </a:moveTo>
                  <a:cubicBezTo>
                    <a:pt x="1" y="313"/>
                    <a:pt x="0" y="316"/>
                    <a:pt x="5" y="289"/>
                  </a:cubicBezTo>
                  <a:cubicBezTo>
                    <a:pt x="10" y="262"/>
                    <a:pt x="18" y="254"/>
                    <a:pt x="29" y="234"/>
                  </a:cubicBezTo>
                  <a:cubicBezTo>
                    <a:pt x="41" y="214"/>
                    <a:pt x="49" y="204"/>
                    <a:pt x="62" y="197"/>
                  </a:cubicBezTo>
                  <a:cubicBezTo>
                    <a:pt x="74" y="190"/>
                    <a:pt x="79" y="196"/>
                    <a:pt x="89" y="180"/>
                  </a:cubicBezTo>
                  <a:cubicBezTo>
                    <a:pt x="99" y="164"/>
                    <a:pt x="98" y="156"/>
                    <a:pt x="110" y="139"/>
                  </a:cubicBezTo>
                  <a:cubicBezTo>
                    <a:pt x="122" y="123"/>
                    <a:pt x="124" y="126"/>
                    <a:pt x="139" y="113"/>
                  </a:cubicBezTo>
                  <a:cubicBezTo>
                    <a:pt x="154" y="99"/>
                    <a:pt x="156" y="91"/>
                    <a:pt x="168" y="81"/>
                  </a:cubicBezTo>
                  <a:cubicBezTo>
                    <a:pt x="179" y="71"/>
                    <a:pt x="202" y="62"/>
                    <a:pt x="205" y="54"/>
                  </a:cubicBezTo>
                  <a:cubicBezTo>
                    <a:pt x="208" y="47"/>
                    <a:pt x="193" y="38"/>
                    <a:pt x="197" y="32"/>
                  </a:cubicBezTo>
                  <a:cubicBezTo>
                    <a:pt x="202" y="25"/>
                    <a:pt x="210" y="11"/>
                    <a:pt x="219" y="11"/>
                  </a:cubicBezTo>
                  <a:cubicBezTo>
                    <a:pt x="219" y="11"/>
                    <a:pt x="232" y="25"/>
                    <a:pt x="261" y="25"/>
                  </a:cubicBezTo>
                  <a:cubicBezTo>
                    <a:pt x="292" y="26"/>
                    <a:pt x="308" y="0"/>
                    <a:pt x="317" y="1"/>
                  </a:cubicBezTo>
                  <a:cubicBezTo>
                    <a:pt x="325" y="3"/>
                    <a:pt x="323" y="17"/>
                    <a:pt x="341" y="18"/>
                  </a:cubicBezTo>
                  <a:cubicBezTo>
                    <a:pt x="359" y="20"/>
                    <a:pt x="366" y="15"/>
                    <a:pt x="390" y="14"/>
                  </a:cubicBezTo>
                  <a:cubicBezTo>
                    <a:pt x="415" y="14"/>
                    <a:pt x="432" y="24"/>
                    <a:pt x="455" y="21"/>
                  </a:cubicBezTo>
                  <a:cubicBezTo>
                    <a:pt x="479" y="18"/>
                    <a:pt x="501" y="11"/>
                    <a:pt x="523" y="9"/>
                  </a:cubicBezTo>
                  <a:cubicBezTo>
                    <a:pt x="545" y="7"/>
                    <a:pt x="561" y="16"/>
                    <a:pt x="571" y="19"/>
                  </a:cubicBezTo>
                  <a:cubicBezTo>
                    <a:pt x="580" y="22"/>
                    <a:pt x="626" y="40"/>
                    <a:pt x="648" y="62"/>
                  </a:cubicBezTo>
                  <a:cubicBezTo>
                    <a:pt x="669" y="84"/>
                    <a:pt x="674" y="83"/>
                    <a:pt x="671" y="96"/>
                  </a:cubicBezTo>
                  <a:cubicBezTo>
                    <a:pt x="668" y="109"/>
                    <a:pt x="654" y="130"/>
                    <a:pt x="656" y="150"/>
                  </a:cubicBezTo>
                  <a:cubicBezTo>
                    <a:pt x="656" y="150"/>
                    <a:pt x="662" y="178"/>
                    <a:pt x="674" y="189"/>
                  </a:cubicBezTo>
                  <a:cubicBezTo>
                    <a:pt x="686" y="200"/>
                    <a:pt x="721" y="225"/>
                    <a:pt x="741" y="228"/>
                  </a:cubicBezTo>
                  <a:cubicBezTo>
                    <a:pt x="763" y="231"/>
                    <a:pt x="766" y="219"/>
                    <a:pt x="778" y="218"/>
                  </a:cubicBezTo>
                  <a:cubicBezTo>
                    <a:pt x="789" y="218"/>
                    <a:pt x="801" y="229"/>
                    <a:pt x="806" y="236"/>
                  </a:cubicBezTo>
                  <a:cubicBezTo>
                    <a:pt x="811" y="244"/>
                    <a:pt x="807" y="237"/>
                    <a:pt x="802" y="247"/>
                  </a:cubicBezTo>
                  <a:cubicBezTo>
                    <a:pt x="797" y="258"/>
                    <a:pt x="798" y="284"/>
                    <a:pt x="791" y="294"/>
                  </a:cubicBezTo>
                  <a:cubicBezTo>
                    <a:pt x="784" y="304"/>
                    <a:pt x="749" y="294"/>
                    <a:pt x="744" y="307"/>
                  </a:cubicBezTo>
                  <a:cubicBezTo>
                    <a:pt x="739" y="320"/>
                    <a:pt x="736" y="342"/>
                    <a:pt x="742" y="353"/>
                  </a:cubicBezTo>
                  <a:cubicBezTo>
                    <a:pt x="749" y="365"/>
                    <a:pt x="753" y="374"/>
                    <a:pt x="743" y="378"/>
                  </a:cubicBezTo>
                  <a:cubicBezTo>
                    <a:pt x="733" y="382"/>
                    <a:pt x="693" y="361"/>
                    <a:pt x="670" y="360"/>
                  </a:cubicBezTo>
                  <a:cubicBezTo>
                    <a:pt x="648" y="358"/>
                    <a:pt x="641" y="357"/>
                    <a:pt x="616" y="336"/>
                  </a:cubicBezTo>
                  <a:cubicBezTo>
                    <a:pt x="598" y="321"/>
                    <a:pt x="601" y="321"/>
                    <a:pt x="590" y="333"/>
                  </a:cubicBezTo>
                  <a:cubicBezTo>
                    <a:pt x="580" y="344"/>
                    <a:pt x="593" y="341"/>
                    <a:pt x="571" y="375"/>
                  </a:cubicBezTo>
                  <a:cubicBezTo>
                    <a:pt x="550" y="410"/>
                    <a:pt x="537" y="447"/>
                    <a:pt x="528" y="457"/>
                  </a:cubicBezTo>
                  <a:cubicBezTo>
                    <a:pt x="511" y="475"/>
                    <a:pt x="493" y="414"/>
                    <a:pt x="468" y="400"/>
                  </a:cubicBezTo>
                  <a:cubicBezTo>
                    <a:pt x="443" y="386"/>
                    <a:pt x="455" y="379"/>
                    <a:pt x="445" y="354"/>
                  </a:cubicBezTo>
                  <a:cubicBezTo>
                    <a:pt x="436" y="329"/>
                    <a:pt x="444" y="320"/>
                    <a:pt x="425" y="329"/>
                  </a:cubicBezTo>
                  <a:cubicBezTo>
                    <a:pt x="405" y="338"/>
                    <a:pt x="383" y="350"/>
                    <a:pt x="378" y="367"/>
                  </a:cubicBezTo>
                  <a:cubicBezTo>
                    <a:pt x="373" y="382"/>
                    <a:pt x="378" y="398"/>
                    <a:pt x="364" y="404"/>
                  </a:cubicBezTo>
                  <a:cubicBezTo>
                    <a:pt x="349" y="411"/>
                    <a:pt x="337" y="419"/>
                    <a:pt x="328" y="426"/>
                  </a:cubicBezTo>
                  <a:cubicBezTo>
                    <a:pt x="318" y="433"/>
                    <a:pt x="301" y="429"/>
                    <a:pt x="288" y="426"/>
                  </a:cubicBezTo>
                  <a:cubicBezTo>
                    <a:pt x="276" y="424"/>
                    <a:pt x="267" y="429"/>
                    <a:pt x="244" y="428"/>
                  </a:cubicBezTo>
                  <a:cubicBezTo>
                    <a:pt x="222" y="427"/>
                    <a:pt x="222" y="435"/>
                    <a:pt x="207" y="436"/>
                  </a:cubicBezTo>
                  <a:cubicBezTo>
                    <a:pt x="175" y="438"/>
                    <a:pt x="164" y="439"/>
                    <a:pt x="164" y="411"/>
                  </a:cubicBezTo>
                  <a:cubicBezTo>
                    <a:pt x="163" y="389"/>
                    <a:pt x="146" y="402"/>
                    <a:pt x="141" y="387"/>
                  </a:cubicBezTo>
                  <a:cubicBezTo>
                    <a:pt x="135" y="372"/>
                    <a:pt x="141" y="362"/>
                    <a:pt x="139" y="342"/>
                  </a:cubicBezTo>
                  <a:cubicBezTo>
                    <a:pt x="138" y="320"/>
                    <a:pt x="147" y="301"/>
                    <a:pt x="135" y="295"/>
                  </a:cubicBezTo>
                  <a:cubicBezTo>
                    <a:pt x="115" y="287"/>
                    <a:pt x="96" y="285"/>
                    <a:pt x="81" y="284"/>
                  </a:cubicBezTo>
                  <a:cubicBezTo>
                    <a:pt x="65" y="283"/>
                    <a:pt x="55" y="302"/>
                    <a:pt x="46" y="313"/>
                  </a:cubicBezTo>
                  <a:cubicBezTo>
                    <a:pt x="35" y="326"/>
                    <a:pt x="37" y="335"/>
                    <a:pt x="26" y="342"/>
                  </a:cubicBezTo>
                  <a:cubicBezTo>
                    <a:pt x="14" y="349"/>
                    <a:pt x="1" y="338"/>
                    <a:pt x="1" y="338"/>
                  </a:cubicBezTo>
                  <a:close/>
                </a:path>
              </a:pathLst>
            </a:custGeom>
            <a:solidFill>
              <a:srgbClr val="D2D2D2"/>
            </a:solidFill>
            <a:ln w="746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9689498" y="3007370"/>
              <a:ext cx="279809" cy="2798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2102805" y="4230909"/>
              <a:ext cx="1943871" cy="916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Schweiz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b="1" dirty="0" smtClean="0">
                  <a:solidFill>
                    <a:srgbClr val="000000"/>
                  </a:solidFill>
                  <a:hlinkClick r:id="rId7" action="ppaction://hlinksldjump"/>
                </a:rPr>
                <a:t>PFOS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8565502" y="2945009"/>
              <a:ext cx="1254863" cy="916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Wien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b="1" dirty="0" smtClean="0">
                  <a:solidFill>
                    <a:srgbClr val="000000"/>
                  </a:solidFill>
                </a:rPr>
                <a:t>(</a:t>
              </a:r>
              <a:r>
                <a:rPr lang="de-DE" altLang="de-DE" b="1" dirty="0" smtClean="0">
                  <a:solidFill>
                    <a:srgbClr val="000000"/>
                  </a:solidFill>
                  <a:hlinkClick r:id="rId8" action="ppaction://hlinksldjump"/>
                </a:rPr>
                <a:t>Cu</a:t>
              </a:r>
              <a:r>
                <a:rPr lang="de-DE" altLang="de-DE" b="1" dirty="0" smtClean="0">
                  <a:solidFill>
                    <a:srgbClr val="000000"/>
                  </a:solidFill>
                </a:rPr>
                <a:t>, </a:t>
              </a:r>
              <a:r>
                <a:rPr lang="de-DE" altLang="de-DE" b="1" dirty="0" smtClean="0">
                  <a:solidFill>
                    <a:srgbClr val="000000"/>
                  </a:solidFill>
                  <a:hlinkClick r:id="rId7" action="ppaction://hlinksldjump"/>
                </a:rPr>
                <a:t>Pb</a:t>
              </a:r>
              <a:r>
                <a:rPr lang="de-DE" altLang="de-DE" b="1" dirty="0" smtClean="0">
                  <a:solidFill>
                    <a:srgbClr val="000000"/>
                  </a:solidFill>
                </a:rPr>
                <a:t>)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Oval 6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/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4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5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6" y="1714346"/>
            <a:ext cx="11700000" cy="3705033"/>
          </a:xfrm>
          <a:prstGeom prst="wedgeRectCallout">
            <a:avLst>
              <a:gd name="adj1" fmla="val -14291"/>
              <a:gd name="adj2" fmla="val 6012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48" name="Rechteck 47"/>
          <p:cNvSpPr/>
          <p:nvPr/>
        </p:nvSpPr>
        <p:spPr>
          <a:xfrm>
            <a:off x="430004" y="1823080"/>
            <a:ext cx="35298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Inventory: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results the actual sink load in mass per time. First, the tool substance flow analysis (SFA) is applied to investigate regional substance flows. The software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used for data reconciliation and error propagation in order to balance flows and stocks. Third, Sankey-diagrams are elaborated to present SFA results. Fourth, actual flows to sinks are summed up to result the actual sink load.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Grafik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6115" y="2216221"/>
            <a:ext cx="5571711" cy="2687761"/>
          </a:xfrm>
          <a:prstGeom prst="rect">
            <a:avLst/>
          </a:prstGeom>
        </p:spPr>
      </p:pic>
      <p:sp>
        <p:nvSpPr>
          <p:cNvPr id="53" name="Rechteck 52"/>
          <p:cNvSpPr/>
          <p:nvPr/>
        </p:nvSpPr>
        <p:spPr>
          <a:xfrm>
            <a:off x="10302540" y="3194811"/>
            <a:ext cx="1335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sink load: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1,128 t/a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4124199" y="1795896"/>
            <a:ext cx="35298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Copper in Vienna 2008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val 6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9" name="Pfeil nach rechts 68"/>
          <p:cNvSpPr/>
          <p:nvPr/>
        </p:nvSpPr>
        <p:spPr>
          <a:xfrm>
            <a:off x="11409847" y="5090555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hteck 71">
            <a:hlinkClick r:id="rId9" action="ppaction://hlinksldjump"/>
          </p:cNvPr>
          <p:cNvSpPr/>
          <p:nvPr/>
        </p:nvSpPr>
        <p:spPr>
          <a:xfrm>
            <a:off x="10817773" y="5117449"/>
            <a:ext cx="55426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10287155" y="5117448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hteck 45">
            <a:hlinkClick r:id="rId10"/>
          </p:cNvPr>
          <p:cNvSpPr/>
          <p:nvPr/>
        </p:nvSpPr>
        <p:spPr>
          <a:xfrm>
            <a:off x="4516115" y="4870600"/>
            <a:ext cx="48433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Segoe UI" panose="020B0502040204020203" pitchFamily="34" charset="0"/>
                <a:hlinkClick r:id="rId10"/>
              </a:rPr>
              <a:t>Kral, U., C.-Y. Lin, K. Kellner, et al. 2014. The Copper Balance of Cities. </a:t>
            </a:r>
            <a:r>
              <a:rPr lang="en-US" sz="1100" i="1" dirty="0">
                <a:latin typeface="Segoe UI" panose="020B0502040204020203" pitchFamily="34" charset="0"/>
                <a:hlinkClick r:id="rId10"/>
              </a:rPr>
              <a:t>Journal of Industrial Ecology</a:t>
            </a:r>
            <a:r>
              <a:rPr lang="en-US" sz="1100" dirty="0">
                <a:latin typeface="Segoe UI" panose="020B0502040204020203" pitchFamily="34" charset="0"/>
                <a:hlinkClick r:id="rId10"/>
              </a:rPr>
              <a:t> 18(3): 432-444.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738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/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4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5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6" y="1714346"/>
            <a:ext cx="11700000" cy="3705033"/>
          </a:xfrm>
          <a:prstGeom prst="wedgeRectCallout">
            <a:avLst>
              <a:gd name="adj1" fmla="val -14291"/>
              <a:gd name="adj2" fmla="val 6012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50" name="Rechteck 49"/>
          <p:cNvSpPr/>
          <p:nvPr/>
        </p:nvSpPr>
        <p:spPr>
          <a:xfrm>
            <a:off x="4374541" y="1796007"/>
            <a:ext cx="35298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 in Vienna 2008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feil nach rechts 1"/>
          <p:cNvSpPr/>
          <p:nvPr/>
        </p:nvSpPr>
        <p:spPr>
          <a:xfrm>
            <a:off x="11409847" y="5090555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hteck 50">
            <a:hlinkClick r:id="rId6" action="ppaction://hlinksldjump"/>
          </p:cNvPr>
          <p:cNvSpPr/>
          <p:nvPr/>
        </p:nvSpPr>
        <p:spPr>
          <a:xfrm>
            <a:off x="9944469" y="5113925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Pfeil nach rechts 51">
            <a:hlinkClick r:id="rId6" action="ppaction://hlinksldjump"/>
          </p:cNvPr>
          <p:cNvSpPr/>
          <p:nvPr/>
        </p:nvSpPr>
        <p:spPr>
          <a:xfrm rot="10800000">
            <a:off x="9454450" y="5091880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Grafik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0807" y="2198666"/>
            <a:ext cx="5572800" cy="2693193"/>
          </a:xfrm>
          <a:prstGeom prst="rect">
            <a:avLst/>
          </a:prstGeom>
        </p:spPr>
      </p:pic>
      <p:sp>
        <p:nvSpPr>
          <p:cNvPr id="53" name="Rechteck 52"/>
          <p:cNvSpPr/>
          <p:nvPr/>
        </p:nvSpPr>
        <p:spPr>
          <a:xfrm>
            <a:off x="10302540" y="3194811"/>
            <a:ext cx="1335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sink load: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191 t/a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430004" y="1823080"/>
            <a:ext cx="35298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Inventory: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results the actual sink load in mass per time. First, the tool substance flow analysis (SFA) is applied to investigate regional substance flows. The software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used for data reconciliation and error propagation in order to balance flows and stocks. Third, Sankey-diagrams are elaborated to present SFA results. Fourth, actual flows to sinks are summed up to result the actual sink load.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3" name="Rechteck 62">
            <a:hlinkClick r:id="rId10" action="ppaction://hlinksldjump"/>
          </p:cNvPr>
          <p:cNvSpPr/>
          <p:nvPr/>
        </p:nvSpPr>
        <p:spPr>
          <a:xfrm>
            <a:off x="10817773" y="5117449"/>
            <a:ext cx="55426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10287155" y="5117448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/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4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5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6" y="1714346"/>
            <a:ext cx="11700000" cy="3705033"/>
          </a:xfrm>
          <a:prstGeom prst="wedgeRectCallout">
            <a:avLst>
              <a:gd name="adj1" fmla="val -14291"/>
              <a:gd name="adj2" fmla="val 6012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50" name="Rechteck 49"/>
          <p:cNvSpPr/>
          <p:nvPr/>
        </p:nvSpPr>
        <p:spPr>
          <a:xfrm>
            <a:off x="4374541" y="1796007"/>
            <a:ext cx="35298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PFOS in Switzerland 2006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Grafik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0807" y="2170723"/>
            <a:ext cx="5572800" cy="2693193"/>
          </a:xfrm>
          <a:prstGeom prst="rect">
            <a:avLst/>
          </a:prstGeom>
        </p:spPr>
      </p:pic>
      <p:sp>
        <p:nvSpPr>
          <p:cNvPr id="53" name="Rechteck 52"/>
          <p:cNvSpPr/>
          <p:nvPr/>
        </p:nvSpPr>
        <p:spPr>
          <a:xfrm>
            <a:off x="10302540" y="3194811"/>
            <a:ext cx="1335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sink load: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2,263 t/a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430004" y="1823080"/>
            <a:ext cx="35298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Inventory: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results the actual sink load in mass per time. First, the tool substance flow analysis (SFA) is applied to investigate regional substance flows. The software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STAN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used for data reconciliation and error propagation in order to balance flows and stocks. Third, Sankey-diagrams are elaborated to present SFA results. Fourth, actual flows to sinks are summed up to result the actual sink load.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4" name="Rechteck 63">
            <a:hlinkClick r:id="rId9" action="ppaction://hlinksldjump"/>
          </p:cNvPr>
          <p:cNvSpPr/>
          <p:nvPr/>
        </p:nvSpPr>
        <p:spPr>
          <a:xfrm>
            <a:off x="9944469" y="5113925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Pfeil nach rechts 64">
            <a:hlinkClick r:id="rId10" action="ppaction://hlinksldjump"/>
          </p:cNvPr>
          <p:cNvSpPr/>
          <p:nvPr/>
        </p:nvSpPr>
        <p:spPr>
          <a:xfrm rot="10800000">
            <a:off x="9454450" y="5091880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hteck 66"/>
          <p:cNvSpPr/>
          <p:nvPr/>
        </p:nvSpPr>
        <p:spPr>
          <a:xfrm>
            <a:off x="10287155" y="5117448"/>
            <a:ext cx="5999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>
            <a:hlinkClick r:id="rId4" action="ppaction://hlinksldjump"/>
          </p:cNvPr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5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6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6" y="1714346"/>
            <a:ext cx="11700000" cy="3705033"/>
          </a:xfrm>
          <a:prstGeom prst="wedgeRectCallout">
            <a:avLst>
              <a:gd name="adj1" fmla="val 9063"/>
              <a:gd name="adj2" fmla="val 5964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61" name="Oval 6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1577367" y="1551319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430004" y="1823080"/>
            <a:ext cx="35298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assessment: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results the acceptable sink load in mass per time. First, normative criteria (NC) and reference values are defined along the cause-effect chain. Criteria are derived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from  goal  oriented  frameworks  with  respect  to  waste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emissions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 regulations. Second, each actual  flow is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varied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long as the reference value is  achieved, resulting the critical flow. Third, acceptable flows are determined and summed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 to result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sink load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10281309" y="3840375"/>
            <a:ext cx="1335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sink load: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1,117 t/a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5" name="Gruppieren 84"/>
          <p:cNvGrpSpPr>
            <a:grpSpLocks noChangeAspect="1"/>
          </p:cNvGrpSpPr>
          <p:nvPr/>
        </p:nvGrpSpPr>
        <p:grpSpPr>
          <a:xfrm>
            <a:off x="4215186" y="2354055"/>
            <a:ext cx="5952858" cy="1592655"/>
            <a:chOff x="629223" y="2542658"/>
            <a:chExt cx="8998181" cy="2407415"/>
          </a:xfrm>
        </p:grpSpPr>
        <p:sp>
          <p:nvSpPr>
            <p:cNvPr id="86" name="Freeform 6"/>
            <p:cNvSpPr>
              <a:spLocks/>
            </p:cNvSpPr>
            <p:nvPr/>
          </p:nvSpPr>
          <p:spPr bwMode="auto">
            <a:xfrm>
              <a:off x="629223" y="2542658"/>
              <a:ext cx="2320414" cy="1642474"/>
            </a:xfrm>
            <a:custGeom>
              <a:avLst/>
              <a:gdLst>
                <a:gd name="T0" fmla="*/ 667 w 667"/>
                <a:gd name="T1" fmla="*/ 235 h 472"/>
                <a:gd name="T2" fmla="*/ 433 w 667"/>
                <a:gd name="T3" fmla="*/ 0 h 472"/>
                <a:gd name="T4" fmla="*/ 0 w 667"/>
                <a:gd name="T5" fmla="*/ 0 h 472"/>
                <a:gd name="T6" fmla="*/ 0 w 667"/>
                <a:gd name="T7" fmla="*/ 220 h 472"/>
                <a:gd name="T8" fmla="*/ 433 w 667"/>
                <a:gd name="T9" fmla="*/ 220 h 472"/>
                <a:gd name="T10" fmla="*/ 447 w 667"/>
                <a:gd name="T11" fmla="*/ 235 h 472"/>
                <a:gd name="T12" fmla="*/ 447 w 667"/>
                <a:gd name="T13" fmla="*/ 314 h 472"/>
                <a:gd name="T14" fmla="*/ 557 w 667"/>
                <a:gd name="T15" fmla="*/ 471 h 472"/>
                <a:gd name="T16" fmla="*/ 558 w 667"/>
                <a:gd name="T17" fmla="*/ 472 h 472"/>
                <a:gd name="T18" fmla="*/ 667 w 667"/>
                <a:gd name="T19" fmla="*/ 314 h 472"/>
                <a:gd name="T20" fmla="*/ 667 w 667"/>
                <a:gd name="T21" fmla="*/ 23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" h="472">
                  <a:moveTo>
                    <a:pt x="667" y="235"/>
                  </a:moveTo>
                  <a:cubicBezTo>
                    <a:pt x="667" y="105"/>
                    <a:pt x="562" y="0"/>
                    <a:pt x="43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433" y="220"/>
                    <a:pt x="433" y="220"/>
                    <a:pt x="433" y="220"/>
                  </a:cubicBezTo>
                  <a:cubicBezTo>
                    <a:pt x="441" y="220"/>
                    <a:pt x="447" y="227"/>
                    <a:pt x="447" y="235"/>
                  </a:cubicBezTo>
                  <a:cubicBezTo>
                    <a:pt x="447" y="314"/>
                    <a:pt x="447" y="314"/>
                    <a:pt x="447" y="314"/>
                  </a:cubicBezTo>
                  <a:cubicBezTo>
                    <a:pt x="557" y="471"/>
                    <a:pt x="557" y="471"/>
                    <a:pt x="557" y="471"/>
                  </a:cubicBezTo>
                  <a:cubicBezTo>
                    <a:pt x="558" y="472"/>
                    <a:pt x="558" y="472"/>
                    <a:pt x="558" y="472"/>
                  </a:cubicBezTo>
                  <a:cubicBezTo>
                    <a:pt x="667" y="314"/>
                    <a:pt x="667" y="314"/>
                    <a:pt x="667" y="314"/>
                  </a:cubicBezTo>
                  <a:lnTo>
                    <a:pt x="667" y="2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7" name="Freeform 7"/>
            <p:cNvSpPr>
              <a:spLocks/>
            </p:cNvSpPr>
            <p:nvPr/>
          </p:nvSpPr>
          <p:spPr bwMode="auto">
            <a:xfrm>
              <a:off x="1943599" y="2542658"/>
              <a:ext cx="2720006" cy="1670145"/>
            </a:xfrm>
            <a:custGeom>
              <a:avLst/>
              <a:gdLst>
                <a:gd name="T0" fmla="*/ 807 w 825"/>
                <a:gd name="T1" fmla="*/ 445 h 480"/>
                <a:gd name="T2" fmla="*/ 807 w 825"/>
                <a:gd name="T3" fmla="*/ 127 h 480"/>
                <a:gd name="T4" fmla="*/ 680 w 825"/>
                <a:gd name="T5" fmla="*/ 0 h 480"/>
                <a:gd name="T6" fmla="*/ 0 w 825"/>
                <a:gd name="T7" fmla="*/ 0 h 480"/>
                <a:gd name="T8" fmla="*/ 0 w 825"/>
                <a:gd name="T9" fmla="*/ 4 h 480"/>
                <a:gd name="T10" fmla="*/ 680 w 825"/>
                <a:gd name="T11" fmla="*/ 4 h 480"/>
                <a:gd name="T12" fmla="*/ 803 w 825"/>
                <a:gd name="T13" fmla="*/ 127 h 480"/>
                <a:gd name="T14" fmla="*/ 803 w 825"/>
                <a:gd name="T15" fmla="*/ 445 h 480"/>
                <a:gd name="T16" fmla="*/ 785 w 825"/>
                <a:gd name="T17" fmla="*/ 445 h 480"/>
                <a:gd name="T18" fmla="*/ 805 w 825"/>
                <a:gd name="T19" fmla="*/ 480 h 480"/>
                <a:gd name="T20" fmla="*/ 825 w 825"/>
                <a:gd name="T21" fmla="*/ 445 h 480"/>
                <a:gd name="T22" fmla="*/ 807 w 825"/>
                <a:gd name="T23" fmla="*/ 445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5" h="480">
                  <a:moveTo>
                    <a:pt x="807" y="445"/>
                  </a:moveTo>
                  <a:cubicBezTo>
                    <a:pt x="807" y="127"/>
                    <a:pt x="807" y="127"/>
                    <a:pt x="807" y="127"/>
                  </a:cubicBezTo>
                  <a:cubicBezTo>
                    <a:pt x="807" y="57"/>
                    <a:pt x="750" y="0"/>
                    <a:pt x="6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680" y="4"/>
                    <a:pt x="680" y="4"/>
                    <a:pt x="680" y="4"/>
                  </a:cubicBezTo>
                  <a:cubicBezTo>
                    <a:pt x="748" y="4"/>
                    <a:pt x="803" y="59"/>
                    <a:pt x="803" y="127"/>
                  </a:cubicBezTo>
                  <a:cubicBezTo>
                    <a:pt x="803" y="445"/>
                    <a:pt x="803" y="445"/>
                    <a:pt x="803" y="445"/>
                  </a:cubicBezTo>
                  <a:cubicBezTo>
                    <a:pt x="785" y="445"/>
                    <a:pt x="785" y="445"/>
                    <a:pt x="785" y="445"/>
                  </a:cubicBezTo>
                  <a:cubicBezTo>
                    <a:pt x="805" y="480"/>
                    <a:pt x="805" y="480"/>
                    <a:pt x="805" y="480"/>
                  </a:cubicBezTo>
                  <a:cubicBezTo>
                    <a:pt x="825" y="445"/>
                    <a:pt x="825" y="445"/>
                    <a:pt x="825" y="445"/>
                  </a:cubicBezTo>
                  <a:lnTo>
                    <a:pt x="807" y="4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8" name="Freeform 8"/>
            <p:cNvSpPr>
              <a:spLocks/>
            </p:cNvSpPr>
            <p:nvPr/>
          </p:nvSpPr>
          <p:spPr bwMode="auto">
            <a:xfrm>
              <a:off x="4109845" y="2542658"/>
              <a:ext cx="2615776" cy="1670145"/>
            </a:xfrm>
            <a:custGeom>
              <a:avLst/>
              <a:gdLst>
                <a:gd name="T0" fmla="*/ 807 w 825"/>
                <a:gd name="T1" fmla="*/ 445 h 480"/>
                <a:gd name="T2" fmla="*/ 807 w 825"/>
                <a:gd name="T3" fmla="*/ 127 h 480"/>
                <a:gd name="T4" fmla="*/ 680 w 825"/>
                <a:gd name="T5" fmla="*/ 0 h 480"/>
                <a:gd name="T6" fmla="*/ 0 w 825"/>
                <a:gd name="T7" fmla="*/ 0 h 480"/>
                <a:gd name="T8" fmla="*/ 0 w 825"/>
                <a:gd name="T9" fmla="*/ 4 h 480"/>
                <a:gd name="T10" fmla="*/ 680 w 825"/>
                <a:gd name="T11" fmla="*/ 4 h 480"/>
                <a:gd name="T12" fmla="*/ 803 w 825"/>
                <a:gd name="T13" fmla="*/ 127 h 480"/>
                <a:gd name="T14" fmla="*/ 803 w 825"/>
                <a:gd name="T15" fmla="*/ 445 h 480"/>
                <a:gd name="T16" fmla="*/ 785 w 825"/>
                <a:gd name="T17" fmla="*/ 445 h 480"/>
                <a:gd name="T18" fmla="*/ 805 w 825"/>
                <a:gd name="T19" fmla="*/ 480 h 480"/>
                <a:gd name="T20" fmla="*/ 825 w 825"/>
                <a:gd name="T21" fmla="*/ 445 h 480"/>
                <a:gd name="T22" fmla="*/ 807 w 825"/>
                <a:gd name="T23" fmla="*/ 445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5" h="480">
                  <a:moveTo>
                    <a:pt x="807" y="445"/>
                  </a:moveTo>
                  <a:cubicBezTo>
                    <a:pt x="807" y="127"/>
                    <a:pt x="807" y="127"/>
                    <a:pt x="807" y="127"/>
                  </a:cubicBezTo>
                  <a:cubicBezTo>
                    <a:pt x="807" y="57"/>
                    <a:pt x="750" y="0"/>
                    <a:pt x="6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680" y="4"/>
                    <a:pt x="680" y="4"/>
                    <a:pt x="680" y="4"/>
                  </a:cubicBezTo>
                  <a:cubicBezTo>
                    <a:pt x="748" y="4"/>
                    <a:pt x="803" y="59"/>
                    <a:pt x="803" y="127"/>
                  </a:cubicBezTo>
                  <a:cubicBezTo>
                    <a:pt x="803" y="445"/>
                    <a:pt x="803" y="445"/>
                    <a:pt x="803" y="445"/>
                  </a:cubicBezTo>
                  <a:cubicBezTo>
                    <a:pt x="785" y="445"/>
                    <a:pt x="785" y="445"/>
                    <a:pt x="785" y="445"/>
                  </a:cubicBezTo>
                  <a:cubicBezTo>
                    <a:pt x="805" y="480"/>
                    <a:pt x="805" y="480"/>
                    <a:pt x="805" y="480"/>
                  </a:cubicBezTo>
                  <a:cubicBezTo>
                    <a:pt x="825" y="445"/>
                    <a:pt x="825" y="445"/>
                    <a:pt x="825" y="445"/>
                  </a:cubicBezTo>
                  <a:lnTo>
                    <a:pt x="807" y="4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6274116" y="2542658"/>
              <a:ext cx="2513524" cy="1670145"/>
            </a:xfrm>
            <a:custGeom>
              <a:avLst/>
              <a:gdLst>
                <a:gd name="T0" fmla="*/ 807 w 825"/>
                <a:gd name="T1" fmla="*/ 445 h 480"/>
                <a:gd name="T2" fmla="*/ 807 w 825"/>
                <a:gd name="T3" fmla="*/ 127 h 480"/>
                <a:gd name="T4" fmla="*/ 681 w 825"/>
                <a:gd name="T5" fmla="*/ 0 h 480"/>
                <a:gd name="T6" fmla="*/ 0 w 825"/>
                <a:gd name="T7" fmla="*/ 0 h 480"/>
                <a:gd name="T8" fmla="*/ 0 w 825"/>
                <a:gd name="T9" fmla="*/ 4 h 480"/>
                <a:gd name="T10" fmla="*/ 681 w 825"/>
                <a:gd name="T11" fmla="*/ 4 h 480"/>
                <a:gd name="T12" fmla="*/ 803 w 825"/>
                <a:gd name="T13" fmla="*/ 127 h 480"/>
                <a:gd name="T14" fmla="*/ 803 w 825"/>
                <a:gd name="T15" fmla="*/ 445 h 480"/>
                <a:gd name="T16" fmla="*/ 786 w 825"/>
                <a:gd name="T17" fmla="*/ 445 h 480"/>
                <a:gd name="T18" fmla="*/ 806 w 825"/>
                <a:gd name="T19" fmla="*/ 480 h 480"/>
                <a:gd name="T20" fmla="*/ 825 w 825"/>
                <a:gd name="T21" fmla="*/ 445 h 480"/>
                <a:gd name="T22" fmla="*/ 807 w 825"/>
                <a:gd name="T23" fmla="*/ 445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5" h="480">
                  <a:moveTo>
                    <a:pt x="807" y="445"/>
                  </a:moveTo>
                  <a:cubicBezTo>
                    <a:pt x="807" y="127"/>
                    <a:pt x="807" y="127"/>
                    <a:pt x="807" y="127"/>
                  </a:cubicBezTo>
                  <a:cubicBezTo>
                    <a:pt x="807" y="57"/>
                    <a:pt x="751" y="0"/>
                    <a:pt x="6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681" y="4"/>
                    <a:pt x="681" y="4"/>
                    <a:pt x="681" y="4"/>
                  </a:cubicBezTo>
                  <a:cubicBezTo>
                    <a:pt x="748" y="4"/>
                    <a:pt x="803" y="59"/>
                    <a:pt x="803" y="127"/>
                  </a:cubicBezTo>
                  <a:cubicBezTo>
                    <a:pt x="803" y="445"/>
                    <a:pt x="803" y="445"/>
                    <a:pt x="803" y="445"/>
                  </a:cubicBezTo>
                  <a:cubicBezTo>
                    <a:pt x="786" y="445"/>
                    <a:pt x="786" y="445"/>
                    <a:pt x="786" y="445"/>
                  </a:cubicBezTo>
                  <a:cubicBezTo>
                    <a:pt x="806" y="480"/>
                    <a:pt x="806" y="480"/>
                    <a:pt x="806" y="480"/>
                  </a:cubicBezTo>
                  <a:cubicBezTo>
                    <a:pt x="825" y="445"/>
                    <a:pt x="825" y="445"/>
                    <a:pt x="825" y="445"/>
                  </a:cubicBezTo>
                  <a:lnTo>
                    <a:pt x="807" y="4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0" name="Rectangle 11"/>
            <p:cNvSpPr>
              <a:spLocks noChangeArrowheads="1"/>
            </p:cNvSpPr>
            <p:nvPr/>
          </p:nvSpPr>
          <p:spPr bwMode="auto">
            <a:xfrm>
              <a:off x="3713687" y="4212803"/>
              <a:ext cx="1800000" cy="72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/>
                <a:t>Underground storage</a:t>
              </a:r>
              <a:endParaRPr lang="en-US" sz="1600" b="1" dirty="0"/>
            </a:p>
          </p:txBody>
        </p:sp>
        <p:sp>
          <p:nvSpPr>
            <p:cNvPr id="91" name="Rectangle 15"/>
            <p:cNvSpPr>
              <a:spLocks noChangeArrowheads="1"/>
            </p:cNvSpPr>
            <p:nvPr/>
          </p:nvSpPr>
          <p:spPr bwMode="auto">
            <a:xfrm>
              <a:off x="659344" y="2679830"/>
              <a:ext cx="1285286" cy="558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1128 t Cu/a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200" dirty="0" err="1" smtClean="0">
                  <a:solidFill>
                    <a:schemeClr val="bg1"/>
                  </a:solidFill>
                </a:rPr>
                <a:t>into</a:t>
              </a:r>
              <a:r>
                <a:rPr lang="de-DE" altLang="de-DE" sz="1200" dirty="0" smtClean="0">
                  <a:solidFill>
                    <a:schemeClr val="bg1"/>
                  </a:solidFill>
                </a:rPr>
                <a:t> </a:t>
              </a:r>
              <a:r>
                <a:rPr lang="de-DE" altLang="de-DE" sz="1200" dirty="0" err="1" smtClean="0">
                  <a:solidFill>
                    <a:schemeClr val="bg1"/>
                  </a:solidFill>
                </a:rPr>
                <a:t>sinks</a:t>
              </a:r>
              <a:endParaRPr kumimoji="0" lang="de-DE" altLang="de-DE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2" name="Rectangle 11"/>
            <p:cNvSpPr>
              <a:spLocks noChangeArrowheads="1"/>
            </p:cNvSpPr>
            <p:nvPr/>
          </p:nvSpPr>
          <p:spPr bwMode="auto">
            <a:xfrm>
              <a:off x="1661506" y="4214661"/>
              <a:ext cx="1800000" cy="72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AT" sz="1600" b="1" dirty="0" smtClean="0"/>
                <a:t>Landfill</a:t>
              </a:r>
              <a:endParaRPr lang="de-AT" sz="1600" b="1" dirty="0"/>
            </a:p>
          </p:txBody>
        </p:sp>
        <p:sp>
          <p:nvSpPr>
            <p:cNvPr id="93" name="Rectangle 11"/>
            <p:cNvSpPr>
              <a:spLocks noChangeArrowheads="1"/>
            </p:cNvSpPr>
            <p:nvPr/>
          </p:nvSpPr>
          <p:spPr bwMode="auto">
            <a:xfrm>
              <a:off x="5756960" y="4230073"/>
              <a:ext cx="1800000" cy="72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/>
                <a:t>Urban soil</a:t>
              </a:r>
              <a:endParaRPr lang="en-US" sz="1600" b="1" dirty="0"/>
            </a:p>
          </p:txBody>
        </p:sp>
        <p:sp>
          <p:nvSpPr>
            <p:cNvPr id="94" name="Rectangle 11"/>
            <p:cNvSpPr>
              <a:spLocks noChangeArrowheads="1"/>
            </p:cNvSpPr>
            <p:nvPr/>
          </p:nvSpPr>
          <p:spPr bwMode="auto">
            <a:xfrm>
              <a:off x="7827404" y="4220760"/>
              <a:ext cx="1800000" cy="72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 dirty="0" smtClean="0"/>
                <a:t>River Danube</a:t>
              </a:r>
              <a:endParaRPr lang="en-US" sz="1600" b="1" dirty="0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2898169" y="2972176"/>
              <a:ext cx="1345281" cy="1116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de-AT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1.097 </a:t>
              </a:r>
              <a:r>
                <a:rPr lang="de-AT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t/a</a:t>
              </a:r>
            </a:p>
            <a:p>
              <a:pPr algn="r"/>
              <a:r>
                <a:rPr lang="de-AT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2.076 t/a</a:t>
              </a:r>
            </a:p>
            <a:p>
              <a:pPr algn="r"/>
              <a:r>
                <a:rPr lang="de-AT" sz="14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1.09 7t/a</a:t>
              </a:r>
              <a:endParaRPr lang="en-US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hteck 95"/>
            <p:cNvSpPr/>
            <p:nvPr/>
          </p:nvSpPr>
          <p:spPr>
            <a:xfrm>
              <a:off x="4580128" y="2939159"/>
              <a:ext cx="969706" cy="1116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de-AT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16 </a:t>
              </a:r>
              <a:r>
                <a:rPr lang="de-AT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t/a</a:t>
              </a:r>
            </a:p>
            <a:p>
              <a:pPr algn="r"/>
              <a:r>
                <a:rPr lang="de-AT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 t/a</a:t>
              </a:r>
            </a:p>
            <a:p>
              <a:pPr algn="r"/>
              <a:r>
                <a:rPr lang="de-AT" sz="14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 t/a</a:t>
              </a:r>
              <a:endParaRPr lang="en-US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echteck 96"/>
            <p:cNvSpPr/>
            <p:nvPr/>
          </p:nvSpPr>
          <p:spPr>
            <a:xfrm>
              <a:off x="6639394" y="2899352"/>
              <a:ext cx="819477" cy="1116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de-AT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8 </a:t>
              </a:r>
              <a:r>
                <a:rPr lang="de-AT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t/a</a:t>
              </a:r>
            </a:p>
            <a:p>
              <a:pPr algn="r"/>
              <a:r>
                <a:rPr lang="de-AT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t/a</a:t>
              </a:r>
            </a:p>
            <a:p>
              <a:pPr algn="r"/>
              <a:r>
                <a:rPr lang="de-AT" sz="14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t/a</a:t>
              </a:r>
              <a:endParaRPr lang="en-US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hteck 97"/>
            <p:cNvSpPr/>
            <p:nvPr/>
          </p:nvSpPr>
          <p:spPr>
            <a:xfrm>
              <a:off x="8685934" y="2939192"/>
              <a:ext cx="819477" cy="1116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de-AT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7 </a:t>
              </a:r>
              <a:r>
                <a:rPr lang="de-AT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t/a</a:t>
              </a:r>
            </a:p>
            <a:p>
              <a:pPr algn="r"/>
              <a:r>
                <a:rPr lang="de-AT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t/a</a:t>
              </a:r>
            </a:p>
            <a:p>
              <a:pPr algn="r"/>
              <a:r>
                <a:rPr lang="de-AT" sz="1400" b="1" dirty="0" smtClean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t/a</a:t>
              </a:r>
              <a:endParaRPr lang="en-US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9" name="Rechteck 98"/>
          <p:cNvSpPr/>
          <p:nvPr/>
        </p:nvSpPr>
        <p:spPr>
          <a:xfrm>
            <a:off x="4124199" y="1795896"/>
            <a:ext cx="35298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Copper in Vienna 2008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echteck 99"/>
          <p:cNvSpPr/>
          <p:nvPr/>
        </p:nvSpPr>
        <p:spPr>
          <a:xfrm>
            <a:off x="10176167" y="2615778"/>
            <a:ext cx="154561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de-A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de-AT" sz="1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de-AT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 </a:t>
            </a:r>
            <a:r>
              <a:rPr lang="de-AT" sz="14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hteck 100"/>
          <p:cNvSpPr/>
          <p:nvPr/>
        </p:nvSpPr>
        <p:spPr>
          <a:xfrm>
            <a:off x="4219532" y="4188901"/>
            <a:ext cx="622697" cy="343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hteck 101"/>
          <p:cNvSpPr/>
          <p:nvPr/>
        </p:nvSpPr>
        <p:spPr>
          <a:xfrm>
            <a:off x="4898106" y="4178045"/>
            <a:ext cx="1190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Landfill capacity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hteck 102"/>
          <p:cNvSpPr/>
          <p:nvPr/>
        </p:nvSpPr>
        <p:spPr>
          <a:xfrm>
            <a:off x="6233550" y="4169250"/>
            <a:ext cx="1190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Legal standards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7568994" y="4177477"/>
            <a:ext cx="11908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Accumulation of Cu in top soil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hteck 105"/>
          <p:cNvSpPr/>
          <p:nvPr/>
        </p:nvSpPr>
        <p:spPr>
          <a:xfrm>
            <a:off x="8949797" y="4194778"/>
            <a:ext cx="1190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Legal standards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Pfeil nach rechts 106">
            <a:hlinkClick r:id="rId8" action="ppaction://hlinksldjump"/>
          </p:cNvPr>
          <p:cNvSpPr/>
          <p:nvPr/>
        </p:nvSpPr>
        <p:spPr>
          <a:xfrm>
            <a:off x="11409847" y="5090555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hteck 109">
            <a:hlinkClick r:id="rId8" action="ppaction://hlinksldjump"/>
          </p:cNvPr>
          <p:cNvSpPr/>
          <p:nvPr/>
        </p:nvSpPr>
        <p:spPr>
          <a:xfrm>
            <a:off x="10817773" y="5117449"/>
            <a:ext cx="55426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hteck 110"/>
          <p:cNvSpPr/>
          <p:nvPr/>
        </p:nvSpPr>
        <p:spPr>
          <a:xfrm>
            <a:off x="10287155" y="5117448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058243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08205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2166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2729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1906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1906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3292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248410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02057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011356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479465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085042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227897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204178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239033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182768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210900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4379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5560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038065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154911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>
            <a:hlinkClick r:id="rId4" action="ppaction://hlinksldjump"/>
          </p:cNvPr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5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6" y="1714346"/>
            <a:ext cx="11700000" cy="3705033"/>
          </a:xfrm>
          <a:prstGeom prst="wedgeRectCallout">
            <a:avLst>
              <a:gd name="adj1" fmla="val 9063"/>
              <a:gd name="adj2" fmla="val 5964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53" name="Rechteck 52"/>
          <p:cNvSpPr/>
          <p:nvPr/>
        </p:nvSpPr>
        <p:spPr>
          <a:xfrm>
            <a:off x="10227405" y="3497784"/>
            <a:ext cx="1335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sink load: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176 t/a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26" y="2222163"/>
            <a:ext cx="6477311" cy="2106618"/>
          </a:xfrm>
          <a:prstGeom prst="rect">
            <a:avLst/>
          </a:prstGeom>
        </p:spPr>
      </p:pic>
      <p:sp>
        <p:nvSpPr>
          <p:cNvPr id="55" name="Rectangle 11"/>
          <p:cNvSpPr>
            <a:spLocks noChangeArrowheads="1"/>
          </p:cNvSpPr>
          <p:nvPr/>
        </p:nvSpPr>
        <p:spPr bwMode="auto">
          <a:xfrm>
            <a:off x="4868961" y="3530759"/>
            <a:ext cx="986400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smtClean="0"/>
              <a:t>Landfill</a:t>
            </a:r>
            <a:endParaRPr lang="de-AT" sz="1600" b="1" dirty="0"/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5978862" y="3531622"/>
            <a:ext cx="987564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smtClean="0"/>
              <a:t>Underground </a:t>
            </a:r>
            <a:r>
              <a:rPr lang="de-AT" sz="1600" b="1" dirty="0" err="1" smtClean="0"/>
              <a:t>storage</a:t>
            </a:r>
            <a:endParaRPr lang="de-AT" sz="1600" b="1" dirty="0"/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7046433" y="3537867"/>
            <a:ext cx="987564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smtClean="0"/>
              <a:t>Air</a:t>
            </a:r>
            <a:endParaRPr lang="de-AT" sz="1600" b="1" dirty="0"/>
          </a:p>
        </p:txBody>
      </p:sp>
      <p:sp>
        <p:nvSpPr>
          <p:cNvPr id="59" name="Rectangle 11"/>
          <p:cNvSpPr>
            <a:spLocks noChangeArrowheads="1"/>
          </p:cNvSpPr>
          <p:nvPr/>
        </p:nvSpPr>
        <p:spPr bwMode="auto">
          <a:xfrm>
            <a:off x="8128346" y="3545763"/>
            <a:ext cx="987564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err="1" smtClean="0"/>
              <a:t>Water</a:t>
            </a:r>
            <a:endParaRPr lang="de-AT" sz="1600" b="1" dirty="0"/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9194474" y="3554694"/>
            <a:ext cx="987564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err="1" smtClean="0"/>
              <a:t>Soil</a:t>
            </a:r>
            <a:endParaRPr lang="de-AT" sz="1600" b="1" dirty="0"/>
          </a:p>
        </p:txBody>
      </p:sp>
      <p:sp>
        <p:nvSpPr>
          <p:cNvPr id="62" name="Rechteck 61"/>
          <p:cNvSpPr/>
          <p:nvPr/>
        </p:nvSpPr>
        <p:spPr>
          <a:xfrm>
            <a:off x="4117932" y="4188901"/>
            <a:ext cx="622697" cy="343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4796506" y="4178045"/>
            <a:ext cx="1190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Landfill capacity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5918834" y="4204844"/>
            <a:ext cx="1190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Legal standards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7020008" y="4178044"/>
            <a:ext cx="31620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Human health risk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5573624" y="2654857"/>
            <a:ext cx="7906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144 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233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6574351" y="2628282"/>
            <a:ext cx="64152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7483491" y="2602639"/>
            <a:ext cx="6912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8568582" y="2628213"/>
            <a:ext cx="6912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0.6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9634031" y="2628213"/>
            <a:ext cx="54213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10176167" y="2615778"/>
            <a:ext cx="154561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de-A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de-AT" sz="1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de-AT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 </a:t>
            </a:r>
            <a:r>
              <a:rPr lang="de-AT" sz="14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4124199" y="1795896"/>
            <a:ext cx="35298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 in Vienna 200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430004" y="1823080"/>
            <a:ext cx="35298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assessment: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results the acceptable sink load in mass per time. First, normative criteria (NC) and reference values are defined along the cause-effect chain. Criteria are derived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from  goal  oriented  frameworks  with  respect  to  waste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emissions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 regulations. Second, each actual  flow is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varied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long as the reference value is  achieved, resulting the critical flow. Third, acceptable flows are determined and summed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 to result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sink load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15"/>
          <p:cNvSpPr>
            <a:spLocks noChangeArrowheads="1"/>
          </p:cNvSpPr>
          <p:nvPr/>
        </p:nvSpPr>
        <p:spPr bwMode="auto">
          <a:xfrm>
            <a:off x="4327163" y="2553820"/>
            <a:ext cx="700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191 t </a:t>
            </a:r>
            <a:r>
              <a:rPr lang="de-DE" altLang="de-DE" sz="1200" dirty="0" smtClean="0">
                <a:solidFill>
                  <a:schemeClr val="bg1"/>
                </a:solidFill>
              </a:rPr>
              <a:t>Pb</a:t>
            </a:r>
            <a:r>
              <a:rPr kumimoji="0" lang="de-DE" altLang="de-DE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/a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200" dirty="0" err="1" smtClean="0">
                <a:solidFill>
                  <a:schemeClr val="bg1"/>
                </a:solidFill>
              </a:rPr>
              <a:t>into</a:t>
            </a:r>
            <a:r>
              <a:rPr lang="de-DE" altLang="de-DE" sz="1200" dirty="0" smtClean="0">
                <a:solidFill>
                  <a:schemeClr val="bg1"/>
                </a:solidFill>
              </a:rPr>
              <a:t> </a:t>
            </a:r>
            <a:r>
              <a:rPr lang="de-DE" altLang="de-DE" sz="1200" dirty="0" err="1" smtClean="0">
                <a:solidFill>
                  <a:schemeClr val="bg1"/>
                </a:solidFill>
              </a:rPr>
              <a:t>sinks</a:t>
            </a:r>
            <a:endParaRPr kumimoji="0" lang="de-DE" altLang="de-DE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7" name="Oval 6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8" name="Pfeil nach rechts 77">
            <a:hlinkClick r:id="rId8" action="ppaction://hlinksldjump"/>
          </p:cNvPr>
          <p:cNvSpPr/>
          <p:nvPr/>
        </p:nvSpPr>
        <p:spPr>
          <a:xfrm>
            <a:off x="11409847" y="5090555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hteck 78">
            <a:hlinkClick r:id="rId9" action="ppaction://hlinksldjump"/>
          </p:cNvPr>
          <p:cNvSpPr/>
          <p:nvPr/>
        </p:nvSpPr>
        <p:spPr>
          <a:xfrm>
            <a:off x="9944469" y="5113925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Pfeil nach rechts 79">
            <a:hlinkClick r:id="rId9" action="ppaction://hlinksldjump"/>
          </p:cNvPr>
          <p:cNvSpPr/>
          <p:nvPr/>
        </p:nvSpPr>
        <p:spPr>
          <a:xfrm rot="10800000">
            <a:off x="9454450" y="5091880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hteck 80">
            <a:hlinkClick r:id="rId8" action="ppaction://hlinksldjump"/>
          </p:cNvPr>
          <p:cNvSpPr/>
          <p:nvPr/>
        </p:nvSpPr>
        <p:spPr>
          <a:xfrm>
            <a:off x="10817773" y="5117449"/>
            <a:ext cx="55426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10287155" y="5117448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>
            <a:hlinkClick r:id="rId4" action="ppaction://hlinksldjump"/>
          </p:cNvPr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5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>
            <a:hlinkClick r:id="rId6" action="ppaction://hlinksldjump"/>
          </p:cNvPr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6" y="1714346"/>
            <a:ext cx="11700000" cy="3705033"/>
          </a:xfrm>
          <a:prstGeom prst="wedgeRectCallout">
            <a:avLst>
              <a:gd name="adj1" fmla="val 9063"/>
              <a:gd name="adj2" fmla="val 5964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53" name="Rechteck 52"/>
          <p:cNvSpPr/>
          <p:nvPr/>
        </p:nvSpPr>
        <p:spPr>
          <a:xfrm>
            <a:off x="10421846" y="3392575"/>
            <a:ext cx="1335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sink load:</a:t>
            </a:r>
          </a:p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2.17 t/a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4124199" y="1795896"/>
            <a:ext cx="35298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PFOS in Switzerland 2006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430004" y="1823080"/>
            <a:ext cx="35298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assessment: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results the acceptable sink load in mass per time. First, normative criteria (NC) and reference values are defined along the cause-effect chain. Criteria are derived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from  goal  oriented  frameworks  with  respect  to  waste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emissions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such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 regulations. Second, each actual  flow is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varied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long as the reference value is  achieved, resulting the critical flow. Third, acceptable flows are determined and summed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 to result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sink load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257" y="2242441"/>
            <a:ext cx="6476400" cy="2293725"/>
          </a:xfrm>
          <a:prstGeom prst="rect">
            <a:avLst/>
          </a:prstGeom>
        </p:spPr>
      </p:pic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4189560" y="2606615"/>
            <a:ext cx="976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2.26</a:t>
            </a:r>
            <a:r>
              <a:rPr kumimoji="0" lang="de-DE" altLang="de-DE" sz="1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t</a:t>
            </a:r>
            <a:r>
              <a:rPr lang="de-DE" altLang="de-DE" sz="1200" dirty="0">
                <a:solidFill>
                  <a:schemeClr val="bg1"/>
                </a:solidFill>
              </a:rPr>
              <a:t> </a:t>
            </a:r>
            <a:r>
              <a:rPr lang="de-DE" altLang="de-DE" sz="1200" dirty="0" smtClean="0">
                <a:solidFill>
                  <a:schemeClr val="bg1"/>
                </a:solidFill>
              </a:rPr>
              <a:t>PFOS</a:t>
            </a:r>
            <a:r>
              <a:rPr kumimoji="0" lang="de-DE" altLang="de-DE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/a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1200" dirty="0" err="1" smtClean="0">
                <a:solidFill>
                  <a:schemeClr val="bg1"/>
                </a:solidFill>
              </a:rPr>
              <a:t>into</a:t>
            </a:r>
            <a:r>
              <a:rPr lang="de-DE" altLang="de-DE" sz="1200" dirty="0" smtClean="0">
                <a:solidFill>
                  <a:schemeClr val="bg1"/>
                </a:solidFill>
              </a:rPr>
              <a:t> </a:t>
            </a:r>
            <a:r>
              <a:rPr lang="de-DE" altLang="de-DE" sz="1200" dirty="0" err="1" smtClean="0">
                <a:solidFill>
                  <a:schemeClr val="bg1"/>
                </a:solidFill>
              </a:rPr>
              <a:t>sinks</a:t>
            </a:r>
            <a:endParaRPr kumimoji="0" lang="de-DE" altLang="de-DE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5520775" y="2654110"/>
            <a:ext cx="7906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1.74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1.74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1.74t/a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6442722" y="2648449"/>
            <a:ext cx="7906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0.48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0.74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0.42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7490493" y="2639097"/>
            <a:ext cx="79060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0.03 t/a</a:t>
            </a:r>
          </a:p>
          <a:p>
            <a:pPr algn="r"/>
            <a:r>
              <a:rPr lang="de-A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t/a</a:t>
            </a:r>
          </a:p>
          <a:p>
            <a:pPr algn="r"/>
            <a:r>
              <a:rPr lang="de-AT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9547947" y="2575078"/>
            <a:ext cx="89479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&lt;0.01 t/a</a:t>
            </a:r>
          </a:p>
          <a:p>
            <a:pPr algn="r"/>
            <a:r>
              <a:rPr lang="de-A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t/a</a:t>
            </a:r>
          </a:p>
          <a:p>
            <a:pPr algn="r"/>
            <a:r>
              <a:rPr lang="de-AT" sz="1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8529185" y="2637183"/>
            <a:ext cx="7906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0.09 t/a</a:t>
            </a:r>
          </a:p>
          <a:p>
            <a:pPr algn="r"/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0.09 t/a</a:t>
            </a:r>
          </a:p>
          <a:p>
            <a:pPr algn="r"/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0.09 t/a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10410090" y="2582358"/>
            <a:ext cx="154561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  <a:r>
              <a:rPr lang="de-A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de-A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de-AT" sz="1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de-AT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 </a:t>
            </a:r>
            <a:r>
              <a:rPr lang="de-AT" sz="1400" b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en-US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4117932" y="4188901"/>
            <a:ext cx="622697" cy="343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4763575" y="3673568"/>
            <a:ext cx="986400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err="1" smtClean="0"/>
              <a:t>Incinerator</a:t>
            </a:r>
            <a:endParaRPr lang="de-AT" sz="1600" b="1" dirty="0"/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5866333" y="3665475"/>
            <a:ext cx="986400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err="1" smtClean="0"/>
              <a:t>Water</a:t>
            </a:r>
            <a:endParaRPr lang="de-AT" sz="1600" b="1" dirty="0"/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6937703" y="3664779"/>
            <a:ext cx="986400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err="1" smtClean="0"/>
              <a:t>Soil</a:t>
            </a:r>
            <a:endParaRPr lang="de-AT" sz="1600" b="1" dirty="0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8007572" y="3673568"/>
            <a:ext cx="986400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smtClean="0"/>
              <a:t>Landfill</a:t>
            </a:r>
            <a:endParaRPr lang="de-AT" sz="1600" b="1" dirty="0"/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9064750" y="3673568"/>
            <a:ext cx="986400" cy="476325"/>
          </a:xfrm>
          <a:prstGeom prst="rect">
            <a:avLst/>
          </a:prstGeom>
          <a:solidFill>
            <a:schemeClr val="bg1">
              <a:lumMod val="85000"/>
            </a:schemeClr>
          </a:solidFill>
          <a:ln w="3333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AT" sz="1600" b="1" dirty="0" smtClean="0"/>
              <a:t>Air</a:t>
            </a:r>
            <a:endParaRPr lang="de-AT" sz="1600" b="1" dirty="0"/>
          </a:p>
        </p:txBody>
      </p:sp>
      <p:sp>
        <p:nvSpPr>
          <p:cNvPr id="70" name="Rechteck 69"/>
          <p:cNvSpPr/>
          <p:nvPr/>
        </p:nvSpPr>
        <p:spPr>
          <a:xfrm>
            <a:off x="4595748" y="4249957"/>
            <a:ext cx="125862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Mineralization capacity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8922725" y="4349312"/>
            <a:ext cx="125862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n.a.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6902957" y="4359242"/>
            <a:ext cx="125862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n.a.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837821" y="4349678"/>
            <a:ext cx="125862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5785395" y="4243999"/>
            <a:ext cx="1258626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U.S. EPPA Prov. Health advisory / n.a.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val 6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7" name="Rechteck 76">
            <a:hlinkClick r:id="rId9" action="ppaction://hlinksldjump"/>
          </p:cNvPr>
          <p:cNvSpPr/>
          <p:nvPr/>
        </p:nvSpPr>
        <p:spPr>
          <a:xfrm>
            <a:off x="9944469" y="5113925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Pfeil nach rechts 77">
            <a:hlinkClick r:id="rId9" action="ppaction://hlinksldjump"/>
          </p:cNvPr>
          <p:cNvSpPr/>
          <p:nvPr/>
        </p:nvSpPr>
        <p:spPr>
          <a:xfrm rot="10800000">
            <a:off x="9454450" y="5091880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hteck 79"/>
          <p:cNvSpPr/>
          <p:nvPr/>
        </p:nvSpPr>
        <p:spPr>
          <a:xfrm>
            <a:off x="10287155" y="5117448"/>
            <a:ext cx="5999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8249489" y="3172837"/>
            <a:ext cx="1344090" cy="93733"/>
          </a:xfrm>
          <a:custGeom>
            <a:avLst/>
            <a:gdLst>
              <a:gd name="T0" fmla="*/ 1209675 w 860"/>
              <a:gd name="T1" fmla="*/ 95250 h 60"/>
              <a:gd name="T2" fmla="*/ 1209675 w 860"/>
              <a:gd name="T3" fmla="*/ 34925 h 60"/>
              <a:gd name="T4" fmla="*/ 6350 w 860"/>
              <a:gd name="T5" fmla="*/ 34925 h 60"/>
              <a:gd name="T6" fmla="*/ 0 w 860"/>
              <a:gd name="T7" fmla="*/ 28575 h 60"/>
              <a:gd name="T8" fmla="*/ 1216025 w 860"/>
              <a:gd name="T9" fmla="*/ 28575 h 60"/>
              <a:gd name="T10" fmla="*/ 1216025 w 860"/>
              <a:gd name="T11" fmla="*/ 82550 h 60"/>
              <a:gd name="T12" fmla="*/ 1362075 w 860"/>
              <a:gd name="T13" fmla="*/ 0 h 60"/>
              <a:gd name="T14" fmla="*/ 1365250 w 860"/>
              <a:gd name="T15" fmla="*/ 6350 h 60"/>
              <a:gd name="T16" fmla="*/ 1209675 w 860"/>
              <a:gd name="T17" fmla="*/ 9525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60" h="60">
                <a:moveTo>
                  <a:pt x="762" y="60"/>
                </a:moveTo>
                <a:lnTo>
                  <a:pt x="762" y="22"/>
                </a:lnTo>
                <a:lnTo>
                  <a:pt x="4" y="22"/>
                </a:lnTo>
                <a:lnTo>
                  <a:pt x="0" y="18"/>
                </a:lnTo>
                <a:lnTo>
                  <a:pt x="766" y="18"/>
                </a:lnTo>
                <a:lnTo>
                  <a:pt x="766" y="52"/>
                </a:lnTo>
                <a:lnTo>
                  <a:pt x="858" y="0"/>
                </a:lnTo>
                <a:lnTo>
                  <a:pt x="860" y="4"/>
                </a:lnTo>
                <a:lnTo>
                  <a:pt x="762" y="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99451" y="3154090"/>
            <a:ext cx="1498504" cy="509282"/>
          </a:xfrm>
          <a:custGeom>
            <a:avLst/>
            <a:gdLst>
              <a:gd name="T0" fmla="*/ 1365737 w 477"/>
              <a:gd name="T1" fmla="*/ 517525 h 162"/>
              <a:gd name="T2" fmla="*/ 1365737 w 477"/>
              <a:gd name="T3" fmla="*/ 456828 h 162"/>
              <a:gd name="T4" fmla="*/ 0 w 477"/>
              <a:gd name="T5" fmla="*/ 456828 h 162"/>
              <a:gd name="T6" fmla="*/ 19146 w 477"/>
              <a:gd name="T7" fmla="*/ 412103 h 162"/>
              <a:gd name="T8" fmla="*/ 35101 w 477"/>
              <a:gd name="T9" fmla="*/ 376963 h 162"/>
              <a:gd name="T10" fmla="*/ 108493 w 477"/>
              <a:gd name="T11" fmla="*/ 0 h 162"/>
              <a:gd name="T12" fmla="*/ 114875 w 477"/>
              <a:gd name="T13" fmla="*/ 0 h 162"/>
              <a:gd name="T14" fmla="*/ 38292 w 477"/>
              <a:gd name="T15" fmla="*/ 376963 h 162"/>
              <a:gd name="T16" fmla="*/ 25528 w 477"/>
              <a:gd name="T17" fmla="*/ 415298 h 162"/>
              <a:gd name="T18" fmla="*/ 9573 w 477"/>
              <a:gd name="T19" fmla="*/ 450438 h 162"/>
              <a:gd name="T20" fmla="*/ 1372119 w 477"/>
              <a:gd name="T21" fmla="*/ 450438 h 162"/>
              <a:gd name="T22" fmla="*/ 1372119 w 477"/>
              <a:gd name="T23" fmla="*/ 504747 h 162"/>
              <a:gd name="T24" fmla="*/ 1518904 w 477"/>
              <a:gd name="T25" fmla="*/ 421687 h 162"/>
              <a:gd name="T26" fmla="*/ 1522095 w 477"/>
              <a:gd name="T27" fmla="*/ 428076 h 162"/>
              <a:gd name="T28" fmla="*/ 1365737 w 477"/>
              <a:gd name="T29" fmla="*/ 517525 h 1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162">
                <a:moveTo>
                  <a:pt x="428" y="162"/>
                </a:moveTo>
                <a:cubicBezTo>
                  <a:pt x="428" y="143"/>
                  <a:pt x="428" y="143"/>
                  <a:pt x="428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6" y="129"/>
                  <a:pt x="6" y="129"/>
                  <a:pt x="6" y="129"/>
                </a:cubicBezTo>
                <a:cubicBezTo>
                  <a:pt x="6" y="129"/>
                  <a:pt x="9" y="122"/>
                  <a:pt x="11" y="118"/>
                </a:cubicBezTo>
                <a:cubicBezTo>
                  <a:pt x="25" y="80"/>
                  <a:pt x="33" y="41"/>
                  <a:pt x="34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41"/>
                  <a:pt x="27" y="81"/>
                  <a:pt x="12" y="118"/>
                </a:cubicBezTo>
                <a:cubicBezTo>
                  <a:pt x="11" y="122"/>
                  <a:pt x="8" y="130"/>
                  <a:pt x="8" y="130"/>
                </a:cubicBezTo>
                <a:cubicBezTo>
                  <a:pt x="3" y="141"/>
                  <a:pt x="3" y="141"/>
                  <a:pt x="3" y="141"/>
                </a:cubicBezTo>
                <a:cubicBezTo>
                  <a:pt x="430" y="141"/>
                  <a:pt x="430" y="141"/>
                  <a:pt x="430" y="141"/>
                </a:cubicBezTo>
                <a:cubicBezTo>
                  <a:pt x="430" y="158"/>
                  <a:pt x="430" y="158"/>
                  <a:pt x="430" y="158"/>
                </a:cubicBezTo>
                <a:cubicBezTo>
                  <a:pt x="476" y="132"/>
                  <a:pt x="476" y="132"/>
                  <a:pt x="476" y="132"/>
                </a:cubicBezTo>
                <a:cubicBezTo>
                  <a:pt x="477" y="134"/>
                  <a:pt x="477" y="134"/>
                  <a:pt x="477" y="134"/>
                </a:cubicBezTo>
                <a:lnTo>
                  <a:pt x="428" y="1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9" name="Freeform 8"/>
          <p:cNvSpPr>
            <a:spLocks noChangeAspect="1"/>
          </p:cNvSpPr>
          <p:nvPr/>
        </p:nvSpPr>
        <p:spPr bwMode="auto">
          <a:xfrm>
            <a:off x="4318279" y="1757469"/>
            <a:ext cx="3892860" cy="1504102"/>
          </a:xfrm>
          <a:custGeom>
            <a:avLst/>
            <a:gdLst>
              <a:gd name="T0" fmla="*/ 3954145 w 1239"/>
              <a:gd name="T1" fmla="*/ 1442110 h 478"/>
              <a:gd name="T2" fmla="*/ 3804149 w 1239"/>
              <a:gd name="T3" fmla="*/ 1355775 h 478"/>
              <a:gd name="T4" fmla="*/ 3804149 w 1239"/>
              <a:gd name="T5" fmla="*/ 1416530 h 478"/>
              <a:gd name="T6" fmla="*/ 2661628 w 1239"/>
              <a:gd name="T7" fmla="*/ 1416530 h 478"/>
              <a:gd name="T8" fmla="*/ 2655245 w 1239"/>
              <a:gd name="T9" fmla="*/ 1215082 h 478"/>
              <a:gd name="T10" fmla="*/ 2645671 w 1239"/>
              <a:gd name="T11" fmla="*/ 1151130 h 478"/>
              <a:gd name="T12" fmla="*/ 1385068 w 1239"/>
              <a:gd name="T13" fmla="*/ 31976 h 478"/>
              <a:gd name="T14" fmla="*/ 0 w 1239"/>
              <a:gd name="T15" fmla="*/ 1279033 h 478"/>
              <a:gd name="T16" fmla="*/ 57445 w 1239"/>
              <a:gd name="T17" fmla="*/ 1266243 h 478"/>
              <a:gd name="T18" fmla="*/ 1381876 w 1239"/>
              <a:gd name="T19" fmla="*/ 89532 h 478"/>
              <a:gd name="T20" fmla="*/ 2588226 w 1239"/>
              <a:gd name="T21" fmla="*/ 1157525 h 478"/>
              <a:gd name="T22" fmla="*/ 2594608 w 1239"/>
              <a:gd name="T23" fmla="*/ 1224675 h 478"/>
              <a:gd name="T24" fmla="*/ 2604183 w 1239"/>
              <a:gd name="T25" fmla="*/ 1442110 h 478"/>
              <a:gd name="T26" fmla="*/ 2600991 w 1239"/>
              <a:gd name="T27" fmla="*/ 1474086 h 478"/>
              <a:gd name="T28" fmla="*/ 3804149 w 1239"/>
              <a:gd name="T29" fmla="*/ 1474086 h 478"/>
              <a:gd name="T30" fmla="*/ 3804149 w 1239"/>
              <a:gd name="T31" fmla="*/ 1528445 h 478"/>
              <a:gd name="T32" fmla="*/ 3954145 w 1239"/>
              <a:gd name="T33" fmla="*/ 1442110 h 4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39" h="478">
                <a:moveTo>
                  <a:pt x="1239" y="451"/>
                </a:moveTo>
                <a:cubicBezTo>
                  <a:pt x="1192" y="424"/>
                  <a:pt x="1192" y="424"/>
                  <a:pt x="1192" y="424"/>
                </a:cubicBezTo>
                <a:cubicBezTo>
                  <a:pt x="1192" y="443"/>
                  <a:pt x="1192" y="443"/>
                  <a:pt x="1192" y="443"/>
                </a:cubicBezTo>
                <a:cubicBezTo>
                  <a:pt x="834" y="443"/>
                  <a:pt x="834" y="443"/>
                  <a:pt x="834" y="443"/>
                </a:cubicBezTo>
                <a:cubicBezTo>
                  <a:pt x="835" y="428"/>
                  <a:pt x="835" y="399"/>
                  <a:pt x="832" y="380"/>
                </a:cubicBezTo>
                <a:cubicBezTo>
                  <a:pt x="829" y="360"/>
                  <a:pt x="829" y="360"/>
                  <a:pt x="829" y="360"/>
                </a:cubicBezTo>
                <a:cubicBezTo>
                  <a:pt x="797" y="165"/>
                  <a:pt x="631" y="18"/>
                  <a:pt x="434" y="10"/>
                </a:cubicBezTo>
                <a:cubicBezTo>
                  <a:pt x="207" y="0"/>
                  <a:pt x="15" y="174"/>
                  <a:pt x="0" y="400"/>
                </a:cubicBezTo>
                <a:cubicBezTo>
                  <a:pt x="0" y="403"/>
                  <a:pt x="18" y="400"/>
                  <a:pt x="18" y="396"/>
                </a:cubicBezTo>
                <a:cubicBezTo>
                  <a:pt x="35" y="182"/>
                  <a:pt x="218" y="19"/>
                  <a:pt x="433" y="28"/>
                </a:cubicBezTo>
                <a:cubicBezTo>
                  <a:pt x="622" y="35"/>
                  <a:pt x="781" y="176"/>
                  <a:pt x="811" y="362"/>
                </a:cubicBezTo>
                <a:cubicBezTo>
                  <a:pt x="813" y="383"/>
                  <a:pt x="813" y="383"/>
                  <a:pt x="813" y="383"/>
                </a:cubicBezTo>
                <a:cubicBezTo>
                  <a:pt x="816" y="406"/>
                  <a:pt x="816" y="451"/>
                  <a:pt x="816" y="451"/>
                </a:cubicBezTo>
                <a:cubicBezTo>
                  <a:pt x="815" y="461"/>
                  <a:pt x="815" y="461"/>
                  <a:pt x="815" y="461"/>
                </a:cubicBezTo>
                <a:cubicBezTo>
                  <a:pt x="1192" y="461"/>
                  <a:pt x="1192" y="461"/>
                  <a:pt x="1192" y="461"/>
                </a:cubicBezTo>
                <a:cubicBezTo>
                  <a:pt x="1192" y="478"/>
                  <a:pt x="1192" y="478"/>
                  <a:pt x="1192" y="478"/>
                </a:cubicBezTo>
                <a:lnTo>
                  <a:pt x="1239" y="45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0" name="Freeform 9"/>
          <p:cNvSpPr>
            <a:spLocks noChangeAspect="1"/>
          </p:cNvSpPr>
          <p:nvPr/>
        </p:nvSpPr>
        <p:spPr bwMode="auto">
          <a:xfrm>
            <a:off x="4374543" y="1823080"/>
            <a:ext cx="3836598" cy="1822795"/>
          </a:xfrm>
          <a:custGeom>
            <a:avLst/>
            <a:gdLst>
              <a:gd name="T0" fmla="*/ 3896995 w 1221"/>
              <a:gd name="T1" fmla="*/ 1765919 h 579"/>
              <a:gd name="T2" fmla="*/ 3746988 w 1221"/>
              <a:gd name="T3" fmla="*/ 1682741 h 579"/>
              <a:gd name="T4" fmla="*/ 3746988 w 1221"/>
              <a:gd name="T5" fmla="*/ 1740326 h 579"/>
              <a:gd name="T6" fmla="*/ 2467139 w 1221"/>
              <a:gd name="T7" fmla="*/ 1740326 h 579"/>
              <a:gd name="T8" fmla="*/ 2546930 w 1221"/>
              <a:gd name="T9" fmla="*/ 1343634 h 579"/>
              <a:gd name="T10" fmla="*/ 2211808 w 1221"/>
              <a:gd name="T11" fmla="*/ 425484 h 579"/>
              <a:gd name="T12" fmla="*/ 1324531 w 1221"/>
              <a:gd name="T13" fmla="*/ 12797 h 579"/>
              <a:gd name="T14" fmla="*/ 408530 w 1221"/>
              <a:gd name="T15" fmla="*/ 348705 h 579"/>
              <a:gd name="T16" fmla="*/ 0 w 1221"/>
              <a:gd name="T17" fmla="*/ 1183677 h 579"/>
              <a:gd name="T18" fmla="*/ 60641 w 1221"/>
              <a:gd name="T19" fmla="*/ 1164483 h 579"/>
              <a:gd name="T20" fmla="*/ 446830 w 1221"/>
              <a:gd name="T21" fmla="*/ 393493 h 579"/>
              <a:gd name="T22" fmla="*/ 1324531 w 1221"/>
              <a:gd name="T23" fmla="*/ 70381 h 579"/>
              <a:gd name="T24" fmla="*/ 2170317 w 1221"/>
              <a:gd name="T25" fmla="*/ 463874 h 579"/>
              <a:gd name="T26" fmla="*/ 2489481 w 1221"/>
              <a:gd name="T27" fmla="*/ 1343634 h 579"/>
              <a:gd name="T28" fmla="*/ 2412881 w 1221"/>
              <a:gd name="T29" fmla="*/ 1717932 h 579"/>
              <a:gd name="T30" fmla="*/ 2400115 w 1221"/>
              <a:gd name="T31" fmla="*/ 1756321 h 579"/>
              <a:gd name="T32" fmla="*/ 2384157 w 1221"/>
              <a:gd name="T33" fmla="*/ 1797910 h 579"/>
              <a:gd name="T34" fmla="*/ 3746988 w 1221"/>
              <a:gd name="T35" fmla="*/ 1797910 h 579"/>
              <a:gd name="T36" fmla="*/ 3746988 w 1221"/>
              <a:gd name="T37" fmla="*/ 1852295 h 579"/>
              <a:gd name="T38" fmla="*/ 3896995 w 1221"/>
              <a:gd name="T39" fmla="*/ 1765919 h 5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221" h="579">
                <a:moveTo>
                  <a:pt x="1221" y="552"/>
                </a:moveTo>
                <a:cubicBezTo>
                  <a:pt x="1174" y="526"/>
                  <a:pt x="1174" y="526"/>
                  <a:pt x="1174" y="526"/>
                </a:cubicBezTo>
                <a:cubicBezTo>
                  <a:pt x="1174" y="544"/>
                  <a:pt x="1174" y="544"/>
                  <a:pt x="1174" y="544"/>
                </a:cubicBezTo>
                <a:cubicBezTo>
                  <a:pt x="773" y="544"/>
                  <a:pt x="773" y="544"/>
                  <a:pt x="773" y="544"/>
                </a:cubicBezTo>
                <a:cubicBezTo>
                  <a:pt x="788" y="504"/>
                  <a:pt x="797" y="463"/>
                  <a:pt x="798" y="420"/>
                </a:cubicBezTo>
                <a:cubicBezTo>
                  <a:pt x="802" y="314"/>
                  <a:pt x="765" y="212"/>
                  <a:pt x="693" y="133"/>
                </a:cubicBezTo>
                <a:cubicBezTo>
                  <a:pt x="621" y="54"/>
                  <a:pt x="522" y="9"/>
                  <a:pt x="415" y="4"/>
                </a:cubicBezTo>
                <a:cubicBezTo>
                  <a:pt x="309" y="0"/>
                  <a:pt x="207" y="37"/>
                  <a:pt x="128" y="109"/>
                </a:cubicBezTo>
                <a:cubicBezTo>
                  <a:pt x="53" y="178"/>
                  <a:pt x="8" y="270"/>
                  <a:pt x="0" y="370"/>
                </a:cubicBezTo>
                <a:cubicBezTo>
                  <a:pt x="0" y="376"/>
                  <a:pt x="18" y="372"/>
                  <a:pt x="19" y="364"/>
                </a:cubicBezTo>
                <a:cubicBezTo>
                  <a:pt x="28" y="271"/>
                  <a:pt x="71" y="186"/>
                  <a:pt x="140" y="123"/>
                </a:cubicBezTo>
                <a:cubicBezTo>
                  <a:pt x="215" y="54"/>
                  <a:pt x="313" y="18"/>
                  <a:pt x="415" y="22"/>
                </a:cubicBezTo>
                <a:cubicBezTo>
                  <a:pt x="516" y="26"/>
                  <a:pt x="611" y="70"/>
                  <a:pt x="680" y="145"/>
                </a:cubicBezTo>
                <a:cubicBezTo>
                  <a:pt x="749" y="220"/>
                  <a:pt x="784" y="318"/>
                  <a:pt x="780" y="420"/>
                </a:cubicBezTo>
                <a:cubicBezTo>
                  <a:pt x="779" y="460"/>
                  <a:pt x="771" y="500"/>
                  <a:pt x="756" y="537"/>
                </a:cubicBezTo>
                <a:cubicBezTo>
                  <a:pt x="755" y="541"/>
                  <a:pt x="752" y="549"/>
                  <a:pt x="752" y="549"/>
                </a:cubicBezTo>
                <a:cubicBezTo>
                  <a:pt x="747" y="562"/>
                  <a:pt x="747" y="562"/>
                  <a:pt x="747" y="562"/>
                </a:cubicBezTo>
                <a:cubicBezTo>
                  <a:pt x="1174" y="562"/>
                  <a:pt x="1174" y="562"/>
                  <a:pt x="1174" y="562"/>
                </a:cubicBezTo>
                <a:cubicBezTo>
                  <a:pt x="1174" y="579"/>
                  <a:pt x="1174" y="579"/>
                  <a:pt x="1174" y="579"/>
                </a:cubicBezTo>
                <a:lnTo>
                  <a:pt x="1221" y="55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4292238" y="3088477"/>
            <a:ext cx="1494753" cy="494910"/>
          </a:xfrm>
          <a:custGeom>
            <a:avLst/>
            <a:gdLst>
              <a:gd name="T0" fmla="*/ 1518285 w 1101"/>
              <a:gd name="T1" fmla="*/ 252253 h 317"/>
              <a:gd name="T2" fmla="*/ 1224557 w 1101"/>
              <a:gd name="T3" fmla="*/ 0 h 317"/>
              <a:gd name="T4" fmla="*/ 1224557 w 1101"/>
              <a:gd name="T5" fmla="*/ 115814 h 317"/>
              <a:gd name="T6" fmla="*/ 0 w 1101"/>
              <a:gd name="T7" fmla="*/ 115814 h 317"/>
              <a:gd name="T8" fmla="*/ 0 w 1101"/>
              <a:gd name="T9" fmla="*/ 393452 h 317"/>
              <a:gd name="T10" fmla="*/ 1224557 w 1101"/>
              <a:gd name="T11" fmla="*/ 393452 h 317"/>
              <a:gd name="T12" fmla="*/ 1224557 w 1101"/>
              <a:gd name="T13" fmla="*/ 502920 h 317"/>
              <a:gd name="T14" fmla="*/ 1518285 w 1101"/>
              <a:gd name="T15" fmla="*/ 252253 h 3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01" h="317">
                <a:moveTo>
                  <a:pt x="1101" y="159"/>
                </a:moveTo>
                <a:lnTo>
                  <a:pt x="888" y="0"/>
                </a:lnTo>
                <a:lnTo>
                  <a:pt x="888" y="73"/>
                </a:lnTo>
                <a:lnTo>
                  <a:pt x="0" y="73"/>
                </a:lnTo>
                <a:lnTo>
                  <a:pt x="0" y="248"/>
                </a:lnTo>
                <a:lnTo>
                  <a:pt x="888" y="248"/>
                </a:lnTo>
                <a:lnTo>
                  <a:pt x="888" y="317"/>
                </a:lnTo>
                <a:lnTo>
                  <a:pt x="1101" y="15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292238" y="3294690"/>
            <a:ext cx="1494753" cy="287448"/>
          </a:xfrm>
          <a:custGeom>
            <a:avLst/>
            <a:gdLst>
              <a:gd name="T0" fmla="*/ 1518285 w 1101"/>
              <a:gd name="T1" fmla="*/ 41275 h 184"/>
              <a:gd name="T2" fmla="*/ 1474157 w 1101"/>
              <a:gd name="T3" fmla="*/ 3175 h 184"/>
              <a:gd name="T4" fmla="*/ 0 w 1101"/>
              <a:gd name="T5" fmla="*/ 0 h 184"/>
              <a:gd name="T6" fmla="*/ 0 w 1101"/>
              <a:gd name="T7" fmla="*/ 182563 h 184"/>
              <a:gd name="T8" fmla="*/ 1224557 w 1101"/>
              <a:gd name="T9" fmla="*/ 182563 h 184"/>
              <a:gd name="T10" fmla="*/ 1224557 w 1101"/>
              <a:gd name="T11" fmla="*/ 292100 h 184"/>
              <a:gd name="T12" fmla="*/ 1518285 w 1101"/>
              <a:gd name="T13" fmla="*/ 41275 h 1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1" h="184">
                <a:moveTo>
                  <a:pt x="1101" y="26"/>
                </a:moveTo>
                <a:lnTo>
                  <a:pt x="1069" y="2"/>
                </a:lnTo>
                <a:lnTo>
                  <a:pt x="0" y="0"/>
                </a:lnTo>
                <a:lnTo>
                  <a:pt x="0" y="115"/>
                </a:lnTo>
                <a:lnTo>
                  <a:pt x="888" y="115"/>
                </a:lnTo>
                <a:lnTo>
                  <a:pt x="888" y="184"/>
                </a:lnTo>
                <a:lnTo>
                  <a:pt x="1101" y="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3" name="Freeform 12"/>
          <p:cNvSpPr>
            <a:spLocks noChangeAspect="1"/>
          </p:cNvSpPr>
          <p:nvPr/>
        </p:nvSpPr>
        <p:spPr bwMode="auto">
          <a:xfrm>
            <a:off x="4430807" y="1813709"/>
            <a:ext cx="2481879" cy="2574533"/>
          </a:xfrm>
          <a:custGeom>
            <a:avLst/>
            <a:gdLst>
              <a:gd name="T0" fmla="*/ 1381736 w 790"/>
              <a:gd name="T1" fmla="*/ 89552 h 818"/>
              <a:gd name="T2" fmla="*/ 0 w 790"/>
              <a:gd name="T3" fmla="*/ 1141789 h 818"/>
              <a:gd name="T4" fmla="*/ 188273 w 790"/>
              <a:gd name="T5" fmla="*/ 1215350 h 818"/>
              <a:gd name="T6" fmla="*/ 194656 w 790"/>
              <a:gd name="T7" fmla="*/ 1167375 h 818"/>
              <a:gd name="T8" fmla="*/ 1356207 w 790"/>
              <a:gd name="T9" fmla="*/ 284648 h 818"/>
              <a:gd name="T10" fmla="*/ 2236944 w 790"/>
              <a:gd name="T11" fmla="*/ 1445626 h 818"/>
              <a:gd name="T12" fmla="*/ 1078584 w 790"/>
              <a:gd name="T13" fmla="*/ 2331552 h 818"/>
              <a:gd name="T14" fmla="*/ 418031 w 790"/>
              <a:gd name="T15" fmla="*/ 1957353 h 818"/>
              <a:gd name="T16" fmla="*/ 485044 w 790"/>
              <a:gd name="T17" fmla="*/ 1922171 h 818"/>
              <a:gd name="T18" fmla="*/ 178700 w 790"/>
              <a:gd name="T19" fmla="*/ 1730274 h 818"/>
              <a:gd name="T20" fmla="*/ 165936 w 790"/>
              <a:gd name="T21" fmla="*/ 2091681 h 818"/>
              <a:gd name="T22" fmla="*/ 239331 w 790"/>
              <a:gd name="T23" fmla="*/ 2053301 h 818"/>
              <a:gd name="T24" fmla="*/ 1049864 w 790"/>
              <a:gd name="T25" fmla="*/ 2526648 h 818"/>
              <a:gd name="T26" fmla="*/ 2431600 w 790"/>
              <a:gd name="T27" fmla="*/ 1474411 h 818"/>
              <a:gd name="T28" fmla="*/ 1381736 w 790"/>
              <a:gd name="T29" fmla="*/ 89552 h 8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90" h="818">
                <a:moveTo>
                  <a:pt x="433" y="28"/>
                </a:moveTo>
                <a:cubicBezTo>
                  <a:pt x="223" y="0"/>
                  <a:pt x="29" y="147"/>
                  <a:pt x="0" y="357"/>
                </a:cubicBezTo>
                <a:cubicBezTo>
                  <a:pt x="0" y="357"/>
                  <a:pt x="58" y="388"/>
                  <a:pt x="59" y="380"/>
                </a:cubicBezTo>
                <a:cubicBezTo>
                  <a:pt x="60" y="376"/>
                  <a:pt x="60" y="371"/>
                  <a:pt x="61" y="365"/>
                </a:cubicBezTo>
                <a:cubicBezTo>
                  <a:pt x="85" y="189"/>
                  <a:pt x="248" y="65"/>
                  <a:pt x="425" y="89"/>
                </a:cubicBezTo>
                <a:cubicBezTo>
                  <a:pt x="601" y="113"/>
                  <a:pt x="725" y="276"/>
                  <a:pt x="701" y="452"/>
                </a:cubicBezTo>
                <a:cubicBezTo>
                  <a:pt x="677" y="629"/>
                  <a:pt x="514" y="753"/>
                  <a:pt x="338" y="729"/>
                </a:cubicBezTo>
                <a:cubicBezTo>
                  <a:pt x="256" y="718"/>
                  <a:pt x="182" y="676"/>
                  <a:pt x="131" y="612"/>
                </a:cubicBezTo>
                <a:cubicBezTo>
                  <a:pt x="152" y="601"/>
                  <a:pt x="152" y="601"/>
                  <a:pt x="152" y="601"/>
                </a:cubicBezTo>
                <a:cubicBezTo>
                  <a:pt x="56" y="541"/>
                  <a:pt x="56" y="541"/>
                  <a:pt x="56" y="541"/>
                </a:cubicBezTo>
                <a:cubicBezTo>
                  <a:pt x="52" y="654"/>
                  <a:pt x="52" y="654"/>
                  <a:pt x="52" y="654"/>
                </a:cubicBezTo>
                <a:cubicBezTo>
                  <a:pt x="75" y="642"/>
                  <a:pt x="75" y="642"/>
                  <a:pt x="75" y="642"/>
                </a:cubicBezTo>
                <a:cubicBezTo>
                  <a:pt x="137" y="723"/>
                  <a:pt x="228" y="776"/>
                  <a:pt x="329" y="790"/>
                </a:cubicBezTo>
                <a:cubicBezTo>
                  <a:pt x="539" y="818"/>
                  <a:pt x="733" y="671"/>
                  <a:pt x="762" y="461"/>
                </a:cubicBezTo>
                <a:cubicBezTo>
                  <a:pt x="790" y="251"/>
                  <a:pt x="643" y="57"/>
                  <a:pt x="433" y="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6439656" y="406330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40073" y="2845516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SOURCES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91703" y="2848790"/>
            <a:ext cx="1371600" cy="1005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AT" sz="2000" b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SINKS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02602" y="3079104"/>
            <a:ext cx="60640" cy="129351"/>
          </a:xfrm>
          <a:custGeom>
            <a:avLst/>
            <a:gdLst>
              <a:gd name="T0" fmla="*/ 61595 w 19"/>
              <a:gd name="T1" fmla="*/ 131445 h 41"/>
              <a:gd name="T2" fmla="*/ 6484 w 19"/>
              <a:gd name="T3" fmla="*/ 38472 h 41"/>
              <a:gd name="T4" fmla="*/ 0 w 19"/>
              <a:gd name="T5" fmla="*/ 3206 h 41"/>
              <a:gd name="T6" fmla="*/ 9726 w 19"/>
              <a:gd name="T7" fmla="*/ 0 h 41"/>
              <a:gd name="T8" fmla="*/ 12967 w 19"/>
              <a:gd name="T9" fmla="*/ 38472 h 41"/>
              <a:gd name="T10" fmla="*/ 61595 w 19"/>
              <a:gd name="T11" fmla="*/ 128239 h 41"/>
              <a:gd name="T12" fmla="*/ 61595 w 19"/>
              <a:gd name="T13" fmla="*/ 131445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" h="41">
                <a:moveTo>
                  <a:pt x="19" y="41"/>
                </a:moveTo>
                <a:cubicBezTo>
                  <a:pt x="6" y="39"/>
                  <a:pt x="5" y="23"/>
                  <a:pt x="2" y="12"/>
                </a:cubicBezTo>
                <a:cubicBezTo>
                  <a:pt x="2" y="8"/>
                  <a:pt x="1" y="5"/>
                  <a:pt x="0" y="1"/>
                </a:cubicBezTo>
                <a:cubicBezTo>
                  <a:pt x="3" y="0"/>
                  <a:pt x="3" y="0"/>
                  <a:pt x="3" y="0"/>
                </a:cubicBezTo>
                <a:cubicBezTo>
                  <a:pt x="4" y="4"/>
                  <a:pt x="3" y="9"/>
                  <a:pt x="4" y="12"/>
                </a:cubicBezTo>
                <a:cubicBezTo>
                  <a:pt x="6" y="28"/>
                  <a:pt x="10" y="39"/>
                  <a:pt x="19" y="40"/>
                </a:cubicBezTo>
                <a:lnTo>
                  <a:pt x="19" y="4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670711" y="2919758"/>
            <a:ext cx="326333" cy="101232"/>
          </a:xfrm>
          <a:custGeom>
            <a:avLst/>
            <a:gdLst>
              <a:gd name="T0" fmla="*/ 0 w 209"/>
              <a:gd name="T1" fmla="*/ 102870 h 65"/>
              <a:gd name="T2" fmla="*/ 166528 w 209"/>
              <a:gd name="T3" fmla="*/ 0 h 65"/>
              <a:gd name="T4" fmla="*/ 331470 w 209"/>
              <a:gd name="T5" fmla="*/ 102870 h 65"/>
              <a:gd name="T6" fmla="*/ 0 w 209"/>
              <a:gd name="T7" fmla="*/ 102870 h 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9" h="65">
                <a:moveTo>
                  <a:pt x="0" y="65"/>
                </a:moveTo>
                <a:lnTo>
                  <a:pt x="105" y="0"/>
                </a:lnTo>
                <a:lnTo>
                  <a:pt x="209" y="65"/>
                </a:lnTo>
                <a:lnTo>
                  <a:pt x="0" y="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19" name="Rectangle 77"/>
          <p:cNvSpPr>
            <a:spLocks noChangeArrowheads="1"/>
          </p:cNvSpPr>
          <p:nvPr/>
        </p:nvSpPr>
        <p:spPr bwMode="auto">
          <a:xfrm>
            <a:off x="8276288" y="3272024"/>
            <a:ext cx="1069869" cy="24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err="1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Emissionen</a:t>
            </a:r>
            <a:endParaRPr lang="en-US" sz="24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80"/>
          <p:cNvSpPr>
            <a:spLocks noChangeArrowheads="1"/>
          </p:cNvSpPr>
          <p:nvPr/>
        </p:nvSpPr>
        <p:spPr bwMode="auto">
          <a:xfrm>
            <a:off x="8419143" y="2850377"/>
            <a:ext cx="712993" cy="24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de-AT" sz="1600" dirty="0" err="1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Wastes</a:t>
            </a:r>
            <a:endParaRPr lang="de-AT" sz="1600" kern="12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 83"/>
          <p:cNvSpPr>
            <a:spLocks noChangeArrowheads="1"/>
          </p:cNvSpPr>
          <p:nvPr/>
        </p:nvSpPr>
        <p:spPr bwMode="auto">
          <a:xfrm>
            <a:off x="4395424" y="2543222"/>
            <a:ext cx="1359684" cy="4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Primary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materials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Freeform 64"/>
          <p:cNvSpPr>
            <a:spLocks/>
          </p:cNvSpPr>
          <p:nvPr/>
        </p:nvSpPr>
        <p:spPr bwMode="auto">
          <a:xfrm>
            <a:off x="6430279" y="4053927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3" name="Freeform 65"/>
          <p:cNvSpPr>
            <a:spLocks/>
          </p:cNvSpPr>
          <p:nvPr/>
        </p:nvSpPr>
        <p:spPr bwMode="auto">
          <a:xfrm>
            <a:off x="6374014" y="4016434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4" name="Freeform 66"/>
          <p:cNvSpPr>
            <a:spLocks/>
          </p:cNvSpPr>
          <p:nvPr/>
        </p:nvSpPr>
        <p:spPr bwMode="auto">
          <a:xfrm>
            <a:off x="6402146" y="4035180"/>
            <a:ext cx="0" cy="0"/>
          </a:xfrm>
          <a:custGeom>
            <a:avLst/>
            <a:gdLst>
              <a:gd name="T0" fmla="*/ 0 60000 65536"/>
              <a:gd name="T1" fmla="*/ 0 60000 65536"/>
            </a:gdLst>
            <a:ahLst/>
            <a:cxnLst>
              <a:cxn ang="T0">
                <a:pos x="0" y="0"/>
              </a:cxn>
              <a:cxn ang="T1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3600"/>
          </a:p>
        </p:txBody>
      </p:sp>
      <p:sp>
        <p:nvSpPr>
          <p:cNvPr id="25" name="Rectangle 52"/>
          <p:cNvSpPr>
            <a:spLocks noChangeArrowheads="1"/>
          </p:cNvSpPr>
          <p:nvPr/>
        </p:nvSpPr>
        <p:spPr bwMode="auto">
          <a:xfrm>
            <a:off x="4539533" y="3927992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b="1" i="1" dirty="0" err="1" smtClean="0"/>
              <a:t>Recycable</a:t>
            </a:r>
            <a:r>
              <a:rPr lang="de-AT" altLang="en-US" b="1" i="1" dirty="0" smtClean="0"/>
              <a:t> </a:t>
            </a:r>
            <a:r>
              <a:rPr lang="de-AT" altLang="en-US" b="1" i="1" dirty="0" err="1" smtClean="0"/>
              <a:t>materials</a:t>
            </a:r>
            <a:endParaRPr lang="de-AT" altLang="en-US" b="1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6657621" y="1775328"/>
            <a:ext cx="261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Non-recyclable</a:t>
            </a: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materials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6229311" y="2728935"/>
            <a:ext cx="1515154" cy="6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AT" altLang="en-US" sz="2400" b="1" dirty="0" smtClean="0"/>
              <a:t>Material </a:t>
            </a:r>
            <a:r>
              <a:rPr lang="de-AT" altLang="en-US" sz="2400" b="1" dirty="0" err="1" smtClean="0"/>
              <a:t>cycle</a:t>
            </a:r>
            <a:endParaRPr lang="de-AT" altLang="en-US" sz="2400" b="1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9346157" y="3154090"/>
            <a:ext cx="0" cy="107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937067" y="3935948"/>
            <a:ext cx="3592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Substance  flows to sinks pose risks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human &amp; environmental health.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feld 35">
            <a:hlinkClick r:id="rId3" action="ppaction://hlinksldjump"/>
          </p:cNvPr>
          <p:cNvSpPr txBox="1"/>
          <p:nvPr/>
        </p:nvSpPr>
        <p:spPr>
          <a:xfrm>
            <a:off x="3185492" y="5026720"/>
            <a:ext cx="5025585" cy="39266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Scope</a:t>
            </a:r>
            <a:endParaRPr lang="en-US" sz="2000" dirty="0"/>
          </a:p>
        </p:txBody>
      </p:sp>
      <p:sp>
        <p:nvSpPr>
          <p:cNvPr id="42" name="Textfeld 41">
            <a:hlinkClick r:id="rId4" action="ppaction://hlinksldjump"/>
          </p:cNvPr>
          <p:cNvSpPr txBox="1"/>
          <p:nvPr/>
        </p:nvSpPr>
        <p:spPr>
          <a:xfrm>
            <a:off x="3185552" y="5715229"/>
            <a:ext cx="2296800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Inventory</a:t>
            </a:r>
            <a:endParaRPr lang="en-US" sz="2000" dirty="0"/>
          </a:p>
        </p:txBody>
      </p:sp>
      <p:sp>
        <p:nvSpPr>
          <p:cNvPr id="43" name="Textfeld 42">
            <a:hlinkClick r:id="rId5" action="ppaction://hlinksldjump"/>
          </p:cNvPr>
          <p:cNvSpPr txBox="1"/>
          <p:nvPr/>
        </p:nvSpPr>
        <p:spPr>
          <a:xfrm>
            <a:off x="5914218" y="5725648"/>
            <a:ext cx="2296919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Impact assessment</a:t>
            </a:r>
            <a:endParaRPr lang="en-US" sz="2000" dirty="0"/>
          </a:p>
        </p:txBody>
      </p:sp>
      <p:sp>
        <p:nvSpPr>
          <p:cNvPr id="44" name="Textfeld 43"/>
          <p:cNvSpPr txBox="1"/>
          <p:nvPr/>
        </p:nvSpPr>
        <p:spPr>
          <a:xfrm>
            <a:off x="3185552" y="6357212"/>
            <a:ext cx="5025585" cy="38048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tIns="36000" bIns="36000" rtlCol="0" anchor="ctr">
            <a:spAutoFit/>
          </a:bodyPr>
          <a:lstStyle>
            <a:defPPr>
              <a:defRPr lang="en-US"/>
            </a:defPPr>
            <a:lvl1pPr algn="ctr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sz="2000" dirty="0" smtClean="0"/>
              <a:t>Indicator score</a:t>
            </a:r>
            <a:endParaRPr lang="en-US" sz="2000" dirty="0"/>
          </a:p>
        </p:txBody>
      </p:sp>
      <p:cxnSp>
        <p:nvCxnSpPr>
          <p:cNvPr id="4" name="Gerade Verbindung mit Pfeil 3"/>
          <p:cNvCxnSpPr>
            <a:stCxn id="42" idx="3"/>
            <a:endCxn id="43" idx="1"/>
          </p:cNvCxnSpPr>
          <p:nvPr/>
        </p:nvCxnSpPr>
        <p:spPr>
          <a:xfrm>
            <a:off x="5482352" y="5905469"/>
            <a:ext cx="431866" cy="1041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42" idx="2"/>
          </p:cNvCxnSpPr>
          <p:nvPr/>
        </p:nvCxnSpPr>
        <p:spPr>
          <a:xfrm>
            <a:off x="4333952" y="6095709"/>
            <a:ext cx="0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3" idx="2"/>
          </p:cNvCxnSpPr>
          <p:nvPr/>
        </p:nvCxnSpPr>
        <p:spPr>
          <a:xfrm flipH="1">
            <a:off x="7062677" y="6106128"/>
            <a:ext cx="1" cy="26150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42" idx="0"/>
          </p:cNvCxnSpPr>
          <p:nvPr/>
        </p:nvCxnSpPr>
        <p:spPr>
          <a:xfrm>
            <a:off x="4333952" y="5419380"/>
            <a:ext cx="0" cy="29584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ige Legende 4"/>
          <p:cNvSpPr/>
          <p:nvPr/>
        </p:nvSpPr>
        <p:spPr>
          <a:xfrm>
            <a:off x="276137" y="1714346"/>
            <a:ext cx="11700000" cy="3705033"/>
          </a:xfrm>
          <a:prstGeom prst="wedgeRectCallout">
            <a:avLst>
              <a:gd name="adj1" fmla="val -1909"/>
              <a:gd name="adj2" fmla="val 7706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48" name="Rechteck 47"/>
          <p:cNvSpPr/>
          <p:nvPr/>
        </p:nvSpPr>
        <p:spPr>
          <a:xfrm>
            <a:off x="430004" y="1823080"/>
            <a:ext cx="35298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new indicator...</a:t>
            </a:r>
          </a:p>
          <a:p>
            <a:pPr lvl="0"/>
            <a:r>
              <a:rPr lang="en-US" alt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...with respect to sink </a:t>
            </a:r>
            <a:r>
              <a:rPr lang="en-US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</a:t>
            </a:r>
            <a:endParaRPr lang="en-US" alt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propose to use a single score indicator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de-AT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on a substance specific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base. It quantifies the environmental acceptable share of a substance to sink processes. It ranges from 0% to 100%.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actual flows are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fulfilling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criteria of acceptability (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%) or at least one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unacceptable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0%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&lt; 100%).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4113716" y="1871299"/>
            <a:ext cx="68495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Copper in Vienna 2008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494942" y="4670964"/>
                <a:ext cx="3288164" cy="52411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Acceptable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sink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load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ctual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sink</m:t>
                          </m:r>
                          <m:r>
                            <a:rPr lang="de-AT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de-AT" b="0" i="0" smtClean="0">
                              <a:latin typeface="Cambria Math" panose="02040503050406030204" pitchFamily="18" charset="0"/>
                            </a:rPr>
                            <m:t>load</m:t>
                          </m:r>
                        </m:den>
                      </m:f>
                      <m:r>
                        <a:rPr lang="de-AT" b="0" i="0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42" y="4670964"/>
                <a:ext cx="3288164" cy="5241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120"/>
          <p:cNvSpPr/>
          <p:nvPr/>
        </p:nvSpPr>
        <p:spPr>
          <a:xfrm>
            <a:off x="4901410" y="3080239"/>
            <a:ext cx="53863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to increase the indicator score:</a:t>
            </a: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Elaborating legal limits for heavy metals in urban soils</a:t>
            </a: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loads to urban soil and river Danube</a:t>
            </a: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Reducing airborne emissions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/>
              <p:cNvSpPr txBox="1"/>
              <p:nvPr/>
            </p:nvSpPr>
            <p:spPr>
              <a:xfrm>
                <a:off x="6873989" y="2438443"/>
                <a:ext cx="1441151" cy="276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9%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989" y="2438443"/>
                <a:ext cx="1441151" cy="276999"/>
              </a:xfrm>
              <a:prstGeom prst="rect">
                <a:avLst/>
              </a:prstGeom>
              <a:blipFill rotWithShape="0">
                <a:blip r:embed="rId7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Oval 6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556270" y="1589594"/>
            <a:ext cx="576263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nl-NL" sz="2400" b="1" dirty="0">
                <a:solidFill>
                  <a:schemeClr val="bg1"/>
                </a:solidFill>
              </a:rPr>
              <a:t>X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8" name="Pfeil nach rechts 77">
            <a:hlinkClick r:id="rId9" action="ppaction://hlinksldjump"/>
          </p:cNvPr>
          <p:cNvSpPr/>
          <p:nvPr/>
        </p:nvSpPr>
        <p:spPr>
          <a:xfrm>
            <a:off x="11409847" y="5090555"/>
            <a:ext cx="444285" cy="30309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hteck 80">
            <a:hlinkClick r:id="rId9" action="ppaction://hlinksldjump"/>
          </p:cNvPr>
          <p:cNvSpPr/>
          <p:nvPr/>
        </p:nvSpPr>
        <p:spPr>
          <a:xfrm>
            <a:off x="10817773" y="5117449"/>
            <a:ext cx="55426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10287155" y="5117448"/>
            <a:ext cx="46246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5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1572</Words>
  <Application>Microsoft Office PowerPoint</Application>
  <PresentationFormat>Breitbild</PresentationFormat>
  <Paragraphs>385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+Untertitel</vt:lpstr>
      <vt:lpstr>Arial</vt:lpstr>
      <vt:lpstr>Arial Black</vt:lpstr>
      <vt:lpstr>Calibri</vt:lpstr>
      <vt:lpstr>Calibri Light</vt:lpstr>
      <vt:lpstr>Cambria Math</vt:lpstr>
      <vt:lpstr>Segoe UI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TU Wien - Campusversion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Ulrich Kral</dc:creator>
  <cp:lastModifiedBy>Ulrich Kral</cp:lastModifiedBy>
  <cp:revision>93</cp:revision>
  <dcterms:created xsi:type="dcterms:W3CDTF">2015-04-08T13:06:16Z</dcterms:created>
  <dcterms:modified xsi:type="dcterms:W3CDTF">2015-05-05T12:24:27Z</dcterms:modified>
</cp:coreProperties>
</file>