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70" r:id="rId3"/>
    <p:sldId id="271" r:id="rId4"/>
    <p:sldId id="273" r:id="rId5"/>
    <p:sldId id="275" r:id="rId6"/>
    <p:sldId id="291" r:id="rId7"/>
    <p:sldId id="277" r:id="rId8"/>
    <p:sldId id="288" r:id="rId9"/>
    <p:sldId id="278" r:id="rId10"/>
    <p:sldId id="292" r:id="rId11"/>
    <p:sldId id="289" r:id="rId12"/>
    <p:sldId id="265" r:id="rId13"/>
    <p:sldId id="262" r:id="rId14"/>
    <p:sldId id="263" r:id="rId15"/>
    <p:sldId id="281" r:id="rId16"/>
    <p:sldId id="264" r:id="rId17"/>
    <p:sldId id="282" r:id="rId18"/>
    <p:sldId id="267" r:id="rId19"/>
    <p:sldId id="285" r:id="rId20"/>
    <p:sldId id="286" r:id="rId21"/>
    <p:sldId id="276" r:id="rId22"/>
    <p:sldId id="272" r:id="rId23"/>
    <p:sldId id="293" r:id="rId24"/>
    <p:sldId id="269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6" autoAdjust="0"/>
    <p:restoredTop sz="94635" autoAdjust="0"/>
  </p:normalViewPr>
  <p:slideViewPr>
    <p:cSldViewPr snapToGrid="0" snapToObjects="1">
      <p:cViewPr varScale="1">
        <p:scale>
          <a:sx n="109" d="100"/>
          <a:sy n="109" d="100"/>
        </p:scale>
        <p:origin x="-56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C63B11-7C8C-4642-93D9-690C07B144BB}" type="datetimeFigureOut">
              <a:rPr lang="en-US" smtClean="0"/>
              <a:t>4/19/16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96911-2EAD-0B41-94A4-2301D0A55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1387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5EDD2-FBD4-4049-B40B-926363F626E2}" type="datetimeFigureOut">
              <a:rPr lang="en-US" smtClean="0"/>
              <a:t>4/19/16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CC3E4-B1DF-9545-A8DC-E075B28F2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877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CAEA2B-B3C3-414E-B2E2-6EBF188E55BF}" type="datetime1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C816D38-D3E8-F74A-A5D1-F684A2C4990C}" type="datetime1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A55CCE6-83AD-EA42-9774-345C77412C9F}" type="datetime1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5E2F0BE-170A-2644-A056-DF76E32A2FF9}" type="datetime1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4C8F963-EFE4-1749-834F-76C0A46C200E}" type="datetime1">
              <a:rPr lang="en-US" smtClean="0"/>
              <a:t>4/19/16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3C82DC4-1B38-AA49-AF35-96269B5E1428}" type="datetime1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7A3E53C-A2B6-AC48-85D1-B9D3D0B1108E}" type="datetime1">
              <a:rPr lang="en-US" smtClean="0"/>
              <a:t>4/19/16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276E53-9CF2-344E-B7A8-677D0F6073E5}" type="datetime1">
              <a:rPr lang="en-US" smtClean="0"/>
              <a:t>4/19/16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E78D65F-96D3-3F42-B1D3-1D1508DDE68A}" type="datetime1">
              <a:rPr lang="en-US" smtClean="0"/>
              <a:t>4/19/16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 smtClean="0"/>
              <a:t>Click to edit Master text styles</a:t>
            </a:r>
          </a:p>
          <a:p>
            <a:pPr lvl="1"/>
            <a:r>
              <a:rPr lang="en-CA" smtClean="0"/>
              <a:t>Second level</a:t>
            </a:r>
          </a:p>
          <a:p>
            <a:pPr lvl="2"/>
            <a:r>
              <a:rPr lang="en-CA" smtClean="0"/>
              <a:t>Third level</a:t>
            </a:r>
          </a:p>
          <a:p>
            <a:pPr lvl="3"/>
            <a:r>
              <a:rPr lang="en-CA" smtClean="0"/>
              <a:t>Fourth level</a:t>
            </a:r>
          </a:p>
          <a:p>
            <a:pPr lvl="4"/>
            <a:r>
              <a:rPr lang="en-CA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B605B79-E935-6743-8723-F8AAB6FE893B}" type="datetime1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CA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FAF5295-6A1D-CD4F-B735-2A337457434C}" type="datetime1">
              <a:rPr lang="en-US" smtClean="0"/>
              <a:t>4/19/16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 dirty="0" smtClean="0"/>
              <a:t>Click to edit Master text styles</a:t>
            </a:r>
          </a:p>
          <a:p>
            <a:pPr lvl="1"/>
            <a:r>
              <a:rPr lang="en-CA" dirty="0" smtClean="0"/>
              <a:t>Second level</a:t>
            </a:r>
          </a:p>
          <a:p>
            <a:pPr lvl="2"/>
            <a:r>
              <a:rPr lang="en-CA" dirty="0" smtClean="0"/>
              <a:t>Third level</a:t>
            </a:r>
          </a:p>
          <a:p>
            <a:pPr lvl="3"/>
            <a:r>
              <a:rPr lang="en-CA" dirty="0" smtClean="0"/>
              <a:t>Fourth level</a:t>
            </a:r>
          </a:p>
          <a:p>
            <a:pPr lvl="4"/>
            <a:r>
              <a:rPr lang="en-CA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venir Light"/>
                <a:cs typeface="Avenir Ligh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venir Light"/>
                <a:cs typeface="Avenir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venir Book"/>
          <a:ea typeface="+mn-ea"/>
          <a:cs typeface="Avenir Light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Avenir Light"/>
          <a:ea typeface="+mn-ea"/>
          <a:cs typeface="Avenir Light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5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Relationship Id="rId3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ti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8327" y="293175"/>
            <a:ext cx="8444773" cy="1521894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Avenir Book"/>
                <a:cs typeface="Avenir Book"/>
              </a:rPr>
              <a:t>A possible climate signal in the surface morphology and internal structure of Galena Creek Rock Glacier, Wyoming </a:t>
            </a:r>
            <a:endParaRPr lang="en-US" sz="3600" dirty="0">
              <a:latin typeface="Avenir Book"/>
              <a:cs typeface="Avenir Book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9163" y="4132478"/>
            <a:ext cx="7309796" cy="1380985"/>
          </a:xfrm>
        </p:spPr>
        <p:txBody>
          <a:bodyPr>
            <a:noAutofit/>
          </a:bodyPr>
          <a:lstStyle/>
          <a:p>
            <a:r>
              <a:rPr lang="en-US" sz="2000" dirty="0" smtClean="0">
                <a:latin typeface="Avenir Light"/>
                <a:cs typeface="Avenir Light"/>
              </a:rPr>
              <a:t>Eric Petersen</a:t>
            </a:r>
            <a:r>
              <a:rPr lang="en-US" sz="2000" baseline="30000" dirty="0" smtClean="0">
                <a:latin typeface="Avenir Light"/>
                <a:cs typeface="Avenir Light"/>
              </a:rPr>
              <a:t>1</a:t>
            </a:r>
            <a:r>
              <a:rPr lang="en-US" sz="2000" dirty="0" smtClean="0">
                <a:latin typeface="Avenir Light"/>
                <a:cs typeface="Avenir Light"/>
              </a:rPr>
              <a:t>, John Holt</a:t>
            </a:r>
            <a:r>
              <a:rPr lang="en-US" sz="2000" baseline="30000" dirty="0">
                <a:latin typeface="Avenir Light"/>
                <a:cs typeface="Avenir Light"/>
              </a:rPr>
              <a:t>1</a:t>
            </a:r>
            <a:r>
              <a:rPr lang="en-US" sz="2000" dirty="0" smtClean="0">
                <a:latin typeface="Avenir Light"/>
                <a:cs typeface="Avenir Light"/>
              </a:rPr>
              <a:t>, Joseph Levy</a:t>
            </a:r>
            <a:r>
              <a:rPr lang="en-US" sz="2000" baseline="30000" dirty="0">
                <a:latin typeface="Avenir Light"/>
                <a:cs typeface="Avenir Light"/>
              </a:rPr>
              <a:t>1</a:t>
            </a:r>
            <a:r>
              <a:rPr lang="en-US" sz="2000" dirty="0" smtClean="0">
                <a:latin typeface="Avenir Light"/>
                <a:cs typeface="Avenir Light"/>
              </a:rPr>
              <a:t>, Cassie Stuurman</a:t>
            </a:r>
            <a:r>
              <a:rPr lang="en-US" sz="2000" baseline="30000" dirty="0">
                <a:latin typeface="Avenir Light"/>
                <a:cs typeface="Avenir Light"/>
              </a:rPr>
              <a:t>1</a:t>
            </a:r>
            <a:r>
              <a:rPr lang="en-US" sz="2000" dirty="0" smtClean="0">
                <a:latin typeface="Avenir Light"/>
                <a:cs typeface="Avenir Light"/>
              </a:rPr>
              <a:t>, Stefano Nerozzi</a:t>
            </a:r>
            <a:r>
              <a:rPr lang="en-US" sz="2000" baseline="30000" dirty="0">
                <a:latin typeface="Avenir Light"/>
                <a:cs typeface="Avenir Light"/>
              </a:rPr>
              <a:t>1</a:t>
            </a:r>
            <a:r>
              <a:rPr lang="en-US" sz="2000" dirty="0" smtClean="0">
                <a:latin typeface="Avenir Light"/>
                <a:cs typeface="Avenir Light"/>
              </a:rPr>
              <a:t>, Benjamin Cardenas</a:t>
            </a:r>
            <a:r>
              <a:rPr lang="en-US" sz="2000" baseline="30000" dirty="0" smtClean="0">
                <a:latin typeface="Avenir Light"/>
                <a:cs typeface="Avenir Light"/>
              </a:rPr>
              <a:t>2</a:t>
            </a:r>
            <a:r>
              <a:rPr lang="en-US" sz="2000" dirty="0" smtClean="0">
                <a:latin typeface="Avenir Light"/>
                <a:cs typeface="Avenir Light"/>
              </a:rPr>
              <a:t>, </a:t>
            </a:r>
            <a:r>
              <a:rPr lang="en-US" sz="2000" dirty="0"/>
              <a:t>Dan Aylward</a:t>
            </a:r>
            <a:r>
              <a:rPr lang="en-US" sz="2000" baseline="30000" dirty="0"/>
              <a:t>2</a:t>
            </a:r>
            <a:r>
              <a:rPr lang="en-US" sz="2000" dirty="0"/>
              <a:t>, </a:t>
            </a:r>
            <a:r>
              <a:rPr lang="en-US" sz="2000" dirty="0" smtClean="0">
                <a:latin typeface="Avenir Light"/>
                <a:cs typeface="Avenir Light"/>
              </a:rPr>
              <a:t>James Pharr</a:t>
            </a:r>
            <a:r>
              <a:rPr lang="en-US" sz="2000" baseline="30000" dirty="0" smtClean="0">
                <a:latin typeface="Avenir Light"/>
                <a:cs typeface="Avenir Light"/>
              </a:rPr>
              <a:t>3</a:t>
            </a:r>
            <a:r>
              <a:rPr lang="en-US" sz="2000" dirty="0" smtClean="0">
                <a:latin typeface="Avenir Light"/>
                <a:cs typeface="Avenir Light"/>
              </a:rPr>
              <a:t>, Logan Schmidt</a:t>
            </a:r>
            <a:r>
              <a:rPr lang="en-US" sz="2000" baseline="30000" dirty="0">
                <a:latin typeface="Avenir Light"/>
                <a:cs typeface="Avenir Light"/>
              </a:rPr>
              <a:t>1</a:t>
            </a:r>
            <a:r>
              <a:rPr lang="en-US" sz="2000" dirty="0" smtClean="0">
                <a:latin typeface="Avenir Light"/>
                <a:cs typeface="Avenir Light"/>
              </a:rPr>
              <a:t>, William Hoey</a:t>
            </a:r>
            <a:r>
              <a:rPr lang="en-US" sz="2000" baseline="30000" dirty="0">
                <a:latin typeface="Avenir Light"/>
                <a:cs typeface="Avenir Light"/>
              </a:rPr>
              <a:t>3</a:t>
            </a:r>
            <a:r>
              <a:rPr lang="en-US" sz="2000" dirty="0" smtClean="0">
                <a:latin typeface="Avenir Light"/>
                <a:cs typeface="Avenir Light"/>
              </a:rPr>
              <a:t>, </a:t>
            </a:r>
            <a:r>
              <a:rPr lang="en-US" sz="2000" dirty="0" err="1" smtClean="0">
                <a:latin typeface="Avenir Light"/>
                <a:cs typeface="Avenir Light"/>
              </a:rPr>
              <a:t>Parvathy</a:t>
            </a:r>
            <a:r>
              <a:rPr lang="en-US" sz="2000" dirty="0" smtClean="0">
                <a:latin typeface="Avenir Light"/>
                <a:cs typeface="Avenir Light"/>
              </a:rPr>
              <a:t> Prem</a:t>
            </a:r>
            <a:r>
              <a:rPr lang="en-US" sz="2000" baseline="30000" dirty="0">
                <a:latin typeface="Avenir Light"/>
                <a:cs typeface="Avenir Light"/>
              </a:rPr>
              <a:t>3</a:t>
            </a:r>
            <a:r>
              <a:rPr lang="en-US" sz="2000" dirty="0" smtClean="0">
                <a:latin typeface="Avenir Light"/>
                <a:cs typeface="Avenir Light"/>
              </a:rPr>
              <a:t>, Jackie Rambo</a:t>
            </a:r>
            <a:r>
              <a:rPr lang="en-US" sz="2000" baseline="30000" dirty="0">
                <a:latin typeface="Avenir Light"/>
                <a:cs typeface="Avenir Light"/>
              </a:rPr>
              <a:t>2</a:t>
            </a:r>
            <a:r>
              <a:rPr lang="en-US" sz="2000" dirty="0" smtClean="0">
                <a:latin typeface="Avenir Light"/>
                <a:cs typeface="Avenir Light"/>
              </a:rPr>
              <a:t>, </a:t>
            </a:r>
            <a:r>
              <a:rPr lang="en-US" sz="2000" dirty="0" err="1" smtClean="0">
                <a:latin typeface="Avenir Light"/>
                <a:cs typeface="Avenir Light"/>
              </a:rPr>
              <a:t>YeJin</a:t>
            </a:r>
            <a:r>
              <a:rPr lang="en-US" sz="2000" dirty="0" smtClean="0">
                <a:latin typeface="Avenir Light"/>
                <a:cs typeface="Avenir Light"/>
              </a:rPr>
              <a:t> Lim</a:t>
            </a:r>
            <a:r>
              <a:rPr lang="en-US" sz="2000" baseline="30000" dirty="0">
                <a:latin typeface="Avenir Light"/>
                <a:cs typeface="Avenir Light"/>
              </a:rPr>
              <a:t>2</a:t>
            </a:r>
            <a:r>
              <a:rPr lang="en-US" sz="2000" dirty="0" smtClean="0">
                <a:latin typeface="Avenir Light"/>
                <a:cs typeface="Avenir Light"/>
              </a:rPr>
              <a:t>, and </a:t>
            </a:r>
            <a:r>
              <a:rPr lang="en-US" sz="2000" dirty="0" err="1" smtClean="0">
                <a:latin typeface="Avenir Light"/>
                <a:cs typeface="Avenir Light"/>
              </a:rPr>
              <a:t>Kian</a:t>
            </a:r>
            <a:r>
              <a:rPr lang="en-US" sz="2000" dirty="0" smtClean="0">
                <a:latin typeface="Avenir Light"/>
                <a:cs typeface="Avenir Light"/>
              </a:rPr>
              <a:t> Maharaj</a:t>
            </a:r>
            <a:r>
              <a:rPr lang="en-US" sz="2000" baseline="30000" dirty="0">
                <a:latin typeface="Avenir Light"/>
                <a:cs typeface="Avenir Light"/>
              </a:rPr>
              <a:t>2</a:t>
            </a:r>
            <a:endParaRPr lang="en-US" sz="2000" dirty="0">
              <a:latin typeface="Avenir Light"/>
              <a:cs typeface="Avenir Ligh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9163" y="5656078"/>
            <a:ext cx="5104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aseline="30000" dirty="0" smtClean="0">
                <a:latin typeface="Avenir Light"/>
                <a:cs typeface="Avenir Light"/>
              </a:rPr>
              <a:t>1</a:t>
            </a:r>
            <a:r>
              <a:rPr lang="en-US" sz="1200" dirty="0" smtClean="0">
                <a:latin typeface="Avenir Light"/>
                <a:cs typeface="Avenir Light"/>
              </a:rPr>
              <a:t>University of Texas Institute for Geophysics (UTIG), University of Texas at Austin, USA</a:t>
            </a:r>
          </a:p>
          <a:p>
            <a:r>
              <a:rPr lang="en-US" sz="1200" baseline="30000" dirty="0" smtClean="0">
                <a:latin typeface="Avenir Light"/>
                <a:cs typeface="Avenir Light"/>
              </a:rPr>
              <a:t>2</a:t>
            </a:r>
            <a:r>
              <a:rPr lang="en-US" sz="1200" dirty="0" smtClean="0">
                <a:latin typeface="Avenir Light"/>
                <a:cs typeface="Avenir Light"/>
              </a:rPr>
              <a:t>Jackson School of Geosciences, University of Texas at Austin, USA</a:t>
            </a:r>
          </a:p>
          <a:p>
            <a:r>
              <a:rPr lang="en-US" sz="1200" baseline="30000" dirty="0" smtClean="0">
                <a:latin typeface="Avenir Light"/>
                <a:cs typeface="Avenir Light"/>
              </a:rPr>
              <a:t>3</a:t>
            </a:r>
            <a:r>
              <a:rPr lang="en-US" sz="1200" dirty="0" smtClean="0">
                <a:latin typeface="Avenir Light"/>
                <a:cs typeface="Avenir Light"/>
              </a:rPr>
              <a:t>Dept. of Aerospace and Engineering Mechanics, University of Texas at Austin, USA</a:t>
            </a:r>
            <a:endParaRPr lang="en-US" sz="1200" dirty="0">
              <a:latin typeface="Avenir Light"/>
              <a:cs typeface="Avenir Light"/>
            </a:endParaRPr>
          </a:p>
        </p:txBody>
      </p:sp>
      <p:pic>
        <p:nvPicPr>
          <p:cNvPr id="5" name="Picture 4" descr="gcrg-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13873" y="2076830"/>
            <a:ext cx="2917799" cy="1933042"/>
          </a:xfrm>
          <a:prstGeom prst="rect">
            <a:avLst/>
          </a:prstGeom>
        </p:spPr>
      </p:pic>
      <p:pic>
        <p:nvPicPr>
          <p:cNvPr id="6" name="Picture 5" descr="rid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6830"/>
            <a:ext cx="2918514" cy="1933042"/>
          </a:xfrm>
          <a:prstGeom prst="rect">
            <a:avLst/>
          </a:prstGeom>
        </p:spPr>
      </p:pic>
      <p:pic>
        <p:nvPicPr>
          <p:cNvPr id="7" name="Picture 6" descr="gcrg-8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62" y="2067198"/>
            <a:ext cx="2932338" cy="1942674"/>
          </a:xfrm>
          <a:prstGeom prst="rect">
            <a:avLst/>
          </a:prstGeom>
        </p:spPr>
      </p:pic>
      <p:pic>
        <p:nvPicPr>
          <p:cNvPr id="8" name="Picture 7" descr="logo_UTIG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59" r="13253"/>
          <a:stretch/>
        </p:blipFill>
        <p:spPr>
          <a:xfrm>
            <a:off x="7631118" y="4287517"/>
            <a:ext cx="1327096" cy="12238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293754" y="5666752"/>
            <a:ext cx="3860919" cy="98181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jsgLog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829" y="5788878"/>
            <a:ext cx="3576920" cy="727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344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67" y="125008"/>
            <a:ext cx="3786444" cy="892784"/>
          </a:xfrm>
        </p:spPr>
        <p:txBody>
          <a:bodyPr>
            <a:noAutofit/>
          </a:bodyPr>
          <a:lstStyle/>
          <a:p>
            <a:r>
              <a:rPr lang="en-US" sz="3000" dirty="0" smtClean="0"/>
              <a:t>Results: Mid-</a:t>
            </a:r>
            <a:r>
              <a:rPr lang="en-US" sz="3000" dirty="0" smtClean="0"/>
              <a:t>Glacier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928" y="892783"/>
            <a:ext cx="3718174" cy="213217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50 MHz GPR: </a:t>
            </a:r>
          </a:p>
          <a:p>
            <a:pPr lvl="1"/>
            <a:r>
              <a:rPr lang="en-US" sz="2000" dirty="0" smtClean="0"/>
              <a:t>Clean ice up to 20 m thick </a:t>
            </a:r>
          </a:p>
          <a:p>
            <a:pPr lvl="1"/>
            <a:r>
              <a:rPr lang="en-US" sz="2000" dirty="0" smtClean="0"/>
              <a:t>Deeper zone of higher scattering &amp; series of spoon-shaped reflectors</a:t>
            </a:r>
          </a:p>
          <a:p>
            <a:r>
              <a:rPr lang="en-US" sz="2400" dirty="0" smtClean="0"/>
              <a:t>TEM: ice thickness ~55m, surface debris ~1.5m thick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7467" y="6492875"/>
            <a:ext cx="2133600" cy="365125"/>
          </a:xfrm>
        </p:spPr>
        <p:txBody>
          <a:bodyPr/>
          <a:lstStyle/>
          <a:p>
            <a:fld id="{CAA02005-4C8E-BC4B-AF84-ABFDB10445E9}" type="slidenum">
              <a:rPr lang="en-US" smtClean="0">
                <a:solidFill>
                  <a:schemeClr val="tx1"/>
                </a:solidFill>
              </a:rPr>
              <a:t>9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Screen Shot 2016-04-14 at 5.11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234"/>
          <a:stretch/>
        </p:blipFill>
        <p:spPr>
          <a:xfrm>
            <a:off x="3979102" y="265545"/>
            <a:ext cx="2283836" cy="26034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95277" y="1235360"/>
            <a:ext cx="415636" cy="27709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idGlacier_Flip-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84" y="132769"/>
            <a:ext cx="2783081" cy="27362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24953"/>
            <a:ext cx="7569317" cy="383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61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02"/>
            <a:ext cx="8229600" cy="1143000"/>
          </a:xfrm>
        </p:spPr>
        <p:txBody>
          <a:bodyPr/>
          <a:lstStyle/>
          <a:p>
            <a:r>
              <a:rPr lang="en-US" dirty="0" smtClean="0"/>
              <a:t>Results: Cirque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10</a:t>
            </a:fld>
            <a:endParaRPr lang="en-US"/>
          </a:p>
        </p:txBody>
      </p:sp>
      <p:pic>
        <p:nvPicPr>
          <p:cNvPr id="7" name="Picture 6" descr="Screen Shot 2016-04-14 at 5.1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2" y="1241759"/>
            <a:ext cx="7272789" cy="5479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49819" y="2863277"/>
            <a:ext cx="635000" cy="277088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54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creen Shot 2016-04-14 at 5.1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981106"/>
            <a:ext cx="3586475" cy="270224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7168" y="-104169"/>
            <a:ext cx="8229600" cy="1143000"/>
          </a:xfrm>
        </p:spPr>
        <p:txBody>
          <a:bodyPr/>
          <a:lstStyle/>
          <a:p>
            <a:r>
              <a:rPr lang="en-US" dirty="0" smtClean="0"/>
              <a:t>Cirque: </a:t>
            </a:r>
            <a:r>
              <a:rPr lang="en-US" dirty="0" err="1" smtClean="0"/>
              <a:t>Thermokarst</a:t>
            </a:r>
            <a:r>
              <a:rPr lang="en-US" dirty="0" smtClean="0"/>
              <a:t> Pond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2724727" y="1840170"/>
            <a:ext cx="244854" cy="12586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GCRG_accumzone-0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662"/>
          <a:stretch/>
        </p:blipFill>
        <p:spPr>
          <a:xfrm>
            <a:off x="4380405" y="1038831"/>
            <a:ext cx="4166287" cy="1995963"/>
          </a:xfrm>
          <a:prstGeom prst="rect">
            <a:avLst/>
          </a:prstGeom>
        </p:spPr>
      </p:pic>
      <p:pic>
        <p:nvPicPr>
          <p:cNvPr id="7" name="Picture 6" descr="thermokarstpon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8963" y="3290185"/>
            <a:ext cx="5846956" cy="3431290"/>
          </a:xfrm>
          <a:prstGeom prst="rect">
            <a:avLst/>
          </a:prstGeom>
        </p:spPr>
      </p:pic>
      <p:cxnSp>
        <p:nvCxnSpPr>
          <p:cNvPr id="9" name="Straight Arrow Connector 8"/>
          <p:cNvCxnSpPr>
            <a:stCxn id="5" idx="3"/>
          </p:cNvCxnSpPr>
          <p:nvPr/>
        </p:nvCxnSpPr>
        <p:spPr>
          <a:xfrm>
            <a:off x="2969581" y="1903101"/>
            <a:ext cx="2191718" cy="62931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5620307" y="2189002"/>
            <a:ext cx="268832" cy="125650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078963" y="5675670"/>
            <a:ext cx="36495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• August 2015: ~40 m wide</a:t>
            </a:r>
          </a:p>
          <a:p>
            <a:r>
              <a:rPr lang="en-US" dirty="0" smtClean="0"/>
              <a:t>• Surface debris layer ~1-1.5m thick</a:t>
            </a:r>
          </a:p>
          <a:p>
            <a:r>
              <a:rPr lang="en-US" dirty="0" smtClean="0"/>
              <a:t>• Clean glacial ice underneath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11</a:t>
            </a:fld>
            <a:endParaRPr lang="en-US"/>
          </a:p>
        </p:txBody>
      </p:sp>
      <p:pic>
        <p:nvPicPr>
          <p:cNvPr id="19" name="Picture 18" descr="dan_ice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09"/>
          <a:stretch/>
        </p:blipFill>
        <p:spPr>
          <a:xfrm>
            <a:off x="142865" y="4152778"/>
            <a:ext cx="2732494" cy="2145118"/>
          </a:xfrm>
          <a:prstGeom prst="rect">
            <a:avLst/>
          </a:prstGeom>
        </p:spPr>
      </p:pic>
      <p:cxnSp>
        <p:nvCxnSpPr>
          <p:cNvPr id="20" name="Straight Arrow Connector 19"/>
          <p:cNvCxnSpPr/>
          <p:nvPr/>
        </p:nvCxnSpPr>
        <p:spPr>
          <a:xfrm flipH="1">
            <a:off x="2591698" y="5004784"/>
            <a:ext cx="567321" cy="281066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695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15869" cy="944121"/>
          </a:xfrm>
        </p:spPr>
        <p:txBody>
          <a:bodyPr>
            <a:normAutofit/>
          </a:bodyPr>
          <a:lstStyle/>
          <a:p>
            <a:r>
              <a:rPr lang="en-US" dirty="0" err="1" smtClean="0"/>
              <a:t>Englacial</a:t>
            </a:r>
            <a:r>
              <a:rPr lang="en-US" dirty="0" smtClean="0"/>
              <a:t> Debris Band</a:t>
            </a:r>
            <a:endParaRPr lang="en-US" dirty="0"/>
          </a:p>
        </p:txBody>
      </p:sp>
      <p:pic>
        <p:nvPicPr>
          <p:cNvPr id="5" name="Picture 4" descr="debrisband_inst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6" y="1922542"/>
            <a:ext cx="4889990" cy="488999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05933" y="944121"/>
            <a:ext cx="4634356" cy="1004167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~0.5m thick</a:t>
            </a:r>
          </a:p>
          <a:p>
            <a:r>
              <a:rPr lang="en-US" dirty="0" smtClean="0"/>
              <a:t>Relative up-glacier dip ~30</a:t>
            </a:r>
            <a:r>
              <a:rPr lang="en-US" baseline="30000" dirty="0" smtClean="0"/>
              <a:t>0</a:t>
            </a:r>
          </a:p>
          <a:p>
            <a:r>
              <a:rPr lang="en-US" dirty="0" smtClean="0"/>
              <a:t>Associated with surface ridge</a:t>
            </a:r>
          </a:p>
          <a:p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398" y="1327484"/>
            <a:ext cx="4076470" cy="5485048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864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CRG_accumzone_gprtdem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8" y="2949308"/>
            <a:ext cx="3694176" cy="3447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774" y="2566924"/>
            <a:ext cx="5203259" cy="42575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3598" y="-52696"/>
            <a:ext cx="8897435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Results: </a:t>
            </a:r>
            <a:r>
              <a:rPr lang="en-US" dirty="0" smtClean="0"/>
              <a:t>DEM &amp; 100 </a:t>
            </a:r>
            <a:r>
              <a:rPr lang="en-US" dirty="0" smtClean="0"/>
              <a:t>MHz </a:t>
            </a:r>
            <a:r>
              <a:rPr lang="en-US" dirty="0" smtClean="0"/>
              <a:t>GPR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8348" y="1018332"/>
            <a:ext cx="8253891" cy="1694850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Ridges </a:t>
            </a:r>
            <a:r>
              <a:rPr lang="en-US" dirty="0"/>
              <a:t>well resolved in DEM produced of cirque area</a:t>
            </a:r>
          </a:p>
          <a:p>
            <a:pPr lvl="1"/>
            <a:r>
              <a:rPr lang="en-US" dirty="0"/>
              <a:t>Ridge definition is ambiguous at &gt; 10s m horizontal scale</a:t>
            </a:r>
          </a:p>
          <a:p>
            <a:pPr lvl="1"/>
            <a:r>
              <a:rPr lang="en-US" dirty="0"/>
              <a:t>Surface ridge </a:t>
            </a:r>
            <a:r>
              <a:rPr lang="en-US" dirty="0" err="1"/>
              <a:t>spacings</a:t>
            </a:r>
            <a:r>
              <a:rPr lang="en-US" dirty="0"/>
              <a:t> range between 6 and 18 m.</a:t>
            </a:r>
          </a:p>
          <a:p>
            <a:pPr lvl="1"/>
            <a:r>
              <a:rPr lang="en-US" dirty="0"/>
              <a:t>Corresponds to flow timescales of ~15-40 </a:t>
            </a:r>
            <a:r>
              <a:rPr lang="en-US" dirty="0" err="1"/>
              <a:t>yrs</a:t>
            </a:r>
            <a:r>
              <a:rPr lang="en-US" dirty="0"/>
              <a:t> and ~40-120 yrs</a:t>
            </a:r>
            <a:r>
              <a:rPr lang="en-US" dirty="0" smtClean="0"/>
              <a:t>.</a:t>
            </a:r>
          </a:p>
          <a:p>
            <a:r>
              <a:rPr lang="en-US" dirty="0"/>
              <a:t>Strong, continuous reflectors intersect surface near ridges, at angles of ~25-</a:t>
            </a:r>
            <a:r>
              <a:rPr lang="en-US" dirty="0" smtClean="0"/>
              <a:t>35</a:t>
            </a:r>
            <a:r>
              <a:rPr lang="en-US" baseline="30000" dirty="0" smtClean="0"/>
              <a:t>0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3860656" y="2487643"/>
            <a:ext cx="49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8621" y="2453317"/>
            <a:ext cx="49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A’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279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CRG_accumzone_gprtdem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98" y="2949308"/>
            <a:ext cx="3694176" cy="3447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46" y="2566924"/>
            <a:ext cx="5202314" cy="425756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43598" y="-52696"/>
            <a:ext cx="8897435" cy="1011341"/>
          </a:xfrm>
        </p:spPr>
        <p:txBody>
          <a:bodyPr>
            <a:normAutofit/>
          </a:bodyPr>
          <a:lstStyle/>
          <a:p>
            <a:r>
              <a:rPr lang="en-US" dirty="0" smtClean="0"/>
              <a:t>Results: </a:t>
            </a:r>
            <a:r>
              <a:rPr lang="en-US" dirty="0" smtClean="0"/>
              <a:t>DEM &amp; 100 MHz GPR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78348" y="958645"/>
            <a:ext cx="8253891" cy="160827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Ice </a:t>
            </a:r>
            <a:r>
              <a:rPr lang="en-US" dirty="0" smtClean="0"/>
              <a:t>units can be as thick as ~8 m.</a:t>
            </a:r>
          </a:p>
          <a:p>
            <a:r>
              <a:rPr lang="en-US" dirty="0" smtClean="0"/>
              <a:t>Some </a:t>
            </a:r>
            <a:r>
              <a:rPr lang="en-US" dirty="0" err="1" smtClean="0"/>
              <a:t>englacial</a:t>
            </a:r>
            <a:r>
              <a:rPr lang="en-US" dirty="0" smtClean="0"/>
              <a:t> debris bands and glacial units are entirely buried and do not intersect the surface. </a:t>
            </a:r>
          </a:p>
          <a:p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3860656" y="2487643"/>
            <a:ext cx="49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</a:rPr>
              <a:t>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668621" y="2453317"/>
            <a:ext cx="49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A’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7464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7774" y="22916"/>
            <a:ext cx="4849026" cy="1143000"/>
          </a:xfrm>
        </p:spPr>
        <p:txBody>
          <a:bodyPr/>
          <a:lstStyle/>
          <a:p>
            <a:r>
              <a:rPr lang="en-US" dirty="0" smtClean="0"/>
              <a:t>50 MHz GPR</a:t>
            </a:r>
            <a:endParaRPr lang="en-US" dirty="0"/>
          </a:p>
        </p:txBody>
      </p:sp>
      <p:pic>
        <p:nvPicPr>
          <p:cNvPr id="4" name="Picture 3" descr="GCRG_accumzone_gprtdem-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" y="171660"/>
            <a:ext cx="3694176" cy="3447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439" y="2322708"/>
            <a:ext cx="5380314" cy="4486079"/>
          </a:xfrm>
          <a:prstGeom prst="rect">
            <a:avLst/>
          </a:prstGeom>
        </p:spPr>
      </p:pic>
      <p:pic>
        <p:nvPicPr>
          <p:cNvPr id="6" name="Picture 5" descr="GCRG-150806-01_3laye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3" y="4085611"/>
            <a:ext cx="3633927" cy="2723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263" y="3623946"/>
            <a:ext cx="3920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B: TEM Sounding, glacier ~57m thick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214844" y="5455168"/>
            <a:ext cx="1240693" cy="36877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3953346" y="2322708"/>
            <a:ext cx="49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68621" y="2321730"/>
            <a:ext cx="49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A’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3837773" y="1014242"/>
            <a:ext cx="4994465" cy="1253794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Series of reflectors at ~35-55m depth may be base of ice?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1658905" y="3135086"/>
            <a:ext cx="91526" cy="483862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217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2870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Mid-glacier</a:t>
            </a:r>
          </a:p>
          <a:p>
            <a:pPr lvl="1"/>
            <a:r>
              <a:rPr lang="en-US" dirty="0" smtClean="0"/>
              <a:t>Recent clean ice body </a:t>
            </a:r>
            <a:r>
              <a:rPr lang="en-US" dirty="0" smtClean="0"/>
              <a:t>observed </a:t>
            </a:r>
            <a:r>
              <a:rPr lang="en-US" dirty="0" smtClean="0"/>
              <a:t>over series of ancient dirty ice </a:t>
            </a:r>
            <a:r>
              <a:rPr lang="en-US" dirty="0" smtClean="0"/>
              <a:t>bodies.</a:t>
            </a:r>
            <a:endParaRPr lang="en-US" dirty="0" smtClean="0"/>
          </a:p>
          <a:p>
            <a:r>
              <a:rPr lang="en-US" dirty="0" smtClean="0"/>
              <a:t>High glacier in Cirque</a:t>
            </a:r>
            <a:endParaRPr lang="en-US" dirty="0" smtClean="0"/>
          </a:p>
          <a:p>
            <a:pPr lvl="1"/>
            <a:r>
              <a:rPr lang="en-US" dirty="0" smtClean="0"/>
              <a:t>Ground truth reveals </a:t>
            </a:r>
            <a:r>
              <a:rPr lang="en-US" dirty="0" err="1" smtClean="0"/>
              <a:t>englacial</a:t>
            </a:r>
            <a:r>
              <a:rPr lang="en-US" dirty="0" smtClean="0"/>
              <a:t> debris band</a:t>
            </a:r>
          </a:p>
          <a:p>
            <a:pPr lvl="1"/>
            <a:r>
              <a:rPr lang="en-US" dirty="0" smtClean="0"/>
              <a:t>GPR images complex </a:t>
            </a:r>
            <a:r>
              <a:rPr lang="en-US" dirty="0" err="1" smtClean="0"/>
              <a:t>englacial</a:t>
            </a:r>
            <a:r>
              <a:rPr lang="en-US" dirty="0" smtClean="0"/>
              <a:t> debris band structure associated with surface ridges</a:t>
            </a:r>
          </a:p>
          <a:p>
            <a:pPr lvl="1"/>
            <a:r>
              <a:rPr lang="en-US" dirty="0" smtClean="0"/>
              <a:t>Sub-centennial timescales and complex structure doesn’t seem consistent with model of MacKay et al. </a:t>
            </a:r>
            <a:r>
              <a:rPr lang="en-US" dirty="0" smtClean="0"/>
              <a:t>2014.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1630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FAM_AllPanels_Colo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8" y="985451"/>
            <a:ext cx="5372882" cy="58725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207"/>
            <a:ext cx="8229600" cy="967244"/>
          </a:xfrm>
        </p:spPr>
        <p:txBody>
          <a:bodyPr>
            <a:normAutofit/>
          </a:bodyPr>
          <a:lstStyle/>
          <a:p>
            <a:r>
              <a:rPr lang="en-US" dirty="0" smtClean="0"/>
              <a:t>Debris-Facilitated Accumulation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9430" y="1245802"/>
            <a:ext cx="3167370" cy="5140712"/>
          </a:xfrm>
        </p:spPr>
        <p:txBody>
          <a:bodyPr>
            <a:normAutofit lnSpcReduction="10000"/>
          </a:bodyPr>
          <a:lstStyle/>
          <a:p>
            <a:r>
              <a:rPr lang="en-US" dirty="0" err="1" smtClean="0"/>
              <a:t>Rockfall</a:t>
            </a:r>
            <a:r>
              <a:rPr lang="en-US" dirty="0" smtClean="0"/>
              <a:t> events preserve seasonal snow</a:t>
            </a:r>
          </a:p>
          <a:p>
            <a:r>
              <a:rPr lang="en-US" dirty="0"/>
              <a:t>Burial of up to ~15-20m of </a:t>
            </a:r>
            <a:r>
              <a:rPr lang="en-US" dirty="0" smtClean="0"/>
              <a:t>snowpack</a:t>
            </a:r>
          </a:p>
          <a:p>
            <a:r>
              <a:rPr lang="en-US" dirty="0" smtClean="0"/>
              <a:t>Recurrence on multi-decadal </a:t>
            </a:r>
            <a:r>
              <a:rPr lang="en-US" dirty="0" smtClean="0"/>
              <a:t>timescale</a:t>
            </a:r>
          </a:p>
          <a:p>
            <a:r>
              <a:rPr lang="en-US" dirty="0" smtClean="0"/>
              <a:t>Complex structure predicted.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6568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Accumulation Models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Debris-Facilitated Accumulation (proposed for this study)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Glacier units localized, with transverse overlap</a:t>
            </a:r>
          </a:p>
          <a:p>
            <a:r>
              <a:rPr lang="en-US" dirty="0" smtClean="0"/>
              <a:t>Associated ridges are </a:t>
            </a:r>
            <a:r>
              <a:rPr lang="en-US" dirty="0" smtClean="0"/>
              <a:t>discontinuous</a:t>
            </a:r>
          </a:p>
          <a:p>
            <a:r>
              <a:rPr lang="en-US" dirty="0"/>
              <a:t>Glacier units contain &lt; 10s years of </a:t>
            </a:r>
            <a:r>
              <a:rPr lang="en-US" dirty="0" err="1"/>
              <a:t>accum</a:t>
            </a:r>
            <a:r>
              <a:rPr lang="en-US" dirty="0" smtClean="0"/>
              <a:t>.</a:t>
            </a:r>
            <a:r>
              <a:rPr lang="en-US" dirty="0" smtClean="0"/>
              <a:t> </a:t>
            </a:r>
            <a:endParaRPr lang="en-US" dirty="0" smtClean="0"/>
          </a:p>
          <a:p>
            <a:r>
              <a:rPr lang="en-US" dirty="0" smtClean="0"/>
              <a:t>Burial of previous units </a:t>
            </a:r>
            <a:r>
              <a:rPr lang="en-US" dirty="0" smtClean="0">
                <a:sym typeface="Wingdings"/>
              </a:rPr>
              <a:t> complex structure</a:t>
            </a:r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 smtClean="0"/>
              <a:t>climate record preserved.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Cycles of Traditional Accumulation (MacKay et al. </a:t>
            </a:r>
            <a:r>
              <a:rPr lang="en-US" dirty="0" smtClean="0"/>
              <a:t>2014)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Glacier units continuous across glacier</a:t>
            </a:r>
          </a:p>
          <a:p>
            <a:r>
              <a:rPr lang="en-US" dirty="0" smtClean="0"/>
              <a:t>Associated ridges are continuous</a:t>
            </a:r>
          </a:p>
          <a:p>
            <a:r>
              <a:rPr lang="en-US" dirty="0"/>
              <a:t>Glacier units contain many years of </a:t>
            </a:r>
            <a:r>
              <a:rPr lang="en-US" dirty="0" err="1"/>
              <a:t>accum</a:t>
            </a:r>
            <a:r>
              <a:rPr lang="en-US" dirty="0" smtClean="0"/>
              <a:t>.</a:t>
            </a:r>
            <a:endParaRPr lang="en-US" dirty="0" smtClean="0"/>
          </a:p>
          <a:p>
            <a:r>
              <a:rPr lang="en-US" dirty="0" smtClean="0"/>
              <a:t>Generally </a:t>
            </a:r>
            <a:r>
              <a:rPr lang="en-US" dirty="0" smtClean="0"/>
              <a:t>simple structure</a:t>
            </a:r>
          </a:p>
          <a:p>
            <a:r>
              <a:rPr lang="en-US" dirty="0" smtClean="0"/>
              <a:t>Climate </a:t>
            </a:r>
            <a:r>
              <a:rPr lang="en-US" dirty="0" smtClean="0"/>
              <a:t>record preserved.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586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85" y="214728"/>
            <a:ext cx="4891759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Intro: Rock </a:t>
            </a:r>
            <a:r>
              <a:rPr lang="en-US" dirty="0"/>
              <a:t>G</a:t>
            </a:r>
            <a:r>
              <a:rPr lang="en-US" dirty="0" smtClean="0"/>
              <a:t>laciers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0744"/>
            <a:ext cx="4133735" cy="453570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dirty="0" smtClean="0">
                <a:latin typeface="Avenir Book"/>
                <a:cs typeface="Avenir Book"/>
              </a:rPr>
              <a:t>Debris-covered ice rich mass</a:t>
            </a:r>
          </a:p>
          <a:p>
            <a:pPr lvl="1">
              <a:lnSpc>
                <a:spcPct val="120000"/>
              </a:lnSpc>
            </a:pPr>
            <a:r>
              <a:rPr lang="en-US" sz="2400" dirty="0" smtClean="0">
                <a:latin typeface="Avenir Book"/>
                <a:cs typeface="Avenir Book"/>
              </a:rPr>
              <a:t>30%-100% bulk ice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venir Book"/>
                <a:cs typeface="Avenir Book"/>
              </a:rPr>
              <a:t>Distinctive viscous flow morphology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venir Book"/>
                <a:cs typeface="Avenir Book"/>
              </a:rPr>
              <a:t>Debris insulates ice from ablation</a:t>
            </a:r>
          </a:p>
          <a:p>
            <a:pPr>
              <a:lnSpc>
                <a:spcPct val="120000"/>
              </a:lnSpc>
            </a:pPr>
            <a:r>
              <a:rPr lang="en-US" sz="2400" dirty="0" smtClean="0">
                <a:latin typeface="Avenir Book"/>
                <a:cs typeface="Avenir Book"/>
                <a:sym typeface="Wingdings"/>
              </a:rPr>
              <a:t>High potential as climate record</a:t>
            </a:r>
          </a:p>
          <a:p>
            <a:pPr lvl="1"/>
            <a:endParaRPr lang="en-US" sz="2400" dirty="0" smtClean="0"/>
          </a:p>
        </p:txBody>
      </p:sp>
      <p:pic>
        <p:nvPicPr>
          <p:cNvPr id="4" name="Picture 3" descr="P10909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131" y="3269852"/>
            <a:ext cx="4656868" cy="3492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87131" y="3334612"/>
            <a:ext cx="4488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Gilpin Peak Rock Glacier, Colorado</a:t>
            </a:r>
            <a:endParaRPr lang="en-US" dirty="0"/>
          </a:p>
        </p:txBody>
      </p:sp>
      <p:pic>
        <p:nvPicPr>
          <p:cNvPr id="6" name="Picture 5" descr="uintas 7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1844" y="550647"/>
            <a:ext cx="3932549" cy="26305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39578" y="596825"/>
            <a:ext cx="24648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Luigi Rock Glacier, Utah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653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9875"/>
            <a:ext cx="8229600" cy="1143000"/>
          </a:xfrm>
        </p:spPr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2515"/>
            <a:ext cx="8229600" cy="3121890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Mid-glacier internal structure shows evidence for </a:t>
            </a:r>
            <a:r>
              <a:rPr lang="en-US" dirty="0" smtClean="0"/>
              <a:t>an extended period of “traditional glacier” accumulation </a:t>
            </a:r>
          </a:p>
          <a:p>
            <a:r>
              <a:rPr lang="en-US" dirty="0" smtClean="0"/>
              <a:t>High cirque internal structure seems consistent with Debris-Facilitated Accumulation</a:t>
            </a:r>
          </a:p>
          <a:p>
            <a:pPr lvl="1"/>
            <a:r>
              <a:rPr lang="en-US" dirty="0" smtClean="0"/>
              <a:t>Additional </a:t>
            </a:r>
            <a:r>
              <a:rPr lang="en-US" dirty="0" smtClean="0"/>
              <a:t>tests are needed (transverse GPR, coring of glacier units).</a:t>
            </a:r>
          </a:p>
          <a:p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Traditional glacier accumulation during high </a:t>
            </a:r>
            <a:r>
              <a:rPr lang="en-US" dirty="0" err="1" smtClean="0">
                <a:sym typeface="Wingdings"/>
              </a:rPr>
              <a:t>accum</a:t>
            </a:r>
            <a:r>
              <a:rPr lang="en-US" dirty="0" smtClean="0">
                <a:sym typeface="Wingdings"/>
              </a:rPr>
              <a:t>. periods; debris-facilitation during low </a:t>
            </a:r>
            <a:r>
              <a:rPr lang="en-US" dirty="0" err="1" smtClean="0">
                <a:sym typeface="Wingdings"/>
              </a:rPr>
              <a:t>accum</a:t>
            </a:r>
            <a:r>
              <a:rPr lang="en-US" dirty="0" smtClean="0">
                <a:sym typeface="Wingdings"/>
              </a:rPr>
              <a:t>. periods?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6657" y="4244405"/>
            <a:ext cx="7692059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u="sng" dirty="0" smtClean="0"/>
              <a:t>References</a:t>
            </a:r>
          </a:p>
          <a:p>
            <a:r>
              <a:rPr lang="en-US" sz="1200" dirty="0" smtClean="0"/>
              <a:t>Potter, 1972, “Ice-Cored Rock Glacier, Galena Creek, Northern Absaroka Mountains, Wyoming,” </a:t>
            </a:r>
            <a:r>
              <a:rPr lang="en-US" sz="1200" i="1" dirty="0" smtClean="0"/>
              <a:t>GSA Bulletin</a:t>
            </a:r>
            <a:r>
              <a:rPr lang="en-US" sz="1200" dirty="0" smtClean="0"/>
              <a:t> 83(10),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3025-3058.</a:t>
            </a:r>
          </a:p>
          <a:p>
            <a:r>
              <a:rPr lang="en-US" sz="1200" dirty="0" smtClean="0"/>
              <a:t>Clark et al., 1996, “Old ice in rock glaciers may provide long-term climate records,” </a:t>
            </a:r>
            <a:r>
              <a:rPr lang="en-US" sz="1200" i="1" dirty="0" smtClean="0"/>
              <a:t>EOS, Transactions AGU</a:t>
            </a:r>
            <a:r>
              <a:rPr lang="en-US" sz="1200" dirty="0" smtClean="0"/>
              <a:t> 77(23),</a:t>
            </a:r>
          </a:p>
          <a:p>
            <a:r>
              <a:rPr lang="en-US" sz="1200" dirty="0"/>
              <a:t>	</a:t>
            </a:r>
            <a:r>
              <a:rPr lang="en-US" sz="1200" dirty="0" smtClean="0"/>
              <a:t>217-222.</a:t>
            </a:r>
          </a:p>
          <a:p>
            <a:r>
              <a:rPr lang="en-US" sz="1200" dirty="0" err="1" smtClean="0"/>
              <a:t>Ackert</a:t>
            </a:r>
            <a:r>
              <a:rPr lang="en-US" sz="1200" dirty="0" smtClean="0"/>
              <a:t>, Jr., “A rock glacier/debris-covered glacier system at Galena Creek, Absaroka Mountains, Wyoming,” </a:t>
            </a:r>
            <a:r>
              <a:rPr lang="en-US" sz="1200" i="1" dirty="0" err="1" smtClean="0"/>
              <a:t>Geografiska</a:t>
            </a:r>
            <a:r>
              <a:rPr lang="en-US" sz="1200" i="1" dirty="0" smtClean="0"/>
              <a:t> 	</a:t>
            </a:r>
            <a:r>
              <a:rPr lang="en-US" sz="1200" i="1" dirty="0" err="1" smtClean="0"/>
              <a:t>Annaler</a:t>
            </a:r>
            <a:r>
              <a:rPr lang="en-US" sz="1200" i="1" dirty="0" smtClean="0"/>
              <a:t>: Series A, Physical Geography</a:t>
            </a:r>
            <a:r>
              <a:rPr lang="en-US" sz="1200" dirty="0" smtClean="0"/>
              <a:t> 80(3-4), 267-276.</a:t>
            </a:r>
            <a:endParaRPr lang="en-US" sz="1200" dirty="0" smtClean="0"/>
          </a:p>
          <a:p>
            <a:r>
              <a:rPr lang="en-US" sz="1200" dirty="0" smtClean="0"/>
              <a:t>Potter Jr. et al., 1998, “Galena Creek rock glacier revisited—New observations on an old controversy,” </a:t>
            </a:r>
            <a:r>
              <a:rPr lang="en-US" sz="1200" i="1" dirty="0" err="1"/>
              <a:t>Geografiska</a:t>
            </a:r>
            <a:r>
              <a:rPr lang="en-US" sz="1200" i="1" dirty="0"/>
              <a:t> </a:t>
            </a:r>
            <a:r>
              <a:rPr lang="en-US" sz="1200" i="1" dirty="0" smtClean="0"/>
              <a:t>	</a:t>
            </a:r>
            <a:r>
              <a:rPr lang="en-US" sz="1200" i="1" dirty="0" err="1" smtClean="0"/>
              <a:t>Annaler</a:t>
            </a:r>
            <a:r>
              <a:rPr lang="en-US" sz="1200" i="1" dirty="0"/>
              <a:t>: Series A, Physical Geography</a:t>
            </a:r>
            <a:r>
              <a:rPr lang="en-US" sz="1200" dirty="0"/>
              <a:t> 80(3-4), </a:t>
            </a:r>
            <a:r>
              <a:rPr lang="en-US" sz="1200" dirty="0" smtClean="0"/>
              <a:t>251-265.</a:t>
            </a:r>
          </a:p>
          <a:p>
            <a:r>
              <a:rPr lang="en-US" sz="1200" dirty="0" smtClean="0"/>
              <a:t>MacKay et al., 2014, “Cold-based debris-covered glaciers: Evaluating their potential as climate archives through studies 	of ground-penetrating radar and surface morphology,” </a:t>
            </a:r>
            <a:r>
              <a:rPr lang="en-US" sz="1200" i="1" dirty="0" smtClean="0"/>
              <a:t>JGR: Earth Surface </a:t>
            </a:r>
            <a:r>
              <a:rPr lang="en-US" sz="1200" dirty="0" smtClean="0"/>
              <a:t>119(11), 2505-2540.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1740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6103" y="92742"/>
            <a:ext cx="4134645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Background: Alternating Modes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7323"/>
            <a:ext cx="4134645" cy="2848742"/>
          </a:xfrm>
        </p:spPr>
        <p:txBody>
          <a:bodyPr>
            <a:noAutofit/>
          </a:bodyPr>
          <a:lstStyle/>
          <a:p>
            <a:r>
              <a:rPr lang="en-US" sz="2400" dirty="0" smtClean="0"/>
              <a:t>High accumulation mode</a:t>
            </a:r>
          </a:p>
          <a:p>
            <a:pPr lvl="1"/>
            <a:r>
              <a:rPr lang="en-US" sz="2400" dirty="0" smtClean="0"/>
              <a:t>Bare clean ice</a:t>
            </a:r>
          </a:p>
          <a:p>
            <a:r>
              <a:rPr lang="en-US" sz="2400" dirty="0" smtClean="0"/>
              <a:t>Low accumulation mode</a:t>
            </a:r>
          </a:p>
          <a:p>
            <a:pPr lvl="1"/>
            <a:r>
              <a:rPr lang="en-US" sz="2400" dirty="0" smtClean="0"/>
              <a:t>Full, insulating debris cover</a:t>
            </a:r>
          </a:p>
          <a:p>
            <a:pPr lvl="1"/>
            <a:r>
              <a:rPr lang="en-US" sz="2400" dirty="0" smtClean="0"/>
              <a:t>Continued advance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 descr="Screen Shot 2016-04-12 at 8.42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845" y="0"/>
            <a:ext cx="4339606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96693" y="6388906"/>
            <a:ext cx="1876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Ackert</a:t>
            </a:r>
            <a:r>
              <a:rPr lang="en-US" dirty="0">
                <a:solidFill>
                  <a:schemeClr val="bg1"/>
                </a:solidFill>
              </a:rPr>
              <a:t> Jr. (1998) 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7" name="Picture 6" descr="Screen Shot 2016-04-14 at 6.02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" y="4205065"/>
            <a:ext cx="4553889" cy="215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541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98" y="30418"/>
            <a:ext cx="8807132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Background: Potter (1972) Accumulation Model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3418"/>
            <a:ext cx="4122433" cy="518293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ym typeface="Wingdings"/>
              </a:rPr>
              <a:t>Steady State: accumulate 4-7 cm ice or 15-25 cm snow / </a:t>
            </a:r>
            <a:r>
              <a:rPr lang="en-US" dirty="0" smtClean="0">
                <a:sym typeface="Wingdings"/>
              </a:rPr>
              <a:t>yr.</a:t>
            </a:r>
            <a:endParaRPr lang="en-US" dirty="0" smtClean="0"/>
          </a:p>
          <a:p>
            <a:r>
              <a:rPr lang="en-US" dirty="0" smtClean="0"/>
              <a:t>Perennial snow =  small </a:t>
            </a:r>
            <a:r>
              <a:rPr lang="en-US" dirty="0" err="1" smtClean="0"/>
              <a:t>accum</a:t>
            </a:r>
            <a:r>
              <a:rPr lang="en-US" dirty="0" smtClean="0"/>
              <a:t>. zone </a:t>
            </a:r>
          </a:p>
          <a:p>
            <a:r>
              <a:rPr lang="en-US" dirty="0" err="1" smtClean="0"/>
              <a:t>Rockfall</a:t>
            </a:r>
            <a:r>
              <a:rPr lang="en-US" dirty="0" smtClean="0"/>
              <a:t> runs past </a:t>
            </a:r>
            <a:r>
              <a:rPr lang="en-US" dirty="0" err="1" smtClean="0"/>
              <a:t>accum</a:t>
            </a:r>
            <a:r>
              <a:rPr lang="en-US" dirty="0" smtClean="0"/>
              <a:t>. zone, resting on glacier ice </a:t>
            </a:r>
          </a:p>
          <a:p>
            <a:r>
              <a:rPr lang="en-US" dirty="0" smtClean="0"/>
              <a:t>No endemic internal structure</a:t>
            </a:r>
          </a:p>
          <a:p>
            <a:r>
              <a:rPr lang="en-US" dirty="0" smtClean="0"/>
              <a:t>Inconsistent with Clark (1996)’s attempt at coring? </a:t>
            </a:r>
          </a:p>
          <a:p>
            <a:endParaRPr lang="en-US" dirty="0"/>
          </a:p>
        </p:txBody>
      </p:sp>
      <p:pic>
        <p:nvPicPr>
          <p:cNvPr id="4" name="Picture 3" descr="Screen Shot 2016-04-12 at 4.14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1589" y="1025723"/>
            <a:ext cx="4240941" cy="5612479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84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Debris Avalanche on Clean Glacier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95832"/>
            <a:ext cx="8229600" cy="13260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Dunning et al., 2015, “Rapid sequestration of rock avalanche deposits within glaciers,” </a:t>
            </a:r>
            <a:r>
              <a:rPr lang="en-US" i="1" dirty="0" smtClean="0"/>
              <a:t>Nature Communications </a:t>
            </a:r>
            <a:r>
              <a:rPr lang="en-US" dirty="0" smtClean="0"/>
              <a:t>6:7964.</a:t>
            </a:r>
          </a:p>
          <a:p>
            <a:pPr lvl="1"/>
            <a:r>
              <a:rPr lang="en-US" dirty="0" smtClean="0"/>
              <a:t>Broadly consistent thickness of 1-2m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 descr="Screen Shot 2016-04-20 at 3.38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206" y="1037151"/>
            <a:ext cx="4990519" cy="376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501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5895"/>
            <a:ext cx="8229600" cy="911619"/>
          </a:xfrm>
        </p:spPr>
        <p:txBody>
          <a:bodyPr/>
          <a:lstStyle/>
          <a:p>
            <a:r>
              <a:rPr lang="en-US" dirty="0" smtClean="0"/>
              <a:t>Debris Fall Character</a:t>
            </a:r>
            <a:endParaRPr lang="en-US" dirty="0"/>
          </a:p>
        </p:txBody>
      </p:sp>
      <p:pic>
        <p:nvPicPr>
          <p:cNvPr id="4" name="Picture 3" descr="Screen Shot 2016-04-08 at 4.18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296" y="1027514"/>
            <a:ext cx="7554104" cy="468354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709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Screen Shot 2016-04-14 at 5.11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234"/>
          <a:stretch/>
        </p:blipFill>
        <p:spPr>
          <a:xfrm>
            <a:off x="-1" y="2622165"/>
            <a:ext cx="3595991" cy="40993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36" y="103684"/>
            <a:ext cx="8829532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Intro: Galena Creek Rock Glacier (GCRG)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942" y="1089728"/>
            <a:ext cx="8506668" cy="1475234"/>
          </a:xfrm>
        </p:spPr>
        <p:txBody>
          <a:bodyPr>
            <a:noAutofit/>
          </a:bodyPr>
          <a:lstStyle/>
          <a:p>
            <a:r>
              <a:rPr lang="en-US" sz="2400" dirty="0" smtClean="0"/>
              <a:t>Flows from north-facing cirque in the Absaroka Range, WY</a:t>
            </a:r>
          </a:p>
          <a:p>
            <a:pPr lvl="1"/>
            <a:r>
              <a:rPr lang="en-US" sz="2400" dirty="0" smtClean="0"/>
              <a:t>~3100 – 2700 </a:t>
            </a:r>
            <a:r>
              <a:rPr lang="en-US" sz="2400" dirty="0" err="1" smtClean="0"/>
              <a:t>m.a.s.l</a:t>
            </a:r>
            <a:r>
              <a:rPr lang="en-US" sz="2400" dirty="0" smtClean="0"/>
              <a:t>.</a:t>
            </a:r>
            <a:endParaRPr lang="en-US" sz="2400" dirty="0" smtClean="0"/>
          </a:p>
          <a:p>
            <a:r>
              <a:rPr lang="en-US" sz="2400" dirty="0" smtClean="0"/>
              <a:t>1.6 km long, 240-300 m wide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6942" y="6356350"/>
            <a:ext cx="2133600" cy="365125"/>
          </a:xfrm>
        </p:spPr>
        <p:txBody>
          <a:bodyPr/>
          <a:lstStyle/>
          <a:p>
            <a:fld id="{CAA02005-4C8E-BC4B-AF84-ABFDB10445E9}" type="slidenum">
              <a:rPr lang="en-US" smtClean="0"/>
              <a:t>2</a:t>
            </a:fld>
            <a:endParaRPr lang="en-US"/>
          </a:p>
        </p:txBody>
      </p:sp>
      <p:pic>
        <p:nvPicPr>
          <p:cNvPr id="15" name="Picture 14" descr="Screen Shot 2016-04-14 at 5.13.0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41" y="2636565"/>
            <a:ext cx="5438264" cy="4097485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52147" y="2639036"/>
            <a:ext cx="203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Perspective View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7218791" y="5543456"/>
            <a:ext cx="442079" cy="217013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7596567" y="5539437"/>
            <a:ext cx="671156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Flow</a:t>
            </a:r>
          </a:p>
        </p:txBody>
      </p:sp>
      <p:pic>
        <p:nvPicPr>
          <p:cNvPr id="18" name="Picture 17" descr="usa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441" y="2622165"/>
            <a:ext cx="2077823" cy="1675245"/>
          </a:xfrm>
          <a:prstGeom prst="rect">
            <a:avLst/>
          </a:prstGeom>
        </p:spPr>
      </p:pic>
      <p:sp>
        <p:nvSpPr>
          <p:cNvPr id="21" name="5-Point Star 20"/>
          <p:cNvSpPr/>
          <p:nvPr/>
        </p:nvSpPr>
        <p:spPr>
          <a:xfrm>
            <a:off x="4291236" y="3117541"/>
            <a:ext cx="77838" cy="65549"/>
          </a:xfrm>
          <a:prstGeom prst="star5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4470639" y="2564962"/>
            <a:ext cx="2033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Location</a:t>
            </a:r>
          </a:p>
        </p:txBody>
      </p:sp>
    </p:spTree>
    <p:extLst>
      <p:ext uri="{BB962C8B-B14F-4D97-AF65-F5344CB8AC3E}">
        <p14:creationId xmlns:p14="http://schemas.microsoft.com/office/powerpoint/2010/main" val="2277497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989" y="241040"/>
            <a:ext cx="4127775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Background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076" y="1533668"/>
            <a:ext cx="4159070" cy="45869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400" dirty="0" smtClean="0"/>
              <a:t>Clark et al. (1996) Ice Core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9.5 m clean, layered ice under ~1 m surface debris.</a:t>
            </a:r>
          </a:p>
          <a:p>
            <a:pPr lvl="1">
              <a:lnSpc>
                <a:spcPct val="110000"/>
              </a:lnSpc>
            </a:pPr>
            <a:r>
              <a:rPr lang="en-US" sz="2400" dirty="0" smtClean="0"/>
              <a:t>Est. ~2000 </a:t>
            </a:r>
            <a:r>
              <a:rPr lang="en-US" sz="2400" dirty="0" err="1" smtClean="0"/>
              <a:t>yrs</a:t>
            </a:r>
            <a:r>
              <a:rPr lang="en-US" sz="2400" dirty="0" smtClean="0"/>
              <a:t> old</a:t>
            </a:r>
          </a:p>
          <a:p>
            <a:pPr>
              <a:lnSpc>
                <a:spcPct val="110000"/>
              </a:lnSpc>
            </a:pPr>
            <a:r>
              <a:rPr lang="en-US" sz="2400" dirty="0" smtClean="0"/>
              <a:t>Potter et al. (1998</a:t>
            </a:r>
            <a:r>
              <a:rPr lang="en-US" sz="2400" dirty="0" smtClean="0">
                <a:solidFill>
                  <a:srgbClr val="FFFFFF"/>
                </a:solidFill>
              </a:rPr>
              <a:t>) Surface Velocities</a:t>
            </a:r>
          </a:p>
          <a:p>
            <a:pPr lvl="1">
              <a:lnSpc>
                <a:spcPct val="110000"/>
              </a:lnSpc>
            </a:pPr>
            <a:r>
              <a:rPr lang="en-US" sz="2400" dirty="0"/>
              <a:t>Up to 80 cm/</a:t>
            </a:r>
            <a:r>
              <a:rPr lang="en-US" sz="2400" dirty="0" err="1"/>
              <a:t>yr</a:t>
            </a:r>
            <a:endParaRPr lang="en-US" sz="2400" dirty="0"/>
          </a:p>
          <a:p>
            <a:pPr lvl="1">
              <a:lnSpc>
                <a:spcPct val="110000"/>
              </a:lnSpc>
            </a:pPr>
            <a:r>
              <a:rPr lang="en-US" sz="2400" dirty="0"/>
              <a:t>Glacier exits cirque at 16-45 cm/yr.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</p:txBody>
      </p:sp>
      <p:pic>
        <p:nvPicPr>
          <p:cNvPr id="6" name="Picture 5" descr="Screen Shot 2016-04-12 at 4.09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177" y="1264207"/>
            <a:ext cx="4398930" cy="431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4146" y="812540"/>
            <a:ext cx="28401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Potter (1972), Ice Exposure: 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3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900546" y="5577271"/>
            <a:ext cx="40535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Upper 2/3 GCRG = debris-covered glacier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2406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257" y="241623"/>
            <a:ext cx="4122432" cy="1557012"/>
          </a:xfrm>
        </p:spPr>
        <p:txBody>
          <a:bodyPr>
            <a:noAutofit/>
          </a:bodyPr>
          <a:lstStyle/>
          <a:p>
            <a:r>
              <a:rPr lang="en-US" sz="3200" dirty="0" smtClean="0"/>
              <a:t>Background: MacKay et al. (</a:t>
            </a:r>
            <a:r>
              <a:rPr lang="en-US" sz="3200" dirty="0" smtClean="0"/>
              <a:t>2014) </a:t>
            </a:r>
            <a:r>
              <a:rPr lang="en-US" sz="3200" dirty="0" smtClean="0"/>
              <a:t>Model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076" y="1825392"/>
            <a:ext cx="3951461" cy="978786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Mullins debris-covered glacier in Antarctica.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Screen Shot 2016-04-08 at 4.16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8306" y="3358999"/>
            <a:ext cx="5602417" cy="3375247"/>
          </a:xfrm>
          <a:prstGeom prst="rect">
            <a:avLst/>
          </a:prstGeom>
        </p:spPr>
      </p:pic>
      <p:pic>
        <p:nvPicPr>
          <p:cNvPr id="7" name="Picture 6" descr="Screen Shot 2016-04-12 at 8.21.34 PM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537" y="198995"/>
            <a:ext cx="4686490" cy="3084271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286229" y="2686419"/>
            <a:ext cx="3182077" cy="366993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Net ablation periods:</a:t>
            </a:r>
          </a:p>
          <a:p>
            <a:pPr lvl="1"/>
            <a:r>
              <a:rPr lang="en-US" sz="2000" dirty="0"/>
              <a:t>Debris layer </a:t>
            </a:r>
            <a:r>
              <a:rPr lang="en-US" sz="2000" dirty="0" smtClean="0"/>
              <a:t>forms</a:t>
            </a:r>
            <a:endParaRPr lang="en-US" sz="2400" dirty="0" smtClean="0"/>
          </a:p>
          <a:p>
            <a:r>
              <a:rPr lang="en-US" sz="2400" dirty="0" smtClean="0"/>
              <a:t>Net accumulation periods:</a:t>
            </a:r>
          </a:p>
          <a:p>
            <a:pPr lvl="1"/>
            <a:r>
              <a:rPr lang="en-US" sz="2000" dirty="0" smtClean="0"/>
              <a:t>Burial of debris layer</a:t>
            </a:r>
          </a:p>
          <a:p>
            <a:r>
              <a:rPr lang="en-US" sz="2400" dirty="0" smtClean="0">
                <a:sym typeface="Wingdings"/>
              </a:rPr>
              <a:t> </a:t>
            </a:r>
            <a:r>
              <a:rPr lang="en-US" sz="2400" dirty="0" err="1" smtClean="0"/>
              <a:t>Englacial</a:t>
            </a:r>
            <a:r>
              <a:rPr lang="en-US" sz="2400" dirty="0" smtClean="0"/>
              <a:t> debris bands &amp; surface ridges preserve climate history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637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2457" y="297728"/>
            <a:ext cx="3987936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GCRG: Transverse Surface Ridges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182" y="1600200"/>
            <a:ext cx="4195618" cy="4525963"/>
          </a:xfrm>
        </p:spPr>
        <p:txBody>
          <a:bodyPr/>
          <a:lstStyle/>
          <a:p>
            <a:r>
              <a:rPr lang="en-US" dirty="0" smtClean="0"/>
              <a:t>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5</a:t>
            </a:fld>
            <a:endParaRPr lang="en-US"/>
          </a:p>
        </p:txBody>
      </p:sp>
      <p:pic>
        <p:nvPicPr>
          <p:cNvPr id="5" name="Picture 4" descr="Screen Shot 2016-04-14 at 5.11.35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234"/>
          <a:stretch/>
        </p:blipFill>
        <p:spPr>
          <a:xfrm>
            <a:off x="138545" y="1600199"/>
            <a:ext cx="3970259" cy="4525963"/>
          </a:xfrm>
          <a:prstGeom prst="rect">
            <a:avLst/>
          </a:prstGeom>
        </p:spPr>
      </p:pic>
      <p:pic>
        <p:nvPicPr>
          <p:cNvPr id="8" name="Picture 7" descr="rid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118" y="412330"/>
            <a:ext cx="4728882" cy="3132117"/>
          </a:xfrm>
          <a:prstGeom prst="rect">
            <a:avLst/>
          </a:prstGeom>
        </p:spPr>
      </p:pic>
      <p:pic>
        <p:nvPicPr>
          <p:cNvPr id="9" name="Picture 8" descr="MidGlacier_Ridges.ti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8" t="28956" r="16361" b="40404"/>
          <a:stretch/>
        </p:blipFill>
        <p:spPr>
          <a:xfrm>
            <a:off x="4288118" y="3703631"/>
            <a:ext cx="4649812" cy="273872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766453" y="3082638"/>
            <a:ext cx="415636" cy="18472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33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5600128" cy="994294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Purpose of this Study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96606"/>
            <a:ext cx="5136058" cy="18901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August 2015: investigate internal structure of GCRG to: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onstrain its accumulation history</a:t>
            </a:r>
          </a:p>
          <a:p>
            <a:pPr lvl="1"/>
            <a:r>
              <a:rPr lang="en-US" dirty="0" smtClean="0"/>
              <a:t>Investigate possible climate signals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6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1017" y="2314582"/>
            <a:ext cx="560012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venir Book"/>
                <a:ea typeface="+mj-ea"/>
                <a:cs typeface="Avenir Book"/>
              </a:defRPr>
            </a:lvl1pPr>
          </a:lstStyle>
          <a:p>
            <a:r>
              <a:rPr lang="en-US" sz="3600" dirty="0" smtClean="0"/>
              <a:t>Methods</a:t>
            </a:r>
            <a:endParaRPr lang="en-US" sz="3600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3248125"/>
            <a:ext cx="5136058" cy="3382445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venir Light"/>
                <a:ea typeface="+mn-ea"/>
                <a:cs typeface="Avenir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Ground</a:t>
            </a:r>
            <a:r>
              <a:rPr lang="en-US" dirty="0" smtClean="0"/>
              <a:t>-penetrating radar (GPR)</a:t>
            </a:r>
          </a:p>
          <a:p>
            <a:pPr lvl="1"/>
            <a:r>
              <a:rPr lang="en-US" dirty="0" err="1" smtClean="0"/>
              <a:t>PulseEKKO</a:t>
            </a:r>
            <a:r>
              <a:rPr lang="en-US" dirty="0" smtClean="0"/>
              <a:t> Pro, 50 &amp; 100 MHz</a:t>
            </a:r>
          </a:p>
          <a:p>
            <a:pPr lvl="1"/>
            <a:r>
              <a:rPr lang="en-US" dirty="0" smtClean="0"/>
              <a:t>2D imaging of subsurface structure</a:t>
            </a:r>
          </a:p>
          <a:p>
            <a:r>
              <a:rPr lang="en-US" dirty="0" smtClean="0"/>
              <a:t>Transient Electromagnetic (TEM)</a:t>
            </a:r>
          </a:p>
          <a:p>
            <a:pPr lvl="1"/>
            <a:r>
              <a:rPr lang="en-US" dirty="0" smtClean="0"/>
              <a:t>1D depth models of subsurface conductivity inverted from data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ym typeface="Wingdings"/>
              </a:rPr>
              <a:t>estimates </a:t>
            </a:r>
            <a:r>
              <a:rPr lang="en-US" dirty="0" smtClean="0">
                <a:sym typeface="Wingdings"/>
              </a:rPr>
              <a:t>of GCRG </a:t>
            </a:r>
            <a:r>
              <a:rPr lang="en-US" dirty="0" smtClean="0">
                <a:sym typeface="Wingdings"/>
              </a:rPr>
              <a:t>thickness</a:t>
            </a:r>
          </a:p>
          <a:p>
            <a:r>
              <a:rPr lang="en-US" dirty="0" smtClean="0">
                <a:sym typeface="Wingdings"/>
              </a:rPr>
              <a:t>Ground-based photogrammetry</a:t>
            </a:r>
          </a:p>
          <a:p>
            <a:pPr lvl="1"/>
            <a:r>
              <a:rPr lang="en-US" dirty="0" smtClean="0">
                <a:sym typeface="Wingdings"/>
              </a:rPr>
              <a:t>DEMs at 10s cm resolution</a:t>
            </a:r>
            <a:endParaRPr lang="en-US" dirty="0" smtClean="0"/>
          </a:p>
        </p:txBody>
      </p:sp>
      <p:pic>
        <p:nvPicPr>
          <p:cNvPr id="9" name="Picture 8" descr="gcrg-11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61"/>
          <a:stretch/>
        </p:blipFill>
        <p:spPr>
          <a:xfrm>
            <a:off x="5593258" y="3631048"/>
            <a:ext cx="3491073" cy="3090427"/>
          </a:xfrm>
          <a:prstGeom prst="rect">
            <a:avLst/>
          </a:prstGeom>
        </p:spPr>
      </p:pic>
      <p:pic>
        <p:nvPicPr>
          <p:cNvPr id="10" name="Picture 9" descr="gcrg-81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9"/>
          <a:stretch/>
        </p:blipFill>
        <p:spPr>
          <a:xfrm>
            <a:off x="5655307" y="393290"/>
            <a:ext cx="3429024" cy="3129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2028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3002"/>
            <a:ext cx="8229600" cy="1143000"/>
          </a:xfrm>
        </p:spPr>
        <p:txBody>
          <a:bodyPr/>
          <a:lstStyle/>
          <a:p>
            <a:r>
              <a:rPr lang="en-US" dirty="0" smtClean="0"/>
              <a:t>Results: Mid-Glacier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A02005-4C8E-BC4B-AF84-ABFDB10445E9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Screen Shot 2016-04-14 at 5.13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92" y="1241759"/>
            <a:ext cx="7272789" cy="54797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90999" y="3833094"/>
            <a:ext cx="1246909" cy="542636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0709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024953"/>
            <a:ext cx="7569318" cy="38330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467" y="125008"/>
            <a:ext cx="3786444" cy="892784"/>
          </a:xfrm>
        </p:spPr>
        <p:txBody>
          <a:bodyPr>
            <a:noAutofit/>
          </a:bodyPr>
          <a:lstStyle/>
          <a:p>
            <a:r>
              <a:rPr lang="en-US" sz="3000" dirty="0" smtClean="0"/>
              <a:t>Results: Mid-</a:t>
            </a:r>
            <a:r>
              <a:rPr lang="en-US" sz="3000" dirty="0" smtClean="0"/>
              <a:t>Glacier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0928" y="892783"/>
            <a:ext cx="3718174" cy="2132170"/>
          </a:xfrm>
        </p:spPr>
        <p:txBody>
          <a:bodyPr>
            <a:normAutofit fontScale="85000" lnSpcReduction="10000"/>
          </a:bodyPr>
          <a:lstStyle/>
          <a:p>
            <a:r>
              <a:rPr lang="en-US" sz="2400" dirty="0" smtClean="0"/>
              <a:t>50 MHz GPR: </a:t>
            </a:r>
          </a:p>
          <a:p>
            <a:pPr lvl="1"/>
            <a:r>
              <a:rPr lang="en-US" sz="2000" dirty="0" smtClean="0"/>
              <a:t>Clean ice up to 20 m thick </a:t>
            </a:r>
          </a:p>
          <a:p>
            <a:pPr lvl="1"/>
            <a:r>
              <a:rPr lang="en-US" sz="2000" dirty="0" smtClean="0"/>
              <a:t>Deeper zone of higher scattering &amp; series of spoon-shaped reflectors</a:t>
            </a:r>
          </a:p>
          <a:p>
            <a:r>
              <a:rPr lang="en-US" sz="2400" dirty="0" smtClean="0"/>
              <a:t>TEM: ice thickness ~55m, surface debris ~1.5m thick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27467" y="6492875"/>
            <a:ext cx="2133600" cy="365125"/>
          </a:xfrm>
        </p:spPr>
        <p:txBody>
          <a:bodyPr/>
          <a:lstStyle/>
          <a:p>
            <a:fld id="{CAA02005-4C8E-BC4B-AF84-ABFDB10445E9}" type="slidenum">
              <a:rPr lang="en-US" smtClean="0">
                <a:solidFill>
                  <a:schemeClr val="tx1"/>
                </a:solidFill>
              </a:rPr>
              <a:t>8</a:t>
            </a:fld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9" name="Picture 18" descr="Screen Shot 2016-04-14 at 5.11.35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32" r="8234"/>
          <a:stretch/>
        </p:blipFill>
        <p:spPr>
          <a:xfrm>
            <a:off x="3979102" y="265545"/>
            <a:ext cx="2283836" cy="260349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4895277" y="1235360"/>
            <a:ext cx="415636" cy="277091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MidGlacier_Flip-0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6284" y="132769"/>
            <a:ext cx="2783081" cy="2736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170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EIP_Quals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EIP_Quals.thmx</Template>
  <TotalTime>19015</TotalTime>
  <Words>1055</Words>
  <Application>Microsoft Macintosh PowerPoint</Application>
  <PresentationFormat>On-screen Show (4:3)</PresentationFormat>
  <Paragraphs>169</Paragraphs>
  <Slides>24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EIP_Quals</vt:lpstr>
      <vt:lpstr>A possible climate signal in the surface morphology and internal structure of Galena Creek Rock Glacier, Wyoming </vt:lpstr>
      <vt:lpstr>Intro: Rock Glaciers</vt:lpstr>
      <vt:lpstr>Intro: Galena Creek Rock Glacier (GCRG)</vt:lpstr>
      <vt:lpstr>Background</vt:lpstr>
      <vt:lpstr>Background: MacKay et al. (2014) Model</vt:lpstr>
      <vt:lpstr>GCRG: Transverse Surface Ridges</vt:lpstr>
      <vt:lpstr>Purpose of this Study</vt:lpstr>
      <vt:lpstr>Results: Mid-Glacier</vt:lpstr>
      <vt:lpstr>Results: Mid-Glacier</vt:lpstr>
      <vt:lpstr>Results: Mid-Glacier</vt:lpstr>
      <vt:lpstr>Results: Cirque</vt:lpstr>
      <vt:lpstr>Cirque: Thermokarst Pond</vt:lpstr>
      <vt:lpstr>Englacial Debris Band</vt:lpstr>
      <vt:lpstr>Results: DEM &amp; 100 MHz GPR</vt:lpstr>
      <vt:lpstr>Results: DEM &amp; 100 MHz GPR</vt:lpstr>
      <vt:lpstr>50 MHz GPR</vt:lpstr>
      <vt:lpstr>Summary &amp; Discussion</vt:lpstr>
      <vt:lpstr>Debris-Facilitated Accumulation </vt:lpstr>
      <vt:lpstr>Accumulation Models</vt:lpstr>
      <vt:lpstr>Conclusions</vt:lpstr>
      <vt:lpstr>Background: Alternating Modes</vt:lpstr>
      <vt:lpstr>Background: Potter (1972) Accumulation Model</vt:lpstr>
      <vt:lpstr>Debris Avalanche on Clean Glacier</vt:lpstr>
      <vt:lpstr>Debris Fall Character</vt:lpstr>
    </vt:vector>
  </TitlesOfParts>
  <Company>UTIG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Eric Petersen</dc:creator>
  <cp:lastModifiedBy>Eric Petersen</cp:lastModifiedBy>
  <cp:revision>92</cp:revision>
  <dcterms:created xsi:type="dcterms:W3CDTF">2016-04-04T19:18:54Z</dcterms:created>
  <dcterms:modified xsi:type="dcterms:W3CDTF">2016-04-20T14:07:32Z</dcterms:modified>
</cp:coreProperties>
</file>