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8" r:id="rId6"/>
    <p:sldId id="264" r:id="rId7"/>
    <p:sldId id="265" r:id="rId8"/>
    <p:sldId id="266" r:id="rId9"/>
    <p:sldId id="273" r:id="rId10"/>
    <p:sldId id="260" r:id="rId11"/>
    <p:sldId id="269" r:id="rId12"/>
    <p:sldId id="261" r:id="rId13"/>
    <p:sldId id="270" r:id="rId14"/>
    <p:sldId id="272" r:id="rId15"/>
    <p:sldId id="271" r:id="rId16"/>
    <p:sldId id="262" r:id="rId17"/>
    <p:sldId id="263" r:id="rId1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126365" y="94644"/>
            <a:ext cx="8992235" cy="611841"/>
            <a:chOff x="151765" y="94644"/>
            <a:chExt cx="8992235" cy="611841"/>
          </a:xfrm>
        </p:grpSpPr>
        <p:pic>
          <p:nvPicPr>
            <p:cNvPr id="8" name="Picture 4" descr="javeriana"/>
            <p:cNvPicPr>
              <a:picLocks noChangeAspect="1"/>
            </p:cNvPicPr>
            <p:nvPr/>
          </p:nvPicPr>
          <p:blipFill>
            <a:blip r:embed="rId2"/>
            <a:srcRect t="3846" r="1185" b="4597"/>
            <a:stretch>
              <a:fillRect/>
            </a:stretch>
          </p:blipFill>
          <p:spPr>
            <a:xfrm>
              <a:off x="1469399" y="225323"/>
              <a:ext cx="1017694" cy="350483"/>
            </a:xfrm>
            <a:prstGeom prst="rect">
              <a:avLst/>
            </a:prstGeom>
          </p:spPr>
        </p:pic>
        <p:pic>
          <p:nvPicPr>
            <p:cNvPr id="9" name="Picture 2" descr="https://www.iahr.org/uploadedfiles/userfiles/images/YPN_smal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815" y="229605"/>
              <a:ext cx="747448" cy="34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199" y="212458"/>
              <a:ext cx="1485265" cy="376213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94644"/>
              <a:ext cx="3657600" cy="61184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765" y="215726"/>
              <a:ext cx="536416" cy="369677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593484" y="308231"/>
              <a:ext cx="89360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600" dirty="0">
                  <a:solidFill>
                    <a:schemeClr val="accent1">
                      <a:lumMod val="75000"/>
                    </a:schemeClr>
                  </a:solidFill>
                </a:rPr>
                <a:t>EGU2016-10673, 2016</a:t>
              </a:r>
            </a:p>
          </p:txBody>
        </p:sp>
        <p:pic>
          <p:nvPicPr>
            <p:cNvPr id="14" name="Picture 4" descr="http://www.60iah2016.org/upload/download/logo/ECHN-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269" y="254649"/>
              <a:ext cx="300610" cy="291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6549130"/>
            <a:ext cx="746418" cy="261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A1D5-9633-4C67-A0C9-07EEC8E3CC54}" type="datetimeFigureOut">
              <a:rPr lang="es-CO" smtClean="0"/>
              <a:t>04/05/2016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8FB9E-C0E9-416E-82D6-9ADAC8D5B964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avi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10" Type="http://schemas.openxmlformats.org/officeDocument/2006/relationships/image" Target="../media/image33.png"/><Relationship Id="rId4" Type="http://schemas.openxmlformats.org/officeDocument/2006/relationships/video" Target="../media/media2.avi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5.avi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36.png"/><Relationship Id="rId5" Type="http://schemas.microsoft.com/office/2007/relationships/media" Target="../media/media6.avi"/><Relationship Id="rId10" Type="http://schemas.openxmlformats.org/officeDocument/2006/relationships/image" Target="../media/image35.png"/><Relationship Id="rId4" Type="http://schemas.openxmlformats.org/officeDocument/2006/relationships/video" Target="../media/media5.avi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8.avi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video" Target="../media/media9.avi"/><Relationship Id="rId11" Type="http://schemas.openxmlformats.org/officeDocument/2006/relationships/image" Target="../media/image39.png"/><Relationship Id="rId5" Type="http://schemas.microsoft.com/office/2007/relationships/media" Target="../media/media9.avi"/><Relationship Id="rId10" Type="http://schemas.openxmlformats.org/officeDocument/2006/relationships/image" Target="../media/image38.png"/><Relationship Id="rId4" Type="http://schemas.openxmlformats.org/officeDocument/2006/relationships/video" Target="../media/media8.avi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2151" y="842672"/>
            <a:ext cx="8422784" cy="1655404"/>
          </a:xfrm>
        </p:spPr>
        <p:txBody>
          <a:bodyPr>
            <a:noAutofit/>
          </a:bodyPr>
          <a:lstStyle/>
          <a:p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High Order Element Based Method for the Simulation of Velocity Damping in the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Hyporheic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Zone of a High Mountain River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9451" y="6066554"/>
            <a:ext cx="8422783" cy="3904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1400" dirty="0" smtClean="0"/>
              <a:t>Antonio Preziosi-Ribero</a:t>
            </a:r>
            <a:r>
              <a:rPr lang="es-CO" sz="1400" baseline="30000" dirty="0" smtClean="0"/>
              <a:t>1</a:t>
            </a:r>
            <a:r>
              <a:rPr lang="es-CO" sz="1200" dirty="0" smtClean="0"/>
              <a:t>, </a:t>
            </a:r>
            <a:r>
              <a:rPr lang="es-CO" sz="1400" dirty="0" smtClean="0"/>
              <a:t>Jorge Peñaloza-Giraldo</a:t>
            </a:r>
            <a:r>
              <a:rPr lang="es-CO" sz="1400" baseline="30000" dirty="0" smtClean="0"/>
              <a:t>2</a:t>
            </a:r>
            <a:r>
              <a:rPr lang="es-CO" sz="1400" dirty="0"/>
              <a:t> </a:t>
            </a:r>
            <a:r>
              <a:rPr lang="es-CO" sz="1400" dirty="0" smtClean="0"/>
              <a:t>, Jorge Escobar-Vargas</a:t>
            </a:r>
            <a:r>
              <a:rPr lang="es-CO" sz="1400" baseline="30000" dirty="0" smtClean="0"/>
              <a:t>2</a:t>
            </a:r>
            <a:r>
              <a:rPr lang="es-CO" sz="1400" dirty="0"/>
              <a:t> </a:t>
            </a:r>
            <a:r>
              <a:rPr lang="es-CO" sz="1400" dirty="0" smtClean="0"/>
              <a:t>, Leonardo Donado-Garzón</a:t>
            </a:r>
            <a:r>
              <a:rPr lang="es-CO" sz="1400" baseline="30000" dirty="0" smtClean="0"/>
              <a:t>1</a:t>
            </a:r>
            <a:r>
              <a:rPr lang="es-CO" sz="1400" dirty="0" smtClean="0"/>
              <a:t> </a:t>
            </a:r>
            <a:endParaRPr lang="es-CO" sz="1400" dirty="0"/>
          </a:p>
        </p:txBody>
      </p:sp>
      <p:sp>
        <p:nvSpPr>
          <p:cNvPr id="6" name="Subtítulo 2"/>
          <p:cNvSpPr txBox="1"/>
          <p:nvPr/>
        </p:nvSpPr>
        <p:spPr>
          <a:xfrm>
            <a:off x="321945" y="63468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s-CO" sz="1100" dirty="0" smtClean="0"/>
              <a:t>Universidad Nacional de Colombia, Sede Bogotá, Facultad de Ingeniería, Grupo de Investigación de Ingeniería de los Recursos Hidráulicos.</a:t>
            </a:r>
          </a:p>
          <a:p>
            <a:pPr marL="342900" indent="-342900" algn="l">
              <a:lnSpc>
                <a:spcPct val="20000"/>
              </a:lnSpc>
              <a:buAutoNum type="arabicPeriod"/>
            </a:pPr>
            <a:r>
              <a:rPr lang="es-CO" sz="1100" dirty="0" smtClean="0"/>
              <a:t>Facultad de Ingeniería, Pontificia Universidad Javeriana, Bogotá Colombia. </a:t>
            </a:r>
            <a:endParaRPr lang="es-CO" sz="1100" dirty="0"/>
          </a:p>
        </p:txBody>
      </p:sp>
      <p:sp>
        <p:nvSpPr>
          <p:cNvPr id="10" name="Rectangle 9"/>
          <p:cNvSpPr/>
          <p:nvPr/>
        </p:nvSpPr>
        <p:spPr>
          <a:xfrm>
            <a:off x="151765" y="2532782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6365" y="8401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" action="ppaction://hlinkshowjump?jump=nextslide"/>
          </p:cNvPr>
          <p:cNvSpPr/>
          <p:nvPr/>
        </p:nvSpPr>
        <p:spPr>
          <a:xfrm>
            <a:off x="443507" y="31116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 dirty="0"/>
              <a:t>1. The Problem</a:t>
            </a:r>
          </a:p>
        </p:txBody>
      </p:sp>
      <p:sp>
        <p:nvSpPr>
          <p:cNvPr id="18" name="Rectangle 17">
            <a:hlinkClick r:id="rId2" action="ppaction://hlinksldjump"/>
          </p:cNvPr>
          <p:cNvSpPr/>
          <p:nvPr/>
        </p:nvSpPr>
        <p:spPr>
          <a:xfrm>
            <a:off x="3224807" y="30989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/>
              <a:t>2. Numerical Approach</a:t>
            </a:r>
          </a:p>
        </p:txBody>
      </p:sp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6018807" y="30862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/>
              <a:t>3. Data Gathering and Analysis</a:t>
            </a: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56207" y="42038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/>
              <a:t>4. Results and Discussion</a:t>
            </a: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3237507" y="41911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 dirty="0"/>
              <a:t>5. Conclusions</a:t>
            </a: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031507" y="4178482"/>
            <a:ext cx="25781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sz="2400" b="1"/>
              <a:t>6. For the Future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1765" y="57423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3. DATA GATHERING AND ANALYSIS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2" name="Picture 1" descr="IMG_2259 (Little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" y="1566545"/>
            <a:ext cx="4517390" cy="338836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1715770"/>
            <a:ext cx="2799080" cy="217297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425" y="3969385"/>
            <a:ext cx="2943860" cy="220662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0" name="Right Arrow 9"/>
          <p:cNvSpPr/>
          <p:nvPr/>
        </p:nvSpPr>
        <p:spPr>
          <a:xfrm>
            <a:off x="4919345" y="2705100"/>
            <a:ext cx="711200" cy="1143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9560000">
            <a:off x="6219190" y="4678045"/>
            <a:ext cx="2082800" cy="15684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/>
              <a:t>3. DATA GATHERING AND ANALYSIS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70" y="2327306"/>
            <a:ext cx="4078309" cy="305873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25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/>
              <a:t>4. </a:t>
            </a:r>
            <a:r>
              <a:rPr lang="x-none" altLang="en-US" sz="3600" b="1" dirty="0" smtClean="0"/>
              <a:t>RESUL</a:t>
            </a:r>
            <a:r>
              <a:rPr lang="es-CO" altLang="en-US" sz="3600" b="1" dirty="0" smtClean="0"/>
              <a:t>T</a:t>
            </a:r>
            <a:r>
              <a:rPr lang="x-none" altLang="en-US" sz="3600" b="1" dirty="0" smtClean="0"/>
              <a:t>S </a:t>
            </a:r>
            <a:r>
              <a:rPr lang="x-none" altLang="en-US" sz="3600" b="1" dirty="0"/>
              <a:t>AND DISCUSSION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2" name="028_005_010_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59"/>
          <a:stretch/>
        </p:blipFill>
        <p:spPr>
          <a:xfrm rot="5400000">
            <a:off x="-188993" y="2449133"/>
            <a:ext cx="3602328" cy="2766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037_0005_010_6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959"/>
          <a:stretch/>
        </p:blipFill>
        <p:spPr>
          <a:xfrm rot="5400000">
            <a:off x="2792636" y="2456706"/>
            <a:ext cx="3618878" cy="2768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046_00005_010_6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659"/>
          <a:stretch/>
        </p:blipFill>
        <p:spPr>
          <a:xfrm rot="5400000">
            <a:off x="5872575" y="2443783"/>
            <a:ext cx="3593032" cy="2768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228672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36 </a:t>
            </a:r>
            <a:r>
              <a:rPr lang="es-CO" dirty="0" err="1" smtClean="0"/>
              <a:t>point</a:t>
            </a:r>
            <a:r>
              <a:rPr lang="es-CO" dirty="0" smtClean="0"/>
              <a:t> </a:t>
            </a:r>
            <a:r>
              <a:rPr lang="es-CO" dirty="0" err="1" smtClean="0"/>
              <a:t>mesh</a:t>
            </a:r>
            <a:r>
              <a:rPr lang="es-CO" dirty="0" smtClean="0"/>
              <a:t> – </a:t>
            </a:r>
            <a:r>
              <a:rPr lang="el-GR" dirty="0" smtClean="0"/>
              <a:t>Δ</a:t>
            </a:r>
            <a:r>
              <a:rPr lang="es-CO" dirty="0" smtClean="0"/>
              <a:t>t = 0.005 s</a:t>
            </a:r>
            <a:endParaRPr lang="es-CO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156468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60 </a:t>
            </a:r>
            <a:r>
              <a:rPr lang="es-CO" dirty="0" err="1" smtClean="0"/>
              <a:t>point</a:t>
            </a:r>
            <a:r>
              <a:rPr lang="es-CO" dirty="0" smtClean="0"/>
              <a:t> </a:t>
            </a:r>
            <a:r>
              <a:rPr lang="es-CO" dirty="0" err="1" smtClean="0"/>
              <a:t>mesh</a:t>
            </a:r>
            <a:r>
              <a:rPr lang="es-CO" dirty="0" smtClean="0"/>
              <a:t>  </a:t>
            </a:r>
            <a:r>
              <a:rPr lang="el-GR" dirty="0" smtClean="0"/>
              <a:t>Δ</a:t>
            </a:r>
            <a:r>
              <a:rPr lang="es-CO" dirty="0" smtClean="0"/>
              <a:t>t = 0.0005 s</a:t>
            </a:r>
            <a:endParaRPr lang="es-CO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174419" y="1612934"/>
            <a:ext cx="30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96 </a:t>
            </a:r>
            <a:r>
              <a:rPr lang="es-CO" dirty="0" err="1" smtClean="0"/>
              <a:t>point</a:t>
            </a:r>
            <a:r>
              <a:rPr lang="es-CO" dirty="0" smtClean="0"/>
              <a:t> </a:t>
            </a:r>
            <a:r>
              <a:rPr lang="es-CO" dirty="0" err="1" smtClean="0"/>
              <a:t>mesh</a:t>
            </a:r>
            <a:r>
              <a:rPr lang="es-CO" dirty="0" smtClean="0"/>
              <a:t>  </a:t>
            </a:r>
            <a:r>
              <a:rPr lang="el-GR" dirty="0" smtClean="0"/>
              <a:t>Δ</a:t>
            </a:r>
            <a:r>
              <a:rPr lang="es-CO" dirty="0" smtClean="0"/>
              <a:t>t = 0.00005 s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28672" y="5664200"/>
            <a:ext cx="664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/>
              <a:t>MESH REFINEMENT COMPARISON</a:t>
            </a:r>
            <a:endParaRPr lang="es-CO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3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/>
              <a:t>4. </a:t>
            </a:r>
            <a:r>
              <a:rPr lang="x-none" altLang="en-US" sz="3600" b="1" dirty="0" smtClean="0"/>
              <a:t>RESUL</a:t>
            </a:r>
            <a:r>
              <a:rPr lang="es-CO" altLang="en-US" sz="3600" b="1" dirty="0" smtClean="0"/>
              <a:t>T</a:t>
            </a:r>
            <a:r>
              <a:rPr lang="x-none" altLang="en-US" sz="3600" b="1" dirty="0" smtClean="0"/>
              <a:t>S </a:t>
            </a:r>
            <a:r>
              <a:rPr lang="x-none" altLang="en-US" sz="3600" b="1" dirty="0"/>
              <a:t>AND DISCUSSION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pic>
        <p:nvPicPr>
          <p:cNvPr id="18" name="050_00005_015_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5400000">
            <a:off x="2706357" y="2384775"/>
            <a:ext cx="3691200" cy="2768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044_0005_015_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5760628" y="2384775"/>
            <a:ext cx="3691200" cy="2768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047_00005_015_6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-335035" y="2384775"/>
            <a:ext cx="3691200" cy="2768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1" name="CuadroTexto 20"/>
          <p:cNvSpPr txBox="1"/>
          <p:nvPr/>
        </p:nvSpPr>
        <p:spPr>
          <a:xfrm>
            <a:off x="228672" y="5664200"/>
            <a:ext cx="664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/>
              <a:t>SPECTRAL FILTER COMPARISON</a:t>
            </a:r>
            <a:endParaRPr lang="es-CO" sz="2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8672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FILTER = 6.0</a:t>
            </a:r>
            <a:endParaRPr lang="es-CO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56468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FILTER = 7.0</a:t>
            </a:r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174419" y="1612934"/>
            <a:ext cx="30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FILTER = 8.0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9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/>
              <a:t>4. </a:t>
            </a:r>
            <a:r>
              <a:rPr lang="x-none" altLang="en-US" sz="3600" b="1" dirty="0" smtClean="0"/>
              <a:t>RESUL</a:t>
            </a:r>
            <a:r>
              <a:rPr lang="es-CO" altLang="en-US" sz="3600" b="1" dirty="0" smtClean="0"/>
              <a:t>T</a:t>
            </a:r>
            <a:r>
              <a:rPr lang="x-none" altLang="en-US" sz="3600" b="1" dirty="0" smtClean="0"/>
              <a:t>S </a:t>
            </a:r>
            <a:r>
              <a:rPr lang="x-none" altLang="en-US" sz="3600" b="1" dirty="0"/>
              <a:t>AND DISCUSSION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28672" y="5664200"/>
            <a:ext cx="664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/>
              <a:t>APPARENT VISCOSITY COMPARISON</a:t>
            </a:r>
            <a:endParaRPr lang="es-CO" sz="2800" dirty="0"/>
          </a:p>
        </p:txBody>
      </p:sp>
      <p:pic>
        <p:nvPicPr>
          <p:cNvPr id="2" name="041_0005_015_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5400000">
            <a:off x="2732115" y="2370005"/>
            <a:ext cx="3691200" cy="2768400"/>
          </a:xfrm>
          <a:prstGeom prst="rect">
            <a:avLst/>
          </a:prstGeom>
        </p:spPr>
      </p:pic>
      <p:pic>
        <p:nvPicPr>
          <p:cNvPr id="3" name="042_0005_020_7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5799265" y="2370005"/>
            <a:ext cx="3691200" cy="2768400"/>
          </a:xfrm>
          <a:prstGeom prst="rect">
            <a:avLst/>
          </a:prstGeom>
        </p:spPr>
      </p:pic>
      <p:pic>
        <p:nvPicPr>
          <p:cNvPr id="4" name="040_0005_010_7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-335035" y="2370005"/>
            <a:ext cx="3691200" cy="27684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28672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err="1" smtClean="0"/>
              <a:t>nu</a:t>
            </a:r>
            <a:r>
              <a:rPr lang="es-CO" dirty="0" smtClean="0"/>
              <a:t> = 0.010</a:t>
            </a:r>
            <a:endParaRPr lang="es-CO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56468" y="1591054"/>
            <a:ext cx="283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err="1" smtClean="0"/>
              <a:t>nu</a:t>
            </a:r>
            <a:r>
              <a:rPr lang="es-CO" dirty="0" smtClean="0"/>
              <a:t> = 0.015</a:t>
            </a:r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174419" y="1612934"/>
            <a:ext cx="30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err="1" smtClean="0"/>
              <a:t>nu</a:t>
            </a:r>
            <a:r>
              <a:rPr lang="es-CO" dirty="0" smtClean="0"/>
              <a:t> = 0.020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63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/>
              <a:t>4. </a:t>
            </a:r>
            <a:r>
              <a:rPr lang="x-none" altLang="en-US" sz="3600" b="1" dirty="0" smtClean="0"/>
              <a:t>RESUL</a:t>
            </a:r>
            <a:r>
              <a:rPr lang="es-CO" altLang="en-US" sz="3600" b="1" dirty="0" smtClean="0"/>
              <a:t>T</a:t>
            </a:r>
            <a:r>
              <a:rPr lang="x-none" altLang="en-US" sz="3600" b="1" dirty="0" smtClean="0"/>
              <a:t>S </a:t>
            </a:r>
            <a:r>
              <a:rPr lang="x-none" altLang="en-US" sz="3600" b="1" dirty="0"/>
              <a:t>AND DISCUSSION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66700" y="210820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decay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high</a:t>
            </a:r>
            <a:r>
              <a:rPr lang="es-CO" dirty="0" smtClean="0"/>
              <a:t> in </a:t>
            </a:r>
            <a:r>
              <a:rPr lang="es-CO" dirty="0" err="1" smtClean="0"/>
              <a:t>the</a:t>
            </a:r>
            <a:r>
              <a:rPr lang="es-CO" dirty="0" smtClean="0"/>
              <a:t> top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domain</a:t>
            </a:r>
            <a:r>
              <a:rPr lang="es-CO" dirty="0" smtClean="0"/>
              <a:t> and </a:t>
            </a:r>
            <a:r>
              <a:rPr lang="es-CO" dirty="0" err="1" smtClean="0"/>
              <a:t>it</a:t>
            </a:r>
            <a:r>
              <a:rPr lang="es-CO" dirty="0" smtClean="0"/>
              <a:t> </a:t>
            </a:r>
            <a:r>
              <a:rPr lang="es-CO" dirty="0" err="1" smtClean="0"/>
              <a:t>reaches</a:t>
            </a:r>
            <a:r>
              <a:rPr lang="es-CO" dirty="0" smtClean="0"/>
              <a:t> a </a:t>
            </a:r>
            <a:r>
              <a:rPr lang="es-CO" dirty="0" err="1" smtClean="0"/>
              <a:t>constant</a:t>
            </a:r>
            <a:r>
              <a:rPr lang="es-CO" dirty="0" smtClean="0"/>
              <a:t> </a:t>
            </a:r>
            <a:r>
              <a:rPr lang="es-CO" dirty="0" err="1" smtClean="0"/>
              <a:t>value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3735070" y="210820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There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no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accumulation</a:t>
            </a:r>
            <a:r>
              <a:rPr lang="es-CO" dirty="0" smtClean="0"/>
              <a:t> </a:t>
            </a:r>
            <a:r>
              <a:rPr lang="es-CO" dirty="0" err="1" smtClean="0"/>
              <a:t>inside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domain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266700" y="3446145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When</a:t>
            </a:r>
            <a:r>
              <a:rPr lang="es-CO" dirty="0" smtClean="0"/>
              <a:t> </a:t>
            </a:r>
            <a:r>
              <a:rPr lang="es-CO" dirty="0" err="1" smtClean="0"/>
              <a:t>viscosity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higher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zone</a:t>
            </a:r>
            <a:r>
              <a:rPr lang="es-CO" dirty="0" smtClean="0"/>
              <a:t> </a:t>
            </a:r>
            <a:r>
              <a:rPr lang="es-CO" dirty="0" err="1" smtClean="0"/>
              <a:t>where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decays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thinner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735070" y="34251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used</a:t>
            </a:r>
            <a:r>
              <a:rPr lang="es-CO" dirty="0" smtClean="0"/>
              <a:t> </a:t>
            </a:r>
            <a:r>
              <a:rPr lang="es-CO" dirty="0" err="1" smtClean="0"/>
              <a:t>filter</a:t>
            </a:r>
            <a:r>
              <a:rPr lang="es-CO" dirty="0" smtClean="0"/>
              <a:t> </a:t>
            </a:r>
            <a:r>
              <a:rPr lang="es-CO" dirty="0" err="1" smtClean="0"/>
              <a:t>values</a:t>
            </a:r>
            <a:r>
              <a:rPr lang="es-CO" dirty="0" smtClean="0"/>
              <a:t> are aceptable, </a:t>
            </a:r>
            <a:r>
              <a:rPr lang="es-CO" dirty="0" err="1" smtClean="0"/>
              <a:t>since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results</a:t>
            </a:r>
            <a:r>
              <a:rPr lang="es-CO" dirty="0" smtClean="0"/>
              <a:t> are similar </a:t>
            </a:r>
            <a:r>
              <a:rPr lang="es-CO" dirty="0" err="1" smtClean="0"/>
              <a:t>between</a:t>
            </a:r>
            <a:r>
              <a:rPr lang="es-CO" dirty="0" smtClean="0"/>
              <a:t> </a:t>
            </a:r>
            <a:r>
              <a:rPr lang="es-CO" dirty="0" err="1" smtClean="0"/>
              <a:t>them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26670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model</a:t>
            </a:r>
            <a:r>
              <a:rPr lang="es-CO" dirty="0" smtClean="0"/>
              <a:t> </a:t>
            </a:r>
            <a:r>
              <a:rPr lang="es-CO" dirty="0" err="1" smtClean="0"/>
              <a:t>discretization</a:t>
            </a:r>
            <a:r>
              <a:rPr lang="es-CO" dirty="0" smtClean="0"/>
              <a:t> </a:t>
            </a:r>
            <a:r>
              <a:rPr lang="es-CO" dirty="0" err="1" smtClean="0"/>
              <a:t>allows</a:t>
            </a:r>
            <a:r>
              <a:rPr lang="es-CO" dirty="0" smtClean="0"/>
              <a:t> </a:t>
            </a:r>
            <a:r>
              <a:rPr lang="es-CO" dirty="0" err="1" smtClean="0"/>
              <a:t>capturing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damping</a:t>
            </a:r>
            <a:r>
              <a:rPr lang="es-CO" dirty="0" smtClean="0"/>
              <a:t> in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critical</a:t>
            </a:r>
            <a:r>
              <a:rPr lang="es-CO" dirty="0" smtClean="0"/>
              <a:t> </a:t>
            </a:r>
            <a:r>
              <a:rPr lang="es-CO" dirty="0" err="1" smtClean="0"/>
              <a:t>zone</a:t>
            </a:r>
            <a:r>
              <a:rPr lang="es-CO" dirty="0" smtClean="0"/>
              <a:t>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phenomena</a:t>
            </a:r>
            <a:endParaRPr lang="es-CO" dirty="0"/>
          </a:p>
        </p:txBody>
      </p:sp>
      <p:sp>
        <p:nvSpPr>
          <p:cNvPr id="10" name="Rectángulo 9"/>
          <p:cNvSpPr/>
          <p:nvPr/>
        </p:nvSpPr>
        <p:spPr>
          <a:xfrm>
            <a:off x="373507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in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bottom</a:t>
            </a:r>
            <a:r>
              <a:rPr lang="es-CO" dirty="0" smtClean="0"/>
              <a:t>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domain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similar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velocities</a:t>
            </a:r>
            <a:r>
              <a:rPr lang="es-CO" dirty="0" smtClean="0"/>
              <a:t> in </a:t>
            </a:r>
            <a:r>
              <a:rPr lang="es-CO" dirty="0" err="1" smtClean="0"/>
              <a:t>porous</a:t>
            </a:r>
            <a:r>
              <a:rPr lang="es-CO" dirty="0" smtClean="0"/>
              <a:t> media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31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5. CONCLUSIONS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6700" y="210820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damps</a:t>
            </a:r>
            <a:r>
              <a:rPr lang="es-CO" dirty="0" smtClean="0"/>
              <a:t> in </a:t>
            </a:r>
            <a:r>
              <a:rPr lang="es-CO" dirty="0" err="1" smtClean="0"/>
              <a:t>an</a:t>
            </a:r>
            <a:r>
              <a:rPr lang="es-CO" dirty="0" smtClean="0"/>
              <a:t> </a:t>
            </a:r>
            <a:r>
              <a:rPr lang="es-CO" dirty="0" err="1" smtClean="0"/>
              <a:t>exponential</a:t>
            </a:r>
            <a:r>
              <a:rPr lang="es-CO" dirty="0" smtClean="0"/>
              <a:t> </a:t>
            </a:r>
            <a:r>
              <a:rPr lang="es-CO" dirty="0" err="1" smtClean="0"/>
              <a:t>form</a:t>
            </a:r>
            <a:r>
              <a:rPr lang="es-CO" dirty="0" smtClean="0"/>
              <a:t> </a:t>
            </a:r>
            <a:r>
              <a:rPr lang="es-CO" dirty="0" err="1" smtClean="0"/>
              <a:t>while</a:t>
            </a:r>
            <a:r>
              <a:rPr lang="es-CO" dirty="0" smtClean="0"/>
              <a:t> </a:t>
            </a:r>
            <a:r>
              <a:rPr lang="es-CO" dirty="0" err="1" smtClean="0"/>
              <a:t>moving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bottom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735070" y="210820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reaches</a:t>
            </a:r>
            <a:r>
              <a:rPr lang="es-CO" dirty="0" smtClean="0"/>
              <a:t> a </a:t>
            </a:r>
            <a:r>
              <a:rPr lang="es-CO" dirty="0" err="1" smtClean="0"/>
              <a:t>constant</a:t>
            </a:r>
            <a:r>
              <a:rPr lang="es-CO" dirty="0" smtClean="0"/>
              <a:t> </a:t>
            </a:r>
            <a:r>
              <a:rPr lang="es-CO" dirty="0" err="1" smtClean="0"/>
              <a:t>value</a:t>
            </a:r>
            <a:r>
              <a:rPr lang="es-CO" dirty="0" smtClean="0"/>
              <a:t> </a:t>
            </a:r>
            <a:r>
              <a:rPr lang="es-CO" dirty="0" err="1" smtClean="0"/>
              <a:t>between</a:t>
            </a:r>
            <a:r>
              <a:rPr lang="es-CO" dirty="0" smtClean="0"/>
              <a:t> 15 and 20 cm </a:t>
            </a:r>
            <a:r>
              <a:rPr lang="es-CO" dirty="0" err="1" smtClean="0"/>
              <a:t>below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top </a:t>
            </a:r>
            <a:r>
              <a:rPr lang="es-CO" dirty="0" err="1" smtClean="0"/>
              <a:t>boundary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266700" y="3446145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does</a:t>
            </a:r>
            <a:r>
              <a:rPr lang="es-CO" dirty="0" smtClean="0"/>
              <a:t> </a:t>
            </a:r>
            <a:r>
              <a:rPr lang="es-CO" dirty="0" err="1" smtClean="0"/>
              <a:t>not</a:t>
            </a:r>
            <a:r>
              <a:rPr lang="es-CO" dirty="0" smtClean="0"/>
              <a:t> </a:t>
            </a:r>
            <a:r>
              <a:rPr lang="es-CO" dirty="0" err="1" smtClean="0"/>
              <a:t>accumulate</a:t>
            </a:r>
            <a:r>
              <a:rPr lang="es-CO" dirty="0" smtClean="0"/>
              <a:t>, </a:t>
            </a:r>
            <a:r>
              <a:rPr lang="es-CO" dirty="0" err="1" smtClean="0"/>
              <a:t>thus</a:t>
            </a:r>
            <a:r>
              <a:rPr lang="es-CO" dirty="0" smtClean="0"/>
              <a:t> </a:t>
            </a:r>
            <a:r>
              <a:rPr lang="es-CO" dirty="0" err="1" smtClean="0"/>
              <a:t>there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no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increase</a:t>
            </a:r>
            <a:r>
              <a:rPr lang="es-CO" dirty="0" smtClean="0"/>
              <a:t> in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porous</a:t>
            </a:r>
            <a:r>
              <a:rPr lang="es-CO" dirty="0" smtClean="0"/>
              <a:t> media</a:t>
            </a:r>
            <a:endParaRPr lang="es-CO" dirty="0"/>
          </a:p>
        </p:txBody>
      </p:sp>
      <p:sp>
        <p:nvSpPr>
          <p:cNvPr id="10" name="Rectángulo 9"/>
          <p:cNvSpPr/>
          <p:nvPr/>
        </p:nvSpPr>
        <p:spPr>
          <a:xfrm>
            <a:off x="3735070" y="34251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Burgers</a:t>
            </a:r>
            <a:r>
              <a:rPr lang="es-CO" dirty="0" smtClean="0"/>
              <a:t> </a:t>
            </a:r>
            <a:r>
              <a:rPr lang="es-CO" dirty="0" err="1" smtClean="0"/>
              <a:t>Equation</a:t>
            </a:r>
            <a:r>
              <a:rPr lang="es-CO" dirty="0" smtClean="0"/>
              <a:t> </a:t>
            </a:r>
            <a:r>
              <a:rPr lang="es-CO" dirty="0" err="1" smtClean="0"/>
              <a:t>used</a:t>
            </a:r>
            <a:r>
              <a:rPr lang="es-CO" dirty="0" smtClean="0"/>
              <a:t> </a:t>
            </a:r>
            <a:r>
              <a:rPr lang="es-CO" dirty="0" err="1" smtClean="0"/>
              <a:t>represents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damping</a:t>
            </a:r>
            <a:r>
              <a:rPr lang="es-CO" dirty="0" smtClean="0"/>
              <a:t> </a:t>
            </a:r>
            <a:r>
              <a:rPr lang="es-CO" dirty="0" err="1" smtClean="0"/>
              <a:t>phenomena</a:t>
            </a:r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26670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SMPM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suitable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solve</a:t>
            </a:r>
            <a:r>
              <a:rPr lang="es-CO" dirty="0" smtClean="0"/>
              <a:t> </a:t>
            </a:r>
            <a:r>
              <a:rPr lang="es-CO" dirty="0" err="1" smtClean="0"/>
              <a:t>high</a:t>
            </a:r>
            <a:r>
              <a:rPr lang="es-CO" dirty="0" smtClean="0"/>
              <a:t> non linear </a:t>
            </a:r>
            <a:r>
              <a:rPr lang="es-CO" dirty="0" err="1" smtClean="0"/>
              <a:t>equations</a:t>
            </a:r>
            <a:r>
              <a:rPr lang="es-CO" dirty="0" smtClean="0"/>
              <a:t> </a:t>
            </a:r>
            <a:r>
              <a:rPr lang="es-CO" dirty="0" err="1" smtClean="0"/>
              <a:t>like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Burgers</a:t>
            </a:r>
            <a:r>
              <a:rPr lang="es-CO" dirty="0" smtClean="0"/>
              <a:t> </a:t>
            </a:r>
            <a:r>
              <a:rPr lang="es-CO" dirty="0" err="1" smtClean="0"/>
              <a:t>Equation</a:t>
            </a:r>
            <a:endParaRPr lang="es-CO" dirty="0"/>
          </a:p>
        </p:txBody>
      </p:sp>
      <p:sp>
        <p:nvSpPr>
          <p:cNvPr id="15" name="Rectángulo 14"/>
          <p:cNvSpPr/>
          <p:nvPr/>
        </p:nvSpPr>
        <p:spPr>
          <a:xfrm>
            <a:off x="373507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mesh</a:t>
            </a:r>
            <a:r>
              <a:rPr lang="es-CO" dirty="0" smtClean="0"/>
              <a:t> </a:t>
            </a:r>
            <a:r>
              <a:rPr lang="es-CO" dirty="0" err="1" smtClean="0"/>
              <a:t>refinement</a:t>
            </a:r>
            <a:r>
              <a:rPr lang="es-CO" dirty="0" smtClean="0"/>
              <a:t> </a:t>
            </a:r>
            <a:r>
              <a:rPr lang="es-CO" dirty="0" err="1" smtClean="0"/>
              <a:t>used</a:t>
            </a:r>
            <a:r>
              <a:rPr lang="es-CO" dirty="0" smtClean="0"/>
              <a:t> captures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damping</a:t>
            </a:r>
            <a:r>
              <a:rPr lang="es-CO" dirty="0" smtClean="0"/>
              <a:t> </a:t>
            </a:r>
            <a:r>
              <a:rPr lang="es-CO" dirty="0" err="1" smtClean="0"/>
              <a:t>with</a:t>
            </a:r>
            <a:r>
              <a:rPr lang="es-CO" dirty="0" smtClean="0"/>
              <a:t> </a:t>
            </a:r>
            <a:r>
              <a:rPr lang="es-CO" dirty="0" err="1" smtClean="0"/>
              <a:t>high</a:t>
            </a:r>
            <a:r>
              <a:rPr lang="es-CO" dirty="0" smtClean="0"/>
              <a:t> </a:t>
            </a:r>
            <a:r>
              <a:rPr lang="es-CO" dirty="0" err="1" smtClean="0"/>
              <a:t>precision</a:t>
            </a:r>
            <a:r>
              <a:rPr lang="es-CO" dirty="0" smtClean="0"/>
              <a:t> </a:t>
            </a:r>
            <a:r>
              <a:rPr lang="es-CO" dirty="0" err="1" smtClean="0"/>
              <a:t>where</a:t>
            </a:r>
            <a:r>
              <a:rPr lang="es-CO" dirty="0" smtClean="0"/>
              <a:t> </a:t>
            </a:r>
            <a:r>
              <a:rPr lang="es-CO" dirty="0" err="1" smtClean="0"/>
              <a:t>it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needed</a:t>
            </a:r>
            <a:endParaRPr lang="es-C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6. FOR THE FUTURE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6700" y="210820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Improve</a:t>
            </a:r>
            <a:r>
              <a:rPr lang="es-CO" dirty="0" smtClean="0"/>
              <a:t> </a:t>
            </a:r>
            <a:r>
              <a:rPr lang="es-CO" dirty="0" err="1" smtClean="0"/>
              <a:t>mesh</a:t>
            </a:r>
            <a:r>
              <a:rPr lang="es-CO" dirty="0" smtClean="0"/>
              <a:t> </a:t>
            </a:r>
            <a:r>
              <a:rPr lang="es-CO" dirty="0" err="1" smtClean="0"/>
              <a:t>refinement</a:t>
            </a:r>
            <a:r>
              <a:rPr lang="es-CO" dirty="0" smtClean="0"/>
              <a:t> </a:t>
            </a:r>
            <a:r>
              <a:rPr lang="es-CO" dirty="0" err="1" smtClean="0"/>
              <a:t>since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subdomain</a:t>
            </a:r>
            <a:r>
              <a:rPr lang="es-CO" dirty="0" smtClean="0"/>
              <a:t> </a:t>
            </a:r>
            <a:r>
              <a:rPr lang="es-CO" dirty="0" err="1" smtClean="0"/>
              <a:t>size</a:t>
            </a:r>
            <a:r>
              <a:rPr lang="es-CO" dirty="0" smtClean="0"/>
              <a:t> </a:t>
            </a:r>
            <a:r>
              <a:rPr lang="es-CO" dirty="0" err="1" smtClean="0"/>
              <a:t>decreases</a:t>
            </a:r>
            <a:r>
              <a:rPr lang="es-CO" dirty="0" smtClean="0"/>
              <a:t> </a:t>
            </a:r>
            <a:r>
              <a:rPr lang="es-CO" dirty="0" err="1" smtClean="0"/>
              <a:t>exponentially</a:t>
            </a:r>
            <a:r>
              <a:rPr lang="es-CO" dirty="0" smtClean="0"/>
              <a:t> </a:t>
            </a:r>
            <a:r>
              <a:rPr lang="es-CO" dirty="0" err="1" smtClean="0"/>
              <a:t>after</a:t>
            </a:r>
            <a:r>
              <a:rPr lang="es-CO" dirty="0" smtClean="0"/>
              <a:t> 6 </a:t>
            </a:r>
            <a:r>
              <a:rPr lang="es-CO" dirty="0" err="1" smtClean="0"/>
              <a:t>subdomains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3735070" y="2108200"/>
                <a:ext cx="3162300" cy="10795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CO" dirty="0" smtClean="0"/>
                  <a:t>Use real data </a:t>
                </a:r>
                <a:r>
                  <a:rPr lang="es-CO" dirty="0" err="1" smtClean="0"/>
                  <a:t>from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river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beds</a:t>
                </a:r>
                <a:r>
                  <a:rPr lang="es-CO" dirty="0"/>
                  <a:t> </a:t>
                </a:r>
                <a:r>
                  <a:rPr lang="es-CO" dirty="0" smtClean="0"/>
                  <a:t>in </a:t>
                </a:r>
                <a:r>
                  <a:rPr lang="es-CO" dirty="0" err="1" smtClean="0"/>
                  <a:t>order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to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obtain</a:t>
                </a:r>
                <a:r>
                  <a:rPr lang="es-CO" dirty="0" smtClean="0"/>
                  <a:t> more </a:t>
                </a:r>
                <a:r>
                  <a:rPr lang="es-CO" dirty="0" err="1" smtClean="0"/>
                  <a:t>realistic</a:t>
                </a:r>
                <a:r>
                  <a:rPr lang="es-CO" dirty="0" smtClean="0"/>
                  <a:t> </a:t>
                </a:r>
                <a14:m>
                  <m:oMath xmlns:m="http://schemas.openxmlformats.org/officeDocument/2006/math">
                    <m:r>
                      <a:rPr lang="es-C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es-CO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070" y="2108200"/>
                <a:ext cx="3162300" cy="1079500"/>
              </a:xfrm>
              <a:prstGeom prst="rect">
                <a:avLst/>
              </a:prstGeom>
              <a:blipFill rotWithShape="0">
                <a:blip r:embed="rId3"/>
                <a:stretch>
                  <a:fillRect l="-1538" r="-1346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266700" y="3446145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Measure</a:t>
            </a:r>
            <a:r>
              <a:rPr lang="es-CO" dirty="0" smtClean="0"/>
              <a:t> </a:t>
            </a:r>
            <a:r>
              <a:rPr lang="es-CO" dirty="0" err="1" smtClean="0"/>
              <a:t>velocities</a:t>
            </a:r>
            <a:r>
              <a:rPr lang="es-CO" dirty="0" smtClean="0"/>
              <a:t> in </a:t>
            </a:r>
            <a:r>
              <a:rPr lang="es-CO" dirty="0" err="1" smtClean="0"/>
              <a:t>different</a:t>
            </a:r>
            <a:r>
              <a:rPr lang="es-CO" dirty="0" smtClean="0"/>
              <a:t> </a:t>
            </a:r>
            <a:r>
              <a:rPr lang="es-CO" dirty="0" err="1" smtClean="0"/>
              <a:t>water</a:t>
            </a:r>
            <a:r>
              <a:rPr lang="es-CO" dirty="0" smtClean="0"/>
              <a:t> </a:t>
            </a:r>
            <a:r>
              <a:rPr lang="es-CO" dirty="0" err="1" smtClean="0"/>
              <a:t>level</a:t>
            </a:r>
            <a:r>
              <a:rPr lang="es-CO" dirty="0" smtClean="0"/>
              <a:t> </a:t>
            </a:r>
            <a:r>
              <a:rPr lang="es-CO" dirty="0" err="1" smtClean="0"/>
              <a:t>conditions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explore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size</a:t>
            </a:r>
            <a:r>
              <a:rPr lang="es-CO" dirty="0" smtClean="0"/>
              <a:t>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velocity</a:t>
            </a:r>
            <a:r>
              <a:rPr lang="es-CO" dirty="0" smtClean="0"/>
              <a:t> </a:t>
            </a:r>
            <a:r>
              <a:rPr lang="es-CO" dirty="0" err="1" smtClean="0"/>
              <a:t>damping</a:t>
            </a:r>
            <a:r>
              <a:rPr lang="es-CO" dirty="0" smtClean="0"/>
              <a:t> </a:t>
            </a:r>
            <a:r>
              <a:rPr lang="es-CO" dirty="0" err="1" smtClean="0"/>
              <a:t>zone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3735070" y="34251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smtClean="0"/>
              <a:t>Compare </a:t>
            </a:r>
            <a:r>
              <a:rPr lang="es-CO" dirty="0" err="1" smtClean="0"/>
              <a:t>results</a:t>
            </a:r>
            <a:r>
              <a:rPr lang="es-CO" dirty="0" smtClean="0"/>
              <a:t> </a:t>
            </a:r>
            <a:r>
              <a:rPr lang="es-CO" dirty="0" err="1" smtClean="0"/>
              <a:t>with</a:t>
            </a:r>
            <a:r>
              <a:rPr lang="es-CO" dirty="0" smtClean="0"/>
              <a:t> </a:t>
            </a:r>
            <a:r>
              <a:rPr lang="es-CO" dirty="0" err="1" smtClean="0"/>
              <a:t>different</a:t>
            </a:r>
            <a:r>
              <a:rPr lang="es-CO" dirty="0" smtClean="0"/>
              <a:t> </a:t>
            </a:r>
            <a:r>
              <a:rPr lang="es-CO" dirty="0" err="1" smtClean="0"/>
              <a:t>numerical</a:t>
            </a:r>
            <a:r>
              <a:rPr lang="es-CO" dirty="0" smtClean="0"/>
              <a:t> </a:t>
            </a:r>
            <a:r>
              <a:rPr lang="es-CO" dirty="0" err="1" smtClean="0"/>
              <a:t>methods</a:t>
            </a:r>
            <a:r>
              <a:rPr lang="es-CO" dirty="0" smtClean="0"/>
              <a:t> </a:t>
            </a:r>
            <a:r>
              <a:rPr lang="es-CO" dirty="0" err="1" smtClean="0"/>
              <a:t>like</a:t>
            </a:r>
            <a:r>
              <a:rPr lang="es-CO" dirty="0" smtClean="0"/>
              <a:t> </a:t>
            </a:r>
            <a:r>
              <a:rPr lang="es-CO" dirty="0" err="1" smtClean="0"/>
              <a:t>finite</a:t>
            </a:r>
            <a:r>
              <a:rPr lang="es-CO" dirty="0" smtClean="0"/>
              <a:t> </a:t>
            </a:r>
            <a:r>
              <a:rPr lang="es-CO" dirty="0" err="1" smtClean="0"/>
              <a:t>elements</a:t>
            </a:r>
            <a:r>
              <a:rPr lang="es-CO" dirty="0" smtClean="0"/>
              <a:t> </a:t>
            </a:r>
            <a:r>
              <a:rPr lang="es-CO" dirty="0" err="1" smtClean="0"/>
              <a:t>or</a:t>
            </a:r>
            <a:r>
              <a:rPr lang="es-CO" dirty="0" smtClean="0"/>
              <a:t> </a:t>
            </a:r>
            <a:r>
              <a:rPr lang="es-CO" dirty="0" err="1" smtClean="0"/>
              <a:t>finite</a:t>
            </a:r>
            <a:r>
              <a:rPr lang="es-CO" dirty="0" smtClean="0"/>
              <a:t> </a:t>
            </a:r>
            <a:r>
              <a:rPr lang="es-CO" dirty="0" err="1" smtClean="0"/>
              <a:t>differences</a:t>
            </a:r>
            <a:endParaRPr lang="es-CO" dirty="0"/>
          </a:p>
        </p:txBody>
      </p:sp>
      <p:sp>
        <p:nvSpPr>
          <p:cNvPr id="10" name="Rectángulo 9"/>
          <p:cNvSpPr/>
          <p:nvPr/>
        </p:nvSpPr>
        <p:spPr>
          <a:xfrm>
            <a:off x="26670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Include</a:t>
            </a:r>
            <a:r>
              <a:rPr lang="es-CO" dirty="0" smtClean="0"/>
              <a:t> </a:t>
            </a:r>
            <a:r>
              <a:rPr lang="es-CO" dirty="0" err="1" smtClean="0"/>
              <a:t>water</a:t>
            </a:r>
            <a:r>
              <a:rPr lang="es-CO" dirty="0" smtClean="0"/>
              <a:t> </a:t>
            </a:r>
            <a:r>
              <a:rPr lang="es-CO" dirty="0" err="1" smtClean="0"/>
              <a:t>chemistry</a:t>
            </a:r>
            <a:r>
              <a:rPr lang="es-CO" dirty="0" smtClean="0"/>
              <a:t> </a:t>
            </a:r>
            <a:r>
              <a:rPr lang="es-CO" dirty="0" err="1" smtClean="0"/>
              <a:t>tests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check</a:t>
            </a:r>
            <a:r>
              <a:rPr lang="es-CO" dirty="0" smtClean="0"/>
              <a:t> </a:t>
            </a:r>
            <a:r>
              <a:rPr lang="es-CO" dirty="0" err="1" smtClean="0"/>
              <a:t>for</a:t>
            </a:r>
            <a:r>
              <a:rPr lang="es-CO" dirty="0" smtClean="0"/>
              <a:t> GW-SW </a:t>
            </a:r>
            <a:r>
              <a:rPr lang="es-CO" dirty="0" err="1" smtClean="0"/>
              <a:t>interactions</a:t>
            </a:r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3735070" y="4784090"/>
            <a:ext cx="316230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 err="1" smtClean="0"/>
              <a:t>Extend</a:t>
            </a:r>
            <a:r>
              <a:rPr lang="es-CO" dirty="0" smtClean="0"/>
              <a:t> </a:t>
            </a:r>
            <a:r>
              <a:rPr lang="es-CO" dirty="0" err="1" smtClean="0"/>
              <a:t>our</a:t>
            </a:r>
            <a:r>
              <a:rPr lang="es-CO" dirty="0" smtClean="0"/>
              <a:t> </a:t>
            </a:r>
            <a:r>
              <a:rPr lang="es-CO" dirty="0" err="1" smtClean="0"/>
              <a:t>study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deeper</a:t>
            </a:r>
            <a:r>
              <a:rPr lang="es-CO" dirty="0" smtClean="0"/>
              <a:t> </a:t>
            </a:r>
            <a:r>
              <a:rPr lang="es-CO" dirty="0" err="1" smtClean="0"/>
              <a:t>rivers</a:t>
            </a:r>
            <a:r>
              <a:rPr lang="es-CO" dirty="0" smtClean="0"/>
              <a:t> and </a:t>
            </a:r>
            <a:r>
              <a:rPr lang="es-CO" dirty="0" err="1" smtClean="0"/>
              <a:t>other</a:t>
            </a:r>
            <a:r>
              <a:rPr lang="es-CO" dirty="0" smtClean="0"/>
              <a:t> wáter </a:t>
            </a:r>
            <a:r>
              <a:rPr lang="es-CO" dirty="0" err="1" smtClean="0"/>
              <a:t>bodies</a:t>
            </a:r>
            <a:endParaRPr lang="es-C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/>
          <p:nvPr/>
        </p:nvSpPr>
        <p:spPr>
          <a:xfrm>
            <a:off x="321945" y="63468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x-none" altLang="es-CO" sz="1100" dirty="0" smtClean="0"/>
              <a:t>J. A. Peñaloza Giraldo et al., Procedia Environmental Sciences, 25 (2015), 206-213 </a:t>
            </a:r>
          </a:p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1. THE PROBLEM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" y="1757680"/>
            <a:ext cx="5122545" cy="259397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3" name="Text Box 12"/>
          <p:cNvSpPr txBox="1"/>
          <p:nvPr/>
        </p:nvSpPr>
        <p:spPr>
          <a:xfrm>
            <a:off x="175895" y="4381500"/>
            <a:ext cx="51689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altLang="en-US" sz="1200" dirty="0"/>
              <a:t>Conceptual model of velocity damping </a:t>
            </a:r>
            <a:r>
              <a:rPr lang="x-none" altLang="en-US" sz="1200" baseline="30000" dirty="0">
                <a:solidFill>
                  <a:schemeClr val="tx1"/>
                </a:solidFill>
                <a:uFillTx/>
              </a:rPr>
              <a:t>1</a:t>
            </a:r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573395" y="1739900"/>
            <a:ext cx="3352800" cy="3565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x-none" altLang="en-US"/>
              <a:t>How does water slow down when leaving a river and entering the porous media?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endParaRPr lang="x-none" altLang="en-US"/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x-none" altLang="en-US"/>
              <a:t>How long does it take to the velocity to reach a constant value?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endParaRPr lang="x-none" altLang="en-US"/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x-none" altLang="en-US"/>
              <a:t>How thick is the transition layer where velocity damps?</a:t>
            </a:r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endParaRPr lang="x-none" altLang="en-US"/>
          </a:p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x-none" altLang="en-US"/>
              <a:t>Can we use a simplification of the Navier-Stokes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321945" y="4826988"/>
                <a:ext cx="3760658" cy="6696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s-CO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45" y="4826988"/>
                <a:ext cx="3760658" cy="6696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/>
          <p:cNvSpPr/>
          <p:nvPr/>
        </p:nvSpPr>
        <p:spPr>
          <a:xfrm>
            <a:off x="321945" y="5664200"/>
            <a:ext cx="4046855" cy="3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1D </a:t>
            </a:r>
            <a:r>
              <a:rPr lang="es-CO" dirty="0" err="1" smtClean="0"/>
              <a:t>Navier</a:t>
            </a:r>
            <a:r>
              <a:rPr lang="es-CO" dirty="0" smtClean="0"/>
              <a:t>-Stokes </a:t>
            </a:r>
            <a:r>
              <a:rPr lang="es-CO" dirty="0" err="1" smtClean="0"/>
              <a:t>Equation</a:t>
            </a:r>
            <a:endParaRPr lang="es-C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/>
          <p:nvPr/>
        </p:nvSpPr>
        <p:spPr>
          <a:xfrm>
            <a:off x="321945" y="63468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x-none" altLang="es-CO" sz="1100" dirty="0" smtClean="0"/>
              <a:t> </a:t>
            </a:r>
          </a:p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2" name="Rectangle 11"/>
          <p:cNvSpPr/>
          <p:nvPr/>
        </p:nvSpPr>
        <p:spPr>
          <a:xfrm>
            <a:off x="255155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 NUMERICAL APPROACH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4630" y="1830070"/>
            <a:ext cx="4140835" cy="39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x-none" altLang="en-US"/>
              <a:t>1D Model using velocity in the vertical axis (z)</a:t>
            </a:r>
          </a:p>
          <a:p>
            <a:pPr marL="285750" indent="-285750">
              <a:buFont typeface="Arial" charset="0"/>
              <a:buChar char="•"/>
            </a:pPr>
            <a:endParaRPr lang="x-none" altLang="en-US"/>
          </a:p>
          <a:p>
            <a:pPr marL="285750" indent="-285750">
              <a:buFont typeface="Arial" charset="0"/>
              <a:buChar char="•"/>
            </a:pPr>
            <a:r>
              <a:rPr lang="x-none" altLang="en-US"/>
              <a:t>Use of Burgers Equation</a:t>
            </a:r>
          </a:p>
          <a:p>
            <a:pPr marL="285750" indent="-285750">
              <a:buFont typeface="Arial" charset="0"/>
              <a:buChar char="•"/>
            </a:pPr>
            <a:endParaRPr lang="x-none" altLang="en-US"/>
          </a:p>
          <a:p>
            <a:pPr marL="285750" indent="-285750">
              <a:buFont typeface="Arial" charset="0"/>
              <a:buChar char="•"/>
            </a:pPr>
            <a:r>
              <a:rPr lang="x-none" altLang="en-US"/>
              <a:t>Spectral Multi-Domain Penalty Method (SMPM)</a:t>
            </a:r>
          </a:p>
          <a:p>
            <a:pPr marL="285750" indent="-285750">
              <a:buFont typeface="Arial" charset="0"/>
              <a:buChar char="•"/>
            </a:pPr>
            <a:endParaRPr lang="x-none" altLang="en-US"/>
          </a:p>
          <a:p>
            <a:pPr marL="285750" indent="-285750">
              <a:buFont typeface="Arial" charset="0"/>
              <a:buChar char="•"/>
            </a:pPr>
            <a:r>
              <a:rPr lang="x-none" altLang="en-US"/>
              <a:t>Special mesh structuring in order to capture the top zone more accurately (1 m domain)</a:t>
            </a:r>
          </a:p>
          <a:p>
            <a:pPr marL="285750" indent="-285750">
              <a:buFont typeface="Arial" charset="0"/>
              <a:buChar char="•"/>
            </a:pPr>
            <a:endParaRPr lang="x-none" altLang="en-US"/>
          </a:p>
          <a:p>
            <a:pPr marL="285750" indent="-285750">
              <a:buFont typeface="Arial" charset="0"/>
              <a:buChar char="•"/>
            </a:pPr>
            <a:r>
              <a:rPr lang="x-none" altLang="en-US"/>
              <a:t>Total time of simulation is two seconds (2 s)</a:t>
            </a:r>
          </a:p>
        </p:txBody>
      </p:sp>
      <p:sp>
        <p:nvSpPr>
          <p:cNvPr id="9" name="Down Arrow 8"/>
          <p:cNvSpPr/>
          <p:nvPr/>
        </p:nvSpPr>
        <p:spPr>
          <a:xfrm>
            <a:off x="6927111" y="2705100"/>
            <a:ext cx="215900" cy="5461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927111" y="3884254"/>
            <a:ext cx="215900" cy="5461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5084818" y="3256942"/>
                <a:ext cx="3652603" cy="602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es-C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CO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818" y="3256942"/>
                <a:ext cx="3652603" cy="602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4983927" y="1949450"/>
                <a:ext cx="3760658" cy="6696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s-CO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927" y="1949450"/>
                <a:ext cx="3760658" cy="6696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6681794" y="4521404"/>
                <a:ext cx="2055627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794" y="4521404"/>
                <a:ext cx="2055627" cy="55579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/>
          <p:nvPr/>
        </p:nvSpPr>
        <p:spPr>
          <a:xfrm>
            <a:off x="321945" y="63468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2" name="Rectangle 11"/>
          <p:cNvSpPr/>
          <p:nvPr/>
        </p:nvSpPr>
        <p:spPr>
          <a:xfrm>
            <a:off x="255155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2.1. NUMERICAL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3065" y="4662805"/>
            <a:ext cx="8090535" cy="119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x-none" altLang="en-US" i="1" dirty="0"/>
              <a:t>N(w): </a:t>
            </a:r>
            <a:r>
              <a:rPr lang="x-none" altLang="en-US" dirty="0"/>
              <a:t>Solved using a third order Adams - Bashforth explicit scheme</a:t>
            </a:r>
          </a:p>
          <a:p>
            <a:pPr marL="285750" indent="-285750">
              <a:buFont typeface="Arial" charset="0"/>
              <a:buChar char="•"/>
            </a:pPr>
            <a:endParaRPr lang="x-none" altLang="en-US" dirty="0"/>
          </a:p>
          <a:p>
            <a:pPr marL="285750" indent="-285750">
              <a:buFont typeface="Arial" charset="0"/>
              <a:buChar char="•"/>
            </a:pPr>
            <a:r>
              <a:rPr lang="x-none" altLang="en-US" i="1" dirty="0"/>
              <a:t>L(w): </a:t>
            </a:r>
            <a:r>
              <a:rPr lang="x-none" altLang="en-US" dirty="0"/>
              <a:t>Solved using GMRES solver due to the non symmetrical matrix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2384532" y="1807821"/>
                <a:ext cx="4107599" cy="98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s-CO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f>
                                    <m:fPr>
                                      <m:ctrlP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num>
                                    <m:den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d>
                                    <m:dPr>
                                      <m:ctrlP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s-CO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f>
                                <m:fPr>
                                  <m:ctrlP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num>
                                <m:den>
                                  <m:r>
                                    <a:rPr lang="es-CO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s-CO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532" y="1807821"/>
                <a:ext cx="4107599" cy="9889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320088" y="3317105"/>
                <a:ext cx="4128887" cy="899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s-CO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CO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s-CO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s-CO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88" y="3317105"/>
                <a:ext cx="4128887" cy="89928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/>
              <p:cNvSpPr txBox="1"/>
              <p:nvPr/>
            </p:nvSpPr>
            <p:spPr>
              <a:xfrm>
                <a:off x="5690516" y="3457976"/>
                <a:ext cx="2958759" cy="617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num>
                        <m:den>
                          <m:r>
                            <a:rPr lang="es-CO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CO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s-CO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20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s-CO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CO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sz="2000" dirty="0"/>
              </a:p>
            </p:txBody>
          </p:sp>
        </mc:Choice>
        <mc:Fallback xmlns=""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516" y="3457976"/>
                <a:ext cx="2958759" cy="6175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/>
          <p:nvPr/>
        </p:nvSpPr>
        <p:spPr>
          <a:xfrm>
            <a:off x="321945" y="63468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2.1. NUMERICAL METHOD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7" y="2475505"/>
            <a:ext cx="4025386" cy="2875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640425" y="5573337"/>
                <a:ext cx="1493949" cy="6181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s-CO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425" y="5573337"/>
                <a:ext cx="1493949" cy="6181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889" y="1509122"/>
            <a:ext cx="2461620" cy="93273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89500" y="1591945"/>
            <a:ext cx="34925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Top </a:t>
            </a:r>
            <a:r>
              <a:rPr lang="es-CO" sz="2000" b="1" dirty="0" err="1" smtClean="0"/>
              <a:t>Boundary</a:t>
            </a:r>
            <a:r>
              <a:rPr lang="es-CO" sz="2000" b="1" dirty="0" smtClean="0"/>
              <a:t>: </a:t>
            </a:r>
          </a:p>
          <a:p>
            <a:pPr algn="ctr"/>
            <a:r>
              <a:rPr lang="es-CO" sz="2000" dirty="0" err="1" smtClean="0"/>
              <a:t>Measured</a:t>
            </a:r>
            <a:r>
              <a:rPr lang="es-CO" sz="2000" dirty="0" smtClean="0"/>
              <a:t> </a:t>
            </a:r>
            <a:r>
              <a:rPr lang="es-CO" sz="2000" dirty="0" err="1" smtClean="0"/>
              <a:t>Velocities</a:t>
            </a:r>
            <a:endParaRPr lang="es-CO" sz="2000" dirty="0"/>
          </a:p>
        </p:txBody>
      </p:sp>
      <p:sp>
        <p:nvSpPr>
          <p:cNvPr id="11" name="Rectángulo 10"/>
          <p:cNvSpPr/>
          <p:nvPr/>
        </p:nvSpPr>
        <p:spPr>
          <a:xfrm>
            <a:off x="4889500" y="4694826"/>
            <a:ext cx="34925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err="1" smtClean="0"/>
              <a:t>Bottom</a:t>
            </a:r>
            <a:r>
              <a:rPr lang="es-CO" sz="2000" b="1" dirty="0" smtClean="0"/>
              <a:t> </a:t>
            </a:r>
            <a:r>
              <a:rPr lang="es-CO" sz="2000" b="1" dirty="0" err="1" smtClean="0"/>
              <a:t>Boundary</a:t>
            </a:r>
            <a:r>
              <a:rPr lang="es-CO" sz="2000" b="1" dirty="0" smtClean="0"/>
              <a:t>: </a:t>
            </a:r>
          </a:p>
          <a:p>
            <a:pPr algn="ctr"/>
            <a:r>
              <a:rPr lang="es-CO" sz="2000" dirty="0" smtClean="0"/>
              <a:t>Neumann </a:t>
            </a:r>
            <a:r>
              <a:rPr lang="es-CO" sz="2000" dirty="0" err="1" smtClean="0"/>
              <a:t>Condition</a:t>
            </a:r>
            <a:endParaRPr lang="es-CO" sz="2000" dirty="0"/>
          </a:p>
        </p:txBody>
      </p:sp>
      <p:sp>
        <p:nvSpPr>
          <p:cNvPr id="13" name="Text Box 12"/>
          <p:cNvSpPr txBox="1"/>
          <p:nvPr/>
        </p:nvSpPr>
        <p:spPr>
          <a:xfrm>
            <a:off x="537224" y="5332581"/>
            <a:ext cx="516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altLang="en-US" sz="1200" dirty="0" err="1" smtClean="0">
                <a:solidFill>
                  <a:schemeClr val="tx1"/>
                </a:solidFill>
                <a:uFillTx/>
              </a:rPr>
              <a:t>Model</a:t>
            </a:r>
            <a:r>
              <a:rPr lang="es-CO" altLang="en-US" sz="1200" dirty="0" smtClean="0">
                <a:solidFill>
                  <a:schemeClr val="tx1"/>
                </a:solidFill>
                <a:uFillTx/>
              </a:rPr>
              <a:t> </a:t>
            </a:r>
            <a:r>
              <a:rPr lang="es-CO" altLang="en-US" sz="1200" dirty="0" err="1" smtClean="0">
                <a:solidFill>
                  <a:schemeClr val="tx1"/>
                </a:solidFill>
                <a:uFillTx/>
              </a:rPr>
              <a:t>Boundary</a:t>
            </a:r>
            <a:r>
              <a:rPr lang="es-CO" altLang="en-US" sz="1200" dirty="0" smtClean="0">
                <a:solidFill>
                  <a:schemeClr val="tx1"/>
                </a:solidFill>
                <a:uFillTx/>
              </a:rPr>
              <a:t> </a:t>
            </a:r>
            <a:r>
              <a:rPr lang="es-CO" altLang="en-US" sz="1200" dirty="0" err="1" smtClean="0">
                <a:solidFill>
                  <a:schemeClr val="tx1"/>
                </a:solidFill>
                <a:uFillTx/>
              </a:rPr>
              <a:t>Conditions</a:t>
            </a:r>
            <a:r>
              <a:rPr lang="es-CO" altLang="en-US" sz="1200" dirty="0" smtClean="0">
                <a:solidFill>
                  <a:schemeClr val="tx1"/>
                </a:solidFill>
                <a:uFillTx/>
              </a:rPr>
              <a:t> </a:t>
            </a:r>
            <a:r>
              <a:rPr lang="es-CO" altLang="en-US" sz="1200" baseline="30000" dirty="0" smtClean="0">
                <a:solidFill>
                  <a:schemeClr val="tx1"/>
                </a:solidFill>
                <a:uFillTx/>
              </a:rPr>
              <a:t>1</a:t>
            </a:r>
            <a:endParaRPr lang="x-none" altLang="en-US" sz="1200" baseline="30000" dirty="0">
              <a:solidFill>
                <a:schemeClr val="tx1"/>
              </a:solidFill>
              <a:uFillTx/>
            </a:endParaRPr>
          </a:p>
        </p:txBody>
      </p:sp>
      <p:sp>
        <p:nvSpPr>
          <p:cNvPr id="15" name="Subtítulo 2"/>
          <p:cNvSpPr txBox="1"/>
          <p:nvPr/>
        </p:nvSpPr>
        <p:spPr>
          <a:xfrm>
            <a:off x="182245" y="63722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x-none" altLang="es-CO" sz="1100" dirty="0" smtClean="0"/>
              <a:t>J. A. Peñaloza Giraldo et al., Procedia Environmental Sciences, 25 (2015), 206-213 </a:t>
            </a:r>
          </a:p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6" name="Subtítulo 2"/>
          <p:cNvSpPr txBox="1"/>
          <p:nvPr/>
        </p:nvSpPr>
        <p:spPr>
          <a:xfrm>
            <a:off x="474345" y="6499225"/>
            <a:ext cx="8422640" cy="44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x-none" altLang="es-CO" sz="1100" dirty="0" smtClean="0"/>
              <a:t>J. A. Peñaloza Giraldo et al., Procedia Environmental Sciences, 25 (2015), 206-213 </a:t>
            </a:r>
          </a:p>
          <a:p>
            <a:pPr algn="l">
              <a:lnSpc>
                <a:spcPct val="20000"/>
              </a:lnSpc>
            </a:pPr>
            <a:endParaRPr lang="es-CO" sz="1100" dirty="0"/>
          </a:p>
        </p:txBody>
      </p:sp>
      <p:sp>
        <p:nvSpPr>
          <p:cNvPr id="17" name="Rectángulo 16"/>
          <p:cNvSpPr/>
          <p:nvPr/>
        </p:nvSpPr>
        <p:spPr>
          <a:xfrm>
            <a:off x="4889500" y="2586355"/>
            <a:ext cx="3492500" cy="1847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err="1" smtClean="0"/>
              <a:t>Initial</a:t>
            </a:r>
            <a:r>
              <a:rPr lang="es-CO" sz="2000" b="1" dirty="0" smtClean="0"/>
              <a:t> </a:t>
            </a:r>
            <a:r>
              <a:rPr lang="es-CO" sz="2000" b="1" dirty="0" err="1" smtClean="0"/>
              <a:t>Condition</a:t>
            </a:r>
            <a:r>
              <a:rPr lang="es-CO" sz="2000" b="1" dirty="0" smtClean="0"/>
              <a:t>: </a:t>
            </a:r>
          </a:p>
          <a:p>
            <a:pPr algn="ctr"/>
            <a:r>
              <a:rPr lang="es-CO" sz="2000" dirty="0" smtClean="0"/>
              <a:t>Mean </a:t>
            </a:r>
            <a:r>
              <a:rPr lang="es-CO" sz="2000" dirty="0" err="1" smtClean="0"/>
              <a:t>velocity</a:t>
            </a:r>
            <a:r>
              <a:rPr lang="es-CO" sz="2000" dirty="0" smtClean="0"/>
              <a:t> of </a:t>
            </a:r>
            <a:r>
              <a:rPr lang="es-CO" sz="2000" dirty="0" err="1" smtClean="0"/>
              <a:t>measured</a:t>
            </a:r>
            <a:r>
              <a:rPr lang="es-CO" sz="2000" dirty="0" smtClean="0"/>
              <a:t> </a:t>
            </a:r>
            <a:r>
              <a:rPr lang="es-CO" sz="2000" dirty="0" err="1" smtClean="0"/>
              <a:t>velocity</a:t>
            </a:r>
            <a:endParaRPr lang="es-CO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2.2. Mesh Structure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14875" y="3856672"/>
            <a:ext cx="4454105" cy="163121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Domain  		1 m 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Subdomains		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Points per subdomain	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Points in Mesh	36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Smaller gap		3,6 mm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4" y="1622359"/>
            <a:ext cx="971441" cy="44686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914" y="1658525"/>
            <a:ext cx="2835994" cy="172341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86277" y="1679099"/>
            <a:ext cx="540913" cy="5284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 recto 17"/>
          <p:cNvCxnSpPr>
            <a:stCxn id="6" idx="6"/>
          </p:cNvCxnSpPr>
          <p:nvPr/>
        </p:nvCxnSpPr>
        <p:spPr>
          <a:xfrm flipV="1">
            <a:off x="1127190" y="1679099"/>
            <a:ext cx="1455724" cy="2642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1127190" y="1943305"/>
            <a:ext cx="1455724" cy="1438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2.2. Mesh Structure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77741" y="3740561"/>
            <a:ext cx="4283667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Domain  		1 m 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Subdomains		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Points per subdomain	10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Points in Mesh	60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Smaller gap		1,26 mm</a:t>
            </a: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23" y="1652799"/>
            <a:ext cx="2853099" cy="1724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0" y="1658711"/>
            <a:ext cx="1003612" cy="4491971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55506" y="1768722"/>
            <a:ext cx="444611" cy="478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8" name="Conector recto 17"/>
          <p:cNvCxnSpPr>
            <a:stCxn id="6" idx="6"/>
          </p:cNvCxnSpPr>
          <p:nvPr/>
        </p:nvCxnSpPr>
        <p:spPr>
          <a:xfrm flipV="1">
            <a:off x="1100117" y="1665851"/>
            <a:ext cx="1628106" cy="3421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>
            <a:stCxn id="6" idx="6"/>
          </p:cNvCxnSpPr>
          <p:nvPr/>
        </p:nvCxnSpPr>
        <p:spPr>
          <a:xfrm>
            <a:off x="1100117" y="2008028"/>
            <a:ext cx="1628106" cy="1369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/>
              <a:t>2.2. Mesh Structure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06041" y="3570946"/>
            <a:ext cx="4074308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Domain  		1 m 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Subdomains		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Points per subdomain	16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Total Points in Mesh	96</a:t>
            </a:r>
          </a:p>
          <a:p>
            <a:pPr marL="285750" indent="-285750">
              <a:buFont typeface="Arial" charset="0"/>
              <a:buChar char="•"/>
            </a:pPr>
            <a:r>
              <a:rPr lang="x-none" altLang="en-US" sz="2000" dirty="0"/>
              <a:t>Smaller gap		0,47 mm</a:t>
            </a: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041" y="1628775"/>
            <a:ext cx="2825697" cy="1724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16" y="1628775"/>
            <a:ext cx="1031094" cy="4492625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>
            <a:off x="689309" y="1627583"/>
            <a:ext cx="540913" cy="5284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9" name="Conector recto 18"/>
          <p:cNvCxnSpPr>
            <a:stCxn id="18" idx="6"/>
          </p:cNvCxnSpPr>
          <p:nvPr/>
        </p:nvCxnSpPr>
        <p:spPr>
          <a:xfrm flipV="1">
            <a:off x="1230222" y="1627583"/>
            <a:ext cx="1675819" cy="2642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1230222" y="1891789"/>
            <a:ext cx="1675819" cy="1461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2276" y="841375"/>
            <a:ext cx="8902700" cy="6470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x-none" altLang="en-US" sz="3600" b="1" dirty="0" smtClean="0"/>
              <a:t>2.</a:t>
            </a:r>
            <a:r>
              <a:rPr lang="es-CO" altLang="en-US" sz="3600" b="1" dirty="0" smtClean="0"/>
              <a:t>3</a:t>
            </a:r>
            <a:r>
              <a:rPr lang="x-none" altLang="en-US" sz="3600" b="1" dirty="0" smtClean="0"/>
              <a:t>. </a:t>
            </a:r>
            <a:r>
              <a:rPr lang="es-CO" altLang="en-US" sz="3600" b="1" dirty="0" err="1" smtClean="0"/>
              <a:t>Apparent</a:t>
            </a:r>
            <a:r>
              <a:rPr lang="es-CO" altLang="en-US" sz="3600" b="1" dirty="0" smtClean="0"/>
              <a:t> </a:t>
            </a:r>
            <a:r>
              <a:rPr lang="es-CO" altLang="en-US" sz="3600" b="1" dirty="0" err="1" smtClean="0"/>
              <a:t>Viscosity</a:t>
            </a:r>
            <a:endParaRPr lang="x-none" altLang="en-US" sz="3600" b="1" dirty="0"/>
          </a:p>
        </p:txBody>
      </p:sp>
      <p:sp>
        <p:nvSpPr>
          <p:cNvPr id="23" name="Rectangle 22"/>
          <p:cNvSpPr/>
          <p:nvPr/>
        </p:nvSpPr>
        <p:spPr>
          <a:xfrm>
            <a:off x="126365" y="6224905"/>
            <a:ext cx="8902700" cy="75565"/>
          </a:xfrm>
          <a:prstGeom prst="rect">
            <a:avLst/>
          </a:prstGeom>
          <a:gradFill>
            <a:gsLst>
              <a:gs pos="75000">
                <a:schemeClr val="accent1">
                  <a:lumMod val="7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2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hlinkshowjump?jump=firstslide"/>
          </p:cNvPr>
          <p:cNvSpPr/>
          <p:nvPr/>
        </p:nvSpPr>
        <p:spPr>
          <a:xfrm>
            <a:off x="7075170" y="5664200"/>
            <a:ext cx="188023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altLang="en-US" b="1"/>
              <a:t>HOME</a:t>
            </a: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" y="236061"/>
            <a:ext cx="1637030" cy="414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42276" y="1917700"/>
                <a:ext cx="1930400" cy="711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6" y="1917700"/>
                <a:ext cx="1930400" cy="7112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242276" y="2932747"/>
                <a:ext cx="3440724" cy="711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CO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5.6×</m:t>
                              </m:r>
                              <m:sSup>
                                <m:sSupPr>
                                  <m:ctrlP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  <m:sup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b>
                            <m:sSub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6" y="2932747"/>
                <a:ext cx="3440724" cy="7112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242276" y="3947794"/>
                <a:ext cx="3440724" cy="711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s-CO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s-C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C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5.6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CO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CO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s-C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CO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6" y="3947794"/>
                <a:ext cx="3440724" cy="7112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5144769" y="1917700"/>
                <a:ext cx="3810635" cy="27412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CO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CO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</a:t>
                </a:r>
                <a:r>
                  <a:rPr lang="es-CO" dirty="0" err="1" smtClean="0"/>
                  <a:t>Grain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size</a:t>
                </a:r>
                <a:endParaRPr lang="es-CO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C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CO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CO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</a:t>
                </a:r>
                <a:r>
                  <a:rPr lang="es-CO" dirty="0" err="1" smtClean="0"/>
                  <a:t>Sediment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Diameter</a:t>
                </a:r>
                <a:endParaRPr lang="es-CO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s-C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s-C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Mean </a:t>
                </a:r>
                <a:r>
                  <a:rPr lang="es-CO" dirty="0" err="1" smtClean="0"/>
                  <a:t>Porosity</a:t>
                </a:r>
                <a:endParaRPr lang="es-CO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s-CO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s-CO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</a:t>
                </a:r>
                <a:r>
                  <a:rPr lang="es-CO" dirty="0" err="1" smtClean="0"/>
                  <a:t>Hydraulic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Condictivity</a:t>
                </a:r>
                <a:endParaRPr lang="es-CO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s-CO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CO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</a:t>
                </a:r>
                <a:r>
                  <a:rPr lang="es-CO" dirty="0" err="1" smtClean="0"/>
                  <a:t>Gravity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constant</a:t>
                </a:r>
                <a:endParaRPr lang="es-CO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CO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CO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s-CO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s-CO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CO" dirty="0" smtClean="0"/>
                  <a:t> </a:t>
                </a:r>
                <a:r>
                  <a:rPr lang="es-CO" dirty="0" err="1" smtClean="0"/>
                  <a:t>Cinematic</a:t>
                </a:r>
                <a:r>
                  <a:rPr lang="es-CO" dirty="0" smtClean="0"/>
                  <a:t> </a:t>
                </a:r>
                <a:r>
                  <a:rPr lang="es-CO" dirty="0" err="1" smtClean="0"/>
                  <a:t>Viscosity</a:t>
                </a:r>
                <a:r>
                  <a:rPr lang="es-CO" dirty="0" smtClean="0"/>
                  <a:t> of </a:t>
                </a:r>
                <a:r>
                  <a:rPr lang="es-CO" dirty="0" err="1" smtClean="0"/>
                  <a:t>water</a:t>
                </a:r>
                <a:endParaRPr lang="es-CO" dirty="0" smtClean="0"/>
              </a:p>
              <a:p>
                <a:pPr algn="ctr"/>
                <a:endParaRPr lang="es-CO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69" y="1917700"/>
                <a:ext cx="3810635" cy="27412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0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699</Words>
  <Application>Microsoft Office PowerPoint</Application>
  <PresentationFormat>Presentación en pantalla (4:3)</PresentationFormat>
  <Paragraphs>136</Paragraphs>
  <Slides>17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Tema de Office</vt:lpstr>
      <vt:lpstr>A High Order Element Based Method for the Simulation of Velocity Damping in the Hyporheic Zone of a High Mountain River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Preziosi Ribero</dc:creator>
  <cp:lastModifiedBy>Antonio Preziosi Ribero</cp:lastModifiedBy>
  <cp:revision>52</cp:revision>
  <dcterms:created xsi:type="dcterms:W3CDTF">2016-04-13T23:17:59Z</dcterms:created>
  <dcterms:modified xsi:type="dcterms:W3CDTF">2016-05-04T17:34:05Z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1033-10.1.0.5503</vt:lpwstr>
  </property>
</Properties>
</file>