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5" r:id="rId3"/>
    <p:sldMasterId id="2147483703" r:id="rId4"/>
    <p:sldMasterId id="2147483667" r:id="rId5"/>
    <p:sldMasterId id="2147483692" r:id="rId6"/>
    <p:sldMasterId id="2147483705" r:id="rId7"/>
    <p:sldMasterId id="2147483707" r:id="rId8"/>
  </p:sldMasterIdLst>
  <p:sldIdLst>
    <p:sldId id="257" r:id="rId9"/>
    <p:sldId id="264" r:id="rId10"/>
    <p:sldId id="265" r:id="rId11"/>
    <p:sldId id="266" r:id="rId12"/>
    <p:sldId id="267" r:id="rId13"/>
    <p:sldId id="268" r:id="rId14"/>
    <p:sldId id="269" r:id="rId15"/>
    <p:sldId id="278" r:id="rId16"/>
    <p:sldId id="279" r:id="rId17"/>
    <p:sldId id="271" r:id="rId18"/>
    <p:sldId id="272" r:id="rId19"/>
    <p:sldId id="270" r:id="rId20"/>
    <p:sldId id="273" r:id="rId21"/>
    <p:sldId id="275" r:id="rId22"/>
    <p:sldId id="277" r:id="rId23"/>
    <p:sldId id="288" r:id="rId24"/>
    <p:sldId id="286" r:id="rId25"/>
    <p:sldId id="287" r:id="rId26"/>
    <p:sldId id="289" r:id="rId27"/>
    <p:sldId id="290" r:id="rId28"/>
    <p:sldId id="291" r:id="rId29"/>
    <p:sldId id="292" r:id="rId30"/>
    <p:sldId id="293" r:id="rId31"/>
    <p:sldId id="297" r:id="rId32"/>
    <p:sldId id="295" r:id="rId33"/>
    <p:sldId id="274" r:id="rId34"/>
    <p:sldId id="298" r:id="rId35"/>
    <p:sldId id="299" r:id="rId36"/>
    <p:sldId id="300" r:id="rId37"/>
    <p:sldId id="301" r:id="rId38"/>
    <p:sldId id="256" r:id="rId39"/>
    <p:sldId id="261" r:id="rId40"/>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59F"/>
    <a:srgbClr val="FFFFFF"/>
    <a:srgbClr val="C4BD97"/>
    <a:srgbClr val="A6A6A6"/>
    <a:srgbClr val="BFBFB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4660"/>
  </p:normalViewPr>
  <p:slideViewPr>
    <p:cSldViewPr snapToObjects="1">
      <p:cViewPr varScale="1">
        <p:scale>
          <a:sx n="122" d="100"/>
          <a:sy n="122" d="100"/>
        </p:scale>
        <p:origin x="6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Plassholder for bilde 9"/>
          <p:cNvSpPr>
            <a:spLocks noGrp="1"/>
          </p:cNvSpPr>
          <p:nvPr>
            <p:ph type="pic" sz="quarter" idx="14" hasCustomPrompt="1"/>
          </p:nvPr>
        </p:nvSpPr>
        <p:spPr>
          <a:xfrm>
            <a:off x="4644008" y="1052736"/>
            <a:ext cx="3816424" cy="4896544"/>
          </a:xfrm>
          <a:prstGeom prst="rect">
            <a:avLst/>
          </a:prstGeom>
        </p:spPr>
        <p:txBody>
          <a:bodyPr vert="horz"/>
          <a:lstStyle>
            <a:lvl1pPr>
              <a:defRPr baseline="0"/>
            </a:lvl1pPr>
          </a:lstStyle>
          <a:p>
            <a:r>
              <a:rPr lang="nb-NO" dirty="0" smtClean="0"/>
              <a:t>Klikk her for å sette inn bilde/illustrasjon</a:t>
            </a:r>
            <a:endParaRPr lang="nb-NO" dirty="0"/>
          </a:p>
        </p:txBody>
      </p:sp>
      <p:sp>
        <p:nvSpPr>
          <p:cNvPr id="9" name="Tittel 6"/>
          <p:cNvSpPr>
            <a:spLocks noGrp="1"/>
          </p:cNvSpPr>
          <p:nvPr>
            <p:ph type="title" hasCustomPrompt="1"/>
          </p:nvPr>
        </p:nvSpPr>
        <p:spPr>
          <a:xfrm>
            <a:off x="900212" y="1052736"/>
            <a:ext cx="3384376" cy="1224136"/>
          </a:xfrm>
          <a:prstGeom prst="rect">
            <a:avLst/>
          </a:prstGeom>
        </p:spPr>
        <p:txBody>
          <a:bodyPr wrap="square" lIns="0" tIns="0" rIns="0" bIns="0" anchor="t" anchorCtr="0">
            <a:noAutofit/>
          </a:bodyPr>
          <a:lstStyle>
            <a:lvl1pPr algn="l">
              <a:defRPr sz="3400" b="1" i="0" cap="none" baseline="0">
                <a:latin typeface="Arial"/>
              </a:defRPr>
            </a:lvl1pPr>
          </a:lstStyle>
          <a:p>
            <a:r>
              <a:rPr lang="nb-NO" dirty="0" smtClean="0"/>
              <a:t>Klikk for å skrive inn tittel.  </a:t>
            </a:r>
            <a:br>
              <a:rPr lang="nb-NO" dirty="0" smtClean="0"/>
            </a:br>
            <a:endParaRPr lang="nb-NO" dirty="0"/>
          </a:p>
        </p:txBody>
      </p:sp>
      <p:sp>
        <p:nvSpPr>
          <p:cNvPr id="12" name="Plassholder for tekst 11"/>
          <p:cNvSpPr>
            <a:spLocks noGrp="1"/>
          </p:cNvSpPr>
          <p:nvPr>
            <p:ph type="body" sz="quarter" idx="15" hasCustomPrompt="1"/>
          </p:nvPr>
        </p:nvSpPr>
        <p:spPr>
          <a:xfrm>
            <a:off x="899592" y="2492375"/>
            <a:ext cx="3384996" cy="3457575"/>
          </a:xfrm>
          <a:prstGeom prst="rect">
            <a:avLst/>
          </a:prstGeom>
        </p:spPr>
        <p:txBody>
          <a:bodyPr vert="horz" lIns="0" tIns="0" rIns="0" bIns="0"/>
          <a:lstStyle>
            <a:lvl1pPr marL="288000" indent="-349200">
              <a:lnSpc>
                <a:spcPct val="100000"/>
              </a:lnSpc>
              <a:spcBef>
                <a:spcPts val="0"/>
              </a:spcBef>
              <a:spcAft>
                <a:spcPts val="0"/>
              </a:spcAft>
              <a:buNone/>
              <a:defRPr sz="2300" baseline="0">
                <a:latin typeface="Arial"/>
              </a:defRPr>
            </a:lvl1pPr>
            <a:lvl3pPr marL="252000" indent="-313200">
              <a:lnSpc>
                <a:spcPct val="100000"/>
              </a:lnSpc>
              <a:spcBef>
                <a:spcPts val="0"/>
              </a:spcBef>
              <a:spcAft>
                <a:spcPts val="0"/>
              </a:spcAft>
              <a:buFont typeface="Arial"/>
              <a:buChar char="•"/>
              <a:defRPr sz="2300" baseline="0">
                <a:latin typeface="Arial"/>
              </a:defRPr>
            </a:lvl3pPr>
          </a:lstStyle>
          <a:p>
            <a:pPr lvl="2"/>
            <a:r>
              <a:rPr lang="nb-NO" dirty="0" smtClean="0"/>
              <a:t>Punkter inn her er en oversiktlig måte å presentere på</a:t>
            </a:r>
          </a:p>
          <a:p>
            <a:pPr lvl="2"/>
            <a:r>
              <a:rPr lang="nb-NO" dirty="0" smtClean="0"/>
              <a:t>Punkter 2</a:t>
            </a:r>
          </a:p>
          <a:p>
            <a:pPr lvl="2"/>
            <a:r>
              <a:rPr lang="nb-NO" dirty="0" smtClean="0"/>
              <a:t>Punkter</a:t>
            </a:r>
          </a:p>
        </p:txBody>
      </p:sp>
    </p:spTree>
    <p:extLst>
      <p:ext uri="{BB962C8B-B14F-4D97-AF65-F5344CB8AC3E}">
        <p14:creationId xmlns:p14="http://schemas.microsoft.com/office/powerpoint/2010/main" val="205663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8" name="Plassholder for bilde 9"/>
          <p:cNvSpPr>
            <a:spLocks noGrp="1"/>
          </p:cNvSpPr>
          <p:nvPr>
            <p:ph type="pic" sz="quarter" idx="14" hasCustomPrompt="1"/>
          </p:nvPr>
        </p:nvSpPr>
        <p:spPr>
          <a:xfrm>
            <a:off x="5364088" y="2492374"/>
            <a:ext cx="3096344" cy="3456905"/>
          </a:xfrm>
          <a:prstGeom prst="rect">
            <a:avLst/>
          </a:prstGeom>
        </p:spPr>
        <p:txBody>
          <a:bodyPr vert="horz"/>
          <a:lstStyle>
            <a:lvl1pPr>
              <a:defRPr baseline="0"/>
            </a:lvl1pPr>
          </a:lstStyle>
          <a:p>
            <a:r>
              <a:rPr lang="nb-NO" dirty="0" smtClean="0"/>
              <a:t>Klikk her for å sette inn lite bilde/illustrasjon/ faksimile</a:t>
            </a:r>
            <a:endParaRPr lang="nb-NO" dirty="0"/>
          </a:p>
        </p:txBody>
      </p:sp>
      <p:sp>
        <p:nvSpPr>
          <p:cNvPr id="9" name="Tittel 6"/>
          <p:cNvSpPr>
            <a:spLocks noGrp="1"/>
          </p:cNvSpPr>
          <p:nvPr>
            <p:ph type="title" hasCustomPrompt="1"/>
          </p:nvPr>
        </p:nvSpPr>
        <p:spPr>
          <a:xfrm>
            <a:off x="900212" y="1052736"/>
            <a:ext cx="7560220" cy="1224136"/>
          </a:xfrm>
          <a:prstGeom prst="rect">
            <a:avLst/>
          </a:prstGeom>
        </p:spPr>
        <p:txBody>
          <a:bodyPr wrap="square" lIns="0" tIns="0" rIns="0" bIns="0" anchor="t" anchorCtr="0">
            <a:noAutofit/>
          </a:bodyPr>
          <a:lstStyle>
            <a:lvl1pPr algn="l">
              <a:defRPr sz="3400" b="1" i="0" cap="none" baseline="0">
                <a:latin typeface="Arial"/>
              </a:defRPr>
            </a:lvl1pPr>
          </a:lstStyle>
          <a:p>
            <a:r>
              <a:rPr lang="nb-NO" dirty="0" smtClean="0"/>
              <a:t>Klikk for å skrive inn tittel.</a:t>
            </a:r>
            <a:br>
              <a:rPr lang="nb-NO" dirty="0" smtClean="0"/>
            </a:br>
            <a:r>
              <a:rPr lang="nb-NO" dirty="0" smtClean="0"/>
              <a:t>1-2 linjer  </a:t>
            </a:r>
            <a:br>
              <a:rPr lang="nb-NO" dirty="0" smtClean="0"/>
            </a:br>
            <a:endParaRPr lang="nb-NO" dirty="0"/>
          </a:p>
        </p:txBody>
      </p:sp>
      <p:sp>
        <p:nvSpPr>
          <p:cNvPr id="12" name="Plassholder for tekst 11"/>
          <p:cNvSpPr>
            <a:spLocks noGrp="1"/>
          </p:cNvSpPr>
          <p:nvPr>
            <p:ph type="body" sz="quarter" idx="15" hasCustomPrompt="1"/>
          </p:nvPr>
        </p:nvSpPr>
        <p:spPr>
          <a:xfrm>
            <a:off x="899592" y="2492375"/>
            <a:ext cx="4105076" cy="3457575"/>
          </a:xfrm>
          <a:prstGeom prst="rect">
            <a:avLst/>
          </a:prstGeom>
        </p:spPr>
        <p:txBody>
          <a:bodyPr vert="horz" lIns="0" tIns="0" rIns="0" bIns="0"/>
          <a:lstStyle>
            <a:lvl1pPr marL="288000" indent="-349200">
              <a:lnSpc>
                <a:spcPct val="100000"/>
              </a:lnSpc>
              <a:spcBef>
                <a:spcPts val="0"/>
              </a:spcBef>
              <a:spcAft>
                <a:spcPts val="0"/>
              </a:spcAft>
              <a:buNone/>
              <a:defRPr sz="2300" baseline="0">
                <a:latin typeface="Arial"/>
              </a:defRPr>
            </a:lvl1pPr>
            <a:lvl3pPr marL="252000" indent="-313200">
              <a:lnSpc>
                <a:spcPct val="100000"/>
              </a:lnSpc>
              <a:spcBef>
                <a:spcPts val="0"/>
              </a:spcBef>
              <a:spcAft>
                <a:spcPts val="0"/>
              </a:spcAft>
              <a:buFont typeface="Arial"/>
              <a:buChar char="•"/>
              <a:defRPr sz="2300" baseline="0">
                <a:latin typeface="Arial"/>
              </a:defRPr>
            </a:lvl3pPr>
          </a:lstStyle>
          <a:p>
            <a:pPr lvl="2"/>
            <a:r>
              <a:rPr lang="nb-NO" dirty="0" smtClean="0"/>
              <a:t>Punkter inn her er en oversiktlig måte å presentere på</a:t>
            </a:r>
          </a:p>
          <a:p>
            <a:pPr lvl="2"/>
            <a:r>
              <a:rPr lang="nb-NO" dirty="0" smtClean="0"/>
              <a:t>Punkter </a:t>
            </a:r>
          </a:p>
          <a:p>
            <a:pPr lvl="2"/>
            <a:r>
              <a:rPr lang="nb-NO" dirty="0" smtClean="0"/>
              <a:t>Punkter </a:t>
            </a:r>
          </a:p>
          <a:p>
            <a:pPr lvl="2"/>
            <a:r>
              <a:rPr lang="nb-NO" dirty="0" smtClean="0"/>
              <a:t>Punkter</a:t>
            </a:r>
          </a:p>
        </p:txBody>
      </p:sp>
    </p:spTree>
    <p:extLst>
      <p:ext uri="{BB962C8B-B14F-4D97-AF65-F5344CB8AC3E}">
        <p14:creationId xmlns:p14="http://schemas.microsoft.com/office/powerpoint/2010/main" val="2827609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57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00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90654" y="2737380"/>
            <a:ext cx="5562600" cy="944562"/>
          </a:xfrm>
          <a:prstGeom prst="rect">
            <a:avLst/>
          </a:prstGeom>
          <a:ln>
            <a:noFill/>
          </a:ln>
        </p:spPr>
        <p:txBody>
          <a:bodyPr lIns="0" tIns="0" rIns="0" bIns="0"/>
          <a:lstStyle>
            <a:lvl1pPr marL="0" indent="0" algn="l">
              <a:buNone/>
              <a:defRPr sz="2800" i="0" baseline="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Eventuell undertittel på foredrag</a:t>
            </a:r>
            <a:endParaRPr lang="nb-NO" dirty="0"/>
          </a:p>
        </p:txBody>
      </p:sp>
      <p:sp>
        <p:nvSpPr>
          <p:cNvPr id="7" name="Title Placeholder 1"/>
          <p:cNvSpPr>
            <a:spLocks noGrp="1"/>
          </p:cNvSpPr>
          <p:nvPr>
            <p:ph type="title" hasCustomPrompt="1"/>
          </p:nvPr>
        </p:nvSpPr>
        <p:spPr>
          <a:xfrm>
            <a:off x="1490654" y="1484784"/>
            <a:ext cx="6705600" cy="1143000"/>
          </a:xfrm>
          <a:prstGeom prst="rect">
            <a:avLst/>
          </a:prstGeom>
          <a:ln>
            <a:noFill/>
          </a:ln>
        </p:spPr>
        <p:txBody>
          <a:bodyPr vert="horz" lIns="0" tIns="0" rIns="0" bIns="0" rtlCol="0" anchor="t" anchorCtr="0">
            <a:noAutofit/>
          </a:bodyPr>
          <a:lstStyle>
            <a:lvl1pPr>
              <a:defRPr sz="3700" baseline="0"/>
            </a:lvl1pPr>
          </a:lstStyle>
          <a:p>
            <a:r>
              <a:rPr lang="nb-NO" dirty="0" smtClean="0"/>
              <a:t>Tittel på foredrag – kan gå </a:t>
            </a:r>
            <a:br>
              <a:rPr lang="nb-NO" dirty="0" smtClean="0"/>
            </a:br>
            <a:r>
              <a:rPr lang="nb-NO" dirty="0" smtClean="0"/>
              <a:t>på to linjer</a:t>
            </a:r>
            <a:endParaRPr lang="nb-NO" dirty="0"/>
          </a:p>
        </p:txBody>
      </p:sp>
      <p:sp>
        <p:nvSpPr>
          <p:cNvPr id="9" name="Plassholder for tekst 8"/>
          <p:cNvSpPr>
            <a:spLocks noGrp="1"/>
          </p:cNvSpPr>
          <p:nvPr>
            <p:ph type="body" sz="quarter" idx="10" hasCustomPrompt="1"/>
          </p:nvPr>
        </p:nvSpPr>
        <p:spPr>
          <a:xfrm>
            <a:off x="1490663" y="3933056"/>
            <a:ext cx="5745162" cy="863600"/>
          </a:xfrm>
          <a:prstGeom prst="rect">
            <a:avLst/>
          </a:prstGeom>
          <a:ln>
            <a:noFill/>
          </a:ln>
        </p:spPr>
        <p:txBody>
          <a:bodyPr vert="horz" lIns="0" tIns="0" rIns="0" bIns="0"/>
          <a:lstStyle>
            <a:lvl1pPr marL="0" indent="0">
              <a:buFontTx/>
              <a:buNone/>
              <a:defRPr sz="2200" b="0" i="0">
                <a:solidFill>
                  <a:schemeClr val="bg1"/>
                </a:solidFill>
                <a:latin typeface="Arial"/>
              </a:defRPr>
            </a:lvl1pPr>
          </a:lstStyle>
          <a:p>
            <a:pPr lvl="0"/>
            <a:r>
              <a:rPr lang="nb-NO" dirty="0" smtClean="0"/>
              <a:t>Navn på foredragsholder</a:t>
            </a:r>
          </a:p>
          <a:p>
            <a:pPr lvl="0"/>
            <a:r>
              <a:rPr lang="nb-NO" dirty="0" smtClean="0"/>
              <a:t>Sted og dato</a:t>
            </a:r>
            <a:endParaRPr lang="nb-NO"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hasCustomPrompt="1"/>
          </p:nvPr>
        </p:nvSpPr>
        <p:spPr>
          <a:xfrm>
            <a:off x="1490654" y="2737380"/>
            <a:ext cx="5562600" cy="944562"/>
          </a:xfrm>
          <a:prstGeom prst="rect">
            <a:avLst/>
          </a:prstGeom>
          <a:ln>
            <a:noFill/>
          </a:ln>
        </p:spPr>
        <p:txBody>
          <a:bodyPr lIns="0" tIns="0" rIns="0" bIns="0"/>
          <a:lstStyle>
            <a:lvl1pPr marL="0" indent="0" algn="l">
              <a:buNone/>
              <a:defRPr sz="2800" i="0" baseline="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Eventuell undertittel på foredrag</a:t>
            </a:r>
            <a:endParaRPr lang="nb-NO" dirty="0"/>
          </a:p>
        </p:txBody>
      </p:sp>
      <p:sp>
        <p:nvSpPr>
          <p:cNvPr id="16" name="Title Placeholder 1"/>
          <p:cNvSpPr>
            <a:spLocks noGrp="1"/>
          </p:cNvSpPr>
          <p:nvPr>
            <p:ph type="title" hasCustomPrompt="1"/>
          </p:nvPr>
        </p:nvSpPr>
        <p:spPr>
          <a:xfrm>
            <a:off x="1490654" y="1484784"/>
            <a:ext cx="6705600" cy="1143000"/>
          </a:xfrm>
          <a:prstGeom prst="rect">
            <a:avLst/>
          </a:prstGeom>
          <a:ln>
            <a:noFill/>
          </a:ln>
        </p:spPr>
        <p:txBody>
          <a:bodyPr vert="horz" lIns="0" tIns="0" rIns="0" bIns="0" rtlCol="0" anchor="t" anchorCtr="0">
            <a:noAutofit/>
          </a:bodyPr>
          <a:lstStyle>
            <a:lvl1pPr algn="l">
              <a:defRPr sz="3700" b="1" i="0" baseline="0">
                <a:solidFill>
                  <a:schemeClr val="bg1"/>
                </a:solidFill>
                <a:latin typeface="Arial"/>
              </a:defRPr>
            </a:lvl1pPr>
          </a:lstStyle>
          <a:p>
            <a:r>
              <a:rPr lang="nb-NO" dirty="0" smtClean="0"/>
              <a:t>Tittel på foredrag – kan gå </a:t>
            </a:r>
            <a:br>
              <a:rPr lang="nb-NO" dirty="0" smtClean="0"/>
            </a:br>
            <a:r>
              <a:rPr lang="nb-NO" dirty="0" smtClean="0"/>
              <a:t>på to linjer</a:t>
            </a:r>
            <a:endParaRPr lang="nb-NO" dirty="0"/>
          </a:p>
        </p:txBody>
      </p:sp>
      <p:sp>
        <p:nvSpPr>
          <p:cNvPr id="17" name="Plassholder for tekst 8"/>
          <p:cNvSpPr>
            <a:spLocks noGrp="1"/>
          </p:cNvSpPr>
          <p:nvPr>
            <p:ph type="body" sz="quarter" idx="10" hasCustomPrompt="1"/>
          </p:nvPr>
        </p:nvSpPr>
        <p:spPr>
          <a:xfrm>
            <a:off x="1490654" y="3933056"/>
            <a:ext cx="5745162" cy="863600"/>
          </a:xfrm>
          <a:prstGeom prst="rect">
            <a:avLst/>
          </a:prstGeom>
          <a:ln>
            <a:noFill/>
          </a:ln>
        </p:spPr>
        <p:txBody>
          <a:bodyPr vert="horz" lIns="0" tIns="0" rIns="0" bIns="0"/>
          <a:lstStyle>
            <a:lvl1pPr marL="0" indent="0">
              <a:buFontTx/>
              <a:buNone/>
              <a:defRPr sz="2200" b="0" i="0">
                <a:solidFill>
                  <a:schemeClr val="bg1"/>
                </a:solidFill>
                <a:latin typeface="Arial"/>
              </a:defRPr>
            </a:lvl1pPr>
          </a:lstStyle>
          <a:p>
            <a:pPr lvl="0"/>
            <a:r>
              <a:rPr lang="nb-NO" dirty="0" smtClean="0"/>
              <a:t>Navn på </a:t>
            </a:r>
            <a:r>
              <a:rPr lang="nb-NO" dirty="0" err="1" smtClean="0"/>
              <a:t>foredragsholdert</a:t>
            </a:r>
            <a:endParaRPr lang="nb-NO" dirty="0" smtClean="0"/>
          </a:p>
          <a:p>
            <a:pPr lvl="0"/>
            <a:r>
              <a:rPr lang="nb-NO" dirty="0" smtClean="0"/>
              <a:t>Sted og dato</a:t>
            </a:r>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Tittel 6"/>
          <p:cNvSpPr>
            <a:spLocks noGrp="1"/>
          </p:cNvSpPr>
          <p:nvPr>
            <p:ph type="title" hasCustomPrompt="1"/>
          </p:nvPr>
        </p:nvSpPr>
        <p:spPr>
          <a:xfrm>
            <a:off x="900386" y="1052736"/>
            <a:ext cx="7344816" cy="936104"/>
          </a:xfrm>
          <a:prstGeom prst="rect">
            <a:avLst/>
          </a:prstGeom>
        </p:spPr>
        <p:txBody>
          <a:bodyPr wrap="square" lIns="0" tIns="0" rIns="0" bIns="0" anchor="t" anchorCtr="0">
            <a:noAutofit/>
          </a:bodyPr>
          <a:lstStyle>
            <a:lvl1pPr algn="l">
              <a:defRPr sz="3400" b="1" i="0" cap="none">
                <a:latin typeface="Arial"/>
              </a:defRPr>
            </a:lvl1pPr>
          </a:lstStyle>
          <a:p>
            <a:r>
              <a:rPr lang="nb-NO" dirty="0" smtClean="0"/>
              <a:t>Klikk for å skrive inn tittel. </a:t>
            </a:r>
            <a:br>
              <a:rPr lang="nb-NO" dirty="0" smtClean="0"/>
            </a:br>
            <a:r>
              <a:rPr lang="nb-NO" dirty="0" smtClean="0"/>
              <a:t>1-2 linjer.</a:t>
            </a:r>
            <a:endParaRPr lang="nb-NO" dirty="0"/>
          </a:p>
        </p:txBody>
      </p:sp>
      <p:sp>
        <p:nvSpPr>
          <p:cNvPr id="10" name="Plassholder for tekst 9"/>
          <p:cNvSpPr>
            <a:spLocks noGrp="1"/>
          </p:cNvSpPr>
          <p:nvPr>
            <p:ph type="body" sz="quarter" idx="10" hasCustomPrompt="1"/>
          </p:nvPr>
        </p:nvSpPr>
        <p:spPr>
          <a:xfrm>
            <a:off x="899592" y="2348880"/>
            <a:ext cx="7345610" cy="3382963"/>
          </a:xfrm>
          <a:prstGeom prst="rect">
            <a:avLst/>
          </a:prstGeom>
        </p:spPr>
        <p:txBody>
          <a:bodyPr vert="horz" lIns="0" tIns="0" rIns="0" bIns="0"/>
          <a:lstStyle>
            <a:lvl1pPr marL="0" indent="0">
              <a:buFontTx/>
              <a:buNone/>
              <a:defRPr sz="2300" baseline="0">
                <a:latin typeface="Arial"/>
              </a:defRPr>
            </a:lvl1pPr>
          </a:lstStyle>
          <a:p>
            <a:pPr lvl="0"/>
            <a:r>
              <a:rPr lang="nb-NO" dirty="0" smtClean="0"/>
              <a:t>Trykk her for å skrive inn ren brødtekst. Maks 60 ord anbefales.</a:t>
            </a:r>
            <a:endParaRPr lang="nb-NO" dirty="0"/>
          </a:p>
        </p:txBody>
      </p:sp>
    </p:spTree>
    <p:extLst>
      <p:ext uri="{BB962C8B-B14F-4D97-AF65-F5344CB8AC3E}">
        <p14:creationId xmlns:p14="http://schemas.microsoft.com/office/powerpoint/2010/main" val="40494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Tittel 6"/>
          <p:cNvSpPr>
            <a:spLocks noGrp="1"/>
          </p:cNvSpPr>
          <p:nvPr>
            <p:ph type="title" hasCustomPrompt="1"/>
          </p:nvPr>
        </p:nvSpPr>
        <p:spPr>
          <a:xfrm>
            <a:off x="900386" y="1052736"/>
            <a:ext cx="7416824" cy="936104"/>
          </a:xfrm>
          <a:prstGeom prst="rect">
            <a:avLst/>
          </a:prstGeom>
        </p:spPr>
        <p:txBody>
          <a:bodyPr wrap="square" lIns="0" tIns="0" rIns="0" bIns="0" anchor="t" anchorCtr="0">
            <a:noAutofit/>
          </a:bodyPr>
          <a:lstStyle>
            <a:lvl1pPr algn="l">
              <a:defRPr sz="3400" b="1" i="0" cap="none" baseline="0">
                <a:latin typeface="Arial"/>
              </a:defRPr>
            </a:lvl1pPr>
          </a:lstStyle>
          <a:p>
            <a:r>
              <a:rPr lang="nb-NO" dirty="0" smtClean="0"/>
              <a:t>Klikk for å skrive inn tittel. </a:t>
            </a:r>
            <a:br>
              <a:rPr lang="nb-NO" dirty="0" smtClean="0"/>
            </a:br>
            <a:r>
              <a:rPr lang="nb-NO" dirty="0" smtClean="0"/>
              <a:t>1-2 linjer </a:t>
            </a:r>
            <a:br>
              <a:rPr lang="nb-NO" dirty="0" smtClean="0"/>
            </a:br>
            <a:endParaRPr lang="nb-NO" dirty="0"/>
          </a:p>
        </p:txBody>
      </p:sp>
      <p:sp>
        <p:nvSpPr>
          <p:cNvPr id="8" name="Plassholder for tekst 9"/>
          <p:cNvSpPr>
            <a:spLocks noGrp="1"/>
          </p:cNvSpPr>
          <p:nvPr>
            <p:ph type="body" sz="quarter" idx="13" hasCustomPrompt="1"/>
          </p:nvPr>
        </p:nvSpPr>
        <p:spPr>
          <a:xfrm>
            <a:off x="899592" y="5589290"/>
            <a:ext cx="7417618" cy="431947"/>
          </a:xfrm>
          <a:prstGeom prst="rect">
            <a:avLst/>
          </a:prstGeom>
        </p:spPr>
        <p:txBody>
          <a:bodyPr vert="horz" lIns="0" tIns="0" rIns="0" bIns="0"/>
          <a:lstStyle>
            <a:lvl1pPr marL="0" indent="0">
              <a:buFontTx/>
              <a:buNone/>
              <a:defRPr sz="1600" baseline="0">
                <a:latin typeface="Arial"/>
              </a:defRPr>
            </a:lvl1pPr>
          </a:lstStyle>
          <a:p>
            <a:pPr lvl="0"/>
            <a:r>
              <a:rPr lang="nb-NO" dirty="0" smtClean="0"/>
              <a:t>Trykk her for å skrive inn forklaring til bilde. </a:t>
            </a:r>
            <a:endParaRPr lang="nb-NO" dirty="0"/>
          </a:p>
        </p:txBody>
      </p:sp>
      <p:sp>
        <p:nvSpPr>
          <p:cNvPr id="10" name="Plassholder for bilde 9"/>
          <p:cNvSpPr>
            <a:spLocks noGrp="1"/>
          </p:cNvSpPr>
          <p:nvPr>
            <p:ph type="pic" sz="quarter" idx="14" hasCustomPrompt="1"/>
          </p:nvPr>
        </p:nvSpPr>
        <p:spPr>
          <a:xfrm>
            <a:off x="899592" y="2276872"/>
            <a:ext cx="7417618" cy="3168352"/>
          </a:xfrm>
          <a:prstGeom prst="rect">
            <a:avLst/>
          </a:prstGeom>
        </p:spPr>
        <p:txBody>
          <a:bodyPr vert="horz"/>
          <a:lstStyle>
            <a:lvl1pPr>
              <a:defRPr baseline="0"/>
            </a:lvl1pPr>
          </a:lstStyle>
          <a:p>
            <a:r>
              <a:rPr lang="nb-NO" dirty="0" smtClean="0"/>
              <a:t>Klikk her for å sette inn bilde/illustrasjon</a:t>
            </a:r>
            <a:endParaRPr lang="nb-NO" dirty="0"/>
          </a:p>
        </p:txBody>
      </p:sp>
    </p:spTree>
    <p:extLst>
      <p:ext uri="{BB962C8B-B14F-4D97-AF65-F5344CB8AC3E}">
        <p14:creationId xmlns:p14="http://schemas.microsoft.com/office/powerpoint/2010/main" val="344623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7" name="Tittel 6"/>
          <p:cNvSpPr>
            <a:spLocks noGrp="1"/>
          </p:cNvSpPr>
          <p:nvPr>
            <p:ph type="title" hasCustomPrompt="1"/>
          </p:nvPr>
        </p:nvSpPr>
        <p:spPr>
          <a:xfrm>
            <a:off x="900386" y="1052736"/>
            <a:ext cx="7416824" cy="936104"/>
          </a:xfrm>
          <a:prstGeom prst="rect">
            <a:avLst/>
          </a:prstGeom>
        </p:spPr>
        <p:txBody>
          <a:bodyPr wrap="square" lIns="0" tIns="0" rIns="0" bIns="0" anchor="t" anchorCtr="0">
            <a:noAutofit/>
          </a:bodyPr>
          <a:lstStyle>
            <a:lvl1pPr algn="l">
              <a:defRPr sz="3400" b="1" i="0" cap="none" baseline="0">
                <a:latin typeface="Arial"/>
              </a:defRPr>
            </a:lvl1pPr>
          </a:lstStyle>
          <a:p>
            <a:r>
              <a:rPr lang="nb-NO" dirty="0" smtClean="0"/>
              <a:t>Klikk for å skrive inn tittel. </a:t>
            </a:r>
            <a:br>
              <a:rPr lang="nb-NO" dirty="0" smtClean="0"/>
            </a:br>
            <a:r>
              <a:rPr lang="nb-NO" dirty="0" smtClean="0"/>
              <a:t>1-2 linjer </a:t>
            </a:r>
            <a:br>
              <a:rPr lang="nb-NO" dirty="0" smtClean="0"/>
            </a:br>
            <a:endParaRPr lang="nb-NO" dirty="0"/>
          </a:p>
        </p:txBody>
      </p:sp>
      <p:sp>
        <p:nvSpPr>
          <p:cNvPr id="8" name="Plassholder for tekst 9"/>
          <p:cNvSpPr>
            <a:spLocks noGrp="1"/>
          </p:cNvSpPr>
          <p:nvPr>
            <p:ph type="body" sz="quarter" idx="13" hasCustomPrompt="1"/>
          </p:nvPr>
        </p:nvSpPr>
        <p:spPr>
          <a:xfrm>
            <a:off x="899592" y="5445224"/>
            <a:ext cx="3600400" cy="504006"/>
          </a:xfrm>
          <a:prstGeom prst="rect">
            <a:avLst/>
          </a:prstGeom>
        </p:spPr>
        <p:txBody>
          <a:bodyPr vert="horz" lIns="0" tIns="0" rIns="0" bIns="0"/>
          <a:lstStyle>
            <a:lvl1pPr marL="0" indent="0">
              <a:buFontTx/>
              <a:buNone/>
              <a:defRPr sz="1600" baseline="0">
                <a:latin typeface="Arial"/>
              </a:defRPr>
            </a:lvl1pPr>
          </a:lstStyle>
          <a:p>
            <a:pPr lvl="0"/>
            <a:r>
              <a:rPr lang="nb-NO" dirty="0" smtClean="0"/>
              <a:t>Trykk her for å skrive inn forklaring til bilde. </a:t>
            </a:r>
            <a:endParaRPr lang="nb-NO" dirty="0"/>
          </a:p>
        </p:txBody>
      </p:sp>
      <p:sp>
        <p:nvSpPr>
          <p:cNvPr id="10" name="Plassholder for bilde 9"/>
          <p:cNvSpPr>
            <a:spLocks noGrp="1"/>
          </p:cNvSpPr>
          <p:nvPr>
            <p:ph type="pic" sz="quarter" idx="14" hasCustomPrompt="1"/>
          </p:nvPr>
        </p:nvSpPr>
        <p:spPr>
          <a:xfrm>
            <a:off x="899592" y="2276872"/>
            <a:ext cx="3600400" cy="2952328"/>
          </a:xfrm>
          <a:prstGeom prst="rect">
            <a:avLst/>
          </a:prstGeom>
        </p:spPr>
        <p:txBody>
          <a:bodyPr vert="horz"/>
          <a:lstStyle>
            <a:lvl1pPr>
              <a:defRPr baseline="0"/>
            </a:lvl1pPr>
          </a:lstStyle>
          <a:p>
            <a:r>
              <a:rPr lang="nb-NO" dirty="0" smtClean="0"/>
              <a:t>Klikk her for å sette inn bilde/illustrasjon</a:t>
            </a:r>
            <a:endParaRPr lang="nb-NO" dirty="0"/>
          </a:p>
        </p:txBody>
      </p:sp>
      <p:sp>
        <p:nvSpPr>
          <p:cNvPr id="5" name="Plassholder for bilde 9"/>
          <p:cNvSpPr>
            <a:spLocks noGrp="1"/>
          </p:cNvSpPr>
          <p:nvPr>
            <p:ph type="pic" sz="quarter" idx="15" hasCustomPrompt="1"/>
          </p:nvPr>
        </p:nvSpPr>
        <p:spPr>
          <a:xfrm>
            <a:off x="4656584" y="2276872"/>
            <a:ext cx="3660626" cy="2952328"/>
          </a:xfrm>
          <a:prstGeom prst="rect">
            <a:avLst/>
          </a:prstGeom>
        </p:spPr>
        <p:txBody>
          <a:bodyPr vert="horz"/>
          <a:lstStyle>
            <a:lvl1pPr>
              <a:defRPr baseline="0"/>
            </a:lvl1pPr>
          </a:lstStyle>
          <a:p>
            <a:r>
              <a:rPr lang="nb-NO" dirty="0" smtClean="0"/>
              <a:t>Klikk her for å sette inn bilde/illustrasjon</a:t>
            </a:r>
            <a:endParaRPr lang="nb-NO" dirty="0"/>
          </a:p>
        </p:txBody>
      </p:sp>
      <p:sp>
        <p:nvSpPr>
          <p:cNvPr id="6" name="Plassholder for tekst 9"/>
          <p:cNvSpPr>
            <a:spLocks noGrp="1"/>
          </p:cNvSpPr>
          <p:nvPr>
            <p:ph type="body" sz="quarter" idx="16" hasCustomPrompt="1"/>
          </p:nvPr>
        </p:nvSpPr>
        <p:spPr>
          <a:xfrm>
            <a:off x="4656584" y="5445224"/>
            <a:ext cx="3600400" cy="504006"/>
          </a:xfrm>
          <a:prstGeom prst="rect">
            <a:avLst/>
          </a:prstGeom>
        </p:spPr>
        <p:txBody>
          <a:bodyPr vert="horz" lIns="0" tIns="0" rIns="0" bIns="0"/>
          <a:lstStyle>
            <a:lvl1pPr marL="0" indent="0">
              <a:buFontTx/>
              <a:buNone/>
              <a:defRPr sz="1600" baseline="0">
                <a:latin typeface="Arial"/>
              </a:defRPr>
            </a:lvl1pPr>
          </a:lstStyle>
          <a:p>
            <a:pPr lvl="0"/>
            <a:r>
              <a:rPr lang="nb-NO" dirty="0" smtClean="0"/>
              <a:t>Trykk her for å skrive inn forklaring til bilde. </a:t>
            </a:r>
            <a:endParaRPr lang="nb-NO" dirty="0"/>
          </a:p>
        </p:txBody>
      </p:sp>
    </p:spTree>
    <p:extLst>
      <p:ext uri="{BB962C8B-B14F-4D97-AF65-F5344CB8AC3E}">
        <p14:creationId xmlns:p14="http://schemas.microsoft.com/office/powerpoint/2010/main" val="332940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ssholder for bilde 2"/>
          <p:cNvSpPr>
            <a:spLocks noGrp="1"/>
          </p:cNvSpPr>
          <p:nvPr>
            <p:ph type="pic" idx="1" hasCustomPrompt="1"/>
          </p:nvPr>
        </p:nvSpPr>
        <p:spPr>
          <a:xfrm>
            <a:off x="900386" y="1052735"/>
            <a:ext cx="7488038" cy="446449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Trykk her for å sette inn bilde</a:t>
            </a:r>
            <a:endParaRPr lang="nb-NO" dirty="0"/>
          </a:p>
        </p:txBody>
      </p:sp>
      <p:sp>
        <p:nvSpPr>
          <p:cNvPr id="6" name="Plassholder for tekst 9"/>
          <p:cNvSpPr>
            <a:spLocks noGrp="1"/>
          </p:cNvSpPr>
          <p:nvPr>
            <p:ph type="body" sz="quarter" idx="13" hasCustomPrompt="1"/>
          </p:nvPr>
        </p:nvSpPr>
        <p:spPr>
          <a:xfrm>
            <a:off x="899592" y="5589290"/>
            <a:ext cx="7488832" cy="431947"/>
          </a:xfrm>
          <a:prstGeom prst="rect">
            <a:avLst/>
          </a:prstGeom>
        </p:spPr>
        <p:txBody>
          <a:bodyPr vert="horz" lIns="0" tIns="0" rIns="0" bIns="0"/>
          <a:lstStyle>
            <a:lvl1pPr marL="0" indent="0">
              <a:buFontTx/>
              <a:buNone/>
              <a:defRPr sz="1600" baseline="0">
                <a:latin typeface="Arial"/>
              </a:defRPr>
            </a:lvl1pPr>
          </a:lstStyle>
          <a:p>
            <a:pPr lvl="0"/>
            <a:r>
              <a:rPr lang="nb-NO" dirty="0" smtClean="0"/>
              <a:t>Trykk her for å skrive inn forklaring til bilde</a:t>
            </a:r>
            <a:endParaRPr lang="nb-NO" dirty="0"/>
          </a:p>
        </p:txBody>
      </p:sp>
    </p:spTree>
    <p:extLst>
      <p:ext uri="{BB962C8B-B14F-4D97-AF65-F5344CB8AC3E}">
        <p14:creationId xmlns:p14="http://schemas.microsoft.com/office/powerpoint/2010/main" val="2732215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8.xml"/><Relationship Id="rId7"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_intro1.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e 1" descr="ppt_aapnin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5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e 1" descr="ppt_aapn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e 1" descr="Ny side.jpg"/>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25282194"/>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ppt_3dtegning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ppt_bakgrunn_mal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1310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02" r:id="rId3"/>
    <p:sldLayoutId id="2147483699" r:id="rId4"/>
    <p:sldLayoutId id="2147483700" r:id="rId5"/>
    <p:sldLayoutId id="214748370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descr="ppt_avslutnin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4309944"/>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e 1" descr="ppt_avslutning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7033214"/>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0.xml"/><Relationship Id="rId7" Type="http://schemas.openxmlformats.org/officeDocument/2006/relationships/slide" Target="slide30.xml"/><Relationship Id="rId12"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image" Target="../media/image9.jpg"/><Relationship Id="rId5" Type="http://schemas.openxmlformats.org/officeDocument/2006/relationships/slide" Target="slide26.xml"/><Relationship Id="rId10" Type="http://schemas.openxmlformats.org/officeDocument/2006/relationships/slide" Target="slide27.xml"/><Relationship Id="rId4" Type="http://schemas.openxmlformats.org/officeDocument/2006/relationships/slide" Target="slide14.xml"/><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image" Target="../media/image18.png"/><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3.xml"/><Relationship Id="rId5" Type="http://schemas.openxmlformats.org/officeDocument/2006/relationships/image" Target="../media/image9.jpg"/><Relationship Id="rId15" Type="http://schemas.openxmlformats.org/officeDocument/2006/relationships/image" Target="../media/image10.png"/><Relationship Id="rId10" Type="http://schemas.openxmlformats.org/officeDocument/2006/relationships/slide" Target="slide29.xml"/><Relationship Id="rId4" Type="http://schemas.openxmlformats.org/officeDocument/2006/relationships/image" Target="../media/image19.png"/><Relationship Id="rId9" Type="http://schemas.openxmlformats.org/officeDocument/2006/relationships/slide" Target="slide26.xml"/><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8.xml"/><Relationship Id="rId3" Type="http://schemas.openxmlformats.org/officeDocument/2006/relationships/slide" Target="slide18.xml"/><Relationship Id="rId7" Type="http://schemas.openxmlformats.org/officeDocument/2006/relationships/slide" Target="slide3.xml"/><Relationship Id="rId12" Type="http://schemas.openxmlformats.org/officeDocument/2006/relationships/slide" Target="slide13.xml"/><Relationship Id="rId17" Type="http://schemas.openxmlformats.org/officeDocument/2006/relationships/image" Target="../media/image10.png"/><Relationship Id="rId2" Type="http://schemas.openxmlformats.org/officeDocument/2006/relationships/slide" Target="slide17.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slide" Target="slide29.xml"/><Relationship Id="rId5" Type="http://schemas.openxmlformats.org/officeDocument/2006/relationships/image" Target="../media/image21.png"/><Relationship Id="rId15" Type="http://schemas.openxmlformats.org/officeDocument/2006/relationships/slide" Target="slide1.xml"/><Relationship Id="rId10" Type="http://schemas.openxmlformats.org/officeDocument/2006/relationships/slide" Target="slide26.xml"/><Relationship Id="rId4" Type="http://schemas.openxmlformats.org/officeDocument/2006/relationships/slide" Target="slide16.xml"/><Relationship Id="rId9" Type="http://schemas.openxmlformats.org/officeDocument/2006/relationships/slide" Target="slide14.xml"/><Relationship Id="rId14"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17.xml"/><Relationship Id="rId1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19.xml"/><Relationship Id="rId2" Type="http://schemas.openxmlformats.org/officeDocument/2006/relationships/image" Target="../media/image22.png"/><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16.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17.xml"/><Relationship Id="rId1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19.xml"/><Relationship Id="rId2" Type="http://schemas.openxmlformats.org/officeDocument/2006/relationships/image" Target="../media/image23.png"/><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16.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3.xml"/><Relationship Id="rId18" Type="http://schemas.openxmlformats.org/officeDocument/2006/relationships/slide" Target="slide23.xml"/><Relationship Id="rId3" Type="http://schemas.openxmlformats.org/officeDocument/2006/relationships/slide" Target="slide21.xml"/><Relationship Id="rId7" Type="http://schemas.openxmlformats.org/officeDocument/2006/relationships/image" Target="../media/image9.jpg"/><Relationship Id="rId12" Type="http://schemas.openxmlformats.org/officeDocument/2006/relationships/slide" Target="slide29.xml"/><Relationship Id="rId17" Type="http://schemas.openxmlformats.org/officeDocument/2006/relationships/slide" Target="slide16.xml"/><Relationship Id="rId2" Type="http://schemas.openxmlformats.org/officeDocument/2006/relationships/slide" Target="slide20.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6.xml"/><Relationship Id="rId5" Type="http://schemas.openxmlformats.org/officeDocument/2006/relationships/image" Target="../media/image24.png"/><Relationship Id="rId15" Type="http://schemas.openxmlformats.org/officeDocument/2006/relationships/slide" Target="slide27.xml"/><Relationship Id="rId10" Type="http://schemas.openxmlformats.org/officeDocument/2006/relationships/slide" Target="slide14.xml"/><Relationship Id="rId19" Type="http://schemas.openxmlformats.org/officeDocument/2006/relationships/image" Target="../media/image10.png"/><Relationship Id="rId4" Type="http://schemas.openxmlformats.org/officeDocument/2006/relationships/slide" Target="slide19.xml"/><Relationship Id="rId9" Type="http://schemas.openxmlformats.org/officeDocument/2006/relationships/slide" Target="slide10.xml"/><Relationship Id="rId14" Type="http://schemas.openxmlformats.org/officeDocument/2006/relationships/slide" Target="slide8.xm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slide" Target="slide14.xml"/><Relationship Id="rId10"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0.xml"/><Relationship Id="rId18" Type="http://schemas.openxmlformats.org/officeDocument/2006/relationships/slide" Target="slide23.xml"/><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16.xml"/><Relationship Id="rId2" Type="http://schemas.openxmlformats.org/officeDocument/2006/relationships/image" Target="../media/image25.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19.xml"/><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0.xml"/><Relationship Id="rId18" Type="http://schemas.openxmlformats.org/officeDocument/2006/relationships/slide" Target="slide23.xml"/><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16.xml"/><Relationship Id="rId2" Type="http://schemas.openxmlformats.org/officeDocument/2006/relationships/image" Target="../media/image26.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19.xml"/><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0.xml"/><Relationship Id="rId18" Type="http://schemas.openxmlformats.org/officeDocument/2006/relationships/slide" Target="slide23.xml"/><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17" Type="http://schemas.openxmlformats.org/officeDocument/2006/relationships/slide" Target="slide16.xml"/><Relationship Id="rId2" Type="http://schemas.openxmlformats.org/officeDocument/2006/relationships/image" Target="../media/image27.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5" Type="http://schemas.openxmlformats.org/officeDocument/2006/relationships/slide" Target="slide19.xml"/><Relationship Id="rId10" Type="http://schemas.openxmlformats.org/officeDocument/2006/relationships/slide" Target="slide8.xml"/><Relationship Id="rId19" Type="http://schemas.openxmlformats.org/officeDocument/2006/relationships/image" Target="../media/image10.png"/><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8.png"/><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slide" Target="slide19.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image" Target="../media/image31.png"/><Relationship Id="rId7" Type="http://schemas.openxmlformats.org/officeDocument/2006/relationships/slide" Target="slide14.xml"/><Relationship Id="rId12" Type="http://schemas.openxmlformats.org/officeDocument/2006/relationships/slide" Target="slide27.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8.xml"/><Relationship Id="rId5" Type="http://schemas.openxmlformats.org/officeDocument/2006/relationships/slide" Target="slide3.xml"/><Relationship Id="rId10" Type="http://schemas.openxmlformats.org/officeDocument/2006/relationships/slide" Target="slide13.xml"/><Relationship Id="rId4" Type="http://schemas.openxmlformats.org/officeDocument/2006/relationships/image" Target="../media/image9.jpg"/><Relationship Id="rId9" Type="http://schemas.openxmlformats.org/officeDocument/2006/relationships/slide" Target="slide29.xml"/><Relationship Id="rId1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27.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2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image" Target="../media/image33.png"/><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3.xml"/><Relationship Id="rId5" Type="http://schemas.openxmlformats.org/officeDocument/2006/relationships/image" Target="../media/image9.jpg"/><Relationship Id="rId15" Type="http://schemas.openxmlformats.org/officeDocument/2006/relationships/image" Target="../media/image10.png"/><Relationship Id="rId10" Type="http://schemas.openxmlformats.org/officeDocument/2006/relationships/slide" Target="slide29.xml"/><Relationship Id="rId4" Type="http://schemas.openxmlformats.org/officeDocument/2006/relationships/image" Target="../media/image34.jpeg"/><Relationship Id="rId9" Type="http://schemas.openxmlformats.org/officeDocument/2006/relationships/slide" Target="slide26.xml"/><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29.xm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1.xml"/><Relationship Id="rId5" Type="http://schemas.openxmlformats.org/officeDocument/2006/relationships/slide" Target="slide14.xml"/><Relationship Id="rId10" Type="http://schemas.openxmlformats.org/officeDocument/2006/relationships/slide" Target="slide27.xml"/><Relationship Id="rId4" Type="http://schemas.openxmlformats.org/officeDocument/2006/relationships/slide" Target="slide10.xml"/><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1.xml"/><Relationship Id="rId3" Type="http://schemas.openxmlformats.org/officeDocument/2006/relationships/image" Target="../media/image11.png"/><Relationship Id="rId7" Type="http://schemas.openxmlformats.org/officeDocument/2006/relationships/slide" Target="slide14.xml"/><Relationship Id="rId12" Type="http://schemas.openxmlformats.org/officeDocument/2006/relationships/slide" Target="slide27.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8.xml"/><Relationship Id="rId5" Type="http://schemas.openxmlformats.org/officeDocument/2006/relationships/slide" Target="slide3.xml"/><Relationship Id="rId15" Type="http://schemas.openxmlformats.org/officeDocument/2006/relationships/image" Target="../media/image10.png"/><Relationship Id="rId10" Type="http://schemas.openxmlformats.org/officeDocument/2006/relationships/slide" Target="slide13.xml"/><Relationship Id="rId4" Type="http://schemas.openxmlformats.org/officeDocument/2006/relationships/image" Target="../media/image9.jpg"/><Relationship Id="rId9" Type="http://schemas.openxmlformats.org/officeDocument/2006/relationships/slide" Target="slide29.xml"/><Relationship Id="rId1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7.xml"/><Relationship Id="rId3" Type="http://schemas.openxmlformats.org/officeDocument/2006/relationships/image" Target="../media/image12.png"/><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slide" Target="slide6.xm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3.xml"/><Relationship Id="rId5" Type="http://schemas.openxmlformats.org/officeDocument/2006/relationships/image" Target="../media/image9.jpg"/><Relationship Id="rId15" Type="http://schemas.openxmlformats.org/officeDocument/2006/relationships/slide" Target="slide5.xml"/><Relationship Id="rId10" Type="http://schemas.openxmlformats.org/officeDocument/2006/relationships/slide" Target="slide29.xml"/><Relationship Id="rId4" Type="http://schemas.openxmlformats.org/officeDocument/2006/relationships/image" Target="../media/image13.png"/><Relationship Id="rId9" Type="http://schemas.openxmlformats.org/officeDocument/2006/relationships/slide" Target="slide26.xml"/><Relationship Id="rId1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slide" Target="slide26.xml"/><Relationship Id="rId12" Type="http://schemas.openxmlformats.org/officeDocument/2006/relationships/slide" Target="slide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7.xml"/><Relationship Id="rId5" Type="http://schemas.openxmlformats.org/officeDocument/2006/relationships/slide" Target="slide10.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5" name="Plassholder for tekst 3"/>
          <p:cNvSpPr txBox="1">
            <a:spLocks/>
          </p:cNvSpPr>
          <p:nvPr/>
        </p:nvSpPr>
        <p:spPr>
          <a:xfrm>
            <a:off x="1383158" y="1763440"/>
            <a:ext cx="7473826" cy="1953592"/>
          </a:xfrm>
          <a:prstGeom prst="rect">
            <a:avLst/>
          </a:prstGeom>
          <a:noFill/>
          <a:ln>
            <a:noFill/>
          </a:ln>
        </p:spPr>
        <p:txBody>
          <a:bodyPr vert="horz" lIns="0" tIns="0" rIns="0" bIns="0"/>
          <a:lstStyle>
            <a:lvl1pPr marL="0" indent="0" algn="l" defTabSz="457200" rtl="0" eaLnBrk="1" latinLnBrk="0" hangingPunct="1">
              <a:spcBef>
                <a:spcPct val="20000"/>
              </a:spcBef>
              <a:buFontTx/>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b="1" i="1" dirty="0">
                <a:solidFill>
                  <a:schemeClr val="accent2">
                    <a:lumMod val="40000"/>
                    <a:lumOff val="60000"/>
                  </a:schemeClr>
                </a:solidFill>
              </a:rPr>
              <a:t>Opinions and perceptions </a:t>
            </a:r>
            <a:r>
              <a:rPr lang="en-GB" sz="1600" b="1" i="1" dirty="0" smtClean="0">
                <a:solidFill>
                  <a:schemeClr val="accent2">
                    <a:lumMod val="40000"/>
                    <a:lumOff val="60000"/>
                  </a:schemeClr>
                </a:solidFill>
              </a:rPr>
              <a:t>can provide </a:t>
            </a:r>
            <a:r>
              <a:rPr lang="en-GB" sz="1600" b="1" i="1" dirty="0">
                <a:solidFill>
                  <a:schemeClr val="accent2">
                    <a:lumMod val="40000"/>
                    <a:lumOff val="60000"/>
                  </a:schemeClr>
                </a:solidFill>
              </a:rPr>
              <a:t>insights on areas for </a:t>
            </a:r>
            <a:r>
              <a:rPr lang="en-GB" sz="1600" b="1" i="1">
                <a:solidFill>
                  <a:schemeClr val="accent2">
                    <a:lumMod val="40000"/>
                    <a:lumOff val="60000"/>
                  </a:schemeClr>
                </a:solidFill>
              </a:rPr>
              <a:t>improvement </a:t>
            </a:r>
            <a:r>
              <a:rPr lang="en-GB" sz="1600" b="1" i="1" smtClean="0">
                <a:solidFill>
                  <a:schemeClr val="accent2">
                    <a:lumMod val="40000"/>
                    <a:lumOff val="60000"/>
                  </a:schemeClr>
                </a:solidFill>
              </a:rPr>
              <a:t>in landslide </a:t>
            </a:r>
            <a:r>
              <a:rPr lang="en-GB" sz="1600" b="1" i="1" dirty="0">
                <a:solidFill>
                  <a:schemeClr val="accent2">
                    <a:lumMod val="40000"/>
                    <a:lumOff val="60000"/>
                  </a:schemeClr>
                </a:solidFill>
              </a:rPr>
              <a:t>risk management </a:t>
            </a:r>
            <a:r>
              <a:rPr lang="en-GB" sz="1600" b="1" i="1" dirty="0" smtClean="0">
                <a:solidFill>
                  <a:schemeClr val="accent2">
                    <a:lumMod val="40000"/>
                    <a:lumOff val="60000"/>
                  </a:schemeClr>
                </a:solidFill>
              </a:rPr>
              <a:t>strategies.</a:t>
            </a:r>
          </a:p>
          <a:p>
            <a:pPr algn="just"/>
            <a:r>
              <a:rPr lang="en-GB" sz="1600" b="1" i="1" dirty="0">
                <a:solidFill>
                  <a:schemeClr val="accent2">
                    <a:lumMod val="40000"/>
                    <a:lumOff val="60000"/>
                  </a:schemeClr>
                </a:solidFill>
              </a:rPr>
              <a:t>The Risk Management Index (RMI), proposed by Cardona et al. (2004), is a well-established </a:t>
            </a:r>
            <a:r>
              <a:rPr lang="en-GB" sz="1600" b="1" i="1" dirty="0" smtClean="0">
                <a:solidFill>
                  <a:schemeClr val="accent2">
                    <a:lumMod val="40000"/>
                    <a:lumOff val="60000"/>
                  </a:schemeClr>
                </a:solidFill>
              </a:rPr>
              <a:t>method to </a:t>
            </a:r>
            <a:r>
              <a:rPr lang="en-GB" sz="1600" b="1" i="1" u="sng" dirty="0">
                <a:solidFill>
                  <a:schemeClr val="accent2">
                    <a:lumMod val="40000"/>
                    <a:lumOff val="60000"/>
                  </a:schemeClr>
                </a:solidFill>
              </a:rPr>
              <a:t>measure perceptions</a:t>
            </a:r>
            <a:r>
              <a:rPr lang="en-GB" sz="1600" b="1" i="1" dirty="0">
                <a:solidFill>
                  <a:schemeClr val="accent2">
                    <a:lumMod val="40000"/>
                    <a:lumOff val="60000"/>
                  </a:schemeClr>
                </a:solidFill>
              </a:rPr>
              <a:t> of disaster management of selected actors holistically. The RMI is measured based </a:t>
            </a:r>
            <a:r>
              <a:rPr lang="en-GB" sz="1600" b="1" i="1" dirty="0" smtClean="0">
                <a:solidFill>
                  <a:schemeClr val="accent2">
                    <a:lumMod val="40000"/>
                    <a:lumOff val="60000"/>
                  </a:schemeClr>
                </a:solidFill>
              </a:rPr>
              <a:t>on opinion </a:t>
            </a:r>
            <a:r>
              <a:rPr lang="en-GB" sz="1600" b="1" i="1" dirty="0">
                <a:solidFill>
                  <a:schemeClr val="accent2">
                    <a:lumMod val="40000"/>
                    <a:lumOff val="60000"/>
                  </a:schemeClr>
                </a:solidFill>
              </a:rPr>
              <a:t>questionnaires to </a:t>
            </a:r>
            <a:r>
              <a:rPr lang="en-GB" sz="1600" b="1" i="1" u="sng" dirty="0">
                <a:solidFill>
                  <a:schemeClr val="accent2">
                    <a:lumMod val="40000"/>
                    <a:lumOff val="60000"/>
                  </a:schemeClr>
                </a:solidFill>
              </a:rPr>
              <a:t>technical staff, decision-makers, and stakeholders</a:t>
            </a:r>
            <a:r>
              <a:rPr lang="en-GB" sz="1600" b="1" i="1" dirty="0">
                <a:solidFill>
                  <a:schemeClr val="accent2">
                    <a:lumMod val="40000"/>
                    <a:lumOff val="60000"/>
                  </a:schemeClr>
                </a:solidFill>
              </a:rPr>
              <a:t> involved in all stages of risk </a:t>
            </a:r>
            <a:r>
              <a:rPr lang="en-GB" sz="1600" b="1" i="1" dirty="0" smtClean="0">
                <a:solidFill>
                  <a:schemeClr val="accent2">
                    <a:lumMod val="40000"/>
                    <a:lumOff val="60000"/>
                  </a:schemeClr>
                </a:solidFill>
              </a:rPr>
              <a:t>reduction strategies</a:t>
            </a:r>
            <a:r>
              <a:rPr lang="en-GB" sz="1600" b="1" i="1" dirty="0">
                <a:solidFill>
                  <a:schemeClr val="accent2">
                    <a:lumMod val="40000"/>
                    <a:lumOff val="60000"/>
                  </a:schemeClr>
                </a:solidFill>
              </a:rPr>
              <a:t>.</a:t>
            </a:r>
            <a:endParaRPr lang="nb-NO" sz="1600" b="1" i="1" dirty="0" smtClean="0">
              <a:solidFill>
                <a:schemeClr val="accent2">
                  <a:lumMod val="40000"/>
                  <a:lumOff val="60000"/>
                </a:schemeClr>
              </a:solidFill>
            </a:endParaRPr>
          </a:p>
          <a:p>
            <a:pPr algn="just"/>
            <a:endParaRPr lang="nb-NO" sz="1600" b="1" i="1" dirty="0">
              <a:solidFill>
                <a:schemeClr val="accent2">
                  <a:lumMod val="40000"/>
                  <a:lumOff val="60000"/>
                </a:schemeClr>
              </a:solidFill>
            </a:endParaRPr>
          </a:p>
          <a:p>
            <a:pPr algn="just"/>
            <a:endParaRPr lang="en-GB" sz="1600" b="1" i="1" dirty="0">
              <a:solidFill>
                <a:schemeClr val="accent2">
                  <a:lumMod val="40000"/>
                  <a:lumOff val="60000"/>
                </a:schemeClr>
              </a:solidFill>
            </a:endParaRPr>
          </a:p>
          <a:p>
            <a:pPr algn="just"/>
            <a:endParaRPr lang="en-GB" sz="1600" b="1" i="1" dirty="0" smtClean="0">
              <a:solidFill>
                <a:schemeClr val="accent2">
                  <a:lumMod val="40000"/>
                  <a:lumOff val="60000"/>
                </a:schemeClr>
              </a:solidFill>
            </a:endParaRPr>
          </a:p>
        </p:txBody>
      </p:sp>
      <p:sp>
        <p:nvSpPr>
          <p:cNvPr id="8" name="Avrundet rektangel 7">
            <a:hlinkClick r:id="rId2" action="ppaction://hlinksldjump"/>
          </p:cNvPr>
          <p:cNvSpPr/>
          <p:nvPr/>
        </p:nvSpPr>
        <p:spPr>
          <a:xfrm>
            <a:off x="697869" y="357043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The RMI </a:t>
            </a:r>
            <a:r>
              <a:rPr lang="nb-NO" dirty="0" err="1" smtClean="0"/>
              <a:t>method</a:t>
            </a:r>
            <a:endParaRPr lang="en-GB" sz="1400" dirty="0"/>
          </a:p>
        </p:txBody>
      </p:sp>
      <p:sp>
        <p:nvSpPr>
          <p:cNvPr id="9" name="Avrundet rektangel 8">
            <a:hlinkClick r:id="rId3" action="ppaction://hlinksldjump"/>
          </p:cNvPr>
          <p:cNvSpPr/>
          <p:nvPr/>
        </p:nvSpPr>
        <p:spPr>
          <a:xfrm>
            <a:off x="4647723" y="357043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The survey</a:t>
            </a:r>
            <a:endParaRPr lang="en-GB" dirty="0"/>
          </a:p>
        </p:txBody>
      </p:sp>
      <p:sp>
        <p:nvSpPr>
          <p:cNvPr id="10" name="Avrundet rektangel 9">
            <a:hlinkClick r:id="rId4" action="ppaction://hlinksldjump"/>
          </p:cNvPr>
          <p:cNvSpPr/>
          <p:nvPr/>
        </p:nvSpPr>
        <p:spPr>
          <a:xfrm>
            <a:off x="697869" y="4871935"/>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Survey </a:t>
            </a:r>
            <a:r>
              <a:rPr lang="nb-NO" dirty="0" err="1" smtClean="0"/>
              <a:t>results</a:t>
            </a:r>
            <a:endParaRPr lang="en-GB" dirty="0"/>
          </a:p>
        </p:txBody>
      </p:sp>
      <p:sp>
        <p:nvSpPr>
          <p:cNvPr id="11" name="Avrundet rektangel 10">
            <a:hlinkClick r:id="rId5" action="ppaction://hlinksldjump"/>
          </p:cNvPr>
          <p:cNvSpPr/>
          <p:nvPr/>
        </p:nvSpPr>
        <p:spPr>
          <a:xfrm>
            <a:off x="2672796" y="4871935"/>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2050 </a:t>
            </a:r>
            <a:r>
              <a:rPr lang="nb-NO" dirty="0" err="1" smtClean="0"/>
              <a:t>evaluations</a:t>
            </a:r>
            <a:endParaRPr lang="en-GB" dirty="0"/>
          </a:p>
        </p:txBody>
      </p:sp>
      <p:sp>
        <p:nvSpPr>
          <p:cNvPr id="12" name="Avrundet rektangel 11">
            <a:hlinkClick r:id="rId6" action="ppaction://hlinksldjump"/>
          </p:cNvPr>
          <p:cNvSpPr/>
          <p:nvPr/>
        </p:nvSpPr>
        <p:spPr>
          <a:xfrm>
            <a:off x="6624736" y="4869160"/>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Insights </a:t>
            </a:r>
            <a:r>
              <a:rPr lang="nb-NO" dirty="0" err="1" smtClean="0"/>
              <a:t>on</a:t>
            </a:r>
            <a:r>
              <a:rPr lang="nb-NO" dirty="0" smtClean="0"/>
              <a:t> </a:t>
            </a:r>
            <a:r>
              <a:rPr lang="nb-NO" i="1" dirty="0" err="1" smtClean="0"/>
              <a:t>communication</a:t>
            </a:r>
            <a:r>
              <a:rPr lang="nb-NO" dirty="0" smtClean="0"/>
              <a:t> </a:t>
            </a:r>
            <a:r>
              <a:rPr lang="nb-NO" dirty="0" err="1" smtClean="0"/>
              <a:t>of</a:t>
            </a:r>
            <a:r>
              <a:rPr lang="nb-NO" dirty="0" smtClean="0"/>
              <a:t> </a:t>
            </a:r>
            <a:r>
              <a:rPr lang="nb-NO" dirty="0" err="1" smtClean="0"/>
              <a:t>the</a:t>
            </a:r>
            <a:r>
              <a:rPr lang="nb-NO" dirty="0" smtClean="0"/>
              <a:t> </a:t>
            </a:r>
            <a:r>
              <a:rPr lang="nb-NO" dirty="0" err="1" smtClean="0"/>
              <a:t>topic</a:t>
            </a:r>
            <a:endParaRPr lang="en-GB" dirty="0"/>
          </a:p>
        </p:txBody>
      </p:sp>
      <p:sp>
        <p:nvSpPr>
          <p:cNvPr id="14" name="Bildeforklaring formet som et avrundet rektangel 13">
            <a:hlinkClick r:id="rId7" action="ppaction://hlinksldjump"/>
          </p:cNvPr>
          <p:cNvSpPr/>
          <p:nvPr/>
        </p:nvSpPr>
        <p:spPr>
          <a:xfrm>
            <a:off x="8438458" y="6022107"/>
            <a:ext cx="648898" cy="240591"/>
          </a:xfrm>
          <a:prstGeom prst="wedgeRoundRectCallout">
            <a:avLst>
              <a:gd name="adj1" fmla="val -36157"/>
              <a:gd name="adj2" fmla="val 105578"/>
              <a:gd name="adj3" fmla="val 16667"/>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err="1" smtClean="0"/>
              <a:t>about</a:t>
            </a:r>
            <a:endParaRPr lang="en-GB" sz="1400" dirty="0"/>
          </a:p>
        </p:txBody>
      </p:sp>
      <p:sp>
        <p:nvSpPr>
          <p:cNvPr id="16" name="Avrundet rektangel 15">
            <a:hlinkClick r:id="rId8" action="ppaction://hlinksldjump"/>
          </p:cNvPr>
          <p:cNvSpPr/>
          <p:nvPr/>
        </p:nvSpPr>
        <p:spPr>
          <a:xfrm>
            <a:off x="6622650" y="356936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Target </a:t>
            </a:r>
            <a:r>
              <a:rPr lang="nb-NO" dirty="0" err="1" smtClean="0"/>
              <a:t>participants</a:t>
            </a:r>
            <a:endParaRPr lang="en-GB" dirty="0"/>
          </a:p>
        </p:txBody>
      </p:sp>
      <p:sp>
        <p:nvSpPr>
          <p:cNvPr id="17" name="Avrundet rektangel 16">
            <a:hlinkClick r:id="rId9" action="ppaction://hlinksldjump"/>
          </p:cNvPr>
          <p:cNvSpPr/>
          <p:nvPr/>
        </p:nvSpPr>
        <p:spPr>
          <a:xfrm>
            <a:off x="2672796" y="3571721"/>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List </a:t>
            </a:r>
            <a:r>
              <a:rPr lang="nb-NO" dirty="0" err="1" smtClean="0"/>
              <a:t>of</a:t>
            </a:r>
            <a:r>
              <a:rPr lang="nb-NO" dirty="0" smtClean="0"/>
              <a:t> </a:t>
            </a:r>
            <a:r>
              <a:rPr lang="nb-NO" dirty="0" err="1" smtClean="0"/>
              <a:t>indicators</a:t>
            </a:r>
            <a:endParaRPr lang="en-GB" dirty="0"/>
          </a:p>
        </p:txBody>
      </p:sp>
      <p:sp>
        <p:nvSpPr>
          <p:cNvPr id="13" name="Avrundet rektangel 12">
            <a:hlinkClick r:id="rId10" action="ppaction://hlinksldjump"/>
          </p:cNvPr>
          <p:cNvSpPr/>
          <p:nvPr/>
        </p:nvSpPr>
        <p:spPr>
          <a:xfrm>
            <a:off x="4652367" y="4869160"/>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General </a:t>
            </a:r>
            <a:r>
              <a:rPr lang="nb-NO" dirty="0" err="1" smtClean="0"/>
              <a:t>comments</a:t>
            </a:r>
            <a:endParaRPr lang="en-GB" dirty="0"/>
          </a:p>
        </p:txBody>
      </p:sp>
      <p:pic>
        <p:nvPicPr>
          <p:cNvPr id="15" name="Bilde 14"/>
          <p:cNvPicPr/>
          <p:nvPr/>
        </p:nvPicPr>
        <p:blipFill>
          <a:blip r:embed="rId11">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6" name="Likebent trekant 5"/>
          <p:cNvSpPr/>
          <p:nvPr/>
        </p:nvSpPr>
        <p:spPr>
          <a:xfrm rot="16200000">
            <a:off x="6324296" y="3359499"/>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Likebent trekant 17">
            <a:hlinkClick r:id="" action="ppaction://hlinkshowjump?jump=nextslide"/>
          </p:cNvPr>
          <p:cNvSpPr/>
          <p:nvPr/>
        </p:nvSpPr>
        <p:spPr>
          <a:xfrm rot="5400000">
            <a:off x="6630445" y="3359499"/>
            <a:ext cx="203589" cy="130199"/>
          </a:xfrm>
          <a:prstGeom prs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99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2191"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survey</a:t>
            </a:r>
            <a:endParaRPr lang="en-GB" sz="1400" dirty="0">
              <a:solidFill>
                <a:srgbClr val="5CB59F"/>
              </a:solidFill>
            </a:endParaRPr>
          </a:p>
        </p:txBody>
      </p:sp>
      <p:sp>
        <p:nvSpPr>
          <p:cNvPr id="7" name="TekstSylinder 6"/>
          <p:cNvSpPr txBox="1"/>
          <p:nvPr/>
        </p:nvSpPr>
        <p:spPr>
          <a:xfrm>
            <a:off x="2878137" y="1768778"/>
            <a:ext cx="5213351" cy="830997"/>
          </a:xfrm>
          <a:prstGeom prst="rect">
            <a:avLst/>
          </a:prstGeom>
          <a:noFill/>
        </p:spPr>
        <p:txBody>
          <a:bodyPr wrap="square" rtlCol="0">
            <a:spAutoFit/>
          </a:bodyPr>
          <a:lstStyle/>
          <a:p>
            <a:r>
              <a:rPr lang="nb-NO" sz="1600" dirty="0" err="1" smtClean="0"/>
              <a:t>Questionnaires</a:t>
            </a:r>
            <a:r>
              <a:rPr lang="nb-NO" sz="1600" dirty="0" smtClean="0"/>
              <a:t> </a:t>
            </a:r>
            <a:r>
              <a:rPr lang="nb-NO" sz="1600" dirty="0" err="1" smtClean="0"/>
              <a:t>were</a:t>
            </a:r>
            <a:r>
              <a:rPr lang="nb-NO" sz="1600" dirty="0" smtClean="0"/>
              <a:t> sent via </a:t>
            </a:r>
            <a:r>
              <a:rPr lang="nb-NO" sz="1600" u="sng" dirty="0" smtClean="0"/>
              <a:t>email</a:t>
            </a:r>
            <a:r>
              <a:rPr lang="nb-NO" sz="1600" dirty="0" smtClean="0"/>
              <a:t>.</a:t>
            </a:r>
          </a:p>
          <a:p>
            <a:r>
              <a:rPr lang="nb-NO" sz="1600" u="sng" dirty="0" smtClean="0"/>
              <a:t>The 1st </a:t>
            </a:r>
            <a:r>
              <a:rPr lang="nb-NO" sz="1600" u="sng" dirty="0" err="1" smtClean="0"/>
              <a:t>questionnaire</a:t>
            </a:r>
            <a:r>
              <a:rPr lang="nb-NO" sz="1600" dirty="0" smtClean="0"/>
              <a:t> </a:t>
            </a:r>
            <a:r>
              <a:rPr lang="nb-NO" sz="1600" dirty="0" err="1" smtClean="0"/>
              <a:t>collects</a:t>
            </a:r>
            <a:r>
              <a:rPr lang="nb-NO" sz="1600" dirty="0" smtClean="0"/>
              <a:t> </a:t>
            </a:r>
            <a:r>
              <a:rPr lang="en-GB" sz="1600" dirty="0" smtClean="0"/>
              <a:t>ratings </a:t>
            </a:r>
            <a:r>
              <a:rPr lang="en-GB" sz="1600" dirty="0"/>
              <a:t>of </a:t>
            </a:r>
            <a:r>
              <a:rPr lang="en-GB" sz="1600" b="1" i="1" dirty="0"/>
              <a:t>performance level </a:t>
            </a:r>
            <a:r>
              <a:rPr lang="en-GB" sz="1600" dirty="0"/>
              <a:t>for each </a:t>
            </a:r>
            <a:r>
              <a:rPr lang="en-GB" sz="1600" dirty="0" smtClean="0"/>
              <a:t>component indicator (see example of RI1 below)</a:t>
            </a:r>
            <a:r>
              <a:rPr lang="nb-NO" sz="1600" dirty="0" smtClean="0"/>
              <a:t>.</a:t>
            </a:r>
            <a:endParaRPr lang="en-GB" sz="1600" dirty="0"/>
          </a:p>
        </p:txBody>
      </p:sp>
      <p:pic>
        <p:nvPicPr>
          <p:cNvPr id="6" name="Bilde 5"/>
          <p:cNvPicPr>
            <a:picLocks noChangeAspect="1"/>
          </p:cNvPicPr>
          <p:nvPr/>
        </p:nvPicPr>
        <p:blipFill>
          <a:blip r:embed="rId2"/>
          <a:stretch>
            <a:fillRect/>
          </a:stretch>
        </p:blipFill>
        <p:spPr>
          <a:xfrm>
            <a:off x="1440257" y="2769643"/>
            <a:ext cx="4982704" cy="3055498"/>
          </a:xfrm>
          <a:prstGeom prst="rect">
            <a:avLst/>
          </a:prstGeom>
        </p:spPr>
      </p:pic>
      <p:sp>
        <p:nvSpPr>
          <p:cNvPr id="9" name="TekstSylinder 8"/>
          <p:cNvSpPr txBox="1"/>
          <p:nvPr/>
        </p:nvSpPr>
        <p:spPr>
          <a:xfrm>
            <a:off x="6372200" y="2729744"/>
            <a:ext cx="5213351" cy="307777"/>
          </a:xfrm>
          <a:prstGeom prst="rect">
            <a:avLst/>
          </a:prstGeom>
          <a:noFill/>
        </p:spPr>
        <p:txBody>
          <a:bodyPr wrap="square" rtlCol="0">
            <a:spAutoFit/>
          </a:bodyPr>
          <a:lstStyle/>
          <a:p>
            <a:r>
              <a:rPr lang="nb-NO" sz="1400" b="1" dirty="0" smtClean="0">
                <a:solidFill>
                  <a:srgbClr val="C00000"/>
                </a:solidFill>
              </a:rPr>
              <a:t>Three </a:t>
            </a:r>
            <a:r>
              <a:rPr lang="nb-NO" sz="1400" b="1" dirty="0" err="1" smtClean="0">
                <a:solidFill>
                  <a:srgbClr val="C00000"/>
                </a:solidFill>
              </a:rPr>
              <a:t>admin</a:t>
            </a:r>
            <a:r>
              <a:rPr lang="nb-NO" sz="1400" b="1" dirty="0" smtClean="0">
                <a:solidFill>
                  <a:srgbClr val="C00000"/>
                </a:solidFill>
              </a:rPr>
              <a:t>. </a:t>
            </a:r>
            <a:r>
              <a:rPr lang="nb-NO" sz="1400" b="1" dirty="0" err="1" smtClean="0">
                <a:solidFill>
                  <a:srgbClr val="C00000"/>
                </a:solidFill>
              </a:rPr>
              <a:t>levels</a:t>
            </a:r>
            <a:endParaRPr lang="en-GB" sz="1400" b="1" dirty="0">
              <a:solidFill>
                <a:srgbClr val="C00000"/>
              </a:solidFill>
            </a:endParaRPr>
          </a:p>
        </p:txBody>
      </p:sp>
      <p:sp>
        <p:nvSpPr>
          <p:cNvPr id="10" name="TekstSylinder 9"/>
          <p:cNvSpPr txBox="1"/>
          <p:nvPr/>
        </p:nvSpPr>
        <p:spPr>
          <a:xfrm>
            <a:off x="6372200" y="2883632"/>
            <a:ext cx="5213351" cy="307777"/>
          </a:xfrm>
          <a:prstGeom prst="rect">
            <a:avLst/>
          </a:prstGeom>
          <a:noFill/>
        </p:spPr>
        <p:txBody>
          <a:bodyPr wrap="square" rtlCol="0">
            <a:spAutoFit/>
          </a:bodyPr>
          <a:lstStyle/>
          <a:p>
            <a:r>
              <a:rPr lang="nb-NO" sz="1400" b="1" dirty="0" err="1" smtClean="0">
                <a:solidFill>
                  <a:srgbClr val="C00000"/>
                </a:solidFill>
              </a:rPr>
              <a:t>Two</a:t>
            </a:r>
            <a:r>
              <a:rPr lang="nb-NO" sz="1400" b="1" dirty="0" smtClean="0">
                <a:solidFill>
                  <a:srgbClr val="C00000"/>
                </a:solidFill>
              </a:rPr>
              <a:t> time </a:t>
            </a:r>
            <a:r>
              <a:rPr lang="nb-NO" sz="1400" b="1" dirty="0" err="1" smtClean="0">
                <a:solidFill>
                  <a:srgbClr val="C00000"/>
                </a:solidFill>
              </a:rPr>
              <a:t>periods</a:t>
            </a:r>
            <a:endParaRPr lang="en-GB" sz="1400" b="1" dirty="0">
              <a:solidFill>
                <a:srgbClr val="C00000"/>
              </a:solidFill>
            </a:endParaRPr>
          </a:p>
        </p:txBody>
      </p:sp>
      <p:sp>
        <p:nvSpPr>
          <p:cNvPr id="11" name="TekstSylinder 10"/>
          <p:cNvSpPr txBox="1"/>
          <p:nvPr/>
        </p:nvSpPr>
        <p:spPr>
          <a:xfrm>
            <a:off x="6372199" y="3868803"/>
            <a:ext cx="5213351" cy="523220"/>
          </a:xfrm>
          <a:prstGeom prst="rect">
            <a:avLst/>
          </a:prstGeom>
          <a:noFill/>
        </p:spPr>
        <p:txBody>
          <a:bodyPr wrap="square" rtlCol="0">
            <a:spAutoFit/>
          </a:bodyPr>
          <a:lstStyle/>
          <a:p>
            <a:r>
              <a:rPr lang="nb-NO" sz="1400" b="1" dirty="0" err="1" smtClean="0">
                <a:solidFill>
                  <a:srgbClr val="C00000"/>
                </a:solidFill>
              </a:rPr>
              <a:t>Can</a:t>
            </a:r>
            <a:r>
              <a:rPr lang="nb-NO" sz="1400" b="1" dirty="0" smtClean="0">
                <a:solidFill>
                  <a:srgbClr val="C00000"/>
                </a:solidFill>
              </a:rPr>
              <a:t> </a:t>
            </a:r>
            <a:r>
              <a:rPr lang="nb-NO" sz="1400" b="1" dirty="0" err="1" smtClean="0">
                <a:solidFill>
                  <a:srgbClr val="C00000"/>
                </a:solidFill>
              </a:rPr>
              <a:t>also</a:t>
            </a:r>
            <a:r>
              <a:rPr lang="nb-NO" sz="1400" b="1" dirty="0" smtClean="0">
                <a:solidFill>
                  <a:srgbClr val="C00000"/>
                </a:solidFill>
              </a:rPr>
              <a:t> </a:t>
            </a:r>
            <a:r>
              <a:rPr lang="nb-NO" sz="1400" b="1" dirty="0" err="1" smtClean="0">
                <a:solidFill>
                  <a:srgbClr val="C00000"/>
                </a:solidFill>
              </a:rPr>
              <a:t>choose</a:t>
            </a:r>
            <a:r>
              <a:rPr lang="nb-NO" sz="1400" b="1" dirty="0" smtClean="0">
                <a:solidFill>
                  <a:srgbClr val="C00000"/>
                </a:solidFill>
              </a:rPr>
              <a:t> </a:t>
            </a:r>
            <a:r>
              <a:rPr lang="nb-NO" sz="1400" b="1" dirty="0" err="1" smtClean="0">
                <a:solidFill>
                  <a:srgbClr val="C00000"/>
                </a:solidFill>
              </a:rPr>
              <a:t>other</a:t>
            </a:r>
            <a:endParaRPr lang="nb-NO" sz="1400" b="1" dirty="0" smtClean="0">
              <a:solidFill>
                <a:srgbClr val="C00000"/>
              </a:solidFill>
            </a:endParaRPr>
          </a:p>
          <a:p>
            <a:r>
              <a:rPr lang="nb-NO" sz="1400" b="1" dirty="0" err="1" smtClean="0">
                <a:solidFill>
                  <a:srgbClr val="C00000"/>
                </a:solidFill>
              </a:rPr>
              <a:t>answers</a:t>
            </a:r>
            <a:r>
              <a:rPr lang="nb-NO" sz="1400" b="1" dirty="0" smtClean="0">
                <a:solidFill>
                  <a:srgbClr val="C00000"/>
                </a:solidFill>
              </a:rPr>
              <a:t>…</a:t>
            </a:r>
            <a:endParaRPr lang="en-GB" sz="1400" b="1" dirty="0">
              <a:solidFill>
                <a:srgbClr val="C00000"/>
              </a:solidFill>
            </a:endParaRPr>
          </a:p>
        </p:txBody>
      </p:sp>
      <p:pic>
        <p:nvPicPr>
          <p:cNvPr id="12" name="Bilde 11"/>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6" name="Avrundet rektangel 25">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7" name="Avrundet rektangel 26">
            <a:hlinkClick r:id="rId5" action="ppaction://hlinksldjump"/>
          </p:cNvPr>
          <p:cNvSpPr/>
          <p:nvPr/>
        </p:nvSpPr>
        <p:spPr>
          <a:xfrm>
            <a:off x="-108360" y="3542653"/>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survey</a:t>
            </a:r>
            <a:endParaRPr lang="en-GB" sz="1400" dirty="0">
              <a:solidFill>
                <a:srgbClr val="5CB59F"/>
              </a:solidFill>
            </a:endParaRPr>
          </a:p>
        </p:txBody>
      </p:sp>
      <p:sp>
        <p:nvSpPr>
          <p:cNvPr id="28" name="Avrundet rektangel 27">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9" name="Avrundet rektangel 28">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30" name="Avrundet rektangel 29">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31" name="Avrundet rektangel 30">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2" name="Avrundet rektangel 31">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33" name="Avrundet rektangel 32">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34" name="Gruppe 33"/>
          <p:cNvGrpSpPr/>
          <p:nvPr/>
        </p:nvGrpSpPr>
        <p:grpSpPr>
          <a:xfrm>
            <a:off x="969046" y="2564904"/>
            <a:ext cx="360040" cy="240329"/>
            <a:chOff x="969046" y="2571128"/>
            <a:chExt cx="360040" cy="240329"/>
          </a:xfrm>
        </p:grpSpPr>
        <p:sp>
          <p:nvSpPr>
            <p:cNvPr id="35" name="Likebent trekant 34">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Avrundet rektangel 35">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7" name="Likebent trekant 36"/>
          <p:cNvSpPr/>
          <p:nvPr/>
        </p:nvSpPr>
        <p:spPr>
          <a:xfrm rot="16200000">
            <a:off x="7618445"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8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2191" y="1675008"/>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survey</a:t>
            </a:r>
            <a:endParaRPr lang="en-GB" sz="1400" dirty="0">
              <a:solidFill>
                <a:srgbClr val="5CB59F"/>
              </a:solidFill>
            </a:endParaRPr>
          </a:p>
        </p:txBody>
      </p:sp>
      <p:sp>
        <p:nvSpPr>
          <p:cNvPr id="7" name="TekstSylinder 6"/>
          <p:cNvSpPr txBox="1"/>
          <p:nvPr/>
        </p:nvSpPr>
        <p:spPr>
          <a:xfrm>
            <a:off x="2878137" y="1896694"/>
            <a:ext cx="5380536" cy="338554"/>
          </a:xfrm>
          <a:prstGeom prst="rect">
            <a:avLst/>
          </a:prstGeom>
          <a:noFill/>
        </p:spPr>
        <p:txBody>
          <a:bodyPr wrap="square" rtlCol="0">
            <a:spAutoFit/>
          </a:bodyPr>
          <a:lstStyle/>
          <a:p>
            <a:r>
              <a:rPr lang="nb-NO" sz="1600" u="sng" dirty="0" smtClean="0"/>
              <a:t>The 1st </a:t>
            </a:r>
            <a:r>
              <a:rPr lang="nb-NO" sz="1600" u="sng" dirty="0" err="1" smtClean="0"/>
              <a:t>questionnaire</a:t>
            </a:r>
            <a:r>
              <a:rPr lang="nb-NO" sz="1600" dirty="0" smtClean="0"/>
              <a:t> </a:t>
            </a:r>
            <a:r>
              <a:rPr lang="nb-NO" sz="1600" dirty="0" err="1" smtClean="0"/>
              <a:t>also</a:t>
            </a:r>
            <a:r>
              <a:rPr lang="nb-NO" sz="1600" dirty="0" smtClean="0"/>
              <a:t> </a:t>
            </a:r>
            <a:r>
              <a:rPr lang="nb-NO" sz="1600" dirty="0" err="1" smtClean="0"/>
              <a:t>collects</a:t>
            </a:r>
            <a:r>
              <a:rPr lang="nb-NO" sz="1600" dirty="0" smtClean="0"/>
              <a:t> </a:t>
            </a:r>
            <a:r>
              <a:rPr lang="nb-NO" sz="1600" dirty="0" err="1" smtClean="0"/>
              <a:t>other</a:t>
            </a:r>
            <a:r>
              <a:rPr lang="nb-NO" sz="1600" dirty="0" smtClean="0"/>
              <a:t> </a:t>
            </a:r>
            <a:r>
              <a:rPr lang="nb-NO" sz="1600" dirty="0" err="1" smtClean="0"/>
              <a:t>information</a:t>
            </a:r>
            <a:r>
              <a:rPr lang="nb-NO" sz="1600" dirty="0" smtClean="0"/>
              <a:t>/opinions:</a:t>
            </a:r>
            <a:endParaRPr lang="en-GB" sz="1600" dirty="0"/>
          </a:p>
        </p:txBody>
      </p:sp>
      <p:sp>
        <p:nvSpPr>
          <p:cNvPr id="12" name="TekstSylinder 11"/>
          <p:cNvSpPr txBox="1"/>
          <p:nvPr/>
        </p:nvSpPr>
        <p:spPr>
          <a:xfrm>
            <a:off x="1547664" y="2477980"/>
            <a:ext cx="5688632" cy="3046988"/>
          </a:xfrm>
          <a:prstGeom prst="rect">
            <a:avLst/>
          </a:prstGeom>
          <a:noFill/>
        </p:spPr>
        <p:txBody>
          <a:bodyPr wrap="square" rtlCol="0">
            <a:spAutoFit/>
          </a:bodyPr>
          <a:lstStyle/>
          <a:p>
            <a:r>
              <a:rPr lang="nb-NO" sz="1600" dirty="0" err="1" smtClean="0"/>
              <a:t>Other</a:t>
            </a:r>
            <a:r>
              <a:rPr lang="nb-NO" sz="1600" dirty="0" smtClean="0"/>
              <a:t> </a:t>
            </a:r>
            <a:r>
              <a:rPr lang="nb-NO" sz="1600" dirty="0" err="1" smtClean="0"/>
              <a:t>information</a:t>
            </a:r>
            <a:r>
              <a:rPr lang="nb-NO" sz="1600" dirty="0" smtClean="0"/>
              <a:t>:</a:t>
            </a:r>
          </a:p>
          <a:p>
            <a:pPr marL="285750" indent="-285750">
              <a:buFont typeface="Arial" panose="020B0604020202020204" pitchFamily="34" charset="0"/>
              <a:buChar char="•"/>
            </a:pPr>
            <a:r>
              <a:rPr lang="nb-NO" sz="1600" dirty="0" err="1" smtClean="0"/>
              <a:t>Organisation</a:t>
            </a:r>
            <a:endParaRPr lang="nb-NO" sz="1600" dirty="0" smtClean="0"/>
          </a:p>
          <a:p>
            <a:pPr marL="285750" indent="-285750">
              <a:buFont typeface="Arial" panose="020B0604020202020204" pitchFamily="34" charset="0"/>
              <a:buChar char="•"/>
            </a:pPr>
            <a:r>
              <a:rPr lang="nb-NO" sz="1600" dirty="0" err="1" smtClean="0"/>
              <a:t>Title</a:t>
            </a:r>
            <a:r>
              <a:rPr lang="nb-NO" sz="1600" dirty="0" smtClean="0"/>
              <a:t>/</a:t>
            </a:r>
            <a:r>
              <a:rPr lang="nb-NO" sz="1600" dirty="0" err="1" smtClean="0"/>
              <a:t>occupation</a:t>
            </a:r>
            <a:endParaRPr lang="nb-NO" sz="1600" dirty="0" smtClean="0"/>
          </a:p>
          <a:p>
            <a:pPr marL="285750" indent="-285750">
              <a:buFont typeface="Arial" panose="020B0604020202020204" pitchFamily="34" charset="0"/>
              <a:buChar char="•"/>
            </a:pPr>
            <a:r>
              <a:rPr lang="nb-NO" sz="1600" dirty="0" err="1" smtClean="0"/>
              <a:t>Discipline</a:t>
            </a:r>
            <a:r>
              <a:rPr lang="nb-NO" sz="1600" dirty="0" smtClean="0"/>
              <a:t> in risk management</a:t>
            </a:r>
          </a:p>
          <a:p>
            <a:pPr marL="285750" indent="-285750">
              <a:buFont typeface="Arial" panose="020B0604020202020204" pitchFamily="34" charset="0"/>
              <a:buChar char="•"/>
            </a:pPr>
            <a:r>
              <a:rPr lang="nb-NO" sz="1600" dirty="0" smtClean="0"/>
              <a:t>Norwegian </a:t>
            </a:r>
            <a:r>
              <a:rPr lang="nb-NO" sz="1600" dirty="0" err="1" smtClean="0"/>
              <a:t>counties</a:t>
            </a:r>
            <a:r>
              <a:rPr lang="nb-NO" sz="1600" dirty="0" smtClean="0"/>
              <a:t>/</a:t>
            </a:r>
            <a:r>
              <a:rPr lang="nb-NO" sz="1600" dirty="0" err="1" smtClean="0"/>
              <a:t>municipalities</a:t>
            </a:r>
            <a:r>
              <a:rPr lang="nb-NO" sz="1600" dirty="0" smtClean="0"/>
              <a:t> most </a:t>
            </a:r>
            <a:r>
              <a:rPr lang="nb-NO" sz="1600" dirty="0" err="1" smtClean="0"/>
              <a:t>familiar</a:t>
            </a:r>
            <a:r>
              <a:rPr lang="nb-NO" sz="1600" dirty="0" smtClean="0"/>
              <a:t> </a:t>
            </a:r>
            <a:r>
              <a:rPr lang="nb-NO" sz="1600" dirty="0" err="1" smtClean="0"/>
              <a:t>with</a:t>
            </a:r>
            <a:r>
              <a:rPr lang="nb-NO" sz="1600" dirty="0" smtClean="0"/>
              <a:t> </a:t>
            </a:r>
            <a:r>
              <a:rPr lang="nb-NO" sz="1600" dirty="0" err="1" smtClean="0"/>
              <a:t>regarding</a:t>
            </a:r>
            <a:r>
              <a:rPr lang="nb-NO" sz="1600" dirty="0" smtClean="0"/>
              <a:t> </a:t>
            </a:r>
            <a:r>
              <a:rPr lang="nb-NO" sz="1600" dirty="0" err="1" smtClean="0"/>
              <a:t>landslide</a:t>
            </a:r>
            <a:r>
              <a:rPr lang="nb-NO" sz="1600" dirty="0" smtClean="0"/>
              <a:t> risk management</a:t>
            </a:r>
          </a:p>
          <a:p>
            <a:pPr marL="285750" indent="-285750">
              <a:buFontTx/>
              <a:buChar char="-"/>
            </a:pPr>
            <a:endParaRPr lang="nb-NO" sz="1600" dirty="0"/>
          </a:p>
          <a:p>
            <a:r>
              <a:rPr lang="nb-NO" sz="1600" dirty="0" err="1" smtClean="0"/>
              <a:t>Other</a:t>
            </a:r>
            <a:r>
              <a:rPr lang="nb-NO" sz="1600" dirty="0" smtClean="0"/>
              <a:t> opinions:</a:t>
            </a:r>
          </a:p>
          <a:p>
            <a:pPr marL="285750" indent="-285750">
              <a:buFont typeface="Arial" panose="020B0604020202020204" pitchFamily="34" charset="0"/>
              <a:buChar char="•"/>
            </a:pPr>
            <a:r>
              <a:rPr lang="nb-NO" sz="1600" dirty="0" err="1" smtClean="0"/>
              <a:t>Factors</a:t>
            </a:r>
            <a:r>
              <a:rPr lang="nb-NO" sz="1600" dirty="0" smtClean="0"/>
              <a:t> </a:t>
            </a:r>
            <a:r>
              <a:rPr lang="nb-NO" sz="1600" dirty="0" err="1" smtClean="0"/>
              <a:t>considered</a:t>
            </a:r>
            <a:r>
              <a:rPr lang="nb-NO" sz="1600" dirty="0" smtClean="0"/>
              <a:t> for </a:t>
            </a:r>
            <a:r>
              <a:rPr lang="nb-NO" sz="1600" dirty="0" err="1" smtClean="0"/>
              <a:t>evaluation</a:t>
            </a:r>
            <a:r>
              <a:rPr lang="nb-NO" sz="1600" dirty="0" smtClean="0"/>
              <a:t> </a:t>
            </a:r>
            <a:r>
              <a:rPr lang="nb-NO" sz="1600" dirty="0" err="1" smtClean="0"/>
              <a:t>of</a:t>
            </a:r>
            <a:r>
              <a:rPr lang="nb-NO" sz="1600" dirty="0" smtClean="0"/>
              <a:t> </a:t>
            </a:r>
            <a:r>
              <a:rPr lang="nb-NO" sz="1600" dirty="0" smtClean="0">
                <a:solidFill>
                  <a:srgbClr val="C00000"/>
                </a:solidFill>
              </a:rPr>
              <a:t>2050</a:t>
            </a:r>
          </a:p>
          <a:p>
            <a:pPr marL="285750" indent="-285750">
              <a:buFont typeface="Arial" panose="020B0604020202020204" pitchFamily="34" charset="0"/>
              <a:buChar char="•"/>
            </a:pPr>
            <a:r>
              <a:rPr lang="nb-NO" sz="1600" dirty="0" err="1" smtClean="0"/>
              <a:t>Comments</a:t>
            </a:r>
            <a:r>
              <a:rPr lang="nb-NO" sz="1600" dirty="0" smtClean="0"/>
              <a:t> </a:t>
            </a:r>
            <a:r>
              <a:rPr lang="nb-NO" sz="1600" dirty="0" err="1" smtClean="0"/>
              <a:t>about</a:t>
            </a:r>
            <a:r>
              <a:rPr lang="nb-NO" sz="1600" dirty="0" smtClean="0"/>
              <a:t> </a:t>
            </a:r>
            <a:r>
              <a:rPr lang="nb-NO" sz="1600" dirty="0" err="1" smtClean="0"/>
              <a:t>landslide</a:t>
            </a:r>
            <a:r>
              <a:rPr lang="nb-NO" sz="1600" dirty="0" smtClean="0"/>
              <a:t> risk management in Norway</a:t>
            </a:r>
          </a:p>
          <a:p>
            <a:pPr marL="285750" indent="-285750">
              <a:buFont typeface="Arial" panose="020B0604020202020204" pitchFamily="34" charset="0"/>
              <a:buChar char="•"/>
            </a:pPr>
            <a:r>
              <a:rPr lang="nb-NO" sz="1600" dirty="0" err="1" smtClean="0"/>
              <a:t>Comments</a:t>
            </a:r>
            <a:r>
              <a:rPr lang="nb-NO" sz="1600" dirty="0" smtClean="0"/>
              <a:t> </a:t>
            </a:r>
            <a:r>
              <a:rPr lang="nb-NO" sz="1600" dirty="0" err="1" smtClean="0"/>
              <a:t>about</a:t>
            </a:r>
            <a:r>
              <a:rPr lang="nb-NO" sz="1600" dirty="0" smtClean="0"/>
              <a:t> </a:t>
            </a:r>
            <a:r>
              <a:rPr lang="nb-NO" sz="1600" dirty="0" err="1" smtClean="0"/>
              <a:t>the</a:t>
            </a:r>
            <a:r>
              <a:rPr lang="nb-NO" sz="1600" dirty="0" smtClean="0"/>
              <a:t> survey</a:t>
            </a:r>
          </a:p>
          <a:p>
            <a:endParaRPr lang="en-GB" sz="1600" dirty="0"/>
          </a:p>
        </p:txBody>
      </p:sp>
      <p:pic>
        <p:nvPicPr>
          <p:cNvPr id="9" name="Bilde 8"/>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4" name="Avrundet rektangel 23">
            <a:hlinkClick r:id="rId3"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5" name="Avrundet rektangel 24">
            <a:hlinkClick r:id="rId4" action="ppaction://hlinksldjump"/>
          </p:cNvPr>
          <p:cNvSpPr/>
          <p:nvPr/>
        </p:nvSpPr>
        <p:spPr>
          <a:xfrm>
            <a:off x="-108360" y="3542653"/>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survey</a:t>
            </a:r>
            <a:endParaRPr lang="en-GB" sz="1400" dirty="0">
              <a:solidFill>
                <a:srgbClr val="5CB59F"/>
              </a:solidFill>
            </a:endParaRPr>
          </a:p>
        </p:txBody>
      </p:sp>
      <p:sp>
        <p:nvSpPr>
          <p:cNvPr id="26" name="Avrundet rektangel 25">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7" name="Avrundet rektangel 26">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8" name="Avrundet rektangel 27">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9" name="Avrundet rektangel 28">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0" name="Avrundet rektangel 29">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31" name="Avrundet rektangel 30">
            <a:hlinkClick r:id="rId10"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32" name="Gruppe 31"/>
          <p:cNvGrpSpPr/>
          <p:nvPr/>
        </p:nvGrpSpPr>
        <p:grpSpPr>
          <a:xfrm>
            <a:off x="969046" y="2564904"/>
            <a:ext cx="360040" cy="240329"/>
            <a:chOff x="969046" y="2571128"/>
            <a:chExt cx="360040" cy="240329"/>
          </a:xfrm>
        </p:grpSpPr>
        <p:sp>
          <p:nvSpPr>
            <p:cNvPr id="33" name="Likebent trekant 32">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Avrundet rektangel 33">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7" name="Likebent trekant 36">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171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survey</a:t>
            </a:r>
            <a:endParaRPr lang="en-GB" sz="1400" dirty="0">
              <a:solidFill>
                <a:srgbClr val="5CB59F"/>
              </a:solidFill>
            </a:endParaRPr>
          </a:p>
        </p:txBody>
      </p:sp>
      <p:sp>
        <p:nvSpPr>
          <p:cNvPr id="7" name="TekstSylinder 6"/>
          <p:cNvSpPr txBox="1"/>
          <p:nvPr/>
        </p:nvSpPr>
        <p:spPr>
          <a:xfrm>
            <a:off x="2878137" y="1768778"/>
            <a:ext cx="5213351" cy="584775"/>
          </a:xfrm>
          <a:prstGeom prst="rect">
            <a:avLst/>
          </a:prstGeom>
          <a:noFill/>
        </p:spPr>
        <p:txBody>
          <a:bodyPr wrap="square" rtlCol="0">
            <a:spAutoFit/>
          </a:bodyPr>
          <a:lstStyle/>
          <a:p>
            <a:r>
              <a:rPr lang="nb-NO" sz="1600" dirty="0" smtClean="0"/>
              <a:t>Experts </a:t>
            </a:r>
            <a:r>
              <a:rPr lang="nb-NO" sz="1600" dirty="0" err="1" smtClean="0"/>
              <a:t>of</a:t>
            </a:r>
            <a:r>
              <a:rPr lang="nb-NO" sz="1600" dirty="0" smtClean="0"/>
              <a:t> </a:t>
            </a:r>
            <a:r>
              <a:rPr lang="nb-NO" sz="1600" dirty="0" err="1" smtClean="0"/>
              <a:t>specific</a:t>
            </a:r>
            <a:r>
              <a:rPr lang="nb-NO" sz="1600" dirty="0" smtClean="0"/>
              <a:t> </a:t>
            </a:r>
            <a:r>
              <a:rPr lang="nb-NO" sz="1600" dirty="0" err="1" smtClean="0"/>
              <a:t>public</a:t>
            </a:r>
            <a:r>
              <a:rPr lang="nb-NO" sz="1600" dirty="0" smtClean="0"/>
              <a:t> </a:t>
            </a:r>
            <a:r>
              <a:rPr lang="nb-NO" sz="1600" dirty="0" err="1" smtClean="0"/>
              <a:t>policies</a:t>
            </a:r>
            <a:r>
              <a:rPr lang="nb-NO" sz="1600" dirty="0" smtClean="0"/>
              <a:t> </a:t>
            </a:r>
            <a:r>
              <a:rPr lang="nb-NO" sz="1600" dirty="0" err="1" smtClean="0"/>
              <a:t>were</a:t>
            </a:r>
            <a:r>
              <a:rPr lang="nb-NO" sz="1600" dirty="0" smtClean="0"/>
              <a:t> </a:t>
            </a:r>
            <a:r>
              <a:rPr lang="nb-NO" sz="1600" dirty="0" err="1" smtClean="0"/>
              <a:t>invited</a:t>
            </a:r>
            <a:r>
              <a:rPr lang="nb-NO" sz="1600" dirty="0" smtClean="0"/>
              <a:t> to </a:t>
            </a:r>
            <a:r>
              <a:rPr lang="nb-NO" sz="1600" dirty="0" err="1" smtClean="0"/>
              <a:t>answer</a:t>
            </a:r>
            <a:r>
              <a:rPr lang="nb-NO" sz="1600" dirty="0" smtClean="0"/>
              <a:t> </a:t>
            </a:r>
            <a:r>
              <a:rPr lang="nb-NO" sz="1600" dirty="0" err="1" smtClean="0"/>
              <a:t>the</a:t>
            </a:r>
            <a:r>
              <a:rPr lang="nb-NO" sz="1600" dirty="0" smtClean="0"/>
              <a:t> </a:t>
            </a:r>
            <a:r>
              <a:rPr lang="nb-NO" sz="1600" u="sng" dirty="0" smtClean="0"/>
              <a:t>2nd </a:t>
            </a:r>
            <a:r>
              <a:rPr lang="nb-NO" sz="1600" u="sng" dirty="0" err="1" smtClean="0"/>
              <a:t>questionnaire</a:t>
            </a:r>
            <a:r>
              <a:rPr lang="nb-NO" sz="1600" dirty="0"/>
              <a:t> </a:t>
            </a:r>
            <a:r>
              <a:rPr lang="nb-NO" sz="1600" dirty="0" smtClean="0"/>
              <a:t>for </a:t>
            </a:r>
            <a:r>
              <a:rPr lang="nb-NO" sz="1600" dirty="0" err="1" smtClean="0"/>
              <a:t>allocation</a:t>
            </a:r>
            <a:r>
              <a:rPr lang="nb-NO" sz="1600" dirty="0" smtClean="0"/>
              <a:t> </a:t>
            </a:r>
            <a:r>
              <a:rPr lang="nb-NO" sz="1600" dirty="0" err="1" smtClean="0"/>
              <a:t>of</a:t>
            </a:r>
            <a:r>
              <a:rPr lang="nb-NO" sz="1600" dirty="0" smtClean="0"/>
              <a:t> </a:t>
            </a:r>
            <a:r>
              <a:rPr lang="nb-NO" sz="1600" u="sng" dirty="0" smtClean="0"/>
              <a:t>relative </a:t>
            </a:r>
            <a:r>
              <a:rPr lang="nb-NO" sz="1600" u="sng" dirty="0" err="1" smtClean="0"/>
              <a:t>weights</a:t>
            </a:r>
            <a:r>
              <a:rPr lang="nb-NO" sz="1600" dirty="0" smtClean="0"/>
              <a:t>.</a:t>
            </a:r>
            <a:endParaRPr lang="en-GB" sz="1600" dirty="0"/>
          </a:p>
        </p:txBody>
      </p:sp>
      <p:pic>
        <p:nvPicPr>
          <p:cNvPr id="9" name="Bilde 8"/>
          <p:cNvPicPr>
            <a:picLocks noChangeAspect="1"/>
          </p:cNvPicPr>
          <p:nvPr/>
        </p:nvPicPr>
        <p:blipFill rotWithShape="1">
          <a:blip r:embed="rId2"/>
          <a:srcRect b="24132"/>
          <a:stretch/>
        </p:blipFill>
        <p:spPr>
          <a:xfrm>
            <a:off x="2206518" y="2441338"/>
            <a:ext cx="5243686" cy="3294832"/>
          </a:xfrm>
          <a:prstGeom prst="rect">
            <a:avLst/>
          </a:prstGeom>
        </p:spPr>
      </p:pic>
      <p:pic>
        <p:nvPicPr>
          <p:cNvPr id="10" name="Bilde 9"/>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4" name="Avrundet rektangel 23">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5" name="Avrundet rektangel 24">
            <a:hlinkClick r:id="rId5" action="ppaction://hlinksldjump"/>
          </p:cNvPr>
          <p:cNvSpPr/>
          <p:nvPr/>
        </p:nvSpPr>
        <p:spPr>
          <a:xfrm>
            <a:off x="-108360" y="3542653"/>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survey</a:t>
            </a:r>
            <a:endParaRPr lang="en-GB" sz="1400" dirty="0">
              <a:solidFill>
                <a:srgbClr val="5CB59F"/>
              </a:solidFill>
            </a:endParaRPr>
          </a:p>
        </p:txBody>
      </p:sp>
      <p:sp>
        <p:nvSpPr>
          <p:cNvPr id="26" name="Avrundet rektangel 25">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7" name="Avrundet rektangel 26">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8" name="Avrundet rektangel 27">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9" name="Avrundet rektangel 28">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0" name="Avrundet rektangel 29">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31" name="Avrundet rektangel 30">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32" name="Gruppe 31"/>
          <p:cNvGrpSpPr/>
          <p:nvPr/>
        </p:nvGrpSpPr>
        <p:grpSpPr>
          <a:xfrm>
            <a:off x="969046" y="2564904"/>
            <a:ext cx="360040" cy="240329"/>
            <a:chOff x="969046" y="2571128"/>
            <a:chExt cx="360040" cy="240329"/>
          </a:xfrm>
        </p:grpSpPr>
        <p:sp>
          <p:nvSpPr>
            <p:cNvPr id="33" name="Likebent trekant 32">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Avrundet rektangel 33">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5" name="Likebent trekant 34">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Likebent trekant 35"/>
          <p:cNvSpPr/>
          <p:nvPr/>
        </p:nvSpPr>
        <p:spPr>
          <a:xfrm rot="5400000">
            <a:off x="7924594"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7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Target </a:t>
            </a:r>
            <a:r>
              <a:rPr lang="nb-NO" dirty="0" err="1" smtClean="0">
                <a:solidFill>
                  <a:srgbClr val="5CB59F"/>
                </a:solidFill>
              </a:rPr>
              <a:t>participants</a:t>
            </a:r>
            <a:endParaRPr lang="en-GB" sz="1400" dirty="0">
              <a:solidFill>
                <a:srgbClr val="5CB59F"/>
              </a:solidFill>
            </a:endParaRPr>
          </a:p>
        </p:txBody>
      </p:sp>
      <p:sp>
        <p:nvSpPr>
          <p:cNvPr id="10" name="TekstSylinder 9"/>
          <p:cNvSpPr txBox="1"/>
          <p:nvPr/>
        </p:nvSpPr>
        <p:spPr>
          <a:xfrm>
            <a:off x="1763688" y="2384803"/>
            <a:ext cx="5213351" cy="2308324"/>
          </a:xfrm>
          <a:prstGeom prst="rect">
            <a:avLst/>
          </a:prstGeom>
          <a:noFill/>
        </p:spPr>
        <p:txBody>
          <a:bodyPr wrap="square" rtlCol="0">
            <a:spAutoFit/>
          </a:bodyPr>
          <a:lstStyle/>
          <a:p>
            <a:r>
              <a:rPr lang="nb-NO" sz="1600" dirty="0" err="1" smtClean="0"/>
              <a:t>Participants</a:t>
            </a:r>
            <a:r>
              <a:rPr lang="nb-NO" sz="1600" dirty="0" smtClean="0"/>
              <a:t> </a:t>
            </a:r>
            <a:r>
              <a:rPr lang="nb-NO" sz="1600" dirty="0" err="1" smtClean="0"/>
              <a:t>were</a:t>
            </a:r>
            <a:r>
              <a:rPr lang="nb-NO" sz="1600" dirty="0" smtClean="0"/>
              <a:t> </a:t>
            </a:r>
            <a:r>
              <a:rPr lang="nb-NO" sz="1600" dirty="0" err="1" smtClean="0"/>
              <a:t>invited</a:t>
            </a:r>
            <a:r>
              <a:rPr lang="nb-NO" sz="1600" dirty="0" smtClean="0"/>
              <a:t> from…</a:t>
            </a:r>
          </a:p>
          <a:p>
            <a:pPr marL="285750" indent="-285750">
              <a:buFont typeface="Arial" panose="020B0604020202020204" pitchFamily="34" charset="0"/>
              <a:buChar char="•"/>
            </a:pPr>
            <a:r>
              <a:rPr lang="nb-NO" sz="1600" dirty="0" err="1" smtClean="0"/>
              <a:t>Government</a:t>
            </a:r>
            <a:r>
              <a:rPr lang="nb-NO" sz="1600" dirty="0" smtClean="0"/>
              <a:t> </a:t>
            </a:r>
            <a:r>
              <a:rPr lang="nb-NO" sz="1600" dirty="0" err="1" smtClean="0"/>
              <a:t>agencies</a:t>
            </a:r>
            <a:endParaRPr lang="nb-NO" sz="1600" dirty="0" smtClean="0"/>
          </a:p>
          <a:p>
            <a:pPr marL="285750" indent="-285750">
              <a:buFont typeface="Arial" panose="020B0604020202020204" pitchFamily="34" charset="0"/>
              <a:buChar char="•"/>
            </a:pPr>
            <a:r>
              <a:rPr lang="nb-NO" sz="1600" dirty="0" err="1" smtClean="0"/>
              <a:t>Local</a:t>
            </a:r>
            <a:r>
              <a:rPr lang="nb-NO" sz="1600" dirty="0" smtClean="0"/>
              <a:t> </a:t>
            </a:r>
            <a:r>
              <a:rPr lang="nb-NO" sz="1600" dirty="0" err="1" smtClean="0"/>
              <a:t>authorities</a:t>
            </a:r>
            <a:endParaRPr lang="nb-NO" sz="1600" dirty="0" smtClean="0"/>
          </a:p>
          <a:p>
            <a:pPr marL="285750" indent="-285750">
              <a:buFont typeface="Arial" panose="020B0604020202020204" pitchFamily="34" charset="0"/>
              <a:buChar char="•"/>
            </a:pPr>
            <a:r>
              <a:rPr lang="nb-NO" sz="1600" dirty="0" smtClean="0"/>
              <a:t>Consultants</a:t>
            </a:r>
          </a:p>
          <a:p>
            <a:pPr marL="285750" indent="-285750">
              <a:buFont typeface="Arial" panose="020B0604020202020204" pitchFamily="34" charset="0"/>
              <a:buChar char="•"/>
            </a:pPr>
            <a:r>
              <a:rPr lang="nb-NO" sz="1600" dirty="0" smtClean="0"/>
              <a:t>Contractors</a:t>
            </a:r>
          </a:p>
          <a:p>
            <a:pPr marL="285750" indent="-285750">
              <a:buFont typeface="Arial" panose="020B0604020202020204" pitchFamily="34" charset="0"/>
              <a:buChar char="•"/>
            </a:pPr>
            <a:r>
              <a:rPr lang="nb-NO" sz="1600" dirty="0" err="1" smtClean="0"/>
              <a:t>Reseach</a:t>
            </a:r>
            <a:r>
              <a:rPr lang="nb-NO" sz="1600" dirty="0" smtClean="0"/>
              <a:t> </a:t>
            </a:r>
            <a:r>
              <a:rPr lang="nb-NO" sz="1600" dirty="0" err="1" smtClean="0"/>
              <a:t>institutes</a:t>
            </a:r>
            <a:endParaRPr lang="nb-NO" sz="1600" dirty="0" smtClean="0"/>
          </a:p>
          <a:p>
            <a:pPr marL="285750" indent="-285750">
              <a:buFont typeface="Arial" panose="020B0604020202020204" pitchFamily="34" charset="0"/>
              <a:buChar char="•"/>
            </a:pPr>
            <a:r>
              <a:rPr lang="nb-NO" sz="1600" dirty="0" smtClean="0"/>
              <a:t>Academica </a:t>
            </a:r>
            <a:r>
              <a:rPr lang="nb-NO" sz="1600" dirty="0" err="1" smtClean="0"/>
              <a:t>bodies</a:t>
            </a:r>
            <a:endParaRPr lang="nb-NO" sz="1600" dirty="0" smtClean="0"/>
          </a:p>
          <a:p>
            <a:pPr marL="285750" indent="-285750">
              <a:buFont typeface="Arial" panose="020B0604020202020204" pitchFamily="34" charset="0"/>
              <a:buChar char="•"/>
            </a:pPr>
            <a:r>
              <a:rPr lang="nb-NO" sz="1600" dirty="0" err="1" smtClean="0"/>
              <a:t>Municipalities</a:t>
            </a:r>
            <a:endParaRPr lang="nb-NO" sz="1600" dirty="0" smtClean="0"/>
          </a:p>
          <a:p>
            <a:pPr marL="285750" indent="-285750">
              <a:buFont typeface="Arial" panose="020B0604020202020204" pitchFamily="34" charset="0"/>
              <a:buChar char="•"/>
            </a:pPr>
            <a:r>
              <a:rPr lang="nb-NO" sz="1600" dirty="0" err="1" smtClean="0"/>
              <a:t>County</a:t>
            </a:r>
            <a:r>
              <a:rPr lang="nb-NO" sz="1600" dirty="0" smtClean="0"/>
              <a:t> </a:t>
            </a:r>
            <a:r>
              <a:rPr lang="nb-NO" sz="1600" dirty="0" err="1" smtClean="0"/>
              <a:t>governors</a:t>
            </a:r>
            <a:endParaRPr lang="nb-NO" sz="1600" dirty="0" smtClean="0"/>
          </a:p>
        </p:txBody>
      </p:sp>
      <p:pic>
        <p:nvPicPr>
          <p:cNvPr id="7" name="Bilde 6"/>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1" name="Avrundet rektangel 10">
            <a:hlinkClick r:id="rId3"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2" name="Avrundet rektangel 11">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4" name="Avrundet rektangel 13">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5" name="Avrundet rektangel 14">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6" name="Avrundet rektangel 15">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7" name="Avrundet rektangel 16">
            <a:hlinkClick r:id="rId8" action="ppaction://hlinksldjump"/>
          </p:cNvPr>
          <p:cNvSpPr/>
          <p:nvPr/>
        </p:nvSpPr>
        <p:spPr>
          <a:xfrm>
            <a:off x="-108360" y="3888875"/>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solidFill>
                  <a:srgbClr val="5CB59F"/>
                </a:solidFill>
              </a:rPr>
              <a:t>Target </a:t>
            </a:r>
            <a:r>
              <a:rPr lang="nb-NO" sz="1300" dirty="0" err="1" smtClean="0">
                <a:solidFill>
                  <a:srgbClr val="5CB59F"/>
                </a:solidFill>
              </a:rPr>
              <a:t>participants</a:t>
            </a:r>
            <a:endParaRPr lang="en-GB" sz="1300" dirty="0">
              <a:solidFill>
                <a:srgbClr val="5CB59F"/>
              </a:solidFill>
            </a:endParaRPr>
          </a:p>
        </p:txBody>
      </p:sp>
      <p:sp>
        <p:nvSpPr>
          <p:cNvPr id="18" name="Avrundet rektangel 17">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9" name="Avrundet rektangel 18">
            <a:hlinkClick r:id="rId10"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0" name="Gruppe 19"/>
          <p:cNvGrpSpPr/>
          <p:nvPr/>
        </p:nvGrpSpPr>
        <p:grpSpPr>
          <a:xfrm>
            <a:off x="969046" y="2564904"/>
            <a:ext cx="360040" cy="240329"/>
            <a:chOff x="969046" y="2571128"/>
            <a:chExt cx="360040" cy="240329"/>
          </a:xfrm>
        </p:grpSpPr>
        <p:sp>
          <p:nvSpPr>
            <p:cNvPr id="21" name="Likebent trekant 20">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vrundet rektangel 21">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pic>
        <p:nvPicPr>
          <p:cNvPr id="23"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194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pic>
        <p:nvPicPr>
          <p:cNvPr id="5" name="Bilde 4"/>
          <p:cNvPicPr>
            <a:picLocks noChangeAspect="1"/>
          </p:cNvPicPr>
          <p:nvPr/>
        </p:nvPicPr>
        <p:blipFill rotWithShape="1">
          <a:blip r:embed="rId2"/>
          <a:srcRect t="18309"/>
          <a:stretch/>
        </p:blipFill>
        <p:spPr>
          <a:xfrm>
            <a:off x="2246027" y="2086375"/>
            <a:ext cx="2652831" cy="1471606"/>
          </a:xfrm>
          <a:prstGeom prst="rect">
            <a:avLst/>
          </a:prstGeom>
        </p:spPr>
      </p:pic>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7" y="1768778"/>
            <a:ext cx="5616624" cy="338554"/>
          </a:xfrm>
          <a:prstGeom prst="rect">
            <a:avLst/>
          </a:prstGeom>
          <a:noFill/>
        </p:spPr>
        <p:txBody>
          <a:bodyPr wrap="square" rtlCol="0">
            <a:spAutoFit/>
          </a:bodyPr>
          <a:lstStyle/>
          <a:p>
            <a:r>
              <a:rPr lang="nb-NO" sz="1600" dirty="0" err="1" smtClean="0"/>
              <a:t>Response</a:t>
            </a:r>
            <a:r>
              <a:rPr lang="nb-NO" sz="1600" dirty="0" smtClean="0"/>
              <a:t>: 36 (~ 60% </a:t>
            </a:r>
            <a:r>
              <a:rPr lang="nb-NO" sz="1600" dirty="0" err="1" smtClean="0"/>
              <a:t>response</a:t>
            </a:r>
            <a:r>
              <a:rPr lang="nb-NO" sz="1600" dirty="0" smtClean="0"/>
              <a:t> rate)</a:t>
            </a:r>
            <a:endParaRPr lang="en-GB" sz="1600" dirty="0"/>
          </a:p>
        </p:txBody>
      </p:sp>
      <p:pic>
        <p:nvPicPr>
          <p:cNvPr id="6" name="Bilde 5"/>
          <p:cNvPicPr>
            <a:picLocks noChangeAspect="1"/>
          </p:cNvPicPr>
          <p:nvPr/>
        </p:nvPicPr>
        <p:blipFill>
          <a:blip r:embed="rId3"/>
          <a:stretch>
            <a:fillRect/>
          </a:stretch>
        </p:blipFill>
        <p:spPr>
          <a:xfrm>
            <a:off x="4960511" y="1892335"/>
            <a:ext cx="3322754" cy="4068000"/>
          </a:xfrm>
          <a:prstGeom prst="rect">
            <a:avLst/>
          </a:prstGeom>
        </p:spPr>
      </p:pic>
      <p:pic>
        <p:nvPicPr>
          <p:cNvPr id="9" name="Bilde 8"/>
          <p:cNvPicPr>
            <a:picLocks noChangeAspect="1"/>
          </p:cNvPicPr>
          <p:nvPr/>
        </p:nvPicPr>
        <p:blipFill rotWithShape="1">
          <a:blip r:embed="rId4"/>
          <a:srcRect l="11858"/>
          <a:stretch/>
        </p:blipFill>
        <p:spPr>
          <a:xfrm>
            <a:off x="1426783" y="3717032"/>
            <a:ext cx="3937305" cy="2019527"/>
          </a:xfrm>
          <a:prstGeom prst="rect">
            <a:avLst/>
          </a:prstGeom>
        </p:spPr>
      </p:pic>
      <p:pic>
        <p:nvPicPr>
          <p:cNvPr id="11" name="Bilde 10"/>
          <p:cNvPicPr/>
          <p:nvPr/>
        </p:nvPicPr>
        <p:blipFill>
          <a:blip r:embed="rId5">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5" name="Avrundet rektangel 14">
            <a:hlinkClick r:id="rId6"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6" name="Avrundet rektangel 15">
            <a:hlinkClick r:id="rId7"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7" name="Avrundet rektangel 16">
            <a:hlinkClick r:id="rId8"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18" name="Avrundet rektangel 17">
            <a:hlinkClick r:id="rId9"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9" name="Avrundet rektangel 18">
            <a:hlinkClick r:id="rId10"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0" name="Avrundet rektangel 19">
            <a:hlinkClick r:id="rId11"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1" name="Avrundet rektangel 20">
            <a:hlinkClick r:id="rId12"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2" name="Avrundet rektangel 21">
            <a:hlinkClick r:id="rId13"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3" name="Gruppe 22"/>
          <p:cNvGrpSpPr/>
          <p:nvPr/>
        </p:nvGrpSpPr>
        <p:grpSpPr>
          <a:xfrm>
            <a:off x="969046" y="2564904"/>
            <a:ext cx="360040" cy="240329"/>
            <a:chOff x="969046" y="2571128"/>
            <a:chExt cx="360040" cy="240329"/>
          </a:xfrm>
        </p:grpSpPr>
        <p:sp>
          <p:nvSpPr>
            <p:cNvPr id="24" name="Likebent trekant 23">
              <a:hlinkClick r:id="rId14"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Avrundet rektangel 24">
              <a:hlinkClick r:id="rId14"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26" name="Likebent trekant 25"/>
          <p:cNvSpPr/>
          <p:nvPr/>
        </p:nvSpPr>
        <p:spPr>
          <a:xfrm rot="16200000">
            <a:off x="7618445"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Likebent trekant 26">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2" descr="http://meetingorganizer.copernicus.org/webfiles/img/CreativeCommons_Attribution_Licens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5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834583" cy="584775"/>
          </a:xfrm>
          <a:prstGeom prst="rect">
            <a:avLst/>
          </a:prstGeom>
          <a:noFill/>
        </p:spPr>
        <p:txBody>
          <a:bodyPr wrap="square" rtlCol="0">
            <a:spAutoFit/>
          </a:bodyPr>
          <a:lstStyle/>
          <a:p>
            <a:r>
              <a:rPr lang="nb-NO" sz="1600" dirty="0" smtClean="0"/>
              <a:t>Data </a:t>
            </a:r>
            <a:r>
              <a:rPr lang="nb-NO" sz="1600" dirty="0" err="1" smtClean="0"/>
              <a:t>are</a:t>
            </a:r>
            <a:r>
              <a:rPr lang="nb-NO" sz="1600" dirty="0" smtClean="0"/>
              <a:t> </a:t>
            </a:r>
            <a:r>
              <a:rPr lang="nb-NO" sz="1600" dirty="0" err="1" smtClean="0"/>
              <a:t>available</a:t>
            </a:r>
            <a:r>
              <a:rPr lang="nb-NO" sz="1600" dirty="0" smtClean="0"/>
              <a:t> for all </a:t>
            </a:r>
            <a:r>
              <a:rPr lang="nb-NO" sz="1600" dirty="0" err="1" smtClean="0"/>
              <a:t>counties</a:t>
            </a:r>
            <a:r>
              <a:rPr lang="nb-NO" sz="1600" dirty="0" smtClean="0"/>
              <a:t> and 48 (</a:t>
            </a:r>
            <a:r>
              <a:rPr lang="nb-NO" sz="1600" dirty="0" err="1" smtClean="0"/>
              <a:t>out</a:t>
            </a:r>
            <a:r>
              <a:rPr lang="nb-NO" sz="1600" dirty="0" smtClean="0"/>
              <a:t> </a:t>
            </a:r>
            <a:r>
              <a:rPr lang="nb-NO" sz="1600" dirty="0" err="1" smtClean="0"/>
              <a:t>of</a:t>
            </a:r>
            <a:r>
              <a:rPr lang="nb-NO" sz="1600" dirty="0" smtClean="0"/>
              <a:t> 438) </a:t>
            </a:r>
            <a:r>
              <a:rPr lang="nb-NO" sz="1600" dirty="0" err="1" smtClean="0"/>
              <a:t>municipalities</a:t>
            </a:r>
            <a:r>
              <a:rPr lang="nb-NO" sz="1600" dirty="0" smtClean="0"/>
              <a:t> in Norway.</a:t>
            </a:r>
            <a:endParaRPr lang="en-GB" sz="1600" dirty="0"/>
          </a:p>
        </p:txBody>
      </p:sp>
      <p:pic>
        <p:nvPicPr>
          <p:cNvPr id="2" name="Bilde 1"/>
          <p:cNvPicPr>
            <a:picLocks noChangeAspect="1"/>
          </p:cNvPicPr>
          <p:nvPr/>
        </p:nvPicPr>
        <p:blipFill>
          <a:blip r:embed="rId2"/>
          <a:stretch>
            <a:fillRect/>
          </a:stretch>
        </p:blipFill>
        <p:spPr>
          <a:xfrm>
            <a:off x="2432258" y="2295551"/>
            <a:ext cx="5202019" cy="3496503"/>
          </a:xfrm>
          <a:prstGeom prst="rect">
            <a:avLst/>
          </a:prstGeom>
        </p:spPr>
      </p:pic>
      <p:pic>
        <p:nvPicPr>
          <p:cNvPr id="9" name="Bilde 8"/>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1" name="Avrundet rektangel 10">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2" name="Avrundet rektangel 11">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4" name="Avrundet rektangel 13">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15" name="Avrundet rektangel 14">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6" name="Avrundet rektangel 15">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7" name="Avrundet rektangel 16">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8" name="Avrundet rektangel 17">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9" name="Avrundet rektangel 18">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0" name="Gruppe 19"/>
          <p:cNvGrpSpPr/>
          <p:nvPr/>
        </p:nvGrpSpPr>
        <p:grpSpPr>
          <a:xfrm>
            <a:off x="969046" y="2564904"/>
            <a:ext cx="360040" cy="240329"/>
            <a:chOff x="969046" y="2571128"/>
            <a:chExt cx="360040" cy="240329"/>
          </a:xfrm>
        </p:grpSpPr>
        <p:sp>
          <p:nvSpPr>
            <p:cNvPr id="21" name="Likebent trekant 20">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vrundet rektangel 21">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23" name="Likebent trekant 22">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ikebent trekant 23">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63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584775"/>
          </a:xfrm>
          <a:prstGeom prst="rect">
            <a:avLst/>
          </a:prstGeom>
          <a:noFill/>
        </p:spPr>
        <p:txBody>
          <a:bodyPr wrap="square" rtlCol="0">
            <a:spAutoFit/>
          </a:bodyPr>
          <a:lstStyle/>
          <a:p>
            <a:r>
              <a:rPr lang="nb-NO" sz="1600" b="1" dirty="0" smtClean="0"/>
              <a:t>National </a:t>
            </a:r>
            <a:r>
              <a:rPr lang="nb-NO" sz="1600" b="1" dirty="0" err="1" smtClean="0"/>
              <a:t>level</a:t>
            </a:r>
            <a:r>
              <a:rPr lang="nb-NO" sz="1600" b="1" dirty="0" smtClean="0"/>
              <a:t> </a:t>
            </a:r>
            <a:r>
              <a:rPr lang="nb-NO" sz="1600" b="1" dirty="0" err="1" smtClean="0"/>
              <a:t>perceptions</a:t>
            </a:r>
            <a:r>
              <a:rPr lang="nb-NO" sz="1600" b="1" dirty="0" smtClean="0"/>
              <a:t> </a:t>
            </a:r>
            <a:r>
              <a:rPr lang="nb-NO" sz="1600" b="1" dirty="0" err="1" smtClean="0"/>
              <a:t>on</a:t>
            </a:r>
            <a:r>
              <a:rPr lang="nb-NO" sz="1600" b="1" dirty="0" smtClean="0"/>
              <a:t> </a:t>
            </a:r>
            <a:r>
              <a:rPr lang="nb-NO" sz="1600" b="1" dirty="0" err="1" smtClean="0"/>
              <a:t>performance</a:t>
            </a:r>
            <a:r>
              <a:rPr lang="nb-NO" sz="1600" b="1" dirty="0" smtClean="0"/>
              <a:t> </a:t>
            </a:r>
            <a:r>
              <a:rPr lang="nb-NO" sz="1600" b="1" dirty="0" err="1" smtClean="0"/>
              <a:t>level</a:t>
            </a:r>
            <a:endParaRPr lang="nb-NO" sz="1600" b="1" dirty="0"/>
          </a:p>
          <a:p>
            <a:r>
              <a:rPr lang="nb-NO" sz="1600" dirty="0" smtClean="0"/>
              <a:t>Level 3 ‘</a:t>
            </a:r>
            <a:r>
              <a:rPr lang="nb-NO" sz="1600" dirty="0" err="1" smtClean="0"/>
              <a:t>significant</a:t>
            </a:r>
            <a:r>
              <a:rPr lang="nb-NO" sz="1600" dirty="0" smtClean="0"/>
              <a:t>’ in 2015 to </a:t>
            </a:r>
            <a:r>
              <a:rPr lang="nb-NO" sz="1600" dirty="0" err="1" smtClean="0"/>
              <a:t>level</a:t>
            </a:r>
            <a:r>
              <a:rPr lang="nb-NO" sz="1600" dirty="0" smtClean="0"/>
              <a:t> 4 ‘</a:t>
            </a:r>
            <a:r>
              <a:rPr lang="nb-NO" sz="1600" dirty="0" err="1" smtClean="0"/>
              <a:t>outstanding</a:t>
            </a:r>
            <a:r>
              <a:rPr lang="nb-NO" sz="1600" dirty="0" smtClean="0"/>
              <a:t>’ in 2050 in general.</a:t>
            </a:r>
            <a:endParaRPr lang="en-GB" sz="1600" dirty="0"/>
          </a:p>
        </p:txBody>
      </p:sp>
      <p:sp>
        <p:nvSpPr>
          <p:cNvPr id="11" name="TekstSylinder 10">
            <a:hlinkClick r:id="rId2" action="ppaction://hlinksldjump"/>
          </p:cNvPr>
          <p:cNvSpPr txBox="1"/>
          <p:nvPr/>
        </p:nvSpPr>
        <p:spPr>
          <a:xfrm>
            <a:off x="6715454" y="3098678"/>
            <a:ext cx="1438196" cy="851297"/>
          </a:xfrm>
          <a:prstGeom prst="round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with</a:t>
            </a:r>
            <a:r>
              <a:rPr lang="nb-NO" sz="1100" b="1" dirty="0">
                <a:solidFill>
                  <a:srgbClr val="C00000"/>
                </a:solidFill>
              </a:rPr>
              <a:t> </a:t>
            </a:r>
            <a:r>
              <a:rPr lang="nb-NO" sz="1100" b="1" dirty="0" err="1" smtClean="0">
                <a:solidFill>
                  <a:srgbClr val="C00000"/>
                </a:solidFill>
              </a:rPr>
              <a:t>highest</a:t>
            </a:r>
            <a:r>
              <a:rPr lang="nb-NO" sz="1100" b="1" dirty="0" smtClean="0">
                <a:solidFill>
                  <a:srgbClr val="C00000"/>
                </a:solidFill>
              </a:rPr>
              <a:t> % ‘non-</a:t>
            </a:r>
            <a:r>
              <a:rPr lang="nb-NO" sz="1100" b="1" dirty="0" err="1" smtClean="0">
                <a:solidFill>
                  <a:srgbClr val="C00000"/>
                </a:solidFill>
              </a:rPr>
              <a:t>performance</a:t>
            </a:r>
            <a:r>
              <a:rPr lang="nb-NO" sz="1100" b="1" dirty="0" smtClean="0">
                <a:solidFill>
                  <a:srgbClr val="C00000"/>
                </a:solidFill>
              </a:rPr>
              <a:t> </a:t>
            </a:r>
            <a:r>
              <a:rPr lang="nb-NO" sz="1100" b="1" dirty="0" err="1" smtClean="0">
                <a:solidFill>
                  <a:srgbClr val="C00000"/>
                </a:solidFill>
              </a:rPr>
              <a:t>level</a:t>
            </a:r>
            <a:r>
              <a:rPr lang="nb-NO" sz="1100" b="1" dirty="0" smtClean="0">
                <a:solidFill>
                  <a:srgbClr val="C00000"/>
                </a:solidFill>
              </a:rPr>
              <a:t>’ data</a:t>
            </a:r>
            <a:endParaRPr lang="en-GB" sz="1100" b="1" dirty="0">
              <a:solidFill>
                <a:srgbClr val="C00000"/>
              </a:solidFill>
            </a:endParaRPr>
          </a:p>
        </p:txBody>
      </p:sp>
      <p:sp>
        <p:nvSpPr>
          <p:cNvPr id="12" name="TekstSylinder 11"/>
          <p:cNvSpPr txBox="1"/>
          <p:nvPr/>
        </p:nvSpPr>
        <p:spPr>
          <a:xfrm>
            <a:off x="6642816" y="2603164"/>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sp>
        <p:nvSpPr>
          <p:cNvPr id="15" name="TekstSylinder 14">
            <a:hlinkClick r:id="rId3" action="ppaction://hlinksldjump"/>
          </p:cNvPr>
          <p:cNvSpPr txBox="1"/>
          <p:nvPr/>
        </p:nvSpPr>
        <p:spPr>
          <a:xfrm>
            <a:off x="6711481" y="4065514"/>
            <a:ext cx="1442169" cy="664012"/>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a:solidFill>
                  <a:srgbClr val="C00000"/>
                </a:solidFill>
              </a:rPr>
              <a:t>Indicators</a:t>
            </a:r>
            <a:r>
              <a:rPr lang="nb-NO" sz="1100" b="1" dirty="0">
                <a:solidFill>
                  <a:srgbClr val="C00000"/>
                </a:solidFill>
              </a:rPr>
              <a:t> </a:t>
            </a:r>
            <a:r>
              <a:rPr lang="nb-NO" sz="1100" b="1" dirty="0" err="1">
                <a:solidFill>
                  <a:srgbClr val="C00000"/>
                </a:solidFill>
              </a:rPr>
              <a:t>with</a:t>
            </a:r>
            <a:r>
              <a:rPr lang="nb-NO" sz="1100" b="1" dirty="0">
                <a:solidFill>
                  <a:srgbClr val="C00000"/>
                </a:solidFill>
              </a:rPr>
              <a:t> </a:t>
            </a:r>
            <a:r>
              <a:rPr lang="nb-NO" sz="1100" b="1" dirty="0" err="1">
                <a:solidFill>
                  <a:srgbClr val="C00000"/>
                </a:solidFill>
              </a:rPr>
              <a:t>relatively</a:t>
            </a:r>
            <a:r>
              <a:rPr lang="nb-NO" sz="1100" b="1" dirty="0">
                <a:solidFill>
                  <a:srgbClr val="C00000"/>
                </a:solidFill>
              </a:rPr>
              <a:t> </a:t>
            </a:r>
            <a:r>
              <a:rPr lang="nb-NO" sz="1100" b="1" dirty="0" err="1">
                <a:solidFill>
                  <a:srgbClr val="C00000"/>
                </a:solidFill>
              </a:rPr>
              <a:t>poor</a:t>
            </a:r>
            <a:r>
              <a:rPr lang="nb-NO" sz="1100" b="1" dirty="0">
                <a:solidFill>
                  <a:srgbClr val="C00000"/>
                </a:solidFill>
              </a:rPr>
              <a:t> </a:t>
            </a:r>
            <a:r>
              <a:rPr lang="nb-NO" sz="1100" b="1" dirty="0" err="1">
                <a:solidFill>
                  <a:srgbClr val="C00000"/>
                </a:solidFill>
              </a:rPr>
              <a:t>performance</a:t>
            </a:r>
            <a:r>
              <a:rPr lang="nb-NO" sz="1100" b="1" dirty="0">
                <a:solidFill>
                  <a:srgbClr val="C00000"/>
                </a:solidFill>
              </a:rPr>
              <a:t> </a:t>
            </a:r>
            <a:r>
              <a:rPr lang="nb-NO" sz="1100" b="1" dirty="0" err="1">
                <a:solidFill>
                  <a:srgbClr val="C00000"/>
                </a:solidFill>
              </a:rPr>
              <a:t>level</a:t>
            </a:r>
            <a:endParaRPr lang="en-GB" sz="1100" b="1" dirty="0">
              <a:solidFill>
                <a:srgbClr val="C00000"/>
              </a:solidFill>
            </a:endParaRPr>
          </a:p>
        </p:txBody>
      </p:sp>
      <p:sp>
        <p:nvSpPr>
          <p:cNvPr id="16" name="TekstSylinder 15">
            <a:hlinkClick r:id="rId4" action="ppaction://hlinksldjump"/>
          </p:cNvPr>
          <p:cNvSpPr txBox="1"/>
          <p:nvPr/>
        </p:nvSpPr>
        <p:spPr>
          <a:xfrm>
            <a:off x="6725628" y="4845065"/>
            <a:ext cx="1442169"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pic>
        <p:nvPicPr>
          <p:cNvPr id="27" name="Bilde 26"/>
          <p:cNvPicPr>
            <a:picLocks noChangeAspect="1"/>
          </p:cNvPicPr>
          <p:nvPr/>
        </p:nvPicPr>
        <p:blipFill rotWithShape="1">
          <a:blip r:embed="rId5"/>
          <a:srcRect l="5903" t="8023" r="4856" b="2023"/>
          <a:stretch/>
        </p:blipFill>
        <p:spPr>
          <a:xfrm>
            <a:off x="1475656" y="2538608"/>
            <a:ext cx="4896545" cy="3096345"/>
          </a:xfrm>
          <a:prstGeom prst="rect">
            <a:avLst/>
          </a:prstGeom>
        </p:spPr>
      </p:pic>
      <p:pic>
        <p:nvPicPr>
          <p:cNvPr id="17" name="Bilde 16"/>
          <p:cNvPicPr/>
          <p:nvPr/>
        </p:nvPicPr>
        <p:blipFill>
          <a:blip r:embed="rId6">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7"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8"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9"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10"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11"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12"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3"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4"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8" name="Gruppe 27"/>
          <p:cNvGrpSpPr/>
          <p:nvPr/>
        </p:nvGrpSpPr>
        <p:grpSpPr>
          <a:xfrm>
            <a:off x="969046" y="2564904"/>
            <a:ext cx="360040" cy="240329"/>
            <a:chOff x="969046" y="2571128"/>
            <a:chExt cx="360040" cy="240329"/>
          </a:xfrm>
        </p:grpSpPr>
        <p:sp>
          <p:nvSpPr>
            <p:cNvPr id="29" name="Likebent trekant 28">
              <a:hlinkClick r:id="rId15"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Avrundet rektangel 29">
              <a:hlinkClick r:id="rId15"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1" name="Likebent trekant 30">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Likebent trekant 31">
            <a:hlinkClick r:id="rId16"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Picture 2" descr="http://meetingorganizer.copernicus.org/webfiles/img/CreativeCommons_Attribution_Licens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93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584775"/>
          </a:xfrm>
          <a:prstGeom prst="rect">
            <a:avLst/>
          </a:prstGeom>
          <a:noFill/>
        </p:spPr>
        <p:txBody>
          <a:bodyPr wrap="square" rtlCol="0">
            <a:spAutoFit/>
          </a:bodyPr>
          <a:lstStyle/>
          <a:p>
            <a:r>
              <a:rPr lang="nb-NO" sz="1600" b="1" dirty="0" smtClean="0"/>
              <a:t>National </a:t>
            </a:r>
            <a:r>
              <a:rPr lang="nb-NO" sz="1600" b="1" dirty="0" err="1" smtClean="0"/>
              <a:t>level</a:t>
            </a:r>
            <a:r>
              <a:rPr lang="nb-NO" sz="1600" b="1" dirty="0" smtClean="0"/>
              <a:t> </a:t>
            </a:r>
            <a:r>
              <a:rPr lang="nb-NO" sz="1600" b="1" dirty="0" err="1" smtClean="0"/>
              <a:t>perceptions</a:t>
            </a:r>
            <a:r>
              <a:rPr lang="nb-NO" sz="1600" b="1" dirty="0" smtClean="0"/>
              <a:t> </a:t>
            </a:r>
            <a:r>
              <a:rPr lang="nb-NO" sz="1600" b="1" dirty="0" err="1" smtClean="0"/>
              <a:t>on</a:t>
            </a:r>
            <a:r>
              <a:rPr lang="nb-NO" sz="1600" b="1" dirty="0" smtClean="0"/>
              <a:t> </a:t>
            </a:r>
            <a:r>
              <a:rPr lang="nb-NO" sz="1600" b="1" dirty="0" err="1" smtClean="0"/>
              <a:t>performance</a:t>
            </a:r>
            <a:r>
              <a:rPr lang="nb-NO" sz="1600" b="1" dirty="0" smtClean="0"/>
              <a:t> </a:t>
            </a:r>
            <a:r>
              <a:rPr lang="nb-NO" sz="1600" b="1" dirty="0" err="1" smtClean="0"/>
              <a:t>level</a:t>
            </a:r>
            <a:endParaRPr lang="nb-NO" sz="1600" b="1" dirty="0"/>
          </a:p>
          <a:p>
            <a:r>
              <a:rPr lang="nb-NO" sz="1600" dirty="0" smtClean="0"/>
              <a:t>Level 3 ‘</a:t>
            </a:r>
            <a:r>
              <a:rPr lang="nb-NO" sz="1600" dirty="0" err="1" smtClean="0"/>
              <a:t>significant</a:t>
            </a:r>
            <a:r>
              <a:rPr lang="nb-NO" sz="1600" dirty="0" smtClean="0"/>
              <a:t>’ in 2015 to </a:t>
            </a:r>
            <a:r>
              <a:rPr lang="nb-NO" sz="1600" dirty="0" err="1" smtClean="0"/>
              <a:t>level</a:t>
            </a:r>
            <a:r>
              <a:rPr lang="nb-NO" sz="1600" dirty="0" smtClean="0"/>
              <a:t> 4 ‘</a:t>
            </a:r>
            <a:r>
              <a:rPr lang="nb-NO" sz="1600" dirty="0" err="1" smtClean="0"/>
              <a:t>outstanding</a:t>
            </a:r>
            <a:r>
              <a:rPr lang="nb-NO" sz="1600" dirty="0" smtClean="0"/>
              <a:t>’ in 2050 in general.</a:t>
            </a:r>
            <a:endParaRPr lang="en-GB" sz="1600" dirty="0"/>
          </a:p>
        </p:txBody>
      </p:sp>
      <p:sp>
        <p:nvSpPr>
          <p:cNvPr id="12" name="TekstSylinder 11"/>
          <p:cNvSpPr txBox="1"/>
          <p:nvPr/>
        </p:nvSpPr>
        <p:spPr>
          <a:xfrm>
            <a:off x="6642816" y="2603164"/>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pic>
        <p:nvPicPr>
          <p:cNvPr id="6" name="Bilde 5"/>
          <p:cNvPicPr>
            <a:picLocks noChangeAspect="1"/>
          </p:cNvPicPr>
          <p:nvPr/>
        </p:nvPicPr>
        <p:blipFill rotWithShape="1">
          <a:blip r:embed="rId2"/>
          <a:srcRect l="5283" t="9479"/>
          <a:stretch/>
        </p:blipFill>
        <p:spPr>
          <a:xfrm>
            <a:off x="1431304" y="2572457"/>
            <a:ext cx="5228928" cy="3134975"/>
          </a:xfrm>
          <a:prstGeom prst="rect">
            <a:avLst/>
          </a:prstGeom>
        </p:spPr>
      </p:pic>
      <p:pic>
        <p:nvPicPr>
          <p:cNvPr id="17" name="Bilde 16"/>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2" name="TekstSylinder 31">
            <a:hlinkClick r:id="rId13" action="ppaction://hlinksldjump"/>
          </p:cNvPr>
          <p:cNvSpPr txBox="1"/>
          <p:nvPr/>
        </p:nvSpPr>
        <p:spPr>
          <a:xfrm>
            <a:off x="6715454" y="3098678"/>
            <a:ext cx="1438196" cy="851297"/>
          </a:xfrm>
          <a:prstGeom prst="roundRect">
            <a:avLst/>
          </a:prstGeom>
          <a:solidFill>
            <a:schemeClr val="accent6">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with</a:t>
            </a:r>
            <a:r>
              <a:rPr lang="nb-NO" sz="1100" b="1" dirty="0">
                <a:solidFill>
                  <a:srgbClr val="C00000"/>
                </a:solidFill>
              </a:rPr>
              <a:t> </a:t>
            </a:r>
            <a:r>
              <a:rPr lang="nb-NO" sz="1100" b="1" dirty="0" err="1" smtClean="0">
                <a:solidFill>
                  <a:srgbClr val="C00000"/>
                </a:solidFill>
              </a:rPr>
              <a:t>highest</a:t>
            </a:r>
            <a:r>
              <a:rPr lang="nb-NO" sz="1100" b="1" dirty="0" smtClean="0">
                <a:solidFill>
                  <a:srgbClr val="C00000"/>
                </a:solidFill>
              </a:rPr>
              <a:t> % ‘non-</a:t>
            </a:r>
            <a:r>
              <a:rPr lang="nb-NO" sz="1100" b="1" dirty="0" err="1" smtClean="0">
                <a:solidFill>
                  <a:srgbClr val="C00000"/>
                </a:solidFill>
              </a:rPr>
              <a:t>performance</a:t>
            </a:r>
            <a:r>
              <a:rPr lang="nb-NO" sz="1100" b="1" dirty="0" smtClean="0">
                <a:solidFill>
                  <a:srgbClr val="C00000"/>
                </a:solidFill>
              </a:rPr>
              <a:t> </a:t>
            </a:r>
            <a:r>
              <a:rPr lang="nb-NO" sz="1100" b="1" dirty="0" err="1" smtClean="0">
                <a:solidFill>
                  <a:srgbClr val="C00000"/>
                </a:solidFill>
              </a:rPr>
              <a:t>level</a:t>
            </a:r>
            <a:r>
              <a:rPr lang="nb-NO" sz="1100" b="1" dirty="0" smtClean="0">
                <a:solidFill>
                  <a:srgbClr val="C00000"/>
                </a:solidFill>
              </a:rPr>
              <a:t>’ data</a:t>
            </a:r>
            <a:endParaRPr lang="en-GB" sz="1100" b="1" dirty="0">
              <a:solidFill>
                <a:srgbClr val="C00000"/>
              </a:solidFill>
            </a:endParaRPr>
          </a:p>
        </p:txBody>
      </p:sp>
      <p:sp>
        <p:nvSpPr>
          <p:cNvPr id="33" name="TekstSylinder 32">
            <a:hlinkClick r:id="rId14" action="ppaction://hlinksldjump"/>
          </p:cNvPr>
          <p:cNvSpPr txBox="1"/>
          <p:nvPr/>
        </p:nvSpPr>
        <p:spPr>
          <a:xfrm>
            <a:off x="6711481" y="4065514"/>
            <a:ext cx="1442169" cy="664012"/>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a:solidFill>
                  <a:srgbClr val="C00000"/>
                </a:solidFill>
              </a:rPr>
              <a:t>Indicators</a:t>
            </a:r>
            <a:r>
              <a:rPr lang="nb-NO" sz="1100" b="1" dirty="0">
                <a:solidFill>
                  <a:srgbClr val="C00000"/>
                </a:solidFill>
              </a:rPr>
              <a:t> </a:t>
            </a:r>
            <a:r>
              <a:rPr lang="nb-NO" sz="1100" b="1" dirty="0" err="1">
                <a:solidFill>
                  <a:srgbClr val="C00000"/>
                </a:solidFill>
              </a:rPr>
              <a:t>with</a:t>
            </a:r>
            <a:r>
              <a:rPr lang="nb-NO" sz="1100" b="1" dirty="0">
                <a:solidFill>
                  <a:srgbClr val="C00000"/>
                </a:solidFill>
              </a:rPr>
              <a:t> </a:t>
            </a:r>
            <a:r>
              <a:rPr lang="nb-NO" sz="1100" b="1" dirty="0" err="1">
                <a:solidFill>
                  <a:srgbClr val="C00000"/>
                </a:solidFill>
              </a:rPr>
              <a:t>relatively</a:t>
            </a:r>
            <a:r>
              <a:rPr lang="nb-NO" sz="1100" b="1" dirty="0">
                <a:solidFill>
                  <a:srgbClr val="C00000"/>
                </a:solidFill>
              </a:rPr>
              <a:t> </a:t>
            </a:r>
            <a:r>
              <a:rPr lang="nb-NO" sz="1100" b="1" dirty="0" err="1">
                <a:solidFill>
                  <a:srgbClr val="C00000"/>
                </a:solidFill>
              </a:rPr>
              <a:t>poor</a:t>
            </a:r>
            <a:r>
              <a:rPr lang="nb-NO" sz="1100" b="1" dirty="0">
                <a:solidFill>
                  <a:srgbClr val="C00000"/>
                </a:solidFill>
              </a:rPr>
              <a:t> </a:t>
            </a:r>
            <a:r>
              <a:rPr lang="nb-NO" sz="1100" b="1" dirty="0" err="1">
                <a:solidFill>
                  <a:srgbClr val="C00000"/>
                </a:solidFill>
              </a:rPr>
              <a:t>performance</a:t>
            </a:r>
            <a:r>
              <a:rPr lang="nb-NO" sz="1100" b="1" dirty="0">
                <a:solidFill>
                  <a:srgbClr val="C00000"/>
                </a:solidFill>
              </a:rPr>
              <a:t> </a:t>
            </a:r>
            <a:r>
              <a:rPr lang="nb-NO" sz="1100" b="1" dirty="0" err="1">
                <a:solidFill>
                  <a:srgbClr val="C00000"/>
                </a:solidFill>
              </a:rPr>
              <a:t>level</a:t>
            </a:r>
            <a:endParaRPr lang="en-GB" sz="1100" b="1" dirty="0">
              <a:solidFill>
                <a:srgbClr val="C00000"/>
              </a:solidFill>
            </a:endParaRPr>
          </a:p>
        </p:txBody>
      </p:sp>
      <p:sp>
        <p:nvSpPr>
          <p:cNvPr id="34" name="TekstSylinder 33">
            <a:hlinkClick r:id="rId15" action="ppaction://hlinksldjump"/>
          </p:cNvPr>
          <p:cNvSpPr txBox="1"/>
          <p:nvPr/>
        </p:nvSpPr>
        <p:spPr>
          <a:xfrm>
            <a:off x="6725628" y="4845065"/>
            <a:ext cx="1442169"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sp>
        <p:nvSpPr>
          <p:cNvPr id="37" name="Likebent trekant 36">
            <a:hlinkClick r:id="rId16"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rId17"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meetingorganizer.copernicus.org/webfiles/img/CreativeCommons_Attribution_Licens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960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584775"/>
          </a:xfrm>
          <a:prstGeom prst="rect">
            <a:avLst/>
          </a:prstGeom>
          <a:noFill/>
        </p:spPr>
        <p:txBody>
          <a:bodyPr wrap="square" rtlCol="0">
            <a:spAutoFit/>
          </a:bodyPr>
          <a:lstStyle/>
          <a:p>
            <a:r>
              <a:rPr lang="nb-NO" sz="1600" b="1" dirty="0" smtClean="0"/>
              <a:t>National </a:t>
            </a:r>
            <a:r>
              <a:rPr lang="nb-NO" sz="1600" b="1" dirty="0" err="1" smtClean="0"/>
              <a:t>level</a:t>
            </a:r>
            <a:r>
              <a:rPr lang="nb-NO" sz="1600" b="1" dirty="0" smtClean="0"/>
              <a:t> </a:t>
            </a:r>
            <a:r>
              <a:rPr lang="nb-NO" sz="1600" b="1" dirty="0" err="1" smtClean="0"/>
              <a:t>perceptions</a:t>
            </a:r>
            <a:r>
              <a:rPr lang="nb-NO" sz="1600" b="1" dirty="0" smtClean="0"/>
              <a:t> </a:t>
            </a:r>
            <a:r>
              <a:rPr lang="nb-NO" sz="1600" b="1" dirty="0" err="1" smtClean="0"/>
              <a:t>on</a:t>
            </a:r>
            <a:r>
              <a:rPr lang="nb-NO" sz="1600" b="1" dirty="0" smtClean="0"/>
              <a:t> </a:t>
            </a:r>
            <a:r>
              <a:rPr lang="nb-NO" sz="1600" b="1" dirty="0" err="1" smtClean="0"/>
              <a:t>performance</a:t>
            </a:r>
            <a:r>
              <a:rPr lang="nb-NO" sz="1600" b="1" dirty="0" smtClean="0"/>
              <a:t> </a:t>
            </a:r>
            <a:r>
              <a:rPr lang="nb-NO" sz="1600" b="1" dirty="0" err="1" smtClean="0"/>
              <a:t>level</a:t>
            </a:r>
            <a:endParaRPr lang="nb-NO" sz="1600" b="1" dirty="0"/>
          </a:p>
          <a:p>
            <a:r>
              <a:rPr lang="nb-NO" sz="1600" dirty="0" smtClean="0"/>
              <a:t>Level 3 ‘</a:t>
            </a:r>
            <a:r>
              <a:rPr lang="nb-NO" sz="1600" dirty="0" err="1" smtClean="0"/>
              <a:t>significant</a:t>
            </a:r>
            <a:r>
              <a:rPr lang="nb-NO" sz="1600" dirty="0" smtClean="0"/>
              <a:t>’ in 2015 to </a:t>
            </a:r>
            <a:r>
              <a:rPr lang="nb-NO" sz="1600" dirty="0" err="1" smtClean="0"/>
              <a:t>level</a:t>
            </a:r>
            <a:r>
              <a:rPr lang="nb-NO" sz="1600" dirty="0" smtClean="0"/>
              <a:t> 4 ‘</a:t>
            </a:r>
            <a:r>
              <a:rPr lang="nb-NO" sz="1600" dirty="0" err="1" smtClean="0"/>
              <a:t>outstanding</a:t>
            </a:r>
            <a:r>
              <a:rPr lang="nb-NO" sz="1600" dirty="0" smtClean="0"/>
              <a:t>’ in 2050 in general.</a:t>
            </a:r>
            <a:endParaRPr lang="en-GB" sz="1600" dirty="0"/>
          </a:p>
        </p:txBody>
      </p:sp>
      <p:sp>
        <p:nvSpPr>
          <p:cNvPr id="12" name="TekstSylinder 11"/>
          <p:cNvSpPr txBox="1"/>
          <p:nvPr/>
        </p:nvSpPr>
        <p:spPr>
          <a:xfrm>
            <a:off x="6642816" y="2603164"/>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pic>
        <p:nvPicPr>
          <p:cNvPr id="31" name="Bilde 30"/>
          <p:cNvPicPr>
            <a:picLocks noChangeAspect="1"/>
          </p:cNvPicPr>
          <p:nvPr/>
        </p:nvPicPr>
        <p:blipFill rotWithShape="1">
          <a:blip r:embed="rId2"/>
          <a:srcRect l="4116" t="7483" r="5331"/>
          <a:stretch/>
        </p:blipFill>
        <p:spPr>
          <a:xfrm>
            <a:off x="1403648" y="2492896"/>
            <a:ext cx="5051339" cy="3237603"/>
          </a:xfrm>
          <a:prstGeom prst="rect">
            <a:avLst/>
          </a:prstGeom>
        </p:spPr>
      </p:pic>
      <p:pic>
        <p:nvPicPr>
          <p:cNvPr id="17" name="Bilde 16"/>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3" name="TekstSylinder 32">
            <a:hlinkClick r:id="rId13" action="ppaction://hlinksldjump"/>
          </p:cNvPr>
          <p:cNvSpPr txBox="1"/>
          <p:nvPr/>
        </p:nvSpPr>
        <p:spPr>
          <a:xfrm>
            <a:off x="6715454" y="3098678"/>
            <a:ext cx="1438196" cy="851297"/>
          </a:xfrm>
          <a:prstGeom prst="round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with</a:t>
            </a:r>
            <a:r>
              <a:rPr lang="nb-NO" sz="1100" b="1" dirty="0">
                <a:solidFill>
                  <a:srgbClr val="C00000"/>
                </a:solidFill>
              </a:rPr>
              <a:t> </a:t>
            </a:r>
            <a:r>
              <a:rPr lang="nb-NO" sz="1100" b="1" dirty="0" err="1" smtClean="0">
                <a:solidFill>
                  <a:srgbClr val="C00000"/>
                </a:solidFill>
              </a:rPr>
              <a:t>highest</a:t>
            </a:r>
            <a:r>
              <a:rPr lang="nb-NO" sz="1100" b="1" dirty="0" smtClean="0">
                <a:solidFill>
                  <a:srgbClr val="C00000"/>
                </a:solidFill>
              </a:rPr>
              <a:t> % ‘non-</a:t>
            </a:r>
            <a:r>
              <a:rPr lang="nb-NO" sz="1100" b="1" dirty="0" err="1" smtClean="0">
                <a:solidFill>
                  <a:srgbClr val="C00000"/>
                </a:solidFill>
              </a:rPr>
              <a:t>performance</a:t>
            </a:r>
            <a:r>
              <a:rPr lang="nb-NO" sz="1100" b="1" dirty="0" smtClean="0">
                <a:solidFill>
                  <a:srgbClr val="C00000"/>
                </a:solidFill>
              </a:rPr>
              <a:t> </a:t>
            </a:r>
            <a:r>
              <a:rPr lang="nb-NO" sz="1100" b="1" dirty="0" err="1" smtClean="0">
                <a:solidFill>
                  <a:srgbClr val="C00000"/>
                </a:solidFill>
              </a:rPr>
              <a:t>level</a:t>
            </a:r>
            <a:r>
              <a:rPr lang="nb-NO" sz="1100" b="1" dirty="0" smtClean="0">
                <a:solidFill>
                  <a:srgbClr val="C00000"/>
                </a:solidFill>
              </a:rPr>
              <a:t>’ data</a:t>
            </a:r>
            <a:endParaRPr lang="en-GB" sz="1100" b="1" dirty="0">
              <a:solidFill>
                <a:srgbClr val="C00000"/>
              </a:solidFill>
            </a:endParaRPr>
          </a:p>
        </p:txBody>
      </p:sp>
      <p:sp>
        <p:nvSpPr>
          <p:cNvPr id="34" name="TekstSylinder 33">
            <a:hlinkClick r:id="rId14" action="ppaction://hlinksldjump"/>
          </p:cNvPr>
          <p:cNvSpPr txBox="1"/>
          <p:nvPr/>
        </p:nvSpPr>
        <p:spPr>
          <a:xfrm>
            <a:off x="6711481" y="4065514"/>
            <a:ext cx="1442169" cy="664012"/>
          </a:xfrm>
          <a:prstGeom prst="roundRect">
            <a:avLst/>
          </a:prstGeom>
          <a:solidFill>
            <a:schemeClr val="accent6">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a:solidFill>
                  <a:srgbClr val="C00000"/>
                </a:solidFill>
              </a:rPr>
              <a:t>Indicators</a:t>
            </a:r>
            <a:r>
              <a:rPr lang="nb-NO" sz="1100" b="1" dirty="0">
                <a:solidFill>
                  <a:srgbClr val="C00000"/>
                </a:solidFill>
              </a:rPr>
              <a:t> </a:t>
            </a:r>
            <a:r>
              <a:rPr lang="nb-NO" sz="1100" b="1" dirty="0" err="1">
                <a:solidFill>
                  <a:srgbClr val="C00000"/>
                </a:solidFill>
              </a:rPr>
              <a:t>with</a:t>
            </a:r>
            <a:r>
              <a:rPr lang="nb-NO" sz="1100" b="1" dirty="0">
                <a:solidFill>
                  <a:srgbClr val="C00000"/>
                </a:solidFill>
              </a:rPr>
              <a:t> </a:t>
            </a:r>
            <a:r>
              <a:rPr lang="nb-NO" sz="1100" b="1" dirty="0" err="1">
                <a:solidFill>
                  <a:srgbClr val="C00000"/>
                </a:solidFill>
              </a:rPr>
              <a:t>relatively</a:t>
            </a:r>
            <a:r>
              <a:rPr lang="nb-NO" sz="1100" b="1" dirty="0">
                <a:solidFill>
                  <a:srgbClr val="C00000"/>
                </a:solidFill>
              </a:rPr>
              <a:t> </a:t>
            </a:r>
            <a:r>
              <a:rPr lang="nb-NO" sz="1100" b="1" dirty="0" err="1">
                <a:solidFill>
                  <a:srgbClr val="C00000"/>
                </a:solidFill>
              </a:rPr>
              <a:t>poor</a:t>
            </a:r>
            <a:r>
              <a:rPr lang="nb-NO" sz="1100" b="1" dirty="0">
                <a:solidFill>
                  <a:srgbClr val="C00000"/>
                </a:solidFill>
              </a:rPr>
              <a:t> </a:t>
            </a:r>
            <a:r>
              <a:rPr lang="nb-NO" sz="1100" b="1" dirty="0" err="1">
                <a:solidFill>
                  <a:srgbClr val="C00000"/>
                </a:solidFill>
              </a:rPr>
              <a:t>performance</a:t>
            </a:r>
            <a:r>
              <a:rPr lang="nb-NO" sz="1100" b="1" dirty="0">
                <a:solidFill>
                  <a:srgbClr val="C00000"/>
                </a:solidFill>
              </a:rPr>
              <a:t> </a:t>
            </a:r>
            <a:r>
              <a:rPr lang="nb-NO" sz="1100" b="1" dirty="0" err="1">
                <a:solidFill>
                  <a:srgbClr val="C00000"/>
                </a:solidFill>
              </a:rPr>
              <a:t>level</a:t>
            </a:r>
            <a:endParaRPr lang="en-GB" sz="1100" b="1" dirty="0">
              <a:solidFill>
                <a:srgbClr val="C00000"/>
              </a:solidFill>
            </a:endParaRPr>
          </a:p>
        </p:txBody>
      </p:sp>
      <p:sp>
        <p:nvSpPr>
          <p:cNvPr id="35" name="TekstSylinder 34">
            <a:hlinkClick r:id="rId15" action="ppaction://hlinksldjump"/>
          </p:cNvPr>
          <p:cNvSpPr txBox="1"/>
          <p:nvPr/>
        </p:nvSpPr>
        <p:spPr>
          <a:xfrm>
            <a:off x="6725628" y="4845065"/>
            <a:ext cx="1442169"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sp>
        <p:nvSpPr>
          <p:cNvPr id="38" name="Likebent trekant 37">
            <a:hlinkClick r:id="rId16"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Likebent trekant 38">
            <a:hlinkClick r:id="rId17"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meetingorganizer.copernicus.org/webfiles/img/CreativeCommons_Attribution_Licens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6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830997"/>
          </a:xfrm>
          <a:prstGeom prst="rect">
            <a:avLst/>
          </a:prstGeom>
          <a:noFill/>
        </p:spPr>
        <p:txBody>
          <a:bodyPr wrap="square" rtlCol="0">
            <a:spAutoFit/>
          </a:bodyPr>
          <a:lstStyle/>
          <a:p>
            <a:r>
              <a:rPr lang="nb-NO" sz="1600" b="1" dirty="0" err="1" smtClean="0"/>
              <a:t>Performance</a:t>
            </a:r>
            <a:r>
              <a:rPr lang="nb-NO" sz="1600" b="1" dirty="0" smtClean="0"/>
              <a:t> (medians) for different administrative </a:t>
            </a:r>
            <a:r>
              <a:rPr lang="nb-NO" sz="1600" b="1" dirty="0" err="1" smtClean="0"/>
              <a:t>levels</a:t>
            </a:r>
            <a:endParaRPr lang="nb-NO" sz="1600" b="1" dirty="0"/>
          </a:p>
          <a:p>
            <a:r>
              <a:rPr lang="nb-NO" sz="1600" dirty="0" err="1" smtClean="0"/>
              <a:t>Performance</a:t>
            </a:r>
            <a:r>
              <a:rPr lang="nb-NO" sz="1600" dirty="0" smtClean="0"/>
              <a:t> at </a:t>
            </a:r>
            <a:r>
              <a:rPr lang="nb-NO" sz="1600" dirty="0" err="1" smtClean="0"/>
              <a:t>national</a:t>
            </a:r>
            <a:r>
              <a:rPr lang="nb-NO" sz="1600" dirty="0" smtClean="0"/>
              <a:t> </a:t>
            </a:r>
            <a:r>
              <a:rPr lang="nb-NO" sz="1600" dirty="0" err="1" smtClean="0"/>
              <a:t>level</a:t>
            </a:r>
            <a:r>
              <a:rPr lang="nb-NO" sz="1600" dirty="0" smtClean="0"/>
              <a:t> is </a:t>
            </a:r>
            <a:r>
              <a:rPr lang="nb-NO" sz="1600" dirty="0" err="1" smtClean="0"/>
              <a:t>generally</a:t>
            </a:r>
            <a:r>
              <a:rPr lang="nb-NO" sz="1600" dirty="0" smtClean="0"/>
              <a:t> </a:t>
            </a:r>
            <a:r>
              <a:rPr lang="nb-NO" sz="1600" dirty="0" err="1" smtClean="0"/>
              <a:t>better</a:t>
            </a:r>
            <a:r>
              <a:rPr lang="nb-NO" sz="1600" dirty="0" smtClean="0"/>
              <a:t> </a:t>
            </a:r>
            <a:r>
              <a:rPr lang="nb-NO" sz="1600" dirty="0" err="1" smtClean="0"/>
              <a:t>than</a:t>
            </a:r>
            <a:r>
              <a:rPr lang="nb-NO" sz="1600" dirty="0" smtClean="0"/>
              <a:t> sub-</a:t>
            </a:r>
            <a:r>
              <a:rPr lang="nb-NO" sz="1600" dirty="0" err="1" smtClean="0"/>
              <a:t>national</a:t>
            </a:r>
            <a:r>
              <a:rPr lang="nb-NO" sz="1600" dirty="0" smtClean="0"/>
              <a:t> </a:t>
            </a:r>
            <a:r>
              <a:rPr lang="nb-NO" sz="1600" dirty="0" err="1" smtClean="0"/>
              <a:t>levels</a:t>
            </a:r>
            <a:r>
              <a:rPr lang="nb-NO" sz="1600" dirty="0" smtClean="0"/>
              <a:t>. </a:t>
            </a:r>
            <a:r>
              <a:rPr lang="nb-NO" sz="1600" dirty="0" err="1" smtClean="0"/>
              <a:t>Greater</a:t>
            </a:r>
            <a:r>
              <a:rPr lang="nb-NO" sz="1600" dirty="0" smtClean="0"/>
              <a:t> </a:t>
            </a:r>
            <a:r>
              <a:rPr lang="nb-NO" sz="1600" dirty="0" err="1" smtClean="0"/>
              <a:t>differences</a:t>
            </a:r>
            <a:r>
              <a:rPr lang="nb-NO" sz="1600" dirty="0" smtClean="0"/>
              <a:t> </a:t>
            </a:r>
            <a:r>
              <a:rPr lang="nb-NO" sz="1600" dirty="0" err="1" smtClean="0"/>
              <a:t>perceived</a:t>
            </a:r>
            <a:r>
              <a:rPr lang="nb-NO" sz="1600" dirty="0" smtClean="0"/>
              <a:t> for 2050.</a:t>
            </a:r>
            <a:endParaRPr lang="en-GB" sz="1600" dirty="0"/>
          </a:p>
        </p:txBody>
      </p:sp>
      <p:sp>
        <p:nvSpPr>
          <p:cNvPr id="11" name="TekstSylinder 10">
            <a:hlinkClick r:id="rId2" action="ppaction://hlinksldjump"/>
          </p:cNvPr>
          <p:cNvSpPr txBox="1"/>
          <p:nvPr/>
        </p:nvSpPr>
        <p:spPr>
          <a:xfrm>
            <a:off x="6715454" y="2881165"/>
            <a:ext cx="1438196" cy="664012"/>
          </a:xfrm>
          <a:prstGeom prst="round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only</a:t>
            </a:r>
            <a:r>
              <a:rPr lang="nb-NO" sz="1100" b="1" dirty="0" smtClean="0">
                <a:solidFill>
                  <a:srgbClr val="C00000"/>
                </a:solidFill>
              </a:rPr>
              <a:t> </a:t>
            </a:r>
            <a:r>
              <a:rPr lang="nb-NO" sz="1100" b="1" dirty="0" err="1" smtClean="0">
                <a:solidFill>
                  <a:srgbClr val="C00000"/>
                </a:solidFill>
              </a:rPr>
              <a:t>applicable</a:t>
            </a:r>
            <a:r>
              <a:rPr lang="nb-NO" sz="1100" b="1" dirty="0" smtClean="0">
                <a:solidFill>
                  <a:srgbClr val="C00000"/>
                </a:solidFill>
              </a:rPr>
              <a:t> for </a:t>
            </a:r>
            <a:r>
              <a:rPr lang="nb-NO" sz="1100" b="1" dirty="0" err="1" smtClean="0">
                <a:solidFill>
                  <a:srgbClr val="C00000"/>
                </a:solidFill>
              </a:rPr>
              <a:t>national</a:t>
            </a:r>
            <a:r>
              <a:rPr lang="nb-NO" sz="1100" b="1" dirty="0" smtClean="0">
                <a:solidFill>
                  <a:srgbClr val="C00000"/>
                </a:solidFill>
              </a:rPr>
              <a:t> </a:t>
            </a:r>
            <a:r>
              <a:rPr lang="nb-NO" sz="1100" b="1" dirty="0" err="1" smtClean="0">
                <a:solidFill>
                  <a:srgbClr val="C00000"/>
                </a:solidFill>
              </a:rPr>
              <a:t>levels</a:t>
            </a:r>
            <a:endParaRPr lang="en-GB" sz="1100" b="1" dirty="0">
              <a:solidFill>
                <a:srgbClr val="C00000"/>
              </a:solidFill>
            </a:endParaRPr>
          </a:p>
        </p:txBody>
      </p:sp>
      <p:sp>
        <p:nvSpPr>
          <p:cNvPr id="12" name="TekstSylinder 11"/>
          <p:cNvSpPr txBox="1"/>
          <p:nvPr/>
        </p:nvSpPr>
        <p:spPr>
          <a:xfrm>
            <a:off x="6642816" y="2396522"/>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sp>
        <p:nvSpPr>
          <p:cNvPr id="15" name="TekstSylinder 14">
            <a:hlinkClick r:id="rId3" action="ppaction://hlinksldjump"/>
          </p:cNvPr>
          <p:cNvSpPr txBox="1"/>
          <p:nvPr/>
        </p:nvSpPr>
        <p:spPr>
          <a:xfrm>
            <a:off x="6711481" y="3607503"/>
            <a:ext cx="1442169" cy="965954"/>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Counties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municipalities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may</a:t>
            </a:r>
            <a:r>
              <a:rPr lang="nb-NO" sz="1100" b="1" dirty="0" smtClean="0">
                <a:solidFill>
                  <a:srgbClr val="C00000"/>
                </a:solidFill>
              </a:rPr>
              <a:t> </a:t>
            </a:r>
            <a:r>
              <a:rPr lang="nb-NO" sz="1100" b="1" dirty="0" err="1" smtClean="0">
                <a:solidFill>
                  <a:srgbClr val="C00000"/>
                </a:solidFill>
              </a:rPr>
              <a:t>also</a:t>
            </a:r>
            <a:r>
              <a:rPr lang="nb-NO" sz="1100" b="1" dirty="0" smtClean="0">
                <a:solidFill>
                  <a:srgbClr val="C00000"/>
                </a:solidFill>
              </a:rPr>
              <a:t> for 2015)</a:t>
            </a:r>
            <a:endParaRPr lang="en-GB" sz="1100" b="1" dirty="0">
              <a:solidFill>
                <a:srgbClr val="C00000"/>
              </a:solidFill>
            </a:endParaRPr>
          </a:p>
        </p:txBody>
      </p:sp>
      <p:sp>
        <p:nvSpPr>
          <p:cNvPr id="16" name="TekstSylinder 15">
            <a:hlinkClick r:id="rId4" action="ppaction://hlinksldjump"/>
          </p:cNvPr>
          <p:cNvSpPr txBox="1"/>
          <p:nvPr/>
        </p:nvSpPr>
        <p:spPr>
          <a:xfrm>
            <a:off x="6725629" y="5512454"/>
            <a:ext cx="861032"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pic>
        <p:nvPicPr>
          <p:cNvPr id="2" name="Bilde 1"/>
          <p:cNvPicPr>
            <a:picLocks noChangeAspect="1"/>
          </p:cNvPicPr>
          <p:nvPr/>
        </p:nvPicPr>
        <p:blipFill>
          <a:blip r:embed="rId5"/>
          <a:stretch>
            <a:fillRect/>
          </a:stretch>
        </p:blipFill>
        <p:spPr>
          <a:xfrm>
            <a:off x="1383158" y="2663444"/>
            <a:ext cx="5388112" cy="2388620"/>
          </a:xfrm>
          <a:prstGeom prst="rect">
            <a:avLst/>
          </a:prstGeom>
        </p:spPr>
      </p:pic>
      <p:sp>
        <p:nvSpPr>
          <p:cNvPr id="18" name="TekstSylinder 17">
            <a:hlinkClick r:id="rId6" action="ppaction://hlinksldjump"/>
          </p:cNvPr>
          <p:cNvSpPr txBox="1"/>
          <p:nvPr/>
        </p:nvSpPr>
        <p:spPr>
          <a:xfrm>
            <a:off x="6711481" y="4638312"/>
            <a:ext cx="1442169" cy="791766"/>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Municipalities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counties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only</a:t>
            </a:r>
            <a:r>
              <a:rPr lang="nb-NO" sz="1100" b="1" dirty="0" smtClean="0">
                <a:solidFill>
                  <a:srgbClr val="C00000"/>
                </a:solidFill>
              </a:rPr>
              <a:t>)</a:t>
            </a:r>
            <a:endParaRPr lang="en-GB" sz="1100" b="1" dirty="0">
              <a:solidFill>
                <a:srgbClr val="C00000"/>
              </a:solidFill>
            </a:endParaRPr>
          </a:p>
        </p:txBody>
      </p:sp>
      <p:pic>
        <p:nvPicPr>
          <p:cNvPr id="14" name="Bilde 13"/>
          <p:cNvPicPr/>
          <p:nvPr/>
        </p:nvPicPr>
        <p:blipFill>
          <a:blip r:embed="rId7">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8"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9"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10"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11"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12"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13"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4"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5"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6"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6"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0" name="Likebent trekant 29">
            <a:hlinkClick r:id="rId17"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Likebent trekant 30">
            <a:hlinkClick r:id="rId18"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2" descr="http://meetingorganizer.copernicus.org/webfiles/img/CreativeCommons_Attribution_Licen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465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5" name="Plassholder for tekst 3"/>
          <p:cNvSpPr txBox="1">
            <a:spLocks/>
          </p:cNvSpPr>
          <p:nvPr/>
        </p:nvSpPr>
        <p:spPr>
          <a:xfrm>
            <a:off x="1383158" y="1763440"/>
            <a:ext cx="7473826" cy="1665560"/>
          </a:xfrm>
          <a:prstGeom prst="rect">
            <a:avLst/>
          </a:prstGeom>
          <a:noFill/>
          <a:ln>
            <a:noFill/>
          </a:ln>
        </p:spPr>
        <p:txBody>
          <a:bodyPr vert="horz" lIns="0" tIns="0" rIns="0" bIns="0"/>
          <a:lstStyle>
            <a:lvl1pPr marL="0" indent="0" algn="l" defTabSz="457200" rtl="0" eaLnBrk="1" latinLnBrk="0" hangingPunct="1">
              <a:spcBef>
                <a:spcPct val="20000"/>
              </a:spcBef>
              <a:buFontTx/>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GB" sz="1600" b="1" i="1" dirty="0">
                <a:solidFill>
                  <a:schemeClr val="accent2">
                    <a:lumMod val="40000"/>
                    <a:lumOff val="60000"/>
                  </a:schemeClr>
                </a:solidFill>
              </a:rPr>
              <a:t>The RMI method </a:t>
            </a:r>
            <a:r>
              <a:rPr lang="en-GB" sz="1600" b="1" i="1" dirty="0" smtClean="0">
                <a:solidFill>
                  <a:schemeClr val="accent2">
                    <a:lumMod val="40000"/>
                    <a:lumOff val="60000"/>
                  </a:schemeClr>
                </a:solidFill>
              </a:rPr>
              <a:t>was modified </a:t>
            </a:r>
            <a:r>
              <a:rPr lang="en-GB" sz="1600" b="1" i="1" dirty="0">
                <a:solidFill>
                  <a:schemeClr val="accent2">
                    <a:lumMod val="40000"/>
                    <a:lumOff val="60000"/>
                  </a:schemeClr>
                </a:solidFill>
              </a:rPr>
              <a:t>to be implemented in landslide hazards and to fit with Norwegian conditions. </a:t>
            </a:r>
            <a:endParaRPr lang="en-GB" sz="1600" b="1" i="1" dirty="0" smtClean="0">
              <a:solidFill>
                <a:schemeClr val="accent2">
                  <a:lumMod val="40000"/>
                  <a:lumOff val="60000"/>
                </a:schemeClr>
              </a:solidFill>
            </a:endParaRPr>
          </a:p>
          <a:p>
            <a:pPr algn="just"/>
            <a:r>
              <a:rPr lang="en-GB" sz="1600" b="1" i="1" dirty="0" smtClean="0">
                <a:solidFill>
                  <a:schemeClr val="accent2">
                    <a:lumMod val="40000"/>
                    <a:lumOff val="60000"/>
                  </a:schemeClr>
                </a:solidFill>
              </a:rPr>
              <a:t>An </a:t>
            </a:r>
            <a:r>
              <a:rPr lang="en-GB" sz="1600" b="1" i="1" dirty="0">
                <a:solidFill>
                  <a:schemeClr val="accent2">
                    <a:lumMod val="40000"/>
                    <a:lumOff val="60000"/>
                  </a:schemeClr>
                </a:solidFill>
              </a:rPr>
              <a:t>opinion survey </a:t>
            </a:r>
            <a:r>
              <a:rPr lang="en-GB" sz="1600" b="1" i="1" dirty="0" smtClean="0">
                <a:solidFill>
                  <a:schemeClr val="accent2">
                    <a:lumMod val="40000"/>
                    <a:lumOff val="60000"/>
                  </a:schemeClr>
                </a:solidFill>
              </a:rPr>
              <a:t>was conducted </a:t>
            </a:r>
            <a:r>
              <a:rPr lang="en-GB" sz="1600" b="1" i="1" dirty="0">
                <a:solidFill>
                  <a:schemeClr val="accent2">
                    <a:lumMod val="40000"/>
                    <a:lumOff val="60000"/>
                  </a:schemeClr>
                </a:solidFill>
              </a:rPr>
              <a:t>in </a:t>
            </a:r>
            <a:r>
              <a:rPr lang="en-GB" sz="1600" b="1" i="1" dirty="0" smtClean="0">
                <a:solidFill>
                  <a:schemeClr val="accent2">
                    <a:lumMod val="40000"/>
                    <a:lumOff val="60000"/>
                  </a:schemeClr>
                </a:solidFill>
              </a:rPr>
              <a:t>2015 </a:t>
            </a:r>
            <a:r>
              <a:rPr lang="en-GB" sz="1600" b="1" i="1" dirty="0">
                <a:solidFill>
                  <a:schemeClr val="accent2">
                    <a:lumMod val="40000"/>
                    <a:lumOff val="60000"/>
                  </a:schemeClr>
                </a:solidFill>
              </a:rPr>
              <a:t>to measure perceptions of landslide risk management in Norway. </a:t>
            </a:r>
            <a:r>
              <a:rPr lang="en-GB" sz="1600" b="1" i="1" dirty="0" smtClean="0">
                <a:solidFill>
                  <a:schemeClr val="accent2">
                    <a:lumMod val="40000"/>
                    <a:lumOff val="60000"/>
                  </a:schemeClr>
                </a:solidFill>
              </a:rPr>
              <a:t>Perceptions were surveyed </a:t>
            </a:r>
            <a:r>
              <a:rPr lang="en-GB" sz="1600" b="1" i="1" dirty="0">
                <a:solidFill>
                  <a:schemeClr val="accent2">
                    <a:lumMod val="40000"/>
                    <a:lumOff val="60000"/>
                  </a:schemeClr>
                </a:solidFill>
              </a:rPr>
              <a:t>for two time periods: </a:t>
            </a:r>
            <a:r>
              <a:rPr lang="en-GB" sz="1600" b="1" i="1" u="sng" dirty="0">
                <a:solidFill>
                  <a:schemeClr val="accent2">
                    <a:lumMod val="40000"/>
                    <a:lumOff val="60000"/>
                  </a:schemeClr>
                </a:solidFill>
              </a:rPr>
              <a:t>2015 and 2050</a:t>
            </a:r>
            <a:r>
              <a:rPr lang="en-GB" sz="1600" b="1" i="1" dirty="0">
                <a:solidFill>
                  <a:schemeClr val="accent2">
                    <a:lumMod val="40000"/>
                    <a:lumOff val="60000"/>
                  </a:schemeClr>
                </a:solidFill>
              </a:rPr>
              <a:t>, and </a:t>
            </a:r>
            <a:r>
              <a:rPr lang="en-GB" sz="1600" b="1" i="1" dirty="0" smtClean="0">
                <a:solidFill>
                  <a:schemeClr val="accent2">
                    <a:lumMod val="40000"/>
                    <a:lumOff val="60000"/>
                  </a:schemeClr>
                </a:solidFill>
              </a:rPr>
              <a:t>three administrative levels: </a:t>
            </a:r>
            <a:r>
              <a:rPr lang="en-GB" sz="1600" b="1" i="1" u="sng" dirty="0" smtClean="0">
                <a:solidFill>
                  <a:schemeClr val="accent2">
                    <a:lumMod val="40000"/>
                    <a:lumOff val="60000"/>
                  </a:schemeClr>
                </a:solidFill>
              </a:rPr>
              <a:t>national</a:t>
            </a:r>
            <a:r>
              <a:rPr lang="en-GB" sz="1600" b="1" i="1" u="sng" dirty="0">
                <a:solidFill>
                  <a:schemeClr val="accent2">
                    <a:lumMod val="40000"/>
                    <a:lumOff val="60000"/>
                  </a:schemeClr>
                </a:solidFill>
              </a:rPr>
              <a:t>, county, and </a:t>
            </a:r>
            <a:r>
              <a:rPr lang="en-GB" sz="1600" b="1" i="1" u="sng" dirty="0" smtClean="0">
                <a:solidFill>
                  <a:schemeClr val="accent2">
                    <a:lumMod val="40000"/>
                    <a:lumOff val="60000"/>
                  </a:schemeClr>
                </a:solidFill>
              </a:rPr>
              <a:t>municipality</a:t>
            </a:r>
            <a:r>
              <a:rPr lang="en-GB" sz="1600" b="1" i="1" dirty="0" smtClean="0">
                <a:solidFill>
                  <a:schemeClr val="accent2">
                    <a:lumMod val="40000"/>
                    <a:lumOff val="60000"/>
                  </a:schemeClr>
                </a:solidFill>
              </a:rPr>
              <a:t>.</a:t>
            </a:r>
            <a:endParaRPr lang="en-GB" sz="1600" b="1" i="1" dirty="0">
              <a:solidFill>
                <a:schemeClr val="accent2">
                  <a:lumMod val="40000"/>
                  <a:lumOff val="60000"/>
                </a:schemeClr>
              </a:solidFill>
            </a:endParaRPr>
          </a:p>
          <a:p>
            <a:pPr algn="just"/>
            <a:endParaRPr lang="en-GB" sz="1600" b="1" i="1" dirty="0" smtClean="0">
              <a:solidFill>
                <a:schemeClr val="accent2">
                  <a:lumMod val="40000"/>
                  <a:lumOff val="60000"/>
                </a:schemeClr>
              </a:solidFill>
            </a:endParaRPr>
          </a:p>
        </p:txBody>
      </p:sp>
      <p:pic>
        <p:nvPicPr>
          <p:cNvPr id="6" name="Bilde 5"/>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7" name="Likebent trekant 6">
            <a:hlinkClick r:id="" action="ppaction://hlinkshowjump?jump=previousslide"/>
          </p:cNvPr>
          <p:cNvSpPr/>
          <p:nvPr/>
        </p:nvSpPr>
        <p:spPr>
          <a:xfrm rot="16200000">
            <a:off x="3856225" y="3092462"/>
            <a:ext cx="203589" cy="130199"/>
          </a:xfrm>
          <a:prstGeom prst="triangle">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Likebent trekant 7"/>
          <p:cNvSpPr/>
          <p:nvPr/>
        </p:nvSpPr>
        <p:spPr>
          <a:xfrm rot="5400000">
            <a:off x="4162374" y="309246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Avrundet rektangel 30">
            <a:hlinkClick r:id="rId3" action="ppaction://hlinksldjump"/>
          </p:cNvPr>
          <p:cNvSpPr/>
          <p:nvPr/>
        </p:nvSpPr>
        <p:spPr>
          <a:xfrm>
            <a:off x="697869" y="357043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The RMI </a:t>
            </a:r>
            <a:r>
              <a:rPr lang="nb-NO" dirty="0" err="1" smtClean="0"/>
              <a:t>method</a:t>
            </a:r>
            <a:endParaRPr lang="en-GB" sz="1400" dirty="0"/>
          </a:p>
        </p:txBody>
      </p:sp>
      <p:sp>
        <p:nvSpPr>
          <p:cNvPr id="32" name="Avrundet rektangel 31">
            <a:hlinkClick r:id="rId4" action="ppaction://hlinksldjump"/>
          </p:cNvPr>
          <p:cNvSpPr/>
          <p:nvPr/>
        </p:nvSpPr>
        <p:spPr>
          <a:xfrm>
            <a:off x="4647723" y="357043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The survey</a:t>
            </a:r>
            <a:endParaRPr lang="en-GB" dirty="0"/>
          </a:p>
        </p:txBody>
      </p:sp>
      <p:sp>
        <p:nvSpPr>
          <p:cNvPr id="33" name="Avrundet rektangel 32">
            <a:hlinkClick r:id="rId5" action="ppaction://hlinksldjump"/>
          </p:cNvPr>
          <p:cNvSpPr/>
          <p:nvPr/>
        </p:nvSpPr>
        <p:spPr>
          <a:xfrm>
            <a:off x="697869" y="4871935"/>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Survey </a:t>
            </a:r>
            <a:r>
              <a:rPr lang="nb-NO" dirty="0" err="1" smtClean="0"/>
              <a:t>results</a:t>
            </a:r>
            <a:endParaRPr lang="en-GB" dirty="0"/>
          </a:p>
        </p:txBody>
      </p:sp>
      <p:sp>
        <p:nvSpPr>
          <p:cNvPr id="34" name="Avrundet rektangel 33">
            <a:hlinkClick r:id="rId6" action="ppaction://hlinksldjump"/>
          </p:cNvPr>
          <p:cNvSpPr/>
          <p:nvPr/>
        </p:nvSpPr>
        <p:spPr>
          <a:xfrm>
            <a:off x="2672796" y="4871935"/>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2050 </a:t>
            </a:r>
            <a:r>
              <a:rPr lang="nb-NO" dirty="0" err="1" smtClean="0"/>
              <a:t>evaluations</a:t>
            </a:r>
            <a:endParaRPr lang="en-GB" dirty="0"/>
          </a:p>
        </p:txBody>
      </p:sp>
      <p:sp>
        <p:nvSpPr>
          <p:cNvPr id="35" name="Avrundet rektangel 34">
            <a:hlinkClick r:id="rId7" action="ppaction://hlinksldjump"/>
          </p:cNvPr>
          <p:cNvSpPr/>
          <p:nvPr/>
        </p:nvSpPr>
        <p:spPr>
          <a:xfrm>
            <a:off x="6624736" y="4869160"/>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Insights </a:t>
            </a:r>
            <a:r>
              <a:rPr lang="nb-NO" dirty="0" err="1" smtClean="0"/>
              <a:t>on</a:t>
            </a:r>
            <a:r>
              <a:rPr lang="nb-NO" dirty="0" smtClean="0"/>
              <a:t> </a:t>
            </a:r>
            <a:r>
              <a:rPr lang="nb-NO" i="1" dirty="0" err="1" smtClean="0"/>
              <a:t>communication</a:t>
            </a:r>
            <a:r>
              <a:rPr lang="nb-NO" dirty="0" smtClean="0"/>
              <a:t> </a:t>
            </a:r>
            <a:r>
              <a:rPr lang="nb-NO" dirty="0" err="1" smtClean="0"/>
              <a:t>of</a:t>
            </a:r>
            <a:r>
              <a:rPr lang="nb-NO" dirty="0" smtClean="0"/>
              <a:t> </a:t>
            </a:r>
            <a:r>
              <a:rPr lang="nb-NO" dirty="0" err="1" smtClean="0"/>
              <a:t>the</a:t>
            </a:r>
            <a:r>
              <a:rPr lang="nb-NO" dirty="0" smtClean="0"/>
              <a:t> </a:t>
            </a:r>
            <a:r>
              <a:rPr lang="nb-NO" dirty="0" err="1" smtClean="0"/>
              <a:t>topic</a:t>
            </a:r>
            <a:endParaRPr lang="en-GB" dirty="0"/>
          </a:p>
        </p:txBody>
      </p:sp>
      <p:sp>
        <p:nvSpPr>
          <p:cNvPr id="36" name="Bildeforklaring formet som et avrundet rektangel 35">
            <a:hlinkClick r:id="rId8" action="ppaction://hlinksldjump"/>
          </p:cNvPr>
          <p:cNvSpPr/>
          <p:nvPr/>
        </p:nvSpPr>
        <p:spPr>
          <a:xfrm>
            <a:off x="8438458" y="6022107"/>
            <a:ext cx="648898" cy="240591"/>
          </a:xfrm>
          <a:prstGeom prst="wedgeRoundRectCallout">
            <a:avLst>
              <a:gd name="adj1" fmla="val -36157"/>
              <a:gd name="adj2" fmla="val 105578"/>
              <a:gd name="adj3" fmla="val 16667"/>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err="1" smtClean="0"/>
              <a:t>about</a:t>
            </a:r>
            <a:endParaRPr lang="en-GB" sz="1400" dirty="0"/>
          </a:p>
        </p:txBody>
      </p:sp>
      <p:sp>
        <p:nvSpPr>
          <p:cNvPr id="37" name="Avrundet rektangel 36">
            <a:hlinkClick r:id="rId9" action="ppaction://hlinksldjump"/>
          </p:cNvPr>
          <p:cNvSpPr/>
          <p:nvPr/>
        </p:nvSpPr>
        <p:spPr>
          <a:xfrm>
            <a:off x="6622650" y="3569364"/>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Target </a:t>
            </a:r>
            <a:r>
              <a:rPr lang="nb-NO" dirty="0" err="1" smtClean="0"/>
              <a:t>participants</a:t>
            </a:r>
            <a:endParaRPr lang="en-GB" dirty="0"/>
          </a:p>
        </p:txBody>
      </p:sp>
      <p:sp>
        <p:nvSpPr>
          <p:cNvPr id="38" name="Avrundet rektangel 37">
            <a:hlinkClick r:id="rId10" action="ppaction://hlinksldjump"/>
          </p:cNvPr>
          <p:cNvSpPr/>
          <p:nvPr/>
        </p:nvSpPr>
        <p:spPr>
          <a:xfrm>
            <a:off x="2672796" y="3571721"/>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List </a:t>
            </a:r>
            <a:r>
              <a:rPr lang="nb-NO" dirty="0" err="1" smtClean="0"/>
              <a:t>of</a:t>
            </a:r>
            <a:r>
              <a:rPr lang="nb-NO" dirty="0" smtClean="0"/>
              <a:t> </a:t>
            </a:r>
            <a:r>
              <a:rPr lang="nb-NO" dirty="0" err="1" smtClean="0"/>
              <a:t>indicators</a:t>
            </a:r>
            <a:endParaRPr lang="en-GB" dirty="0"/>
          </a:p>
        </p:txBody>
      </p:sp>
      <p:sp>
        <p:nvSpPr>
          <p:cNvPr id="39" name="Avrundet rektangel 38">
            <a:hlinkClick r:id="rId11" action="ppaction://hlinksldjump"/>
          </p:cNvPr>
          <p:cNvSpPr/>
          <p:nvPr/>
        </p:nvSpPr>
        <p:spPr>
          <a:xfrm>
            <a:off x="4652367" y="4869160"/>
            <a:ext cx="1800200" cy="1224136"/>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General </a:t>
            </a:r>
            <a:r>
              <a:rPr lang="nb-NO" dirty="0" err="1" smtClean="0"/>
              <a:t>comments</a:t>
            </a:r>
            <a:endParaRPr lang="en-GB" dirty="0"/>
          </a:p>
        </p:txBody>
      </p:sp>
      <p:pic>
        <p:nvPicPr>
          <p:cNvPr id="17"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77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830997"/>
          </a:xfrm>
          <a:prstGeom prst="rect">
            <a:avLst/>
          </a:prstGeom>
          <a:noFill/>
        </p:spPr>
        <p:txBody>
          <a:bodyPr wrap="square" rtlCol="0">
            <a:spAutoFit/>
          </a:bodyPr>
          <a:lstStyle/>
          <a:p>
            <a:r>
              <a:rPr lang="nb-NO" sz="1600" b="1" dirty="0" err="1" smtClean="0"/>
              <a:t>Performance</a:t>
            </a:r>
            <a:r>
              <a:rPr lang="nb-NO" sz="1600" b="1" dirty="0" smtClean="0"/>
              <a:t> (medians) for different administrative </a:t>
            </a:r>
            <a:r>
              <a:rPr lang="nb-NO" sz="1600" b="1" dirty="0" err="1" smtClean="0"/>
              <a:t>levels</a:t>
            </a:r>
            <a:endParaRPr lang="nb-NO" sz="1600" b="1" dirty="0"/>
          </a:p>
          <a:p>
            <a:r>
              <a:rPr lang="nb-NO" sz="1600" dirty="0" err="1" smtClean="0"/>
              <a:t>Performance</a:t>
            </a:r>
            <a:r>
              <a:rPr lang="nb-NO" sz="1600" dirty="0" smtClean="0"/>
              <a:t> at </a:t>
            </a:r>
            <a:r>
              <a:rPr lang="nb-NO" sz="1600" dirty="0" err="1" smtClean="0"/>
              <a:t>national</a:t>
            </a:r>
            <a:r>
              <a:rPr lang="nb-NO" sz="1600" dirty="0" smtClean="0"/>
              <a:t> </a:t>
            </a:r>
            <a:r>
              <a:rPr lang="nb-NO" sz="1600" dirty="0" err="1" smtClean="0"/>
              <a:t>level</a:t>
            </a:r>
            <a:r>
              <a:rPr lang="nb-NO" sz="1600" dirty="0" smtClean="0"/>
              <a:t> is </a:t>
            </a:r>
            <a:r>
              <a:rPr lang="nb-NO" sz="1600" dirty="0" err="1" smtClean="0"/>
              <a:t>generally</a:t>
            </a:r>
            <a:r>
              <a:rPr lang="nb-NO" sz="1600" dirty="0" smtClean="0"/>
              <a:t> </a:t>
            </a:r>
            <a:r>
              <a:rPr lang="nb-NO" sz="1600" dirty="0" err="1" smtClean="0"/>
              <a:t>better</a:t>
            </a:r>
            <a:r>
              <a:rPr lang="nb-NO" sz="1600" dirty="0" smtClean="0"/>
              <a:t> </a:t>
            </a:r>
            <a:r>
              <a:rPr lang="nb-NO" sz="1600" dirty="0" err="1" smtClean="0"/>
              <a:t>than</a:t>
            </a:r>
            <a:r>
              <a:rPr lang="nb-NO" sz="1600" dirty="0" smtClean="0"/>
              <a:t> sub-</a:t>
            </a:r>
            <a:r>
              <a:rPr lang="nb-NO" sz="1600" dirty="0" err="1" smtClean="0"/>
              <a:t>national</a:t>
            </a:r>
            <a:r>
              <a:rPr lang="nb-NO" sz="1600" dirty="0" smtClean="0"/>
              <a:t> </a:t>
            </a:r>
            <a:r>
              <a:rPr lang="nb-NO" sz="1600" dirty="0" err="1" smtClean="0"/>
              <a:t>levels</a:t>
            </a:r>
            <a:r>
              <a:rPr lang="nb-NO" sz="1600" dirty="0" smtClean="0"/>
              <a:t>. </a:t>
            </a:r>
            <a:r>
              <a:rPr lang="nb-NO" sz="1600" dirty="0" err="1" smtClean="0"/>
              <a:t>Greater</a:t>
            </a:r>
            <a:r>
              <a:rPr lang="nb-NO" sz="1600" dirty="0" smtClean="0"/>
              <a:t> </a:t>
            </a:r>
            <a:r>
              <a:rPr lang="nb-NO" sz="1600" dirty="0" err="1" smtClean="0"/>
              <a:t>differences</a:t>
            </a:r>
            <a:r>
              <a:rPr lang="nb-NO" sz="1600" dirty="0" smtClean="0"/>
              <a:t> </a:t>
            </a:r>
            <a:r>
              <a:rPr lang="nb-NO" sz="1600" dirty="0" err="1" smtClean="0"/>
              <a:t>perceived</a:t>
            </a:r>
            <a:r>
              <a:rPr lang="nb-NO" sz="1600" dirty="0" smtClean="0"/>
              <a:t> for 2050.</a:t>
            </a:r>
            <a:endParaRPr lang="en-GB" sz="1600" dirty="0"/>
          </a:p>
        </p:txBody>
      </p:sp>
      <p:sp>
        <p:nvSpPr>
          <p:cNvPr id="12" name="TekstSylinder 11"/>
          <p:cNvSpPr txBox="1"/>
          <p:nvPr/>
        </p:nvSpPr>
        <p:spPr>
          <a:xfrm>
            <a:off x="6642816" y="2396522"/>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pic>
        <p:nvPicPr>
          <p:cNvPr id="5" name="Bilde 4"/>
          <p:cNvPicPr>
            <a:picLocks noChangeAspect="1"/>
          </p:cNvPicPr>
          <p:nvPr/>
        </p:nvPicPr>
        <p:blipFill>
          <a:blip r:embed="rId2"/>
          <a:stretch>
            <a:fillRect/>
          </a:stretch>
        </p:blipFill>
        <p:spPr>
          <a:xfrm>
            <a:off x="1383158" y="2663444"/>
            <a:ext cx="5388112" cy="2644674"/>
          </a:xfrm>
          <a:prstGeom prst="rect">
            <a:avLst/>
          </a:prstGeom>
        </p:spPr>
      </p:pic>
      <p:pic>
        <p:nvPicPr>
          <p:cNvPr id="14" name="Bilde 13"/>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3" name="TekstSylinder 32">
            <a:hlinkClick r:id="rId13" action="ppaction://hlinksldjump"/>
          </p:cNvPr>
          <p:cNvSpPr txBox="1"/>
          <p:nvPr/>
        </p:nvSpPr>
        <p:spPr>
          <a:xfrm>
            <a:off x="6715454" y="2881165"/>
            <a:ext cx="1438196" cy="664012"/>
          </a:xfrm>
          <a:prstGeom prst="roundRect">
            <a:avLst/>
          </a:prstGeom>
          <a:solidFill>
            <a:schemeClr val="accent6">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only</a:t>
            </a:r>
            <a:r>
              <a:rPr lang="nb-NO" sz="1100" b="1" dirty="0" smtClean="0">
                <a:solidFill>
                  <a:srgbClr val="C00000"/>
                </a:solidFill>
              </a:rPr>
              <a:t> </a:t>
            </a:r>
            <a:r>
              <a:rPr lang="nb-NO" sz="1100" b="1" dirty="0" err="1" smtClean="0">
                <a:solidFill>
                  <a:srgbClr val="C00000"/>
                </a:solidFill>
              </a:rPr>
              <a:t>applicable</a:t>
            </a:r>
            <a:r>
              <a:rPr lang="nb-NO" sz="1100" b="1" dirty="0" smtClean="0">
                <a:solidFill>
                  <a:srgbClr val="C00000"/>
                </a:solidFill>
              </a:rPr>
              <a:t> for </a:t>
            </a:r>
            <a:r>
              <a:rPr lang="nb-NO" sz="1100" b="1" dirty="0" err="1" smtClean="0">
                <a:solidFill>
                  <a:srgbClr val="C00000"/>
                </a:solidFill>
              </a:rPr>
              <a:t>national</a:t>
            </a:r>
            <a:r>
              <a:rPr lang="nb-NO" sz="1100" b="1" dirty="0" smtClean="0">
                <a:solidFill>
                  <a:srgbClr val="C00000"/>
                </a:solidFill>
              </a:rPr>
              <a:t> </a:t>
            </a:r>
            <a:r>
              <a:rPr lang="nb-NO" sz="1100" b="1" dirty="0" err="1" smtClean="0">
                <a:solidFill>
                  <a:srgbClr val="C00000"/>
                </a:solidFill>
              </a:rPr>
              <a:t>levels</a:t>
            </a:r>
            <a:endParaRPr lang="en-GB" sz="1100" b="1" dirty="0">
              <a:solidFill>
                <a:srgbClr val="C00000"/>
              </a:solidFill>
            </a:endParaRPr>
          </a:p>
        </p:txBody>
      </p:sp>
      <p:sp>
        <p:nvSpPr>
          <p:cNvPr id="34" name="TekstSylinder 33">
            <a:hlinkClick r:id="rId14" action="ppaction://hlinksldjump"/>
          </p:cNvPr>
          <p:cNvSpPr txBox="1"/>
          <p:nvPr/>
        </p:nvSpPr>
        <p:spPr>
          <a:xfrm>
            <a:off x="6711481" y="3607503"/>
            <a:ext cx="1442169" cy="965954"/>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Counties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municipalities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may</a:t>
            </a:r>
            <a:r>
              <a:rPr lang="nb-NO" sz="1100" b="1" dirty="0" smtClean="0">
                <a:solidFill>
                  <a:srgbClr val="C00000"/>
                </a:solidFill>
              </a:rPr>
              <a:t> </a:t>
            </a:r>
            <a:r>
              <a:rPr lang="nb-NO" sz="1100" b="1" dirty="0" err="1" smtClean="0">
                <a:solidFill>
                  <a:srgbClr val="C00000"/>
                </a:solidFill>
              </a:rPr>
              <a:t>also</a:t>
            </a:r>
            <a:r>
              <a:rPr lang="nb-NO" sz="1100" b="1" dirty="0" smtClean="0">
                <a:solidFill>
                  <a:srgbClr val="C00000"/>
                </a:solidFill>
              </a:rPr>
              <a:t> for 2015)</a:t>
            </a:r>
            <a:endParaRPr lang="en-GB" sz="1100" b="1" dirty="0">
              <a:solidFill>
                <a:srgbClr val="C00000"/>
              </a:solidFill>
            </a:endParaRPr>
          </a:p>
        </p:txBody>
      </p:sp>
      <p:sp>
        <p:nvSpPr>
          <p:cNvPr id="35" name="TekstSylinder 34">
            <a:hlinkClick r:id="rId15" action="ppaction://hlinksldjump"/>
          </p:cNvPr>
          <p:cNvSpPr txBox="1"/>
          <p:nvPr/>
        </p:nvSpPr>
        <p:spPr>
          <a:xfrm>
            <a:off x="6725629" y="5512454"/>
            <a:ext cx="861032"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sp>
        <p:nvSpPr>
          <p:cNvPr id="36" name="TekstSylinder 35">
            <a:hlinkClick r:id="rId16" action="ppaction://hlinksldjump"/>
          </p:cNvPr>
          <p:cNvSpPr txBox="1"/>
          <p:nvPr/>
        </p:nvSpPr>
        <p:spPr>
          <a:xfrm>
            <a:off x="6711481" y="4638312"/>
            <a:ext cx="1442169" cy="791766"/>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Municipalities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counties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only</a:t>
            </a:r>
            <a:r>
              <a:rPr lang="nb-NO" sz="1100" b="1" dirty="0" smtClean="0">
                <a:solidFill>
                  <a:srgbClr val="C00000"/>
                </a:solidFill>
              </a:rPr>
              <a:t>)</a:t>
            </a:r>
            <a:endParaRPr lang="en-GB" sz="1100" b="1" dirty="0">
              <a:solidFill>
                <a:srgbClr val="C00000"/>
              </a:solidFill>
            </a:endParaRPr>
          </a:p>
        </p:txBody>
      </p:sp>
      <p:sp>
        <p:nvSpPr>
          <p:cNvPr id="37" name="Likebent trekant 36">
            <a:hlinkClick r:id="rId17"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rId18"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meetingorganizer.copernicus.org/webfiles/img/CreativeCommons_Attribution_Licen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27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830997"/>
          </a:xfrm>
          <a:prstGeom prst="rect">
            <a:avLst/>
          </a:prstGeom>
          <a:noFill/>
        </p:spPr>
        <p:txBody>
          <a:bodyPr wrap="square" rtlCol="0">
            <a:spAutoFit/>
          </a:bodyPr>
          <a:lstStyle/>
          <a:p>
            <a:r>
              <a:rPr lang="nb-NO" sz="1600" b="1" dirty="0" err="1" smtClean="0"/>
              <a:t>Performance</a:t>
            </a:r>
            <a:r>
              <a:rPr lang="nb-NO" sz="1600" b="1" dirty="0" smtClean="0"/>
              <a:t> (medians) for different administrative </a:t>
            </a:r>
            <a:r>
              <a:rPr lang="nb-NO" sz="1600" b="1" dirty="0" err="1" smtClean="0"/>
              <a:t>levels</a:t>
            </a:r>
            <a:endParaRPr lang="nb-NO" sz="1600" b="1" dirty="0"/>
          </a:p>
          <a:p>
            <a:r>
              <a:rPr lang="nb-NO" sz="1600" dirty="0" err="1" smtClean="0"/>
              <a:t>Performance</a:t>
            </a:r>
            <a:r>
              <a:rPr lang="nb-NO" sz="1600" dirty="0" smtClean="0"/>
              <a:t> at </a:t>
            </a:r>
            <a:r>
              <a:rPr lang="nb-NO" sz="1600" dirty="0" err="1" smtClean="0"/>
              <a:t>national</a:t>
            </a:r>
            <a:r>
              <a:rPr lang="nb-NO" sz="1600" dirty="0" smtClean="0"/>
              <a:t> </a:t>
            </a:r>
            <a:r>
              <a:rPr lang="nb-NO" sz="1600" dirty="0" err="1" smtClean="0"/>
              <a:t>level</a:t>
            </a:r>
            <a:r>
              <a:rPr lang="nb-NO" sz="1600" dirty="0" smtClean="0"/>
              <a:t> is </a:t>
            </a:r>
            <a:r>
              <a:rPr lang="nb-NO" sz="1600" dirty="0" err="1" smtClean="0"/>
              <a:t>generally</a:t>
            </a:r>
            <a:r>
              <a:rPr lang="nb-NO" sz="1600" dirty="0" smtClean="0"/>
              <a:t> </a:t>
            </a:r>
            <a:r>
              <a:rPr lang="nb-NO" sz="1600" dirty="0" err="1" smtClean="0"/>
              <a:t>better</a:t>
            </a:r>
            <a:r>
              <a:rPr lang="nb-NO" sz="1600" dirty="0" smtClean="0"/>
              <a:t> </a:t>
            </a:r>
            <a:r>
              <a:rPr lang="nb-NO" sz="1600" dirty="0" err="1" smtClean="0"/>
              <a:t>than</a:t>
            </a:r>
            <a:r>
              <a:rPr lang="nb-NO" sz="1600" dirty="0" smtClean="0"/>
              <a:t> sub-</a:t>
            </a:r>
            <a:r>
              <a:rPr lang="nb-NO" sz="1600" dirty="0" err="1" smtClean="0"/>
              <a:t>national</a:t>
            </a:r>
            <a:r>
              <a:rPr lang="nb-NO" sz="1600" dirty="0" smtClean="0"/>
              <a:t> </a:t>
            </a:r>
            <a:r>
              <a:rPr lang="nb-NO" sz="1600" dirty="0" err="1" smtClean="0"/>
              <a:t>levels</a:t>
            </a:r>
            <a:r>
              <a:rPr lang="nb-NO" sz="1600" dirty="0" smtClean="0"/>
              <a:t>. </a:t>
            </a:r>
            <a:r>
              <a:rPr lang="nb-NO" sz="1600" dirty="0" err="1" smtClean="0"/>
              <a:t>Greater</a:t>
            </a:r>
            <a:r>
              <a:rPr lang="nb-NO" sz="1600" dirty="0" smtClean="0"/>
              <a:t> </a:t>
            </a:r>
            <a:r>
              <a:rPr lang="nb-NO" sz="1600" dirty="0" err="1" smtClean="0"/>
              <a:t>differences</a:t>
            </a:r>
            <a:r>
              <a:rPr lang="nb-NO" sz="1600" dirty="0" smtClean="0"/>
              <a:t> </a:t>
            </a:r>
            <a:r>
              <a:rPr lang="nb-NO" sz="1600" dirty="0" err="1" smtClean="0"/>
              <a:t>perceived</a:t>
            </a:r>
            <a:r>
              <a:rPr lang="nb-NO" sz="1600" dirty="0" smtClean="0"/>
              <a:t> for 2050.</a:t>
            </a:r>
            <a:endParaRPr lang="en-GB" sz="1600" dirty="0"/>
          </a:p>
        </p:txBody>
      </p:sp>
      <p:sp>
        <p:nvSpPr>
          <p:cNvPr id="12" name="TekstSylinder 11"/>
          <p:cNvSpPr txBox="1"/>
          <p:nvPr/>
        </p:nvSpPr>
        <p:spPr>
          <a:xfrm>
            <a:off x="6642816" y="2396522"/>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pic>
        <p:nvPicPr>
          <p:cNvPr id="6" name="Bilde 5"/>
          <p:cNvPicPr>
            <a:picLocks noChangeAspect="1"/>
          </p:cNvPicPr>
          <p:nvPr/>
        </p:nvPicPr>
        <p:blipFill>
          <a:blip r:embed="rId2"/>
          <a:stretch>
            <a:fillRect/>
          </a:stretch>
        </p:blipFill>
        <p:spPr>
          <a:xfrm>
            <a:off x="1383158" y="2654705"/>
            <a:ext cx="5388112" cy="2641016"/>
          </a:xfrm>
          <a:prstGeom prst="rect">
            <a:avLst/>
          </a:prstGeom>
        </p:spPr>
      </p:pic>
      <p:pic>
        <p:nvPicPr>
          <p:cNvPr id="14" name="Bilde 13"/>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3" name="TekstSylinder 32">
            <a:hlinkClick r:id="rId13" action="ppaction://hlinksldjump"/>
          </p:cNvPr>
          <p:cNvSpPr txBox="1"/>
          <p:nvPr/>
        </p:nvSpPr>
        <p:spPr>
          <a:xfrm>
            <a:off x="6715454" y="2881165"/>
            <a:ext cx="1438196" cy="664012"/>
          </a:xfrm>
          <a:prstGeom prst="round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only</a:t>
            </a:r>
            <a:r>
              <a:rPr lang="nb-NO" sz="1100" b="1" dirty="0" smtClean="0">
                <a:solidFill>
                  <a:srgbClr val="C00000"/>
                </a:solidFill>
              </a:rPr>
              <a:t> </a:t>
            </a:r>
            <a:r>
              <a:rPr lang="nb-NO" sz="1100" b="1" dirty="0" err="1" smtClean="0">
                <a:solidFill>
                  <a:srgbClr val="C00000"/>
                </a:solidFill>
              </a:rPr>
              <a:t>applicable</a:t>
            </a:r>
            <a:r>
              <a:rPr lang="nb-NO" sz="1100" b="1" dirty="0" smtClean="0">
                <a:solidFill>
                  <a:srgbClr val="C00000"/>
                </a:solidFill>
              </a:rPr>
              <a:t> for </a:t>
            </a:r>
            <a:r>
              <a:rPr lang="nb-NO" sz="1100" b="1" dirty="0" err="1" smtClean="0">
                <a:solidFill>
                  <a:srgbClr val="C00000"/>
                </a:solidFill>
              </a:rPr>
              <a:t>national</a:t>
            </a:r>
            <a:r>
              <a:rPr lang="nb-NO" sz="1100" b="1" dirty="0" smtClean="0">
                <a:solidFill>
                  <a:srgbClr val="C00000"/>
                </a:solidFill>
              </a:rPr>
              <a:t> </a:t>
            </a:r>
            <a:r>
              <a:rPr lang="nb-NO" sz="1100" b="1" dirty="0" err="1" smtClean="0">
                <a:solidFill>
                  <a:srgbClr val="C00000"/>
                </a:solidFill>
              </a:rPr>
              <a:t>levels</a:t>
            </a:r>
            <a:endParaRPr lang="en-GB" sz="1100" b="1" dirty="0">
              <a:solidFill>
                <a:srgbClr val="C00000"/>
              </a:solidFill>
            </a:endParaRPr>
          </a:p>
        </p:txBody>
      </p:sp>
      <p:sp>
        <p:nvSpPr>
          <p:cNvPr id="34" name="TekstSylinder 33">
            <a:hlinkClick r:id="rId14" action="ppaction://hlinksldjump"/>
          </p:cNvPr>
          <p:cNvSpPr txBox="1"/>
          <p:nvPr/>
        </p:nvSpPr>
        <p:spPr>
          <a:xfrm>
            <a:off x="6711481" y="3607503"/>
            <a:ext cx="1442169" cy="965954"/>
          </a:xfrm>
          <a:prstGeom prst="roundRect">
            <a:avLst>
              <a:gd name="adj" fmla="val 6136"/>
            </a:avLst>
          </a:prstGeom>
          <a:solidFill>
            <a:schemeClr val="accent6">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Counties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municipalities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may</a:t>
            </a:r>
            <a:r>
              <a:rPr lang="nb-NO" sz="1100" b="1" dirty="0" smtClean="0">
                <a:solidFill>
                  <a:srgbClr val="C00000"/>
                </a:solidFill>
              </a:rPr>
              <a:t> </a:t>
            </a:r>
            <a:r>
              <a:rPr lang="nb-NO" sz="1100" b="1" dirty="0" err="1" smtClean="0">
                <a:solidFill>
                  <a:srgbClr val="C00000"/>
                </a:solidFill>
              </a:rPr>
              <a:t>also</a:t>
            </a:r>
            <a:r>
              <a:rPr lang="nb-NO" sz="1100" b="1" dirty="0" smtClean="0">
                <a:solidFill>
                  <a:srgbClr val="C00000"/>
                </a:solidFill>
              </a:rPr>
              <a:t> for 2015)</a:t>
            </a:r>
            <a:endParaRPr lang="en-GB" sz="1100" b="1" dirty="0">
              <a:solidFill>
                <a:srgbClr val="C00000"/>
              </a:solidFill>
            </a:endParaRPr>
          </a:p>
        </p:txBody>
      </p:sp>
      <p:sp>
        <p:nvSpPr>
          <p:cNvPr id="35" name="TekstSylinder 34">
            <a:hlinkClick r:id="rId15" action="ppaction://hlinksldjump"/>
          </p:cNvPr>
          <p:cNvSpPr txBox="1"/>
          <p:nvPr/>
        </p:nvSpPr>
        <p:spPr>
          <a:xfrm>
            <a:off x="6725629" y="5512454"/>
            <a:ext cx="861032"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sp>
        <p:nvSpPr>
          <p:cNvPr id="36" name="TekstSylinder 35">
            <a:hlinkClick r:id="rId16" action="ppaction://hlinksldjump"/>
          </p:cNvPr>
          <p:cNvSpPr txBox="1"/>
          <p:nvPr/>
        </p:nvSpPr>
        <p:spPr>
          <a:xfrm>
            <a:off x="6711481" y="4638312"/>
            <a:ext cx="1442169" cy="791766"/>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Municipalities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counties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only</a:t>
            </a:r>
            <a:r>
              <a:rPr lang="nb-NO" sz="1100" b="1" dirty="0" smtClean="0">
                <a:solidFill>
                  <a:srgbClr val="C00000"/>
                </a:solidFill>
              </a:rPr>
              <a:t>)</a:t>
            </a:r>
            <a:endParaRPr lang="en-GB" sz="1100" b="1" dirty="0">
              <a:solidFill>
                <a:srgbClr val="C00000"/>
              </a:solidFill>
            </a:endParaRPr>
          </a:p>
        </p:txBody>
      </p:sp>
      <p:sp>
        <p:nvSpPr>
          <p:cNvPr id="37" name="Likebent trekant 36">
            <a:hlinkClick r:id="rId17"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rId18"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meetingorganizer.copernicus.org/webfiles/img/CreativeCommons_Attribution_Licen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10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6" y="1768778"/>
            <a:ext cx="5938845" cy="830997"/>
          </a:xfrm>
          <a:prstGeom prst="rect">
            <a:avLst/>
          </a:prstGeom>
          <a:noFill/>
        </p:spPr>
        <p:txBody>
          <a:bodyPr wrap="square" rtlCol="0">
            <a:spAutoFit/>
          </a:bodyPr>
          <a:lstStyle/>
          <a:p>
            <a:r>
              <a:rPr lang="nb-NO" sz="1600" b="1" dirty="0" err="1" smtClean="0"/>
              <a:t>Performance</a:t>
            </a:r>
            <a:r>
              <a:rPr lang="nb-NO" sz="1600" b="1" dirty="0" smtClean="0"/>
              <a:t> (medians) for different administrative </a:t>
            </a:r>
            <a:r>
              <a:rPr lang="nb-NO" sz="1600" b="1" dirty="0" err="1" smtClean="0"/>
              <a:t>levels</a:t>
            </a:r>
            <a:endParaRPr lang="nb-NO" sz="1600" b="1" dirty="0"/>
          </a:p>
          <a:p>
            <a:r>
              <a:rPr lang="nb-NO" sz="1600" dirty="0" err="1" smtClean="0"/>
              <a:t>Performance</a:t>
            </a:r>
            <a:r>
              <a:rPr lang="nb-NO" sz="1600" dirty="0" smtClean="0"/>
              <a:t> at </a:t>
            </a:r>
            <a:r>
              <a:rPr lang="nb-NO" sz="1600" dirty="0" err="1" smtClean="0"/>
              <a:t>national</a:t>
            </a:r>
            <a:r>
              <a:rPr lang="nb-NO" sz="1600" dirty="0" smtClean="0"/>
              <a:t> </a:t>
            </a:r>
            <a:r>
              <a:rPr lang="nb-NO" sz="1600" dirty="0" err="1" smtClean="0"/>
              <a:t>level</a:t>
            </a:r>
            <a:r>
              <a:rPr lang="nb-NO" sz="1600" dirty="0" smtClean="0"/>
              <a:t> is </a:t>
            </a:r>
            <a:r>
              <a:rPr lang="nb-NO" sz="1600" dirty="0" err="1" smtClean="0"/>
              <a:t>generally</a:t>
            </a:r>
            <a:r>
              <a:rPr lang="nb-NO" sz="1600" dirty="0" smtClean="0"/>
              <a:t> </a:t>
            </a:r>
            <a:r>
              <a:rPr lang="nb-NO" sz="1600" dirty="0" err="1" smtClean="0"/>
              <a:t>better</a:t>
            </a:r>
            <a:r>
              <a:rPr lang="nb-NO" sz="1600" dirty="0" smtClean="0"/>
              <a:t> </a:t>
            </a:r>
            <a:r>
              <a:rPr lang="nb-NO" sz="1600" dirty="0" err="1" smtClean="0"/>
              <a:t>than</a:t>
            </a:r>
            <a:r>
              <a:rPr lang="nb-NO" sz="1600" dirty="0" smtClean="0"/>
              <a:t> sub-</a:t>
            </a:r>
            <a:r>
              <a:rPr lang="nb-NO" sz="1600" dirty="0" err="1" smtClean="0"/>
              <a:t>national</a:t>
            </a:r>
            <a:r>
              <a:rPr lang="nb-NO" sz="1600" dirty="0" smtClean="0"/>
              <a:t> </a:t>
            </a:r>
            <a:r>
              <a:rPr lang="nb-NO" sz="1600" dirty="0" err="1" smtClean="0"/>
              <a:t>levels</a:t>
            </a:r>
            <a:r>
              <a:rPr lang="nb-NO" sz="1600" dirty="0" smtClean="0"/>
              <a:t>. </a:t>
            </a:r>
            <a:r>
              <a:rPr lang="nb-NO" sz="1600" dirty="0" err="1" smtClean="0"/>
              <a:t>Greater</a:t>
            </a:r>
            <a:r>
              <a:rPr lang="nb-NO" sz="1600" dirty="0" smtClean="0"/>
              <a:t> </a:t>
            </a:r>
            <a:r>
              <a:rPr lang="nb-NO" sz="1600" dirty="0" err="1" smtClean="0"/>
              <a:t>differences</a:t>
            </a:r>
            <a:r>
              <a:rPr lang="nb-NO" sz="1600" dirty="0" smtClean="0"/>
              <a:t> </a:t>
            </a:r>
            <a:r>
              <a:rPr lang="nb-NO" sz="1600" dirty="0" err="1" smtClean="0"/>
              <a:t>perceived</a:t>
            </a:r>
            <a:r>
              <a:rPr lang="nb-NO" sz="1600" dirty="0" smtClean="0"/>
              <a:t> for 2050.</a:t>
            </a:r>
            <a:endParaRPr lang="en-GB" sz="1600" dirty="0"/>
          </a:p>
        </p:txBody>
      </p:sp>
      <p:sp>
        <p:nvSpPr>
          <p:cNvPr id="12" name="TekstSylinder 11"/>
          <p:cNvSpPr txBox="1"/>
          <p:nvPr/>
        </p:nvSpPr>
        <p:spPr>
          <a:xfrm>
            <a:off x="6642816" y="2396522"/>
            <a:ext cx="1524981" cy="461665"/>
          </a:xfrm>
          <a:prstGeom prst="rect">
            <a:avLst/>
          </a:prstGeom>
          <a:noFill/>
        </p:spPr>
        <p:txBody>
          <a:bodyPr wrap="square" rtlCol="0">
            <a:spAutoFit/>
          </a:bodyPr>
          <a:lstStyle/>
          <a:p>
            <a:r>
              <a:rPr lang="nb-NO" sz="1200" b="1" dirty="0" err="1" smtClean="0">
                <a:solidFill>
                  <a:srgbClr val="C00000"/>
                </a:solidFill>
              </a:rPr>
              <a:t>You</a:t>
            </a:r>
            <a:r>
              <a:rPr lang="nb-NO" sz="1200" b="1" dirty="0" smtClean="0">
                <a:solidFill>
                  <a:srgbClr val="C00000"/>
                </a:solidFill>
              </a:rPr>
              <a:t> </a:t>
            </a:r>
            <a:r>
              <a:rPr lang="nb-NO" sz="1200" b="1" dirty="0" err="1" smtClean="0">
                <a:solidFill>
                  <a:srgbClr val="C00000"/>
                </a:solidFill>
              </a:rPr>
              <a:t>may</a:t>
            </a:r>
            <a:r>
              <a:rPr lang="nb-NO" sz="1200" b="1" dirty="0" smtClean="0">
                <a:solidFill>
                  <a:srgbClr val="C00000"/>
                </a:solidFill>
              </a:rPr>
              <a:t> </a:t>
            </a:r>
            <a:r>
              <a:rPr lang="nb-NO" sz="1200" b="1" dirty="0" err="1" smtClean="0">
                <a:solidFill>
                  <a:srgbClr val="C00000"/>
                </a:solidFill>
              </a:rPr>
              <a:t>choose</a:t>
            </a:r>
            <a:r>
              <a:rPr lang="nb-NO" sz="1200" b="1" dirty="0" smtClean="0">
                <a:solidFill>
                  <a:srgbClr val="C00000"/>
                </a:solidFill>
              </a:rPr>
              <a:t> to show </a:t>
            </a:r>
            <a:r>
              <a:rPr lang="nb-NO" sz="1200" b="1" dirty="0" err="1" smtClean="0">
                <a:solidFill>
                  <a:srgbClr val="C00000"/>
                </a:solidFill>
              </a:rPr>
              <a:t>the</a:t>
            </a:r>
            <a:r>
              <a:rPr lang="nb-NO" sz="1200" b="1" dirty="0" smtClean="0">
                <a:solidFill>
                  <a:srgbClr val="C00000"/>
                </a:solidFill>
              </a:rPr>
              <a:t> </a:t>
            </a:r>
            <a:r>
              <a:rPr lang="nb-NO" sz="1200" b="1" dirty="0" err="1" smtClean="0">
                <a:solidFill>
                  <a:srgbClr val="C00000"/>
                </a:solidFill>
              </a:rPr>
              <a:t>following</a:t>
            </a:r>
            <a:r>
              <a:rPr lang="nb-NO" sz="1200" b="1" dirty="0">
                <a:solidFill>
                  <a:srgbClr val="C00000"/>
                </a:solidFill>
              </a:rPr>
              <a:t>:</a:t>
            </a:r>
            <a:endParaRPr lang="en-GB" sz="1200" b="1" dirty="0">
              <a:solidFill>
                <a:srgbClr val="C00000"/>
              </a:solidFill>
            </a:endParaRPr>
          </a:p>
        </p:txBody>
      </p:sp>
      <p:pic>
        <p:nvPicPr>
          <p:cNvPr id="9" name="Bilde 8"/>
          <p:cNvPicPr>
            <a:picLocks noChangeAspect="1"/>
          </p:cNvPicPr>
          <p:nvPr/>
        </p:nvPicPr>
        <p:blipFill>
          <a:blip r:embed="rId2"/>
          <a:stretch>
            <a:fillRect/>
          </a:stretch>
        </p:blipFill>
        <p:spPr>
          <a:xfrm>
            <a:off x="1383158" y="2654705"/>
            <a:ext cx="5388112" cy="2388620"/>
          </a:xfrm>
          <a:prstGeom prst="rect">
            <a:avLst/>
          </a:prstGeom>
        </p:spPr>
      </p:pic>
      <p:pic>
        <p:nvPicPr>
          <p:cNvPr id="14" name="Bilde 13"/>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3" name="Avrundet rektangel 22">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4" name="Avrundet rektangel 23">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5" name="Avrundet rektangel 24">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6" name="Avrundet rektangel 25">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7" name="Gruppe 26"/>
          <p:cNvGrpSpPr/>
          <p:nvPr/>
        </p:nvGrpSpPr>
        <p:grpSpPr>
          <a:xfrm>
            <a:off x="969046" y="2564904"/>
            <a:ext cx="360040" cy="240329"/>
            <a:chOff x="969046" y="2571128"/>
            <a:chExt cx="360040" cy="240329"/>
          </a:xfrm>
        </p:grpSpPr>
        <p:sp>
          <p:nvSpPr>
            <p:cNvPr id="28" name="Likebent trekant 27">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Avrundet rektangel 28">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3" name="TekstSylinder 32">
            <a:hlinkClick r:id="rId13" action="ppaction://hlinksldjump"/>
          </p:cNvPr>
          <p:cNvSpPr txBox="1"/>
          <p:nvPr/>
        </p:nvSpPr>
        <p:spPr>
          <a:xfrm>
            <a:off x="6715454" y="2881165"/>
            <a:ext cx="1438196" cy="664012"/>
          </a:xfrm>
          <a:prstGeom prst="roundRect">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Indicators</a:t>
            </a:r>
            <a:r>
              <a:rPr lang="nb-NO" sz="1100" b="1" dirty="0" smtClean="0">
                <a:solidFill>
                  <a:srgbClr val="C00000"/>
                </a:solidFill>
              </a:rPr>
              <a:t> </a:t>
            </a:r>
            <a:r>
              <a:rPr lang="nb-NO" sz="1100" b="1" dirty="0" err="1" smtClean="0">
                <a:solidFill>
                  <a:srgbClr val="C00000"/>
                </a:solidFill>
              </a:rPr>
              <a:t>only</a:t>
            </a:r>
            <a:r>
              <a:rPr lang="nb-NO" sz="1100" b="1" dirty="0" smtClean="0">
                <a:solidFill>
                  <a:srgbClr val="C00000"/>
                </a:solidFill>
              </a:rPr>
              <a:t> </a:t>
            </a:r>
            <a:r>
              <a:rPr lang="nb-NO" sz="1100" b="1" dirty="0" err="1" smtClean="0">
                <a:solidFill>
                  <a:srgbClr val="C00000"/>
                </a:solidFill>
              </a:rPr>
              <a:t>applicable</a:t>
            </a:r>
            <a:r>
              <a:rPr lang="nb-NO" sz="1100" b="1" dirty="0" smtClean="0">
                <a:solidFill>
                  <a:srgbClr val="C00000"/>
                </a:solidFill>
              </a:rPr>
              <a:t> for </a:t>
            </a:r>
            <a:r>
              <a:rPr lang="nb-NO" sz="1100" b="1" dirty="0" err="1" smtClean="0">
                <a:solidFill>
                  <a:srgbClr val="C00000"/>
                </a:solidFill>
              </a:rPr>
              <a:t>national</a:t>
            </a:r>
            <a:r>
              <a:rPr lang="nb-NO" sz="1100" b="1" dirty="0" smtClean="0">
                <a:solidFill>
                  <a:srgbClr val="C00000"/>
                </a:solidFill>
              </a:rPr>
              <a:t> </a:t>
            </a:r>
            <a:r>
              <a:rPr lang="nb-NO" sz="1100" b="1" dirty="0" err="1" smtClean="0">
                <a:solidFill>
                  <a:srgbClr val="C00000"/>
                </a:solidFill>
              </a:rPr>
              <a:t>levels</a:t>
            </a:r>
            <a:endParaRPr lang="en-GB" sz="1100" b="1" dirty="0">
              <a:solidFill>
                <a:srgbClr val="C00000"/>
              </a:solidFill>
            </a:endParaRPr>
          </a:p>
        </p:txBody>
      </p:sp>
      <p:sp>
        <p:nvSpPr>
          <p:cNvPr id="34" name="TekstSylinder 33">
            <a:hlinkClick r:id="rId14" action="ppaction://hlinksldjump"/>
          </p:cNvPr>
          <p:cNvSpPr txBox="1"/>
          <p:nvPr/>
        </p:nvSpPr>
        <p:spPr>
          <a:xfrm>
            <a:off x="6711481" y="3607503"/>
            <a:ext cx="1442169" cy="965954"/>
          </a:xfrm>
          <a:prstGeom prst="roundRect">
            <a:avLst>
              <a:gd name="adj" fmla="val 6136"/>
            </a:avLst>
          </a:prstGeom>
          <a:no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Counties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municipalities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may</a:t>
            </a:r>
            <a:r>
              <a:rPr lang="nb-NO" sz="1100" b="1" dirty="0" smtClean="0">
                <a:solidFill>
                  <a:srgbClr val="C00000"/>
                </a:solidFill>
              </a:rPr>
              <a:t> </a:t>
            </a:r>
            <a:r>
              <a:rPr lang="nb-NO" sz="1100" b="1" dirty="0" err="1" smtClean="0">
                <a:solidFill>
                  <a:srgbClr val="C00000"/>
                </a:solidFill>
              </a:rPr>
              <a:t>also</a:t>
            </a:r>
            <a:r>
              <a:rPr lang="nb-NO" sz="1100" b="1" dirty="0" smtClean="0">
                <a:solidFill>
                  <a:srgbClr val="C00000"/>
                </a:solidFill>
              </a:rPr>
              <a:t> for 2015)</a:t>
            </a:r>
            <a:endParaRPr lang="en-GB" sz="1100" b="1" dirty="0">
              <a:solidFill>
                <a:srgbClr val="C00000"/>
              </a:solidFill>
            </a:endParaRPr>
          </a:p>
        </p:txBody>
      </p:sp>
      <p:sp>
        <p:nvSpPr>
          <p:cNvPr id="35" name="TekstSylinder 34">
            <a:hlinkClick r:id="rId15" action="ppaction://hlinksldjump"/>
          </p:cNvPr>
          <p:cNvSpPr txBox="1"/>
          <p:nvPr/>
        </p:nvSpPr>
        <p:spPr>
          <a:xfrm>
            <a:off x="6725629" y="5512454"/>
            <a:ext cx="861032" cy="289441"/>
          </a:xfrm>
          <a:prstGeom prst="roundRect">
            <a:avLst/>
          </a:prstGeom>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smtClean="0">
                <a:solidFill>
                  <a:srgbClr val="C00000"/>
                </a:solidFill>
              </a:rPr>
              <a:t>Clear</a:t>
            </a:r>
            <a:endParaRPr lang="en-GB" sz="1100" b="1" dirty="0">
              <a:solidFill>
                <a:srgbClr val="C00000"/>
              </a:solidFill>
            </a:endParaRPr>
          </a:p>
        </p:txBody>
      </p:sp>
      <p:sp>
        <p:nvSpPr>
          <p:cNvPr id="36" name="TekstSylinder 35">
            <a:hlinkClick r:id="rId16" action="ppaction://hlinksldjump"/>
          </p:cNvPr>
          <p:cNvSpPr txBox="1"/>
          <p:nvPr/>
        </p:nvSpPr>
        <p:spPr>
          <a:xfrm>
            <a:off x="6711481" y="4638312"/>
            <a:ext cx="1442169" cy="791766"/>
          </a:xfrm>
          <a:prstGeom prst="roundRect">
            <a:avLst>
              <a:gd name="adj" fmla="val 6136"/>
            </a:avLst>
          </a:prstGeom>
          <a:solidFill>
            <a:schemeClr val="accent6">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100" b="1" dirty="0" err="1" smtClean="0">
                <a:solidFill>
                  <a:srgbClr val="C00000"/>
                </a:solidFill>
              </a:rPr>
              <a:t>Municipalities</a:t>
            </a:r>
            <a:r>
              <a:rPr lang="nb-NO" sz="1100" b="1" dirty="0" smtClean="0">
                <a:solidFill>
                  <a:srgbClr val="C00000"/>
                </a:solidFill>
              </a:rPr>
              <a:t> </a:t>
            </a:r>
            <a:r>
              <a:rPr lang="nb-NO" sz="1100" b="1" dirty="0" err="1" smtClean="0">
                <a:solidFill>
                  <a:srgbClr val="C00000"/>
                </a:solidFill>
              </a:rPr>
              <a:t>perceived</a:t>
            </a:r>
            <a:r>
              <a:rPr lang="nb-NO" sz="1100" b="1" dirty="0" smtClean="0">
                <a:solidFill>
                  <a:srgbClr val="C00000"/>
                </a:solidFill>
              </a:rPr>
              <a:t> </a:t>
            </a:r>
            <a:r>
              <a:rPr lang="nb-NO" sz="1100" b="1" u="sng" dirty="0" err="1" smtClean="0">
                <a:solidFill>
                  <a:srgbClr val="C00000"/>
                </a:solidFill>
              </a:rPr>
              <a:t>better</a:t>
            </a:r>
            <a:r>
              <a:rPr lang="nb-NO" sz="1100" b="1" u="sng" dirty="0" smtClean="0">
                <a:solidFill>
                  <a:srgbClr val="C00000"/>
                </a:solidFill>
              </a:rPr>
              <a:t> </a:t>
            </a:r>
            <a:r>
              <a:rPr lang="nb-NO" sz="1100" b="1" u="sng" dirty="0" err="1" smtClean="0">
                <a:solidFill>
                  <a:srgbClr val="C00000"/>
                </a:solidFill>
              </a:rPr>
              <a:t>than</a:t>
            </a:r>
            <a:r>
              <a:rPr lang="nb-NO" sz="1100" b="1" dirty="0" smtClean="0">
                <a:solidFill>
                  <a:srgbClr val="C00000"/>
                </a:solidFill>
              </a:rPr>
              <a:t> </a:t>
            </a:r>
            <a:r>
              <a:rPr lang="nb-NO" sz="1100" b="1" dirty="0" err="1" smtClean="0">
                <a:solidFill>
                  <a:srgbClr val="C00000"/>
                </a:solidFill>
              </a:rPr>
              <a:t>counties</a:t>
            </a:r>
            <a:endParaRPr lang="nb-NO" sz="1100" b="1" dirty="0">
              <a:solidFill>
                <a:srgbClr val="C00000"/>
              </a:solidFill>
            </a:endParaRPr>
          </a:p>
          <a:p>
            <a:r>
              <a:rPr lang="nb-NO" sz="1100" b="1" dirty="0" smtClean="0">
                <a:solidFill>
                  <a:srgbClr val="C00000"/>
                </a:solidFill>
              </a:rPr>
              <a:t>(2050 </a:t>
            </a:r>
            <a:r>
              <a:rPr lang="nb-NO" sz="1100" b="1" dirty="0" err="1" smtClean="0">
                <a:solidFill>
                  <a:srgbClr val="C00000"/>
                </a:solidFill>
              </a:rPr>
              <a:t>only</a:t>
            </a:r>
            <a:r>
              <a:rPr lang="nb-NO" sz="1100" b="1" dirty="0" smtClean="0">
                <a:solidFill>
                  <a:srgbClr val="C00000"/>
                </a:solidFill>
              </a:rPr>
              <a:t>)</a:t>
            </a:r>
            <a:endParaRPr lang="en-GB" sz="1100" b="1" dirty="0">
              <a:solidFill>
                <a:srgbClr val="C00000"/>
              </a:solidFill>
            </a:endParaRPr>
          </a:p>
        </p:txBody>
      </p:sp>
      <p:sp>
        <p:nvSpPr>
          <p:cNvPr id="37" name="Likebent trekant 36">
            <a:hlinkClick r:id="rId17"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Likebent trekant 37">
            <a:hlinkClick r:id="rId18" action="ppaction://hlinksldjump"/>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 name="Picture 2" descr="http://meetingorganizer.copernicus.org/webfiles/img/CreativeCommons_Attribution_Licens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91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1363497" y="2507119"/>
            <a:ext cx="1580357" cy="338554"/>
          </a:xfrm>
          <a:prstGeom prst="rect">
            <a:avLst/>
          </a:prstGeom>
          <a:noFill/>
        </p:spPr>
        <p:txBody>
          <a:bodyPr wrap="square" rtlCol="0">
            <a:spAutoFit/>
          </a:bodyPr>
          <a:lstStyle/>
          <a:p>
            <a:r>
              <a:rPr lang="nb-NO" sz="1600" b="1" dirty="0" smtClean="0"/>
              <a:t>Relative </a:t>
            </a:r>
            <a:r>
              <a:rPr lang="nb-NO" sz="1600" b="1" dirty="0" err="1" smtClean="0"/>
              <a:t>weights</a:t>
            </a:r>
            <a:endParaRPr lang="en-GB" sz="1600" b="1" dirty="0"/>
          </a:p>
        </p:txBody>
      </p:sp>
      <p:pic>
        <p:nvPicPr>
          <p:cNvPr id="9" name="Bilde 8"/>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1" name="Avrundet rektangel 10">
            <a:hlinkClick r:id="rId3"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4" name="Avrundet rektangel 13">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5" name="Avrundet rektangel 14">
            <a:hlinkClick r:id="rId5"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16" name="Avrundet rektangel 15">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7" name="Avrundet rektangel 16">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8" name="Avrundet rektangel 17">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9" name="Avrundet rektangel 18">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0" name="Avrundet rektangel 19">
            <a:hlinkClick r:id="rId10"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1" name="Gruppe 20"/>
          <p:cNvGrpSpPr/>
          <p:nvPr/>
        </p:nvGrpSpPr>
        <p:grpSpPr>
          <a:xfrm>
            <a:off x="969046" y="2564904"/>
            <a:ext cx="360040" cy="240329"/>
            <a:chOff x="969046" y="2571128"/>
            <a:chExt cx="360040" cy="240329"/>
          </a:xfrm>
        </p:grpSpPr>
        <p:sp>
          <p:nvSpPr>
            <p:cNvPr id="22" name="Likebent trekant 21">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Avrundet rektangel 22">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24" name="Likebent trekant 23">
            <a:hlinkClick r:id="rId12" action="ppaction://hlinksldjump"/>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Likebent trekant 24">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Bilde 4"/>
          <p:cNvPicPr>
            <a:picLocks noChangeAspect="1"/>
          </p:cNvPicPr>
          <p:nvPr/>
        </p:nvPicPr>
        <p:blipFill>
          <a:blip r:embed="rId13"/>
          <a:stretch>
            <a:fillRect/>
          </a:stretch>
        </p:blipFill>
        <p:spPr>
          <a:xfrm>
            <a:off x="3010861" y="1708856"/>
            <a:ext cx="4096602" cy="4191557"/>
          </a:xfrm>
          <a:prstGeom prst="rect">
            <a:avLst/>
          </a:prstGeom>
        </p:spPr>
      </p:pic>
      <p:pic>
        <p:nvPicPr>
          <p:cNvPr id="26" name="Picture 2" descr="http://meetingorganizer.copernicus.org/webfiles/img/CreativeCommons_Attribution_Licen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55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12" name="Rektangel 11"/>
          <p:cNvSpPr/>
          <p:nvPr/>
        </p:nvSpPr>
        <p:spPr>
          <a:xfrm>
            <a:off x="5508104" y="2852936"/>
            <a:ext cx="2592288" cy="1708160"/>
          </a:xfrm>
          <a:prstGeom prst="rect">
            <a:avLst/>
          </a:prstGeom>
        </p:spPr>
        <p:txBody>
          <a:bodyPr wrap="square">
            <a:spAutoFit/>
          </a:bodyPr>
          <a:lstStyle/>
          <a:p>
            <a:pPr algn="ctr">
              <a:lnSpc>
                <a:spcPct val="150000"/>
              </a:lnSpc>
            </a:pPr>
            <a:r>
              <a:rPr lang="nb-NO" sz="1400" dirty="0" err="1" smtClean="0">
                <a:latin typeface="+mj-lt"/>
              </a:rPr>
              <a:t>Relatively</a:t>
            </a:r>
            <a:r>
              <a:rPr lang="nb-NO" sz="1400" dirty="0" smtClean="0">
                <a:latin typeface="+mj-lt"/>
              </a:rPr>
              <a:t> </a:t>
            </a:r>
            <a:r>
              <a:rPr lang="nb-NO" sz="1400" u="sng" dirty="0" smtClean="0">
                <a:latin typeface="+mj-lt"/>
              </a:rPr>
              <a:t>negative</a:t>
            </a:r>
            <a:r>
              <a:rPr lang="nb-NO" sz="1400" dirty="0" smtClean="0">
                <a:latin typeface="+mj-lt"/>
              </a:rPr>
              <a:t> </a:t>
            </a:r>
            <a:r>
              <a:rPr lang="nb-NO" sz="1400" dirty="0" err="1" smtClean="0">
                <a:latin typeface="+mj-lt"/>
              </a:rPr>
              <a:t>perceptions</a:t>
            </a:r>
            <a:r>
              <a:rPr lang="nb-NO" sz="1400" dirty="0" smtClean="0">
                <a:latin typeface="+mj-lt"/>
              </a:rPr>
              <a:t> </a:t>
            </a:r>
          </a:p>
          <a:p>
            <a:pPr algn="ctr">
              <a:lnSpc>
                <a:spcPct val="150000"/>
              </a:lnSpc>
            </a:pPr>
            <a:r>
              <a:rPr lang="nb-NO" sz="1400" dirty="0">
                <a:latin typeface="+mj-lt"/>
              </a:rPr>
              <a:t>+</a:t>
            </a:r>
            <a:endParaRPr lang="nb-NO" sz="1400" dirty="0" smtClean="0">
              <a:latin typeface="+mj-lt"/>
            </a:endParaRPr>
          </a:p>
          <a:p>
            <a:pPr algn="ctr">
              <a:lnSpc>
                <a:spcPct val="150000"/>
              </a:lnSpc>
            </a:pPr>
            <a:r>
              <a:rPr lang="nb-NO" sz="1400" dirty="0" err="1" smtClean="0">
                <a:latin typeface="+mj-lt"/>
              </a:rPr>
              <a:t>Relatively</a:t>
            </a:r>
            <a:r>
              <a:rPr lang="nb-NO" sz="1400" dirty="0" smtClean="0">
                <a:latin typeface="+mj-lt"/>
              </a:rPr>
              <a:t> </a:t>
            </a:r>
            <a:r>
              <a:rPr lang="nb-NO" sz="1400" u="sng" dirty="0" err="1" smtClean="0">
                <a:latin typeface="+mj-lt"/>
              </a:rPr>
              <a:t>high</a:t>
            </a:r>
            <a:r>
              <a:rPr lang="nb-NO" sz="1400" dirty="0" smtClean="0">
                <a:latin typeface="+mj-lt"/>
              </a:rPr>
              <a:t> relative </a:t>
            </a:r>
            <a:r>
              <a:rPr lang="nb-NO" sz="1400" dirty="0" err="1" smtClean="0">
                <a:latin typeface="+mj-lt"/>
              </a:rPr>
              <a:t>weights</a:t>
            </a:r>
            <a:endParaRPr lang="nb-NO" sz="1400" dirty="0" smtClean="0">
              <a:latin typeface="+mj-lt"/>
            </a:endParaRPr>
          </a:p>
          <a:p>
            <a:pPr algn="ctr">
              <a:lnSpc>
                <a:spcPct val="150000"/>
              </a:lnSpc>
            </a:pPr>
            <a:r>
              <a:rPr lang="nb-NO" sz="1400" dirty="0" smtClean="0">
                <a:latin typeface="+mj-lt"/>
              </a:rPr>
              <a:t>↓</a:t>
            </a:r>
            <a:endParaRPr lang="nb-NO" sz="1400" dirty="0">
              <a:latin typeface="+mj-lt"/>
            </a:endParaRPr>
          </a:p>
          <a:p>
            <a:pPr algn="ctr">
              <a:lnSpc>
                <a:spcPct val="150000"/>
              </a:lnSpc>
            </a:pPr>
            <a:r>
              <a:rPr lang="nb-NO" sz="1400" b="1" i="1" dirty="0" smtClean="0">
                <a:latin typeface="+mj-lt"/>
              </a:rPr>
              <a:t>Areas for </a:t>
            </a:r>
            <a:r>
              <a:rPr lang="nb-NO" sz="1400" b="1" i="1" dirty="0" err="1" smtClean="0">
                <a:latin typeface="+mj-lt"/>
              </a:rPr>
              <a:t>improvement</a:t>
            </a:r>
            <a:r>
              <a:rPr lang="nb-NO" sz="1400" b="1" i="1" dirty="0" smtClean="0">
                <a:latin typeface="+mj-lt"/>
              </a:rPr>
              <a:t>?</a:t>
            </a:r>
            <a:endParaRPr lang="en-GB" sz="1400" b="1" i="1" dirty="0">
              <a:latin typeface="+mj-lt"/>
            </a:endParaRPr>
          </a:p>
        </p:txBody>
      </p:sp>
      <p:grpSp>
        <p:nvGrpSpPr>
          <p:cNvPr id="21" name="Gruppe 20"/>
          <p:cNvGrpSpPr/>
          <p:nvPr/>
        </p:nvGrpSpPr>
        <p:grpSpPr>
          <a:xfrm>
            <a:off x="1493217" y="1728203"/>
            <a:ext cx="3697117" cy="4172211"/>
            <a:chOff x="1493217" y="1728203"/>
            <a:chExt cx="3697117" cy="4172211"/>
          </a:xfrm>
        </p:grpSpPr>
        <p:pic>
          <p:nvPicPr>
            <p:cNvPr id="16" name="Bilde 15"/>
            <p:cNvPicPr>
              <a:picLocks noChangeAspect="1"/>
            </p:cNvPicPr>
            <p:nvPr/>
          </p:nvPicPr>
          <p:blipFill rotWithShape="1">
            <a:blip r:embed="rId2"/>
            <a:srcRect l="66665" r="15219"/>
            <a:stretch/>
          </p:blipFill>
          <p:spPr>
            <a:xfrm>
              <a:off x="3994942" y="1728203"/>
              <a:ext cx="1169974" cy="4172211"/>
            </a:xfrm>
            <a:prstGeom prst="rect">
              <a:avLst/>
            </a:prstGeom>
          </p:spPr>
        </p:pic>
        <p:sp>
          <p:nvSpPr>
            <p:cNvPr id="6" name="Rektangel 5"/>
            <p:cNvSpPr/>
            <p:nvPr/>
          </p:nvSpPr>
          <p:spPr>
            <a:xfrm>
              <a:off x="3923928" y="1728203"/>
              <a:ext cx="203342" cy="467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Bilde 16"/>
            <p:cNvPicPr>
              <a:picLocks noChangeAspect="1"/>
            </p:cNvPicPr>
            <p:nvPr/>
          </p:nvPicPr>
          <p:blipFill rotWithShape="1">
            <a:blip r:embed="rId2"/>
            <a:srcRect l="6758" t="11862" r="52174" b="16351"/>
            <a:stretch/>
          </p:blipFill>
          <p:spPr>
            <a:xfrm>
              <a:off x="1569383" y="2223144"/>
              <a:ext cx="2652305" cy="2995133"/>
            </a:xfrm>
            <a:prstGeom prst="rect">
              <a:avLst/>
            </a:prstGeom>
          </p:spPr>
        </p:pic>
        <p:cxnSp>
          <p:nvCxnSpPr>
            <p:cNvPr id="18" name="Rett linje 17"/>
            <p:cNvCxnSpPr/>
            <p:nvPr/>
          </p:nvCxnSpPr>
          <p:spPr>
            <a:xfrm flipH="1">
              <a:off x="1493217" y="3122843"/>
              <a:ext cx="3697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Rett linje 18"/>
            <p:cNvCxnSpPr/>
            <p:nvPr/>
          </p:nvCxnSpPr>
          <p:spPr>
            <a:xfrm flipH="1">
              <a:off x="1493217" y="4031793"/>
              <a:ext cx="3697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Rett linje 19"/>
            <p:cNvCxnSpPr/>
            <p:nvPr/>
          </p:nvCxnSpPr>
          <p:spPr>
            <a:xfrm flipH="1">
              <a:off x="1493217" y="4788230"/>
              <a:ext cx="36971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cxnSp>
        <p:nvCxnSpPr>
          <p:cNvPr id="23" name="Rett pil 22"/>
          <p:cNvCxnSpPr/>
          <p:nvPr/>
        </p:nvCxnSpPr>
        <p:spPr>
          <a:xfrm flipH="1">
            <a:off x="5108313" y="2596451"/>
            <a:ext cx="21602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a:off x="5103560" y="3653116"/>
            <a:ext cx="21602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flipH="1">
            <a:off x="5095468" y="4713173"/>
            <a:ext cx="21602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Rett linje 26"/>
          <p:cNvCxnSpPr/>
          <p:nvPr/>
        </p:nvCxnSpPr>
        <p:spPr>
          <a:xfrm flipH="1" flipV="1">
            <a:off x="2804988" y="2661188"/>
            <a:ext cx="136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Rett linje 28"/>
          <p:cNvCxnSpPr/>
          <p:nvPr/>
        </p:nvCxnSpPr>
        <p:spPr>
          <a:xfrm flipH="1" flipV="1">
            <a:off x="2578411" y="3704526"/>
            <a:ext cx="1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Rett linje 29"/>
          <p:cNvCxnSpPr/>
          <p:nvPr/>
        </p:nvCxnSpPr>
        <p:spPr>
          <a:xfrm flipH="1" flipV="1">
            <a:off x="2311374" y="4757512"/>
            <a:ext cx="1908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1" name="Bilde 30"/>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33" name="Avrundet rektangel 32">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34" name="Avrundet rektangel 33">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35" name="Avrundet rektangel 34">
            <a:hlinkClick r:id="rId6"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36" name="Avrundet rektangel 35">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37" name="Avrundet rektangel 36">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38" name="Avrundet rektangel 37">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9" name="Avrundet rektangel 38">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40" name="Avrundet rektangel 39">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41" name="Gruppe 40"/>
          <p:cNvGrpSpPr/>
          <p:nvPr/>
        </p:nvGrpSpPr>
        <p:grpSpPr>
          <a:xfrm>
            <a:off x="969046" y="2564904"/>
            <a:ext cx="360040" cy="240329"/>
            <a:chOff x="969046" y="2571128"/>
            <a:chExt cx="360040" cy="240329"/>
          </a:xfrm>
        </p:grpSpPr>
        <p:sp>
          <p:nvSpPr>
            <p:cNvPr id="42" name="Likebent trekant 41">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Avrundet rektangel 42">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44" name="Likebent trekant 43">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Likebent trekant 44">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6"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59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Survey </a:t>
            </a:r>
            <a:r>
              <a:rPr lang="nb-NO" dirty="0" err="1" smtClean="0">
                <a:solidFill>
                  <a:srgbClr val="5CB59F"/>
                </a:solidFill>
              </a:rPr>
              <a:t>results</a:t>
            </a:r>
            <a:endParaRPr lang="en-GB" sz="1400" dirty="0">
              <a:solidFill>
                <a:srgbClr val="5CB59F"/>
              </a:solidFill>
            </a:endParaRPr>
          </a:p>
        </p:txBody>
      </p:sp>
      <p:sp>
        <p:nvSpPr>
          <p:cNvPr id="7" name="TekstSylinder 6"/>
          <p:cNvSpPr txBox="1"/>
          <p:nvPr/>
        </p:nvSpPr>
        <p:spPr>
          <a:xfrm>
            <a:off x="2317757" y="1768778"/>
            <a:ext cx="5616624" cy="338554"/>
          </a:xfrm>
          <a:prstGeom prst="rect">
            <a:avLst/>
          </a:prstGeom>
          <a:noFill/>
        </p:spPr>
        <p:txBody>
          <a:bodyPr wrap="square" rtlCol="0">
            <a:spAutoFit/>
          </a:bodyPr>
          <a:lstStyle/>
          <a:p>
            <a:r>
              <a:rPr lang="nb-NO" sz="1600" b="1" dirty="0" smtClean="0"/>
              <a:t>RMI </a:t>
            </a:r>
            <a:r>
              <a:rPr lang="nb-NO" sz="1600" b="1" dirty="0" err="1" smtClean="0"/>
              <a:t>results</a:t>
            </a:r>
            <a:endParaRPr lang="en-GB" sz="1600" b="1" dirty="0"/>
          </a:p>
        </p:txBody>
      </p:sp>
      <p:pic>
        <p:nvPicPr>
          <p:cNvPr id="6" name="Bilde 5"/>
          <p:cNvPicPr>
            <a:picLocks noChangeAspect="1"/>
          </p:cNvPicPr>
          <p:nvPr/>
        </p:nvPicPr>
        <p:blipFill>
          <a:blip r:embed="rId2"/>
          <a:stretch>
            <a:fillRect/>
          </a:stretch>
        </p:blipFill>
        <p:spPr>
          <a:xfrm>
            <a:off x="3795613" y="1849560"/>
            <a:ext cx="4246876" cy="3910149"/>
          </a:xfrm>
          <a:prstGeom prst="rect">
            <a:avLst/>
          </a:prstGeom>
        </p:spPr>
      </p:pic>
      <p:sp>
        <p:nvSpPr>
          <p:cNvPr id="23" name="TextBox 14"/>
          <p:cNvSpPr txBox="1"/>
          <p:nvPr/>
        </p:nvSpPr>
        <p:spPr>
          <a:xfrm>
            <a:off x="1479721" y="4921090"/>
            <a:ext cx="1535998" cy="369332"/>
          </a:xfrm>
          <a:prstGeom prst="rect">
            <a:avLst/>
          </a:prstGeom>
          <a:noFill/>
        </p:spPr>
        <p:txBody>
          <a:bodyPr wrap="none" rtlCol="0">
            <a:spAutoFit/>
          </a:bodyPr>
          <a:lstStyle/>
          <a:p>
            <a:r>
              <a:rPr lang="en-US" b="1" dirty="0"/>
              <a:t>R</a:t>
            </a:r>
            <a:r>
              <a:rPr lang="en-US" sz="1400" dirty="0"/>
              <a:t>isk </a:t>
            </a:r>
            <a:r>
              <a:rPr lang="en-US" b="1" dirty="0"/>
              <a:t>I</a:t>
            </a:r>
            <a:r>
              <a:rPr lang="en-US" sz="1400" dirty="0"/>
              <a:t>dentification</a:t>
            </a:r>
          </a:p>
        </p:txBody>
      </p:sp>
      <p:sp>
        <p:nvSpPr>
          <p:cNvPr id="24" name="TextBox 19"/>
          <p:cNvSpPr txBox="1"/>
          <p:nvPr/>
        </p:nvSpPr>
        <p:spPr>
          <a:xfrm>
            <a:off x="1479721" y="5122266"/>
            <a:ext cx="1324402" cy="369332"/>
          </a:xfrm>
          <a:prstGeom prst="rect">
            <a:avLst/>
          </a:prstGeom>
          <a:noFill/>
        </p:spPr>
        <p:txBody>
          <a:bodyPr wrap="none" rtlCol="0">
            <a:spAutoFit/>
          </a:bodyPr>
          <a:lstStyle/>
          <a:p>
            <a:r>
              <a:rPr lang="en-US" b="1" dirty="0"/>
              <a:t>R</a:t>
            </a:r>
            <a:r>
              <a:rPr lang="en-US" sz="1400" dirty="0"/>
              <a:t>isk </a:t>
            </a:r>
            <a:r>
              <a:rPr lang="en-US" b="1" dirty="0"/>
              <a:t>R</a:t>
            </a:r>
            <a:r>
              <a:rPr lang="en-US" sz="1400" dirty="0"/>
              <a:t>eduction</a:t>
            </a:r>
          </a:p>
        </p:txBody>
      </p:sp>
      <p:sp>
        <p:nvSpPr>
          <p:cNvPr id="25" name="TextBox 25"/>
          <p:cNvSpPr txBox="1"/>
          <p:nvPr/>
        </p:nvSpPr>
        <p:spPr>
          <a:xfrm>
            <a:off x="1484182" y="5331182"/>
            <a:ext cx="1878399" cy="369332"/>
          </a:xfrm>
          <a:prstGeom prst="rect">
            <a:avLst/>
          </a:prstGeom>
          <a:noFill/>
        </p:spPr>
        <p:txBody>
          <a:bodyPr wrap="none" rtlCol="0">
            <a:spAutoFit/>
          </a:bodyPr>
          <a:lstStyle/>
          <a:p>
            <a:r>
              <a:rPr lang="en-US" b="1" dirty="0" smtClean="0"/>
              <a:t>D</a:t>
            </a:r>
            <a:r>
              <a:rPr lang="en-US" sz="1400" dirty="0" smtClean="0"/>
              <a:t>isaster </a:t>
            </a:r>
            <a:r>
              <a:rPr lang="en-US" b="1" dirty="0" smtClean="0"/>
              <a:t>M</a:t>
            </a:r>
            <a:r>
              <a:rPr lang="en-US" sz="1400" dirty="0" smtClean="0"/>
              <a:t>anagement</a:t>
            </a:r>
            <a:endParaRPr lang="en-US" sz="1400" dirty="0"/>
          </a:p>
        </p:txBody>
      </p:sp>
      <p:sp>
        <p:nvSpPr>
          <p:cNvPr id="26" name="TextBox 26"/>
          <p:cNvSpPr txBox="1"/>
          <p:nvPr/>
        </p:nvSpPr>
        <p:spPr>
          <a:xfrm>
            <a:off x="1484182" y="5530646"/>
            <a:ext cx="2769412" cy="369332"/>
          </a:xfrm>
          <a:prstGeom prst="rect">
            <a:avLst/>
          </a:prstGeom>
          <a:noFill/>
        </p:spPr>
        <p:txBody>
          <a:bodyPr wrap="none" rtlCol="0">
            <a:spAutoFit/>
          </a:bodyPr>
          <a:lstStyle/>
          <a:p>
            <a:r>
              <a:rPr lang="en-US" sz="1400" dirty="0"/>
              <a:t>Governance &amp; </a:t>
            </a:r>
            <a:r>
              <a:rPr lang="en-US" b="1" dirty="0" smtClean="0"/>
              <a:t>F</a:t>
            </a:r>
            <a:r>
              <a:rPr lang="en-US" sz="1400" dirty="0" smtClean="0"/>
              <a:t>inancial </a:t>
            </a:r>
            <a:r>
              <a:rPr lang="en-US" b="1" dirty="0"/>
              <a:t>P</a:t>
            </a:r>
            <a:r>
              <a:rPr lang="en-US" sz="1400" dirty="0"/>
              <a:t>rotection</a:t>
            </a:r>
          </a:p>
        </p:txBody>
      </p:sp>
      <p:pic>
        <p:nvPicPr>
          <p:cNvPr id="27" name="Bilde 26"/>
          <p:cNvPicPr>
            <a:picLocks noChangeAspect="1"/>
          </p:cNvPicPr>
          <p:nvPr/>
        </p:nvPicPr>
        <p:blipFill>
          <a:blip r:embed="rId3">
            <a:clrChange>
              <a:clrFrom>
                <a:srgbClr val="FFFFFF"/>
              </a:clrFrom>
              <a:clrTo>
                <a:srgbClr val="FFFFFF">
                  <a:alpha val="0"/>
                </a:srgbClr>
              </a:clrTo>
            </a:clrChange>
          </a:blip>
          <a:stretch>
            <a:fillRect/>
          </a:stretch>
        </p:blipFill>
        <p:spPr>
          <a:xfrm>
            <a:off x="1383150" y="2924703"/>
            <a:ext cx="2555628" cy="1602775"/>
          </a:xfrm>
          <a:prstGeom prst="rect">
            <a:avLst/>
          </a:prstGeom>
        </p:spPr>
      </p:pic>
      <p:cxnSp>
        <p:nvCxnSpPr>
          <p:cNvPr id="28" name="Rett linje 27"/>
          <p:cNvCxnSpPr/>
          <p:nvPr/>
        </p:nvCxnSpPr>
        <p:spPr>
          <a:xfrm>
            <a:off x="2285558" y="3300577"/>
            <a:ext cx="310027" cy="0"/>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1" name="Rett linje 30"/>
          <p:cNvCxnSpPr/>
          <p:nvPr/>
        </p:nvCxnSpPr>
        <p:spPr>
          <a:xfrm>
            <a:off x="2638949" y="3295703"/>
            <a:ext cx="432000" cy="0"/>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2" name="TekstSylinder 31"/>
          <p:cNvSpPr txBox="1"/>
          <p:nvPr/>
        </p:nvSpPr>
        <p:spPr>
          <a:xfrm>
            <a:off x="2088435" y="2962242"/>
            <a:ext cx="662201" cy="338554"/>
          </a:xfrm>
          <a:prstGeom prst="rect">
            <a:avLst/>
          </a:prstGeom>
          <a:noFill/>
        </p:spPr>
        <p:txBody>
          <a:bodyPr wrap="square" rtlCol="0">
            <a:spAutoFit/>
          </a:bodyPr>
          <a:lstStyle/>
          <a:p>
            <a:r>
              <a:rPr lang="nb-NO" sz="1600" b="1" dirty="0" smtClean="0"/>
              <a:t>2015</a:t>
            </a:r>
            <a:endParaRPr lang="en-GB" sz="1600" b="1" dirty="0"/>
          </a:p>
        </p:txBody>
      </p:sp>
      <p:sp>
        <p:nvSpPr>
          <p:cNvPr id="33" name="TekstSylinder 32"/>
          <p:cNvSpPr txBox="1"/>
          <p:nvPr/>
        </p:nvSpPr>
        <p:spPr>
          <a:xfrm>
            <a:off x="2581311" y="2957149"/>
            <a:ext cx="662201" cy="338554"/>
          </a:xfrm>
          <a:prstGeom prst="rect">
            <a:avLst/>
          </a:prstGeom>
          <a:noFill/>
        </p:spPr>
        <p:txBody>
          <a:bodyPr wrap="square" rtlCol="0">
            <a:spAutoFit/>
          </a:bodyPr>
          <a:lstStyle/>
          <a:p>
            <a:r>
              <a:rPr lang="nb-NO" sz="1600" b="1" dirty="0" smtClean="0"/>
              <a:t>2050</a:t>
            </a:r>
            <a:endParaRPr lang="en-GB" sz="1600" b="1" dirty="0"/>
          </a:p>
        </p:txBody>
      </p:sp>
      <p:pic>
        <p:nvPicPr>
          <p:cNvPr id="17" name="Bilde 16"/>
          <p:cNvPicPr/>
          <p:nvPr/>
        </p:nvPicPr>
        <p:blipFill>
          <a:blip r:embed="rId4">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9" name="Avrundet rektangel 18">
            <a:hlinkClick r:id="rId5"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0" name="Avrundet rektangel 19">
            <a:hlinkClick r:id="rId6"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1" name="Avrundet rektangel 20">
            <a:hlinkClick r:id="rId7" action="ppaction://hlinksldjump"/>
          </p:cNvPr>
          <p:cNvSpPr/>
          <p:nvPr/>
        </p:nvSpPr>
        <p:spPr>
          <a:xfrm>
            <a:off x="-108360" y="4235097"/>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Survey </a:t>
            </a:r>
            <a:r>
              <a:rPr lang="nb-NO" sz="1400" dirty="0" err="1" smtClean="0">
                <a:solidFill>
                  <a:srgbClr val="5CB59F"/>
                </a:solidFill>
              </a:rPr>
              <a:t>results</a:t>
            </a:r>
            <a:endParaRPr lang="en-GB" sz="1400" dirty="0">
              <a:solidFill>
                <a:srgbClr val="5CB59F"/>
              </a:solidFill>
            </a:endParaRPr>
          </a:p>
        </p:txBody>
      </p:sp>
      <p:sp>
        <p:nvSpPr>
          <p:cNvPr id="22" name="Avrundet rektangel 21">
            <a:hlinkClick r:id="rId8"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9" name="Avrundet rektangel 28">
            <a:hlinkClick r:id="rId9"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30" name="Avrundet rektangel 29">
            <a:hlinkClick r:id="rId10"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4" name="Avrundet rektangel 33">
            <a:hlinkClick r:id="rId11"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35" name="Avrundet rektangel 34">
            <a:hlinkClick r:id="rId12"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36" name="Gruppe 35"/>
          <p:cNvGrpSpPr/>
          <p:nvPr/>
        </p:nvGrpSpPr>
        <p:grpSpPr>
          <a:xfrm>
            <a:off x="969046" y="2564904"/>
            <a:ext cx="360040" cy="240329"/>
            <a:chOff x="969046" y="2571128"/>
            <a:chExt cx="360040" cy="240329"/>
          </a:xfrm>
        </p:grpSpPr>
        <p:sp>
          <p:nvSpPr>
            <p:cNvPr id="37" name="Likebent trekant 36">
              <a:hlinkClick r:id="rId13"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Avrundet rektangel 37">
              <a:hlinkClick r:id="rId13"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9" name="Likebent trekant 38">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Likebent trekant 39"/>
          <p:cNvSpPr/>
          <p:nvPr/>
        </p:nvSpPr>
        <p:spPr>
          <a:xfrm rot="5400000">
            <a:off x="7924594"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1" name="Picture 2" descr="http://meetingorganizer.copernicus.org/webfiles/img/CreativeCommons_Attribution_Licens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81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345457"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2050 </a:t>
            </a:r>
            <a:r>
              <a:rPr lang="nb-NO" dirty="0" err="1" smtClean="0">
                <a:solidFill>
                  <a:srgbClr val="5CB59F"/>
                </a:solidFill>
              </a:rPr>
              <a:t>evaluations</a:t>
            </a:r>
            <a:endParaRPr lang="en-GB" sz="1400" dirty="0">
              <a:solidFill>
                <a:srgbClr val="5CB59F"/>
              </a:solidFill>
            </a:endParaRPr>
          </a:p>
        </p:txBody>
      </p:sp>
      <p:sp>
        <p:nvSpPr>
          <p:cNvPr id="7" name="TekstSylinder 6"/>
          <p:cNvSpPr txBox="1"/>
          <p:nvPr/>
        </p:nvSpPr>
        <p:spPr>
          <a:xfrm>
            <a:off x="2482434" y="1753295"/>
            <a:ext cx="5616624" cy="1077218"/>
          </a:xfrm>
          <a:prstGeom prst="rect">
            <a:avLst/>
          </a:prstGeom>
          <a:noFill/>
        </p:spPr>
        <p:txBody>
          <a:bodyPr wrap="square" rtlCol="0">
            <a:spAutoFit/>
          </a:bodyPr>
          <a:lstStyle/>
          <a:p>
            <a:r>
              <a:rPr lang="en-GB" sz="1600" dirty="0" smtClean="0"/>
              <a:t>Participants were </a:t>
            </a:r>
            <a:r>
              <a:rPr lang="en-GB" sz="1600" dirty="0"/>
              <a:t>asked to select at most three </a:t>
            </a:r>
            <a:r>
              <a:rPr lang="en-GB" sz="1600" u="sng" dirty="0"/>
              <a:t>factors that dominate their evaluation </a:t>
            </a:r>
            <a:r>
              <a:rPr lang="en-GB" sz="1600" u="sng" dirty="0" smtClean="0"/>
              <a:t>of perceptions for 2050</a:t>
            </a:r>
            <a:r>
              <a:rPr lang="en-GB" sz="1600" dirty="0" smtClean="0"/>
              <a:t>. Knowledge </a:t>
            </a:r>
            <a:r>
              <a:rPr lang="en-GB" sz="1600" dirty="0"/>
              <a:t>and technology, climate, risk perception, and anthropogenic activities are </a:t>
            </a:r>
            <a:r>
              <a:rPr lang="en-GB" sz="1600" dirty="0" smtClean="0"/>
              <a:t>the most </a:t>
            </a:r>
            <a:r>
              <a:rPr lang="en-GB" sz="1600" dirty="0"/>
              <a:t>popular factors being considered.</a:t>
            </a:r>
          </a:p>
        </p:txBody>
      </p:sp>
      <p:pic>
        <p:nvPicPr>
          <p:cNvPr id="2" name="Bilde 1"/>
          <p:cNvPicPr>
            <a:picLocks noChangeAspect="1"/>
          </p:cNvPicPr>
          <p:nvPr/>
        </p:nvPicPr>
        <p:blipFill>
          <a:blip r:embed="rId2"/>
          <a:stretch>
            <a:fillRect/>
          </a:stretch>
        </p:blipFill>
        <p:spPr>
          <a:xfrm>
            <a:off x="2263888" y="2874951"/>
            <a:ext cx="5200626" cy="3115171"/>
          </a:xfrm>
          <a:prstGeom prst="rect">
            <a:avLst/>
          </a:prstGeom>
        </p:spPr>
      </p:pic>
      <p:pic>
        <p:nvPicPr>
          <p:cNvPr id="9" name="Bilde 8"/>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0" name="Avrundet rektangel 9">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1" name="Avrundet rektangel 10">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2" name="Avrundet rektangel 11">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5" name="Avrundet rektangel 14">
            <a:hlinkClick r:id="rId7" action="ppaction://hlinksldjump"/>
          </p:cNvPr>
          <p:cNvSpPr/>
          <p:nvPr/>
        </p:nvSpPr>
        <p:spPr>
          <a:xfrm>
            <a:off x="-108360" y="458131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2050 </a:t>
            </a:r>
            <a:r>
              <a:rPr lang="nb-NO" sz="1400" dirty="0" err="1" smtClean="0">
                <a:solidFill>
                  <a:srgbClr val="5CB59F"/>
                </a:solidFill>
              </a:rPr>
              <a:t>evaluations</a:t>
            </a:r>
            <a:endParaRPr lang="en-GB" sz="1400" dirty="0">
              <a:solidFill>
                <a:srgbClr val="5CB59F"/>
              </a:solidFill>
            </a:endParaRPr>
          </a:p>
        </p:txBody>
      </p:sp>
      <p:sp>
        <p:nvSpPr>
          <p:cNvPr id="16" name="Avrundet rektangel 15">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7" name="Avrundet rektangel 16">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8" name="Avrundet rektangel 17">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9" name="Avrundet rektangel 18">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0" name="Gruppe 19"/>
          <p:cNvGrpSpPr/>
          <p:nvPr/>
        </p:nvGrpSpPr>
        <p:grpSpPr>
          <a:xfrm>
            <a:off x="969046" y="2564904"/>
            <a:ext cx="360040" cy="240329"/>
            <a:chOff x="969046" y="2571128"/>
            <a:chExt cx="360040" cy="240329"/>
          </a:xfrm>
        </p:grpSpPr>
        <p:sp>
          <p:nvSpPr>
            <p:cNvPr id="21" name="Likebent trekant 20">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vrundet rektangel 21">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pic>
        <p:nvPicPr>
          <p:cNvPr id="23"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79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296144"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General </a:t>
            </a:r>
            <a:r>
              <a:rPr lang="nb-NO" dirty="0" err="1" smtClean="0">
                <a:solidFill>
                  <a:srgbClr val="5CB59F"/>
                </a:solidFill>
              </a:rPr>
              <a:t>comments</a:t>
            </a:r>
            <a:endParaRPr lang="en-GB" sz="1400" dirty="0">
              <a:solidFill>
                <a:srgbClr val="5CB59F"/>
              </a:solidFill>
            </a:endParaRPr>
          </a:p>
        </p:txBody>
      </p:sp>
      <p:sp>
        <p:nvSpPr>
          <p:cNvPr id="7" name="TekstSylinder 6"/>
          <p:cNvSpPr txBox="1"/>
          <p:nvPr/>
        </p:nvSpPr>
        <p:spPr>
          <a:xfrm>
            <a:off x="2317757" y="1768778"/>
            <a:ext cx="5616624" cy="4308872"/>
          </a:xfrm>
          <a:prstGeom prst="rect">
            <a:avLst/>
          </a:prstGeom>
          <a:noFill/>
        </p:spPr>
        <p:txBody>
          <a:bodyPr wrap="square" rtlCol="0">
            <a:spAutoFit/>
          </a:bodyPr>
          <a:lstStyle/>
          <a:p>
            <a:r>
              <a:rPr lang="nb-NO" sz="1600" b="1" dirty="0" err="1" smtClean="0"/>
              <a:t>About</a:t>
            </a:r>
            <a:r>
              <a:rPr lang="nb-NO" sz="1600" b="1" dirty="0" smtClean="0"/>
              <a:t> </a:t>
            </a:r>
            <a:r>
              <a:rPr lang="nb-NO" sz="1600" b="1" dirty="0" err="1" smtClean="0"/>
              <a:t>landslide</a:t>
            </a:r>
            <a:r>
              <a:rPr lang="nb-NO" sz="1600" b="1" dirty="0" smtClean="0"/>
              <a:t> risk management in Norway</a:t>
            </a:r>
          </a:p>
          <a:p>
            <a:pPr indent="177800"/>
            <a:r>
              <a:rPr lang="en-GB" sz="1600" dirty="0" smtClean="0"/>
              <a:t>Positive</a:t>
            </a:r>
            <a:endParaRPr lang="en-GB" sz="1600" dirty="0"/>
          </a:p>
          <a:p>
            <a:pPr marL="742950" lvl="1" indent="-285750">
              <a:buFont typeface="Arial" panose="020B0604020202020204" pitchFamily="34" charset="0"/>
              <a:buChar char="•"/>
            </a:pPr>
            <a:r>
              <a:rPr lang="en-GB" sz="1600" dirty="0"/>
              <a:t>Been improving in general</a:t>
            </a:r>
          </a:p>
          <a:p>
            <a:pPr marL="742950" lvl="1" indent="-285750">
              <a:buFont typeface="Arial" panose="020B0604020202020204" pitchFamily="34" charset="0"/>
              <a:buChar char="•"/>
            </a:pPr>
            <a:r>
              <a:rPr lang="en-GB" sz="1600" dirty="0"/>
              <a:t>More focus on media, which arouses awareness</a:t>
            </a:r>
          </a:p>
          <a:p>
            <a:pPr marL="742950" lvl="1" indent="-285750">
              <a:buFont typeface="Arial" panose="020B0604020202020204" pitchFamily="34" charset="0"/>
              <a:buChar char="•"/>
            </a:pPr>
            <a:r>
              <a:rPr lang="en-GB" sz="1600" dirty="0"/>
              <a:t>Improvement in organisation and mapping work</a:t>
            </a:r>
          </a:p>
          <a:p>
            <a:pPr indent="177800"/>
            <a:r>
              <a:rPr lang="en-GB" sz="1600" dirty="0"/>
              <a:t>Negative</a:t>
            </a:r>
          </a:p>
          <a:p>
            <a:pPr marL="742950" lvl="1" indent="-285750">
              <a:buFont typeface="Arial" panose="020B0604020202020204" pitchFamily="34" charset="0"/>
              <a:buChar char="•"/>
            </a:pPr>
            <a:r>
              <a:rPr lang="en-GB" sz="1600" dirty="0"/>
              <a:t>National responsibility is fragmented and not coordinated, and lags behind other administrative levels</a:t>
            </a:r>
          </a:p>
          <a:p>
            <a:pPr marL="742950" lvl="1" indent="-285750">
              <a:buFont typeface="Arial" panose="020B0604020202020204" pitchFamily="34" charset="0"/>
              <a:buChar char="•"/>
            </a:pPr>
            <a:r>
              <a:rPr lang="en-GB" sz="1600" dirty="0"/>
              <a:t>Most municipalities: too little knowledge in risk identification and reduction</a:t>
            </a:r>
          </a:p>
          <a:p>
            <a:pPr marL="742950" lvl="1" indent="-285750">
              <a:buFont typeface="Arial" panose="020B0604020202020204" pitchFamily="34" charset="0"/>
              <a:buChar char="•"/>
            </a:pPr>
            <a:r>
              <a:rPr lang="en-GB" sz="1600" dirty="0"/>
              <a:t>Mapping work inadequate</a:t>
            </a:r>
          </a:p>
          <a:p>
            <a:pPr marL="742950" lvl="1" indent="-285750">
              <a:buFont typeface="Arial" panose="020B0604020202020204" pitchFamily="34" charset="0"/>
              <a:buChar char="•"/>
            </a:pPr>
            <a:r>
              <a:rPr lang="en-GB" sz="1600" dirty="0"/>
              <a:t>Too little focus on existing developed areas and infrastructure (and between).</a:t>
            </a:r>
          </a:p>
          <a:p>
            <a:pPr indent="177800"/>
            <a:r>
              <a:rPr lang="en-GB" sz="1600" dirty="0"/>
              <a:t>Recommendations</a:t>
            </a:r>
          </a:p>
          <a:p>
            <a:pPr marL="742950" lvl="1" indent="-285750">
              <a:buFont typeface="Arial" panose="020B0604020202020204" pitchFamily="34" charset="0"/>
              <a:buChar char="•"/>
            </a:pPr>
            <a:r>
              <a:rPr lang="en-GB" sz="1600" dirty="0"/>
              <a:t>More resources for mapping and mitigation measures</a:t>
            </a:r>
          </a:p>
          <a:p>
            <a:pPr marL="742950" lvl="1" indent="-285750">
              <a:buFont typeface="Arial" panose="020B0604020202020204" pitchFamily="34" charset="0"/>
              <a:buChar char="•"/>
            </a:pPr>
            <a:r>
              <a:rPr lang="en-GB" sz="1600" dirty="0"/>
              <a:t>Overview and sharing of data</a:t>
            </a:r>
            <a:endParaRPr lang="nb-NO" dirty="0"/>
          </a:p>
          <a:p>
            <a:endParaRPr lang="en-GB" sz="1600" b="1" dirty="0"/>
          </a:p>
        </p:txBody>
      </p:sp>
      <p:pic>
        <p:nvPicPr>
          <p:cNvPr id="18" name="Bilde 17"/>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0" name="Avrundet rektangel 19">
            <a:hlinkClick r:id="rId3"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1" name="Avrundet rektangel 20">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2" name="Avrundet rektangel 21">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9" name="Avrundet rektangel 28">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30" name="Avrundet rektangel 29">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34" name="Avrundet rektangel 33">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35" name="Avrundet rektangel 34">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36" name="Avrundet rektangel 35">
            <a:hlinkClick r:id="rId10" action="ppaction://hlinksldjump"/>
          </p:cNvPr>
          <p:cNvSpPr/>
          <p:nvPr/>
        </p:nvSpPr>
        <p:spPr>
          <a:xfrm>
            <a:off x="-108360" y="4927541"/>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solidFill>
                  <a:srgbClr val="5CB59F"/>
                </a:solidFill>
              </a:rPr>
              <a:t>General </a:t>
            </a:r>
            <a:r>
              <a:rPr lang="nb-NO" sz="1300" dirty="0" err="1" smtClean="0">
                <a:solidFill>
                  <a:srgbClr val="5CB59F"/>
                </a:solidFill>
              </a:rPr>
              <a:t>comments</a:t>
            </a:r>
            <a:endParaRPr lang="en-GB" sz="1300" dirty="0">
              <a:solidFill>
                <a:srgbClr val="5CB59F"/>
              </a:solidFill>
            </a:endParaRPr>
          </a:p>
        </p:txBody>
      </p:sp>
      <p:grpSp>
        <p:nvGrpSpPr>
          <p:cNvPr id="37" name="Gruppe 36"/>
          <p:cNvGrpSpPr/>
          <p:nvPr/>
        </p:nvGrpSpPr>
        <p:grpSpPr>
          <a:xfrm>
            <a:off x="969046" y="2564904"/>
            <a:ext cx="360040" cy="240329"/>
            <a:chOff x="969046" y="2571128"/>
            <a:chExt cx="360040" cy="240329"/>
          </a:xfrm>
        </p:grpSpPr>
        <p:sp>
          <p:nvSpPr>
            <p:cNvPr id="38" name="Likebent trekant 37">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Avrundet rektangel 38">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40" name="Likebent trekant 39"/>
          <p:cNvSpPr/>
          <p:nvPr/>
        </p:nvSpPr>
        <p:spPr>
          <a:xfrm rot="16200000">
            <a:off x="7618445"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Likebent trekant 40">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01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296144"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General </a:t>
            </a:r>
            <a:r>
              <a:rPr lang="nb-NO" dirty="0" err="1" smtClean="0">
                <a:solidFill>
                  <a:srgbClr val="5CB59F"/>
                </a:solidFill>
              </a:rPr>
              <a:t>comments</a:t>
            </a:r>
            <a:endParaRPr lang="en-GB" sz="1400" dirty="0">
              <a:solidFill>
                <a:srgbClr val="5CB59F"/>
              </a:solidFill>
            </a:endParaRPr>
          </a:p>
        </p:txBody>
      </p:sp>
      <p:sp>
        <p:nvSpPr>
          <p:cNvPr id="7" name="TekstSylinder 6"/>
          <p:cNvSpPr txBox="1"/>
          <p:nvPr/>
        </p:nvSpPr>
        <p:spPr>
          <a:xfrm>
            <a:off x="2317757" y="1768778"/>
            <a:ext cx="5616624" cy="3785652"/>
          </a:xfrm>
          <a:prstGeom prst="rect">
            <a:avLst/>
          </a:prstGeom>
          <a:noFill/>
        </p:spPr>
        <p:txBody>
          <a:bodyPr wrap="square" rtlCol="0">
            <a:spAutoFit/>
          </a:bodyPr>
          <a:lstStyle/>
          <a:p>
            <a:r>
              <a:rPr lang="nb-NO" sz="1600" b="1" dirty="0" err="1" smtClean="0"/>
              <a:t>About</a:t>
            </a:r>
            <a:r>
              <a:rPr lang="nb-NO" sz="1600" b="1" dirty="0" smtClean="0"/>
              <a:t> </a:t>
            </a:r>
            <a:r>
              <a:rPr lang="nb-NO" sz="1600" b="1" dirty="0" err="1" smtClean="0"/>
              <a:t>the</a:t>
            </a:r>
            <a:r>
              <a:rPr lang="nb-NO" sz="1600" b="1" dirty="0" smtClean="0"/>
              <a:t> survey</a:t>
            </a:r>
          </a:p>
          <a:p>
            <a:pPr indent="177800"/>
            <a:endParaRPr lang="en-GB" sz="1600" dirty="0" smtClean="0"/>
          </a:p>
          <a:p>
            <a:pPr indent="177800"/>
            <a:r>
              <a:rPr lang="en-GB" sz="1600" dirty="0" smtClean="0"/>
              <a:t>Positive</a:t>
            </a:r>
            <a:endParaRPr lang="en-GB" sz="1600" dirty="0"/>
          </a:p>
          <a:p>
            <a:pPr marL="742950" lvl="1" indent="-285750">
              <a:buFont typeface="Arial" panose="020B0604020202020204" pitchFamily="34" charset="0"/>
              <a:buChar char="•"/>
            </a:pPr>
            <a:r>
              <a:rPr lang="en-GB" sz="1600" dirty="0"/>
              <a:t>Good and relevant questions</a:t>
            </a:r>
          </a:p>
          <a:p>
            <a:pPr marL="742950" lvl="1" indent="-285750">
              <a:buFont typeface="Arial" panose="020B0604020202020204" pitchFamily="34" charset="0"/>
              <a:buChar char="•"/>
            </a:pPr>
            <a:r>
              <a:rPr lang="en-GB" sz="1600" dirty="0"/>
              <a:t>Systematic</a:t>
            </a:r>
          </a:p>
          <a:p>
            <a:pPr marL="742950" lvl="1" indent="-285750">
              <a:buFont typeface="Arial" panose="020B0604020202020204" pitchFamily="34" charset="0"/>
              <a:buChar char="•"/>
            </a:pPr>
            <a:r>
              <a:rPr lang="en-GB" sz="1600" dirty="0"/>
              <a:t>Good with explanations of criteria</a:t>
            </a:r>
          </a:p>
          <a:p>
            <a:pPr indent="177800"/>
            <a:r>
              <a:rPr lang="en-GB" sz="1600" dirty="0" smtClean="0"/>
              <a:t>Negative</a:t>
            </a:r>
            <a:endParaRPr lang="en-GB" sz="1600" dirty="0"/>
          </a:p>
          <a:p>
            <a:pPr marL="742950" lvl="1" indent="-285750">
              <a:buFont typeface="Arial" panose="020B0604020202020204" pitchFamily="34" charset="0"/>
              <a:buChar char="•"/>
            </a:pPr>
            <a:r>
              <a:rPr lang="en-GB" sz="1600" dirty="0"/>
              <a:t>Too difficult</a:t>
            </a:r>
          </a:p>
          <a:p>
            <a:pPr marL="742950" lvl="1" indent="-285750">
              <a:buFont typeface="Arial" panose="020B0604020202020204" pitchFamily="34" charset="0"/>
              <a:buChar char="•"/>
            </a:pPr>
            <a:r>
              <a:rPr lang="en-GB" sz="1600" dirty="0"/>
              <a:t>Too comprehensive</a:t>
            </a:r>
          </a:p>
          <a:p>
            <a:pPr marL="742950" lvl="1" indent="-285750">
              <a:buFont typeface="Arial" panose="020B0604020202020204" pitchFamily="34" charset="0"/>
              <a:buChar char="•"/>
            </a:pPr>
            <a:r>
              <a:rPr lang="en-GB" sz="1600" dirty="0"/>
              <a:t>Some criteria are unclear</a:t>
            </a:r>
          </a:p>
          <a:p>
            <a:pPr marL="742950" lvl="1" indent="-285750">
              <a:buFont typeface="Arial" panose="020B0604020202020204" pitchFamily="34" charset="0"/>
              <a:buChar char="•"/>
            </a:pPr>
            <a:r>
              <a:rPr lang="en-GB" sz="1600" dirty="0"/>
              <a:t>Too many technical terms</a:t>
            </a:r>
          </a:p>
          <a:p>
            <a:pPr indent="177800"/>
            <a:r>
              <a:rPr lang="en-GB" sz="1600" dirty="0" smtClean="0"/>
              <a:t>Recommendations</a:t>
            </a:r>
            <a:endParaRPr lang="en-GB" sz="1600" dirty="0"/>
          </a:p>
          <a:p>
            <a:pPr marL="742950" lvl="1" indent="-285750">
              <a:buFont typeface="Arial" panose="020B0604020202020204" pitchFamily="34" charset="0"/>
              <a:buChar char="•"/>
            </a:pPr>
            <a:r>
              <a:rPr lang="en-GB" sz="1600" dirty="0"/>
              <a:t>Simpler wordings</a:t>
            </a:r>
          </a:p>
          <a:p>
            <a:pPr marL="742950" lvl="1" indent="-285750">
              <a:buFont typeface="Arial" panose="020B0604020202020204" pitchFamily="34" charset="0"/>
              <a:buChar char="•"/>
            </a:pPr>
            <a:r>
              <a:rPr lang="en-GB" sz="1600" dirty="0"/>
              <a:t>Interview</a:t>
            </a:r>
          </a:p>
          <a:p>
            <a:endParaRPr lang="en-GB" sz="1600" b="1" dirty="0"/>
          </a:p>
        </p:txBody>
      </p:sp>
      <p:pic>
        <p:nvPicPr>
          <p:cNvPr id="9" name="Bilde 8"/>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1" name="Avrundet rektangel 10">
            <a:hlinkClick r:id="rId3"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2" name="Avrundet rektangel 11">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4" name="Avrundet rektangel 13">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5" name="Avrundet rektangel 14">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6" name="Avrundet rektangel 15">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7" name="Avrundet rektangel 16">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8" name="Avrundet rektangel 17">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9" name="Avrundet rektangel 18">
            <a:hlinkClick r:id="rId10" action="ppaction://hlinksldjump"/>
          </p:cNvPr>
          <p:cNvSpPr/>
          <p:nvPr/>
        </p:nvSpPr>
        <p:spPr>
          <a:xfrm>
            <a:off x="-108360" y="4927541"/>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solidFill>
                  <a:srgbClr val="5CB59F"/>
                </a:solidFill>
              </a:rPr>
              <a:t>General </a:t>
            </a:r>
            <a:r>
              <a:rPr lang="nb-NO" sz="1300" dirty="0" err="1" smtClean="0">
                <a:solidFill>
                  <a:srgbClr val="5CB59F"/>
                </a:solidFill>
              </a:rPr>
              <a:t>comments</a:t>
            </a:r>
            <a:endParaRPr lang="en-GB" sz="1300" dirty="0">
              <a:solidFill>
                <a:srgbClr val="5CB59F"/>
              </a:solidFill>
            </a:endParaRPr>
          </a:p>
        </p:txBody>
      </p:sp>
      <p:grpSp>
        <p:nvGrpSpPr>
          <p:cNvPr id="20" name="Gruppe 19"/>
          <p:cNvGrpSpPr/>
          <p:nvPr/>
        </p:nvGrpSpPr>
        <p:grpSpPr>
          <a:xfrm>
            <a:off x="969046" y="2564904"/>
            <a:ext cx="360040" cy="240329"/>
            <a:chOff x="969046" y="2571128"/>
            <a:chExt cx="360040" cy="240329"/>
          </a:xfrm>
        </p:grpSpPr>
        <p:sp>
          <p:nvSpPr>
            <p:cNvPr id="21" name="Likebent trekant 20">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Avrundet rektangel 21">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23" name="Likebent trekant 22">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ikebent trekant 23"/>
          <p:cNvSpPr/>
          <p:nvPr/>
        </p:nvSpPr>
        <p:spPr>
          <a:xfrm rot="5400000">
            <a:off x="7924594"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5"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20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nb-NO" sz="1400" b="1" dirty="0" err="1"/>
              <a:t>Surveying</a:t>
            </a:r>
            <a:r>
              <a:rPr lang="nb-NO" sz="1400" b="1" dirty="0"/>
              <a:t> </a:t>
            </a:r>
            <a:r>
              <a:rPr lang="nb-NO" sz="1400" b="1" dirty="0" err="1"/>
              <a:t>the</a:t>
            </a:r>
            <a:r>
              <a:rPr lang="nb-NO" sz="1400" b="1" dirty="0"/>
              <a:t> </a:t>
            </a:r>
            <a:r>
              <a:rPr lang="nb-NO" sz="1400" b="1" dirty="0" err="1"/>
              <a:t>public</a:t>
            </a:r>
            <a:r>
              <a:rPr lang="nb-NO" sz="1400" b="1" dirty="0"/>
              <a:t>? –&gt; </a:t>
            </a:r>
            <a:r>
              <a:rPr lang="nb-NO" sz="1400" b="1" dirty="0" err="1"/>
              <a:t>compare</a:t>
            </a:r>
            <a:r>
              <a:rPr lang="nb-NO" sz="1400" b="1" dirty="0"/>
              <a:t> </a:t>
            </a:r>
            <a:r>
              <a:rPr lang="nb-NO" sz="1400" b="1" dirty="0" err="1"/>
              <a:t>experts</a:t>
            </a:r>
            <a:r>
              <a:rPr lang="nb-NO" sz="1400" b="1" dirty="0"/>
              <a:t>’ and </a:t>
            </a:r>
            <a:r>
              <a:rPr lang="nb-NO" sz="1400" b="1" dirty="0" err="1"/>
              <a:t>public</a:t>
            </a:r>
            <a:r>
              <a:rPr lang="nb-NO" sz="1400" b="1" dirty="0"/>
              <a:t> opinions</a:t>
            </a:r>
            <a:endParaRPr lang="en-GB" sz="1400" dirty="0"/>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7"/>
            <a:ext cx="1728192" cy="897449"/>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rgbClr val="5CB59F"/>
                </a:solidFill>
              </a:rPr>
              <a:t>Insights on </a:t>
            </a:r>
            <a:r>
              <a:rPr lang="en-GB" i="1" dirty="0">
                <a:solidFill>
                  <a:srgbClr val="5CB59F"/>
                </a:solidFill>
              </a:rPr>
              <a:t>communication</a:t>
            </a:r>
            <a:r>
              <a:rPr lang="en-GB" dirty="0">
                <a:solidFill>
                  <a:srgbClr val="5CB59F"/>
                </a:solidFill>
              </a:rPr>
              <a:t> of the topic</a:t>
            </a:r>
          </a:p>
        </p:txBody>
      </p:sp>
      <p:sp>
        <p:nvSpPr>
          <p:cNvPr id="7" name="TekstSylinder 6"/>
          <p:cNvSpPr txBox="1"/>
          <p:nvPr/>
        </p:nvSpPr>
        <p:spPr>
          <a:xfrm>
            <a:off x="1691680" y="2611455"/>
            <a:ext cx="3096343" cy="1077218"/>
          </a:xfrm>
          <a:prstGeom prst="rect">
            <a:avLst/>
          </a:prstGeom>
          <a:noFill/>
        </p:spPr>
        <p:txBody>
          <a:bodyPr wrap="square" rtlCol="0">
            <a:spAutoFit/>
          </a:bodyPr>
          <a:lstStyle/>
          <a:p>
            <a:r>
              <a:rPr lang="nb-NO" sz="1600" b="1" dirty="0" smtClean="0"/>
              <a:t>Development </a:t>
            </a:r>
            <a:r>
              <a:rPr lang="nb-NO" sz="1600" b="1" dirty="0" err="1" smtClean="0"/>
              <a:t>of</a:t>
            </a:r>
            <a:r>
              <a:rPr lang="nb-NO" sz="1600" b="1" dirty="0" smtClean="0"/>
              <a:t> a </a:t>
            </a:r>
            <a:r>
              <a:rPr lang="nb-NO" sz="1600" b="1" dirty="0" err="1" smtClean="0"/>
              <a:t>common</a:t>
            </a:r>
            <a:r>
              <a:rPr lang="nb-NO" sz="1600" b="1" dirty="0" smtClean="0"/>
              <a:t> </a:t>
            </a:r>
            <a:r>
              <a:rPr lang="nb-NO" sz="1600" b="1" dirty="0" err="1" smtClean="0"/>
              <a:t>terminology</a:t>
            </a:r>
            <a:r>
              <a:rPr lang="nb-NO" sz="1600" b="1" dirty="0" smtClean="0"/>
              <a:t>/</a:t>
            </a:r>
            <a:r>
              <a:rPr lang="nb-NO" sz="1600" b="1" dirty="0" err="1" smtClean="0"/>
              <a:t>language</a:t>
            </a:r>
            <a:r>
              <a:rPr lang="nb-NO" sz="1600" b="1" dirty="0" smtClean="0"/>
              <a:t> in </a:t>
            </a:r>
            <a:r>
              <a:rPr lang="nb-NO" sz="1600" b="1" dirty="0" err="1" smtClean="0"/>
              <a:t>landslide</a:t>
            </a:r>
            <a:r>
              <a:rPr lang="nb-NO" sz="1600" b="1" dirty="0" smtClean="0"/>
              <a:t> risk management in Norway.</a:t>
            </a:r>
          </a:p>
          <a:p>
            <a:endParaRPr lang="en-GB" sz="1600" b="1" dirty="0"/>
          </a:p>
        </p:txBody>
      </p:sp>
      <p:sp>
        <p:nvSpPr>
          <p:cNvPr id="9" name="TekstSylinder 8"/>
          <p:cNvSpPr txBox="1"/>
          <p:nvPr/>
        </p:nvSpPr>
        <p:spPr>
          <a:xfrm>
            <a:off x="1691680" y="4065890"/>
            <a:ext cx="3207263" cy="584775"/>
          </a:xfrm>
          <a:prstGeom prst="rect">
            <a:avLst/>
          </a:prstGeom>
          <a:noFill/>
        </p:spPr>
        <p:txBody>
          <a:bodyPr wrap="square" rtlCol="0">
            <a:spAutoFit/>
          </a:bodyPr>
          <a:lstStyle/>
          <a:p>
            <a:r>
              <a:rPr lang="nb-NO" sz="1600" b="1" dirty="0" smtClean="0"/>
              <a:t>Mutual understanging </a:t>
            </a:r>
            <a:r>
              <a:rPr lang="nb-NO" sz="1600" b="1" dirty="0" err="1" smtClean="0"/>
              <a:t>among</a:t>
            </a:r>
            <a:r>
              <a:rPr lang="nb-NO" sz="1600" b="1" dirty="0" smtClean="0"/>
              <a:t> </a:t>
            </a:r>
            <a:r>
              <a:rPr lang="nb-NO" sz="1600" b="1" dirty="0" err="1" smtClean="0"/>
              <a:t>people</a:t>
            </a:r>
            <a:r>
              <a:rPr lang="nb-NO" sz="1600" b="1" dirty="0" smtClean="0"/>
              <a:t> </a:t>
            </a:r>
            <a:r>
              <a:rPr lang="nb-NO" sz="1600" b="1" dirty="0" err="1" smtClean="0"/>
              <a:t>with</a:t>
            </a:r>
            <a:r>
              <a:rPr lang="nb-NO" sz="1600" b="1" dirty="0" smtClean="0"/>
              <a:t> different </a:t>
            </a:r>
            <a:r>
              <a:rPr lang="nb-NO" sz="1600" b="1" dirty="0" err="1" smtClean="0"/>
              <a:t>backgrounds</a:t>
            </a:r>
            <a:endParaRPr lang="en-GB" sz="1600" b="1" dirty="0"/>
          </a:p>
        </p:txBody>
      </p:sp>
      <p:cxnSp>
        <p:nvCxnSpPr>
          <p:cNvPr id="5" name="Rett pil 4"/>
          <p:cNvCxnSpPr/>
          <p:nvPr/>
        </p:nvCxnSpPr>
        <p:spPr>
          <a:xfrm>
            <a:off x="7092280" y="3585700"/>
            <a:ext cx="0" cy="5423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5067277" y="4170680"/>
            <a:ext cx="3096343" cy="1323439"/>
          </a:xfrm>
          <a:prstGeom prst="rect">
            <a:avLst/>
          </a:prstGeom>
          <a:noFill/>
        </p:spPr>
        <p:txBody>
          <a:bodyPr wrap="square" rtlCol="0">
            <a:spAutoFit/>
          </a:bodyPr>
          <a:lstStyle/>
          <a:p>
            <a:r>
              <a:rPr lang="nb-NO" sz="1600" b="1" dirty="0" smtClean="0"/>
              <a:t>To </a:t>
            </a:r>
            <a:r>
              <a:rPr lang="nb-NO" sz="1600" b="1" dirty="0" err="1" smtClean="0"/>
              <a:t>assess</a:t>
            </a:r>
            <a:r>
              <a:rPr lang="nb-NO" sz="1600" b="1" dirty="0" smtClean="0"/>
              <a:t> </a:t>
            </a:r>
            <a:r>
              <a:rPr lang="nb-NO" sz="1600" b="1" dirty="0" err="1" smtClean="0"/>
              <a:t>effectiveness</a:t>
            </a:r>
            <a:r>
              <a:rPr lang="nb-NO" sz="1600" b="1" dirty="0" smtClean="0"/>
              <a:t> </a:t>
            </a:r>
            <a:r>
              <a:rPr lang="nb-NO" sz="1600" b="1" dirty="0" err="1" smtClean="0"/>
              <a:t>of</a:t>
            </a:r>
            <a:r>
              <a:rPr lang="nb-NO" sz="1600" b="1" dirty="0" smtClean="0"/>
              <a:t> risk </a:t>
            </a:r>
            <a:r>
              <a:rPr lang="nb-NO" sz="1600" b="1" dirty="0" err="1" smtClean="0"/>
              <a:t>communication</a:t>
            </a:r>
            <a:r>
              <a:rPr lang="nb-NO" sz="1600" b="1" dirty="0" smtClean="0"/>
              <a:t> </a:t>
            </a:r>
            <a:r>
              <a:rPr lang="nb-NO" sz="1600" b="1" dirty="0" err="1" smtClean="0"/>
              <a:t>between</a:t>
            </a:r>
            <a:r>
              <a:rPr lang="nb-NO" sz="1600" b="1" dirty="0" smtClean="0"/>
              <a:t> </a:t>
            </a:r>
            <a:r>
              <a:rPr lang="nb-NO" sz="1600" b="1" dirty="0" err="1" smtClean="0"/>
              <a:t>public</a:t>
            </a:r>
            <a:r>
              <a:rPr lang="nb-NO" sz="1600" b="1" dirty="0" smtClean="0"/>
              <a:t> and </a:t>
            </a:r>
            <a:r>
              <a:rPr lang="nb-NO" sz="1600" b="1" dirty="0" err="1" smtClean="0"/>
              <a:t>experts</a:t>
            </a:r>
            <a:r>
              <a:rPr lang="nb-NO" sz="1600" b="1" dirty="0" smtClean="0"/>
              <a:t>; </a:t>
            </a:r>
          </a:p>
          <a:p>
            <a:r>
              <a:rPr lang="nb-NO" sz="1600" b="1" dirty="0" smtClean="0"/>
              <a:t>To </a:t>
            </a:r>
            <a:r>
              <a:rPr lang="nb-NO" sz="1600" b="1" dirty="0" err="1" smtClean="0"/>
              <a:t>justify</a:t>
            </a:r>
            <a:r>
              <a:rPr lang="nb-NO" sz="1600" b="1" dirty="0" smtClean="0"/>
              <a:t> </a:t>
            </a:r>
            <a:r>
              <a:rPr lang="nb-NO" sz="1600" b="1" dirty="0" err="1" smtClean="0"/>
              <a:t>whether</a:t>
            </a:r>
            <a:r>
              <a:rPr lang="nb-NO" sz="1600" b="1" dirty="0" smtClean="0"/>
              <a:t> </a:t>
            </a:r>
            <a:r>
              <a:rPr lang="nb-NO" sz="1600" b="1" dirty="0" err="1" smtClean="0"/>
              <a:t>mitigation</a:t>
            </a:r>
            <a:r>
              <a:rPr lang="nb-NO" sz="1600" b="1" dirty="0" smtClean="0"/>
              <a:t> </a:t>
            </a:r>
            <a:r>
              <a:rPr lang="nb-NO" sz="1600" b="1" dirty="0" err="1" smtClean="0"/>
              <a:t>strategies</a:t>
            </a:r>
            <a:r>
              <a:rPr lang="nb-NO" sz="1600" b="1" dirty="0" smtClean="0"/>
              <a:t> </a:t>
            </a:r>
            <a:r>
              <a:rPr lang="nb-NO" sz="1600" b="1" dirty="0" err="1" smtClean="0"/>
              <a:t>can</a:t>
            </a:r>
            <a:r>
              <a:rPr lang="nb-NO" sz="1600" b="1" dirty="0" smtClean="0"/>
              <a:t> </a:t>
            </a:r>
            <a:r>
              <a:rPr lang="nb-NO" sz="1600" b="1" dirty="0" err="1" smtClean="0"/>
              <a:t>meet</a:t>
            </a:r>
            <a:r>
              <a:rPr lang="nb-NO" sz="1600" b="1" dirty="0" smtClean="0"/>
              <a:t> </a:t>
            </a:r>
            <a:r>
              <a:rPr lang="nb-NO" sz="1600" b="1" dirty="0" err="1" smtClean="0"/>
              <a:t>public’s</a:t>
            </a:r>
            <a:r>
              <a:rPr lang="nb-NO" sz="1600" b="1" dirty="0" smtClean="0"/>
              <a:t> </a:t>
            </a:r>
            <a:r>
              <a:rPr lang="nb-NO" sz="1600" b="1" dirty="0" err="1" smtClean="0"/>
              <a:t>need</a:t>
            </a:r>
            <a:endParaRPr lang="en-GB" sz="1600" b="1" dirty="0"/>
          </a:p>
        </p:txBody>
      </p:sp>
      <p:cxnSp>
        <p:nvCxnSpPr>
          <p:cNvPr id="12" name="Rett pil 11"/>
          <p:cNvCxnSpPr/>
          <p:nvPr/>
        </p:nvCxnSpPr>
        <p:spPr>
          <a:xfrm>
            <a:off x="3059832" y="3479990"/>
            <a:ext cx="0" cy="5423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15" name="Bilde 14"/>
          <p:cNvPicPr>
            <a:picLocks noChangeAspect="1"/>
          </p:cNvPicPr>
          <p:nvPr/>
        </p:nvPicPr>
        <p:blipFill>
          <a:blip r:embed="rId2"/>
          <a:stretch>
            <a:fillRect/>
          </a:stretch>
        </p:blipFill>
        <p:spPr>
          <a:xfrm>
            <a:off x="2156749" y="4699906"/>
            <a:ext cx="2019751" cy="1146921"/>
          </a:xfrm>
          <a:prstGeom prst="rect">
            <a:avLst/>
          </a:prstGeom>
        </p:spPr>
      </p:pic>
      <p:pic>
        <p:nvPicPr>
          <p:cNvPr id="16" name="Picture 5"/>
          <p:cNvPicPr>
            <a:picLocks noChangeAspect="1" noChangeArrowheads="1"/>
          </p:cNvPicPr>
          <p:nvPr/>
        </p:nvPicPr>
        <p:blipFill>
          <a:blip r:embed="rId3" cstate="print"/>
          <a:srcRect/>
          <a:stretch>
            <a:fillRect/>
          </a:stretch>
        </p:blipFill>
        <p:spPr bwMode="auto">
          <a:xfrm>
            <a:off x="5040106" y="1802917"/>
            <a:ext cx="1288129" cy="1908082"/>
          </a:xfrm>
          <a:prstGeom prst="rect">
            <a:avLst/>
          </a:prstGeom>
          <a:noFill/>
          <a:ln w="9525">
            <a:noFill/>
            <a:miter lim="800000"/>
            <a:headEnd/>
            <a:tailEnd/>
          </a:ln>
        </p:spPr>
      </p:pic>
      <p:pic>
        <p:nvPicPr>
          <p:cNvPr id="17" name="Picture 2" descr="Side5 Image002"/>
          <p:cNvPicPr>
            <a:picLocks noChangeAspect="1" noChangeArrowheads="1"/>
          </p:cNvPicPr>
          <p:nvPr/>
        </p:nvPicPr>
        <p:blipFill>
          <a:blip r:embed="rId4" cstate="print"/>
          <a:srcRect/>
          <a:stretch>
            <a:fillRect/>
          </a:stretch>
        </p:blipFill>
        <p:spPr bwMode="auto">
          <a:xfrm>
            <a:off x="6348532" y="1806627"/>
            <a:ext cx="1732371" cy="1156887"/>
          </a:xfrm>
          <a:prstGeom prst="rect">
            <a:avLst/>
          </a:prstGeom>
          <a:noFill/>
        </p:spPr>
      </p:pic>
      <p:sp>
        <p:nvSpPr>
          <p:cNvPr id="10" name="TekstSylinder 9"/>
          <p:cNvSpPr txBox="1"/>
          <p:nvPr/>
        </p:nvSpPr>
        <p:spPr>
          <a:xfrm>
            <a:off x="6297039" y="3100712"/>
            <a:ext cx="2127897" cy="338554"/>
          </a:xfrm>
          <a:prstGeom prst="rect">
            <a:avLst/>
          </a:prstGeom>
          <a:noFill/>
        </p:spPr>
        <p:txBody>
          <a:bodyPr wrap="square" rtlCol="0">
            <a:spAutoFit/>
          </a:bodyPr>
          <a:lstStyle/>
          <a:p>
            <a:r>
              <a:rPr lang="nb-NO" sz="1600" b="1" dirty="0" err="1" smtClean="0"/>
              <a:t>Surveying</a:t>
            </a:r>
            <a:r>
              <a:rPr lang="nb-NO" sz="1600" b="1" dirty="0" smtClean="0"/>
              <a:t> </a:t>
            </a:r>
            <a:r>
              <a:rPr lang="nb-NO" sz="1600" b="1" dirty="0" err="1" smtClean="0"/>
              <a:t>the</a:t>
            </a:r>
            <a:r>
              <a:rPr lang="nb-NO" sz="1600" b="1" dirty="0" smtClean="0"/>
              <a:t> </a:t>
            </a:r>
            <a:r>
              <a:rPr lang="nb-NO" sz="1600" b="1" dirty="0" err="1" smtClean="0"/>
              <a:t>public</a:t>
            </a:r>
            <a:r>
              <a:rPr lang="nb-NO" sz="1600" b="1" dirty="0" smtClean="0"/>
              <a:t>?</a:t>
            </a:r>
            <a:endParaRPr lang="en-GB" sz="1600" b="1" dirty="0"/>
          </a:p>
        </p:txBody>
      </p:sp>
      <p:pic>
        <p:nvPicPr>
          <p:cNvPr id="18" name="Bilde 17"/>
          <p:cNvPicPr/>
          <p:nvPr/>
        </p:nvPicPr>
        <p:blipFill>
          <a:blip r:embed="rId5">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0" name="Avrundet rektangel 19">
            <a:hlinkClick r:id="rId6"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1" name="Avrundet rektangel 20">
            <a:hlinkClick r:id="rId7"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2" name="Avrundet rektangel 21">
            <a:hlinkClick r:id="rId8"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3" name="Avrundet rektangel 22">
            <a:hlinkClick r:id="rId9"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4" name="Avrundet rektangel 23">
            <a:hlinkClick r:id="rId10" action="ppaction://hlinksldjump"/>
          </p:cNvPr>
          <p:cNvSpPr/>
          <p:nvPr/>
        </p:nvSpPr>
        <p:spPr>
          <a:xfrm>
            <a:off x="-108360" y="5273766"/>
            <a:ext cx="1440000" cy="627225"/>
          </a:xfrm>
          <a:prstGeom prst="roundRect">
            <a:avLst>
              <a:gd name="adj" fmla="val 1004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Insights </a:t>
            </a:r>
            <a:r>
              <a:rPr lang="nb-NO" sz="1400" dirty="0" err="1" smtClean="0">
                <a:solidFill>
                  <a:srgbClr val="5CB59F"/>
                </a:solidFill>
              </a:rPr>
              <a:t>on</a:t>
            </a:r>
            <a:r>
              <a:rPr lang="nb-NO" sz="1400" dirty="0" smtClean="0">
                <a:solidFill>
                  <a:srgbClr val="5CB59F"/>
                </a:solidFill>
              </a:rPr>
              <a:t> </a:t>
            </a:r>
            <a:r>
              <a:rPr lang="nb-NO" sz="1400" i="1" dirty="0" err="1" smtClean="0">
                <a:solidFill>
                  <a:srgbClr val="5CB59F"/>
                </a:solidFill>
              </a:rPr>
              <a:t>communication</a:t>
            </a:r>
            <a:endParaRPr lang="nb-NO" sz="1400" dirty="0">
              <a:solidFill>
                <a:srgbClr val="5CB59F"/>
              </a:solidFill>
            </a:endParaRPr>
          </a:p>
          <a:p>
            <a:pPr algn="r"/>
            <a:r>
              <a:rPr lang="nb-NO" sz="1400" dirty="0" err="1" smtClean="0">
                <a:solidFill>
                  <a:srgbClr val="5CB59F"/>
                </a:solidFill>
              </a:rPr>
              <a:t>of</a:t>
            </a:r>
            <a:r>
              <a:rPr lang="nb-NO" sz="1400" dirty="0" smtClean="0">
                <a:solidFill>
                  <a:srgbClr val="5CB59F"/>
                </a:solidFill>
              </a:rPr>
              <a:t> </a:t>
            </a:r>
            <a:r>
              <a:rPr lang="nb-NO" sz="1400" dirty="0" err="1" smtClean="0">
                <a:solidFill>
                  <a:srgbClr val="5CB59F"/>
                </a:solidFill>
              </a:rPr>
              <a:t>the</a:t>
            </a:r>
            <a:r>
              <a:rPr lang="nb-NO" sz="1400" dirty="0" smtClean="0">
                <a:solidFill>
                  <a:srgbClr val="5CB59F"/>
                </a:solidFill>
              </a:rPr>
              <a:t> </a:t>
            </a:r>
            <a:r>
              <a:rPr lang="nb-NO" sz="1400" dirty="0" err="1" smtClean="0">
                <a:solidFill>
                  <a:srgbClr val="5CB59F"/>
                </a:solidFill>
              </a:rPr>
              <a:t>topic</a:t>
            </a:r>
            <a:endParaRPr lang="en-GB" sz="1400" dirty="0">
              <a:solidFill>
                <a:srgbClr val="5CB59F"/>
              </a:solidFill>
            </a:endParaRPr>
          </a:p>
        </p:txBody>
      </p:sp>
      <p:sp>
        <p:nvSpPr>
          <p:cNvPr id="25" name="Avrundet rektangel 24">
            <a:hlinkClick r:id="rId11"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6" name="Avrundet rektangel 25">
            <a:hlinkClick r:id="rId12"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27" name="Avrundet rektangel 26">
            <a:hlinkClick r:id="rId13"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8" name="Gruppe 27"/>
          <p:cNvGrpSpPr/>
          <p:nvPr/>
        </p:nvGrpSpPr>
        <p:grpSpPr>
          <a:xfrm>
            <a:off x="969046" y="2564904"/>
            <a:ext cx="360040" cy="240329"/>
            <a:chOff x="969046" y="2571128"/>
            <a:chExt cx="360040" cy="240329"/>
          </a:xfrm>
        </p:grpSpPr>
        <p:sp>
          <p:nvSpPr>
            <p:cNvPr id="29" name="Likebent trekant 28">
              <a:hlinkClick r:id="rId14"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Avrundet rektangel 29">
              <a:hlinkClick r:id="rId14"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pic>
        <p:nvPicPr>
          <p:cNvPr id="31" name="Picture 2" descr="http://meetingorganizer.copernicus.org/webfiles/img/CreativeCommons_Attribution_Licens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68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RMI </a:t>
            </a:r>
            <a:r>
              <a:rPr lang="nb-NO" dirty="0" err="1" smtClean="0">
                <a:solidFill>
                  <a:srgbClr val="5CB59F"/>
                </a:solidFill>
              </a:rPr>
              <a:t>method</a:t>
            </a:r>
            <a:endParaRPr lang="en-GB" sz="1400" dirty="0">
              <a:solidFill>
                <a:srgbClr val="5CB59F"/>
              </a:solidFill>
            </a:endParaRPr>
          </a:p>
        </p:txBody>
      </p:sp>
      <p:sp>
        <p:nvSpPr>
          <p:cNvPr id="7" name="TekstSylinder 6"/>
          <p:cNvSpPr txBox="1"/>
          <p:nvPr/>
        </p:nvSpPr>
        <p:spPr>
          <a:xfrm>
            <a:off x="2317757" y="1768778"/>
            <a:ext cx="5616624" cy="830997"/>
          </a:xfrm>
          <a:prstGeom prst="rect">
            <a:avLst/>
          </a:prstGeom>
          <a:noFill/>
        </p:spPr>
        <p:txBody>
          <a:bodyPr wrap="square" rtlCol="0">
            <a:spAutoFit/>
          </a:bodyPr>
          <a:lstStyle/>
          <a:p>
            <a:r>
              <a:rPr lang="nb-NO" sz="1600" dirty="0" smtClean="0"/>
              <a:t>The Risk </a:t>
            </a:r>
            <a:r>
              <a:rPr lang="nb-NO" sz="1600" dirty="0" err="1" smtClean="0"/>
              <a:t>Managemet</a:t>
            </a:r>
            <a:r>
              <a:rPr lang="nb-NO" sz="1600" dirty="0" smtClean="0"/>
              <a:t> Index (RMI) is </a:t>
            </a:r>
            <a:r>
              <a:rPr lang="en-GB" sz="1600" dirty="0" smtClean="0"/>
              <a:t>a system </a:t>
            </a:r>
            <a:r>
              <a:rPr lang="en-GB" sz="1600" dirty="0"/>
              <a:t>of four 'composite indicators' (hereinafter ‘</a:t>
            </a:r>
            <a:r>
              <a:rPr lang="en-GB" sz="1600" u="sng" dirty="0"/>
              <a:t>policy indices</a:t>
            </a:r>
            <a:r>
              <a:rPr lang="en-GB" sz="1600" dirty="0"/>
              <a:t>’), each of which represents </a:t>
            </a:r>
            <a:r>
              <a:rPr lang="en-GB" sz="1600" dirty="0" smtClean="0"/>
              <a:t>a public </a:t>
            </a:r>
            <a:r>
              <a:rPr lang="en-GB" sz="1600" dirty="0"/>
              <a:t>policy and comprises of several </a:t>
            </a:r>
            <a:r>
              <a:rPr lang="en-GB" sz="1600" u="sng" dirty="0" smtClean="0"/>
              <a:t>component indicators</a:t>
            </a:r>
            <a:r>
              <a:rPr lang="en-GB" sz="1600" dirty="0"/>
              <a:t>.</a:t>
            </a:r>
            <a:r>
              <a:rPr lang="nb-NO" sz="1600" dirty="0" smtClean="0"/>
              <a:t> </a:t>
            </a:r>
            <a:endParaRPr lang="en-GB" sz="1600" dirty="0"/>
          </a:p>
        </p:txBody>
      </p:sp>
      <p:grpSp>
        <p:nvGrpSpPr>
          <p:cNvPr id="118" name="Group 105"/>
          <p:cNvGrpSpPr>
            <a:grpSpLocks noChangeAspect="1"/>
          </p:cNvGrpSpPr>
          <p:nvPr/>
        </p:nvGrpSpPr>
        <p:grpSpPr bwMode="auto">
          <a:xfrm>
            <a:off x="1547813" y="2800350"/>
            <a:ext cx="6592887" cy="2603500"/>
            <a:chOff x="975" y="1764"/>
            <a:chExt cx="4153" cy="1640"/>
          </a:xfrm>
        </p:grpSpPr>
        <p:sp>
          <p:nvSpPr>
            <p:cNvPr id="119" name="AutoShape 104"/>
            <p:cNvSpPr>
              <a:spLocks noChangeAspect="1" noChangeArrowheads="1" noTextEdit="1"/>
            </p:cNvSpPr>
            <p:nvPr/>
          </p:nvSpPr>
          <p:spPr bwMode="auto">
            <a:xfrm>
              <a:off x="975" y="1764"/>
              <a:ext cx="4153"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06"/>
            <p:cNvSpPr>
              <a:spLocks/>
            </p:cNvSpPr>
            <p:nvPr/>
          </p:nvSpPr>
          <p:spPr bwMode="auto">
            <a:xfrm>
              <a:off x="975" y="1764"/>
              <a:ext cx="4122" cy="378"/>
            </a:xfrm>
            <a:custGeom>
              <a:avLst/>
              <a:gdLst>
                <a:gd name="T0" fmla="*/ 0 w 22460"/>
                <a:gd name="T1" fmla="*/ 344 h 2064"/>
                <a:gd name="T2" fmla="*/ 344 w 22460"/>
                <a:gd name="T3" fmla="*/ 0 h 2064"/>
                <a:gd name="T4" fmla="*/ 22116 w 22460"/>
                <a:gd name="T5" fmla="*/ 0 h 2064"/>
                <a:gd name="T6" fmla="*/ 22460 w 22460"/>
                <a:gd name="T7" fmla="*/ 344 h 2064"/>
                <a:gd name="T8" fmla="*/ 22460 w 22460"/>
                <a:gd name="T9" fmla="*/ 1720 h 2064"/>
                <a:gd name="T10" fmla="*/ 22116 w 22460"/>
                <a:gd name="T11" fmla="*/ 2064 h 2064"/>
                <a:gd name="T12" fmla="*/ 344 w 22460"/>
                <a:gd name="T13" fmla="*/ 2064 h 2064"/>
                <a:gd name="T14" fmla="*/ 0 w 22460"/>
                <a:gd name="T15" fmla="*/ 1720 h 2064"/>
                <a:gd name="T16" fmla="*/ 0 w 22460"/>
                <a:gd name="T17" fmla="*/ 34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064">
                  <a:moveTo>
                    <a:pt x="0" y="344"/>
                  </a:moveTo>
                  <a:cubicBezTo>
                    <a:pt x="0" y="154"/>
                    <a:pt x="154" y="0"/>
                    <a:pt x="344" y="0"/>
                  </a:cubicBezTo>
                  <a:lnTo>
                    <a:pt x="22116" y="0"/>
                  </a:lnTo>
                  <a:cubicBezTo>
                    <a:pt x="22306" y="0"/>
                    <a:pt x="22460" y="154"/>
                    <a:pt x="22460" y="344"/>
                  </a:cubicBezTo>
                  <a:lnTo>
                    <a:pt x="22460" y="1720"/>
                  </a:lnTo>
                  <a:cubicBezTo>
                    <a:pt x="22460" y="1910"/>
                    <a:pt x="22306" y="2064"/>
                    <a:pt x="22116" y="2064"/>
                  </a:cubicBezTo>
                  <a:lnTo>
                    <a:pt x="344" y="2064"/>
                  </a:lnTo>
                  <a:cubicBezTo>
                    <a:pt x="154" y="2064"/>
                    <a:pt x="0" y="1910"/>
                    <a:pt x="0" y="1720"/>
                  </a:cubicBezTo>
                  <a:lnTo>
                    <a:pt x="0" y="344"/>
                  </a:ln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 name="Freeform 107"/>
            <p:cNvSpPr>
              <a:spLocks/>
            </p:cNvSpPr>
            <p:nvPr/>
          </p:nvSpPr>
          <p:spPr bwMode="auto">
            <a:xfrm>
              <a:off x="975" y="2142"/>
              <a:ext cx="4122" cy="726"/>
            </a:xfrm>
            <a:custGeom>
              <a:avLst/>
              <a:gdLst>
                <a:gd name="T0" fmla="*/ 0 w 22460"/>
                <a:gd name="T1" fmla="*/ 324 h 3964"/>
                <a:gd name="T2" fmla="*/ 324 w 22460"/>
                <a:gd name="T3" fmla="*/ 0 h 3964"/>
                <a:gd name="T4" fmla="*/ 22136 w 22460"/>
                <a:gd name="T5" fmla="*/ 0 h 3964"/>
                <a:gd name="T6" fmla="*/ 22460 w 22460"/>
                <a:gd name="T7" fmla="*/ 324 h 3964"/>
                <a:gd name="T8" fmla="*/ 22460 w 22460"/>
                <a:gd name="T9" fmla="*/ 3640 h 3964"/>
                <a:gd name="T10" fmla="*/ 22136 w 22460"/>
                <a:gd name="T11" fmla="*/ 3964 h 3964"/>
                <a:gd name="T12" fmla="*/ 324 w 22460"/>
                <a:gd name="T13" fmla="*/ 3964 h 3964"/>
                <a:gd name="T14" fmla="*/ 0 w 22460"/>
                <a:gd name="T15" fmla="*/ 3640 h 3964"/>
                <a:gd name="T16" fmla="*/ 0 w 22460"/>
                <a:gd name="T17" fmla="*/ 324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3964">
                  <a:moveTo>
                    <a:pt x="0" y="324"/>
                  </a:moveTo>
                  <a:cubicBezTo>
                    <a:pt x="0" y="146"/>
                    <a:pt x="146" y="0"/>
                    <a:pt x="324" y="0"/>
                  </a:cubicBezTo>
                  <a:lnTo>
                    <a:pt x="22136" y="0"/>
                  </a:lnTo>
                  <a:cubicBezTo>
                    <a:pt x="22315" y="0"/>
                    <a:pt x="22460" y="146"/>
                    <a:pt x="22460" y="324"/>
                  </a:cubicBezTo>
                  <a:lnTo>
                    <a:pt x="22460" y="3640"/>
                  </a:lnTo>
                  <a:cubicBezTo>
                    <a:pt x="22460" y="3819"/>
                    <a:pt x="22315" y="3964"/>
                    <a:pt x="22136" y="3964"/>
                  </a:cubicBezTo>
                  <a:lnTo>
                    <a:pt x="324" y="3964"/>
                  </a:lnTo>
                  <a:cubicBezTo>
                    <a:pt x="146" y="3964"/>
                    <a:pt x="0" y="3819"/>
                    <a:pt x="0" y="3640"/>
                  </a:cubicBezTo>
                  <a:lnTo>
                    <a:pt x="0" y="324"/>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2" name="Freeform 108"/>
            <p:cNvSpPr>
              <a:spLocks/>
            </p:cNvSpPr>
            <p:nvPr/>
          </p:nvSpPr>
          <p:spPr bwMode="auto">
            <a:xfrm>
              <a:off x="975" y="2868"/>
              <a:ext cx="4122" cy="536"/>
            </a:xfrm>
            <a:custGeom>
              <a:avLst/>
              <a:gdLst>
                <a:gd name="T0" fmla="*/ 0 w 22460"/>
                <a:gd name="T1" fmla="*/ 184 h 2928"/>
                <a:gd name="T2" fmla="*/ 184 w 22460"/>
                <a:gd name="T3" fmla="*/ 0 h 2928"/>
                <a:gd name="T4" fmla="*/ 22277 w 22460"/>
                <a:gd name="T5" fmla="*/ 0 h 2928"/>
                <a:gd name="T6" fmla="*/ 22460 w 22460"/>
                <a:gd name="T7" fmla="*/ 184 h 2928"/>
                <a:gd name="T8" fmla="*/ 22460 w 22460"/>
                <a:gd name="T9" fmla="*/ 2745 h 2928"/>
                <a:gd name="T10" fmla="*/ 22277 w 22460"/>
                <a:gd name="T11" fmla="*/ 2928 h 2928"/>
                <a:gd name="T12" fmla="*/ 184 w 22460"/>
                <a:gd name="T13" fmla="*/ 2928 h 2928"/>
                <a:gd name="T14" fmla="*/ 0 w 22460"/>
                <a:gd name="T15" fmla="*/ 2745 h 2928"/>
                <a:gd name="T16" fmla="*/ 0 w 22460"/>
                <a:gd name="T17" fmla="*/ 184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928">
                  <a:moveTo>
                    <a:pt x="0" y="184"/>
                  </a:moveTo>
                  <a:cubicBezTo>
                    <a:pt x="0" y="83"/>
                    <a:pt x="83" y="0"/>
                    <a:pt x="184" y="0"/>
                  </a:cubicBezTo>
                  <a:lnTo>
                    <a:pt x="22277" y="0"/>
                  </a:lnTo>
                  <a:cubicBezTo>
                    <a:pt x="22378" y="0"/>
                    <a:pt x="22460" y="83"/>
                    <a:pt x="22460" y="184"/>
                  </a:cubicBezTo>
                  <a:lnTo>
                    <a:pt x="22460" y="2745"/>
                  </a:lnTo>
                  <a:cubicBezTo>
                    <a:pt x="22460" y="2846"/>
                    <a:pt x="22378" y="2928"/>
                    <a:pt x="22277" y="2928"/>
                  </a:cubicBezTo>
                  <a:lnTo>
                    <a:pt x="184" y="2928"/>
                  </a:lnTo>
                  <a:cubicBezTo>
                    <a:pt x="83" y="2928"/>
                    <a:pt x="0" y="2846"/>
                    <a:pt x="0" y="2745"/>
                  </a:cubicBezTo>
                  <a:lnTo>
                    <a:pt x="0" y="184"/>
                  </a:lnTo>
                  <a:close/>
                </a:path>
              </a:pathLst>
            </a:custGeom>
            <a:solidFill>
              <a:srgbClr val="D9D9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3" name="Freeform 109"/>
            <p:cNvSpPr>
              <a:spLocks/>
            </p:cNvSpPr>
            <p:nvPr/>
          </p:nvSpPr>
          <p:spPr bwMode="auto">
            <a:xfrm>
              <a:off x="987" y="1804"/>
              <a:ext cx="2792" cy="314"/>
            </a:xfrm>
            <a:custGeom>
              <a:avLst/>
              <a:gdLst>
                <a:gd name="T0" fmla="*/ 0 w 30424"/>
                <a:gd name="T1" fmla="*/ 344 h 3432"/>
                <a:gd name="T2" fmla="*/ 355 w 30424"/>
                <a:gd name="T3" fmla="*/ 0 h 3432"/>
                <a:gd name="T4" fmla="*/ 30070 w 30424"/>
                <a:gd name="T5" fmla="*/ 0 h 3432"/>
                <a:gd name="T6" fmla="*/ 30424 w 30424"/>
                <a:gd name="T7" fmla="*/ 344 h 3432"/>
                <a:gd name="T8" fmla="*/ 30424 w 30424"/>
                <a:gd name="T9" fmla="*/ 3089 h 3432"/>
                <a:gd name="T10" fmla="*/ 30070 w 30424"/>
                <a:gd name="T11" fmla="*/ 3432 h 3432"/>
                <a:gd name="T12" fmla="*/ 355 w 30424"/>
                <a:gd name="T13" fmla="*/ 3432 h 3432"/>
                <a:gd name="T14" fmla="*/ 0 w 30424"/>
                <a:gd name="T15" fmla="*/ 3089 h 3432"/>
                <a:gd name="T16" fmla="*/ 0 w 30424"/>
                <a:gd name="T17" fmla="*/ 344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24" h="3432">
                  <a:moveTo>
                    <a:pt x="0" y="344"/>
                  </a:moveTo>
                  <a:cubicBezTo>
                    <a:pt x="0" y="154"/>
                    <a:pt x="159" y="0"/>
                    <a:pt x="355" y="0"/>
                  </a:cubicBezTo>
                  <a:lnTo>
                    <a:pt x="30070" y="0"/>
                  </a:lnTo>
                  <a:cubicBezTo>
                    <a:pt x="30266" y="0"/>
                    <a:pt x="30424" y="154"/>
                    <a:pt x="30424" y="344"/>
                  </a:cubicBezTo>
                  <a:lnTo>
                    <a:pt x="30424" y="3089"/>
                  </a:lnTo>
                  <a:cubicBezTo>
                    <a:pt x="30424" y="3279"/>
                    <a:pt x="30266" y="3432"/>
                    <a:pt x="30070" y="3432"/>
                  </a:cubicBezTo>
                  <a:lnTo>
                    <a:pt x="355" y="3432"/>
                  </a:lnTo>
                  <a:cubicBezTo>
                    <a:pt x="159" y="3432"/>
                    <a:pt x="0" y="3279"/>
                    <a:pt x="0" y="3089"/>
                  </a:cubicBezTo>
                  <a:lnTo>
                    <a:pt x="0" y="34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Rectangle 110"/>
            <p:cNvSpPr>
              <a:spLocks noChangeArrowheads="1"/>
            </p:cNvSpPr>
            <p:nvPr/>
          </p:nvSpPr>
          <p:spPr bwMode="auto">
            <a:xfrm>
              <a:off x="1957" y="1861"/>
              <a:ext cx="2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anose="020F0502020204030204" pitchFamily="34" charset="0"/>
                </a:rPr>
                <a:t>RMI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Freeform 111"/>
            <p:cNvSpPr>
              <a:spLocks/>
            </p:cNvSpPr>
            <p:nvPr/>
          </p:nvSpPr>
          <p:spPr bwMode="auto">
            <a:xfrm>
              <a:off x="991" y="2164"/>
              <a:ext cx="662"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Rectangle 112"/>
            <p:cNvSpPr>
              <a:spLocks noChangeArrowheads="1"/>
            </p:cNvSpPr>
            <p:nvPr/>
          </p:nvSpPr>
          <p:spPr bwMode="auto">
            <a:xfrm>
              <a:off x="1187"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13"/>
            <p:cNvSpPr>
              <a:spLocks noChangeArrowheads="1"/>
            </p:cNvSpPr>
            <p:nvPr/>
          </p:nvSpPr>
          <p:spPr bwMode="auto">
            <a:xfrm>
              <a:off x="1389" y="2374"/>
              <a:ext cx="1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114"/>
            <p:cNvSpPr>
              <a:spLocks noChangeArrowheads="1"/>
            </p:cNvSpPr>
            <p:nvPr/>
          </p:nvSpPr>
          <p:spPr bwMode="auto">
            <a:xfrm>
              <a:off x="1051" y="2492"/>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115"/>
            <p:cNvSpPr>
              <a:spLocks noChangeArrowheads="1"/>
            </p:cNvSpPr>
            <p:nvPr/>
          </p:nvSpPr>
          <p:spPr bwMode="auto">
            <a:xfrm>
              <a:off x="1099" y="2492"/>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116"/>
            <p:cNvSpPr>
              <a:spLocks noChangeArrowheads="1"/>
            </p:cNvSpPr>
            <p:nvPr/>
          </p:nvSpPr>
          <p:spPr bwMode="auto">
            <a:xfrm>
              <a:off x="1051" y="258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17"/>
            <p:cNvSpPr>
              <a:spLocks noChangeArrowheads="1"/>
            </p:cNvSpPr>
            <p:nvPr/>
          </p:nvSpPr>
          <p:spPr bwMode="auto">
            <a:xfrm>
              <a:off x="1074" y="2584"/>
              <a:ext cx="5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dentification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2" name="Freeform 118"/>
            <p:cNvSpPr>
              <a:spLocks/>
            </p:cNvSpPr>
            <p:nvPr/>
          </p:nvSpPr>
          <p:spPr bwMode="auto">
            <a:xfrm>
              <a:off x="1705" y="2164"/>
              <a:ext cx="661"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Rectangle 119"/>
            <p:cNvSpPr>
              <a:spLocks noChangeArrowheads="1"/>
            </p:cNvSpPr>
            <p:nvPr/>
          </p:nvSpPr>
          <p:spPr bwMode="auto">
            <a:xfrm>
              <a:off x="1889" y="2320"/>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4" name="Rectangle 120"/>
            <p:cNvSpPr>
              <a:spLocks noChangeArrowheads="1"/>
            </p:cNvSpPr>
            <p:nvPr/>
          </p:nvSpPr>
          <p:spPr bwMode="auto">
            <a:xfrm>
              <a:off x="2092" y="2390"/>
              <a:ext cx="1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5" name="Rectangle 121"/>
            <p:cNvSpPr>
              <a:spLocks noChangeArrowheads="1"/>
            </p:cNvSpPr>
            <p:nvPr/>
          </p:nvSpPr>
          <p:spPr bwMode="auto">
            <a:xfrm>
              <a:off x="176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6" name="Rectangle 122"/>
            <p:cNvSpPr>
              <a:spLocks noChangeArrowheads="1"/>
            </p:cNvSpPr>
            <p:nvPr/>
          </p:nvSpPr>
          <p:spPr bwMode="auto">
            <a:xfrm>
              <a:off x="1813" y="2508"/>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Rectangle 123"/>
            <p:cNvSpPr>
              <a:spLocks noChangeArrowheads="1"/>
            </p:cNvSpPr>
            <p:nvPr/>
          </p:nvSpPr>
          <p:spPr bwMode="auto">
            <a:xfrm>
              <a:off x="192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124"/>
            <p:cNvSpPr>
              <a:spLocks noChangeArrowheads="1"/>
            </p:cNvSpPr>
            <p:nvPr/>
          </p:nvSpPr>
          <p:spPr bwMode="auto">
            <a:xfrm>
              <a:off x="1973" y="2508"/>
              <a:ext cx="3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eduction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Freeform 125"/>
            <p:cNvSpPr>
              <a:spLocks/>
            </p:cNvSpPr>
            <p:nvPr/>
          </p:nvSpPr>
          <p:spPr bwMode="auto">
            <a:xfrm>
              <a:off x="2412"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Rectangle 126"/>
            <p:cNvSpPr>
              <a:spLocks noChangeArrowheads="1"/>
            </p:cNvSpPr>
            <p:nvPr/>
          </p:nvSpPr>
          <p:spPr bwMode="auto">
            <a:xfrm>
              <a:off x="2579"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127"/>
            <p:cNvSpPr>
              <a:spLocks noChangeArrowheads="1"/>
            </p:cNvSpPr>
            <p:nvPr/>
          </p:nvSpPr>
          <p:spPr bwMode="auto">
            <a:xfrm>
              <a:off x="2782" y="2374"/>
              <a:ext cx="18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128"/>
            <p:cNvSpPr>
              <a:spLocks noChangeArrowheads="1"/>
            </p:cNvSpPr>
            <p:nvPr/>
          </p:nvSpPr>
          <p:spPr bwMode="auto">
            <a:xfrm>
              <a:off x="2471" y="2492"/>
              <a:ext cx="1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129"/>
            <p:cNvSpPr>
              <a:spLocks noChangeArrowheads="1"/>
            </p:cNvSpPr>
            <p:nvPr/>
          </p:nvSpPr>
          <p:spPr bwMode="auto">
            <a:xfrm>
              <a:off x="2526" y="2492"/>
              <a:ext cx="3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isaster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130"/>
            <p:cNvSpPr>
              <a:spLocks noChangeArrowheads="1"/>
            </p:cNvSpPr>
            <p:nvPr/>
          </p:nvSpPr>
          <p:spPr bwMode="auto">
            <a:xfrm>
              <a:off x="2471" y="2584"/>
              <a:ext cx="1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131"/>
            <p:cNvSpPr>
              <a:spLocks noChangeArrowheads="1"/>
            </p:cNvSpPr>
            <p:nvPr/>
          </p:nvSpPr>
          <p:spPr bwMode="auto">
            <a:xfrm>
              <a:off x="2546" y="2584"/>
              <a:ext cx="45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Freeform 132"/>
            <p:cNvSpPr>
              <a:spLocks/>
            </p:cNvSpPr>
            <p:nvPr/>
          </p:nvSpPr>
          <p:spPr bwMode="auto">
            <a:xfrm>
              <a:off x="3118"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Rectangle 133"/>
            <p:cNvSpPr>
              <a:spLocks noChangeArrowheads="1"/>
            </p:cNvSpPr>
            <p:nvPr/>
          </p:nvSpPr>
          <p:spPr bwMode="auto">
            <a:xfrm>
              <a:off x="3307" y="2256"/>
              <a:ext cx="27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34"/>
            <p:cNvSpPr>
              <a:spLocks noChangeArrowheads="1"/>
            </p:cNvSpPr>
            <p:nvPr/>
          </p:nvSpPr>
          <p:spPr bwMode="auto">
            <a:xfrm>
              <a:off x="3510" y="2327"/>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35"/>
            <p:cNvSpPr>
              <a:spLocks noChangeArrowheads="1"/>
            </p:cNvSpPr>
            <p:nvPr/>
          </p:nvSpPr>
          <p:spPr bwMode="auto">
            <a:xfrm>
              <a:off x="3178" y="2446"/>
              <a:ext cx="5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Governance &amp;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36"/>
            <p:cNvSpPr>
              <a:spLocks noChangeArrowheads="1"/>
            </p:cNvSpPr>
            <p:nvPr/>
          </p:nvSpPr>
          <p:spPr bwMode="auto">
            <a:xfrm>
              <a:off x="3178" y="2538"/>
              <a:ext cx="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37"/>
            <p:cNvSpPr>
              <a:spLocks noChangeArrowheads="1"/>
            </p:cNvSpPr>
            <p:nvPr/>
          </p:nvSpPr>
          <p:spPr bwMode="auto">
            <a:xfrm>
              <a:off x="3218" y="2538"/>
              <a:ext cx="3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inancial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38"/>
            <p:cNvSpPr>
              <a:spLocks noChangeArrowheads="1"/>
            </p:cNvSpPr>
            <p:nvPr/>
          </p:nvSpPr>
          <p:spPr bwMode="auto">
            <a:xfrm>
              <a:off x="3178" y="2630"/>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139"/>
            <p:cNvSpPr>
              <a:spLocks noChangeArrowheads="1"/>
            </p:cNvSpPr>
            <p:nvPr/>
          </p:nvSpPr>
          <p:spPr bwMode="auto">
            <a:xfrm>
              <a:off x="3224" y="2630"/>
              <a:ext cx="3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rotection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Freeform 140"/>
            <p:cNvSpPr>
              <a:spLocks/>
            </p:cNvSpPr>
            <p:nvPr/>
          </p:nvSpPr>
          <p:spPr bwMode="auto">
            <a:xfrm>
              <a:off x="994"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Rectangle 141"/>
            <p:cNvSpPr>
              <a:spLocks noChangeArrowheads="1"/>
            </p:cNvSpPr>
            <p:nvPr/>
          </p:nvSpPr>
          <p:spPr bwMode="auto">
            <a:xfrm>
              <a:off x="1052"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6" name="Freeform 142"/>
            <p:cNvSpPr>
              <a:spLocks/>
            </p:cNvSpPr>
            <p:nvPr/>
          </p:nvSpPr>
          <p:spPr bwMode="auto">
            <a:xfrm>
              <a:off x="994"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Rectangle 143"/>
            <p:cNvSpPr>
              <a:spLocks noChangeArrowheads="1"/>
            </p:cNvSpPr>
            <p:nvPr/>
          </p:nvSpPr>
          <p:spPr bwMode="auto">
            <a:xfrm>
              <a:off x="1052"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Freeform 144"/>
            <p:cNvSpPr>
              <a:spLocks/>
            </p:cNvSpPr>
            <p:nvPr/>
          </p:nvSpPr>
          <p:spPr bwMode="auto">
            <a:xfrm>
              <a:off x="1215"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Rectangle 145"/>
            <p:cNvSpPr>
              <a:spLocks noChangeArrowheads="1"/>
            </p:cNvSpPr>
            <p:nvPr/>
          </p:nvSpPr>
          <p:spPr bwMode="auto">
            <a:xfrm>
              <a:off x="1274"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0" name="Freeform 146"/>
            <p:cNvSpPr>
              <a:spLocks/>
            </p:cNvSpPr>
            <p:nvPr/>
          </p:nvSpPr>
          <p:spPr bwMode="auto">
            <a:xfrm>
              <a:off x="1215"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Rectangle 147"/>
            <p:cNvSpPr>
              <a:spLocks noChangeArrowheads="1"/>
            </p:cNvSpPr>
            <p:nvPr/>
          </p:nvSpPr>
          <p:spPr bwMode="auto">
            <a:xfrm>
              <a:off x="1274"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2" name="Freeform 148"/>
            <p:cNvSpPr>
              <a:spLocks/>
            </p:cNvSpPr>
            <p:nvPr/>
          </p:nvSpPr>
          <p:spPr bwMode="auto">
            <a:xfrm>
              <a:off x="1437"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Rectangle 149"/>
            <p:cNvSpPr>
              <a:spLocks noChangeArrowheads="1"/>
            </p:cNvSpPr>
            <p:nvPr/>
          </p:nvSpPr>
          <p:spPr bwMode="auto">
            <a:xfrm>
              <a:off x="1495"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Freeform 150"/>
            <p:cNvSpPr>
              <a:spLocks/>
            </p:cNvSpPr>
            <p:nvPr/>
          </p:nvSpPr>
          <p:spPr bwMode="auto">
            <a:xfrm>
              <a:off x="143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Rectangle 151"/>
            <p:cNvSpPr>
              <a:spLocks noChangeArrowheads="1"/>
            </p:cNvSpPr>
            <p:nvPr/>
          </p:nvSpPr>
          <p:spPr bwMode="auto">
            <a:xfrm>
              <a:off x="1495"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6" name="Freeform 152"/>
            <p:cNvSpPr>
              <a:spLocks/>
            </p:cNvSpPr>
            <p:nvPr/>
          </p:nvSpPr>
          <p:spPr bwMode="auto">
            <a:xfrm>
              <a:off x="1711"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53"/>
            <p:cNvSpPr>
              <a:spLocks noChangeArrowheads="1"/>
            </p:cNvSpPr>
            <p:nvPr/>
          </p:nvSpPr>
          <p:spPr bwMode="auto">
            <a:xfrm>
              <a:off x="1759" y="2951"/>
              <a:ext cx="1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8" name="Freeform 154"/>
            <p:cNvSpPr>
              <a:spLocks/>
            </p:cNvSpPr>
            <p:nvPr/>
          </p:nvSpPr>
          <p:spPr bwMode="auto">
            <a:xfrm>
              <a:off x="1711"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Rectangle 155"/>
            <p:cNvSpPr>
              <a:spLocks noChangeArrowheads="1"/>
            </p:cNvSpPr>
            <p:nvPr/>
          </p:nvSpPr>
          <p:spPr bwMode="auto">
            <a:xfrm>
              <a:off x="1759" y="3219"/>
              <a:ext cx="1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Freeform 156"/>
            <p:cNvSpPr>
              <a:spLocks/>
            </p:cNvSpPr>
            <p:nvPr/>
          </p:nvSpPr>
          <p:spPr bwMode="auto">
            <a:xfrm>
              <a:off x="1932"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Rectangle 157"/>
            <p:cNvSpPr>
              <a:spLocks noChangeArrowheads="1"/>
            </p:cNvSpPr>
            <p:nvPr/>
          </p:nvSpPr>
          <p:spPr bwMode="auto">
            <a:xfrm>
              <a:off x="1980"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2" name="Freeform 158"/>
            <p:cNvSpPr>
              <a:spLocks/>
            </p:cNvSpPr>
            <p:nvPr/>
          </p:nvSpPr>
          <p:spPr bwMode="auto">
            <a:xfrm>
              <a:off x="1932"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Rectangle 159"/>
            <p:cNvSpPr>
              <a:spLocks noChangeArrowheads="1"/>
            </p:cNvSpPr>
            <p:nvPr/>
          </p:nvSpPr>
          <p:spPr bwMode="auto">
            <a:xfrm>
              <a:off x="1980"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4" name="Freeform 160"/>
            <p:cNvSpPr>
              <a:spLocks/>
            </p:cNvSpPr>
            <p:nvPr/>
          </p:nvSpPr>
          <p:spPr bwMode="auto">
            <a:xfrm>
              <a:off x="2153"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Rectangle 161"/>
            <p:cNvSpPr>
              <a:spLocks noChangeArrowheads="1"/>
            </p:cNvSpPr>
            <p:nvPr/>
          </p:nvSpPr>
          <p:spPr bwMode="auto">
            <a:xfrm>
              <a:off x="2202"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6" name="Freeform 162"/>
            <p:cNvSpPr>
              <a:spLocks/>
            </p:cNvSpPr>
            <p:nvPr/>
          </p:nvSpPr>
          <p:spPr bwMode="auto">
            <a:xfrm>
              <a:off x="2153"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Rectangle 163"/>
            <p:cNvSpPr>
              <a:spLocks noChangeArrowheads="1"/>
            </p:cNvSpPr>
            <p:nvPr/>
          </p:nvSpPr>
          <p:spPr bwMode="auto">
            <a:xfrm>
              <a:off x="2202"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8" name="Freeform 164"/>
            <p:cNvSpPr>
              <a:spLocks/>
            </p:cNvSpPr>
            <p:nvPr/>
          </p:nvSpPr>
          <p:spPr bwMode="auto">
            <a:xfrm>
              <a:off x="2417"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Rectangle 165"/>
            <p:cNvSpPr>
              <a:spLocks noChangeArrowheads="1"/>
            </p:cNvSpPr>
            <p:nvPr/>
          </p:nvSpPr>
          <p:spPr bwMode="auto">
            <a:xfrm>
              <a:off x="2451"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0" name="Freeform 166"/>
            <p:cNvSpPr>
              <a:spLocks/>
            </p:cNvSpPr>
            <p:nvPr/>
          </p:nvSpPr>
          <p:spPr bwMode="auto">
            <a:xfrm>
              <a:off x="241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Rectangle 167"/>
            <p:cNvSpPr>
              <a:spLocks noChangeArrowheads="1"/>
            </p:cNvSpPr>
            <p:nvPr/>
          </p:nvSpPr>
          <p:spPr bwMode="auto">
            <a:xfrm>
              <a:off x="2451" y="3219"/>
              <a:ext cx="1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2" name="Freeform 168"/>
            <p:cNvSpPr>
              <a:spLocks/>
            </p:cNvSpPr>
            <p:nvPr/>
          </p:nvSpPr>
          <p:spPr bwMode="auto">
            <a:xfrm>
              <a:off x="2639"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Rectangle 169"/>
            <p:cNvSpPr>
              <a:spLocks noChangeArrowheads="1"/>
            </p:cNvSpPr>
            <p:nvPr/>
          </p:nvSpPr>
          <p:spPr bwMode="auto">
            <a:xfrm>
              <a:off x="2672" y="2951"/>
              <a:ext cx="2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4" name="Freeform 170"/>
            <p:cNvSpPr>
              <a:spLocks/>
            </p:cNvSpPr>
            <p:nvPr/>
          </p:nvSpPr>
          <p:spPr bwMode="auto">
            <a:xfrm>
              <a:off x="2639" y="3158"/>
              <a:ext cx="212"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Rectangle 171"/>
            <p:cNvSpPr>
              <a:spLocks noChangeArrowheads="1"/>
            </p:cNvSpPr>
            <p:nvPr/>
          </p:nvSpPr>
          <p:spPr bwMode="auto">
            <a:xfrm>
              <a:off x="2672" y="3219"/>
              <a:ext cx="20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6" name="Freeform 172"/>
            <p:cNvSpPr>
              <a:spLocks/>
            </p:cNvSpPr>
            <p:nvPr/>
          </p:nvSpPr>
          <p:spPr bwMode="auto">
            <a:xfrm>
              <a:off x="2860"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Rectangle 173"/>
            <p:cNvSpPr>
              <a:spLocks noChangeArrowheads="1"/>
            </p:cNvSpPr>
            <p:nvPr/>
          </p:nvSpPr>
          <p:spPr bwMode="auto">
            <a:xfrm>
              <a:off x="2894"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8" name="Freeform 174"/>
            <p:cNvSpPr>
              <a:spLocks/>
            </p:cNvSpPr>
            <p:nvPr/>
          </p:nvSpPr>
          <p:spPr bwMode="auto">
            <a:xfrm>
              <a:off x="3124"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Rectangle 175"/>
            <p:cNvSpPr>
              <a:spLocks noChangeArrowheads="1"/>
            </p:cNvSpPr>
            <p:nvPr/>
          </p:nvSpPr>
          <p:spPr bwMode="auto">
            <a:xfrm>
              <a:off x="3176"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0" name="Freeform 176"/>
            <p:cNvSpPr>
              <a:spLocks/>
            </p:cNvSpPr>
            <p:nvPr/>
          </p:nvSpPr>
          <p:spPr bwMode="auto">
            <a:xfrm>
              <a:off x="3346" y="2892"/>
              <a:ext cx="212" cy="220"/>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Rectangle 177"/>
            <p:cNvSpPr>
              <a:spLocks noChangeArrowheads="1"/>
            </p:cNvSpPr>
            <p:nvPr/>
          </p:nvSpPr>
          <p:spPr bwMode="auto">
            <a:xfrm>
              <a:off x="3397" y="2951"/>
              <a:ext cx="1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2" name="Freeform 178"/>
            <p:cNvSpPr>
              <a:spLocks/>
            </p:cNvSpPr>
            <p:nvPr/>
          </p:nvSpPr>
          <p:spPr bwMode="auto">
            <a:xfrm>
              <a:off x="3567"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Rectangle 179"/>
            <p:cNvSpPr>
              <a:spLocks noChangeArrowheads="1"/>
            </p:cNvSpPr>
            <p:nvPr/>
          </p:nvSpPr>
          <p:spPr bwMode="auto">
            <a:xfrm>
              <a:off x="3619"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4" name="Rectangle 180"/>
            <p:cNvSpPr>
              <a:spLocks noChangeArrowheads="1"/>
            </p:cNvSpPr>
            <p:nvPr/>
          </p:nvSpPr>
          <p:spPr bwMode="auto">
            <a:xfrm>
              <a:off x="3818" y="2354"/>
              <a:ext cx="7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Policy index</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3" name="Line 189"/>
            <p:cNvSpPr>
              <a:spLocks noChangeShapeType="1"/>
            </p:cNvSpPr>
            <p:nvPr/>
          </p:nvSpPr>
          <p:spPr bwMode="auto">
            <a:xfrm>
              <a:off x="991" y="2481"/>
              <a:ext cx="65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90"/>
            <p:cNvSpPr>
              <a:spLocks noChangeShapeType="1"/>
            </p:cNvSpPr>
            <p:nvPr/>
          </p:nvSpPr>
          <p:spPr bwMode="auto">
            <a:xfrm>
              <a:off x="1708"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91"/>
            <p:cNvSpPr>
              <a:spLocks noChangeShapeType="1"/>
            </p:cNvSpPr>
            <p:nvPr/>
          </p:nvSpPr>
          <p:spPr bwMode="auto">
            <a:xfrm>
              <a:off x="2415"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92"/>
            <p:cNvSpPr>
              <a:spLocks noChangeShapeType="1"/>
            </p:cNvSpPr>
            <p:nvPr/>
          </p:nvSpPr>
          <p:spPr bwMode="auto">
            <a:xfrm>
              <a:off x="3121" y="2445"/>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18" name="Rectangle 81"/>
          <p:cNvSpPr>
            <a:spLocks noChangeArrowheads="1"/>
          </p:cNvSpPr>
          <p:nvPr/>
        </p:nvSpPr>
        <p:spPr bwMode="auto">
          <a:xfrm>
            <a:off x="6061075" y="4645025"/>
            <a:ext cx="1865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Component indicator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0" name="Bilde 89"/>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92" name="Avrundet rektangel 91">
            <a:hlinkClick r:id="rId3" action="ppaction://hlinksldjump"/>
          </p:cNvPr>
          <p:cNvSpPr/>
          <p:nvPr/>
        </p:nvSpPr>
        <p:spPr>
          <a:xfrm>
            <a:off x="-108360" y="285020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RMI </a:t>
            </a:r>
            <a:r>
              <a:rPr lang="nb-NO" sz="1400" dirty="0" err="1" smtClean="0">
                <a:solidFill>
                  <a:srgbClr val="5CB59F"/>
                </a:solidFill>
              </a:rPr>
              <a:t>method</a:t>
            </a:r>
            <a:endParaRPr lang="en-GB" sz="1100" dirty="0">
              <a:solidFill>
                <a:srgbClr val="5CB59F"/>
              </a:solidFill>
            </a:endParaRPr>
          </a:p>
        </p:txBody>
      </p:sp>
      <p:sp>
        <p:nvSpPr>
          <p:cNvPr id="93" name="Avrundet rektangel 92">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94" name="Avrundet rektangel 93">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95" name="Avrundet rektangel 94">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96" name="Avrundet rektangel 95">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97" name="Avrundet rektangel 96">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98" name="Avrundet rektangel 97">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99" name="Avrundet rektangel 98">
            <a:hlinkClick r:id="rId10"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6" name="Gruppe 5"/>
          <p:cNvGrpSpPr/>
          <p:nvPr/>
        </p:nvGrpSpPr>
        <p:grpSpPr>
          <a:xfrm>
            <a:off x="969046" y="2564904"/>
            <a:ext cx="360040" cy="240329"/>
            <a:chOff x="969046" y="2571128"/>
            <a:chExt cx="360040" cy="240329"/>
          </a:xfrm>
        </p:grpSpPr>
        <p:sp>
          <p:nvSpPr>
            <p:cNvPr id="2" name="Likebent trekant 1">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Avrundet rektangel 4">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07" name="Likebent trekant 106"/>
          <p:cNvSpPr/>
          <p:nvPr/>
        </p:nvSpPr>
        <p:spPr>
          <a:xfrm rot="16200000">
            <a:off x="7618445"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Likebent trekant 107">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51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en-GB" sz="1600" dirty="0"/>
              <a:t>Klima 2050 will reduce the societal risks associated with</a:t>
            </a:r>
            <a:br>
              <a:rPr lang="en-GB" sz="1600" dirty="0"/>
            </a:br>
            <a:r>
              <a:rPr lang="en-GB" sz="1600" dirty="0"/>
              <a:t>climate changes and enhanced precipitation and flood water</a:t>
            </a:r>
            <a:br>
              <a:rPr lang="en-GB" sz="1600" dirty="0"/>
            </a:br>
            <a:r>
              <a:rPr lang="en-GB" sz="1600" dirty="0"/>
              <a:t>exposure within the built environment. </a:t>
            </a:r>
          </a:p>
          <a:p>
            <a:endParaRPr lang="en-GB" sz="1100" dirty="0"/>
          </a:p>
        </p:txBody>
      </p:sp>
      <p:sp>
        <p:nvSpPr>
          <p:cNvPr id="3" name="Tittel 2"/>
          <p:cNvSpPr>
            <a:spLocks noGrp="1"/>
          </p:cNvSpPr>
          <p:nvPr>
            <p:ph type="title"/>
          </p:nvPr>
        </p:nvSpPr>
        <p:spPr>
          <a:xfrm>
            <a:off x="1490654" y="1700808"/>
            <a:ext cx="6705600" cy="1143000"/>
          </a:xfrm>
        </p:spPr>
        <p:txBody>
          <a:bodyPr/>
          <a:lstStyle/>
          <a:p>
            <a:r>
              <a:rPr lang="nb-NO" sz="2400" dirty="0" smtClean="0"/>
              <a:t>This </a:t>
            </a:r>
            <a:r>
              <a:rPr lang="nb-NO" sz="2400" dirty="0" err="1" smtClean="0"/>
              <a:t>project</a:t>
            </a:r>
            <a:r>
              <a:rPr lang="nb-NO" sz="2400" dirty="0" smtClean="0"/>
              <a:t> is </a:t>
            </a:r>
            <a:r>
              <a:rPr lang="nb-NO" sz="2400" dirty="0" err="1" smtClean="0"/>
              <a:t>supported</a:t>
            </a:r>
            <a:r>
              <a:rPr lang="nb-NO" sz="2400" dirty="0" smtClean="0"/>
              <a:t> by Klima 2050</a:t>
            </a:r>
            <a:endParaRPr lang="en-GB" sz="2400" dirty="0"/>
          </a:p>
        </p:txBody>
      </p:sp>
      <p:sp>
        <p:nvSpPr>
          <p:cNvPr id="4" name="Plassholder for tekst 3"/>
          <p:cNvSpPr>
            <a:spLocks noGrp="1"/>
          </p:cNvSpPr>
          <p:nvPr>
            <p:ph type="body" sz="quarter" idx="10"/>
          </p:nvPr>
        </p:nvSpPr>
        <p:spPr/>
        <p:txBody>
          <a:bodyPr/>
          <a:lstStyle/>
          <a:p>
            <a:r>
              <a:rPr lang="en-GB" sz="1400" i="1" dirty="0"/>
              <a:t>Klima 2050 is a Centre for Research-based Innovation (SFI) financed by the Research Council of Norway and the consortium partners. The SFI status enables long-term research in close collaboration with trade and industry, as well as other research partners aiming to strengthen Norway's innovation ability and competitiveness within climate adaptation. The composition of the consortium is vital in order to being able to reduce the societal risks associated with climate change.</a:t>
            </a:r>
            <a:endParaRPr lang="en-GB" sz="1400" dirty="0"/>
          </a:p>
        </p:txBody>
      </p:sp>
      <p:grpSp>
        <p:nvGrpSpPr>
          <p:cNvPr id="7" name="Gruppe 6"/>
          <p:cNvGrpSpPr/>
          <p:nvPr/>
        </p:nvGrpSpPr>
        <p:grpSpPr>
          <a:xfrm>
            <a:off x="107504" y="5949280"/>
            <a:ext cx="360040" cy="240329"/>
            <a:chOff x="969046" y="2571128"/>
            <a:chExt cx="360040" cy="240329"/>
          </a:xfrm>
        </p:grpSpPr>
        <p:sp>
          <p:nvSpPr>
            <p:cNvPr id="8" name="Likebent trekant 7">
              <a:hlinkClick r:id="rId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vrundet rektangel 8">
              <a:hlinkClick r:id="rId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0" name="Likebent trekant 9"/>
          <p:cNvSpPr/>
          <p:nvPr/>
        </p:nvSpPr>
        <p:spPr>
          <a:xfrm rot="16200000">
            <a:off x="6389396" y="5485236"/>
            <a:ext cx="203589" cy="130199"/>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Likebent trekant 10">
            <a:hlinkClick r:id="" action="ppaction://hlinkshowjump?jump=nextslide"/>
          </p:cNvPr>
          <p:cNvSpPr/>
          <p:nvPr/>
        </p:nvSpPr>
        <p:spPr>
          <a:xfrm rot="5400000">
            <a:off x="6695545" y="5485236"/>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2" descr="http://meetingorganizer.copernicus.org/webfiles/img/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74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07504" y="5949280"/>
            <a:ext cx="360040" cy="240329"/>
            <a:chOff x="969046" y="2571128"/>
            <a:chExt cx="360040" cy="240329"/>
          </a:xfrm>
        </p:grpSpPr>
        <p:sp>
          <p:nvSpPr>
            <p:cNvPr id="7" name="Likebent trekant 6">
              <a:hlinkClick r:id="rId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Avrundet rektangel 7">
              <a:hlinkClick r:id="rId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9" name="Likebent trekant 8">
            <a:hlinkClick r:id="" action="ppaction://hlinkshowjump?jump=previousslide"/>
          </p:cNvPr>
          <p:cNvSpPr/>
          <p:nvPr/>
        </p:nvSpPr>
        <p:spPr>
          <a:xfrm rot="16200000">
            <a:off x="8207713" y="6105988"/>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Likebent trekant 9"/>
          <p:cNvSpPr/>
          <p:nvPr/>
        </p:nvSpPr>
        <p:spPr>
          <a:xfrm rot="5400000">
            <a:off x="8513862" y="6105988"/>
            <a:ext cx="203589" cy="130199"/>
          </a:xfrm>
          <a:prstGeom prst="triangl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2" descr="http://meetingorganizer.copernicus.org/webfiles/img/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37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107504" y="5949280"/>
            <a:ext cx="360040" cy="240329"/>
            <a:chOff x="969046" y="2571128"/>
            <a:chExt cx="360040" cy="240329"/>
          </a:xfrm>
        </p:grpSpPr>
        <p:sp>
          <p:nvSpPr>
            <p:cNvPr id="6" name="Likebent trekant 5">
              <a:hlinkClick r:id="rId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Avrundet rektangel 6">
              <a:hlinkClick r:id="rId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pic>
        <p:nvPicPr>
          <p:cNvPr id="8" name="Picture 2" descr="http://meetingorganizer.copernicus.org/webfiles/img/CreativeCommons_Attribution_Licen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72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RMI </a:t>
            </a:r>
            <a:r>
              <a:rPr lang="nb-NO" dirty="0" err="1" smtClean="0">
                <a:solidFill>
                  <a:srgbClr val="5CB59F"/>
                </a:solidFill>
              </a:rPr>
              <a:t>method</a:t>
            </a:r>
            <a:endParaRPr lang="en-GB" sz="1400" dirty="0">
              <a:solidFill>
                <a:srgbClr val="5CB59F"/>
              </a:solidFill>
            </a:endParaRPr>
          </a:p>
        </p:txBody>
      </p:sp>
      <p:sp>
        <p:nvSpPr>
          <p:cNvPr id="7" name="TekstSylinder 6"/>
          <p:cNvSpPr txBox="1"/>
          <p:nvPr/>
        </p:nvSpPr>
        <p:spPr>
          <a:xfrm>
            <a:off x="2317757" y="1768778"/>
            <a:ext cx="5616624" cy="861774"/>
          </a:xfrm>
          <a:prstGeom prst="rect">
            <a:avLst/>
          </a:prstGeom>
          <a:noFill/>
        </p:spPr>
        <p:txBody>
          <a:bodyPr wrap="square" rtlCol="0">
            <a:spAutoFit/>
          </a:bodyPr>
          <a:lstStyle/>
          <a:p>
            <a:r>
              <a:rPr lang="en-GB" sz="1600" dirty="0"/>
              <a:t>Each policy index takes a scale from </a:t>
            </a:r>
            <a:r>
              <a:rPr lang="en-GB" sz="1600" u="sng" dirty="0"/>
              <a:t>0 to 100</a:t>
            </a:r>
            <a:r>
              <a:rPr lang="en-GB" sz="1600" dirty="0"/>
              <a:t>. </a:t>
            </a:r>
            <a:endParaRPr lang="en-GB" sz="1600" dirty="0" smtClean="0"/>
          </a:p>
          <a:p>
            <a:r>
              <a:rPr lang="en-GB" sz="1600" dirty="0" smtClean="0"/>
              <a:t>The RMI is </a:t>
            </a:r>
            <a:r>
              <a:rPr lang="en-GB" sz="1600" dirty="0"/>
              <a:t>defined as the </a:t>
            </a:r>
            <a:r>
              <a:rPr lang="en-GB" sz="1600" b="1" i="1" dirty="0"/>
              <a:t>average</a:t>
            </a:r>
            <a:r>
              <a:rPr lang="en-GB" sz="1600" dirty="0"/>
              <a:t> </a:t>
            </a:r>
            <a:r>
              <a:rPr lang="en-GB" sz="1600" dirty="0" smtClean="0"/>
              <a:t>of </a:t>
            </a:r>
            <a:r>
              <a:rPr lang="en-GB" sz="1600" dirty="0"/>
              <a:t>the four policy indices, thus also varies from </a:t>
            </a:r>
            <a:r>
              <a:rPr lang="en-GB" sz="1600" u="sng" dirty="0"/>
              <a:t>0 to </a:t>
            </a:r>
            <a:r>
              <a:rPr lang="en-GB" sz="1600" u="sng" dirty="0" smtClean="0"/>
              <a:t>100</a:t>
            </a:r>
            <a:r>
              <a:rPr lang="en-GB" sz="1600" dirty="0" smtClean="0"/>
              <a:t>.</a:t>
            </a:r>
            <a:endParaRPr lang="en-GB" sz="1600" dirty="0"/>
          </a:p>
        </p:txBody>
      </p:sp>
      <p:grpSp>
        <p:nvGrpSpPr>
          <p:cNvPr id="2" name="Group 4"/>
          <p:cNvGrpSpPr>
            <a:grpSpLocks noChangeAspect="1"/>
          </p:cNvGrpSpPr>
          <p:nvPr/>
        </p:nvGrpSpPr>
        <p:grpSpPr bwMode="auto">
          <a:xfrm>
            <a:off x="1547813" y="2800350"/>
            <a:ext cx="6592887" cy="2603500"/>
            <a:chOff x="975" y="1764"/>
            <a:chExt cx="4153" cy="1640"/>
          </a:xfrm>
        </p:grpSpPr>
        <p:sp>
          <p:nvSpPr>
            <p:cNvPr id="5" name="AutoShape 3"/>
            <p:cNvSpPr>
              <a:spLocks noChangeAspect="1" noChangeArrowheads="1" noTextEdit="1"/>
            </p:cNvSpPr>
            <p:nvPr/>
          </p:nvSpPr>
          <p:spPr bwMode="auto">
            <a:xfrm>
              <a:off x="975" y="1764"/>
              <a:ext cx="4153"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975" y="1764"/>
              <a:ext cx="4122" cy="378"/>
            </a:xfrm>
            <a:custGeom>
              <a:avLst/>
              <a:gdLst>
                <a:gd name="T0" fmla="*/ 0 w 22460"/>
                <a:gd name="T1" fmla="*/ 344 h 2064"/>
                <a:gd name="T2" fmla="*/ 344 w 22460"/>
                <a:gd name="T3" fmla="*/ 0 h 2064"/>
                <a:gd name="T4" fmla="*/ 22116 w 22460"/>
                <a:gd name="T5" fmla="*/ 0 h 2064"/>
                <a:gd name="T6" fmla="*/ 22460 w 22460"/>
                <a:gd name="T7" fmla="*/ 344 h 2064"/>
                <a:gd name="T8" fmla="*/ 22460 w 22460"/>
                <a:gd name="T9" fmla="*/ 1720 h 2064"/>
                <a:gd name="T10" fmla="*/ 22116 w 22460"/>
                <a:gd name="T11" fmla="*/ 2064 h 2064"/>
                <a:gd name="T12" fmla="*/ 344 w 22460"/>
                <a:gd name="T13" fmla="*/ 2064 h 2064"/>
                <a:gd name="T14" fmla="*/ 0 w 22460"/>
                <a:gd name="T15" fmla="*/ 1720 h 2064"/>
                <a:gd name="T16" fmla="*/ 0 w 22460"/>
                <a:gd name="T17" fmla="*/ 34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064">
                  <a:moveTo>
                    <a:pt x="0" y="344"/>
                  </a:moveTo>
                  <a:cubicBezTo>
                    <a:pt x="0" y="154"/>
                    <a:pt x="154" y="0"/>
                    <a:pt x="344" y="0"/>
                  </a:cubicBezTo>
                  <a:lnTo>
                    <a:pt x="22116" y="0"/>
                  </a:lnTo>
                  <a:cubicBezTo>
                    <a:pt x="22306" y="0"/>
                    <a:pt x="22460" y="154"/>
                    <a:pt x="22460" y="344"/>
                  </a:cubicBezTo>
                  <a:lnTo>
                    <a:pt x="22460" y="1720"/>
                  </a:lnTo>
                  <a:cubicBezTo>
                    <a:pt x="22460" y="1910"/>
                    <a:pt x="22306" y="2064"/>
                    <a:pt x="22116" y="2064"/>
                  </a:cubicBezTo>
                  <a:lnTo>
                    <a:pt x="344" y="2064"/>
                  </a:lnTo>
                  <a:cubicBezTo>
                    <a:pt x="154" y="2064"/>
                    <a:pt x="0" y="1910"/>
                    <a:pt x="0" y="1720"/>
                  </a:cubicBezTo>
                  <a:lnTo>
                    <a:pt x="0" y="344"/>
                  </a:ln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975" y="2142"/>
              <a:ext cx="4122" cy="726"/>
            </a:xfrm>
            <a:custGeom>
              <a:avLst/>
              <a:gdLst>
                <a:gd name="T0" fmla="*/ 0 w 22460"/>
                <a:gd name="T1" fmla="*/ 324 h 3964"/>
                <a:gd name="T2" fmla="*/ 324 w 22460"/>
                <a:gd name="T3" fmla="*/ 0 h 3964"/>
                <a:gd name="T4" fmla="*/ 22136 w 22460"/>
                <a:gd name="T5" fmla="*/ 0 h 3964"/>
                <a:gd name="T6" fmla="*/ 22460 w 22460"/>
                <a:gd name="T7" fmla="*/ 324 h 3964"/>
                <a:gd name="T8" fmla="*/ 22460 w 22460"/>
                <a:gd name="T9" fmla="*/ 3640 h 3964"/>
                <a:gd name="T10" fmla="*/ 22136 w 22460"/>
                <a:gd name="T11" fmla="*/ 3964 h 3964"/>
                <a:gd name="T12" fmla="*/ 324 w 22460"/>
                <a:gd name="T13" fmla="*/ 3964 h 3964"/>
                <a:gd name="T14" fmla="*/ 0 w 22460"/>
                <a:gd name="T15" fmla="*/ 3640 h 3964"/>
                <a:gd name="T16" fmla="*/ 0 w 22460"/>
                <a:gd name="T17" fmla="*/ 324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3964">
                  <a:moveTo>
                    <a:pt x="0" y="324"/>
                  </a:moveTo>
                  <a:cubicBezTo>
                    <a:pt x="0" y="146"/>
                    <a:pt x="146" y="0"/>
                    <a:pt x="324" y="0"/>
                  </a:cubicBezTo>
                  <a:lnTo>
                    <a:pt x="22136" y="0"/>
                  </a:lnTo>
                  <a:cubicBezTo>
                    <a:pt x="22315" y="0"/>
                    <a:pt x="22460" y="146"/>
                    <a:pt x="22460" y="324"/>
                  </a:cubicBezTo>
                  <a:lnTo>
                    <a:pt x="22460" y="3640"/>
                  </a:lnTo>
                  <a:cubicBezTo>
                    <a:pt x="22460" y="3819"/>
                    <a:pt x="22315" y="3964"/>
                    <a:pt x="22136" y="3964"/>
                  </a:cubicBezTo>
                  <a:lnTo>
                    <a:pt x="324" y="3964"/>
                  </a:lnTo>
                  <a:cubicBezTo>
                    <a:pt x="146" y="3964"/>
                    <a:pt x="0" y="3819"/>
                    <a:pt x="0" y="3640"/>
                  </a:cubicBezTo>
                  <a:lnTo>
                    <a:pt x="0" y="324"/>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975" y="2868"/>
              <a:ext cx="4122" cy="536"/>
            </a:xfrm>
            <a:custGeom>
              <a:avLst/>
              <a:gdLst>
                <a:gd name="T0" fmla="*/ 0 w 22460"/>
                <a:gd name="T1" fmla="*/ 184 h 2928"/>
                <a:gd name="T2" fmla="*/ 184 w 22460"/>
                <a:gd name="T3" fmla="*/ 0 h 2928"/>
                <a:gd name="T4" fmla="*/ 22277 w 22460"/>
                <a:gd name="T5" fmla="*/ 0 h 2928"/>
                <a:gd name="T6" fmla="*/ 22460 w 22460"/>
                <a:gd name="T7" fmla="*/ 184 h 2928"/>
                <a:gd name="T8" fmla="*/ 22460 w 22460"/>
                <a:gd name="T9" fmla="*/ 2745 h 2928"/>
                <a:gd name="T10" fmla="*/ 22277 w 22460"/>
                <a:gd name="T11" fmla="*/ 2928 h 2928"/>
                <a:gd name="T12" fmla="*/ 184 w 22460"/>
                <a:gd name="T13" fmla="*/ 2928 h 2928"/>
                <a:gd name="T14" fmla="*/ 0 w 22460"/>
                <a:gd name="T15" fmla="*/ 2745 h 2928"/>
                <a:gd name="T16" fmla="*/ 0 w 22460"/>
                <a:gd name="T17" fmla="*/ 184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928">
                  <a:moveTo>
                    <a:pt x="0" y="184"/>
                  </a:moveTo>
                  <a:cubicBezTo>
                    <a:pt x="0" y="83"/>
                    <a:pt x="83" y="0"/>
                    <a:pt x="184" y="0"/>
                  </a:cubicBezTo>
                  <a:lnTo>
                    <a:pt x="22277" y="0"/>
                  </a:lnTo>
                  <a:cubicBezTo>
                    <a:pt x="22378" y="0"/>
                    <a:pt x="22460" y="83"/>
                    <a:pt x="22460" y="184"/>
                  </a:cubicBezTo>
                  <a:lnTo>
                    <a:pt x="22460" y="2745"/>
                  </a:lnTo>
                  <a:cubicBezTo>
                    <a:pt x="22460" y="2846"/>
                    <a:pt x="22378" y="2928"/>
                    <a:pt x="22277" y="2928"/>
                  </a:cubicBezTo>
                  <a:lnTo>
                    <a:pt x="184" y="2928"/>
                  </a:lnTo>
                  <a:cubicBezTo>
                    <a:pt x="83" y="2928"/>
                    <a:pt x="0" y="2846"/>
                    <a:pt x="0" y="2745"/>
                  </a:cubicBezTo>
                  <a:lnTo>
                    <a:pt x="0" y="184"/>
                  </a:lnTo>
                  <a:close/>
                </a:path>
              </a:pathLst>
            </a:custGeom>
            <a:solidFill>
              <a:srgbClr val="D9D9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p:cNvSpPr>
            <p:nvPr/>
          </p:nvSpPr>
          <p:spPr bwMode="auto">
            <a:xfrm>
              <a:off x="987" y="1804"/>
              <a:ext cx="2792" cy="314"/>
            </a:xfrm>
            <a:custGeom>
              <a:avLst/>
              <a:gdLst>
                <a:gd name="T0" fmla="*/ 0 w 30424"/>
                <a:gd name="T1" fmla="*/ 344 h 3432"/>
                <a:gd name="T2" fmla="*/ 355 w 30424"/>
                <a:gd name="T3" fmla="*/ 0 h 3432"/>
                <a:gd name="T4" fmla="*/ 30070 w 30424"/>
                <a:gd name="T5" fmla="*/ 0 h 3432"/>
                <a:gd name="T6" fmla="*/ 30424 w 30424"/>
                <a:gd name="T7" fmla="*/ 344 h 3432"/>
                <a:gd name="T8" fmla="*/ 30424 w 30424"/>
                <a:gd name="T9" fmla="*/ 3089 h 3432"/>
                <a:gd name="T10" fmla="*/ 30070 w 30424"/>
                <a:gd name="T11" fmla="*/ 3432 h 3432"/>
                <a:gd name="T12" fmla="*/ 355 w 30424"/>
                <a:gd name="T13" fmla="*/ 3432 h 3432"/>
                <a:gd name="T14" fmla="*/ 0 w 30424"/>
                <a:gd name="T15" fmla="*/ 3089 h 3432"/>
                <a:gd name="T16" fmla="*/ 0 w 30424"/>
                <a:gd name="T17" fmla="*/ 344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24" h="3432">
                  <a:moveTo>
                    <a:pt x="0" y="344"/>
                  </a:moveTo>
                  <a:cubicBezTo>
                    <a:pt x="0" y="154"/>
                    <a:pt x="159" y="0"/>
                    <a:pt x="355" y="0"/>
                  </a:cubicBezTo>
                  <a:lnTo>
                    <a:pt x="30070" y="0"/>
                  </a:lnTo>
                  <a:cubicBezTo>
                    <a:pt x="30266" y="0"/>
                    <a:pt x="30424" y="154"/>
                    <a:pt x="30424" y="344"/>
                  </a:cubicBezTo>
                  <a:lnTo>
                    <a:pt x="30424" y="3089"/>
                  </a:lnTo>
                  <a:cubicBezTo>
                    <a:pt x="30424" y="3279"/>
                    <a:pt x="30266" y="3432"/>
                    <a:pt x="30070" y="3432"/>
                  </a:cubicBezTo>
                  <a:lnTo>
                    <a:pt x="355" y="3432"/>
                  </a:lnTo>
                  <a:cubicBezTo>
                    <a:pt x="159" y="3432"/>
                    <a:pt x="0" y="3279"/>
                    <a:pt x="0" y="3089"/>
                  </a:cubicBezTo>
                  <a:lnTo>
                    <a:pt x="0" y="34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p:cNvSpPr>
              <a:spLocks noChangeArrowheads="1"/>
            </p:cNvSpPr>
            <p:nvPr/>
          </p:nvSpPr>
          <p:spPr bwMode="auto">
            <a:xfrm>
              <a:off x="1957" y="1861"/>
              <a:ext cx="96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RMI (0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Freeform 10"/>
            <p:cNvSpPr>
              <a:spLocks/>
            </p:cNvSpPr>
            <p:nvPr/>
          </p:nvSpPr>
          <p:spPr bwMode="auto">
            <a:xfrm>
              <a:off x="991" y="2164"/>
              <a:ext cx="662"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auto">
            <a:xfrm>
              <a:off x="1187"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389" y="2374"/>
              <a:ext cx="1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1051" y="2492"/>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099" y="2492"/>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1051" y="258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1074" y="2584"/>
              <a:ext cx="5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dentification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17"/>
            <p:cNvSpPr>
              <a:spLocks/>
            </p:cNvSpPr>
            <p:nvPr/>
          </p:nvSpPr>
          <p:spPr bwMode="auto">
            <a:xfrm>
              <a:off x="1705" y="2164"/>
              <a:ext cx="661"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889" y="2320"/>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092" y="2390"/>
              <a:ext cx="1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176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
            <p:cNvSpPr>
              <a:spLocks noChangeArrowheads="1"/>
            </p:cNvSpPr>
            <p:nvPr/>
          </p:nvSpPr>
          <p:spPr bwMode="auto">
            <a:xfrm>
              <a:off x="1813" y="2508"/>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192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3"/>
            <p:cNvSpPr>
              <a:spLocks noChangeArrowheads="1"/>
            </p:cNvSpPr>
            <p:nvPr/>
          </p:nvSpPr>
          <p:spPr bwMode="auto">
            <a:xfrm>
              <a:off x="1973" y="2508"/>
              <a:ext cx="3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eduction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24"/>
            <p:cNvSpPr>
              <a:spLocks/>
            </p:cNvSpPr>
            <p:nvPr/>
          </p:nvSpPr>
          <p:spPr bwMode="auto">
            <a:xfrm>
              <a:off x="2412"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5"/>
            <p:cNvSpPr>
              <a:spLocks noChangeArrowheads="1"/>
            </p:cNvSpPr>
            <p:nvPr/>
          </p:nvSpPr>
          <p:spPr bwMode="auto">
            <a:xfrm>
              <a:off x="2579"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2782" y="2374"/>
              <a:ext cx="18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2471" y="2492"/>
              <a:ext cx="1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2526" y="2492"/>
              <a:ext cx="3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isaster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9"/>
            <p:cNvSpPr>
              <a:spLocks noChangeArrowheads="1"/>
            </p:cNvSpPr>
            <p:nvPr/>
          </p:nvSpPr>
          <p:spPr bwMode="auto">
            <a:xfrm>
              <a:off x="2471" y="2584"/>
              <a:ext cx="1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2546" y="2584"/>
              <a:ext cx="45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Freeform 31"/>
            <p:cNvSpPr>
              <a:spLocks/>
            </p:cNvSpPr>
            <p:nvPr/>
          </p:nvSpPr>
          <p:spPr bwMode="auto">
            <a:xfrm>
              <a:off x="3118"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2"/>
            <p:cNvSpPr>
              <a:spLocks noChangeArrowheads="1"/>
            </p:cNvSpPr>
            <p:nvPr/>
          </p:nvSpPr>
          <p:spPr bwMode="auto">
            <a:xfrm>
              <a:off x="3307" y="2256"/>
              <a:ext cx="27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3"/>
            <p:cNvSpPr>
              <a:spLocks noChangeArrowheads="1"/>
            </p:cNvSpPr>
            <p:nvPr/>
          </p:nvSpPr>
          <p:spPr bwMode="auto">
            <a:xfrm>
              <a:off x="3510" y="2327"/>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4"/>
            <p:cNvSpPr>
              <a:spLocks noChangeArrowheads="1"/>
            </p:cNvSpPr>
            <p:nvPr/>
          </p:nvSpPr>
          <p:spPr bwMode="auto">
            <a:xfrm>
              <a:off x="3178" y="2446"/>
              <a:ext cx="5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Governance &amp;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5"/>
            <p:cNvSpPr>
              <a:spLocks noChangeArrowheads="1"/>
            </p:cNvSpPr>
            <p:nvPr/>
          </p:nvSpPr>
          <p:spPr bwMode="auto">
            <a:xfrm>
              <a:off x="3178" y="2538"/>
              <a:ext cx="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6"/>
            <p:cNvSpPr>
              <a:spLocks noChangeArrowheads="1"/>
            </p:cNvSpPr>
            <p:nvPr/>
          </p:nvSpPr>
          <p:spPr bwMode="auto">
            <a:xfrm>
              <a:off x="3218" y="2538"/>
              <a:ext cx="3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inancial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7"/>
            <p:cNvSpPr>
              <a:spLocks noChangeArrowheads="1"/>
            </p:cNvSpPr>
            <p:nvPr/>
          </p:nvSpPr>
          <p:spPr bwMode="auto">
            <a:xfrm>
              <a:off x="3178" y="2630"/>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8"/>
            <p:cNvSpPr>
              <a:spLocks noChangeArrowheads="1"/>
            </p:cNvSpPr>
            <p:nvPr/>
          </p:nvSpPr>
          <p:spPr bwMode="auto">
            <a:xfrm>
              <a:off x="3224" y="2630"/>
              <a:ext cx="3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rotection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39"/>
            <p:cNvSpPr>
              <a:spLocks/>
            </p:cNvSpPr>
            <p:nvPr/>
          </p:nvSpPr>
          <p:spPr bwMode="auto">
            <a:xfrm>
              <a:off x="994"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0"/>
            <p:cNvSpPr>
              <a:spLocks noChangeArrowheads="1"/>
            </p:cNvSpPr>
            <p:nvPr/>
          </p:nvSpPr>
          <p:spPr bwMode="auto">
            <a:xfrm>
              <a:off x="1052"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Freeform 41"/>
            <p:cNvSpPr>
              <a:spLocks/>
            </p:cNvSpPr>
            <p:nvPr/>
          </p:nvSpPr>
          <p:spPr bwMode="auto">
            <a:xfrm>
              <a:off x="994"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42"/>
            <p:cNvSpPr>
              <a:spLocks noChangeArrowheads="1"/>
            </p:cNvSpPr>
            <p:nvPr/>
          </p:nvSpPr>
          <p:spPr bwMode="auto">
            <a:xfrm>
              <a:off x="1052"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Freeform 43"/>
            <p:cNvSpPr>
              <a:spLocks/>
            </p:cNvSpPr>
            <p:nvPr/>
          </p:nvSpPr>
          <p:spPr bwMode="auto">
            <a:xfrm>
              <a:off x="1215"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4"/>
            <p:cNvSpPr>
              <a:spLocks noChangeArrowheads="1"/>
            </p:cNvSpPr>
            <p:nvPr/>
          </p:nvSpPr>
          <p:spPr bwMode="auto">
            <a:xfrm>
              <a:off x="1274"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Freeform 45"/>
            <p:cNvSpPr>
              <a:spLocks/>
            </p:cNvSpPr>
            <p:nvPr/>
          </p:nvSpPr>
          <p:spPr bwMode="auto">
            <a:xfrm>
              <a:off x="1215"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46"/>
            <p:cNvSpPr>
              <a:spLocks noChangeArrowheads="1"/>
            </p:cNvSpPr>
            <p:nvPr/>
          </p:nvSpPr>
          <p:spPr bwMode="auto">
            <a:xfrm>
              <a:off x="1274"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Freeform 47"/>
            <p:cNvSpPr>
              <a:spLocks/>
            </p:cNvSpPr>
            <p:nvPr/>
          </p:nvSpPr>
          <p:spPr bwMode="auto">
            <a:xfrm>
              <a:off x="1437"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48"/>
            <p:cNvSpPr>
              <a:spLocks noChangeArrowheads="1"/>
            </p:cNvSpPr>
            <p:nvPr/>
          </p:nvSpPr>
          <p:spPr bwMode="auto">
            <a:xfrm>
              <a:off x="1495"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Freeform 49"/>
            <p:cNvSpPr>
              <a:spLocks/>
            </p:cNvSpPr>
            <p:nvPr/>
          </p:nvSpPr>
          <p:spPr bwMode="auto">
            <a:xfrm>
              <a:off x="143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0"/>
            <p:cNvSpPr>
              <a:spLocks noChangeArrowheads="1"/>
            </p:cNvSpPr>
            <p:nvPr/>
          </p:nvSpPr>
          <p:spPr bwMode="auto">
            <a:xfrm>
              <a:off x="1495"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Freeform 51"/>
            <p:cNvSpPr>
              <a:spLocks/>
            </p:cNvSpPr>
            <p:nvPr/>
          </p:nvSpPr>
          <p:spPr bwMode="auto">
            <a:xfrm>
              <a:off x="1711"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2"/>
            <p:cNvSpPr>
              <a:spLocks noChangeArrowheads="1"/>
            </p:cNvSpPr>
            <p:nvPr/>
          </p:nvSpPr>
          <p:spPr bwMode="auto">
            <a:xfrm>
              <a:off x="1759" y="2951"/>
              <a:ext cx="1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Freeform 53"/>
            <p:cNvSpPr>
              <a:spLocks/>
            </p:cNvSpPr>
            <p:nvPr/>
          </p:nvSpPr>
          <p:spPr bwMode="auto">
            <a:xfrm>
              <a:off x="1711"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1759" y="3219"/>
              <a:ext cx="1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5"/>
            <p:cNvSpPr>
              <a:spLocks/>
            </p:cNvSpPr>
            <p:nvPr/>
          </p:nvSpPr>
          <p:spPr bwMode="auto">
            <a:xfrm>
              <a:off x="1932"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56"/>
            <p:cNvSpPr>
              <a:spLocks noChangeArrowheads="1"/>
            </p:cNvSpPr>
            <p:nvPr/>
          </p:nvSpPr>
          <p:spPr bwMode="auto">
            <a:xfrm>
              <a:off x="1980"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Freeform 57"/>
            <p:cNvSpPr>
              <a:spLocks/>
            </p:cNvSpPr>
            <p:nvPr/>
          </p:nvSpPr>
          <p:spPr bwMode="auto">
            <a:xfrm>
              <a:off x="1932"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58"/>
            <p:cNvSpPr>
              <a:spLocks noChangeArrowheads="1"/>
            </p:cNvSpPr>
            <p:nvPr/>
          </p:nvSpPr>
          <p:spPr bwMode="auto">
            <a:xfrm>
              <a:off x="1980"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Freeform 59"/>
            <p:cNvSpPr>
              <a:spLocks/>
            </p:cNvSpPr>
            <p:nvPr/>
          </p:nvSpPr>
          <p:spPr bwMode="auto">
            <a:xfrm>
              <a:off x="2153"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0"/>
            <p:cNvSpPr>
              <a:spLocks noChangeArrowheads="1"/>
            </p:cNvSpPr>
            <p:nvPr/>
          </p:nvSpPr>
          <p:spPr bwMode="auto">
            <a:xfrm>
              <a:off x="2202"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Freeform 61"/>
            <p:cNvSpPr>
              <a:spLocks/>
            </p:cNvSpPr>
            <p:nvPr/>
          </p:nvSpPr>
          <p:spPr bwMode="auto">
            <a:xfrm>
              <a:off x="2153"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2"/>
            <p:cNvSpPr>
              <a:spLocks noChangeArrowheads="1"/>
            </p:cNvSpPr>
            <p:nvPr/>
          </p:nvSpPr>
          <p:spPr bwMode="auto">
            <a:xfrm>
              <a:off x="2202"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3"/>
            <p:cNvSpPr>
              <a:spLocks/>
            </p:cNvSpPr>
            <p:nvPr/>
          </p:nvSpPr>
          <p:spPr bwMode="auto">
            <a:xfrm>
              <a:off x="2417"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64"/>
            <p:cNvSpPr>
              <a:spLocks noChangeArrowheads="1"/>
            </p:cNvSpPr>
            <p:nvPr/>
          </p:nvSpPr>
          <p:spPr bwMode="auto">
            <a:xfrm>
              <a:off x="2451"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Freeform 65"/>
            <p:cNvSpPr>
              <a:spLocks/>
            </p:cNvSpPr>
            <p:nvPr/>
          </p:nvSpPr>
          <p:spPr bwMode="auto">
            <a:xfrm>
              <a:off x="241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66"/>
            <p:cNvSpPr>
              <a:spLocks noChangeArrowheads="1"/>
            </p:cNvSpPr>
            <p:nvPr/>
          </p:nvSpPr>
          <p:spPr bwMode="auto">
            <a:xfrm>
              <a:off x="2451" y="3219"/>
              <a:ext cx="1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Freeform 67"/>
            <p:cNvSpPr>
              <a:spLocks/>
            </p:cNvSpPr>
            <p:nvPr/>
          </p:nvSpPr>
          <p:spPr bwMode="auto">
            <a:xfrm>
              <a:off x="2639"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Rectangle 68"/>
            <p:cNvSpPr>
              <a:spLocks noChangeArrowheads="1"/>
            </p:cNvSpPr>
            <p:nvPr/>
          </p:nvSpPr>
          <p:spPr bwMode="auto">
            <a:xfrm>
              <a:off x="2672" y="2951"/>
              <a:ext cx="2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Freeform 69"/>
            <p:cNvSpPr>
              <a:spLocks/>
            </p:cNvSpPr>
            <p:nvPr/>
          </p:nvSpPr>
          <p:spPr bwMode="auto">
            <a:xfrm>
              <a:off x="2639" y="3158"/>
              <a:ext cx="212"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70"/>
            <p:cNvSpPr>
              <a:spLocks noChangeArrowheads="1"/>
            </p:cNvSpPr>
            <p:nvPr/>
          </p:nvSpPr>
          <p:spPr bwMode="auto">
            <a:xfrm>
              <a:off x="2672" y="3219"/>
              <a:ext cx="20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Freeform 71"/>
            <p:cNvSpPr>
              <a:spLocks/>
            </p:cNvSpPr>
            <p:nvPr/>
          </p:nvSpPr>
          <p:spPr bwMode="auto">
            <a:xfrm>
              <a:off x="2860"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Rectangle 72"/>
            <p:cNvSpPr>
              <a:spLocks noChangeArrowheads="1"/>
            </p:cNvSpPr>
            <p:nvPr/>
          </p:nvSpPr>
          <p:spPr bwMode="auto">
            <a:xfrm>
              <a:off x="2894"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Freeform 73"/>
            <p:cNvSpPr>
              <a:spLocks/>
            </p:cNvSpPr>
            <p:nvPr/>
          </p:nvSpPr>
          <p:spPr bwMode="auto">
            <a:xfrm>
              <a:off x="3124"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74"/>
            <p:cNvSpPr>
              <a:spLocks noChangeArrowheads="1"/>
            </p:cNvSpPr>
            <p:nvPr/>
          </p:nvSpPr>
          <p:spPr bwMode="auto">
            <a:xfrm>
              <a:off x="3176"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Freeform 75"/>
            <p:cNvSpPr>
              <a:spLocks/>
            </p:cNvSpPr>
            <p:nvPr/>
          </p:nvSpPr>
          <p:spPr bwMode="auto">
            <a:xfrm>
              <a:off x="3346" y="2892"/>
              <a:ext cx="212" cy="220"/>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Rectangle 76"/>
            <p:cNvSpPr>
              <a:spLocks noChangeArrowheads="1"/>
            </p:cNvSpPr>
            <p:nvPr/>
          </p:nvSpPr>
          <p:spPr bwMode="auto">
            <a:xfrm>
              <a:off x="3397" y="2951"/>
              <a:ext cx="1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77"/>
            <p:cNvSpPr>
              <a:spLocks/>
            </p:cNvSpPr>
            <p:nvPr/>
          </p:nvSpPr>
          <p:spPr bwMode="auto">
            <a:xfrm>
              <a:off x="3567"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Rectangle 78"/>
            <p:cNvSpPr>
              <a:spLocks noChangeArrowheads="1"/>
            </p:cNvSpPr>
            <p:nvPr/>
          </p:nvSpPr>
          <p:spPr bwMode="auto">
            <a:xfrm>
              <a:off x="3619"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79"/>
            <p:cNvSpPr>
              <a:spLocks noChangeArrowheads="1"/>
            </p:cNvSpPr>
            <p:nvPr/>
          </p:nvSpPr>
          <p:spPr bwMode="auto">
            <a:xfrm>
              <a:off x="3818" y="2354"/>
              <a:ext cx="7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Policy index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0"/>
            <p:cNvSpPr>
              <a:spLocks noChangeArrowheads="1"/>
            </p:cNvSpPr>
            <p:nvPr/>
          </p:nvSpPr>
          <p:spPr bwMode="auto">
            <a:xfrm>
              <a:off x="3818" y="2486"/>
              <a:ext cx="54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Line 88"/>
            <p:cNvSpPr>
              <a:spLocks noChangeShapeType="1"/>
            </p:cNvSpPr>
            <p:nvPr/>
          </p:nvSpPr>
          <p:spPr bwMode="auto">
            <a:xfrm>
              <a:off x="991" y="2481"/>
              <a:ext cx="65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9"/>
            <p:cNvSpPr>
              <a:spLocks noChangeShapeType="1"/>
            </p:cNvSpPr>
            <p:nvPr/>
          </p:nvSpPr>
          <p:spPr bwMode="auto">
            <a:xfrm>
              <a:off x="1708"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0"/>
            <p:cNvSpPr>
              <a:spLocks noChangeShapeType="1"/>
            </p:cNvSpPr>
            <p:nvPr/>
          </p:nvSpPr>
          <p:spPr bwMode="auto">
            <a:xfrm>
              <a:off x="2415"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1"/>
            <p:cNvSpPr>
              <a:spLocks noChangeShapeType="1"/>
            </p:cNvSpPr>
            <p:nvPr/>
          </p:nvSpPr>
          <p:spPr bwMode="auto">
            <a:xfrm>
              <a:off x="3121" y="2445"/>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2"/>
            <p:cNvSpPr>
              <a:spLocks noChangeArrowheads="1"/>
            </p:cNvSpPr>
            <p:nvPr/>
          </p:nvSpPr>
          <p:spPr bwMode="auto">
            <a:xfrm>
              <a:off x="3401" y="1841"/>
              <a:ext cx="25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3"/>
            <p:cNvSpPr>
              <a:spLocks noChangeArrowheads="1"/>
            </p:cNvSpPr>
            <p:nvPr/>
          </p:nvSpPr>
          <p:spPr bwMode="auto">
            <a:xfrm>
              <a:off x="3603" y="1903"/>
              <a:ext cx="11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4"/>
            <p:cNvSpPr>
              <a:spLocks noChangeArrowheads="1"/>
            </p:cNvSpPr>
            <p:nvPr/>
          </p:nvSpPr>
          <p:spPr bwMode="auto">
            <a:xfrm>
              <a:off x="3707" y="1841"/>
              <a:ext cx="35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5"/>
            <p:cNvSpPr>
              <a:spLocks noChangeArrowheads="1"/>
            </p:cNvSpPr>
            <p:nvPr/>
          </p:nvSpPr>
          <p:spPr bwMode="auto">
            <a:xfrm>
              <a:off x="4004" y="1903"/>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6"/>
            <p:cNvSpPr>
              <a:spLocks noChangeArrowheads="1"/>
            </p:cNvSpPr>
            <p:nvPr/>
          </p:nvSpPr>
          <p:spPr bwMode="auto">
            <a:xfrm>
              <a:off x="4140"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7"/>
            <p:cNvSpPr>
              <a:spLocks noChangeArrowheads="1"/>
            </p:cNvSpPr>
            <p:nvPr/>
          </p:nvSpPr>
          <p:spPr bwMode="auto">
            <a:xfrm>
              <a:off x="4436" y="1903"/>
              <a:ext cx="16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8"/>
            <p:cNvSpPr>
              <a:spLocks noChangeArrowheads="1"/>
            </p:cNvSpPr>
            <p:nvPr/>
          </p:nvSpPr>
          <p:spPr bwMode="auto">
            <a:xfrm>
              <a:off x="4581"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9"/>
            <p:cNvSpPr>
              <a:spLocks noChangeArrowheads="1"/>
            </p:cNvSpPr>
            <p:nvPr/>
          </p:nvSpPr>
          <p:spPr bwMode="auto">
            <a:xfrm>
              <a:off x="4878" y="1903"/>
              <a:ext cx="1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0"/>
            <p:cNvSpPr>
              <a:spLocks noChangeArrowheads="1"/>
            </p:cNvSpPr>
            <p:nvPr/>
          </p:nvSpPr>
          <p:spPr bwMode="auto">
            <a:xfrm>
              <a:off x="4156" y="1962"/>
              <a:ext cx="1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Line 101"/>
            <p:cNvSpPr>
              <a:spLocks noChangeShapeType="1"/>
            </p:cNvSpPr>
            <p:nvPr/>
          </p:nvSpPr>
          <p:spPr bwMode="auto">
            <a:xfrm>
              <a:off x="3330" y="1978"/>
              <a:ext cx="1700" cy="1"/>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2"/>
            <p:cNvSpPr>
              <a:spLocks noChangeArrowheads="1"/>
            </p:cNvSpPr>
            <p:nvPr/>
          </p:nvSpPr>
          <p:spPr bwMode="auto">
            <a:xfrm>
              <a:off x="3224" y="1892"/>
              <a:ext cx="1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09" name="Rectangle 81"/>
          <p:cNvSpPr>
            <a:spLocks noChangeArrowheads="1"/>
          </p:cNvSpPr>
          <p:nvPr/>
        </p:nvSpPr>
        <p:spPr bwMode="auto">
          <a:xfrm>
            <a:off x="6061075" y="4645025"/>
            <a:ext cx="1865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Component indicator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0" name="Bilde 109"/>
          <p:cNvPicPr/>
          <p:nvPr/>
        </p:nvPicPr>
        <p:blipFill>
          <a:blip r:embed="rId2">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59" name="Avrundet rektangel 158">
            <a:hlinkClick r:id="rId3" action="ppaction://hlinksldjump"/>
          </p:cNvPr>
          <p:cNvSpPr/>
          <p:nvPr/>
        </p:nvSpPr>
        <p:spPr>
          <a:xfrm>
            <a:off x="-108360" y="285020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RMI </a:t>
            </a:r>
            <a:r>
              <a:rPr lang="nb-NO" sz="1400" dirty="0" err="1" smtClean="0">
                <a:solidFill>
                  <a:srgbClr val="5CB59F"/>
                </a:solidFill>
              </a:rPr>
              <a:t>method</a:t>
            </a:r>
            <a:endParaRPr lang="en-GB" sz="1100" dirty="0">
              <a:solidFill>
                <a:srgbClr val="5CB59F"/>
              </a:solidFill>
            </a:endParaRPr>
          </a:p>
        </p:txBody>
      </p:sp>
      <p:sp>
        <p:nvSpPr>
          <p:cNvPr id="160" name="Avrundet rektangel 159">
            <a:hlinkClick r:id="rId4"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61" name="Avrundet rektangel 160">
            <a:hlinkClick r:id="rId5"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62" name="Avrundet rektangel 161">
            <a:hlinkClick r:id="rId6"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63" name="Avrundet rektangel 162">
            <a:hlinkClick r:id="rId7"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64" name="Avrundet rektangel 163">
            <a:hlinkClick r:id="rId8"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65" name="Avrundet rektangel 164">
            <a:hlinkClick r:id="rId9"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66" name="Avrundet rektangel 165">
            <a:hlinkClick r:id="rId10"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167" name="Gruppe 166"/>
          <p:cNvGrpSpPr/>
          <p:nvPr/>
        </p:nvGrpSpPr>
        <p:grpSpPr>
          <a:xfrm>
            <a:off x="969046" y="2564904"/>
            <a:ext cx="360040" cy="240329"/>
            <a:chOff x="969046" y="2571128"/>
            <a:chExt cx="360040" cy="240329"/>
          </a:xfrm>
        </p:grpSpPr>
        <p:sp>
          <p:nvSpPr>
            <p:cNvPr id="168" name="Likebent trekant 167">
              <a:hlinkClick r:id="rId11"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9" name="Avrundet rektangel 168">
              <a:hlinkClick r:id="rId11"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70" name="Likebent trekant 169">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Likebent trekant 170">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5" name="Picture 2" descr="http://meetingorganizer.copernicus.org/webfiles/img/CreativeCommons_Attribution_Licens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204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RMI </a:t>
            </a:r>
            <a:r>
              <a:rPr lang="nb-NO" dirty="0" err="1" smtClean="0">
                <a:solidFill>
                  <a:srgbClr val="5CB59F"/>
                </a:solidFill>
              </a:rPr>
              <a:t>method</a:t>
            </a:r>
            <a:endParaRPr lang="en-GB" sz="1400" dirty="0">
              <a:solidFill>
                <a:srgbClr val="5CB59F"/>
              </a:solidFill>
            </a:endParaRPr>
          </a:p>
        </p:txBody>
      </p:sp>
      <p:sp>
        <p:nvSpPr>
          <p:cNvPr id="7" name="TekstSylinder 6"/>
          <p:cNvSpPr txBox="1"/>
          <p:nvPr/>
        </p:nvSpPr>
        <p:spPr>
          <a:xfrm>
            <a:off x="2317757" y="1768778"/>
            <a:ext cx="5616624" cy="1077218"/>
          </a:xfrm>
          <a:prstGeom prst="rect">
            <a:avLst/>
          </a:prstGeom>
          <a:noFill/>
        </p:spPr>
        <p:txBody>
          <a:bodyPr wrap="square" rtlCol="0">
            <a:spAutoFit/>
          </a:bodyPr>
          <a:lstStyle/>
          <a:p>
            <a:r>
              <a:rPr lang="en-GB" sz="1600" dirty="0"/>
              <a:t>Each policy index is </a:t>
            </a:r>
            <a:r>
              <a:rPr lang="en-GB" sz="1600" b="1" i="1" dirty="0"/>
              <a:t>quantified</a:t>
            </a:r>
            <a:r>
              <a:rPr lang="en-GB" sz="1600" dirty="0"/>
              <a:t> by the weighed values of its indicators. The weighed values </a:t>
            </a:r>
            <a:r>
              <a:rPr lang="en-GB" sz="1600" dirty="0" smtClean="0"/>
              <a:t>are based </a:t>
            </a:r>
            <a:r>
              <a:rPr lang="en-GB" sz="1600" dirty="0"/>
              <a:t>on </a:t>
            </a:r>
            <a:r>
              <a:rPr lang="en-GB" sz="1600" u="sng" dirty="0"/>
              <a:t>performance levels </a:t>
            </a:r>
            <a:r>
              <a:rPr lang="en-GB" sz="1600" dirty="0"/>
              <a:t>and </a:t>
            </a:r>
            <a:r>
              <a:rPr lang="en-GB" sz="1600" u="sng" dirty="0"/>
              <a:t>relative weights</a:t>
            </a:r>
            <a:r>
              <a:rPr lang="en-GB" sz="1600" dirty="0"/>
              <a:t>, which are attributed to the indicator via</a:t>
            </a:r>
          </a:p>
          <a:p>
            <a:r>
              <a:rPr lang="en-GB" sz="1600" dirty="0"/>
              <a:t>separate </a:t>
            </a:r>
            <a:r>
              <a:rPr lang="en-GB" sz="1600" dirty="0" smtClean="0"/>
              <a:t>questionnaires.</a:t>
            </a:r>
            <a:endParaRPr lang="en-GB" sz="1600" dirty="0"/>
          </a:p>
        </p:txBody>
      </p:sp>
      <p:grpSp>
        <p:nvGrpSpPr>
          <p:cNvPr id="2" name="Group 4"/>
          <p:cNvGrpSpPr>
            <a:grpSpLocks noChangeAspect="1"/>
          </p:cNvGrpSpPr>
          <p:nvPr/>
        </p:nvGrpSpPr>
        <p:grpSpPr bwMode="auto">
          <a:xfrm>
            <a:off x="1547813" y="2800350"/>
            <a:ext cx="6592887" cy="2603500"/>
            <a:chOff x="975" y="1764"/>
            <a:chExt cx="4153" cy="1640"/>
          </a:xfrm>
        </p:grpSpPr>
        <p:sp>
          <p:nvSpPr>
            <p:cNvPr id="5" name="AutoShape 3"/>
            <p:cNvSpPr>
              <a:spLocks noChangeAspect="1" noChangeArrowheads="1" noTextEdit="1"/>
            </p:cNvSpPr>
            <p:nvPr/>
          </p:nvSpPr>
          <p:spPr bwMode="auto">
            <a:xfrm>
              <a:off x="975" y="1764"/>
              <a:ext cx="4153"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975" y="1764"/>
              <a:ext cx="4122" cy="378"/>
            </a:xfrm>
            <a:custGeom>
              <a:avLst/>
              <a:gdLst>
                <a:gd name="T0" fmla="*/ 0 w 22460"/>
                <a:gd name="T1" fmla="*/ 344 h 2064"/>
                <a:gd name="T2" fmla="*/ 344 w 22460"/>
                <a:gd name="T3" fmla="*/ 0 h 2064"/>
                <a:gd name="T4" fmla="*/ 22116 w 22460"/>
                <a:gd name="T5" fmla="*/ 0 h 2064"/>
                <a:gd name="T6" fmla="*/ 22460 w 22460"/>
                <a:gd name="T7" fmla="*/ 344 h 2064"/>
                <a:gd name="T8" fmla="*/ 22460 w 22460"/>
                <a:gd name="T9" fmla="*/ 1720 h 2064"/>
                <a:gd name="T10" fmla="*/ 22116 w 22460"/>
                <a:gd name="T11" fmla="*/ 2064 h 2064"/>
                <a:gd name="T12" fmla="*/ 344 w 22460"/>
                <a:gd name="T13" fmla="*/ 2064 h 2064"/>
                <a:gd name="T14" fmla="*/ 0 w 22460"/>
                <a:gd name="T15" fmla="*/ 1720 h 2064"/>
                <a:gd name="T16" fmla="*/ 0 w 22460"/>
                <a:gd name="T17" fmla="*/ 34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064">
                  <a:moveTo>
                    <a:pt x="0" y="344"/>
                  </a:moveTo>
                  <a:cubicBezTo>
                    <a:pt x="0" y="154"/>
                    <a:pt x="154" y="0"/>
                    <a:pt x="344" y="0"/>
                  </a:cubicBezTo>
                  <a:lnTo>
                    <a:pt x="22116" y="0"/>
                  </a:lnTo>
                  <a:cubicBezTo>
                    <a:pt x="22306" y="0"/>
                    <a:pt x="22460" y="154"/>
                    <a:pt x="22460" y="344"/>
                  </a:cubicBezTo>
                  <a:lnTo>
                    <a:pt x="22460" y="1720"/>
                  </a:lnTo>
                  <a:cubicBezTo>
                    <a:pt x="22460" y="1910"/>
                    <a:pt x="22306" y="2064"/>
                    <a:pt x="22116" y="2064"/>
                  </a:cubicBezTo>
                  <a:lnTo>
                    <a:pt x="344" y="2064"/>
                  </a:lnTo>
                  <a:cubicBezTo>
                    <a:pt x="154" y="2064"/>
                    <a:pt x="0" y="1910"/>
                    <a:pt x="0" y="1720"/>
                  </a:cubicBezTo>
                  <a:lnTo>
                    <a:pt x="0" y="344"/>
                  </a:ln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975" y="2142"/>
              <a:ext cx="4122" cy="726"/>
            </a:xfrm>
            <a:custGeom>
              <a:avLst/>
              <a:gdLst>
                <a:gd name="T0" fmla="*/ 0 w 22460"/>
                <a:gd name="T1" fmla="*/ 324 h 3964"/>
                <a:gd name="T2" fmla="*/ 324 w 22460"/>
                <a:gd name="T3" fmla="*/ 0 h 3964"/>
                <a:gd name="T4" fmla="*/ 22136 w 22460"/>
                <a:gd name="T5" fmla="*/ 0 h 3964"/>
                <a:gd name="T6" fmla="*/ 22460 w 22460"/>
                <a:gd name="T7" fmla="*/ 324 h 3964"/>
                <a:gd name="T8" fmla="*/ 22460 w 22460"/>
                <a:gd name="T9" fmla="*/ 3640 h 3964"/>
                <a:gd name="T10" fmla="*/ 22136 w 22460"/>
                <a:gd name="T11" fmla="*/ 3964 h 3964"/>
                <a:gd name="T12" fmla="*/ 324 w 22460"/>
                <a:gd name="T13" fmla="*/ 3964 h 3964"/>
                <a:gd name="T14" fmla="*/ 0 w 22460"/>
                <a:gd name="T15" fmla="*/ 3640 h 3964"/>
                <a:gd name="T16" fmla="*/ 0 w 22460"/>
                <a:gd name="T17" fmla="*/ 324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3964">
                  <a:moveTo>
                    <a:pt x="0" y="324"/>
                  </a:moveTo>
                  <a:cubicBezTo>
                    <a:pt x="0" y="146"/>
                    <a:pt x="146" y="0"/>
                    <a:pt x="324" y="0"/>
                  </a:cubicBezTo>
                  <a:lnTo>
                    <a:pt x="22136" y="0"/>
                  </a:lnTo>
                  <a:cubicBezTo>
                    <a:pt x="22315" y="0"/>
                    <a:pt x="22460" y="146"/>
                    <a:pt x="22460" y="324"/>
                  </a:cubicBezTo>
                  <a:lnTo>
                    <a:pt x="22460" y="3640"/>
                  </a:lnTo>
                  <a:cubicBezTo>
                    <a:pt x="22460" y="3819"/>
                    <a:pt x="22315" y="3964"/>
                    <a:pt x="22136" y="3964"/>
                  </a:cubicBezTo>
                  <a:lnTo>
                    <a:pt x="324" y="3964"/>
                  </a:lnTo>
                  <a:cubicBezTo>
                    <a:pt x="146" y="3964"/>
                    <a:pt x="0" y="3819"/>
                    <a:pt x="0" y="3640"/>
                  </a:cubicBezTo>
                  <a:lnTo>
                    <a:pt x="0" y="324"/>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975" y="2868"/>
              <a:ext cx="4122" cy="536"/>
            </a:xfrm>
            <a:custGeom>
              <a:avLst/>
              <a:gdLst>
                <a:gd name="T0" fmla="*/ 0 w 22460"/>
                <a:gd name="T1" fmla="*/ 184 h 2928"/>
                <a:gd name="T2" fmla="*/ 184 w 22460"/>
                <a:gd name="T3" fmla="*/ 0 h 2928"/>
                <a:gd name="T4" fmla="*/ 22277 w 22460"/>
                <a:gd name="T5" fmla="*/ 0 h 2928"/>
                <a:gd name="T6" fmla="*/ 22460 w 22460"/>
                <a:gd name="T7" fmla="*/ 184 h 2928"/>
                <a:gd name="T8" fmla="*/ 22460 w 22460"/>
                <a:gd name="T9" fmla="*/ 2745 h 2928"/>
                <a:gd name="T10" fmla="*/ 22277 w 22460"/>
                <a:gd name="T11" fmla="*/ 2928 h 2928"/>
                <a:gd name="T12" fmla="*/ 184 w 22460"/>
                <a:gd name="T13" fmla="*/ 2928 h 2928"/>
                <a:gd name="T14" fmla="*/ 0 w 22460"/>
                <a:gd name="T15" fmla="*/ 2745 h 2928"/>
                <a:gd name="T16" fmla="*/ 0 w 22460"/>
                <a:gd name="T17" fmla="*/ 184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928">
                  <a:moveTo>
                    <a:pt x="0" y="184"/>
                  </a:moveTo>
                  <a:cubicBezTo>
                    <a:pt x="0" y="83"/>
                    <a:pt x="83" y="0"/>
                    <a:pt x="184" y="0"/>
                  </a:cubicBezTo>
                  <a:lnTo>
                    <a:pt x="22277" y="0"/>
                  </a:lnTo>
                  <a:cubicBezTo>
                    <a:pt x="22378" y="0"/>
                    <a:pt x="22460" y="83"/>
                    <a:pt x="22460" y="184"/>
                  </a:cubicBezTo>
                  <a:lnTo>
                    <a:pt x="22460" y="2745"/>
                  </a:lnTo>
                  <a:cubicBezTo>
                    <a:pt x="22460" y="2846"/>
                    <a:pt x="22378" y="2928"/>
                    <a:pt x="22277" y="2928"/>
                  </a:cubicBezTo>
                  <a:lnTo>
                    <a:pt x="184" y="2928"/>
                  </a:lnTo>
                  <a:cubicBezTo>
                    <a:pt x="83" y="2928"/>
                    <a:pt x="0" y="2846"/>
                    <a:pt x="0" y="2745"/>
                  </a:cubicBezTo>
                  <a:lnTo>
                    <a:pt x="0" y="184"/>
                  </a:lnTo>
                  <a:close/>
                </a:path>
              </a:pathLst>
            </a:custGeom>
            <a:solidFill>
              <a:srgbClr val="D9D9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auto">
            <a:xfrm>
              <a:off x="987" y="1804"/>
              <a:ext cx="2792" cy="314"/>
            </a:xfrm>
            <a:custGeom>
              <a:avLst/>
              <a:gdLst>
                <a:gd name="T0" fmla="*/ 0 w 30424"/>
                <a:gd name="T1" fmla="*/ 344 h 3432"/>
                <a:gd name="T2" fmla="*/ 355 w 30424"/>
                <a:gd name="T3" fmla="*/ 0 h 3432"/>
                <a:gd name="T4" fmla="*/ 30070 w 30424"/>
                <a:gd name="T5" fmla="*/ 0 h 3432"/>
                <a:gd name="T6" fmla="*/ 30424 w 30424"/>
                <a:gd name="T7" fmla="*/ 344 h 3432"/>
                <a:gd name="T8" fmla="*/ 30424 w 30424"/>
                <a:gd name="T9" fmla="*/ 3089 h 3432"/>
                <a:gd name="T10" fmla="*/ 30070 w 30424"/>
                <a:gd name="T11" fmla="*/ 3432 h 3432"/>
                <a:gd name="T12" fmla="*/ 355 w 30424"/>
                <a:gd name="T13" fmla="*/ 3432 h 3432"/>
                <a:gd name="T14" fmla="*/ 0 w 30424"/>
                <a:gd name="T15" fmla="*/ 3089 h 3432"/>
                <a:gd name="T16" fmla="*/ 0 w 30424"/>
                <a:gd name="T17" fmla="*/ 344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24" h="3432">
                  <a:moveTo>
                    <a:pt x="0" y="344"/>
                  </a:moveTo>
                  <a:cubicBezTo>
                    <a:pt x="0" y="154"/>
                    <a:pt x="159" y="0"/>
                    <a:pt x="355" y="0"/>
                  </a:cubicBezTo>
                  <a:lnTo>
                    <a:pt x="30070" y="0"/>
                  </a:lnTo>
                  <a:cubicBezTo>
                    <a:pt x="30266" y="0"/>
                    <a:pt x="30424" y="154"/>
                    <a:pt x="30424" y="344"/>
                  </a:cubicBezTo>
                  <a:lnTo>
                    <a:pt x="30424" y="3089"/>
                  </a:lnTo>
                  <a:cubicBezTo>
                    <a:pt x="30424" y="3279"/>
                    <a:pt x="30266" y="3432"/>
                    <a:pt x="30070" y="3432"/>
                  </a:cubicBezTo>
                  <a:lnTo>
                    <a:pt x="355" y="3432"/>
                  </a:lnTo>
                  <a:cubicBezTo>
                    <a:pt x="159" y="3432"/>
                    <a:pt x="0" y="3279"/>
                    <a:pt x="0" y="3089"/>
                  </a:cubicBezTo>
                  <a:lnTo>
                    <a:pt x="0" y="34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p:cNvSpPr>
              <a:spLocks noChangeArrowheads="1"/>
            </p:cNvSpPr>
            <p:nvPr/>
          </p:nvSpPr>
          <p:spPr bwMode="auto">
            <a:xfrm>
              <a:off x="1957" y="1861"/>
              <a:ext cx="96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RMI (0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Freeform 10"/>
            <p:cNvSpPr>
              <a:spLocks/>
            </p:cNvSpPr>
            <p:nvPr/>
          </p:nvSpPr>
          <p:spPr bwMode="auto">
            <a:xfrm>
              <a:off x="991" y="2164"/>
              <a:ext cx="662"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auto">
            <a:xfrm>
              <a:off x="1187"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389" y="2374"/>
              <a:ext cx="1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1051" y="2492"/>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099" y="2492"/>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1051" y="258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1074" y="2584"/>
              <a:ext cx="5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dentification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17"/>
            <p:cNvSpPr>
              <a:spLocks/>
            </p:cNvSpPr>
            <p:nvPr/>
          </p:nvSpPr>
          <p:spPr bwMode="auto">
            <a:xfrm>
              <a:off x="1705" y="2164"/>
              <a:ext cx="661"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889" y="2320"/>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092" y="2390"/>
              <a:ext cx="1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176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
            <p:cNvSpPr>
              <a:spLocks noChangeArrowheads="1"/>
            </p:cNvSpPr>
            <p:nvPr/>
          </p:nvSpPr>
          <p:spPr bwMode="auto">
            <a:xfrm>
              <a:off x="1813" y="2508"/>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192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3"/>
            <p:cNvSpPr>
              <a:spLocks noChangeArrowheads="1"/>
            </p:cNvSpPr>
            <p:nvPr/>
          </p:nvSpPr>
          <p:spPr bwMode="auto">
            <a:xfrm>
              <a:off x="1973" y="2508"/>
              <a:ext cx="3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eduction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24"/>
            <p:cNvSpPr>
              <a:spLocks/>
            </p:cNvSpPr>
            <p:nvPr/>
          </p:nvSpPr>
          <p:spPr bwMode="auto">
            <a:xfrm>
              <a:off x="2412"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5"/>
            <p:cNvSpPr>
              <a:spLocks noChangeArrowheads="1"/>
            </p:cNvSpPr>
            <p:nvPr/>
          </p:nvSpPr>
          <p:spPr bwMode="auto">
            <a:xfrm>
              <a:off x="2579"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2782" y="2374"/>
              <a:ext cx="18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2471" y="2492"/>
              <a:ext cx="1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2526" y="2492"/>
              <a:ext cx="3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isaster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9"/>
            <p:cNvSpPr>
              <a:spLocks noChangeArrowheads="1"/>
            </p:cNvSpPr>
            <p:nvPr/>
          </p:nvSpPr>
          <p:spPr bwMode="auto">
            <a:xfrm>
              <a:off x="2471" y="2584"/>
              <a:ext cx="1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2546" y="2584"/>
              <a:ext cx="45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Freeform 31"/>
            <p:cNvSpPr>
              <a:spLocks/>
            </p:cNvSpPr>
            <p:nvPr/>
          </p:nvSpPr>
          <p:spPr bwMode="auto">
            <a:xfrm>
              <a:off x="3118"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2"/>
            <p:cNvSpPr>
              <a:spLocks noChangeArrowheads="1"/>
            </p:cNvSpPr>
            <p:nvPr/>
          </p:nvSpPr>
          <p:spPr bwMode="auto">
            <a:xfrm>
              <a:off x="3307" y="2256"/>
              <a:ext cx="27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3"/>
            <p:cNvSpPr>
              <a:spLocks noChangeArrowheads="1"/>
            </p:cNvSpPr>
            <p:nvPr/>
          </p:nvSpPr>
          <p:spPr bwMode="auto">
            <a:xfrm>
              <a:off x="3510" y="2327"/>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4"/>
            <p:cNvSpPr>
              <a:spLocks noChangeArrowheads="1"/>
            </p:cNvSpPr>
            <p:nvPr/>
          </p:nvSpPr>
          <p:spPr bwMode="auto">
            <a:xfrm>
              <a:off x="3178" y="2446"/>
              <a:ext cx="5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Governance &amp;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5"/>
            <p:cNvSpPr>
              <a:spLocks noChangeArrowheads="1"/>
            </p:cNvSpPr>
            <p:nvPr/>
          </p:nvSpPr>
          <p:spPr bwMode="auto">
            <a:xfrm>
              <a:off x="3178" y="2538"/>
              <a:ext cx="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6"/>
            <p:cNvSpPr>
              <a:spLocks noChangeArrowheads="1"/>
            </p:cNvSpPr>
            <p:nvPr/>
          </p:nvSpPr>
          <p:spPr bwMode="auto">
            <a:xfrm>
              <a:off x="3218" y="2538"/>
              <a:ext cx="3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inancial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7"/>
            <p:cNvSpPr>
              <a:spLocks noChangeArrowheads="1"/>
            </p:cNvSpPr>
            <p:nvPr/>
          </p:nvSpPr>
          <p:spPr bwMode="auto">
            <a:xfrm>
              <a:off x="3178" y="2630"/>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8"/>
            <p:cNvSpPr>
              <a:spLocks noChangeArrowheads="1"/>
            </p:cNvSpPr>
            <p:nvPr/>
          </p:nvSpPr>
          <p:spPr bwMode="auto">
            <a:xfrm>
              <a:off x="3224" y="2630"/>
              <a:ext cx="3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rotection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39"/>
            <p:cNvSpPr>
              <a:spLocks/>
            </p:cNvSpPr>
            <p:nvPr/>
          </p:nvSpPr>
          <p:spPr bwMode="auto">
            <a:xfrm>
              <a:off x="994"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0"/>
            <p:cNvSpPr>
              <a:spLocks noChangeArrowheads="1"/>
            </p:cNvSpPr>
            <p:nvPr/>
          </p:nvSpPr>
          <p:spPr bwMode="auto">
            <a:xfrm>
              <a:off x="1052"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Freeform 41"/>
            <p:cNvSpPr>
              <a:spLocks/>
            </p:cNvSpPr>
            <p:nvPr/>
          </p:nvSpPr>
          <p:spPr bwMode="auto">
            <a:xfrm>
              <a:off x="994"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42"/>
            <p:cNvSpPr>
              <a:spLocks noChangeArrowheads="1"/>
            </p:cNvSpPr>
            <p:nvPr/>
          </p:nvSpPr>
          <p:spPr bwMode="auto">
            <a:xfrm>
              <a:off x="1052"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Freeform 43"/>
            <p:cNvSpPr>
              <a:spLocks/>
            </p:cNvSpPr>
            <p:nvPr/>
          </p:nvSpPr>
          <p:spPr bwMode="auto">
            <a:xfrm>
              <a:off x="1215"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4"/>
            <p:cNvSpPr>
              <a:spLocks noChangeArrowheads="1"/>
            </p:cNvSpPr>
            <p:nvPr/>
          </p:nvSpPr>
          <p:spPr bwMode="auto">
            <a:xfrm>
              <a:off x="1274"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Freeform 45"/>
            <p:cNvSpPr>
              <a:spLocks/>
            </p:cNvSpPr>
            <p:nvPr/>
          </p:nvSpPr>
          <p:spPr bwMode="auto">
            <a:xfrm>
              <a:off x="1215"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46"/>
            <p:cNvSpPr>
              <a:spLocks noChangeArrowheads="1"/>
            </p:cNvSpPr>
            <p:nvPr/>
          </p:nvSpPr>
          <p:spPr bwMode="auto">
            <a:xfrm>
              <a:off x="1274"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Freeform 47"/>
            <p:cNvSpPr>
              <a:spLocks/>
            </p:cNvSpPr>
            <p:nvPr/>
          </p:nvSpPr>
          <p:spPr bwMode="auto">
            <a:xfrm>
              <a:off x="1437"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48"/>
            <p:cNvSpPr>
              <a:spLocks noChangeArrowheads="1"/>
            </p:cNvSpPr>
            <p:nvPr/>
          </p:nvSpPr>
          <p:spPr bwMode="auto">
            <a:xfrm>
              <a:off x="1495"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Freeform 49"/>
            <p:cNvSpPr>
              <a:spLocks/>
            </p:cNvSpPr>
            <p:nvPr/>
          </p:nvSpPr>
          <p:spPr bwMode="auto">
            <a:xfrm>
              <a:off x="143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0"/>
            <p:cNvSpPr>
              <a:spLocks noChangeArrowheads="1"/>
            </p:cNvSpPr>
            <p:nvPr/>
          </p:nvSpPr>
          <p:spPr bwMode="auto">
            <a:xfrm>
              <a:off x="1495"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Freeform 51"/>
            <p:cNvSpPr>
              <a:spLocks/>
            </p:cNvSpPr>
            <p:nvPr/>
          </p:nvSpPr>
          <p:spPr bwMode="auto">
            <a:xfrm>
              <a:off x="1711"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2"/>
            <p:cNvSpPr>
              <a:spLocks noChangeArrowheads="1"/>
            </p:cNvSpPr>
            <p:nvPr/>
          </p:nvSpPr>
          <p:spPr bwMode="auto">
            <a:xfrm>
              <a:off x="1759" y="2951"/>
              <a:ext cx="1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Freeform 53"/>
            <p:cNvSpPr>
              <a:spLocks/>
            </p:cNvSpPr>
            <p:nvPr/>
          </p:nvSpPr>
          <p:spPr bwMode="auto">
            <a:xfrm>
              <a:off x="1711"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1759" y="3219"/>
              <a:ext cx="1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5"/>
            <p:cNvSpPr>
              <a:spLocks/>
            </p:cNvSpPr>
            <p:nvPr/>
          </p:nvSpPr>
          <p:spPr bwMode="auto">
            <a:xfrm>
              <a:off x="1932"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56"/>
            <p:cNvSpPr>
              <a:spLocks noChangeArrowheads="1"/>
            </p:cNvSpPr>
            <p:nvPr/>
          </p:nvSpPr>
          <p:spPr bwMode="auto">
            <a:xfrm>
              <a:off x="1980"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Freeform 57"/>
            <p:cNvSpPr>
              <a:spLocks/>
            </p:cNvSpPr>
            <p:nvPr/>
          </p:nvSpPr>
          <p:spPr bwMode="auto">
            <a:xfrm>
              <a:off x="1932"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58"/>
            <p:cNvSpPr>
              <a:spLocks noChangeArrowheads="1"/>
            </p:cNvSpPr>
            <p:nvPr/>
          </p:nvSpPr>
          <p:spPr bwMode="auto">
            <a:xfrm>
              <a:off x="1980"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Freeform 59"/>
            <p:cNvSpPr>
              <a:spLocks/>
            </p:cNvSpPr>
            <p:nvPr/>
          </p:nvSpPr>
          <p:spPr bwMode="auto">
            <a:xfrm>
              <a:off x="2153"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0"/>
            <p:cNvSpPr>
              <a:spLocks noChangeArrowheads="1"/>
            </p:cNvSpPr>
            <p:nvPr/>
          </p:nvSpPr>
          <p:spPr bwMode="auto">
            <a:xfrm>
              <a:off x="2202"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Freeform 61"/>
            <p:cNvSpPr>
              <a:spLocks/>
            </p:cNvSpPr>
            <p:nvPr/>
          </p:nvSpPr>
          <p:spPr bwMode="auto">
            <a:xfrm>
              <a:off x="2153"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2"/>
            <p:cNvSpPr>
              <a:spLocks noChangeArrowheads="1"/>
            </p:cNvSpPr>
            <p:nvPr/>
          </p:nvSpPr>
          <p:spPr bwMode="auto">
            <a:xfrm>
              <a:off x="2202"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3"/>
            <p:cNvSpPr>
              <a:spLocks/>
            </p:cNvSpPr>
            <p:nvPr/>
          </p:nvSpPr>
          <p:spPr bwMode="auto">
            <a:xfrm>
              <a:off x="2417"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64"/>
            <p:cNvSpPr>
              <a:spLocks noChangeArrowheads="1"/>
            </p:cNvSpPr>
            <p:nvPr/>
          </p:nvSpPr>
          <p:spPr bwMode="auto">
            <a:xfrm>
              <a:off x="2451"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Freeform 65"/>
            <p:cNvSpPr>
              <a:spLocks/>
            </p:cNvSpPr>
            <p:nvPr/>
          </p:nvSpPr>
          <p:spPr bwMode="auto">
            <a:xfrm>
              <a:off x="241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66"/>
            <p:cNvSpPr>
              <a:spLocks noChangeArrowheads="1"/>
            </p:cNvSpPr>
            <p:nvPr/>
          </p:nvSpPr>
          <p:spPr bwMode="auto">
            <a:xfrm>
              <a:off x="2451" y="3219"/>
              <a:ext cx="1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Freeform 67"/>
            <p:cNvSpPr>
              <a:spLocks/>
            </p:cNvSpPr>
            <p:nvPr/>
          </p:nvSpPr>
          <p:spPr bwMode="auto">
            <a:xfrm>
              <a:off x="2639"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Rectangle 68"/>
            <p:cNvSpPr>
              <a:spLocks noChangeArrowheads="1"/>
            </p:cNvSpPr>
            <p:nvPr/>
          </p:nvSpPr>
          <p:spPr bwMode="auto">
            <a:xfrm>
              <a:off x="2672" y="2951"/>
              <a:ext cx="2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Freeform 69"/>
            <p:cNvSpPr>
              <a:spLocks/>
            </p:cNvSpPr>
            <p:nvPr/>
          </p:nvSpPr>
          <p:spPr bwMode="auto">
            <a:xfrm>
              <a:off x="2639" y="3158"/>
              <a:ext cx="212"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70"/>
            <p:cNvSpPr>
              <a:spLocks noChangeArrowheads="1"/>
            </p:cNvSpPr>
            <p:nvPr/>
          </p:nvSpPr>
          <p:spPr bwMode="auto">
            <a:xfrm>
              <a:off x="2672" y="3219"/>
              <a:ext cx="20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Freeform 71"/>
            <p:cNvSpPr>
              <a:spLocks/>
            </p:cNvSpPr>
            <p:nvPr/>
          </p:nvSpPr>
          <p:spPr bwMode="auto">
            <a:xfrm>
              <a:off x="2860"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Rectangle 72"/>
            <p:cNvSpPr>
              <a:spLocks noChangeArrowheads="1"/>
            </p:cNvSpPr>
            <p:nvPr/>
          </p:nvSpPr>
          <p:spPr bwMode="auto">
            <a:xfrm>
              <a:off x="2894"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Freeform 73"/>
            <p:cNvSpPr>
              <a:spLocks/>
            </p:cNvSpPr>
            <p:nvPr/>
          </p:nvSpPr>
          <p:spPr bwMode="auto">
            <a:xfrm>
              <a:off x="3124"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74"/>
            <p:cNvSpPr>
              <a:spLocks noChangeArrowheads="1"/>
            </p:cNvSpPr>
            <p:nvPr/>
          </p:nvSpPr>
          <p:spPr bwMode="auto">
            <a:xfrm>
              <a:off x="3176"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Freeform 75"/>
            <p:cNvSpPr>
              <a:spLocks/>
            </p:cNvSpPr>
            <p:nvPr/>
          </p:nvSpPr>
          <p:spPr bwMode="auto">
            <a:xfrm>
              <a:off x="3346" y="2892"/>
              <a:ext cx="212" cy="220"/>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Rectangle 76"/>
            <p:cNvSpPr>
              <a:spLocks noChangeArrowheads="1"/>
            </p:cNvSpPr>
            <p:nvPr/>
          </p:nvSpPr>
          <p:spPr bwMode="auto">
            <a:xfrm>
              <a:off x="3397" y="2951"/>
              <a:ext cx="1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77"/>
            <p:cNvSpPr>
              <a:spLocks/>
            </p:cNvSpPr>
            <p:nvPr/>
          </p:nvSpPr>
          <p:spPr bwMode="auto">
            <a:xfrm>
              <a:off x="3567"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Rectangle 78"/>
            <p:cNvSpPr>
              <a:spLocks noChangeArrowheads="1"/>
            </p:cNvSpPr>
            <p:nvPr/>
          </p:nvSpPr>
          <p:spPr bwMode="auto">
            <a:xfrm>
              <a:off x="3619"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79"/>
            <p:cNvSpPr>
              <a:spLocks noChangeArrowheads="1"/>
            </p:cNvSpPr>
            <p:nvPr/>
          </p:nvSpPr>
          <p:spPr bwMode="auto">
            <a:xfrm>
              <a:off x="3818" y="2354"/>
              <a:ext cx="7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Policy index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0"/>
            <p:cNvSpPr>
              <a:spLocks noChangeArrowheads="1"/>
            </p:cNvSpPr>
            <p:nvPr/>
          </p:nvSpPr>
          <p:spPr bwMode="auto">
            <a:xfrm>
              <a:off x="3818" y="2486"/>
              <a:ext cx="54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1"/>
            <p:cNvSpPr>
              <a:spLocks noChangeArrowheads="1"/>
            </p:cNvSpPr>
            <p:nvPr/>
          </p:nvSpPr>
          <p:spPr bwMode="auto">
            <a:xfrm>
              <a:off x="3818" y="2926"/>
              <a:ext cx="11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Component indicator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82"/>
            <p:cNvSpPr>
              <a:spLocks noChangeArrowheads="1"/>
            </p:cNvSpPr>
            <p:nvPr/>
          </p:nvSpPr>
          <p:spPr bwMode="auto">
            <a:xfrm>
              <a:off x="3818" y="3062"/>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3"/>
            <p:cNvSpPr>
              <a:spLocks noChangeArrowheads="1"/>
            </p:cNvSpPr>
            <p:nvPr/>
          </p:nvSpPr>
          <p:spPr bwMode="auto">
            <a:xfrm>
              <a:off x="3983" y="3059"/>
              <a:ext cx="10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Performance level: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4"/>
            <p:cNvSpPr>
              <a:spLocks noChangeArrowheads="1"/>
            </p:cNvSpPr>
            <p:nvPr/>
          </p:nvSpPr>
          <p:spPr bwMode="auto">
            <a:xfrm>
              <a:off x="4941" y="3059"/>
              <a:ext cx="8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5"/>
            <p:cNvSpPr>
              <a:spLocks noChangeArrowheads="1"/>
            </p:cNvSpPr>
            <p:nvPr/>
          </p:nvSpPr>
          <p:spPr bwMode="auto">
            <a:xfrm>
              <a:off x="4973" y="3059"/>
              <a:ext cx="1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86"/>
            <p:cNvSpPr>
              <a:spLocks noChangeArrowheads="1"/>
            </p:cNvSpPr>
            <p:nvPr/>
          </p:nvSpPr>
          <p:spPr bwMode="auto">
            <a:xfrm>
              <a:off x="3818" y="3179"/>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87"/>
            <p:cNvSpPr>
              <a:spLocks noChangeArrowheads="1"/>
            </p:cNvSpPr>
            <p:nvPr/>
          </p:nvSpPr>
          <p:spPr bwMode="auto">
            <a:xfrm>
              <a:off x="3983" y="3176"/>
              <a:ext cx="8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Relative weight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Line 88"/>
            <p:cNvSpPr>
              <a:spLocks noChangeShapeType="1"/>
            </p:cNvSpPr>
            <p:nvPr/>
          </p:nvSpPr>
          <p:spPr bwMode="auto">
            <a:xfrm>
              <a:off x="991" y="2481"/>
              <a:ext cx="65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9"/>
            <p:cNvSpPr>
              <a:spLocks noChangeShapeType="1"/>
            </p:cNvSpPr>
            <p:nvPr/>
          </p:nvSpPr>
          <p:spPr bwMode="auto">
            <a:xfrm>
              <a:off x="1708"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0"/>
            <p:cNvSpPr>
              <a:spLocks noChangeShapeType="1"/>
            </p:cNvSpPr>
            <p:nvPr/>
          </p:nvSpPr>
          <p:spPr bwMode="auto">
            <a:xfrm>
              <a:off x="2415"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1"/>
            <p:cNvSpPr>
              <a:spLocks noChangeShapeType="1"/>
            </p:cNvSpPr>
            <p:nvPr/>
          </p:nvSpPr>
          <p:spPr bwMode="auto">
            <a:xfrm>
              <a:off x="3121" y="2445"/>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2"/>
            <p:cNvSpPr>
              <a:spLocks noChangeArrowheads="1"/>
            </p:cNvSpPr>
            <p:nvPr/>
          </p:nvSpPr>
          <p:spPr bwMode="auto">
            <a:xfrm>
              <a:off x="3401" y="1841"/>
              <a:ext cx="25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3"/>
            <p:cNvSpPr>
              <a:spLocks noChangeArrowheads="1"/>
            </p:cNvSpPr>
            <p:nvPr/>
          </p:nvSpPr>
          <p:spPr bwMode="auto">
            <a:xfrm>
              <a:off x="3603" y="1903"/>
              <a:ext cx="11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4"/>
            <p:cNvSpPr>
              <a:spLocks noChangeArrowheads="1"/>
            </p:cNvSpPr>
            <p:nvPr/>
          </p:nvSpPr>
          <p:spPr bwMode="auto">
            <a:xfrm>
              <a:off x="3707" y="1841"/>
              <a:ext cx="35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5"/>
            <p:cNvSpPr>
              <a:spLocks noChangeArrowheads="1"/>
            </p:cNvSpPr>
            <p:nvPr/>
          </p:nvSpPr>
          <p:spPr bwMode="auto">
            <a:xfrm>
              <a:off x="4004" y="1903"/>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6"/>
            <p:cNvSpPr>
              <a:spLocks noChangeArrowheads="1"/>
            </p:cNvSpPr>
            <p:nvPr/>
          </p:nvSpPr>
          <p:spPr bwMode="auto">
            <a:xfrm>
              <a:off x="4140"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7"/>
            <p:cNvSpPr>
              <a:spLocks noChangeArrowheads="1"/>
            </p:cNvSpPr>
            <p:nvPr/>
          </p:nvSpPr>
          <p:spPr bwMode="auto">
            <a:xfrm>
              <a:off x="4436" y="1903"/>
              <a:ext cx="16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8"/>
            <p:cNvSpPr>
              <a:spLocks noChangeArrowheads="1"/>
            </p:cNvSpPr>
            <p:nvPr/>
          </p:nvSpPr>
          <p:spPr bwMode="auto">
            <a:xfrm>
              <a:off x="4581"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9"/>
            <p:cNvSpPr>
              <a:spLocks noChangeArrowheads="1"/>
            </p:cNvSpPr>
            <p:nvPr/>
          </p:nvSpPr>
          <p:spPr bwMode="auto">
            <a:xfrm>
              <a:off x="4878" y="1903"/>
              <a:ext cx="1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0"/>
            <p:cNvSpPr>
              <a:spLocks noChangeArrowheads="1"/>
            </p:cNvSpPr>
            <p:nvPr/>
          </p:nvSpPr>
          <p:spPr bwMode="auto">
            <a:xfrm>
              <a:off x="4156" y="1962"/>
              <a:ext cx="1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Line 101"/>
            <p:cNvSpPr>
              <a:spLocks noChangeShapeType="1"/>
            </p:cNvSpPr>
            <p:nvPr/>
          </p:nvSpPr>
          <p:spPr bwMode="auto">
            <a:xfrm>
              <a:off x="3330" y="1978"/>
              <a:ext cx="1700" cy="1"/>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2"/>
            <p:cNvSpPr>
              <a:spLocks noChangeArrowheads="1"/>
            </p:cNvSpPr>
            <p:nvPr/>
          </p:nvSpPr>
          <p:spPr bwMode="auto">
            <a:xfrm>
              <a:off x="3224" y="1892"/>
              <a:ext cx="1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19" name="Gruppe 118"/>
          <p:cNvGrpSpPr/>
          <p:nvPr/>
        </p:nvGrpSpPr>
        <p:grpSpPr>
          <a:xfrm>
            <a:off x="1581151" y="4586287"/>
            <a:ext cx="4479924" cy="693153"/>
            <a:chOff x="1581151" y="4586287"/>
            <a:chExt cx="4479924" cy="693153"/>
          </a:xfrm>
        </p:grpSpPr>
        <p:grpSp>
          <p:nvGrpSpPr>
            <p:cNvPr id="117" name="Gruppe 116"/>
            <p:cNvGrpSpPr/>
            <p:nvPr/>
          </p:nvGrpSpPr>
          <p:grpSpPr>
            <a:xfrm>
              <a:off x="1581151" y="4586287"/>
              <a:ext cx="336550" cy="349250"/>
              <a:chOff x="1581151" y="4586287"/>
              <a:chExt cx="336550" cy="349250"/>
            </a:xfrm>
            <a:solidFill>
              <a:srgbClr val="5CB59F"/>
            </a:solidFill>
          </p:grpSpPr>
          <p:sp>
            <p:nvSpPr>
              <p:cNvPr id="115" name="Freeform 39"/>
              <p:cNvSpPr>
                <a:spLocks/>
              </p:cNvSpPr>
              <p:nvPr/>
            </p:nvSpPr>
            <p:spPr bwMode="auto">
              <a:xfrm>
                <a:off x="1581151" y="4586287"/>
                <a:ext cx="336550" cy="34925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grpFill/>
              <a:ln w="19050" cap="flat">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 name="Rectangle 40"/>
              <p:cNvSpPr>
                <a:spLocks noChangeArrowheads="1"/>
              </p:cNvSpPr>
              <p:nvPr/>
            </p:nvSpPr>
            <p:spPr bwMode="auto">
              <a:xfrm>
                <a:off x="1673226" y="4679950"/>
                <a:ext cx="149080" cy="1384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hlinkClick r:id="rId2" action="ppaction://hlinksldjump"/>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12" name="TekstSylinder 111"/>
            <p:cNvSpPr txBox="1"/>
            <p:nvPr/>
          </p:nvSpPr>
          <p:spPr>
            <a:xfrm rot="168951">
              <a:off x="4760011" y="4940886"/>
              <a:ext cx="1218219" cy="338554"/>
            </a:xfrm>
            <a:prstGeom prst="rect">
              <a:avLst/>
            </a:prstGeom>
            <a:noFill/>
          </p:spPr>
          <p:txBody>
            <a:bodyPr wrap="none" rtlCol="0">
              <a:spAutoFit/>
            </a:bodyPr>
            <a:lstStyle/>
            <a:p>
              <a:r>
                <a:rPr lang="nb-NO" sz="1600" dirty="0" err="1">
                  <a:solidFill>
                    <a:srgbClr val="00B050"/>
                  </a:solidFill>
                </a:rPr>
                <a:t>s</a:t>
              </a:r>
              <a:r>
                <a:rPr lang="nb-NO" sz="1600" dirty="0" err="1" smtClean="0">
                  <a:solidFill>
                    <a:srgbClr val="00B050"/>
                  </a:solidFill>
                </a:rPr>
                <a:t>ee</a:t>
              </a:r>
              <a:r>
                <a:rPr lang="nb-NO" sz="1600" dirty="0" smtClean="0">
                  <a:solidFill>
                    <a:srgbClr val="00B050"/>
                  </a:solidFill>
                </a:rPr>
                <a:t> </a:t>
              </a:r>
              <a:r>
                <a:rPr lang="nb-NO" sz="1600" dirty="0" err="1" smtClean="0">
                  <a:solidFill>
                    <a:srgbClr val="00B050"/>
                  </a:solidFill>
                </a:rPr>
                <a:t>example</a:t>
              </a:r>
              <a:endParaRPr lang="en-GB" sz="1600" dirty="0">
                <a:solidFill>
                  <a:srgbClr val="00B050"/>
                </a:solidFill>
              </a:endParaRPr>
            </a:p>
          </p:txBody>
        </p:sp>
        <p:cxnSp>
          <p:nvCxnSpPr>
            <p:cNvPr id="111" name="Rett pil 110"/>
            <p:cNvCxnSpPr/>
            <p:nvPr/>
          </p:nvCxnSpPr>
          <p:spPr>
            <a:xfrm flipH="1" flipV="1">
              <a:off x="1822450" y="4856163"/>
              <a:ext cx="4238625" cy="185737"/>
            </a:xfrm>
            <a:prstGeom prst="straightConnector1">
              <a:avLst/>
            </a:prstGeom>
            <a:ln>
              <a:solidFill>
                <a:srgbClr val="00B050"/>
              </a:solidFill>
              <a:headEnd type="none"/>
              <a:tailEnd type="arrow" w="lg" len="lg"/>
            </a:ln>
          </p:spPr>
          <p:style>
            <a:lnRef idx="2">
              <a:schemeClr val="accent1"/>
            </a:lnRef>
            <a:fillRef idx="0">
              <a:schemeClr val="accent1"/>
            </a:fillRef>
            <a:effectRef idx="1">
              <a:schemeClr val="accent1"/>
            </a:effectRef>
            <a:fontRef idx="minor">
              <a:schemeClr val="tx1"/>
            </a:fontRef>
          </p:style>
        </p:cxnSp>
      </p:grpSp>
      <p:pic>
        <p:nvPicPr>
          <p:cNvPr id="113" name="Bilde 112"/>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30" name="Avrundet rektangel 129">
            <a:hlinkClick r:id="rId4" action="ppaction://hlinksldjump"/>
          </p:cNvPr>
          <p:cNvSpPr/>
          <p:nvPr/>
        </p:nvSpPr>
        <p:spPr>
          <a:xfrm>
            <a:off x="-108360" y="285020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RMI </a:t>
            </a:r>
            <a:r>
              <a:rPr lang="nb-NO" sz="1400" dirty="0" err="1" smtClean="0">
                <a:solidFill>
                  <a:srgbClr val="5CB59F"/>
                </a:solidFill>
              </a:rPr>
              <a:t>method</a:t>
            </a:r>
            <a:endParaRPr lang="en-GB" sz="1100" dirty="0">
              <a:solidFill>
                <a:srgbClr val="5CB59F"/>
              </a:solidFill>
            </a:endParaRPr>
          </a:p>
        </p:txBody>
      </p:sp>
      <p:sp>
        <p:nvSpPr>
          <p:cNvPr id="131" name="Avrundet rektangel 130">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32" name="Avrundet rektangel 131">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33" name="Avrundet rektangel 132">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34" name="Avrundet rektangel 133">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35" name="Avrundet rektangel 134">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36" name="Avrundet rektangel 135">
            <a:hlinkClick r:id="rId10"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37" name="Avrundet rektangel 136">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138" name="Gruppe 137"/>
          <p:cNvGrpSpPr/>
          <p:nvPr/>
        </p:nvGrpSpPr>
        <p:grpSpPr>
          <a:xfrm>
            <a:off x="969046" y="2564904"/>
            <a:ext cx="360040" cy="240329"/>
            <a:chOff x="969046" y="2571128"/>
            <a:chExt cx="360040" cy="240329"/>
          </a:xfrm>
        </p:grpSpPr>
        <p:sp>
          <p:nvSpPr>
            <p:cNvPr id="139" name="Likebent trekant 138">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Avrundet rektangel 139">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43" name="Likebent trekant 142">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Likebent trekant 143"/>
          <p:cNvSpPr/>
          <p:nvPr/>
        </p:nvSpPr>
        <p:spPr>
          <a:xfrm rot="5400000">
            <a:off x="7924594"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7"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26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000"/>
                                  </p:stCondLst>
                                  <p:childTnLst>
                                    <p:set>
                                      <p:cBhvr>
                                        <p:cTn id="6" dur="1" fill="hold">
                                          <p:stCondLst>
                                            <p:cond delay="0"/>
                                          </p:stCondLst>
                                        </p:cTn>
                                        <p:tgtEl>
                                          <p:spTgt spid="119"/>
                                        </p:tgtEl>
                                        <p:attrNameLst>
                                          <p:attrName>style.visibility</p:attrName>
                                        </p:attrNameLst>
                                      </p:cBhvr>
                                      <p:to>
                                        <p:strVal val="visible"/>
                                      </p:to>
                                    </p:set>
                                    <p:animEffect transition="in" filter="wipe(right)">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RMI </a:t>
            </a:r>
            <a:r>
              <a:rPr lang="nb-NO" dirty="0" err="1" smtClean="0">
                <a:solidFill>
                  <a:srgbClr val="5CB59F"/>
                </a:solidFill>
              </a:rPr>
              <a:t>method</a:t>
            </a:r>
            <a:endParaRPr lang="en-GB" sz="1400" dirty="0">
              <a:solidFill>
                <a:srgbClr val="5CB59F"/>
              </a:solidFill>
            </a:endParaRPr>
          </a:p>
        </p:txBody>
      </p:sp>
      <p:sp>
        <p:nvSpPr>
          <p:cNvPr id="7" name="TekstSylinder 6"/>
          <p:cNvSpPr txBox="1"/>
          <p:nvPr/>
        </p:nvSpPr>
        <p:spPr>
          <a:xfrm>
            <a:off x="2317757" y="1768778"/>
            <a:ext cx="5616624" cy="1077218"/>
          </a:xfrm>
          <a:prstGeom prst="rect">
            <a:avLst/>
          </a:prstGeom>
          <a:noFill/>
        </p:spPr>
        <p:txBody>
          <a:bodyPr wrap="square" rtlCol="0">
            <a:spAutoFit/>
          </a:bodyPr>
          <a:lstStyle/>
          <a:p>
            <a:r>
              <a:rPr lang="en-GB" sz="1600" dirty="0"/>
              <a:t>Each policy index is quantified by the weighed values of its indicators. The weighed values </a:t>
            </a:r>
            <a:r>
              <a:rPr lang="en-GB" sz="1600" dirty="0" smtClean="0"/>
              <a:t>are based </a:t>
            </a:r>
            <a:r>
              <a:rPr lang="en-GB" sz="1600" dirty="0"/>
              <a:t>on </a:t>
            </a:r>
            <a:r>
              <a:rPr lang="en-GB" sz="1600" u="sng" dirty="0"/>
              <a:t>performance levels </a:t>
            </a:r>
            <a:r>
              <a:rPr lang="en-GB" sz="1600" dirty="0"/>
              <a:t>and </a:t>
            </a:r>
            <a:r>
              <a:rPr lang="en-GB" sz="1600" u="sng" dirty="0"/>
              <a:t>relative weights</a:t>
            </a:r>
            <a:r>
              <a:rPr lang="en-GB" sz="1600" dirty="0"/>
              <a:t>, which are attributed to the indicator via</a:t>
            </a:r>
          </a:p>
          <a:p>
            <a:r>
              <a:rPr lang="en-GB" sz="1600" dirty="0"/>
              <a:t>separate </a:t>
            </a:r>
            <a:r>
              <a:rPr lang="en-GB" sz="1600" dirty="0" smtClean="0"/>
              <a:t>questionnaires.</a:t>
            </a:r>
            <a:endParaRPr lang="en-GB" sz="1600" dirty="0"/>
          </a:p>
        </p:txBody>
      </p:sp>
      <p:grpSp>
        <p:nvGrpSpPr>
          <p:cNvPr id="2" name="Group 4"/>
          <p:cNvGrpSpPr>
            <a:grpSpLocks noChangeAspect="1"/>
          </p:cNvGrpSpPr>
          <p:nvPr/>
        </p:nvGrpSpPr>
        <p:grpSpPr bwMode="auto">
          <a:xfrm>
            <a:off x="1547813" y="2800350"/>
            <a:ext cx="6592887" cy="2603500"/>
            <a:chOff x="975" y="1764"/>
            <a:chExt cx="4153" cy="1640"/>
          </a:xfrm>
        </p:grpSpPr>
        <p:sp>
          <p:nvSpPr>
            <p:cNvPr id="5" name="AutoShape 3"/>
            <p:cNvSpPr>
              <a:spLocks noChangeAspect="1" noChangeArrowheads="1" noTextEdit="1"/>
            </p:cNvSpPr>
            <p:nvPr/>
          </p:nvSpPr>
          <p:spPr bwMode="auto">
            <a:xfrm>
              <a:off x="975" y="1764"/>
              <a:ext cx="4153"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975" y="1764"/>
              <a:ext cx="4122" cy="378"/>
            </a:xfrm>
            <a:custGeom>
              <a:avLst/>
              <a:gdLst>
                <a:gd name="T0" fmla="*/ 0 w 22460"/>
                <a:gd name="T1" fmla="*/ 344 h 2064"/>
                <a:gd name="T2" fmla="*/ 344 w 22460"/>
                <a:gd name="T3" fmla="*/ 0 h 2064"/>
                <a:gd name="T4" fmla="*/ 22116 w 22460"/>
                <a:gd name="T5" fmla="*/ 0 h 2064"/>
                <a:gd name="T6" fmla="*/ 22460 w 22460"/>
                <a:gd name="T7" fmla="*/ 344 h 2064"/>
                <a:gd name="T8" fmla="*/ 22460 w 22460"/>
                <a:gd name="T9" fmla="*/ 1720 h 2064"/>
                <a:gd name="T10" fmla="*/ 22116 w 22460"/>
                <a:gd name="T11" fmla="*/ 2064 h 2064"/>
                <a:gd name="T12" fmla="*/ 344 w 22460"/>
                <a:gd name="T13" fmla="*/ 2064 h 2064"/>
                <a:gd name="T14" fmla="*/ 0 w 22460"/>
                <a:gd name="T15" fmla="*/ 1720 h 2064"/>
                <a:gd name="T16" fmla="*/ 0 w 22460"/>
                <a:gd name="T17" fmla="*/ 34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064">
                  <a:moveTo>
                    <a:pt x="0" y="344"/>
                  </a:moveTo>
                  <a:cubicBezTo>
                    <a:pt x="0" y="154"/>
                    <a:pt x="154" y="0"/>
                    <a:pt x="344" y="0"/>
                  </a:cubicBezTo>
                  <a:lnTo>
                    <a:pt x="22116" y="0"/>
                  </a:lnTo>
                  <a:cubicBezTo>
                    <a:pt x="22306" y="0"/>
                    <a:pt x="22460" y="154"/>
                    <a:pt x="22460" y="344"/>
                  </a:cubicBezTo>
                  <a:lnTo>
                    <a:pt x="22460" y="1720"/>
                  </a:lnTo>
                  <a:cubicBezTo>
                    <a:pt x="22460" y="1910"/>
                    <a:pt x="22306" y="2064"/>
                    <a:pt x="22116" y="2064"/>
                  </a:cubicBezTo>
                  <a:lnTo>
                    <a:pt x="344" y="2064"/>
                  </a:lnTo>
                  <a:cubicBezTo>
                    <a:pt x="154" y="2064"/>
                    <a:pt x="0" y="1910"/>
                    <a:pt x="0" y="1720"/>
                  </a:cubicBezTo>
                  <a:lnTo>
                    <a:pt x="0" y="344"/>
                  </a:ln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975" y="2142"/>
              <a:ext cx="4122" cy="726"/>
            </a:xfrm>
            <a:custGeom>
              <a:avLst/>
              <a:gdLst>
                <a:gd name="T0" fmla="*/ 0 w 22460"/>
                <a:gd name="T1" fmla="*/ 324 h 3964"/>
                <a:gd name="T2" fmla="*/ 324 w 22460"/>
                <a:gd name="T3" fmla="*/ 0 h 3964"/>
                <a:gd name="T4" fmla="*/ 22136 w 22460"/>
                <a:gd name="T5" fmla="*/ 0 h 3964"/>
                <a:gd name="T6" fmla="*/ 22460 w 22460"/>
                <a:gd name="T7" fmla="*/ 324 h 3964"/>
                <a:gd name="T8" fmla="*/ 22460 w 22460"/>
                <a:gd name="T9" fmla="*/ 3640 h 3964"/>
                <a:gd name="T10" fmla="*/ 22136 w 22460"/>
                <a:gd name="T11" fmla="*/ 3964 h 3964"/>
                <a:gd name="T12" fmla="*/ 324 w 22460"/>
                <a:gd name="T13" fmla="*/ 3964 h 3964"/>
                <a:gd name="T14" fmla="*/ 0 w 22460"/>
                <a:gd name="T15" fmla="*/ 3640 h 3964"/>
                <a:gd name="T16" fmla="*/ 0 w 22460"/>
                <a:gd name="T17" fmla="*/ 324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3964">
                  <a:moveTo>
                    <a:pt x="0" y="324"/>
                  </a:moveTo>
                  <a:cubicBezTo>
                    <a:pt x="0" y="146"/>
                    <a:pt x="146" y="0"/>
                    <a:pt x="324" y="0"/>
                  </a:cubicBezTo>
                  <a:lnTo>
                    <a:pt x="22136" y="0"/>
                  </a:lnTo>
                  <a:cubicBezTo>
                    <a:pt x="22315" y="0"/>
                    <a:pt x="22460" y="146"/>
                    <a:pt x="22460" y="324"/>
                  </a:cubicBezTo>
                  <a:lnTo>
                    <a:pt x="22460" y="3640"/>
                  </a:lnTo>
                  <a:cubicBezTo>
                    <a:pt x="22460" y="3819"/>
                    <a:pt x="22315" y="3964"/>
                    <a:pt x="22136" y="3964"/>
                  </a:cubicBezTo>
                  <a:lnTo>
                    <a:pt x="324" y="3964"/>
                  </a:lnTo>
                  <a:cubicBezTo>
                    <a:pt x="146" y="3964"/>
                    <a:pt x="0" y="3819"/>
                    <a:pt x="0" y="3640"/>
                  </a:cubicBezTo>
                  <a:lnTo>
                    <a:pt x="0" y="324"/>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975" y="2868"/>
              <a:ext cx="4122" cy="536"/>
            </a:xfrm>
            <a:custGeom>
              <a:avLst/>
              <a:gdLst>
                <a:gd name="T0" fmla="*/ 0 w 22460"/>
                <a:gd name="T1" fmla="*/ 184 h 2928"/>
                <a:gd name="T2" fmla="*/ 184 w 22460"/>
                <a:gd name="T3" fmla="*/ 0 h 2928"/>
                <a:gd name="T4" fmla="*/ 22277 w 22460"/>
                <a:gd name="T5" fmla="*/ 0 h 2928"/>
                <a:gd name="T6" fmla="*/ 22460 w 22460"/>
                <a:gd name="T7" fmla="*/ 184 h 2928"/>
                <a:gd name="T8" fmla="*/ 22460 w 22460"/>
                <a:gd name="T9" fmla="*/ 2745 h 2928"/>
                <a:gd name="T10" fmla="*/ 22277 w 22460"/>
                <a:gd name="T11" fmla="*/ 2928 h 2928"/>
                <a:gd name="T12" fmla="*/ 184 w 22460"/>
                <a:gd name="T13" fmla="*/ 2928 h 2928"/>
                <a:gd name="T14" fmla="*/ 0 w 22460"/>
                <a:gd name="T15" fmla="*/ 2745 h 2928"/>
                <a:gd name="T16" fmla="*/ 0 w 22460"/>
                <a:gd name="T17" fmla="*/ 184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928">
                  <a:moveTo>
                    <a:pt x="0" y="184"/>
                  </a:moveTo>
                  <a:cubicBezTo>
                    <a:pt x="0" y="83"/>
                    <a:pt x="83" y="0"/>
                    <a:pt x="184" y="0"/>
                  </a:cubicBezTo>
                  <a:lnTo>
                    <a:pt x="22277" y="0"/>
                  </a:lnTo>
                  <a:cubicBezTo>
                    <a:pt x="22378" y="0"/>
                    <a:pt x="22460" y="83"/>
                    <a:pt x="22460" y="184"/>
                  </a:cubicBezTo>
                  <a:lnTo>
                    <a:pt x="22460" y="2745"/>
                  </a:lnTo>
                  <a:cubicBezTo>
                    <a:pt x="22460" y="2846"/>
                    <a:pt x="22378" y="2928"/>
                    <a:pt x="22277" y="2928"/>
                  </a:cubicBezTo>
                  <a:lnTo>
                    <a:pt x="184" y="2928"/>
                  </a:lnTo>
                  <a:cubicBezTo>
                    <a:pt x="83" y="2928"/>
                    <a:pt x="0" y="2846"/>
                    <a:pt x="0" y="2745"/>
                  </a:cubicBezTo>
                  <a:lnTo>
                    <a:pt x="0" y="184"/>
                  </a:lnTo>
                  <a:close/>
                </a:path>
              </a:pathLst>
            </a:custGeom>
            <a:solidFill>
              <a:srgbClr val="D9D9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auto">
            <a:xfrm>
              <a:off x="987" y="1804"/>
              <a:ext cx="2792" cy="314"/>
            </a:xfrm>
            <a:custGeom>
              <a:avLst/>
              <a:gdLst>
                <a:gd name="T0" fmla="*/ 0 w 30424"/>
                <a:gd name="T1" fmla="*/ 344 h 3432"/>
                <a:gd name="T2" fmla="*/ 355 w 30424"/>
                <a:gd name="T3" fmla="*/ 0 h 3432"/>
                <a:gd name="T4" fmla="*/ 30070 w 30424"/>
                <a:gd name="T5" fmla="*/ 0 h 3432"/>
                <a:gd name="T6" fmla="*/ 30424 w 30424"/>
                <a:gd name="T7" fmla="*/ 344 h 3432"/>
                <a:gd name="T8" fmla="*/ 30424 w 30424"/>
                <a:gd name="T9" fmla="*/ 3089 h 3432"/>
                <a:gd name="T10" fmla="*/ 30070 w 30424"/>
                <a:gd name="T11" fmla="*/ 3432 h 3432"/>
                <a:gd name="T12" fmla="*/ 355 w 30424"/>
                <a:gd name="T13" fmla="*/ 3432 h 3432"/>
                <a:gd name="T14" fmla="*/ 0 w 30424"/>
                <a:gd name="T15" fmla="*/ 3089 h 3432"/>
                <a:gd name="T16" fmla="*/ 0 w 30424"/>
                <a:gd name="T17" fmla="*/ 344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24" h="3432">
                  <a:moveTo>
                    <a:pt x="0" y="344"/>
                  </a:moveTo>
                  <a:cubicBezTo>
                    <a:pt x="0" y="154"/>
                    <a:pt x="159" y="0"/>
                    <a:pt x="355" y="0"/>
                  </a:cubicBezTo>
                  <a:lnTo>
                    <a:pt x="30070" y="0"/>
                  </a:lnTo>
                  <a:cubicBezTo>
                    <a:pt x="30266" y="0"/>
                    <a:pt x="30424" y="154"/>
                    <a:pt x="30424" y="344"/>
                  </a:cubicBezTo>
                  <a:lnTo>
                    <a:pt x="30424" y="3089"/>
                  </a:lnTo>
                  <a:cubicBezTo>
                    <a:pt x="30424" y="3279"/>
                    <a:pt x="30266" y="3432"/>
                    <a:pt x="30070" y="3432"/>
                  </a:cubicBezTo>
                  <a:lnTo>
                    <a:pt x="355" y="3432"/>
                  </a:lnTo>
                  <a:cubicBezTo>
                    <a:pt x="159" y="3432"/>
                    <a:pt x="0" y="3279"/>
                    <a:pt x="0" y="3089"/>
                  </a:cubicBezTo>
                  <a:lnTo>
                    <a:pt x="0" y="34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p:cNvSpPr>
              <a:spLocks noChangeArrowheads="1"/>
            </p:cNvSpPr>
            <p:nvPr/>
          </p:nvSpPr>
          <p:spPr bwMode="auto">
            <a:xfrm>
              <a:off x="1957" y="1861"/>
              <a:ext cx="96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RMI (0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Freeform 10"/>
            <p:cNvSpPr>
              <a:spLocks/>
            </p:cNvSpPr>
            <p:nvPr/>
          </p:nvSpPr>
          <p:spPr bwMode="auto">
            <a:xfrm>
              <a:off x="991" y="2164"/>
              <a:ext cx="662"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auto">
            <a:xfrm>
              <a:off x="1187"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389" y="2374"/>
              <a:ext cx="1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1051" y="2492"/>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099" y="2492"/>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1051" y="258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1074" y="2584"/>
              <a:ext cx="5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dentification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17"/>
            <p:cNvSpPr>
              <a:spLocks/>
            </p:cNvSpPr>
            <p:nvPr/>
          </p:nvSpPr>
          <p:spPr bwMode="auto">
            <a:xfrm>
              <a:off x="1705" y="2164"/>
              <a:ext cx="661"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889" y="2320"/>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092" y="2390"/>
              <a:ext cx="1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176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
            <p:cNvSpPr>
              <a:spLocks noChangeArrowheads="1"/>
            </p:cNvSpPr>
            <p:nvPr/>
          </p:nvSpPr>
          <p:spPr bwMode="auto">
            <a:xfrm>
              <a:off x="1813" y="2508"/>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192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3"/>
            <p:cNvSpPr>
              <a:spLocks noChangeArrowheads="1"/>
            </p:cNvSpPr>
            <p:nvPr/>
          </p:nvSpPr>
          <p:spPr bwMode="auto">
            <a:xfrm>
              <a:off x="1973" y="2508"/>
              <a:ext cx="3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eduction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24"/>
            <p:cNvSpPr>
              <a:spLocks/>
            </p:cNvSpPr>
            <p:nvPr/>
          </p:nvSpPr>
          <p:spPr bwMode="auto">
            <a:xfrm>
              <a:off x="2412"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5"/>
            <p:cNvSpPr>
              <a:spLocks noChangeArrowheads="1"/>
            </p:cNvSpPr>
            <p:nvPr/>
          </p:nvSpPr>
          <p:spPr bwMode="auto">
            <a:xfrm>
              <a:off x="2579"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2782" y="2374"/>
              <a:ext cx="18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2471" y="2492"/>
              <a:ext cx="1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2526" y="2492"/>
              <a:ext cx="3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isaster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9"/>
            <p:cNvSpPr>
              <a:spLocks noChangeArrowheads="1"/>
            </p:cNvSpPr>
            <p:nvPr/>
          </p:nvSpPr>
          <p:spPr bwMode="auto">
            <a:xfrm>
              <a:off x="2471" y="2584"/>
              <a:ext cx="1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2546" y="2584"/>
              <a:ext cx="45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Freeform 31"/>
            <p:cNvSpPr>
              <a:spLocks/>
            </p:cNvSpPr>
            <p:nvPr/>
          </p:nvSpPr>
          <p:spPr bwMode="auto">
            <a:xfrm>
              <a:off x="3118"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2"/>
            <p:cNvSpPr>
              <a:spLocks noChangeArrowheads="1"/>
            </p:cNvSpPr>
            <p:nvPr/>
          </p:nvSpPr>
          <p:spPr bwMode="auto">
            <a:xfrm>
              <a:off x="3307" y="2256"/>
              <a:ext cx="27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3"/>
            <p:cNvSpPr>
              <a:spLocks noChangeArrowheads="1"/>
            </p:cNvSpPr>
            <p:nvPr/>
          </p:nvSpPr>
          <p:spPr bwMode="auto">
            <a:xfrm>
              <a:off x="3510" y="2327"/>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4"/>
            <p:cNvSpPr>
              <a:spLocks noChangeArrowheads="1"/>
            </p:cNvSpPr>
            <p:nvPr/>
          </p:nvSpPr>
          <p:spPr bwMode="auto">
            <a:xfrm>
              <a:off x="3178" y="2446"/>
              <a:ext cx="5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Governance &amp;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5"/>
            <p:cNvSpPr>
              <a:spLocks noChangeArrowheads="1"/>
            </p:cNvSpPr>
            <p:nvPr/>
          </p:nvSpPr>
          <p:spPr bwMode="auto">
            <a:xfrm>
              <a:off x="3178" y="2538"/>
              <a:ext cx="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6"/>
            <p:cNvSpPr>
              <a:spLocks noChangeArrowheads="1"/>
            </p:cNvSpPr>
            <p:nvPr/>
          </p:nvSpPr>
          <p:spPr bwMode="auto">
            <a:xfrm>
              <a:off x="3218" y="2538"/>
              <a:ext cx="3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inancial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7"/>
            <p:cNvSpPr>
              <a:spLocks noChangeArrowheads="1"/>
            </p:cNvSpPr>
            <p:nvPr/>
          </p:nvSpPr>
          <p:spPr bwMode="auto">
            <a:xfrm>
              <a:off x="3178" y="2630"/>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8"/>
            <p:cNvSpPr>
              <a:spLocks noChangeArrowheads="1"/>
            </p:cNvSpPr>
            <p:nvPr/>
          </p:nvSpPr>
          <p:spPr bwMode="auto">
            <a:xfrm>
              <a:off x="3224" y="2630"/>
              <a:ext cx="3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rotection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39"/>
            <p:cNvSpPr>
              <a:spLocks/>
            </p:cNvSpPr>
            <p:nvPr/>
          </p:nvSpPr>
          <p:spPr bwMode="auto">
            <a:xfrm>
              <a:off x="994"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0"/>
            <p:cNvSpPr>
              <a:spLocks noChangeArrowheads="1"/>
            </p:cNvSpPr>
            <p:nvPr/>
          </p:nvSpPr>
          <p:spPr bwMode="auto">
            <a:xfrm>
              <a:off x="1052"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Freeform 41"/>
            <p:cNvSpPr>
              <a:spLocks/>
            </p:cNvSpPr>
            <p:nvPr/>
          </p:nvSpPr>
          <p:spPr bwMode="auto">
            <a:xfrm>
              <a:off x="994"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42"/>
            <p:cNvSpPr>
              <a:spLocks noChangeArrowheads="1"/>
            </p:cNvSpPr>
            <p:nvPr/>
          </p:nvSpPr>
          <p:spPr bwMode="auto">
            <a:xfrm>
              <a:off x="1052"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Freeform 43"/>
            <p:cNvSpPr>
              <a:spLocks/>
            </p:cNvSpPr>
            <p:nvPr/>
          </p:nvSpPr>
          <p:spPr bwMode="auto">
            <a:xfrm>
              <a:off x="1215"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4"/>
            <p:cNvSpPr>
              <a:spLocks noChangeArrowheads="1"/>
            </p:cNvSpPr>
            <p:nvPr/>
          </p:nvSpPr>
          <p:spPr bwMode="auto">
            <a:xfrm>
              <a:off x="1274"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Freeform 45"/>
            <p:cNvSpPr>
              <a:spLocks/>
            </p:cNvSpPr>
            <p:nvPr/>
          </p:nvSpPr>
          <p:spPr bwMode="auto">
            <a:xfrm>
              <a:off x="1215"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46"/>
            <p:cNvSpPr>
              <a:spLocks noChangeArrowheads="1"/>
            </p:cNvSpPr>
            <p:nvPr/>
          </p:nvSpPr>
          <p:spPr bwMode="auto">
            <a:xfrm>
              <a:off x="1274"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Freeform 47"/>
            <p:cNvSpPr>
              <a:spLocks/>
            </p:cNvSpPr>
            <p:nvPr/>
          </p:nvSpPr>
          <p:spPr bwMode="auto">
            <a:xfrm>
              <a:off x="1437"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48"/>
            <p:cNvSpPr>
              <a:spLocks noChangeArrowheads="1"/>
            </p:cNvSpPr>
            <p:nvPr/>
          </p:nvSpPr>
          <p:spPr bwMode="auto">
            <a:xfrm>
              <a:off x="1495"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Freeform 49"/>
            <p:cNvSpPr>
              <a:spLocks/>
            </p:cNvSpPr>
            <p:nvPr/>
          </p:nvSpPr>
          <p:spPr bwMode="auto">
            <a:xfrm>
              <a:off x="143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0"/>
            <p:cNvSpPr>
              <a:spLocks noChangeArrowheads="1"/>
            </p:cNvSpPr>
            <p:nvPr/>
          </p:nvSpPr>
          <p:spPr bwMode="auto">
            <a:xfrm>
              <a:off x="1495"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Freeform 51"/>
            <p:cNvSpPr>
              <a:spLocks/>
            </p:cNvSpPr>
            <p:nvPr/>
          </p:nvSpPr>
          <p:spPr bwMode="auto">
            <a:xfrm>
              <a:off x="1711"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2"/>
            <p:cNvSpPr>
              <a:spLocks noChangeArrowheads="1"/>
            </p:cNvSpPr>
            <p:nvPr/>
          </p:nvSpPr>
          <p:spPr bwMode="auto">
            <a:xfrm>
              <a:off x="1759" y="2951"/>
              <a:ext cx="1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Freeform 53"/>
            <p:cNvSpPr>
              <a:spLocks/>
            </p:cNvSpPr>
            <p:nvPr/>
          </p:nvSpPr>
          <p:spPr bwMode="auto">
            <a:xfrm>
              <a:off x="1711"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1759" y="3219"/>
              <a:ext cx="1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5"/>
            <p:cNvSpPr>
              <a:spLocks/>
            </p:cNvSpPr>
            <p:nvPr/>
          </p:nvSpPr>
          <p:spPr bwMode="auto">
            <a:xfrm>
              <a:off x="1932"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56"/>
            <p:cNvSpPr>
              <a:spLocks noChangeArrowheads="1"/>
            </p:cNvSpPr>
            <p:nvPr/>
          </p:nvSpPr>
          <p:spPr bwMode="auto">
            <a:xfrm>
              <a:off x="1980"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Freeform 57"/>
            <p:cNvSpPr>
              <a:spLocks/>
            </p:cNvSpPr>
            <p:nvPr/>
          </p:nvSpPr>
          <p:spPr bwMode="auto">
            <a:xfrm>
              <a:off x="1932"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58"/>
            <p:cNvSpPr>
              <a:spLocks noChangeArrowheads="1"/>
            </p:cNvSpPr>
            <p:nvPr/>
          </p:nvSpPr>
          <p:spPr bwMode="auto">
            <a:xfrm>
              <a:off x="1980"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Freeform 59"/>
            <p:cNvSpPr>
              <a:spLocks/>
            </p:cNvSpPr>
            <p:nvPr/>
          </p:nvSpPr>
          <p:spPr bwMode="auto">
            <a:xfrm>
              <a:off x="2153"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0"/>
            <p:cNvSpPr>
              <a:spLocks noChangeArrowheads="1"/>
            </p:cNvSpPr>
            <p:nvPr/>
          </p:nvSpPr>
          <p:spPr bwMode="auto">
            <a:xfrm>
              <a:off x="2202"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Freeform 61"/>
            <p:cNvSpPr>
              <a:spLocks/>
            </p:cNvSpPr>
            <p:nvPr/>
          </p:nvSpPr>
          <p:spPr bwMode="auto">
            <a:xfrm>
              <a:off x="2153"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2"/>
            <p:cNvSpPr>
              <a:spLocks noChangeArrowheads="1"/>
            </p:cNvSpPr>
            <p:nvPr/>
          </p:nvSpPr>
          <p:spPr bwMode="auto">
            <a:xfrm>
              <a:off x="2202"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3"/>
            <p:cNvSpPr>
              <a:spLocks/>
            </p:cNvSpPr>
            <p:nvPr/>
          </p:nvSpPr>
          <p:spPr bwMode="auto">
            <a:xfrm>
              <a:off x="2417"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64"/>
            <p:cNvSpPr>
              <a:spLocks noChangeArrowheads="1"/>
            </p:cNvSpPr>
            <p:nvPr/>
          </p:nvSpPr>
          <p:spPr bwMode="auto">
            <a:xfrm>
              <a:off x="2451"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Freeform 65"/>
            <p:cNvSpPr>
              <a:spLocks/>
            </p:cNvSpPr>
            <p:nvPr/>
          </p:nvSpPr>
          <p:spPr bwMode="auto">
            <a:xfrm>
              <a:off x="241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66"/>
            <p:cNvSpPr>
              <a:spLocks noChangeArrowheads="1"/>
            </p:cNvSpPr>
            <p:nvPr/>
          </p:nvSpPr>
          <p:spPr bwMode="auto">
            <a:xfrm>
              <a:off x="2451" y="3219"/>
              <a:ext cx="1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Freeform 67"/>
            <p:cNvSpPr>
              <a:spLocks/>
            </p:cNvSpPr>
            <p:nvPr/>
          </p:nvSpPr>
          <p:spPr bwMode="auto">
            <a:xfrm>
              <a:off x="2639"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Rectangle 68"/>
            <p:cNvSpPr>
              <a:spLocks noChangeArrowheads="1"/>
            </p:cNvSpPr>
            <p:nvPr/>
          </p:nvSpPr>
          <p:spPr bwMode="auto">
            <a:xfrm>
              <a:off x="2672" y="2951"/>
              <a:ext cx="2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Freeform 69"/>
            <p:cNvSpPr>
              <a:spLocks/>
            </p:cNvSpPr>
            <p:nvPr/>
          </p:nvSpPr>
          <p:spPr bwMode="auto">
            <a:xfrm>
              <a:off x="2639" y="3158"/>
              <a:ext cx="212"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70"/>
            <p:cNvSpPr>
              <a:spLocks noChangeArrowheads="1"/>
            </p:cNvSpPr>
            <p:nvPr/>
          </p:nvSpPr>
          <p:spPr bwMode="auto">
            <a:xfrm>
              <a:off x="2672" y="3219"/>
              <a:ext cx="20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Freeform 71"/>
            <p:cNvSpPr>
              <a:spLocks/>
            </p:cNvSpPr>
            <p:nvPr/>
          </p:nvSpPr>
          <p:spPr bwMode="auto">
            <a:xfrm>
              <a:off x="2860"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Rectangle 72"/>
            <p:cNvSpPr>
              <a:spLocks noChangeArrowheads="1"/>
            </p:cNvSpPr>
            <p:nvPr/>
          </p:nvSpPr>
          <p:spPr bwMode="auto">
            <a:xfrm>
              <a:off x="2894"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Freeform 73"/>
            <p:cNvSpPr>
              <a:spLocks/>
            </p:cNvSpPr>
            <p:nvPr/>
          </p:nvSpPr>
          <p:spPr bwMode="auto">
            <a:xfrm>
              <a:off x="3124"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74"/>
            <p:cNvSpPr>
              <a:spLocks noChangeArrowheads="1"/>
            </p:cNvSpPr>
            <p:nvPr/>
          </p:nvSpPr>
          <p:spPr bwMode="auto">
            <a:xfrm>
              <a:off x="3176"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Freeform 75"/>
            <p:cNvSpPr>
              <a:spLocks/>
            </p:cNvSpPr>
            <p:nvPr/>
          </p:nvSpPr>
          <p:spPr bwMode="auto">
            <a:xfrm>
              <a:off x="3346" y="2892"/>
              <a:ext cx="212" cy="220"/>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Rectangle 76"/>
            <p:cNvSpPr>
              <a:spLocks noChangeArrowheads="1"/>
            </p:cNvSpPr>
            <p:nvPr/>
          </p:nvSpPr>
          <p:spPr bwMode="auto">
            <a:xfrm>
              <a:off x="3397" y="2951"/>
              <a:ext cx="1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77"/>
            <p:cNvSpPr>
              <a:spLocks/>
            </p:cNvSpPr>
            <p:nvPr/>
          </p:nvSpPr>
          <p:spPr bwMode="auto">
            <a:xfrm>
              <a:off x="3567"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Rectangle 78"/>
            <p:cNvSpPr>
              <a:spLocks noChangeArrowheads="1"/>
            </p:cNvSpPr>
            <p:nvPr/>
          </p:nvSpPr>
          <p:spPr bwMode="auto">
            <a:xfrm>
              <a:off x="3619"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79"/>
            <p:cNvSpPr>
              <a:spLocks noChangeArrowheads="1"/>
            </p:cNvSpPr>
            <p:nvPr/>
          </p:nvSpPr>
          <p:spPr bwMode="auto">
            <a:xfrm>
              <a:off x="3818" y="2354"/>
              <a:ext cx="7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Policy index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0"/>
            <p:cNvSpPr>
              <a:spLocks noChangeArrowheads="1"/>
            </p:cNvSpPr>
            <p:nvPr/>
          </p:nvSpPr>
          <p:spPr bwMode="auto">
            <a:xfrm>
              <a:off x="3818" y="2486"/>
              <a:ext cx="54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1"/>
            <p:cNvSpPr>
              <a:spLocks noChangeArrowheads="1"/>
            </p:cNvSpPr>
            <p:nvPr/>
          </p:nvSpPr>
          <p:spPr bwMode="auto">
            <a:xfrm>
              <a:off x="3818" y="2926"/>
              <a:ext cx="11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Component indicator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82"/>
            <p:cNvSpPr>
              <a:spLocks noChangeArrowheads="1"/>
            </p:cNvSpPr>
            <p:nvPr/>
          </p:nvSpPr>
          <p:spPr bwMode="auto">
            <a:xfrm>
              <a:off x="3818" y="3062"/>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3"/>
            <p:cNvSpPr>
              <a:spLocks noChangeArrowheads="1"/>
            </p:cNvSpPr>
            <p:nvPr/>
          </p:nvSpPr>
          <p:spPr bwMode="auto">
            <a:xfrm>
              <a:off x="3983" y="3059"/>
              <a:ext cx="10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Performance level: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4"/>
            <p:cNvSpPr>
              <a:spLocks noChangeArrowheads="1"/>
            </p:cNvSpPr>
            <p:nvPr/>
          </p:nvSpPr>
          <p:spPr bwMode="auto">
            <a:xfrm>
              <a:off x="4941" y="3059"/>
              <a:ext cx="8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5"/>
            <p:cNvSpPr>
              <a:spLocks noChangeArrowheads="1"/>
            </p:cNvSpPr>
            <p:nvPr/>
          </p:nvSpPr>
          <p:spPr bwMode="auto">
            <a:xfrm>
              <a:off x="4973" y="3059"/>
              <a:ext cx="1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86"/>
            <p:cNvSpPr>
              <a:spLocks noChangeArrowheads="1"/>
            </p:cNvSpPr>
            <p:nvPr/>
          </p:nvSpPr>
          <p:spPr bwMode="auto">
            <a:xfrm>
              <a:off x="3818" y="3179"/>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87"/>
            <p:cNvSpPr>
              <a:spLocks noChangeArrowheads="1"/>
            </p:cNvSpPr>
            <p:nvPr/>
          </p:nvSpPr>
          <p:spPr bwMode="auto">
            <a:xfrm>
              <a:off x="3983" y="3176"/>
              <a:ext cx="8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Relative weight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Line 88"/>
            <p:cNvSpPr>
              <a:spLocks noChangeShapeType="1"/>
            </p:cNvSpPr>
            <p:nvPr/>
          </p:nvSpPr>
          <p:spPr bwMode="auto">
            <a:xfrm>
              <a:off x="991" y="2481"/>
              <a:ext cx="65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9"/>
            <p:cNvSpPr>
              <a:spLocks noChangeShapeType="1"/>
            </p:cNvSpPr>
            <p:nvPr/>
          </p:nvSpPr>
          <p:spPr bwMode="auto">
            <a:xfrm>
              <a:off x="1708"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0"/>
            <p:cNvSpPr>
              <a:spLocks noChangeShapeType="1"/>
            </p:cNvSpPr>
            <p:nvPr/>
          </p:nvSpPr>
          <p:spPr bwMode="auto">
            <a:xfrm>
              <a:off x="2415"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1"/>
            <p:cNvSpPr>
              <a:spLocks noChangeShapeType="1"/>
            </p:cNvSpPr>
            <p:nvPr/>
          </p:nvSpPr>
          <p:spPr bwMode="auto">
            <a:xfrm>
              <a:off x="3121" y="2445"/>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2"/>
            <p:cNvSpPr>
              <a:spLocks noChangeArrowheads="1"/>
            </p:cNvSpPr>
            <p:nvPr/>
          </p:nvSpPr>
          <p:spPr bwMode="auto">
            <a:xfrm>
              <a:off x="3401" y="1841"/>
              <a:ext cx="25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3"/>
            <p:cNvSpPr>
              <a:spLocks noChangeArrowheads="1"/>
            </p:cNvSpPr>
            <p:nvPr/>
          </p:nvSpPr>
          <p:spPr bwMode="auto">
            <a:xfrm>
              <a:off x="3603" y="1903"/>
              <a:ext cx="11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4"/>
            <p:cNvSpPr>
              <a:spLocks noChangeArrowheads="1"/>
            </p:cNvSpPr>
            <p:nvPr/>
          </p:nvSpPr>
          <p:spPr bwMode="auto">
            <a:xfrm>
              <a:off x="3707" y="1841"/>
              <a:ext cx="35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5"/>
            <p:cNvSpPr>
              <a:spLocks noChangeArrowheads="1"/>
            </p:cNvSpPr>
            <p:nvPr/>
          </p:nvSpPr>
          <p:spPr bwMode="auto">
            <a:xfrm>
              <a:off x="4004" y="1903"/>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6"/>
            <p:cNvSpPr>
              <a:spLocks noChangeArrowheads="1"/>
            </p:cNvSpPr>
            <p:nvPr/>
          </p:nvSpPr>
          <p:spPr bwMode="auto">
            <a:xfrm>
              <a:off x="4140"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7"/>
            <p:cNvSpPr>
              <a:spLocks noChangeArrowheads="1"/>
            </p:cNvSpPr>
            <p:nvPr/>
          </p:nvSpPr>
          <p:spPr bwMode="auto">
            <a:xfrm>
              <a:off x="4436" y="1903"/>
              <a:ext cx="16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8"/>
            <p:cNvSpPr>
              <a:spLocks noChangeArrowheads="1"/>
            </p:cNvSpPr>
            <p:nvPr/>
          </p:nvSpPr>
          <p:spPr bwMode="auto">
            <a:xfrm>
              <a:off x="4581"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9"/>
            <p:cNvSpPr>
              <a:spLocks noChangeArrowheads="1"/>
            </p:cNvSpPr>
            <p:nvPr/>
          </p:nvSpPr>
          <p:spPr bwMode="auto">
            <a:xfrm>
              <a:off x="4878" y="1903"/>
              <a:ext cx="1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0"/>
            <p:cNvSpPr>
              <a:spLocks noChangeArrowheads="1"/>
            </p:cNvSpPr>
            <p:nvPr/>
          </p:nvSpPr>
          <p:spPr bwMode="auto">
            <a:xfrm>
              <a:off x="4156" y="1962"/>
              <a:ext cx="1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Line 101"/>
            <p:cNvSpPr>
              <a:spLocks noChangeShapeType="1"/>
            </p:cNvSpPr>
            <p:nvPr/>
          </p:nvSpPr>
          <p:spPr bwMode="auto">
            <a:xfrm>
              <a:off x="3330" y="1978"/>
              <a:ext cx="1700" cy="1"/>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2"/>
            <p:cNvSpPr>
              <a:spLocks noChangeArrowheads="1"/>
            </p:cNvSpPr>
            <p:nvPr/>
          </p:nvSpPr>
          <p:spPr bwMode="auto">
            <a:xfrm>
              <a:off x="3224" y="1892"/>
              <a:ext cx="1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19" name="Gruppe 118"/>
          <p:cNvGrpSpPr/>
          <p:nvPr/>
        </p:nvGrpSpPr>
        <p:grpSpPr>
          <a:xfrm>
            <a:off x="1581151" y="4586287"/>
            <a:ext cx="4479924" cy="693153"/>
            <a:chOff x="1581151" y="4586287"/>
            <a:chExt cx="4479924" cy="693153"/>
          </a:xfrm>
        </p:grpSpPr>
        <p:grpSp>
          <p:nvGrpSpPr>
            <p:cNvPr id="117" name="Gruppe 116"/>
            <p:cNvGrpSpPr/>
            <p:nvPr/>
          </p:nvGrpSpPr>
          <p:grpSpPr>
            <a:xfrm>
              <a:off x="1581151" y="4586287"/>
              <a:ext cx="336550" cy="349250"/>
              <a:chOff x="1581151" y="4586287"/>
              <a:chExt cx="336550" cy="349250"/>
            </a:xfrm>
            <a:solidFill>
              <a:srgbClr val="5CB59F"/>
            </a:solidFill>
          </p:grpSpPr>
          <p:sp>
            <p:nvSpPr>
              <p:cNvPr id="115" name="Freeform 39"/>
              <p:cNvSpPr>
                <a:spLocks/>
              </p:cNvSpPr>
              <p:nvPr/>
            </p:nvSpPr>
            <p:spPr bwMode="auto">
              <a:xfrm>
                <a:off x="1581151" y="4586287"/>
                <a:ext cx="336550" cy="34925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grpFill/>
              <a:ln w="19050" cap="flat">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 name="Rectangle 40"/>
              <p:cNvSpPr>
                <a:spLocks noChangeArrowheads="1"/>
              </p:cNvSpPr>
              <p:nvPr/>
            </p:nvSpPr>
            <p:spPr bwMode="auto">
              <a:xfrm>
                <a:off x="1673226" y="4679950"/>
                <a:ext cx="231775"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12" name="TekstSylinder 111"/>
            <p:cNvSpPr txBox="1"/>
            <p:nvPr/>
          </p:nvSpPr>
          <p:spPr>
            <a:xfrm rot="168951">
              <a:off x="4760011" y="4940886"/>
              <a:ext cx="1218219" cy="338554"/>
            </a:xfrm>
            <a:prstGeom prst="rect">
              <a:avLst/>
            </a:prstGeom>
            <a:noFill/>
          </p:spPr>
          <p:txBody>
            <a:bodyPr wrap="none" rtlCol="0">
              <a:spAutoFit/>
            </a:bodyPr>
            <a:lstStyle/>
            <a:p>
              <a:r>
                <a:rPr lang="nb-NO" sz="1600" dirty="0" err="1">
                  <a:solidFill>
                    <a:srgbClr val="00B050"/>
                  </a:solidFill>
                </a:rPr>
                <a:t>s</a:t>
              </a:r>
              <a:r>
                <a:rPr lang="nb-NO" sz="1600" dirty="0" err="1" smtClean="0">
                  <a:solidFill>
                    <a:srgbClr val="00B050"/>
                  </a:solidFill>
                </a:rPr>
                <a:t>ee</a:t>
              </a:r>
              <a:r>
                <a:rPr lang="nb-NO" sz="1600" dirty="0" smtClean="0">
                  <a:solidFill>
                    <a:srgbClr val="00B050"/>
                  </a:solidFill>
                </a:rPr>
                <a:t> </a:t>
              </a:r>
              <a:r>
                <a:rPr lang="nb-NO" sz="1600" dirty="0" err="1" smtClean="0">
                  <a:solidFill>
                    <a:srgbClr val="00B050"/>
                  </a:solidFill>
                </a:rPr>
                <a:t>example</a:t>
              </a:r>
              <a:endParaRPr lang="en-GB" sz="1600" dirty="0">
                <a:solidFill>
                  <a:srgbClr val="00B050"/>
                </a:solidFill>
              </a:endParaRPr>
            </a:p>
          </p:txBody>
        </p:sp>
        <p:cxnSp>
          <p:nvCxnSpPr>
            <p:cNvPr id="111" name="Rett pil 110"/>
            <p:cNvCxnSpPr/>
            <p:nvPr/>
          </p:nvCxnSpPr>
          <p:spPr>
            <a:xfrm flipH="1" flipV="1">
              <a:off x="1822450" y="4856163"/>
              <a:ext cx="4238625" cy="185737"/>
            </a:xfrm>
            <a:prstGeom prst="straightConnector1">
              <a:avLst/>
            </a:prstGeom>
            <a:ln>
              <a:solidFill>
                <a:srgbClr val="00B050"/>
              </a:solidFill>
              <a:headEnd type="none"/>
              <a:tailEnd type="arrow" w="lg" len="lg"/>
            </a:ln>
          </p:spPr>
          <p:style>
            <a:lnRef idx="2">
              <a:schemeClr val="accent1"/>
            </a:lnRef>
            <a:fillRef idx="0">
              <a:schemeClr val="accent1"/>
            </a:fillRef>
            <a:effectRef idx="1">
              <a:schemeClr val="accent1"/>
            </a:effectRef>
            <a:fontRef idx="minor">
              <a:schemeClr val="tx1"/>
            </a:fontRef>
          </p:style>
        </p:cxnSp>
      </p:grpSp>
      <p:sp>
        <p:nvSpPr>
          <p:cNvPr id="167" name="Avrundet rektangel 166"/>
          <p:cNvSpPr/>
          <p:nvPr/>
        </p:nvSpPr>
        <p:spPr>
          <a:xfrm>
            <a:off x="1391409" y="1707545"/>
            <a:ext cx="6856482" cy="4191557"/>
          </a:xfrm>
          <a:prstGeom prst="roundRect">
            <a:avLst>
              <a:gd name="adj" fmla="val 5470"/>
            </a:avLst>
          </a:prstGeom>
          <a:solidFill>
            <a:srgbClr val="FFFFFF">
              <a:alpha val="80000"/>
            </a:srgb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5" name="Avrundet rektangel 164">
            <a:hlinkClick r:id="rId2" action="ppaction://hlinksldjump"/>
          </p:cNvPr>
          <p:cNvSpPr/>
          <p:nvPr/>
        </p:nvSpPr>
        <p:spPr>
          <a:xfrm>
            <a:off x="4090579" y="1764609"/>
            <a:ext cx="1803747" cy="872303"/>
          </a:xfrm>
          <a:prstGeom prst="roundRect">
            <a:avLst>
              <a:gd name="adj" fmla="val 26176"/>
            </a:avLst>
          </a:prstGeom>
          <a:solidFill>
            <a:schemeClr val="bg2">
              <a:lumMod val="9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13" name="Avrundet rektangel 112"/>
          <p:cNvSpPr/>
          <p:nvPr/>
        </p:nvSpPr>
        <p:spPr>
          <a:xfrm>
            <a:off x="2284850" y="2109292"/>
            <a:ext cx="6724906" cy="4056012"/>
          </a:xfrm>
          <a:prstGeom prst="roundRect">
            <a:avLst>
              <a:gd name="adj" fmla="val 5470"/>
            </a:avLst>
          </a:prstGeom>
          <a:solidFill>
            <a:srgbClr val="C4BD97"/>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3" name="Avrundet rektangel 162"/>
          <p:cNvSpPr/>
          <p:nvPr/>
        </p:nvSpPr>
        <p:spPr>
          <a:xfrm>
            <a:off x="2288829" y="1757591"/>
            <a:ext cx="1803747" cy="872303"/>
          </a:xfrm>
          <a:prstGeom prst="roundRect">
            <a:avLst>
              <a:gd name="adj" fmla="val 26176"/>
            </a:avLst>
          </a:prstGeom>
          <a:solidFill>
            <a:srgbClr val="C4BD97"/>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1" name="Avrundet rektangel 160"/>
          <p:cNvSpPr/>
          <p:nvPr/>
        </p:nvSpPr>
        <p:spPr>
          <a:xfrm>
            <a:off x="2136312" y="1585855"/>
            <a:ext cx="2061100"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smtClean="0">
                <a:solidFill>
                  <a:schemeClr val="tx1"/>
                </a:solidFill>
              </a:rPr>
              <a:t>Performance</a:t>
            </a:r>
            <a:r>
              <a:rPr lang="nb-NO" dirty="0" smtClean="0">
                <a:solidFill>
                  <a:schemeClr val="tx1"/>
                </a:solidFill>
              </a:rPr>
              <a:t> </a:t>
            </a:r>
            <a:r>
              <a:rPr lang="nb-NO" dirty="0" err="1" smtClean="0">
                <a:solidFill>
                  <a:schemeClr val="tx1"/>
                </a:solidFill>
              </a:rPr>
              <a:t>level</a:t>
            </a:r>
            <a:endParaRPr lang="en-GB" sz="1400" dirty="0">
              <a:solidFill>
                <a:schemeClr val="tx1"/>
              </a:solidFill>
            </a:endParaRPr>
          </a:p>
        </p:txBody>
      </p:sp>
      <p:sp>
        <p:nvSpPr>
          <p:cNvPr id="166" name="Avrundet rektangel 165">
            <a:hlinkClick r:id="rId2" action="ppaction://hlinksldjump"/>
          </p:cNvPr>
          <p:cNvSpPr/>
          <p:nvPr/>
        </p:nvSpPr>
        <p:spPr>
          <a:xfrm>
            <a:off x="3938062" y="1556792"/>
            <a:ext cx="2061100"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chemeClr val="bg1">
                    <a:lumMod val="50000"/>
                  </a:schemeClr>
                </a:solidFill>
              </a:rPr>
              <a:t>Relative </a:t>
            </a:r>
            <a:r>
              <a:rPr lang="nb-NO" dirty="0" err="1" smtClean="0">
                <a:solidFill>
                  <a:schemeClr val="bg1">
                    <a:lumMod val="50000"/>
                  </a:schemeClr>
                </a:solidFill>
              </a:rPr>
              <a:t>weights</a:t>
            </a:r>
            <a:endParaRPr lang="en-GB" sz="1400" dirty="0">
              <a:solidFill>
                <a:schemeClr val="bg1">
                  <a:lumMod val="50000"/>
                </a:schemeClr>
              </a:solidFill>
            </a:endParaRPr>
          </a:p>
        </p:txBody>
      </p:sp>
      <p:pic>
        <p:nvPicPr>
          <p:cNvPr id="340" name="Bilde 339"/>
          <p:cNvPicPr>
            <a:picLocks noChangeAspect="1"/>
          </p:cNvPicPr>
          <p:nvPr/>
        </p:nvPicPr>
        <p:blipFill>
          <a:blip r:embed="rId3"/>
          <a:stretch>
            <a:fillRect/>
          </a:stretch>
        </p:blipFill>
        <p:spPr>
          <a:xfrm>
            <a:off x="2341563" y="3259010"/>
            <a:ext cx="6860544" cy="2936200"/>
          </a:xfrm>
          <a:prstGeom prst="rect">
            <a:avLst/>
          </a:prstGeom>
        </p:spPr>
      </p:pic>
      <p:sp>
        <p:nvSpPr>
          <p:cNvPr id="341" name="TekstSylinder 340"/>
          <p:cNvSpPr txBox="1"/>
          <p:nvPr/>
        </p:nvSpPr>
        <p:spPr>
          <a:xfrm>
            <a:off x="2319546" y="2153418"/>
            <a:ext cx="6639982" cy="1077218"/>
          </a:xfrm>
          <a:prstGeom prst="rect">
            <a:avLst/>
          </a:prstGeom>
          <a:noFill/>
        </p:spPr>
        <p:txBody>
          <a:bodyPr wrap="square" rtlCol="0">
            <a:spAutoFit/>
          </a:bodyPr>
          <a:lstStyle/>
          <a:p>
            <a:r>
              <a:rPr lang="en-US" sz="1600" b="1" dirty="0" smtClean="0">
                <a:solidFill>
                  <a:schemeClr val="bg1"/>
                </a:solidFill>
              </a:rPr>
              <a:t>1. Low  2. Incipient  3. Significant  4. Outstanding  5. Optimal</a:t>
            </a:r>
          </a:p>
          <a:p>
            <a:r>
              <a:rPr lang="en-GB" sz="1600" dirty="0" smtClean="0">
                <a:solidFill>
                  <a:schemeClr val="bg1"/>
                </a:solidFill>
              </a:rPr>
              <a:t>Each management performance level represents a </a:t>
            </a:r>
            <a:r>
              <a:rPr lang="en-GB" sz="1600" u="sng" dirty="0" smtClean="0">
                <a:solidFill>
                  <a:schemeClr val="bg1"/>
                </a:solidFill>
              </a:rPr>
              <a:t>membership function</a:t>
            </a:r>
            <a:r>
              <a:rPr lang="en-GB" sz="1600" dirty="0" smtClean="0">
                <a:solidFill>
                  <a:schemeClr val="bg1"/>
                </a:solidFill>
              </a:rPr>
              <a:t> of a </a:t>
            </a:r>
            <a:r>
              <a:rPr lang="en-GB" sz="1600" u="sng" dirty="0" smtClean="0">
                <a:solidFill>
                  <a:schemeClr val="bg1"/>
                </a:solidFill>
              </a:rPr>
              <a:t>fuzzy set</a:t>
            </a:r>
            <a:r>
              <a:rPr lang="en-GB" sz="1600" dirty="0" smtClean="0">
                <a:solidFill>
                  <a:schemeClr val="bg1"/>
                </a:solidFill>
              </a:rPr>
              <a:t>. The fuzzy sets theory gives </a:t>
            </a:r>
            <a:r>
              <a:rPr lang="en-GB" sz="1600" b="1" dirty="0" smtClean="0">
                <a:solidFill>
                  <a:schemeClr val="bg1"/>
                </a:solidFill>
              </a:rPr>
              <a:t>flexibilit</a:t>
            </a:r>
            <a:r>
              <a:rPr lang="en-GB" sz="1600" dirty="0" smtClean="0">
                <a:solidFill>
                  <a:schemeClr val="bg1"/>
                </a:solidFill>
              </a:rPr>
              <a:t>y to modelling which uses these qualitative expressions.</a:t>
            </a:r>
            <a:endParaRPr lang="en-GB" sz="1600" dirty="0">
              <a:solidFill>
                <a:schemeClr val="bg1"/>
              </a:solidFill>
            </a:endParaRPr>
          </a:p>
        </p:txBody>
      </p:sp>
      <p:pic>
        <p:nvPicPr>
          <p:cNvPr id="121" name="Bilde 120"/>
          <p:cNvPicPr/>
          <p:nvPr/>
        </p:nvPicPr>
        <p:blipFill>
          <a:blip r:embed="rId4">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34" name="Avrundet rektangel 133">
            <a:hlinkClick r:id="rId5" action="ppaction://hlinksldjump"/>
          </p:cNvPr>
          <p:cNvSpPr/>
          <p:nvPr/>
        </p:nvSpPr>
        <p:spPr>
          <a:xfrm>
            <a:off x="-108360" y="285020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RMI </a:t>
            </a:r>
            <a:r>
              <a:rPr lang="nb-NO" sz="1400" dirty="0" err="1" smtClean="0">
                <a:solidFill>
                  <a:srgbClr val="5CB59F"/>
                </a:solidFill>
              </a:rPr>
              <a:t>method</a:t>
            </a:r>
            <a:endParaRPr lang="en-GB" sz="1100" dirty="0">
              <a:solidFill>
                <a:srgbClr val="5CB59F"/>
              </a:solidFill>
            </a:endParaRPr>
          </a:p>
        </p:txBody>
      </p:sp>
      <p:sp>
        <p:nvSpPr>
          <p:cNvPr id="135" name="Avrundet rektangel 134">
            <a:hlinkClick r:id="rId6"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36" name="Avrundet rektangel 135">
            <a:hlinkClick r:id="rId7"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37" name="Avrundet rektangel 136">
            <a:hlinkClick r:id="rId8"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38" name="Avrundet rektangel 137">
            <a:hlinkClick r:id="rId9"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39" name="Avrundet rektangel 138">
            <a:hlinkClick r:id="rId10"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40" name="Avrundet rektangel 139">
            <a:hlinkClick r:id="rId11"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41" name="Avrundet rektangel 140">
            <a:hlinkClick r:id="rId12"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142" name="Gruppe 141"/>
          <p:cNvGrpSpPr/>
          <p:nvPr/>
        </p:nvGrpSpPr>
        <p:grpSpPr>
          <a:xfrm>
            <a:off x="969046" y="2564904"/>
            <a:ext cx="360040" cy="240329"/>
            <a:chOff x="969046" y="2571128"/>
            <a:chExt cx="360040" cy="240329"/>
          </a:xfrm>
        </p:grpSpPr>
        <p:sp>
          <p:nvSpPr>
            <p:cNvPr id="143" name="Likebent trekant 142">
              <a:hlinkClick r:id="rId13"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Avrundet rektangel 143">
              <a:hlinkClick r:id="rId13"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4" name="Ellipse 13">
            <a:hlinkClick r:id="rId14" action="ppaction://hlinksldjump"/>
          </p:cNvPr>
          <p:cNvSpPr/>
          <p:nvPr/>
        </p:nvSpPr>
        <p:spPr>
          <a:xfrm>
            <a:off x="8684308" y="1973398"/>
            <a:ext cx="360000" cy="360040"/>
          </a:xfrm>
          <a:prstGeom prst="ellipse">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smtClean="0">
                <a:solidFill>
                  <a:schemeClr val="tx1"/>
                </a:solidFill>
              </a:rPr>
              <a:t>X</a:t>
            </a:r>
            <a:endParaRPr lang="en-GB" dirty="0">
              <a:solidFill>
                <a:schemeClr val="tx1"/>
              </a:solidFill>
            </a:endParaRPr>
          </a:p>
        </p:txBody>
      </p:sp>
      <p:pic>
        <p:nvPicPr>
          <p:cNvPr id="145" name="Picture 2" descr="http://meetingorganizer.copernicus.org/webfiles/img/CreativeCommons_Attribution_Licens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17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2" y="1675008"/>
            <a:ext cx="1172626"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The RMI </a:t>
            </a:r>
            <a:r>
              <a:rPr lang="nb-NO" dirty="0" err="1" smtClean="0">
                <a:solidFill>
                  <a:srgbClr val="5CB59F"/>
                </a:solidFill>
              </a:rPr>
              <a:t>method</a:t>
            </a:r>
            <a:endParaRPr lang="en-GB" sz="1400" dirty="0">
              <a:solidFill>
                <a:srgbClr val="5CB59F"/>
              </a:solidFill>
            </a:endParaRPr>
          </a:p>
        </p:txBody>
      </p:sp>
      <p:sp>
        <p:nvSpPr>
          <p:cNvPr id="7" name="TekstSylinder 6"/>
          <p:cNvSpPr txBox="1"/>
          <p:nvPr/>
        </p:nvSpPr>
        <p:spPr>
          <a:xfrm>
            <a:off x="2317757" y="1768778"/>
            <a:ext cx="5616624" cy="1077218"/>
          </a:xfrm>
          <a:prstGeom prst="rect">
            <a:avLst/>
          </a:prstGeom>
          <a:noFill/>
        </p:spPr>
        <p:txBody>
          <a:bodyPr wrap="square" rtlCol="0">
            <a:spAutoFit/>
          </a:bodyPr>
          <a:lstStyle/>
          <a:p>
            <a:r>
              <a:rPr lang="en-GB" sz="1600" dirty="0"/>
              <a:t>Each policy index is quantified by the weighed values of its indicators. The weighed values </a:t>
            </a:r>
            <a:r>
              <a:rPr lang="en-GB" sz="1600" dirty="0" smtClean="0"/>
              <a:t>are based </a:t>
            </a:r>
            <a:r>
              <a:rPr lang="en-GB" sz="1600" dirty="0"/>
              <a:t>on </a:t>
            </a:r>
            <a:r>
              <a:rPr lang="en-GB" sz="1600" u="sng" dirty="0"/>
              <a:t>performance levels </a:t>
            </a:r>
            <a:r>
              <a:rPr lang="en-GB" sz="1600" dirty="0"/>
              <a:t>and </a:t>
            </a:r>
            <a:r>
              <a:rPr lang="en-GB" sz="1600" u="sng" dirty="0"/>
              <a:t>relative weights</a:t>
            </a:r>
            <a:r>
              <a:rPr lang="en-GB" sz="1600" dirty="0"/>
              <a:t>, which are attributed to the indicator via</a:t>
            </a:r>
          </a:p>
          <a:p>
            <a:r>
              <a:rPr lang="en-GB" sz="1600" dirty="0"/>
              <a:t>separate </a:t>
            </a:r>
            <a:r>
              <a:rPr lang="en-GB" sz="1600" dirty="0" smtClean="0"/>
              <a:t>questionnaires.</a:t>
            </a:r>
            <a:endParaRPr lang="en-GB" sz="1600" dirty="0"/>
          </a:p>
        </p:txBody>
      </p:sp>
      <p:grpSp>
        <p:nvGrpSpPr>
          <p:cNvPr id="2" name="Group 4"/>
          <p:cNvGrpSpPr>
            <a:grpSpLocks noChangeAspect="1"/>
          </p:cNvGrpSpPr>
          <p:nvPr/>
        </p:nvGrpSpPr>
        <p:grpSpPr bwMode="auto">
          <a:xfrm>
            <a:off x="1547813" y="2800350"/>
            <a:ext cx="6592887" cy="2603500"/>
            <a:chOff x="975" y="1764"/>
            <a:chExt cx="4153" cy="1640"/>
          </a:xfrm>
        </p:grpSpPr>
        <p:sp>
          <p:nvSpPr>
            <p:cNvPr id="5" name="AutoShape 3"/>
            <p:cNvSpPr>
              <a:spLocks noChangeAspect="1" noChangeArrowheads="1" noTextEdit="1"/>
            </p:cNvSpPr>
            <p:nvPr/>
          </p:nvSpPr>
          <p:spPr bwMode="auto">
            <a:xfrm>
              <a:off x="975" y="1764"/>
              <a:ext cx="4153" cy="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p:cNvSpPr>
              <a:spLocks/>
            </p:cNvSpPr>
            <p:nvPr/>
          </p:nvSpPr>
          <p:spPr bwMode="auto">
            <a:xfrm>
              <a:off x="975" y="1764"/>
              <a:ext cx="4122" cy="378"/>
            </a:xfrm>
            <a:custGeom>
              <a:avLst/>
              <a:gdLst>
                <a:gd name="T0" fmla="*/ 0 w 22460"/>
                <a:gd name="T1" fmla="*/ 344 h 2064"/>
                <a:gd name="T2" fmla="*/ 344 w 22460"/>
                <a:gd name="T3" fmla="*/ 0 h 2064"/>
                <a:gd name="T4" fmla="*/ 22116 w 22460"/>
                <a:gd name="T5" fmla="*/ 0 h 2064"/>
                <a:gd name="T6" fmla="*/ 22460 w 22460"/>
                <a:gd name="T7" fmla="*/ 344 h 2064"/>
                <a:gd name="T8" fmla="*/ 22460 w 22460"/>
                <a:gd name="T9" fmla="*/ 1720 h 2064"/>
                <a:gd name="T10" fmla="*/ 22116 w 22460"/>
                <a:gd name="T11" fmla="*/ 2064 h 2064"/>
                <a:gd name="T12" fmla="*/ 344 w 22460"/>
                <a:gd name="T13" fmla="*/ 2064 h 2064"/>
                <a:gd name="T14" fmla="*/ 0 w 22460"/>
                <a:gd name="T15" fmla="*/ 1720 h 2064"/>
                <a:gd name="T16" fmla="*/ 0 w 22460"/>
                <a:gd name="T17" fmla="*/ 344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064">
                  <a:moveTo>
                    <a:pt x="0" y="344"/>
                  </a:moveTo>
                  <a:cubicBezTo>
                    <a:pt x="0" y="154"/>
                    <a:pt x="154" y="0"/>
                    <a:pt x="344" y="0"/>
                  </a:cubicBezTo>
                  <a:lnTo>
                    <a:pt x="22116" y="0"/>
                  </a:lnTo>
                  <a:cubicBezTo>
                    <a:pt x="22306" y="0"/>
                    <a:pt x="22460" y="154"/>
                    <a:pt x="22460" y="344"/>
                  </a:cubicBezTo>
                  <a:lnTo>
                    <a:pt x="22460" y="1720"/>
                  </a:lnTo>
                  <a:cubicBezTo>
                    <a:pt x="22460" y="1910"/>
                    <a:pt x="22306" y="2064"/>
                    <a:pt x="22116" y="2064"/>
                  </a:cubicBezTo>
                  <a:lnTo>
                    <a:pt x="344" y="2064"/>
                  </a:lnTo>
                  <a:cubicBezTo>
                    <a:pt x="154" y="2064"/>
                    <a:pt x="0" y="1910"/>
                    <a:pt x="0" y="1720"/>
                  </a:cubicBezTo>
                  <a:lnTo>
                    <a:pt x="0" y="344"/>
                  </a:lnTo>
                  <a:close/>
                </a:path>
              </a:pathLst>
            </a:custGeom>
            <a:solidFill>
              <a:srgbClr val="A6A6A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p:nvSpPr>
          <p:spPr bwMode="auto">
            <a:xfrm>
              <a:off x="975" y="2142"/>
              <a:ext cx="4122" cy="726"/>
            </a:xfrm>
            <a:custGeom>
              <a:avLst/>
              <a:gdLst>
                <a:gd name="T0" fmla="*/ 0 w 22460"/>
                <a:gd name="T1" fmla="*/ 324 h 3964"/>
                <a:gd name="T2" fmla="*/ 324 w 22460"/>
                <a:gd name="T3" fmla="*/ 0 h 3964"/>
                <a:gd name="T4" fmla="*/ 22136 w 22460"/>
                <a:gd name="T5" fmla="*/ 0 h 3964"/>
                <a:gd name="T6" fmla="*/ 22460 w 22460"/>
                <a:gd name="T7" fmla="*/ 324 h 3964"/>
                <a:gd name="T8" fmla="*/ 22460 w 22460"/>
                <a:gd name="T9" fmla="*/ 3640 h 3964"/>
                <a:gd name="T10" fmla="*/ 22136 w 22460"/>
                <a:gd name="T11" fmla="*/ 3964 h 3964"/>
                <a:gd name="T12" fmla="*/ 324 w 22460"/>
                <a:gd name="T13" fmla="*/ 3964 h 3964"/>
                <a:gd name="T14" fmla="*/ 0 w 22460"/>
                <a:gd name="T15" fmla="*/ 3640 h 3964"/>
                <a:gd name="T16" fmla="*/ 0 w 22460"/>
                <a:gd name="T17" fmla="*/ 324 h 3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3964">
                  <a:moveTo>
                    <a:pt x="0" y="324"/>
                  </a:moveTo>
                  <a:cubicBezTo>
                    <a:pt x="0" y="146"/>
                    <a:pt x="146" y="0"/>
                    <a:pt x="324" y="0"/>
                  </a:cubicBezTo>
                  <a:lnTo>
                    <a:pt x="22136" y="0"/>
                  </a:lnTo>
                  <a:cubicBezTo>
                    <a:pt x="22315" y="0"/>
                    <a:pt x="22460" y="146"/>
                    <a:pt x="22460" y="324"/>
                  </a:cubicBezTo>
                  <a:lnTo>
                    <a:pt x="22460" y="3640"/>
                  </a:lnTo>
                  <a:cubicBezTo>
                    <a:pt x="22460" y="3819"/>
                    <a:pt x="22315" y="3964"/>
                    <a:pt x="22136" y="3964"/>
                  </a:cubicBezTo>
                  <a:lnTo>
                    <a:pt x="324" y="3964"/>
                  </a:lnTo>
                  <a:cubicBezTo>
                    <a:pt x="146" y="3964"/>
                    <a:pt x="0" y="3819"/>
                    <a:pt x="0" y="3640"/>
                  </a:cubicBezTo>
                  <a:lnTo>
                    <a:pt x="0" y="324"/>
                  </a:lnTo>
                  <a:close/>
                </a:path>
              </a:pathLst>
            </a:custGeom>
            <a:solidFill>
              <a:srgbClr val="BFBFB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p:nvSpPr>
          <p:spPr bwMode="auto">
            <a:xfrm>
              <a:off x="975" y="2868"/>
              <a:ext cx="4122" cy="536"/>
            </a:xfrm>
            <a:custGeom>
              <a:avLst/>
              <a:gdLst>
                <a:gd name="T0" fmla="*/ 0 w 22460"/>
                <a:gd name="T1" fmla="*/ 184 h 2928"/>
                <a:gd name="T2" fmla="*/ 184 w 22460"/>
                <a:gd name="T3" fmla="*/ 0 h 2928"/>
                <a:gd name="T4" fmla="*/ 22277 w 22460"/>
                <a:gd name="T5" fmla="*/ 0 h 2928"/>
                <a:gd name="T6" fmla="*/ 22460 w 22460"/>
                <a:gd name="T7" fmla="*/ 184 h 2928"/>
                <a:gd name="T8" fmla="*/ 22460 w 22460"/>
                <a:gd name="T9" fmla="*/ 2745 h 2928"/>
                <a:gd name="T10" fmla="*/ 22277 w 22460"/>
                <a:gd name="T11" fmla="*/ 2928 h 2928"/>
                <a:gd name="T12" fmla="*/ 184 w 22460"/>
                <a:gd name="T13" fmla="*/ 2928 h 2928"/>
                <a:gd name="T14" fmla="*/ 0 w 22460"/>
                <a:gd name="T15" fmla="*/ 2745 h 2928"/>
                <a:gd name="T16" fmla="*/ 0 w 22460"/>
                <a:gd name="T17" fmla="*/ 184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60" h="2928">
                  <a:moveTo>
                    <a:pt x="0" y="184"/>
                  </a:moveTo>
                  <a:cubicBezTo>
                    <a:pt x="0" y="83"/>
                    <a:pt x="83" y="0"/>
                    <a:pt x="184" y="0"/>
                  </a:cubicBezTo>
                  <a:lnTo>
                    <a:pt x="22277" y="0"/>
                  </a:lnTo>
                  <a:cubicBezTo>
                    <a:pt x="22378" y="0"/>
                    <a:pt x="22460" y="83"/>
                    <a:pt x="22460" y="184"/>
                  </a:cubicBezTo>
                  <a:lnTo>
                    <a:pt x="22460" y="2745"/>
                  </a:lnTo>
                  <a:cubicBezTo>
                    <a:pt x="22460" y="2846"/>
                    <a:pt x="22378" y="2928"/>
                    <a:pt x="22277" y="2928"/>
                  </a:cubicBezTo>
                  <a:lnTo>
                    <a:pt x="184" y="2928"/>
                  </a:lnTo>
                  <a:cubicBezTo>
                    <a:pt x="83" y="2928"/>
                    <a:pt x="0" y="2846"/>
                    <a:pt x="0" y="2745"/>
                  </a:cubicBezTo>
                  <a:lnTo>
                    <a:pt x="0" y="184"/>
                  </a:lnTo>
                  <a:close/>
                </a:path>
              </a:pathLst>
            </a:custGeom>
            <a:solidFill>
              <a:srgbClr val="D9D9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p:cNvSpPr>
            <p:nvPr/>
          </p:nvSpPr>
          <p:spPr bwMode="auto">
            <a:xfrm>
              <a:off x="987" y="1804"/>
              <a:ext cx="2792" cy="314"/>
            </a:xfrm>
            <a:custGeom>
              <a:avLst/>
              <a:gdLst>
                <a:gd name="T0" fmla="*/ 0 w 30424"/>
                <a:gd name="T1" fmla="*/ 344 h 3432"/>
                <a:gd name="T2" fmla="*/ 355 w 30424"/>
                <a:gd name="T3" fmla="*/ 0 h 3432"/>
                <a:gd name="T4" fmla="*/ 30070 w 30424"/>
                <a:gd name="T5" fmla="*/ 0 h 3432"/>
                <a:gd name="T6" fmla="*/ 30424 w 30424"/>
                <a:gd name="T7" fmla="*/ 344 h 3432"/>
                <a:gd name="T8" fmla="*/ 30424 w 30424"/>
                <a:gd name="T9" fmla="*/ 3089 h 3432"/>
                <a:gd name="T10" fmla="*/ 30070 w 30424"/>
                <a:gd name="T11" fmla="*/ 3432 h 3432"/>
                <a:gd name="T12" fmla="*/ 355 w 30424"/>
                <a:gd name="T13" fmla="*/ 3432 h 3432"/>
                <a:gd name="T14" fmla="*/ 0 w 30424"/>
                <a:gd name="T15" fmla="*/ 3089 h 3432"/>
                <a:gd name="T16" fmla="*/ 0 w 30424"/>
                <a:gd name="T17" fmla="*/ 344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24" h="3432">
                  <a:moveTo>
                    <a:pt x="0" y="344"/>
                  </a:moveTo>
                  <a:cubicBezTo>
                    <a:pt x="0" y="154"/>
                    <a:pt x="159" y="0"/>
                    <a:pt x="355" y="0"/>
                  </a:cubicBezTo>
                  <a:lnTo>
                    <a:pt x="30070" y="0"/>
                  </a:lnTo>
                  <a:cubicBezTo>
                    <a:pt x="30266" y="0"/>
                    <a:pt x="30424" y="154"/>
                    <a:pt x="30424" y="344"/>
                  </a:cubicBezTo>
                  <a:lnTo>
                    <a:pt x="30424" y="3089"/>
                  </a:lnTo>
                  <a:cubicBezTo>
                    <a:pt x="30424" y="3279"/>
                    <a:pt x="30266" y="3432"/>
                    <a:pt x="30070" y="3432"/>
                  </a:cubicBezTo>
                  <a:lnTo>
                    <a:pt x="355" y="3432"/>
                  </a:lnTo>
                  <a:cubicBezTo>
                    <a:pt x="159" y="3432"/>
                    <a:pt x="0" y="3279"/>
                    <a:pt x="0" y="3089"/>
                  </a:cubicBezTo>
                  <a:lnTo>
                    <a:pt x="0" y="34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p:cNvSpPr>
              <a:spLocks noChangeArrowheads="1"/>
            </p:cNvSpPr>
            <p:nvPr/>
          </p:nvSpPr>
          <p:spPr bwMode="auto">
            <a:xfrm>
              <a:off x="1957" y="1861"/>
              <a:ext cx="96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anose="020F0502020204030204" pitchFamily="34" charset="0"/>
                </a:rPr>
                <a:t>RMI (0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Freeform 10"/>
            <p:cNvSpPr>
              <a:spLocks/>
            </p:cNvSpPr>
            <p:nvPr/>
          </p:nvSpPr>
          <p:spPr bwMode="auto">
            <a:xfrm>
              <a:off x="991" y="2164"/>
              <a:ext cx="662"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auto">
            <a:xfrm>
              <a:off x="1187"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2"/>
            <p:cNvSpPr>
              <a:spLocks noChangeArrowheads="1"/>
            </p:cNvSpPr>
            <p:nvPr/>
          </p:nvSpPr>
          <p:spPr bwMode="auto">
            <a:xfrm>
              <a:off x="1389" y="2374"/>
              <a:ext cx="12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3"/>
            <p:cNvSpPr>
              <a:spLocks noChangeArrowheads="1"/>
            </p:cNvSpPr>
            <p:nvPr/>
          </p:nvSpPr>
          <p:spPr bwMode="auto">
            <a:xfrm>
              <a:off x="1051" y="2492"/>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4"/>
            <p:cNvSpPr>
              <a:spLocks noChangeArrowheads="1"/>
            </p:cNvSpPr>
            <p:nvPr/>
          </p:nvSpPr>
          <p:spPr bwMode="auto">
            <a:xfrm>
              <a:off x="1099" y="2492"/>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15"/>
            <p:cNvSpPr>
              <a:spLocks noChangeArrowheads="1"/>
            </p:cNvSpPr>
            <p:nvPr/>
          </p:nvSpPr>
          <p:spPr bwMode="auto">
            <a:xfrm>
              <a:off x="1051" y="2584"/>
              <a:ext cx="7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16"/>
            <p:cNvSpPr>
              <a:spLocks noChangeArrowheads="1"/>
            </p:cNvSpPr>
            <p:nvPr/>
          </p:nvSpPr>
          <p:spPr bwMode="auto">
            <a:xfrm>
              <a:off x="1074" y="2584"/>
              <a:ext cx="5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dentification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Freeform 17"/>
            <p:cNvSpPr>
              <a:spLocks/>
            </p:cNvSpPr>
            <p:nvPr/>
          </p:nvSpPr>
          <p:spPr bwMode="auto">
            <a:xfrm>
              <a:off x="1705" y="2164"/>
              <a:ext cx="661" cy="682"/>
            </a:xfrm>
            <a:custGeom>
              <a:avLst/>
              <a:gdLst>
                <a:gd name="T0" fmla="*/ 0 w 14416"/>
                <a:gd name="T1" fmla="*/ 1441 h 14880"/>
                <a:gd name="T2" fmla="*/ 1442 w 14416"/>
                <a:gd name="T3" fmla="*/ 0 h 14880"/>
                <a:gd name="T4" fmla="*/ 12975 w 14416"/>
                <a:gd name="T5" fmla="*/ 0 h 14880"/>
                <a:gd name="T6" fmla="*/ 14416 w 14416"/>
                <a:gd name="T7" fmla="*/ 1441 h 14880"/>
                <a:gd name="T8" fmla="*/ 14416 w 14416"/>
                <a:gd name="T9" fmla="*/ 13440 h 14880"/>
                <a:gd name="T10" fmla="*/ 12975 w 14416"/>
                <a:gd name="T11" fmla="*/ 14880 h 14880"/>
                <a:gd name="T12" fmla="*/ 1442 w 14416"/>
                <a:gd name="T13" fmla="*/ 14880 h 14880"/>
                <a:gd name="T14" fmla="*/ 0 w 14416"/>
                <a:gd name="T15" fmla="*/ 13440 h 14880"/>
                <a:gd name="T16" fmla="*/ 0 w 14416"/>
                <a:gd name="T17" fmla="*/ 1441 h 14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16" h="14880">
                  <a:moveTo>
                    <a:pt x="0" y="1441"/>
                  </a:moveTo>
                  <a:cubicBezTo>
                    <a:pt x="0" y="646"/>
                    <a:pt x="646" y="0"/>
                    <a:pt x="1442" y="0"/>
                  </a:cubicBezTo>
                  <a:lnTo>
                    <a:pt x="12975" y="0"/>
                  </a:lnTo>
                  <a:cubicBezTo>
                    <a:pt x="13771" y="0"/>
                    <a:pt x="14416" y="646"/>
                    <a:pt x="14416" y="1441"/>
                  </a:cubicBezTo>
                  <a:lnTo>
                    <a:pt x="14416" y="13440"/>
                  </a:lnTo>
                  <a:cubicBezTo>
                    <a:pt x="14416" y="14235"/>
                    <a:pt x="13771" y="14880"/>
                    <a:pt x="12975" y="14880"/>
                  </a:cubicBezTo>
                  <a:lnTo>
                    <a:pt x="1442" y="14880"/>
                  </a:lnTo>
                  <a:cubicBezTo>
                    <a:pt x="646" y="14880"/>
                    <a:pt x="0" y="14235"/>
                    <a:pt x="0" y="13440"/>
                  </a:cubicBezTo>
                  <a:lnTo>
                    <a:pt x="0" y="144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889" y="2320"/>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19"/>
            <p:cNvSpPr>
              <a:spLocks noChangeArrowheads="1"/>
            </p:cNvSpPr>
            <p:nvPr/>
          </p:nvSpPr>
          <p:spPr bwMode="auto">
            <a:xfrm>
              <a:off x="2092" y="2390"/>
              <a:ext cx="14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0"/>
            <p:cNvSpPr>
              <a:spLocks noChangeArrowheads="1"/>
            </p:cNvSpPr>
            <p:nvPr/>
          </p:nvSpPr>
          <p:spPr bwMode="auto">
            <a:xfrm>
              <a:off x="176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1"/>
            <p:cNvSpPr>
              <a:spLocks noChangeArrowheads="1"/>
            </p:cNvSpPr>
            <p:nvPr/>
          </p:nvSpPr>
          <p:spPr bwMode="auto">
            <a:xfrm>
              <a:off x="1813" y="2508"/>
              <a:ext cx="14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isk</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2"/>
            <p:cNvSpPr>
              <a:spLocks noChangeArrowheads="1"/>
            </p:cNvSpPr>
            <p:nvPr/>
          </p:nvSpPr>
          <p:spPr bwMode="auto">
            <a:xfrm>
              <a:off x="1925" y="2508"/>
              <a:ext cx="9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3"/>
            <p:cNvSpPr>
              <a:spLocks noChangeArrowheads="1"/>
            </p:cNvSpPr>
            <p:nvPr/>
          </p:nvSpPr>
          <p:spPr bwMode="auto">
            <a:xfrm>
              <a:off x="1973" y="2508"/>
              <a:ext cx="36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eduction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Freeform 24"/>
            <p:cNvSpPr>
              <a:spLocks/>
            </p:cNvSpPr>
            <p:nvPr/>
          </p:nvSpPr>
          <p:spPr bwMode="auto">
            <a:xfrm>
              <a:off x="2412"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25"/>
            <p:cNvSpPr>
              <a:spLocks noChangeArrowheads="1"/>
            </p:cNvSpPr>
            <p:nvPr/>
          </p:nvSpPr>
          <p:spPr bwMode="auto">
            <a:xfrm>
              <a:off x="2579" y="2304"/>
              <a:ext cx="27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26"/>
            <p:cNvSpPr>
              <a:spLocks noChangeArrowheads="1"/>
            </p:cNvSpPr>
            <p:nvPr/>
          </p:nvSpPr>
          <p:spPr bwMode="auto">
            <a:xfrm>
              <a:off x="2782" y="2374"/>
              <a:ext cx="18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27"/>
            <p:cNvSpPr>
              <a:spLocks noChangeArrowheads="1"/>
            </p:cNvSpPr>
            <p:nvPr/>
          </p:nvSpPr>
          <p:spPr bwMode="auto">
            <a:xfrm>
              <a:off x="2471" y="2492"/>
              <a:ext cx="1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28"/>
            <p:cNvSpPr>
              <a:spLocks noChangeArrowheads="1"/>
            </p:cNvSpPr>
            <p:nvPr/>
          </p:nvSpPr>
          <p:spPr bwMode="auto">
            <a:xfrm>
              <a:off x="2526" y="2492"/>
              <a:ext cx="30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isaster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29"/>
            <p:cNvSpPr>
              <a:spLocks noChangeArrowheads="1"/>
            </p:cNvSpPr>
            <p:nvPr/>
          </p:nvSpPr>
          <p:spPr bwMode="auto">
            <a:xfrm>
              <a:off x="2471" y="2584"/>
              <a:ext cx="1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0"/>
            <p:cNvSpPr>
              <a:spLocks noChangeArrowheads="1"/>
            </p:cNvSpPr>
            <p:nvPr/>
          </p:nvSpPr>
          <p:spPr bwMode="auto">
            <a:xfrm>
              <a:off x="2546" y="2584"/>
              <a:ext cx="45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anagement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Freeform 31"/>
            <p:cNvSpPr>
              <a:spLocks/>
            </p:cNvSpPr>
            <p:nvPr/>
          </p:nvSpPr>
          <p:spPr bwMode="auto">
            <a:xfrm>
              <a:off x="3118" y="2164"/>
              <a:ext cx="661" cy="682"/>
            </a:xfrm>
            <a:custGeom>
              <a:avLst/>
              <a:gdLst>
                <a:gd name="T0" fmla="*/ 0 w 7208"/>
                <a:gd name="T1" fmla="*/ 721 h 7440"/>
                <a:gd name="T2" fmla="*/ 721 w 7208"/>
                <a:gd name="T3" fmla="*/ 0 h 7440"/>
                <a:gd name="T4" fmla="*/ 6488 w 7208"/>
                <a:gd name="T5" fmla="*/ 0 h 7440"/>
                <a:gd name="T6" fmla="*/ 7208 w 7208"/>
                <a:gd name="T7" fmla="*/ 721 h 7440"/>
                <a:gd name="T8" fmla="*/ 7208 w 7208"/>
                <a:gd name="T9" fmla="*/ 6720 h 7440"/>
                <a:gd name="T10" fmla="*/ 6488 w 7208"/>
                <a:gd name="T11" fmla="*/ 7440 h 7440"/>
                <a:gd name="T12" fmla="*/ 721 w 7208"/>
                <a:gd name="T13" fmla="*/ 7440 h 7440"/>
                <a:gd name="T14" fmla="*/ 0 w 7208"/>
                <a:gd name="T15" fmla="*/ 6720 h 7440"/>
                <a:gd name="T16" fmla="*/ 0 w 7208"/>
                <a:gd name="T17" fmla="*/ 721 h 7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8" h="7440">
                  <a:moveTo>
                    <a:pt x="0" y="721"/>
                  </a:moveTo>
                  <a:cubicBezTo>
                    <a:pt x="0" y="323"/>
                    <a:pt x="323" y="0"/>
                    <a:pt x="721" y="0"/>
                  </a:cubicBezTo>
                  <a:lnTo>
                    <a:pt x="6488" y="0"/>
                  </a:lnTo>
                  <a:cubicBezTo>
                    <a:pt x="6886" y="0"/>
                    <a:pt x="7208" y="323"/>
                    <a:pt x="7208" y="721"/>
                  </a:cubicBezTo>
                  <a:lnTo>
                    <a:pt x="7208" y="6720"/>
                  </a:lnTo>
                  <a:cubicBezTo>
                    <a:pt x="7208" y="7118"/>
                    <a:pt x="6886" y="7440"/>
                    <a:pt x="6488" y="7440"/>
                  </a:cubicBezTo>
                  <a:lnTo>
                    <a:pt x="721" y="7440"/>
                  </a:lnTo>
                  <a:cubicBezTo>
                    <a:pt x="323" y="7440"/>
                    <a:pt x="0" y="7118"/>
                    <a:pt x="0" y="6720"/>
                  </a:cubicBezTo>
                  <a:lnTo>
                    <a:pt x="0" y="721"/>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Rectangle 32"/>
            <p:cNvSpPr>
              <a:spLocks noChangeArrowheads="1"/>
            </p:cNvSpPr>
            <p:nvPr/>
          </p:nvSpPr>
          <p:spPr bwMode="auto">
            <a:xfrm>
              <a:off x="3307" y="2256"/>
              <a:ext cx="27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000000"/>
                  </a:solidFill>
                  <a:effectLst/>
                  <a:latin typeface="Calibri" panose="020F050202020403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3"/>
            <p:cNvSpPr>
              <a:spLocks noChangeArrowheads="1"/>
            </p:cNvSpPr>
            <p:nvPr/>
          </p:nvSpPr>
          <p:spPr bwMode="auto">
            <a:xfrm>
              <a:off x="3510" y="2327"/>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00B050"/>
                  </a:solidFill>
                  <a:effectLst/>
                  <a:latin typeface="Calibri" panose="020F050202020403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34"/>
            <p:cNvSpPr>
              <a:spLocks noChangeArrowheads="1"/>
            </p:cNvSpPr>
            <p:nvPr/>
          </p:nvSpPr>
          <p:spPr bwMode="auto">
            <a:xfrm>
              <a:off x="3178" y="2446"/>
              <a:ext cx="5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Governance &amp;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35"/>
            <p:cNvSpPr>
              <a:spLocks noChangeArrowheads="1"/>
            </p:cNvSpPr>
            <p:nvPr/>
          </p:nvSpPr>
          <p:spPr bwMode="auto">
            <a:xfrm>
              <a:off x="3178" y="2538"/>
              <a:ext cx="8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F</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36"/>
            <p:cNvSpPr>
              <a:spLocks noChangeArrowheads="1"/>
            </p:cNvSpPr>
            <p:nvPr/>
          </p:nvSpPr>
          <p:spPr bwMode="auto">
            <a:xfrm>
              <a:off x="3218" y="2538"/>
              <a:ext cx="37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inancial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37"/>
            <p:cNvSpPr>
              <a:spLocks noChangeArrowheads="1"/>
            </p:cNvSpPr>
            <p:nvPr/>
          </p:nvSpPr>
          <p:spPr bwMode="auto">
            <a:xfrm>
              <a:off x="3178" y="2630"/>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B050"/>
                  </a:solidFill>
                  <a:effectLst/>
                  <a:latin typeface="Calibri" panose="020F0502020204030204" pitchFamily="34" charset="0"/>
                </a:rPr>
                <a:t>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38"/>
            <p:cNvSpPr>
              <a:spLocks noChangeArrowheads="1"/>
            </p:cNvSpPr>
            <p:nvPr/>
          </p:nvSpPr>
          <p:spPr bwMode="auto">
            <a:xfrm>
              <a:off x="3224" y="2630"/>
              <a:ext cx="37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Calibri" panose="020F0502020204030204" pitchFamily="34" charset="0"/>
                </a:rPr>
                <a:t>rotection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5" name="Freeform 39"/>
            <p:cNvSpPr>
              <a:spLocks/>
            </p:cNvSpPr>
            <p:nvPr/>
          </p:nvSpPr>
          <p:spPr bwMode="auto">
            <a:xfrm>
              <a:off x="994"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40"/>
            <p:cNvSpPr>
              <a:spLocks noChangeArrowheads="1"/>
            </p:cNvSpPr>
            <p:nvPr/>
          </p:nvSpPr>
          <p:spPr bwMode="auto">
            <a:xfrm>
              <a:off x="1052"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7" name="Freeform 41"/>
            <p:cNvSpPr>
              <a:spLocks/>
            </p:cNvSpPr>
            <p:nvPr/>
          </p:nvSpPr>
          <p:spPr bwMode="auto">
            <a:xfrm>
              <a:off x="994"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42"/>
            <p:cNvSpPr>
              <a:spLocks noChangeArrowheads="1"/>
            </p:cNvSpPr>
            <p:nvPr/>
          </p:nvSpPr>
          <p:spPr bwMode="auto">
            <a:xfrm>
              <a:off x="1052"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Freeform 43"/>
            <p:cNvSpPr>
              <a:spLocks/>
            </p:cNvSpPr>
            <p:nvPr/>
          </p:nvSpPr>
          <p:spPr bwMode="auto">
            <a:xfrm>
              <a:off x="1215"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Rectangle 44"/>
            <p:cNvSpPr>
              <a:spLocks noChangeArrowheads="1"/>
            </p:cNvSpPr>
            <p:nvPr/>
          </p:nvSpPr>
          <p:spPr bwMode="auto">
            <a:xfrm>
              <a:off x="1274"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Freeform 45"/>
            <p:cNvSpPr>
              <a:spLocks/>
            </p:cNvSpPr>
            <p:nvPr/>
          </p:nvSpPr>
          <p:spPr bwMode="auto">
            <a:xfrm>
              <a:off x="1215"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Rectangle 46"/>
            <p:cNvSpPr>
              <a:spLocks noChangeArrowheads="1"/>
            </p:cNvSpPr>
            <p:nvPr/>
          </p:nvSpPr>
          <p:spPr bwMode="auto">
            <a:xfrm>
              <a:off x="1274"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Freeform 47"/>
            <p:cNvSpPr>
              <a:spLocks/>
            </p:cNvSpPr>
            <p:nvPr/>
          </p:nvSpPr>
          <p:spPr bwMode="auto">
            <a:xfrm>
              <a:off x="1437"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Rectangle 48"/>
            <p:cNvSpPr>
              <a:spLocks noChangeArrowheads="1"/>
            </p:cNvSpPr>
            <p:nvPr/>
          </p:nvSpPr>
          <p:spPr bwMode="auto">
            <a:xfrm>
              <a:off x="1495" y="2951"/>
              <a:ext cx="1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Freeform 49"/>
            <p:cNvSpPr>
              <a:spLocks/>
            </p:cNvSpPr>
            <p:nvPr/>
          </p:nvSpPr>
          <p:spPr bwMode="auto">
            <a:xfrm>
              <a:off x="143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Rectangle 50"/>
            <p:cNvSpPr>
              <a:spLocks noChangeArrowheads="1"/>
            </p:cNvSpPr>
            <p:nvPr/>
          </p:nvSpPr>
          <p:spPr bwMode="auto">
            <a:xfrm>
              <a:off x="1495" y="3219"/>
              <a:ext cx="146"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RI6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Freeform 51"/>
            <p:cNvSpPr>
              <a:spLocks/>
            </p:cNvSpPr>
            <p:nvPr/>
          </p:nvSpPr>
          <p:spPr bwMode="auto">
            <a:xfrm>
              <a:off x="1711"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Rectangle 52"/>
            <p:cNvSpPr>
              <a:spLocks noChangeArrowheads="1"/>
            </p:cNvSpPr>
            <p:nvPr/>
          </p:nvSpPr>
          <p:spPr bwMode="auto">
            <a:xfrm>
              <a:off x="1759" y="2951"/>
              <a:ext cx="16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Freeform 53"/>
            <p:cNvSpPr>
              <a:spLocks/>
            </p:cNvSpPr>
            <p:nvPr/>
          </p:nvSpPr>
          <p:spPr bwMode="auto">
            <a:xfrm>
              <a:off x="1711"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Rectangle 54"/>
            <p:cNvSpPr>
              <a:spLocks noChangeArrowheads="1"/>
            </p:cNvSpPr>
            <p:nvPr/>
          </p:nvSpPr>
          <p:spPr bwMode="auto">
            <a:xfrm>
              <a:off x="1759" y="3219"/>
              <a:ext cx="168"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Freeform 55"/>
            <p:cNvSpPr>
              <a:spLocks/>
            </p:cNvSpPr>
            <p:nvPr/>
          </p:nvSpPr>
          <p:spPr bwMode="auto">
            <a:xfrm>
              <a:off x="1932" y="2892"/>
              <a:ext cx="212" cy="22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Rectangle 56"/>
            <p:cNvSpPr>
              <a:spLocks noChangeArrowheads="1"/>
            </p:cNvSpPr>
            <p:nvPr/>
          </p:nvSpPr>
          <p:spPr bwMode="auto">
            <a:xfrm>
              <a:off x="1980"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Freeform 57"/>
            <p:cNvSpPr>
              <a:spLocks/>
            </p:cNvSpPr>
            <p:nvPr/>
          </p:nvSpPr>
          <p:spPr bwMode="auto">
            <a:xfrm>
              <a:off x="1932" y="3158"/>
              <a:ext cx="212" cy="221"/>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Rectangle 58"/>
            <p:cNvSpPr>
              <a:spLocks noChangeArrowheads="1"/>
            </p:cNvSpPr>
            <p:nvPr/>
          </p:nvSpPr>
          <p:spPr bwMode="auto">
            <a:xfrm>
              <a:off x="1980"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Freeform 59"/>
            <p:cNvSpPr>
              <a:spLocks/>
            </p:cNvSpPr>
            <p:nvPr/>
          </p:nvSpPr>
          <p:spPr bwMode="auto">
            <a:xfrm>
              <a:off x="2153" y="2892"/>
              <a:ext cx="213" cy="220"/>
            </a:xfrm>
            <a:custGeom>
              <a:avLst/>
              <a:gdLst>
                <a:gd name="T0" fmla="*/ 0 w 4640"/>
                <a:gd name="T1" fmla="*/ 464 h 4816"/>
                <a:gd name="T2" fmla="*/ 464 w 4640"/>
                <a:gd name="T3" fmla="*/ 0 h 4816"/>
                <a:gd name="T4" fmla="*/ 4176 w 4640"/>
                <a:gd name="T5" fmla="*/ 0 h 4816"/>
                <a:gd name="T6" fmla="*/ 4640 w 4640"/>
                <a:gd name="T7" fmla="*/ 464 h 4816"/>
                <a:gd name="T8" fmla="*/ 4640 w 4640"/>
                <a:gd name="T9" fmla="*/ 4353 h 4816"/>
                <a:gd name="T10" fmla="*/ 4176 w 4640"/>
                <a:gd name="T11" fmla="*/ 4816 h 4816"/>
                <a:gd name="T12" fmla="*/ 464 w 4640"/>
                <a:gd name="T13" fmla="*/ 4816 h 4816"/>
                <a:gd name="T14" fmla="*/ 0 w 4640"/>
                <a:gd name="T15" fmla="*/ 4353 h 4816"/>
                <a:gd name="T16" fmla="*/ 0 w 4640"/>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0" h="4816">
                  <a:moveTo>
                    <a:pt x="0" y="464"/>
                  </a:moveTo>
                  <a:cubicBezTo>
                    <a:pt x="0" y="208"/>
                    <a:pt x="208" y="0"/>
                    <a:pt x="464" y="0"/>
                  </a:cubicBezTo>
                  <a:lnTo>
                    <a:pt x="4176" y="0"/>
                  </a:lnTo>
                  <a:cubicBezTo>
                    <a:pt x="4433" y="0"/>
                    <a:pt x="4640" y="208"/>
                    <a:pt x="4640" y="464"/>
                  </a:cubicBezTo>
                  <a:lnTo>
                    <a:pt x="4640" y="4353"/>
                  </a:lnTo>
                  <a:cubicBezTo>
                    <a:pt x="4640" y="4609"/>
                    <a:pt x="4433" y="4816"/>
                    <a:pt x="4176" y="4816"/>
                  </a:cubicBezTo>
                  <a:lnTo>
                    <a:pt x="464" y="4816"/>
                  </a:lnTo>
                  <a:cubicBezTo>
                    <a:pt x="208" y="4816"/>
                    <a:pt x="0" y="4609"/>
                    <a:pt x="0" y="4353"/>
                  </a:cubicBezTo>
                  <a:lnTo>
                    <a:pt x="0" y="464"/>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Rectangle 60"/>
            <p:cNvSpPr>
              <a:spLocks noChangeArrowheads="1"/>
            </p:cNvSpPr>
            <p:nvPr/>
          </p:nvSpPr>
          <p:spPr bwMode="auto">
            <a:xfrm>
              <a:off x="2202" y="2951"/>
              <a:ext cx="16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Freeform 61"/>
            <p:cNvSpPr>
              <a:spLocks/>
            </p:cNvSpPr>
            <p:nvPr/>
          </p:nvSpPr>
          <p:spPr bwMode="auto">
            <a:xfrm>
              <a:off x="2153"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Rectangle 62"/>
            <p:cNvSpPr>
              <a:spLocks noChangeArrowheads="1"/>
            </p:cNvSpPr>
            <p:nvPr/>
          </p:nvSpPr>
          <p:spPr bwMode="auto">
            <a:xfrm>
              <a:off x="2202" y="3219"/>
              <a:ext cx="16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RR6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Freeform 63"/>
            <p:cNvSpPr>
              <a:spLocks/>
            </p:cNvSpPr>
            <p:nvPr/>
          </p:nvSpPr>
          <p:spPr bwMode="auto">
            <a:xfrm>
              <a:off x="2417"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Rectangle 64"/>
            <p:cNvSpPr>
              <a:spLocks noChangeArrowheads="1"/>
            </p:cNvSpPr>
            <p:nvPr/>
          </p:nvSpPr>
          <p:spPr bwMode="auto">
            <a:xfrm>
              <a:off x="2451"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Freeform 65"/>
            <p:cNvSpPr>
              <a:spLocks/>
            </p:cNvSpPr>
            <p:nvPr/>
          </p:nvSpPr>
          <p:spPr bwMode="auto">
            <a:xfrm>
              <a:off x="2417" y="3158"/>
              <a:ext cx="213"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66"/>
            <p:cNvSpPr>
              <a:spLocks noChangeArrowheads="1"/>
            </p:cNvSpPr>
            <p:nvPr/>
          </p:nvSpPr>
          <p:spPr bwMode="auto">
            <a:xfrm>
              <a:off x="2451" y="3219"/>
              <a:ext cx="19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Freeform 67"/>
            <p:cNvSpPr>
              <a:spLocks/>
            </p:cNvSpPr>
            <p:nvPr/>
          </p:nvSpPr>
          <p:spPr bwMode="auto">
            <a:xfrm>
              <a:off x="2639"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Rectangle 68"/>
            <p:cNvSpPr>
              <a:spLocks noChangeArrowheads="1"/>
            </p:cNvSpPr>
            <p:nvPr/>
          </p:nvSpPr>
          <p:spPr bwMode="auto">
            <a:xfrm>
              <a:off x="2672" y="2951"/>
              <a:ext cx="2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5" name="Freeform 69"/>
            <p:cNvSpPr>
              <a:spLocks/>
            </p:cNvSpPr>
            <p:nvPr/>
          </p:nvSpPr>
          <p:spPr bwMode="auto">
            <a:xfrm>
              <a:off x="2639" y="3158"/>
              <a:ext cx="212" cy="221"/>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Rectangle 70"/>
            <p:cNvSpPr>
              <a:spLocks noChangeArrowheads="1"/>
            </p:cNvSpPr>
            <p:nvPr/>
          </p:nvSpPr>
          <p:spPr bwMode="auto">
            <a:xfrm>
              <a:off x="2672" y="3219"/>
              <a:ext cx="20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Freeform 71"/>
            <p:cNvSpPr>
              <a:spLocks/>
            </p:cNvSpPr>
            <p:nvPr/>
          </p:nvSpPr>
          <p:spPr bwMode="auto">
            <a:xfrm>
              <a:off x="2860"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Rectangle 72"/>
            <p:cNvSpPr>
              <a:spLocks noChangeArrowheads="1"/>
            </p:cNvSpPr>
            <p:nvPr/>
          </p:nvSpPr>
          <p:spPr bwMode="auto">
            <a:xfrm>
              <a:off x="2894" y="2951"/>
              <a:ext cx="1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DM3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Freeform 73"/>
            <p:cNvSpPr>
              <a:spLocks/>
            </p:cNvSpPr>
            <p:nvPr/>
          </p:nvSpPr>
          <p:spPr bwMode="auto">
            <a:xfrm>
              <a:off x="3124" y="2892"/>
              <a:ext cx="213"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Rectangle 74"/>
            <p:cNvSpPr>
              <a:spLocks noChangeArrowheads="1"/>
            </p:cNvSpPr>
            <p:nvPr/>
          </p:nvSpPr>
          <p:spPr bwMode="auto">
            <a:xfrm>
              <a:off x="3176"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Freeform 75"/>
            <p:cNvSpPr>
              <a:spLocks/>
            </p:cNvSpPr>
            <p:nvPr/>
          </p:nvSpPr>
          <p:spPr bwMode="auto">
            <a:xfrm>
              <a:off x="3346" y="2892"/>
              <a:ext cx="212" cy="220"/>
            </a:xfrm>
            <a:custGeom>
              <a:avLst/>
              <a:gdLst>
                <a:gd name="T0" fmla="*/ 0 w 2312"/>
                <a:gd name="T1" fmla="*/ 232 h 2408"/>
                <a:gd name="T2" fmla="*/ 232 w 2312"/>
                <a:gd name="T3" fmla="*/ 0 h 2408"/>
                <a:gd name="T4" fmla="*/ 2081 w 2312"/>
                <a:gd name="T5" fmla="*/ 0 h 2408"/>
                <a:gd name="T6" fmla="*/ 2312 w 2312"/>
                <a:gd name="T7" fmla="*/ 232 h 2408"/>
                <a:gd name="T8" fmla="*/ 2312 w 2312"/>
                <a:gd name="T9" fmla="*/ 2177 h 2408"/>
                <a:gd name="T10" fmla="*/ 2081 w 2312"/>
                <a:gd name="T11" fmla="*/ 2408 h 2408"/>
                <a:gd name="T12" fmla="*/ 232 w 2312"/>
                <a:gd name="T13" fmla="*/ 2408 h 2408"/>
                <a:gd name="T14" fmla="*/ 0 w 2312"/>
                <a:gd name="T15" fmla="*/ 2177 h 2408"/>
                <a:gd name="T16" fmla="*/ 0 w 2312"/>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2408">
                  <a:moveTo>
                    <a:pt x="0" y="232"/>
                  </a:moveTo>
                  <a:cubicBezTo>
                    <a:pt x="0" y="104"/>
                    <a:pt x="104" y="0"/>
                    <a:pt x="232" y="0"/>
                  </a:cubicBezTo>
                  <a:lnTo>
                    <a:pt x="2081" y="0"/>
                  </a:lnTo>
                  <a:cubicBezTo>
                    <a:pt x="2209" y="0"/>
                    <a:pt x="2312" y="104"/>
                    <a:pt x="2312" y="232"/>
                  </a:cubicBezTo>
                  <a:lnTo>
                    <a:pt x="2312" y="2177"/>
                  </a:lnTo>
                  <a:cubicBezTo>
                    <a:pt x="2312" y="2305"/>
                    <a:pt x="2209" y="2408"/>
                    <a:pt x="2081"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Rectangle 76"/>
            <p:cNvSpPr>
              <a:spLocks noChangeArrowheads="1"/>
            </p:cNvSpPr>
            <p:nvPr/>
          </p:nvSpPr>
          <p:spPr bwMode="auto">
            <a:xfrm>
              <a:off x="3397" y="2951"/>
              <a:ext cx="1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Freeform 77"/>
            <p:cNvSpPr>
              <a:spLocks/>
            </p:cNvSpPr>
            <p:nvPr/>
          </p:nvSpPr>
          <p:spPr bwMode="auto">
            <a:xfrm>
              <a:off x="3567" y="2892"/>
              <a:ext cx="212" cy="220"/>
            </a:xfrm>
            <a:custGeom>
              <a:avLst/>
              <a:gdLst>
                <a:gd name="T0" fmla="*/ 0 w 2320"/>
                <a:gd name="T1" fmla="*/ 232 h 2408"/>
                <a:gd name="T2" fmla="*/ 232 w 2320"/>
                <a:gd name="T3" fmla="*/ 0 h 2408"/>
                <a:gd name="T4" fmla="*/ 2088 w 2320"/>
                <a:gd name="T5" fmla="*/ 0 h 2408"/>
                <a:gd name="T6" fmla="*/ 2320 w 2320"/>
                <a:gd name="T7" fmla="*/ 232 h 2408"/>
                <a:gd name="T8" fmla="*/ 2320 w 2320"/>
                <a:gd name="T9" fmla="*/ 2177 h 2408"/>
                <a:gd name="T10" fmla="*/ 2088 w 2320"/>
                <a:gd name="T11" fmla="*/ 2408 h 2408"/>
                <a:gd name="T12" fmla="*/ 232 w 2320"/>
                <a:gd name="T13" fmla="*/ 2408 h 2408"/>
                <a:gd name="T14" fmla="*/ 0 w 2320"/>
                <a:gd name="T15" fmla="*/ 2177 h 2408"/>
                <a:gd name="T16" fmla="*/ 0 w 2320"/>
                <a:gd name="T17" fmla="*/ 232 h 2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0" h="2408">
                  <a:moveTo>
                    <a:pt x="0" y="232"/>
                  </a:moveTo>
                  <a:cubicBezTo>
                    <a:pt x="0" y="104"/>
                    <a:pt x="104" y="0"/>
                    <a:pt x="232" y="0"/>
                  </a:cubicBezTo>
                  <a:lnTo>
                    <a:pt x="2088" y="0"/>
                  </a:lnTo>
                  <a:cubicBezTo>
                    <a:pt x="2217" y="0"/>
                    <a:pt x="2320" y="104"/>
                    <a:pt x="2320" y="232"/>
                  </a:cubicBezTo>
                  <a:lnTo>
                    <a:pt x="2320" y="2177"/>
                  </a:lnTo>
                  <a:cubicBezTo>
                    <a:pt x="2320" y="2305"/>
                    <a:pt x="2217" y="2408"/>
                    <a:pt x="2088" y="2408"/>
                  </a:cubicBezTo>
                  <a:lnTo>
                    <a:pt x="232" y="2408"/>
                  </a:lnTo>
                  <a:cubicBezTo>
                    <a:pt x="104" y="2408"/>
                    <a:pt x="0" y="2305"/>
                    <a:pt x="0" y="2177"/>
                  </a:cubicBezTo>
                  <a:lnTo>
                    <a:pt x="0" y="232"/>
                  </a:lnTo>
                  <a:close/>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Rectangle 78"/>
            <p:cNvSpPr>
              <a:spLocks noChangeArrowheads="1"/>
            </p:cNvSpPr>
            <p:nvPr/>
          </p:nvSpPr>
          <p:spPr bwMode="auto">
            <a:xfrm>
              <a:off x="3619" y="2951"/>
              <a:ext cx="1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anose="020F0502020204030204" pitchFamily="34" charset="0"/>
                </a:rPr>
                <a:t>FP3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79"/>
            <p:cNvSpPr>
              <a:spLocks noChangeArrowheads="1"/>
            </p:cNvSpPr>
            <p:nvPr/>
          </p:nvSpPr>
          <p:spPr bwMode="auto">
            <a:xfrm>
              <a:off x="3818" y="2354"/>
              <a:ext cx="70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Policy index</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80"/>
            <p:cNvSpPr>
              <a:spLocks noChangeArrowheads="1"/>
            </p:cNvSpPr>
            <p:nvPr/>
          </p:nvSpPr>
          <p:spPr bwMode="auto">
            <a:xfrm>
              <a:off x="3818" y="2486"/>
              <a:ext cx="542"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(0 to 100)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81"/>
            <p:cNvSpPr>
              <a:spLocks noChangeArrowheads="1"/>
            </p:cNvSpPr>
            <p:nvPr/>
          </p:nvSpPr>
          <p:spPr bwMode="auto">
            <a:xfrm>
              <a:off x="3818" y="2926"/>
              <a:ext cx="11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rPr>
                <a:t>Component indicator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82"/>
            <p:cNvSpPr>
              <a:spLocks noChangeArrowheads="1"/>
            </p:cNvSpPr>
            <p:nvPr/>
          </p:nvSpPr>
          <p:spPr bwMode="auto">
            <a:xfrm>
              <a:off x="3818" y="3062"/>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83"/>
            <p:cNvSpPr>
              <a:spLocks noChangeArrowheads="1"/>
            </p:cNvSpPr>
            <p:nvPr/>
          </p:nvSpPr>
          <p:spPr bwMode="auto">
            <a:xfrm>
              <a:off x="3983" y="3059"/>
              <a:ext cx="10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Performance level: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4"/>
            <p:cNvSpPr>
              <a:spLocks noChangeArrowheads="1"/>
            </p:cNvSpPr>
            <p:nvPr/>
          </p:nvSpPr>
          <p:spPr bwMode="auto">
            <a:xfrm>
              <a:off x="4941" y="3059"/>
              <a:ext cx="8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5"/>
            <p:cNvSpPr>
              <a:spLocks noChangeArrowheads="1"/>
            </p:cNvSpPr>
            <p:nvPr/>
          </p:nvSpPr>
          <p:spPr bwMode="auto">
            <a:xfrm>
              <a:off x="4973" y="3059"/>
              <a:ext cx="1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86"/>
            <p:cNvSpPr>
              <a:spLocks noChangeArrowheads="1"/>
            </p:cNvSpPr>
            <p:nvPr/>
          </p:nvSpPr>
          <p:spPr bwMode="auto">
            <a:xfrm>
              <a:off x="3818" y="3179"/>
              <a:ext cx="8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87"/>
            <p:cNvSpPr>
              <a:spLocks noChangeArrowheads="1"/>
            </p:cNvSpPr>
            <p:nvPr/>
          </p:nvSpPr>
          <p:spPr bwMode="auto">
            <a:xfrm>
              <a:off x="3983" y="3176"/>
              <a:ext cx="8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rPr>
                <a:t>Relative weight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Line 88"/>
            <p:cNvSpPr>
              <a:spLocks noChangeShapeType="1"/>
            </p:cNvSpPr>
            <p:nvPr/>
          </p:nvSpPr>
          <p:spPr bwMode="auto">
            <a:xfrm>
              <a:off x="991" y="2481"/>
              <a:ext cx="659"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89"/>
            <p:cNvSpPr>
              <a:spLocks noChangeShapeType="1"/>
            </p:cNvSpPr>
            <p:nvPr/>
          </p:nvSpPr>
          <p:spPr bwMode="auto">
            <a:xfrm>
              <a:off x="1708"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90"/>
            <p:cNvSpPr>
              <a:spLocks noChangeShapeType="1"/>
            </p:cNvSpPr>
            <p:nvPr/>
          </p:nvSpPr>
          <p:spPr bwMode="auto">
            <a:xfrm>
              <a:off x="2415" y="2481"/>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91"/>
            <p:cNvSpPr>
              <a:spLocks noChangeShapeType="1"/>
            </p:cNvSpPr>
            <p:nvPr/>
          </p:nvSpPr>
          <p:spPr bwMode="auto">
            <a:xfrm>
              <a:off x="3121" y="2445"/>
              <a:ext cx="658"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Rectangle 92"/>
            <p:cNvSpPr>
              <a:spLocks noChangeArrowheads="1"/>
            </p:cNvSpPr>
            <p:nvPr/>
          </p:nvSpPr>
          <p:spPr bwMode="auto">
            <a:xfrm>
              <a:off x="3401" y="1841"/>
              <a:ext cx="25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3"/>
            <p:cNvSpPr>
              <a:spLocks noChangeArrowheads="1"/>
            </p:cNvSpPr>
            <p:nvPr/>
          </p:nvSpPr>
          <p:spPr bwMode="auto">
            <a:xfrm>
              <a:off x="3603" y="1903"/>
              <a:ext cx="11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4"/>
            <p:cNvSpPr>
              <a:spLocks noChangeArrowheads="1"/>
            </p:cNvSpPr>
            <p:nvPr/>
          </p:nvSpPr>
          <p:spPr bwMode="auto">
            <a:xfrm>
              <a:off x="3707" y="1841"/>
              <a:ext cx="35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5"/>
            <p:cNvSpPr>
              <a:spLocks noChangeArrowheads="1"/>
            </p:cNvSpPr>
            <p:nvPr/>
          </p:nvSpPr>
          <p:spPr bwMode="auto">
            <a:xfrm>
              <a:off x="4004" y="1903"/>
              <a:ext cx="154"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RR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6"/>
            <p:cNvSpPr>
              <a:spLocks noChangeArrowheads="1"/>
            </p:cNvSpPr>
            <p:nvPr/>
          </p:nvSpPr>
          <p:spPr bwMode="auto">
            <a:xfrm>
              <a:off x="4140"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7"/>
            <p:cNvSpPr>
              <a:spLocks noChangeArrowheads="1"/>
            </p:cNvSpPr>
            <p:nvPr/>
          </p:nvSpPr>
          <p:spPr bwMode="auto">
            <a:xfrm>
              <a:off x="4436" y="1903"/>
              <a:ext cx="163"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DM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8"/>
            <p:cNvSpPr>
              <a:spLocks noChangeArrowheads="1"/>
            </p:cNvSpPr>
            <p:nvPr/>
          </p:nvSpPr>
          <p:spPr bwMode="auto">
            <a:xfrm>
              <a:off x="4581" y="1841"/>
              <a:ext cx="35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 RMI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9"/>
            <p:cNvSpPr>
              <a:spLocks noChangeArrowheads="1"/>
            </p:cNvSpPr>
            <p:nvPr/>
          </p:nvSpPr>
          <p:spPr bwMode="auto">
            <a:xfrm>
              <a:off x="4878" y="1903"/>
              <a:ext cx="140"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smtClean="0">
                  <a:ln>
                    <a:noFill/>
                  </a:ln>
                  <a:solidFill>
                    <a:srgbClr val="000000"/>
                  </a:solidFill>
                  <a:effectLst/>
                  <a:latin typeface="Arial" panose="020B0604020202020204" pitchFamily="34" charset="0"/>
                </a:rPr>
                <a:t>FP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0"/>
            <p:cNvSpPr>
              <a:spLocks noChangeArrowheads="1"/>
            </p:cNvSpPr>
            <p:nvPr/>
          </p:nvSpPr>
          <p:spPr bwMode="auto">
            <a:xfrm>
              <a:off x="4156" y="1962"/>
              <a:ext cx="1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000000"/>
                  </a:solidFill>
                  <a:effectLst/>
                  <a:latin typeface="Arial" panose="020B060402020202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Line 101"/>
            <p:cNvSpPr>
              <a:spLocks noChangeShapeType="1"/>
            </p:cNvSpPr>
            <p:nvPr/>
          </p:nvSpPr>
          <p:spPr bwMode="auto">
            <a:xfrm>
              <a:off x="3330" y="1978"/>
              <a:ext cx="1700" cy="1"/>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Rectangle 102"/>
            <p:cNvSpPr>
              <a:spLocks noChangeArrowheads="1"/>
            </p:cNvSpPr>
            <p:nvPr/>
          </p:nvSpPr>
          <p:spPr bwMode="auto">
            <a:xfrm>
              <a:off x="3224" y="1892"/>
              <a:ext cx="1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anose="020B0604020202020204" pitchFamily="34"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grpSp>
        <p:nvGrpSpPr>
          <p:cNvPr id="119" name="Gruppe 118"/>
          <p:cNvGrpSpPr/>
          <p:nvPr/>
        </p:nvGrpSpPr>
        <p:grpSpPr>
          <a:xfrm>
            <a:off x="1581151" y="4586287"/>
            <a:ext cx="4479924" cy="693153"/>
            <a:chOff x="1581151" y="4586287"/>
            <a:chExt cx="4479924" cy="693153"/>
          </a:xfrm>
        </p:grpSpPr>
        <p:grpSp>
          <p:nvGrpSpPr>
            <p:cNvPr id="117" name="Gruppe 116"/>
            <p:cNvGrpSpPr/>
            <p:nvPr/>
          </p:nvGrpSpPr>
          <p:grpSpPr>
            <a:xfrm>
              <a:off x="1581151" y="4586287"/>
              <a:ext cx="336550" cy="349250"/>
              <a:chOff x="1581151" y="4586287"/>
              <a:chExt cx="336550" cy="349250"/>
            </a:xfrm>
            <a:solidFill>
              <a:srgbClr val="5CB59F"/>
            </a:solidFill>
          </p:grpSpPr>
          <p:sp>
            <p:nvSpPr>
              <p:cNvPr id="115" name="Freeform 39"/>
              <p:cNvSpPr>
                <a:spLocks/>
              </p:cNvSpPr>
              <p:nvPr/>
            </p:nvSpPr>
            <p:spPr bwMode="auto">
              <a:xfrm>
                <a:off x="1581151" y="4586287"/>
                <a:ext cx="336550" cy="349250"/>
              </a:xfrm>
              <a:custGeom>
                <a:avLst/>
                <a:gdLst>
                  <a:gd name="T0" fmla="*/ 0 w 4624"/>
                  <a:gd name="T1" fmla="*/ 464 h 4816"/>
                  <a:gd name="T2" fmla="*/ 463 w 4624"/>
                  <a:gd name="T3" fmla="*/ 0 h 4816"/>
                  <a:gd name="T4" fmla="*/ 4162 w 4624"/>
                  <a:gd name="T5" fmla="*/ 0 h 4816"/>
                  <a:gd name="T6" fmla="*/ 4624 w 4624"/>
                  <a:gd name="T7" fmla="*/ 464 h 4816"/>
                  <a:gd name="T8" fmla="*/ 4624 w 4624"/>
                  <a:gd name="T9" fmla="*/ 4353 h 4816"/>
                  <a:gd name="T10" fmla="*/ 4162 w 4624"/>
                  <a:gd name="T11" fmla="*/ 4816 h 4816"/>
                  <a:gd name="T12" fmla="*/ 463 w 4624"/>
                  <a:gd name="T13" fmla="*/ 4816 h 4816"/>
                  <a:gd name="T14" fmla="*/ 0 w 4624"/>
                  <a:gd name="T15" fmla="*/ 4353 h 4816"/>
                  <a:gd name="T16" fmla="*/ 0 w 4624"/>
                  <a:gd name="T17" fmla="*/ 464 h 4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4" h="4816">
                    <a:moveTo>
                      <a:pt x="0" y="464"/>
                    </a:moveTo>
                    <a:cubicBezTo>
                      <a:pt x="0" y="208"/>
                      <a:pt x="207" y="0"/>
                      <a:pt x="463" y="0"/>
                    </a:cubicBezTo>
                    <a:lnTo>
                      <a:pt x="4162" y="0"/>
                    </a:lnTo>
                    <a:cubicBezTo>
                      <a:pt x="4417" y="0"/>
                      <a:pt x="4624" y="208"/>
                      <a:pt x="4624" y="464"/>
                    </a:cubicBezTo>
                    <a:lnTo>
                      <a:pt x="4624" y="4353"/>
                    </a:lnTo>
                    <a:cubicBezTo>
                      <a:pt x="4624" y="4609"/>
                      <a:pt x="4417" y="4816"/>
                      <a:pt x="4162" y="4816"/>
                    </a:cubicBezTo>
                    <a:lnTo>
                      <a:pt x="463" y="4816"/>
                    </a:lnTo>
                    <a:cubicBezTo>
                      <a:pt x="207" y="4816"/>
                      <a:pt x="0" y="4609"/>
                      <a:pt x="0" y="4353"/>
                    </a:cubicBezTo>
                    <a:lnTo>
                      <a:pt x="0" y="464"/>
                    </a:lnTo>
                    <a:close/>
                  </a:path>
                </a:pathLst>
              </a:custGeom>
              <a:grpFill/>
              <a:ln w="19050" cap="flat">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 name="Rectangle 40"/>
              <p:cNvSpPr>
                <a:spLocks noChangeArrowheads="1"/>
              </p:cNvSpPr>
              <p:nvPr/>
            </p:nvSpPr>
            <p:spPr bwMode="auto">
              <a:xfrm>
                <a:off x="1673226" y="4679950"/>
                <a:ext cx="231775" cy="187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anose="020F0502020204030204" pitchFamily="34" charset="0"/>
                  </a:rPr>
                  <a:t>RI1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12" name="TekstSylinder 111"/>
            <p:cNvSpPr txBox="1"/>
            <p:nvPr/>
          </p:nvSpPr>
          <p:spPr>
            <a:xfrm rot="168951">
              <a:off x="4760011" y="4940886"/>
              <a:ext cx="1218219" cy="338554"/>
            </a:xfrm>
            <a:prstGeom prst="rect">
              <a:avLst/>
            </a:prstGeom>
            <a:noFill/>
          </p:spPr>
          <p:txBody>
            <a:bodyPr wrap="none" rtlCol="0">
              <a:spAutoFit/>
            </a:bodyPr>
            <a:lstStyle/>
            <a:p>
              <a:r>
                <a:rPr lang="nb-NO" sz="1600" dirty="0" err="1">
                  <a:solidFill>
                    <a:srgbClr val="00B050"/>
                  </a:solidFill>
                </a:rPr>
                <a:t>s</a:t>
              </a:r>
              <a:r>
                <a:rPr lang="nb-NO" sz="1600" dirty="0" err="1" smtClean="0">
                  <a:solidFill>
                    <a:srgbClr val="00B050"/>
                  </a:solidFill>
                </a:rPr>
                <a:t>ee</a:t>
              </a:r>
              <a:r>
                <a:rPr lang="nb-NO" sz="1600" dirty="0" smtClean="0">
                  <a:solidFill>
                    <a:srgbClr val="00B050"/>
                  </a:solidFill>
                </a:rPr>
                <a:t> </a:t>
              </a:r>
              <a:r>
                <a:rPr lang="nb-NO" sz="1600" dirty="0" err="1" smtClean="0">
                  <a:solidFill>
                    <a:srgbClr val="00B050"/>
                  </a:solidFill>
                </a:rPr>
                <a:t>example</a:t>
              </a:r>
              <a:endParaRPr lang="en-GB" sz="1600" dirty="0">
                <a:solidFill>
                  <a:srgbClr val="00B050"/>
                </a:solidFill>
              </a:endParaRPr>
            </a:p>
          </p:txBody>
        </p:sp>
        <p:cxnSp>
          <p:nvCxnSpPr>
            <p:cNvPr id="111" name="Rett pil 110"/>
            <p:cNvCxnSpPr/>
            <p:nvPr/>
          </p:nvCxnSpPr>
          <p:spPr>
            <a:xfrm flipH="1" flipV="1">
              <a:off x="1822450" y="4856163"/>
              <a:ext cx="4238625" cy="185737"/>
            </a:xfrm>
            <a:prstGeom prst="straightConnector1">
              <a:avLst/>
            </a:prstGeom>
            <a:ln>
              <a:solidFill>
                <a:srgbClr val="00B050"/>
              </a:solidFill>
              <a:headEnd type="none"/>
              <a:tailEnd type="arrow" w="lg" len="lg"/>
            </a:ln>
          </p:spPr>
          <p:style>
            <a:lnRef idx="2">
              <a:schemeClr val="accent1"/>
            </a:lnRef>
            <a:fillRef idx="0">
              <a:schemeClr val="accent1"/>
            </a:fillRef>
            <a:effectRef idx="1">
              <a:schemeClr val="accent1"/>
            </a:effectRef>
            <a:fontRef idx="minor">
              <a:schemeClr val="tx1"/>
            </a:fontRef>
          </p:style>
        </p:cxnSp>
      </p:grpSp>
      <p:sp>
        <p:nvSpPr>
          <p:cNvPr id="167" name="Avrundet rektangel 166"/>
          <p:cNvSpPr/>
          <p:nvPr/>
        </p:nvSpPr>
        <p:spPr>
          <a:xfrm>
            <a:off x="1391409" y="1707545"/>
            <a:ext cx="6856482" cy="4191557"/>
          </a:xfrm>
          <a:prstGeom prst="roundRect">
            <a:avLst>
              <a:gd name="adj" fmla="val 5470"/>
            </a:avLst>
          </a:prstGeom>
          <a:solidFill>
            <a:srgbClr val="FFFFFF">
              <a:alpha val="80000"/>
            </a:srgbClr>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5" name="Avrundet rektangel 164"/>
          <p:cNvSpPr/>
          <p:nvPr/>
        </p:nvSpPr>
        <p:spPr>
          <a:xfrm>
            <a:off x="4090579" y="1764609"/>
            <a:ext cx="1803747" cy="872303"/>
          </a:xfrm>
          <a:prstGeom prst="roundRect">
            <a:avLst>
              <a:gd name="adj" fmla="val 26176"/>
            </a:avLst>
          </a:prstGeom>
          <a:solidFill>
            <a:schemeClr val="bg2">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3" name="Avrundet rektangel 162"/>
          <p:cNvSpPr/>
          <p:nvPr/>
        </p:nvSpPr>
        <p:spPr>
          <a:xfrm>
            <a:off x="2288829" y="1757591"/>
            <a:ext cx="1803747" cy="872303"/>
          </a:xfrm>
          <a:prstGeom prst="roundRect">
            <a:avLst>
              <a:gd name="adj" fmla="val 26176"/>
            </a:avLst>
          </a:prstGeom>
          <a:solidFill>
            <a:schemeClr val="bg2">
              <a:lumMod val="9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13" name="Avrundet rektangel 112"/>
          <p:cNvSpPr/>
          <p:nvPr/>
        </p:nvSpPr>
        <p:spPr>
          <a:xfrm>
            <a:off x="2284850" y="2109292"/>
            <a:ext cx="6724906" cy="4056012"/>
          </a:xfrm>
          <a:prstGeom prst="roundRect">
            <a:avLst>
              <a:gd name="adj" fmla="val 5470"/>
            </a:avLst>
          </a:prstGeom>
          <a:solidFill>
            <a:srgbClr val="C4BD97"/>
          </a:solid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161" name="Avrundet rektangel 160">
            <a:hlinkClick r:id="rId2" action="ppaction://hlinksldjump"/>
          </p:cNvPr>
          <p:cNvSpPr/>
          <p:nvPr/>
        </p:nvSpPr>
        <p:spPr>
          <a:xfrm>
            <a:off x="2136312" y="1585855"/>
            <a:ext cx="2061100"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smtClean="0">
                <a:solidFill>
                  <a:schemeClr val="bg1">
                    <a:lumMod val="50000"/>
                  </a:schemeClr>
                </a:solidFill>
              </a:rPr>
              <a:t>Performance</a:t>
            </a:r>
            <a:r>
              <a:rPr lang="nb-NO" dirty="0" smtClean="0">
                <a:solidFill>
                  <a:schemeClr val="bg1">
                    <a:lumMod val="50000"/>
                  </a:schemeClr>
                </a:solidFill>
              </a:rPr>
              <a:t> </a:t>
            </a:r>
            <a:r>
              <a:rPr lang="nb-NO" dirty="0" err="1" smtClean="0">
                <a:solidFill>
                  <a:schemeClr val="bg1">
                    <a:lumMod val="50000"/>
                  </a:schemeClr>
                </a:solidFill>
              </a:rPr>
              <a:t>level</a:t>
            </a:r>
            <a:endParaRPr lang="en-GB" sz="1400" dirty="0">
              <a:solidFill>
                <a:schemeClr val="bg1">
                  <a:lumMod val="50000"/>
                </a:schemeClr>
              </a:solidFill>
            </a:endParaRPr>
          </a:p>
        </p:txBody>
      </p:sp>
      <p:sp>
        <p:nvSpPr>
          <p:cNvPr id="166" name="Avrundet rektangel 165"/>
          <p:cNvSpPr/>
          <p:nvPr/>
        </p:nvSpPr>
        <p:spPr>
          <a:xfrm>
            <a:off x="3938062" y="1555347"/>
            <a:ext cx="2061100"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chemeClr val="tx1"/>
                </a:solidFill>
              </a:rPr>
              <a:t>Relative </a:t>
            </a:r>
            <a:r>
              <a:rPr lang="nb-NO" dirty="0" err="1" smtClean="0">
                <a:solidFill>
                  <a:schemeClr val="tx1"/>
                </a:solidFill>
              </a:rPr>
              <a:t>weights</a:t>
            </a:r>
            <a:endParaRPr lang="en-GB" sz="1400" dirty="0">
              <a:solidFill>
                <a:schemeClr val="tx1"/>
              </a:solidFill>
            </a:endParaRPr>
          </a:p>
        </p:txBody>
      </p:sp>
      <p:sp>
        <p:nvSpPr>
          <p:cNvPr id="341" name="TekstSylinder 340"/>
          <p:cNvSpPr txBox="1"/>
          <p:nvPr/>
        </p:nvSpPr>
        <p:spPr>
          <a:xfrm>
            <a:off x="2319546" y="2153418"/>
            <a:ext cx="6639982" cy="1569660"/>
          </a:xfrm>
          <a:prstGeom prst="rect">
            <a:avLst/>
          </a:prstGeom>
          <a:noFill/>
        </p:spPr>
        <p:txBody>
          <a:bodyPr wrap="square" rtlCol="0">
            <a:spAutoFit/>
          </a:bodyPr>
          <a:lstStyle/>
          <a:p>
            <a:r>
              <a:rPr lang="en-GB" sz="1600" dirty="0">
                <a:solidFill>
                  <a:schemeClr val="bg1"/>
                </a:solidFill>
              </a:rPr>
              <a:t>The process of allocating the </a:t>
            </a:r>
            <a:r>
              <a:rPr lang="en-GB" sz="1600" dirty="0" smtClean="0">
                <a:solidFill>
                  <a:schemeClr val="bg1"/>
                </a:solidFill>
              </a:rPr>
              <a:t>weights follows </a:t>
            </a:r>
            <a:r>
              <a:rPr lang="en-GB" sz="1600" dirty="0">
                <a:solidFill>
                  <a:schemeClr val="bg1"/>
                </a:solidFill>
              </a:rPr>
              <a:t>the </a:t>
            </a:r>
            <a:r>
              <a:rPr lang="en-GB" sz="1600" u="sng" dirty="0">
                <a:solidFill>
                  <a:schemeClr val="bg1"/>
                </a:solidFill>
              </a:rPr>
              <a:t>Analytic Hierarchy Process (AHP</a:t>
            </a:r>
            <a:r>
              <a:rPr lang="en-GB" sz="1600" u="sng" dirty="0" smtClean="0">
                <a:solidFill>
                  <a:schemeClr val="bg1"/>
                </a:solidFill>
              </a:rPr>
              <a:t>)</a:t>
            </a:r>
            <a:r>
              <a:rPr lang="en-GB" sz="1600" dirty="0" smtClean="0">
                <a:solidFill>
                  <a:schemeClr val="bg1"/>
                </a:solidFill>
              </a:rPr>
              <a:t>. Each component indicator within a public policy are compared pairwise. </a:t>
            </a:r>
            <a:r>
              <a:rPr lang="nb-NO" sz="1600" dirty="0" smtClean="0">
                <a:solidFill>
                  <a:schemeClr val="bg1"/>
                </a:solidFill>
              </a:rPr>
              <a:t>The </a:t>
            </a:r>
            <a:r>
              <a:rPr lang="nb-NO" sz="1600" dirty="0" err="1" smtClean="0">
                <a:solidFill>
                  <a:schemeClr val="bg1"/>
                </a:solidFill>
              </a:rPr>
              <a:t>calculated</a:t>
            </a:r>
            <a:r>
              <a:rPr lang="nb-NO" sz="1600" dirty="0" smtClean="0">
                <a:solidFill>
                  <a:schemeClr val="bg1"/>
                </a:solidFill>
              </a:rPr>
              <a:t> relative </a:t>
            </a:r>
            <a:r>
              <a:rPr lang="nb-NO" sz="1600" dirty="0" err="1" smtClean="0">
                <a:solidFill>
                  <a:schemeClr val="bg1"/>
                </a:solidFill>
              </a:rPr>
              <a:t>weights</a:t>
            </a:r>
            <a:r>
              <a:rPr lang="nb-NO" sz="1600" dirty="0">
                <a:solidFill>
                  <a:schemeClr val="bg1"/>
                </a:solidFill>
              </a:rPr>
              <a:t> </a:t>
            </a:r>
            <a:r>
              <a:rPr lang="nb-NO" sz="1600" dirty="0" err="1" smtClean="0">
                <a:solidFill>
                  <a:schemeClr val="bg1"/>
                </a:solidFill>
              </a:rPr>
              <a:t>give</a:t>
            </a:r>
            <a:r>
              <a:rPr lang="nb-NO" sz="1600" dirty="0" smtClean="0">
                <a:solidFill>
                  <a:schemeClr val="bg1"/>
                </a:solidFill>
              </a:rPr>
              <a:t> </a:t>
            </a:r>
            <a:r>
              <a:rPr lang="nb-NO" sz="1600" dirty="0" err="1" smtClean="0">
                <a:solidFill>
                  <a:schemeClr val="bg1"/>
                </a:solidFill>
              </a:rPr>
              <a:t>heights</a:t>
            </a:r>
            <a:r>
              <a:rPr lang="nb-NO" sz="1600" dirty="0" smtClean="0">
                <a:solidFill>
                  <a:schemeClr val="bg1"/>
                </a:solidFill>
              </a:rPr>
              <a:t> to </a:t>
            </a:r>
            <a:r>
              <a:rPr lang="nb-NO" sz="1600" dirty="0" err="1" smtClean="0">
                <a:solidFill>
                  <a:schemeClr val="bg1"/>
                </a:solidFill>
              </a:rPr>
              <a:t>the</a:t>
            </a:r>
            <a:r>
              <a:rPr lang="nb-NO" sz="1600" dirty="0" smtClean="0">
                <a:solidFill>
                  <a:schemeClr val="bg1"/>
                </a:solidFill>
              </a:rPr>
              <a:t> </a:t>
            </a:r>
            <a:r>
              <a:rPr lang="nb-NO" sz="1600" dirty="0" err="1" smtClean="0">
                <a:solidFill>
                  <a:schemeClr val="bg1"/>
                </a:solidFill>
              </a:rPr>
              <a:t>membership</a:t>
            </a:r>
            <a:r>
              <a:rPr lang="nb-NO" sz="1600" dirty="0" smtClean="0">
                <a:solidFill>
                  <a:schemeClr val="bg1"/>
                </a:solidFill>
              </a:rPr>
              <a:t> </a:t>
            </a:r>
            <a:r>
              <a:rPr lang="nb-NO" sz="1600" dirty="0" err="1" smtClean="0">
                <a:solidFill>
                  <a:schemeClr val="bg1"/>
                </a:solidFill>
              </a:rPr>
              <a:t>functions</a:t>
            </a:r>
            <a:r>
              <a:rPr lang="nb-NO" sz="1600" dirty="0" smtClean="0">
                <a:solidFill>
                  <a:schemeClr val="bg1"/>
                </a:solidFill>
              </a:rPr>
              <a:t>. A policy </a:t>
            </a:r>
            <a:r>
              <a:rPr lang="nb-NO" sz="1600" dirty="0" err="1" smtClean="0">
                <a:solidFill>
                  <a:schemeClr val="bg1"/>
                </a:solidFill>
              </a:rPr>
              <a:t>index</a:t>
            </a:r>
            <a:r>
              <a:rPr lang="nb-NO" sz="1600" dirty="0" smtClean="0">
                <a:solidFill>
                  <a:schemeClr val="bg1"/>
                </a:solidFill>
              </a:rPr>
              <a:t> (e.g. RMI</a:t>
            </a:r>
            <a:r>
              <a:rPr lang="nb-NO" sz="1600" baseline="-25000" dirty="0" smtClean="0">
                <a:solidFill>
                  <a:schemeClr val="bg1"/>
                </a:solidFill>
              </a:rPr>
              <a:t>RI</a:t>
            </a:r>
            <a:r>
              <a:rPr lang="nb-NO" sz="1600" dirty="0" smtClean="0">
                <a:solidFill>
                  <a:schemeClr val="bg1"/>
                </a:solidFill>
              </a:rPr>
              <a:t>) is </a:t>
            </a:r>
            <a:r>
              <a:rPr lang="nb-NO" sz="1600" dirty="0" err="1" smtClean="0">
                <a:solidFill>
                  <a:schemeClr val="bg1"/>
                </a:solidFill>
              </a:rPr>
              <a:t>the</a:t>
            </a:r>
            <a:r>
              <a:rPr lang="nb-NO" sz="1600" dirty="0" smtClean="0">
                <a:solidFill>
                  <a:schemeClr val="bg1"/>
                </a:solidFill>
              </a:rPr>
              <a:t> </a:t>
            </a:r>
            <a:r>
              <a:rPr lang="nb-NO" sz="1600" dirty="0" err="1" smtClean="0">
                <a:solidFill>
                  <a:schemeClr val="bg1"/>
                </a:solidFill>
              </a:rPr>
              <a:t>concentrated</a:t>
            </a:r>
            <a:r>
              <a:rPr lang="nb-NO" sz="1600" dirty="0" smtClean="0">
                <a:solidFill>
                  <a:schemeClr val="bg1"/>
                </a:solidFill>
              </a:rPr>
              <a:t> </a:t>
            </a:r>
            <a:r>
              <a:rPr lang="nb-NO" sz="1600" dirty="0" err="1" smtClean="0">
                <a:solidFill>
                  <a:schemeClr val="bg1"/>
                </a:solidFill>
              </a:rPr>
              <a:t>value</a:t>
            </a:r>
            <a:r>
              <a:rPr lang="nb-NO" sz="1600" dirty="0">
                <a:solidFill>
                  <a:schemeClr val="bg1"/>
                </a:solidFill>
              </a:rPr>
              <a:t> </a:t>
            </a:r>
            <a:r>
              <a:rPr lang="nb-NO" sz="1600" dirty="0" err="1" smtClean="0">
                <a:solidFill>
                  <a:schemeClr val="bg1"/>
                </a:solidFill>
              </a:rPr>
              <a:t>of</a:t>
            </a:r>
            <a:r>
              <a:rPr lang="nb-NO" sz="1600" dirty="0" smtClean="0">
                <a:solidFill>
                  <a:schemeClr val="bg1"/>
                </a:solidFill>
              </a:rPr>
              <a:t> </a:t>
            </a:r>
            <a:r>
              <a:rPr lang="nb-NO" sz="1600" dirty="0" err="1" smtClean="0">
                <a:solidFill>
                  <a:schemeClr val="bg1"/>
                </a:solidFill>
              </a:rPr>
              <a:t>the</a:t>
            </a:r>
            <a:r>
              <a:rPr lang="nb-NO" sz="1600" dirty="0" smtClean="0">
                <a:solidFill>
                  <a:schemeClr val="bg1"/>
                </a:solidFill>
              </a:rPr>
              <a:t> </a:t>
            </a:r>
            <a:r>
              <a:rPr lang="nb-NO" sz="1600" dirty="0" err="1" smtClean="0">
                <a:solidFill>
                  <a:schemeClr val="bg1"/>
                </a:solidFill>
              </a:rPr>
              <a:t>fuzzy</a:t>
            </a:r>
            <a:r>
              <a:rPr lang="nb-NO" sz="1600" dirty="0" smtClean="0">
                <a:solidFill>
                  <a:schemeClr val="bg1"/>
                </a:solidFill>
              </a:rPr>
              <a:t> </a:t>
            </a:r>
            <a:r>
              <a:rPr lang="nb-NO" sz="1600" dirty="0" err="1" smtClean="0">
                <a:solidFill>
                  <a:schemeClr val="bg1"/>
                </a:solidFill>
              </a:rPr>
              <a:t>set</a:t>
            </a:r>
            <a:r>
              <a:rPr lang="nb-NO" sz="1600" dirty="0" smtClean="0">
                <a:solidFill>
                  <a:schemeClr val="bg1"/>
                </a:solidFill>
              </a:rPr>
              <a:t>.</a:t>
            </a:r>
          </a:p>
          <a:p>
            <a:endParaRPr lang="en-GB" sz="1600" dirty="0" smtClean="0">
              <a:solidFill>
                <a:schemeClr val="bg1"/>
              </a:solidFill>
            </a:endParaRPr>
          </a:p>
          <a:p>
            <a:endParaRPr lang="en-GB" sz="1600" dirty="0">
              <a:solidFill>
                <a:schemeClr val="bg1"/>
              </a:solidFill>
            </a:endParaRPr>
          </a:p>
        </p:txBody>
      </p:sp>
      <p:pic>
        <p:nvPicPr>
          <p:cNvPr id="14" name="Bilde 13"/>
          <p:cNvPicPr>
            <a:picLocks noChangeAspect="1"/>
          </p:cNvPicPr>
          <p:nvPr/>
        </p:nvPicPr>
        <p:blipFill>
          <a:blip r:embed="rId3"/>
          <a:stretch>
            <a:fillRect/>
          </a:stretch>
        </p:blipFill>
        <p:spPr>
          <a:xfrm>
            <a:off x="2846936" y="3232085"/>
            <a:ext cx="2756752" cy="2884504"/>
          </a:xfrm>
          <a:prstGeom prst="rect">
            <a:avLst/>
          </a:prstGeom>
        </p:spPr>
      </p:pic>
      <p:pic>
        <p:nvPicPr>
          <p:cNvPr id="15" name="Bilde 14"/>
          <p:cNvPicPr>
            <a:picLocks noChangeAspect="1"/>
          </p:cNvPicPr>
          <p:nvPr/>
        </p:nvPicPr>
        <p:blipFill>
          <a:blip r:embed="rId4"/>
          <a:stretch>
            <a:fillRect/>
          </a:stretch>
        </p:blipFill>
        <p:spPr>
          <a:xfrm>
            <a:off x="5844218" y="3167356"/>
            <a:ext cx="2608704" cy="2682473"/>
          </a:xfrm>
          <a:prstGeom prst="rect">
            <a:avLst/>
          </a:prstGeom>
        </p:spPr>
      </p:pic>
      <p:pic>
        <p:nvPicPr>
          <p:cNvPr id="122" name="Bilde 121"/>
          <p:cNvPicPr/>
          <p:nvPr/>
        </p:nvPicPr>
        <p:blipFill>
          <a:blip r:embed="rId5">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35" name="Avrundet rektangel 134">
            <a:hlinkClick r:id="rId6" action="ppaction://hlinksldjump"/>
          </p:cNvPr>
          <p:cNvSpPr/>
          <p:nvPr/>
        </p:nvSpPr>
        <p:spPr>
          <a:xfrm>
            <a:off x="-108360" y="2850209"/>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The RMI </a:t>
            </a:r>
            <a:r>
              <a:rPr lang="nb-NO" sz="1400" dirty="0" err="1" smtClean="0">
                <a:solidFill>
                  <a:srgbClr val="5CB59F"/>
                </a:solidFill>
              </a:rPr>
              <a:t>method</a:t>
            </a:r>
            <a:endParaRPr lang="en-GB" sz="1100" dirty="0">
              <a:solidFill>
                <a:srgbClr val="5CB59F"/>
              </a:solidFill>
            </a:endParaRPr>
          </a:p>
        </p:txBody>
      </p:sp>
      <p:sp>
        <p:nvSpPr>
          <p:cNvPr id="136" name="Avrundet rektangel 135">
            <a:hlinkClick r:id="rId7"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37" name="Avrundet rektangel 136">
            <a:hlinkClick r:id="rId8"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38" name="Avrundet rektangel 137">
            <a:hlinkClick r:id="rId9"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39" name="Avrundet rektangel 138">
            <a:hlinkClick r:id="rId10"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140" name="Avrundet rektangel 139">
            <a:hlinkClick r:id="rId11"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141" name="Avrundet rektangel 140">
            <a:hlinkClick r:id="rId12" action="ppaction://hlinksldjump"/>
          </p:cNvPr>
          <p:cNvSpPr/>
          <p:nvPr/>
        </p:nvSpPr>
        <p:spPr>
          <a:xfrm>
            <a:off x="-108360" y="319643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List </a:t>
            </a:r>
            <a:r>
              <a:rPr lang="nb-NO" sz="1400" dirty="0" err="1" smtClean="0"/>
              <a:t>of</a:t>
            </a:r>
            <a:r>
              <a:rPr lang="nb-NO" sz="1400" dirty="0" smtClean="0"/>
              <a:t> </a:t>
            </a:r>
            <a:r>
              <a:rPr lang="nb-NO" sz="1400" dirty="0" err="1" smtClean="0"/>
              <a:t>indicators</a:t>
            </a:r>
            <a:endParaRPr lang="en-GB" sz="1400" dirty="0"/>
          </a:p>
        </p:txBody>
      </p:sp>
      <p:sp>
        <p:nvSpPr>
          <p:cNvPr id="142" name="Avrundet rektangel 141">
            <a:hlinkClick r:id="rId13"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143" name="Gruppe 142"/>
          <p:cNvGrpSpPr/>
          <p:nvPr/>
        </p:nvGrpSpPr>
        <p:grpSpPr>
          <a:xfrm>
            <a:off x="969046" y="2564904"/>
            <a:ext cx="360040" cy="240329"/>
            <a:chOff x="969046" y="2571128"/>
            <a:chExt cx="360040" cy="240329"/>
          </a:xfrm>
        </p:grpSpPr>
        <p:sp>
          <p:nvSpPr>
            <p:cNvPr id="144" name="Likebent trekant 143">
              <a:hlinkClick r:id="rId14"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Avrundet rektangel 144">
              <a:hlinkClick r:id="rId14"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134" name="Ellipse 133">
            <a:hlinkClick r:id="rId15" action="ppaction://hlinksldjump"/>
          </p:cNvPr>
          <p:cNvSpPr/>
          <p:nvPr/>
        </p:nvSpPr>
        <p:spPr>
          <a:xfrm>
            <a:off x="8684308" y="1973398"/>
            <a:ext cx="360000" cy="360040"/>
          </a:xfrm>
          <a:prstGeom prst="ellipse">
            <a:avLst/>
          </a:prstGeom>
          <a:solidFill>
            <a:schemeClr val="bg1">
              <a:lumMod val="8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err="1" smtClean="0">
                <a:solidFill>
                  <a:schemeClr val="tx1"/>
                </a:solidFill>
              </a:rPr>
              <a:t>X</a:t>
            </a:r>
            <a:endParaRPr lang="en-GB" dirty="0">
              <a:solidFill>
                <a:schemeClr val="tx1"/>
              </a:solidFill>
            </a:endParaRPr>
          </a:p>
        </p:txBody>
      </p:sp>
      <p:pic>
        <p:nvPicPr>
          <p:cNvPr id="146" name="Picture 2" descr="http://meetingorganizer.copernicus.org/webfiles/img/CreativeCommons_Attribution_License.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95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List </a:t>
            </a:r>
            <a:r>
              <a:rPr lang="nb-NO" dirty="0" err="1" smtClean="0">
                <a:solidFill>
                  <a:srgbClr val="5CB59F"/>
                </a:solidFill>
              </a:rPr>
              <a:t>of</a:t>
            </a:r>
            <a:r>
              <a:rPr lang="nb-NO" dirty="0" smtClean="0">
                <a:solidFill>
                  <a:srgbClr val="5CB59F"/>
                </a:solidFill>
              </a:rPr>
              <a:t> </a:t>
            </a:r>
            <a:r>
              <a:rPr lang="nb-NO" dirty="0" err="1" smtClean="0">
                <a:solidFill>
                  <a:srgbClr val="5CB59F"/>
                </a:solidFill>
              </a:rPr>
              <a:t>indicators</a:t>
            </a:r>
            <a:endParaRPr lang="en-GB" sz="1400" dirty="0">
              <a:solidFill>
                <a:srgbClr val="5CB59F"/>
              </a:solidFill>
            </a:endParaRPr>
          </a:p>
        </p:txBody>
      </p:sp>
      <p:graphicFrame>
        <p:nvGraphicFramePr>
          <p:cNvPr id="5" name="Tabell 4"/>
          <p:cNvGraphicFramePr>
            <a:graphicFrameLocks noGrp="1"/>
          </p:cNvGraphicFramePr>
          <p:nvPr>
            <p:extLst>
              <p:ext uri="{D42A27DB-BD31-4B8C-83A1-F6EECF244321}">
                <p14:modId xmlns:p14="http://schemas.microsoft.com/office/powerpoint/2010/main" val="518947571"/>
              </p:ext>
            </p:extLst>
          </p:nvPr>
        </p:nvGraphicFramePr>
        <p:xfrm>
          <a:off x="1547664" y="2474640"/>
          <a:ext cx="3528392" cy="1417955"/>
        </p:xfrm>
        <a:graphic>
          <a:graphicData uri="http://schemas.openxmlformats.org/drawingml/2006/table">
            <a:tbl>
              <a:tblPr firstRow="1" firstCol="1" bandRow="1">
                <a:tableStyleId>{2D5ABB26-0587-4C30-8999-92F81FD0307C}</a:tableStyleId>
              </a:tblPr>
              <a:tblGrid>
                <a:gridCol w="3528392"/>
              </a:tblGrid>
              <a:tr h="202565">
                <a:tc>
                  <a:txBody>
                    <a:bodyPr/>
                    <a:lstStyle/>
                    <a:p>
                      <a:pPr algn="l">
                        <a:lnSpc>
                          <a:spcPct val="107000"/>
                        </a:lnSpc>
                        <a:spcAft>
                          <a:spcPts val="0"/>
                        </a:spcAft>
                      </a:pPr>
                      <a:r>
                        <a:rPr lang="en-GB" sz="1200" b="1" dirty="0">
                          <a:effectLst/>
                        </a:rPr>
                        <a:t>Risk Identification (RI)</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RI1. Systematic disaster and loss inventory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RI2. Hazard monitoring and forecasting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RI3. Hazard evaluation and mapping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RI4. Vulnerability and risk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RI5. Public information and community participation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RI6. Training and education in risk management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16" name="Tabell 15"/>
          <p:cNvGraphicFramePr>
            <a:graphicFrameLocks noGrp="1"/>
          </p:cNvGraphicFramePr>
          <p:nvPr>
            <p:extLst>
              <p:ext uri="{D42A27DB-BD31-4B8C-83A1-F6EECF244321}">
                <p14:modId xmlns:p14="http://schemas.microsoft.com/office/powerpoint/2010/main" val="727952504"/>
              </p:ext>
            </p:extLst>
          </p:nvPr>
        </p:nvGraphicFramePr>
        <p:xfrm>
          <a:off x="1547664" y="4171995"/>
          <a:ext cx="4922520" cy="1417955"/>
        </p:xfrm>
        <a:graphic>
          <a:graphicData uri="http://schemas.openxmlformats.org/drawingml/2006/table">
            <a:tbl>
              <a:tblPr firstRow="1" firstCol="1" bandRow="1">
                <a:tableStyleId>{2D5ABB26-0587-4C30-8999-92F81FD0307C}</a:tableStyleId>
              </a:tblPr>
              <a:tblGrid>
                <a:gridCol w="4922520"/>
              </a:tblGrid>
              <a:tr h="202565">
                <a:tc>
                  <a:txBody>
                    <a:bodyPr/>
                    <a:lstStyle/>
                    <a:p>
                      <a:pPr algn="l">
                        <a:lnSpc>
                          <a:spcPct val="107000"/>
                        </a:lnSpc>
                        <a:spcAft>
                          <a:spcPts val="0"/>
                        </a:spcAft>
                      </a:pPr>
                      <a:r>
                        <a:rPr lang="en-GB" sz="1200" b="1" dirty="0">
                          <a:effectLst/>
                        </a:rPr>
                        <a:t>Risk Reduction (RR)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RR1. Land use and urban planning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RR2. Hydrographic basin intervention and environmental protection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RR3. Implementation of hazard-event control and protection techniques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RR4. Housing improvement and relocation from prone-areas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RR5. Updating and enforcement of safety standards and construction codes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RR6. Reinforcement and retrofitting of public and private assets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cxnSp>
        <p:nvCxnSpPr>
          <p:cNvPr id="17" name="Rett pil 16"/>
          <p:cNvCxnSpPr/>
          <p:nvPr/>
        </p:nvCxnSpPr>
        <p:spPr>
          <a:xfrm flipH="1">
            <a:off x="2955924" y="4293096"/>
            <a:ext cx="34890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boks 2"/>
          <p:cNvSpPr txBox="1"/>
          <p:nvPr/>
        </p:nvSpPr>
        <p:spPr>
          <a:xfrm>
            <a:off x="6464494" y="4161333"/>
            <a:ext cx="981710" cy="2635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b-NO" sz="1200" b="1" dirty="0">
                <a:effectLst/>
                <a:ea typeface="Calibri" panose="020F0502020204030204" pitchFamily="34" charset="0"/>
                <a:cs typeface="Times New Roman" panose="02020603050405020304" pitchFamily="18" charset="0"/>
              </a:rPr>
              <a:t>Public policy</a:t>
            </a:r>
            <a:endParaRPr lang="en-GB" sz="1100" dirty="0">
              <a:effectLst/>
              <a:ea typeface="Calibri" panose="020F0502020204030204" pitchFamily="34" charset="0"/>
              <a:cs typeface="Times New Roman" panose="02020603050405020304" pitchFamily="18" charset="0"/>
            </a:endParaRPr>
          </a:p>
        </p:txBody>
      </p:sp>
      <p:sp>
        <p:nvSpPr>
          <p:cNvPr id="19" name="Tekstboks 3"/>
          <p:cNvSpPr txBox="1"/>
          <p:nvPr/>
        </p:nvSpPr>
        <p:spPr>
          <a:xfrm>
            <a:off x="6470184" y="4911328"/>
            <a:ext cx="1597660" cy="2635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b-NO" sz="1200" b="1" dirty="0">
                <a:effectLst/>
                <a:ea typeface="Calibri" panose="020F0502020204030204" pitchFamily="34" charset="0"/>
                <a:cs typeface="Times New Roman" panose="02020603050405020304" pitchFamily="18" charset="0"/>
              </a:rPr>
              <a:t>Component </a:t>
            </a:r>
            <a:r>
              <a:rPr lang="nb-NO" sz="1200" b="1" dirty="0" err="1">
                <a:effectLst/>
                <a:ea typeface="Calibri" panose="020F0502020204030204" pitchFamily="34" charset="0"/>
                <a:cs typeface="Times New Roman" panose="02020603050405020304" pitchFamily="18" charset="0"/>
              </a:rPr>
              <a:t>Indicators</a:t>
            </a:r>
            <a:endParaRPr lang="en-GB" sz="1100" dirty="0">
              <a:effectLst/>
              <a:ea typeface="Calibri" panose="020F0502020204030204" pitchFamily="34" charset="0"/>
              <a:cs typeface="Times New Roman" panose="02020603050405020304" pitchFamily="18" charset="0"/>
            </a:endParaRPr>
          </a:p>
        </p:txBody>
      </p:sp>
      <p:sp>
        <p:nvSpPr>
          <p:cNvPr id="20" name="Høyre klammeparentes 19"/>
          <p:cNvSpPr/>
          <p:nvPr/>
        </p:nvSpPr>
        <p:spPr>
          <a:xfrm>
            <a:off x="6272266" y="4462384"/>
            <a:ext cx="172720" cy="1161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1" name="Bilde 20"/>
          <p:cNvPicPr>
            <a:picLocks noChangeAspect="1"/>
          </p:cNvPicPr>
          <p:nvPr/>
        </p:nvPicPr>
        <p:blipFill>
          <a:blip r:embed="rId2"/>
          <a:stretch>
            <a:fillRect/>
          </a:stretch>
        </p:blipFill>
        <p:spPr>
          <a:xfrm>
            <a:off x="5192710" y="1842285"/>
            <a:ext cx="2947238" cy="1673597"/>
          </a:xfrm>
          <a:prstGeom prst="rect">
            <a:avLst/>
          </a:prstGeom>
        </p:spPr>
      </p:pic>
      <p:sp>
        <p:nvSpPr>
          <p:cNvPr id="23" name="Avrundet rektangel 22"/>
          <p:cNvSpPr/>
          <p:nvPr/>
        </p:nvSpPr>
        <p:spPr>
          <a:xfrm>
            <a:off x="5198807" y="2229088"/>
            <a:ext cx="1467522" cy="1286793"/>
          </a:xfrm>
          <a:prstGeom prst="roundRect">
            <a:avLst>
              <a:gd name="adj" fmla="val 5337"/>
            </a:avLst>
          </a:prstGeom>
          <a:noFill/>
          <a:ln w="28575">
            <a:solidFill>
              <a:srgbClr val="5CB5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Bilde 13"/>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22" name="Avrundet rektangel 21">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24" name="Avrundet rektangel 23">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25" name="Avrundet rektangel 24">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26" name="Avrundet rektangel 25">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27" name="Avrundet rektangel 26">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8" name="Avrundet rektangel 27">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9" name="Avrundet rektangel 28">
            <a:hlinkClick r:id="rId10" action="ppaction://hlinksldjump"/>
          </p:cNvPr>
          <p:cNvSpPr/>
          <p:nvPr/>
        </p:nvSpPr>
        <p:spPr>
          <a:xfrm>
            <a:off x="-108360" y="3196431"/>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List </a:t>
            </a:r>
            <a:r>
              <a:rPr lang="nb-NO" sz="1400" dirty="0" err="1" smtClean="0">
                <a:solidFill>
                  <a:srgbClr val="5CB59F"/>
                </a:solidFill>
              </a:rPr>
              <a:t>of</a:t>
            </a:r>
            <a:r>
              <a:rPr lang="nb-NO" sz="1400" dirty="0" smtClean="0">
                <a:solidFill>
                  <a:srgbClr val="5CB59F"/>
                </a:solidFill>
              </a:rPr>
              <a:t> </a:t>
            </a:r>
            <a:r>
              <a:rPr lang="nb-NO" sz="1400" dirty="0" err="1" smtClean="0">
                <a:solidFill>
                  <a:srgbClr val="5CB59F"/>
                </a:solidFill>
              </a:rPr>
              <a:t>indicators</a:t>
            </a:r>
            <a:endParaRPr lang="en-GB" sz="1400" dirty="0">
              <a:solidFill>
                <a:srgbClr val="5CB59F"/>
              </a:solidFill>
            </a:endParaRPr>
          </a:p>
        </p:txBody>
      </p:sp>
      <p:sp>
        <p:nvSpPr>
          <p:cNvPr id="30" name="Avrundet rektangel 29">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31" name="Gruppe 30"/>
          <p:cNvGrpSpPr/>
          <p:nvPr/>
        </p:nvGrpSpPr>
        <p:grpSpPr>
          <a:xfrm>
            <a:off x="969046" y="2564904"/>
            <a:ext cx="360040" cy="240329"/>
            <a:chOff x="969046" y="2571128"/>
            <a:chExt cx="360040" cy="240329"/>
          </a:xfrm>
        </p:grpSpPr>
        <p:sp>
          <p:nvSpPr>
            <p:cNvPr id="32" name="Likebent trekant 31">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Avrundet rektangel 32">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36" name="Likebent trekant 35"/>
          <p:cNvSpPr/>
          <p:nvPr/>
        </p:nvSpPr>
        <p:spPr>
          <a:xfrm rot="16200000">
            <a:off x="7618445"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Likebent trekant 36">
            <a:hlinkClick r:id="" action="ppaction://hlinkshowjump?jump=nextslide"/>
          </p:cNvPr>
          <p:cNvSpPr/>
          <p:nvPr/>
        </p:nvSpPr>
        <p:spPr>
          <a:xfrm rot="5400000">
            <a:off x="7924594"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750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vrundet rektangel 12"/>
          <p:cNvSpPr/>
          <p:nvPr/>
        </p:nvSpPr>
        <p:spPr>
          <a:xfrm>
            <a:off x="1400120" y="1708857"/>
            <a:ext cx="6856482" cy="4191557"/>
          </a:xfrm>
          <a:prstGeom prst="roundRect">
            <a:avLst>
              <a:gd name="adj" fmla="val 5470"/>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solidFill>
            </a:endParaRPr>
          </a:p>
        </p:txBody>
      </p:sp>
      <p:sp>
        <p:nvSpPr>
          <p:cNvPr id="3" name="Tittel 2"/>
          <p:cNvSpPr>
            <a:spLocks noGrp="1"/>
          </p:cNvSpPr>
          <p:nvPr>
            <p:ph type="title"/>
          </p:nvPr>
        </p:nvSpPr>
        <p:spPr>
          <a:xfrm>
            <a:off x="1383150" y="188640"/>
            <a:ext cx="7041786" cy="1143000"/>
          </a:xfrm>
        </p:spPr>
        <p:txBody>
          <a:bodyPr/>
          <a:lstStyle/>
          <a:p>
            <a:r>
              <a:rPr lang="en-GB" sz="3600" b="0" dirty="0"/>
              <a:t>Surveying perceptions of landslide risk management in Norway</a:t>
            </a:r>
            <a:endParaRPr lang="nb-NO" sz="3600" dirty="0"/>
          </a:p>
        </p:txBody>
      </p:sp>
      <p:sp>
        <p:nvSpPr>
          <p:cNvPr id="4" name="Plassholder for tekst 3"/>
          <p:cNvSpPr>
            <a:spLocks noGrp="1"/>
          </p:cNvSpPr>
          <p:nvPr>
            <p:ph type="body" sz="quarter" idx="10"/>
          </p:nvPr>
        </p:nvSpPr>
        <p:spPr>
          <a:xfrm>
            <a:off x="1383158" y="1331640"/>
            <a:ext cx="7653338" cy="863600"/>
          </a:xfrm>
        </p:spPr>
        <p:txBody>
          <a:bodyPr/>
          <a:lstStyle/>
          <a:p>
            <a:r>
              <a:rPr lang="en-GB" sz="1800" dirty="0"/>
              <a:t>Jessica Ka Yi Chiu &amp;</a:t>
            </a:r>
            <a:r>
              <a:rPr lang="en-GB" sz="1800" dirty="0" smtClean="0"/>
              <a:t> </a:t>
            </a:r>
            <a:r>
              <a:rPr lang="en-GB" sz="1800" dirty="0"/>
              <a:t>Unni </a:t>
            </a:r>
            <a:r>
              <a:rPr lang="en-GB" sz="1800" dirty="0" smtClean="0"/>
              <a:t>Eidsvig, </a:t>
            </a:r>
            <a:r>
              <a:rPr lang="en-GB" sz="1800" i="1" dirty="0" smtClean="0"/>
              <a:t>Norwegian </a:t>
            </a:r>
            <a:r>
              <a:rPr lang="en-GB" sz="1800" i="1" dirty="0"/>
              <a:t>Geotechnical </a:t>
            </a:r>
            <a:r>
              <a:rPr lang="en-GB" sz="1800" i="1" dirty="0" smtClean="0"/>
              <a:t>Institute (NGI)</a:t>
            </a:r>
          </a:p>
        </p:txBody>
      </p:sp>
      <p:sp>
        <p:nvSpPr>
          <p:cNvPr id="8" name="Avrundet rektangel 7"/>
          <p:cNvSpPr/>
          <p:nvPr/>
        </p:nvSpPr>
        <p:spPr>
          <a:xfrm>
            <a:off x="1259631" y="1675008"/>
            <a:ext cx="1696293" cy="781926"/>
          </a:xfrm>
          <a:prstGeom prst="roundRect">
            <a:avLst/>
          </a:prstGeom>
          <a:noFill/>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rgbClr val="5CB59F"/>
                </a:solidFill>
              </a:rPr>
              <a:t>List </a:t>
            </a:r>
            <a:r>
              <a:rPr lang="nb-NO" dirty="0" err="1" smtClean="0">
                <a:solidFill>
                  <a:srgbClr val="5CB59F"/>
                </a:solidFill>
              </a:rPr>
              <a:t>of</a:t>
            </a:r>
            <a:r>
              <a:rPr lang="nb-NO" dirty="0" smtClean="0">
                <a:solidFill>
                  <a:srgbClr val="5CB59F"/>
                </a:solidFill>
              </a:rPr>
              <a:t> </a:t>
            </a:r>
            <a:r>
              <a:rPr lang="nb-NO" dirty="0" err="1" smtClean="0">
                <a:solidFill>
                  <a:srgbClr val="5CB59F"/>
                </a:solidFill>
              </a:rPr>
              <a:t>indicators</a:t>
            </a:r>
            <a:endParaRPr lang="en-GB" sz="1400" dirty="0">
              <a:solidFill>
                <a:srgbClr val="5CB59F"/>
              </a:solidFill>
            </a:endParaRPr>
          </a:p>
        </p:txBody>
      </p:sp>
      <p:graphicFrame>
        <p:nvGraphicFramePr>
          <p:cNvPr id="2" name="Tabell 1"/>
          <p:cNvGraphicFramePr>
            <a:graphicFrameLocks noGrp="1"/>
          </p:cNvGraphicFramePr>
          <p:nvPr>
            <p:extLst>
              <p:ext uri="{D42A27DB-BD31-4B8C-83A1-F6EECF244321}">
                <p14:modId xmlns:p14="http://schemas.microsoft.com/office/powerpoint/2010/main" val="1129643695"/>
              </p:ext>
            </p:extLst>
          </p:nvPr>
        </p:nvGraphicFramePr>
        <p:xfrm>
          <a:off x="1639425" y="2730545"/>
          <a:ext cx="4922520" cy="1215390"/>
        </p:xfrm>
        <a:graphic>
          <a:graphicData uri="http://schemas.openxmlformats.org/drawingml/2006/table">
            <a:tbl>
              <a:tblPr firstRow="1" firstCol="1" bandRow="1">
                <a:tableStyleId>{2D5ABB26-0587-4C30-8999-92F81FD0307C}</a:tableStyleId>
              </a:tblPr>
              <a:tblGrid>
                <a:gridCol w="4922520"/>
              </a:tblGrid>
              <a:tr h="202565">
                <a:tc>
                  <a:txBody>
                    <a:bodyPr/>
                    <a:lstStyle/>
                    <a:p>
                      <a:pPr algn="l">
                        <a:lnSpc>
                          <a:spcPct val="107000"/>
                        </a:lnSpc>
                        <a:spcAft>
                          <a:spcPts val="0"/>
                        </a:spcAft>
                      </a:pPr>
                      <a:r>
                        <a:rPr lang="en-GB" sz="1200" b="1" dirty="0">
                          <a:effectLst/>
                        </a:rPr>
                        <a:t>Disaster Management (DM)</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DM1. Emergency preparedness and continuity planning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DM2. Information and warning systems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DM3. Emergency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DM4. Community preparedness and training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DM5. Rehabilitation and reconstruction planning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3085180570"/>
              </p:ext>
            </p:extLst>
          </p:nvPr>
        </p:nvGraphicFramePr>
        <p:xfrm>
          <a:off x="1619672" y="4403177"/>
          <a:ext cx="4922520" cy="810260"/>
        </p:xfrm>
        <a:graphic>
          <a:graphicData uri="http://schemas.openxmlformats.org/drawingml/2006/table">
            <a:tbl>
              <a:tblPr firstRow="1" firstCol="1" bandRow="1">
                <a:tableStyleId>{2D5ABB26-0587-4C30-8999-92F81FD0307C}</a:tableStyleId>
              </a:tblPr>
              <a:tblGrid>
                <a:gridCol w="4922520"/>
              </a:tblGrid>
              <a:tr h="202565">
                <a:tc>
                  <a:txBody>
                    <a:bodyPr/>
                    <a:lstStyle/>
                    <a:p>
                      <a:pPr algn="l">
                        <a:lnSpc>
                          <a:spcPct val="107000"/>
                        </a:lnSpc>
                        <a:spcAft>
                          <a:spcPts val="0"/>
                        </a:spcAft>
                      </a:pPr>
                      <a:r>
                        <a:rPr lang="en-GB" sz="1200" b="1" dirty="0">
                          <a:effectLst/>
                        </a:rPr>
                        <a:t>Governance and Financial Protection (FP)</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FP1. Inter-institutional organisation and strengthening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a:effectLst/>
                        </a:rPr>
                        <a:t>FP2. Budget allocation and mobilisation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02565">
                <a:tc>
                  <a:txBody>
                    <a:bodyPr/>
                    <a:lstStyle/>
                    <a:p>
                      <a:pPr algn="l">
                        <a:lnSpc>
                          <a:spcPct val="107000"/>
                        </a:lnSpc>
                        <a:spcAft>
                          <a:spcPts val="0"/>
                        </a:spcAft>
                      </a:pPr>
                      <a:r>
                        <a:rPr lang="en-GB" sz="1200" dirty="0">
                          <a:effectLst/>
                        </a:rPr>
                        <a:t>FP3. Insurance and disaster funds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14" name="Bilde 13"/>
          <p:cNvPicPr>
            <a:picLocks noChangeAspect="1"/>
          </p:cNvPicPr>
          <p:nvPr/>
        </p:nvPicPr>
        <p:blipFill>
          <a:blip r:embed="rId2"/>
          <a:stretch>
            <a:fillRect/>
          </a:stretch>
        </p:blipFill>
        <p:spPr>
          <a:xfrm>
            <a:off x="5192710" y="1842285"/>
            <a:ext cx="2947238" cy="1673597"/>
          </a:xfrm>
          <a:prstGeom prst="rect">
            <a:avLst/>
          </a:prstGeom>
        </p:spPr>
      </p:pic>
      <p:sp>
        <p:nvSpPr>
          <p:cNvPr id="15" name="Avrundet rektangel 14"/>
          <p:cNvSpPr/>
          <p:nvPr/>
        </p:nvSpPr>
        <p:spPr>
          <a:xfrm>
            <a:off x="6653534" y="2229088"/>
            <a:ext cx="1467522" cy="1286793"/>
          </a:xfrm>
          <a:prstGeom prst="roundRect">
            <a:avLst>
              <a:gd name="adj" fmla="val 5337"/>
            </a:avLst>
          </a:prstGeom>
          <a:noFill/>
          <a:ln w="28575">
            <a:solidFill>
              <a:srgbClr val="5CB59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Bilde 9"/>
          <p:cNvPicPr/>
          <p:nvPr/>
        </p:nvPicPr>
        <p:blipFill>
          <a:blip r:embed="rId3">
            <a:extLst>
              <a:ext uri="{28A0092B-C50C-407E-A947-70E740481C1C}">
                <a14:useLocalDpi xmlns:a14="http://schemas.microsoft.com/office/drawing/2010/main" val="0"/>
              </a:ext>
            </a:extLst>
          </a:blip>
          <a:stretch>
            <a:fillRect/>
          </a:stretch>
        </p:blipFill>
        <p:spPr bwMode="auto">
          <a:xfrm>
            <a:off x="133210" y="6361036"/>
            <a:ext cx="768189" cy="358636"/>
          </a:xfrm>
          <a:prstGeom prst="rect">
            <a:avLst/>
          </a:prstGeom>
          <a:noFill/>
          <a:ln>
            <a:noFill/>
          </a:ln>
        </p:spPr>
      </p:pic>
      <p:sp>
        <p:nvSpPr>
          <p:cNvPr id="12" name="Avrundet rektangel 11">
            <a:hlinkClick r:id="rId4" action="ppaction://hlinksldjump"/>
          </p:cNvPr>
          <p:cNvSpPr/>
          <p:nvPr/>
        </p:nvSpPr>
        <p:spPr>
          <a:xfrm>
            <a:off x="-108360" y="285020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RMI </a:t>
            </a:r>
            <a:r>
              <a:rPr lang="nb-NO" sz="1400" dirty="0" err="1" smtClean="0"/>
              <a:t>method</a:t>
            </a:r>
            <a:endParaRPr lang="en-GB" sz="1100" dirty="0"/>
          </a:p>
        </p:txBody>
      </p:sp>
      <p:sp>
        <p:nvSpPr>
          <p:cNvPr id="16" name="Avrundet rektangel 15">
            <a:hlinkClick r:id="rId5" action="ppaction://hlinksldjump"/>
          </p:cNvPr>
          <p:cNvSpPr/>
          <p:nvPr/>
        </p:nvSpPr>
        <p:spPr>
          <a:xfrm>
            <a:off x="-108360" y="3542653"/>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The survey</a:t>
            </a:r>
            <a:endParaRPr lang="en-GB" sz="1400" dirty="0"/>
          </a:p>
        </p:txBody>
      </p:sp>
      <p:sp>
        <p:nvSpPr>
          <p:cNvPr id="17" name="Avrundet rektangel 16">
            <a:hlinkClick r:id="rId6" action="ppaction://hlinksldjump"/>
          </p:cNvPr>
          <p:cNvSpPr/>
          <p:nvPr/>
        </p:nvSpPr>
        <p:spPr>
          <a:xfrm>
            <a:off x="-108360" y="4235097"/>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Survey </a:t>
            </a:r>
            <a:r>
              <a:rPr lang="nb-NO" sz="1400" dirty="0" err="1" smtClean="0"/>
              <a:t>results</a:t>
            </a:r>
            <a:endParaRPr lang="en-GB" sz="1400" dirty="0"/>
          </a:p>
        </p:txBody>
      </p:sp>
      <p:sp>
        <p:nvSpPr>
          <p:cNvPr id="18" name="Avrundet rektangel 17">
            <a:hlinkClick r:id="rId7" action="ppaction://hlinksldjump"/>
          </p:cNvPr>
          <p:cNvSpPr/>
          <p:nvPr/>
        </p:nvSpPr>
        <p:spPr>
          <a:xfrm>
            <a:off x="-108360" y="4581319"/>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2050 </a:t>
            </a:r>
            <a:r>
              <a:rPr lang="nb-NO" sz="1400" dirty="0" err="1" smtClean="0"/>
              <a:t>evaluations</a:t>
            </a:r>
            <a:endParaRPr lang="en-GB" sz="1400" dirty="0"/>
          </a:p>
        </p:txBody>
      </p:sp>
      <p:sp>
        <p:nvSpPr>
          <p:cNvPr id="19" name="Avrundet rektangel 18">
            <a:hlinkClick r:id="rId8" action="ppaction://hlinksldjump"/>
          </p:cNvPr>
          <p:cNvSpPr/>
          <p:nvPr/>
        </p:nvSpPr>
        <p:spPr>
          <a:xfrm>
            <a:off x="-108360" y="5273766"/>
            <a:ext cx="1440000" cy="627225"/>
          </a:xfrm>
          <a:prstGeom prst="roundRect">
            <a:avLst>
              <a:gd name="adj" fmla="val 10040"/>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t>Insights </a:t>
            </a:r>
            <a:r>
              <a:rPr lang="nb-NO" sz="1400" dirty="0" err="1" smtClean="0"/>
              <a:t>on</a:t>
            </a:r>
            <a:r>
              <a:rPr lang="nb-NO" sz="1400" dirty="0" smtClean="0"/>
              <a:t> </a:t>
            </a:r>
            <a:r>
              <a:rPr lang="nb-NO" sz="1400" i="1" dirty="0" err="1" smtClean="0"/>
              <a:t>communication</a:t>
            </a:r>
            <a:endParaRPr lang="nb-NO" sz="1400" dirty="0"/>
          </a:p>
          <a:p>
            <a:pPr algn="r"/>
            <a:r>
              <a:rPr lang="nb-NO" sz="1400" dirty="0" err="1" smtClean="0"/>
              <a:t>of</a:t>
            </a:r>
            <a:r>
              <a:rPr lang="nb-NO" sz="1400" dirty="0" smtClean="0"/>
              <a:t> </a:t>
            </a:r>
            <a:r>
              <a:rPr lang="nb-NO" sz="1400" dirty="0" err="1" smtClean="0"/>
              <a:t>the</a:t>
            </a:r>
            <a:r>
              <a:rPr lang="nb-NO" sz="1400" dirty="0" smtClean="0"/>
              <a:t> </a:t>
            </a:r>
            <a:r>
              <a:rPr lang="nb-NO" sz="1400" dirty="0" err="1" smtClean="0"/>
              <a:t>topic</a:t>
            </a:r>
            <a:endParaRPr lang="en-GB" sz="1400" dirty="0"/>
          </a:p>
        </p:txBody>
      </p:sp>
      <p:sp>
        <p:nvSpPr>
          <p:cNvPr id="20" name="Avrundet rektangel 19">
            <a:hlinkClick r:id="rId9" action="ppaction://hlinksldjump"/>
          </p:cNvPr>
          <p:cNvSpPr/>
          <p:nvPr/>
        </p:nvSpPr>
        <p:spPr>
          <a:xfrm>
            <a:off x="-108360" y="3888875"/>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Target </a:t>
            </a:r>
            <a:r>
              <a:rPr lang="nb-NO" sz="1300" dirty="0" err="1" smtClean="0"/>
              <a:t>participants</a:t>
            </a:r>
            <a:endParaRPr lang="en-GB" sz="1300" dirty="0"/>
          </a:p>
        </p:txBody>
      </p:sp>
      <p:sp>
        <p:nvSpPr>
          <p:cNvPr id="21" name="Avrundet rektangel 20">
            <a:hlinkClick r:id="rId10" action="ppaction://hlinksldjump"/>
          </p:cNvPr>
          <p:cNvSpPr/>
          <p:nvPr/>
        </p:nvSpPr>
        <p:spPr>
          <a:xfrm>
            <a:off x="-108360" y="3196431"/>
            <a:ext cx="1440000" cy="299892"/>
          </a:xfrm>
          <a:prstGeom prst="roundRect">
            <a:avLst/>
          </a:prstGeom>
          <a:solidFill>
            <a:schemeClr val="bg1"/>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400" dirty="0" smtClean="0">
                <a:solidFill>
                  <a:srgbClr val="5CB59F"/>
                </a:solidFill>
              </a:rPr>
              <a:t>List </a:t>
            </a:r>
            <a:r>
              <a:rPr lang="nb-NO" sz="1400" dirty="0" err="1" smtClean="0">
                <a:solidFill>
                  <a:srgbClr val="5CB59F"/>
                </a:solidFill>
              </a:rPr>
              <a:t>of</a:t>
            </a:r>
            <a:r>
              <a:rPr lang="nb-NO" sz="1400" dirty="0" smtClean="0">
                <a:solidFill>
                  <a:srgbClr val="5CB59F"/>
                </a:solidFill>
              </a:rPr>
              <a:t> </a:t>
            </a:r>
            <a:r>
              <a:rPr lang="nb-NO" sz="1400" dirty="0" err="1" smtClean="0">
                <a:solidFill>
                  <a:srgbClr val="5CB59F"/>
                </a:solidFill>
              </a:rPr>
              <a:t>indicators</a:t>
            </a:r>
            <a:endParaRPr lang="en-GB" sz="1400" dirty="0">
              <a:solidFill>
                <a:srgbClr val="5CB59F"/>
              </a:solidFill>
            </a:endParaRPr>
          </a:p>
        </p:txBody>
      </p:sp>
      <p:sp>
        <p:nvSpPr>
          <p:cNvPr id="22" name="Avrundet rektangel 21">
            <a:hlinkClick r:id="rId11" action="ppaction://hlinksldjump"/>
          </p:cNvPr>
          <p:cNvSpPr/>
          <p:nvPr/>
        </p:nvSpPr>
        <p:spPr>
          <a:xfrm>
            <a:off x="-108360" y="4927541"/>
            <a:ext cx="1440000" cy="299892"/>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r"/>
            <a:r>
              <a:rPr lang="nb-NO" sz="1300" dirty="0" smtClean="0"/>
              <a:t>General </a:t>
            </a:r>
            <a:r>
              <a:rPr lang="nb-NO" sz="1300" dirty="0" err="1" smtClean="0"/>
              <a:t>comments</a:t>
            </a:r>
            <a:endParaRPr lang="en-GB" sz="1300" dirty="0"/>
          </a:p>
        </p:txBody>
      </p:sp>
      <p:grpSp>
        <p:nvGrpSpPr>
          <p:cNvPr id="23" name="Gruppe 22"/>
          <p:cNvGrpSpPr/>
          <p:nvPr/>
        </p:nvGrpSpPr>
        <p:grpSpPr>
          <a:xfrm>
            <a:off x="969046" y="2564904"/>
            <a:ext cx="360040" cy="240329"/>
            <a:chOff x="969046" y="2571128"/>
            <a:chExt cx="360040" cy="240329"/>
          </a:xfrm>
        </p:grpSpPr>
        <p:sp>
          <p:nvSpPr>
            <p:cNvPr id="24" name="Likebent trekant 23">
              <a:hlinkClick r:id="rId12" action="ppaction://hlinksldjump"/>
            </p:cNvPr>
            <p:cNvSpPr/>
            <p:nvPr/>
          </p:nvSpPr>
          <p:spPr>
            <a:xfrm>
              <a:off x="969046" y="2571128"/>
              <a:ext cx="360040" cy="120013"/>
            </a:xfrm>
            <a:prstGeom prst="triangl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Avrundet rektangel 24">
              <a:hlinkClick r:id="rId12" action="ppaction://hlinksldjump"/>
            </p:cNvPr>
            <p:cNvSpPr/>
            <p:nvPr/>
          </p:nvSpPr>
          <p:spPr>
            <a:xfrm>
              <a:off x="1029806" y="2691444"/>
              <a:ext cx="238521" cy="120013"/>
            </a:xfrm>
            <a:prstGeom prst="round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t> </a:t>
              </a:r>
              <a:endParaRPr lang="en-GB" dirty="0"/>
            </a:p>
          </p:txBody>
        </p:sp>
      </p:grpSp>
      <p:sp>
        <p:nvSpPr>
          <p:cNvPr id="26" name="Likebent trekant 25">
            <a:hlinkClick r:id="" action="ppaction://hlinkshowjump?jump=previousslide"/>
          </p:cNvPr>
          <p:cNvSpPr/>
          <p:nvPr/>
        </p:nvSpPr>
        <p:spPr>
          <a:xfrm rot="16200000">
            <a:off x="7618445" y="5587032"/>
            <a:ext cx="203589" cy="130199"/>
          </a:xfrm>
          <a:prstGeom prst="triangle">
            <a:avLst/>
          </a:prstGeom>
          <a:solidFill>
            <a:srgbClr val="5CB5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Likebent trekant 26"/>
          <p:cNvSpPr/>
          <p:nvPr/>
        </p:nvSpPr>
        <p:spPr>
          <a:xfrm rot="5400000">
            <a:off x="7924594" y="5587032"/>
            <a:ext cx="203589" cy="130199"/>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2" descr="http://meetingorganizer.copernicus.org/webfiles/img/CreativeCommons_Attribution_Licens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8919" cy="34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3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klima2050_mal_13ma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klima2050_mal_13mai.potx</Template>
  <TotalTime>1231</TotalTime>
  <Words>3121</Words>
  <Application>Microsoft Office PowerPoint</Application>
  <PresentationFormat>Skjermfremvisning (4:3)</PresentationFormat>
  <Paragraphs>866</Paragraphs>
  <Slides>32</Slides>
  <Notes>0</Notes>
  <HiddenSlides>0</HiddenSlides>
  <MMClips>0</MMClips>
  <ScaleCrop>false</ScaleCrop>
  <HeadingPairs>
    <vt:vector size="6" baseType="variant">
      <vt:variant>
        <vt:lpstr>Brukte skrifter</vt:lpstr>
      </vt:variant>
      <vt:variant>
        <vt:i4>3</vt:i4>
      </vt:variant>
      <vt:variant>
        <vt:lpstr>Tema</vt:lpstr>
      </vt:variant>
      <vt:variant>
        <vt:i4>8</vt:i4>
      </vt:variant>
      <vt:variant>
        <vt:lpstr>Lysbildetitler</vt:lpstr>
      </vt:variant>
      <vt:variant>
        <vt:i4>32</vt:i4>
      </vt:variant>
    </vt:vector>
  </HeadingPairs>
  <TitlesOfParts>
    <vt:vector size="43" baseType="lpstr">
      <vt:lpstr>Arial</vt:lpstr>
      <vt:lpstr>Calibri</vt:lpstr>
      <vt:lpstr>Times New Roman</vt:lpstr>
      <vt:lpstr>klima2050_mal_13mai</vt:lpstr>
      <vt:lpstr>Office Theme</vt:lpstr>
      <vt:lpstr>Office Theme</vt:lpstr>
      <vt:lpstr>1_Office Theme</vt:lpstr>
      <vt:lpstr>Office Theme</vt:lpstr>
      <vt:lpstr>2_Egendefinert utforming</vt:lpstr>
      <vt:lpstr>2_Office Theme</vt:lpstr>
      <vt:lpstr>3_Office Theme</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Surveying perceptions of landslide risk management in Norway</vt:lpstr>
      <vt:lpstr>This project is supported by Klima 2050</vt:lpstr>
      <vt:lpstr>PowerPoint-presentasjon</vt:lpstr>
      <vt:lpstr>PowerPoint-presentasjon</vt:lpstr>
    </vt:vector>
  </TitlesOfParts>
  <Company>mmm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Marianne</dc:creator>
  <cp:lastModifiedBy>Ka Yi Chiu</cp:lastModifiedBy>
  <cp:revision>145</cp:revision>
  <dcterms:created xsi:type="dcterms:W3CDTF">2016-04-07T13:25:45Z</dcterms:created>
  <dcterms:modified xsi:type="dcterms:W3CDTF">2016-05-10T13:56:19Z</dcterms:modified>
</cp:coreProperties>
</file>