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256" r:id="rId2"/>
    <p:sldId id="486" r:id="rId3"/>
    <p:sldId id="388" r:id="rId4"/>
    <p:sldId id="443" r:id="rId5"/>
    <p:sldId id="435" r:id="rId6"/>
    <p:sldId id="484" r:id="rId7"/>
    <p:sldId id="478" r:id="rId8"/>
    <p:sldId id="485" r:id="rId9"/>
    <p:sldId id="487" r:id="rId10"/>
    <p:sldId id="488" r:id="rId11"/>
    <p:sldId id="477" r:id="rId12"/>
    <p:sldId id="493" r:id="rId13"/>
    <p:sldId id="437" r:id="rId14"/>
    <p:sldId id="436" r:id="rId1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li Schoeniger" initials="A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25F77"/>
    <a:srgbClr val="FFC000"/>
    <a:srgbClr val="00B050"/>
    <a:srgbClr val="00245E"/>
    <a:srgbClr val="FF9900"/>
    <a:srgbClr val="00CC00"/>
    <a:srgbClr val="00FF00"/>
    <a:srgbClr val="326E1E"/>
    <a:srgbClr val="324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86256" autoAdjust="0"/>
  </p:normalViewPr>
  <p:slideViewPr>
    <p:cSldViewPr snapToGrid="0" showGuides="1">
      <p:cViewPr varScale="1">
        <p:scale>
          <a:sx n="96" d="100"/>
          <a:sy n="96" d="100"/>
        </p:scale>
        <p:origin x="-1944" y="-108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C2736327-CBCF-4D80-AEC6-3D8F5B6500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43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051C58C4-FF8B-4357-A98D-0C9D21799A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12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C58C4-FF8B-4357-A98D-0C9D21799AE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64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CE36-7D82-4C31-8418-CED4C97ECE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9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C58C4-FF8B-4357-A98D-0C9D21799AE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62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C58C4-FF8B-4357-A98D-0C9D21799AE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62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C58C4-FF8B-4357-A98D-0C9D21799AE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5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C58C4-FF8B-4357-A98D-0C9D21799A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78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CE36-7D82-4C31-8418-CED4C97ECEE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45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CE36-7D82-4C31-8418-CED4C97ECE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49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C58C4-FF8B-4357-A98D-0C9D21799AE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97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C58C4-FF8B-4357-A98D-0C9D21799AE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14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CE36-7D82-4C31-8418-CED4C97ECE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8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CE36-7D82-4C31-8418-CED4C97ECE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9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1CE36-7D82-4C31-8418-CED4C97ECE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172200"/>
            <a:ext cx="7700962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 b="1"/>
            </a:lvl1pPr>
          </a:lstStyle>
          <a:p>
            <a:endParaRPr lang="de-DE"/>
          </a:p>
        </p:txBody>
      </p:sp>
      <p:pic>
        <p:nvPicPr>
          <p:cNvPr id="11267" name="Picture 3" descr="xEKUT_WortBildMarke_W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12" y="312087"/>
            <a:ext cx="2084541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5194300"/>
            <a:ext cx="7700962" cy="80327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2616200"/>
            <a:ext cx="7700962" cy="427038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pic>
        <p:nvPicPr>
          <p:cNvPr id="11274" name="Picture 10" descr="bildleiste_geo_stand0612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89063"/>
            <a:ext cx="7700962" cy="8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04" y="1265263"/>
            <a:ext cx="9216000" cy="1046725"/>
          </a:xfrm>
          <a:prstGeom prst="rect">
            <a:avLst/>
          </a:prstGeom>
        </p:spPr>
      </p:pic>
      <p:sp>
        <p:nvSpPr>
          <p:cNvPr id="12" name="Line 4"/>
          <p:cNvSpPr>
            <a:spLocks noChangeShapeType="1"/>
          </p:cNvSpPr>
          <p:nvPr userDrawn="1"/>
        </p:nvSpPr>
        <p:spPr bwMode="auto">
          <a:xfrm>
            <a:off x="719138" y="6315075"/>
            <a:ext cx="770572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57" y="206253"/>
            <a:ext cx="2983307" cy="751668"/>
          </a:xfrm>
          <a:prstGeom prst="rect">
            <a:avLst/>
          </a:prstGeom>
        </p:spPr>
      </p:pic>
      <p:sp>
        <p:nvSpPr>
          <p:cNvPr id="18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495967" y="63801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4BD8-36F0-47F0-BA53-E6EED80E451A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68" y="384087"/>
            <a:ext cx="3100532" cy="3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0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9225" y="1292225"/>
            <a:ext cx="1925638" cy="4833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1292225"/>
            <a:ext cx="5627687" cy="48339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92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719138" y="1292225"/>
            <a:ext cx="7705725" cy="48339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3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944519" y="63801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4BD8-36F0-47F0-BA53-E6EED80E451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951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292225"/>
            <a:ext cx="7700962" cy="3651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138" y="1773238"/>
            <a:ext cx="3776662" cy="43529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776663" cy="43529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944519" y="63801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4BD8-36F0-47F0-BA53-E6EED80E451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9083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495967" y="63801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4BD8-36F0-47F0-BA53-E6EED80E451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2618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495967" y="63801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4BD8-36F0-47F0-BA53-E6EED80E451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463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773238"/>
            <a:ext cx="3776662" cy="43529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776663" cy="43529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495967" y="63801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4BD8-36F0-47F0-BA53-E6EED80E451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827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6944519" y="63801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4BD8-36F0-47F0-BA53-E6EED80E451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304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2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944519" y="63801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4BD8-36F0-47F0-BA53-E6EED80E451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199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944519" y="63801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4BD8-36F0-47F0-BA53-E6EED80E451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894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944519" y="63801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4BD8-36F0-47F0-BA53-E6EED80E451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322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719138" y="809625"/>
            <a:ext cx="7705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292225"/>
            <a:ext cx="77009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719138" y="6315075"/>
            <a:ext cx="770572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6" name="Picture 6" descr="xEKUT_WortBildMarke_W_RGB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79388"/>
            <a:ext cx="17637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73238"/>
            <a:ext cx="77057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1" name="Picture 27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86"/>
          <a:stretch/>
        </p:blipFill>
        <p:spPr bwMode="auto">
          <a:xfrm>
            <a:off x="2692113" y="101047"/>
            <a:ext cx="597728" cy="60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43" y="136525"/>
            <a:ext cx="16335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9319" y="203761"/>
            <a:ext cx="1135541" cy="39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495967" y="63801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D4BD8-36F0-47F0-BA53-E6EED80E451A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4" name="Text Box 12"/>
          <p:cNvSpPr txBox="1">
            <a:spLocks noChangeArrowheads="1"/>
          </p:cNvSpPr>
          <p:nvPr userDrawn="1"/>
        </p:nvSpPr>
        <p:spPr bwMode="auto">
          <a:xfrm>
            <a:off x="637066" y="6432550"/>
            <a:ext cx="4444615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de-DE" sz="1600" dirty="0" smtClean="0">
                <a:solidFill>
                  <a:schemeClr val="tx2"/>
                </a:solidFill>
              </a:rPr>
              <a:t>Schöniger et al.,</a:t>
            </a:r>
            <a:r>
              <a:rPr lang="de-DE" sz="1600" baseline="0" dirty="0" smtClean="0">
                <a:solidFill>
                  <a:schemeClr val="tx2"/>
                </a:solidFill>
              </a:rPr>
              <a:t> Model Justifiability, EGU 2016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81" y="6401707"/>
            <a:ext cx="1073195" cy="3756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99" r:id="rId12"/>
    <p:sldLayoutId id="214748370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9pPr>
    </p:titleStyle>
    <p:bodyStyle>
      <a:lvl1pPr marL="180975" indent="-180975" algn="l" rtl="0" fontAlgn="base">
        <a:lnSpc>
          <a:spcPct val="11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fontAlgn="base">
        <a:lnSpc>
          <a:spcPct val="110000"/>
        </a:lnSpc>
        <a:spcBef>
          <a:spcPct val="0"/>
        </a:spcBef>
        <a:spcAft>
          <a:spcPts val="600"/>
        </a:spcAft>
        <a:buSzPct val="80000"/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174625" algn="l" rtl="0" fontAlgn="base">
        <a:lnSpc>
          <a:spcPct val="11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185738" algn="l" rtl="0" fontAlgn="base">
        <a:lnSpc>
          <a:spcPct val="110000"/>
        </a:lnSpc>
        <a:spcBef>
          <a:spcPct val="0"/>
        </a:spcBef>
        <a:spcAft>
          <a:spcPct val="0"/>
        </a:spcAft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2425" indent="-182563" algn="l" rtl="0" fontAlgn="base">
        <a:lnSpc>
          <a:spcPct val="110000"/>
        </a:lnSpc>
        <a:spcBef>
          <a:spcPct val="0"/>
        </a:spcBef>
        <a:spcAft>
          <a:spcPct val="0"/>
        </a:spcAft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1519" y="2900040"/>
            <a:ext cx="7700962" cy="1877437"/>
          </a:xfrm>
        </p:spPr>
        <p:txBody>
          <a:bodyPr/>
          <a:lstStyle/>
          <a:p>
            <a:pPr algn="ctr"/>
            <a:r>
              <a:rPr lang="en-CA" sz="3400" dirty="0" smtClean="0"/>
              <a:t>Which level of model complexity</a:t>
            </a:r>
            <a:br>
              <a:rPr lang="en-CA" sz="3400" dirty="0" smtClean="0"/>
            </a:br>
            <a:r>
              <a:rPr lang="en-CA" sz="3400" dirty="0" smtClean="0"/>
              <a:t> is justified by your data?</a:t>
            </a:r>
            <a:br>
              <a:rPr lang="en-CA" sz="3400" dirty="0" smtClean="0"/>
            </a:b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3400" dirty="0" smtClean="0"/>
              <a:t>A Bayesian answer</a:t>
            </a:r>
            <a:endParaRPr lang="en-US" sz="3400" dirty="0"/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719138" y="5194300"/>
            <a:ext cx="7700962" cy="91409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1800" u="sng" dirty="0" smtClean="0"/>
              <a:t>Anneli Schöniger</a:t>
            </a:r>
            <a:r>
              <a:rPr lang="de-DE" sz="1800" dirty="0" smtClean="0"/>
              <a:t>, Walter A. Illman, Thomas Wöhling, Wolfgang Nowak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1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1800" dirty="0" smtClean="0"/>
              <a:t>22/04/2016, EGU </a:t>
            </a:r>
            <a:r>
              <a:rPr lang="de-DE" sz="1800" dirty="0"/>
              <a:t>General Assembly </a:t>
            </a:r>
            <a:r>
              <a:rPr lang="de-DE" sz="1800" dirty="0" smtClean="0"/>
              <a:t>2016 </a:t>
            </a:r>
            <a:endParaRPr lang="de-DE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804" y="5685183"/>
            <a:ext cx="1416792" cy="495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8"/>
    </mc:Choice>
    <mc:Fallback xmlns="">
      <p:transition spd="slow" advTm="948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19137" y="1773237"/>
            <a:ext cx="7700962" cy="4352925"/>
          </a:xfrm>
        </p:spPr>
        <p:txBody>
          <a:bodyPr/>
          <a:lstStyle/>
          <a:p>
            <a:endParaRPr lang="en-CA" dirty="0"/>
          </a:p>
          <a:p>
            <a:endParaRPr lang="en-CA" dirty="0" smtClean="0">
              <a:sym typeface="Wingdings" panose="05000000000000000000" pitchFamily="2" charset="2"/>
            </a:endParaRPr>
          </a:p>
          <a:p>
            <a:endParaRPr lang="en-CA" dirty="0">
              <a:sym typeface="Wingdings" panose="05000000000000000000" pitchFamily="2" charset="2"/>
            </a:endParaRPr>
          </a:p>
          <a:p>
            <a:endParaRPr lang="en-CA" dirty="0" smtClean="0">
              <a:sym typeface="Wingdings" panose="05000000000000000000" pitchFamily="2" charset="2"/>
            </a:endParaRPr>
          </a:p>
          <a:p>
            <a:endParaRPr lang="en-CA" dirty="0">
              <a:sym typeface="Wingdings" panose="05000000000000000000" pitchFamily="2" charset="2"/>
            </a:endParaRPr>
          </a:p>
          <a:p>
            <a:endParaRPr lang="en-CA" dirty="0" smtClean="0">
              <a:sym typeface="Wingdings" panose="05000000000000000000" pitchFamily="2" charset="2"/>
            </a:endParaRPr>
          </a:p>
          <a:p>
            <a:endParaRPr lang="en-CA" dirty="0">
              <a:sym typeface="Wingdings" panose="05000000000000000000" pitchFamily="2" charset="2"/>
            </a:endParaRPr>
          </a:p>
          <a:p>
            <a:endParaRPr lang="en-CA" dirty="0" smtClean="0">
              <a:sym typeface="Wingdings" panose="05000000000000000000" pitchFamily="2" charset="2"/>
            </a:endParaRPr>
          </a:p>
          <a:p>
            <a:endParaRPr lang="en-CA" dirty="0">
              <a:sym typeface="Wingdings" panose="05000000000000000000" pitchFamily="2" charset="2"/>
            </a:endParaRPr>
          </a:p>
          <a:p>
            <a:endParaRPr lang="en-CA" dirty="0" smtClean="0">
              <a:sym typeface="Wingdings" panose="05000000000000000000" pitchFamily="2" charset="2"/>
            </a:endParaRPr>
          </a:p>
          <a:p>
            <a:pPr algn="just"/>
            <a:r>
              <a:rPr lang="en-CA" dirty="0" smtClean="0">
                <a:sym typeface="Wingdings" panose="05000000000000000000" pitchFamily="2" charset="2"/>
              </a:rPr>
              <a:t>The most complex geostatistical model is not yet justifiable with the available data</a:t>
            </a:r>
            <a:endParaRPr lang="en-CA" dirty="0" smtClean="0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050" y="2332251"/>
            <a:ext cx="4071977" cy="2486345"/>
          </a:xfrm>
          <a:prstGeom prst="rect">
            <a:avLst/>
          </a:prstGeom>
        </p:spPr>
      </p:pic>
      <p:pic>
        <p:nvPicPr>
          <p:cNvPr id="10" name="Inhaltsplatzhalt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9"/>
          <a:stretch/>
        </p:blipFill>
        <p:spPr bwMode="auto">
          <a:xfrm>
            <a:off x="1232893" y="1886613"/>
            <a:ext cx="2753475" cy="31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/>
          <p:nvPr/>
        </p:nvSpPr>
        <p:spPr>
          <a:xfrm>
            <a:off x="6324281" y="5710664"/>
            <a:ext cx="20687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Schöniger et al. </a:t>
            </a:r>
            <a:r>
              <a:rPr lang="en-US" sz="1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2015 (</a:t>
            </a:r>
            <a:r>
              <a:rPr lang="en-US" sz="12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JoH</a:t>
            </a:r>
            <a:r>
              <a:rPr lang="en-US" sz="1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  <a:endParaRPr lang="de-DE" sz="1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245644" y="3657600"/>
            <a:ext cx="506502" cy="112394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Results of the Justifiability Analysis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8" name="Inhaltsplatzhalt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8"/>
          <a:stretch/>
        </p:blipFill>
        <p:spPr bwMode="auto">
          <a:xfrm>
            <a:off x="728234" y="1869453"/>
            <a:ext cx="483412" cy="312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D4BD8-36F0-47F0-BA53-E6EED80E451A}" type="slidenum">
              <a:rPr lang="en-CA" smtClean="0"/>
              <a:t>10</a:t>
            </a:fld>
            <a:endParaRPr lang="en-CA" dirty="0"/>
          </a:p>
        </p:txBody>
      </p:sp>
      <p:sp>
        <p:nvSpPr>
          <p:cNvPr id="3" name="Rechteck 2"/>
          <p:cNvSpPr/>
          <p:nvPr/>
        </p:nvSpPr>
        <p:spPr>
          <a:xfrm>
            <a:off x="728234" y="1886613"/>
            <a:ext cx="483412" cy="263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32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5"/>
    </mc:Choice>
    <mc:Fallback xmlns="">
      <p:transition spd="slow" advTm="10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zonated model is actually a best-case scenario, because it benefits from (almost) perfect geological knowledge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>
              <a:buFont typeface="Wingdings"/>
              <a:buChar char="à"/>
            </a:pPr>
            <a:endParaRPr lang="de-DE" dirty="0" smtClean="0"/>
          </a:p>
          <a:p>
            <a:pPr>
              <a:buFont typeface="Wingdings"/>
              <a:buChar char="à"/>
            </a:pPr>
            <a:endParaRPr lang="de-DE" dirty="0"/>
          </a:p>
          <a:p>
            <a:pPr marL="358775" indent="-358775">
              <a:buFont typeface="Wingdings"/>
              <a:buChar char="à"/>
            </a:pPr>
            <a:r>
              <a:rPr lang="de-DE" dirty="0"/>
              <a:t>H</a:t>
            </a:r>
            <a:r>
              <a:rPr lang="de-DE" dirty="0" smtClean="0"/>
              <a:t>ow </a:t>
            </a:r>
            <a:r>
              <a:rPr lang="de-DE" dirty="0"/>
              <a:t>would a geologically </a:t>
            </a:r>
            <a:r>
              <a:rPr lang="de-DE" i="1" dirty="0"/>
              <a:t>uninformed</a:t>
            </a:r>
            <a:r>
              <a:rPr lang="de-DE" dirty="0"/>
              <a:t> zonated model perform</a:t>
            </a:r>
            <a:r>
              <a:rPr lang="de-DE" dirty="0" smtClean="0"/>
              <a:t>?</a:t>
            </a:r>
          </a:p>
          <a:p>
            <a:pPr>
              <a:buFont typeface="Wingdings"/>
              <a:buChar char="à"/>
            </a:pPr>
            <a:endParaRPr lang="de-DE" dirty="0"/>
          </a:p>
          <a:p>
            <a:pPr algn="just">
              <a:buFont typeface="Wingdings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817563" lvl="1" indent="-457200">
              <a:buFont typeface="+mj-lt"/>
              <a:buAutoNum type="arabicPeriod"/>
            </a:pPr>
            <a:endParaRPr lang="de-DE" dirty="0"/>
          </a:p>
          <a:p>
            <a:pPr marL="817563" lvl="1" indent="-457200">
              <a:buFont typeface="+mj-lt"/>
              <a:buAutoNum type="arabicPeriod"/>
            </a:pPr>
            <a:endParaRPr lang="de-DE" dirty="0" smtClean="0"/>
          </a:p>
          <a:p>
            <a:pPr marL="817563" lvl="1" indent="-457200">
              <a:buFont typeface="+mj-lt"/>
              <a:buAutoNum type="arabicPeriod"/>
            </a:pPr>
            <a:endParaRPr lang="de-DE" dirty="0" smtClean="0"/>
          </a:p>
          <a:p>
            <a:pPr marL="817563" lvl="1" indent="-457200">
              <a:buFont typeface="+mj-lt"/>
              <a:buAutoNum type="arabicPeriod"/>
            </a:pPr>
            <a:endParaRPr lang="de-DE" dirty="0"/>
          </a:p>
          <a:p>
            <a:pPr marL="817563" lvl="1" indent="-457200">
              <a:buFont typeface="+mj-lt"/>
              <a:buAutoNum type="arabicPeriod"/>
            </a:pPr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 smtClean="0"/>
              <a:t>Really... A Zonated Model is Best?!</a:t>
            </a: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D4BD8-36F0-47F0-BA53-E6EED80E451A}" type="slidenum">
              <a:rPr lang="en-CA" smtClean="0"/>
              <a:t>11</a:t>
            </a:fld>
            <a:endParaRPr lang="en-CA" dirty="0"/>
          </a:p>
        </p:txBody>
      </p:sp>
      <p:pic>
        <p:nvPicPr>
          <p:cNvPr id="9" name="Inhaltsplatzhalt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0"/>
          <a:stretch/>
        </p:blipFill>
        <p:spPr bwMode="auto">
          <a:xfrm>
            <a:off x="672910" y="2721133"/>
            <a:ext cx="3685037" cy="164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7" t="26058" r="9952" b="51378"/>
          <a:stretch/>
        </p:blipFill>
        <p:spPr bwMode="auto">
          <a:xfrm>
            <a:off x="4808733" y="2721132"/>
            <a:ext cx="3490321" cy="164127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1" t="27517" r="18871" b="30951"/>
          <a:stretch/>
        </p:blipFill>
        <p:spPr>
          <a:xfrm>
            <a:off x="5068956" y="2771776"/>
            <a:ext cx="2932043" cy="14144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56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97"/>
    </mc:Choice>
    <mc:Fallback xmlns="">
      <p:transition spd="slow" advTm="64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357188" indent="-357188" algn="just"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The performance depends greatly on the quality of prior geological information</a:t>
            </a:r>
          </a:p>
          <a:p>
            <a:pPr algn="just">
              <a:buFont typeface="Wingdings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358775" indent="-358775" algn="just"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A combination of geological knowledge and a stochastic description of heterogeneity at smaller scales could be promising</a:t>
            </a:r>
            <a:endParaRPr lang="de-DE" dirty="0" smtClean="0"/>
          </a:p>
          <a:p>
            <a:pPr marL="817563" lvl="1" indent="-457200">
              <a:buFont typeface="+mj-lt"/>
              <a:buAutoNum type="arabicPeriod"/>
            </a:pPr>
            <a:endParaRPr lang="de-DE" dirty="0"/>
          </a:p>
          <a:p>
            <a:pPr marL="817563" lvl="1" indent="-457200">
              <a:buFont typeface="+mj-lt"/>
              <a:buAutoNum type="arabicPeriod"/>
            </a:pPr>
            <a:endParaRPr lang="de-DE" dirty="0" smtClean="0"/>
          </a:p>
          <a:p>
            <a:pPr marL="817563" lvl="1" indent="-457200">
              <a:buFont typeface="+mj-lt"/>
              <a:buAutoNum type="arabicPeriod"/>
            </a:pPr>
            <a:endParaRPr lang="de-DE" dirty="0" smtClean="0"/>
          </a:p>
          <a:p>
            <a:pPr marL="817563" lvl="1" indent="-457200">
              <a:buFont typeface="+mj-lt"/>
              <a:buAutoNum type="arabicPeriod"/>
            </a:pPr>
            <a:endParaRPr lang="de-DE" dirty="0"/>
          </a:p>
          <a:p>
            <a:pPr marL="817563" lvl="1" indent="-457200">
              <a:buFont typeface="+mj-lt"/>
              <a:buAutoNum type="arabicPeriod"/>
            </a:pPr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44" y="1855683"/>
            <a:ext cx="3562215" cy="21750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 smtClean="0"/>
              <a:t>Results of Repeated BMA Analysis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55682"/>
            <a:ext cx="3567600" cy="2175085"/>
          </a:xfrm>
          <a:prstGeom prst="rect">
            <a:avLst/>
          </a:prstGeom>
        </p:spPr>
      </p:pic>
      <p:sp>
        <p:nvSpPr>
          <p:cNvPr id="7" name="Rectangle 2"/>
          <p:cNvSpPr/>
          <p:nvPr/>
        </p:nvSpPr>
        <p:spPr>
          <a:xfrm>
            <a:off x="3646957" y="4488152"/>
            <a:ext cx="20687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Schöniger et al. </a:t>
            </a:r>
            <a:r>
              <a:rPr lang="en-US" sz="1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2015 (</a:t>
            </a:r>
            <a:r>
              <a:rPr lang="en-US" sz="12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JoH</a:t>
            </a:r>
            <a:r>
              <a:rPr lang="en-US" sz="1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  <a:endParaRPr lang="de-DE" sz="1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D4BD8-36F0-47F0-BA53-E6EED80E451A}" type="slidenum">
              <a:rPr lang="en-CA" smtClean="0"/>
              <a:t>12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18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83"/>
    </mc:Choice>
    <mc:Fallback xmlns="">
      <p:transition spd="slow" advTm="48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dirty="0" smtClean="0"/>
              <a:t>Take-Home Messages</a:t>
            </a:r>
            <a:endParaRPr lang="en-CA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de-DE" dirty="0" smtClean="0">
              <a:solidFill>
                <a:schemeClr val="accent6"/>
              </a:solidFill>
            </a:endParaRPr>
          </a:p>
          <a:p>
            <a:pPr marL="357188" indent="-357188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 smtClean="0"/>
              <a:t>The proposed </a:t>
            </a:r>
            <a:r>
              <a:rPr lang="de-DE" b="1" dirty="0" smtClean="0">
                <a:solidFill>
                  <a:schemeClr val="accent6"/>
                </a:solidFill>
              </a:rPr>
              <a:t>model justifiability analysis </a:t>
            </a:r>
            <a:r>
              <a:rPr lang="de-DE" dirty="0" smtClean="0"/>
              <a:t>provides support for model evaluation and model selection in the light of limited data;</a:t>
            </a:r>
          </a:p>
          <a:p>
            <a:pPr marL="357188" indent="-357188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de-DE" dirty="0"/>
          </a:p>
          <a:p>
            <a:pPr marL="357188" indent="-357188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 smtClean="0"/>
              <a:t>It is a straightforward extension of Monte Carlo-based Bayesian model averaging (BMA) and helps to interpret BMA results;</a:t>
            </a:r>
          </a:p>
          <a:p>
            <a:pPr marL="357188" indent="-357188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de-DE" dirty="0"/>
          </a:p>
          <a:p>
            <a:pPr marL="357188" indent="-357188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 smtClean="0"/>
              <a:t>And it provides information about model (dis-)similarity.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20" y="1724983"/>
            <a:ext cx="5024062" cy="4465198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5" name="Rectangle 2"/>
          <p:cNvSpPr/>
          <p:nvPr/>
        </p:nvSpPr>
        <p:spPr>
          <a:xfrm>
            <a:off x="1798979" y="5152226"/>
            <a:ext cx="316064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accent6"/>
                </a:solidFill>
              </a:rPr>
              <a:t>Special Issue in Journal of Hydrology: “</a:t>
            </a:r>
            <a:r>
              <a:rPr lang="en-US" sz="1400" i="1" dirty="0">
                <a:solidFill>
                  <a:schemeClr val="accent6"/>
                </a:solidFill>
              </a:rPr>
              <a:t>Groundwater flow and </a:t>
            </a:r>
            <a:r>
              <a:rPr lang="en-US" sz="1400" i="1" dirty="0" smtClean="0">
                <a:solidFill>
                  <a:schemeClr val="accent6"/>
                </a:solidFill>
              </a:rPr>
              <a:t>transport </a:t>
            </a:r>
            <a:r>
              <a:rPr lang="en-US" sz="1400" i="1" dirty="0">
                <a:solidFill>
                  <a:schemeClr val="accent6"/>
                </a:solidFill>
              </a:rPr>
              <a:t>in aquifers: Insights from modeling and characterization at the field </a:t>
            </a:r>
            <a:r>
              <a:rPr lang="en-US" sz="1400" i="1" dirty="0" smtClean="0">
                <a:solidFill>
                  <a:schemeClr val="accent6"/>
                </a:solidFill>
              </a:rPr>
              <a:t>scale” </a:t>
            </a:r>
            <a:endParaRPr lang="de-DE" sz="14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D4BD8-36F0-47F0-BA53-E6EED80E451A}" type="slidenum">
              <a:rPr lang="en-CA" smtClean="0"/>
              <a:t>13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29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07"/>
    </mc:Choice>
    <mc:Fallback xmlns="">
      <p:transition spd="slow" advTm="74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 b="5351"/>
          <a:stretch/>
        </p:blipFill>
        <p:spPr>
          <a:xfrm>
            <a:off x="6303720" y="2149129"/>
            <a:ext cx="2376368" cy="168812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82886" y="1791115"/>
            <a:ext cx="5938462" cy="2404153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3810474"/>
            <a:ext cx="7705725" cy="2315689"/>
          </a:xfrm>
        </p:spPr>
        <p:txBody>
          <a:bodyPr/>
          <a:lstStyle/>
          <a:p>
            <a:pPr marL="0" indent="0">
              <a:buNone/>
            </a:pPr>
            <a:endParaRPr lang="de-DE" sz="28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3000" b="1" dirty="0" smtClean="0">
                <a:solidFill>
                  <a:schemeClr val="tx2"/>
                </a:solidFill>
              </a:rPr>
              <a:t>Which level of model complexity is justified by your data? A Bayesian answer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de-DE" dirty="0" smtClean="0"/>
              <a:t> anneli.schoeniger@uni-tuebingen.de</a:t>
            </a:r>
            <a:endParaRPr lang="en-CA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075">
            <a:off x="2966114" y="716404"/>
            <a:ext cx="3211770" cy="1381925"/>
          </a:xfrm>
          <a:prstGeom prst="rect">
            <a:avLst/>
          </a:prstGeom>
        </p:spPr>
      </p:pic>
      <p:pic>
        <p:nvPicPr>
          <p:cNvPr id="11" name="Grafik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0" t="9456" r="2098" b="2047"/>
          <a:stretch/>
        </p:blipFill>
        <p:spPr>
          <a:xfrm>
            <a:off x="3323815" y="2133473"/>
            <a:ext cx="1725846" cy="1698561"/>
          </a:xfrm>
          <a:prstGeom prst="rect">
            <a:avLst/>
          </a:prstGeom>
        </p:spPr>
      </p:pic>
      <p:pic>
        <p:nvPicPr>
          <p:cNvPr id="12" name="Grafi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" b="11874"/>
          <a:stretch/>
        </p:blipFill>
        <p:spPr>
          <a:xfrm>
            <a:off x="667822" y="2133474"/>
            <a:ext cx="2537715" cy="16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6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5"/>
    </mc:Choice>
    <mc:Fallback xmlns="">
      <p:transition spd="slow" advTm="4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dirty="0" smtClean="0"/>
              <a:t>Model Complexity in Subsurface Hydrology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de-DE" dirty="0" smtClean="0"/>
              <a:t>When building subsurface flow or transport models, there are abundant choices of conceptualizations, covering wide ranges of model complexity</a:t>
            </a:r>
          </a:p>
          <a:p>
            <a:pPr algn="just"/>
            <a:endParaRPr lang="de-DE" sz="1100" dirty="0" smtClean="0"/>
          </a:p>
          <a:p>
            <a:pPr marL="357188" indent="-357188" algn="just">
              <a:buFont typeface="Wingdings" panose="05000000000000000000" pitchFamily="2" charset="2"/>
              <a:buChar char=""/>
            </a:pPr>
            <a:r>
              <a:rPr lang="de-DE" dirty="0" smtClean="0">
                <a:sym typeface="Wingdings" panose="05000000000000000000" pitchFamily="2" charset="2"/>
              </a:rPr>
              <a:t>Which level of model complexity should we choose? </a:t>
            </a:r>
          </a:p>
          <a:p>
            <a:pPr algn="just">
              <a:buFont typeface="Wingdings"/>
              <a:buChar char="à"/>
            </a:pPr>
            <a:endParaRPr lang="de-DE" sz="4000" dirty="0">
              <a:sym typeface="Wingdings" panose="05000000000000000000" pitchFamily="2" charset="2"/>
            </a:endParaRPr>
          </a:p>
          <a:p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In the light of data: 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Which level of model complexity </a:t>
            </a:r>
            <a:br>
              <a:rPr lang="de-DE" dirty="0" smtClean="0">
                <a:sym typeface="Wingdings" panose="05000000000000000000" pitchFamily="2" charset="2"/>
              </a:rPr>
            </a:br>
            <a:r>
              <a:rPr lang="de-DE" dirty="0" smtClean="0">
                <a:sym typeface="Wingdings" panose="05000000000000000000" pitchFamily="2" charset="2"/>
              </a:rPr>
              <a:t>is </a:t>
            </a:r>
            <a:r>
              <a:rPr lang="de-DE" b="1" i="1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justified</a:t>
            </a:r>
            <a:r>
              <a:rPr lang="de-DE" dirty="0" smtClean="0">
                <a:sym typeface="Wingdings" panose="05000000000000000000" pitchFamily="2" charset="2"/>
              </a:rPr>
              <a:t> by the available data?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D4BD8-36F0-47F0-BA53-E6EED80E451A}" type="slidenum">
              <a:rPr lang="en-CA" smtClean="0"/>
              <a:t>2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16" y="3545027"/>
            <a:ext cx="3319671" cy="24361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54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18"/>
    </mc:Choice>
    <mc:Fallback xmlns="">
      <p:transition spd="slow" advTm="86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0" descr="C:\Users\nowak\Documents\SMH_Nowak.jpg"/>
          <p:cNvPicPr preferRelativeResize="0"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493" y="4513681"/>
            <a:ext cx="973440" cy="1296001"/>
          </a:xfrm>
          <a:prstGeom prst="rect">
            <a:avLst/>
          </a:prstGeom>
          <a:ln>
            <a:noFill/>
          </a:ln>
          <a:effectLst>
            <a:outerShdw blurRad="190500" sx="102000" sy="1020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"/>
          <a:stretch/>
        </p:blipFill>
        <p:spPr bwMode="auto">
          <a:xfrm>
            <a:off x="719138" y="4513681"/>
            <a:ext cx="983700" cy="1296001"/>
          </a:xfrm>
          <a:prstGeom prst="rect">
            <a:avLst/>
          </a:prstGeom>
          <a:ln>
            <a:noFill/>
          </a:ln>
          <a:effectLst>
            <a:outerShdw blurRad="190500" sx="102000" sy="1020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92" y="2380282"/>
            <a:ext cx="973441" cy="1295907"/>
          </a:xfrm>
          <a:prstGeom prst="rect">
            <a:avLst/>
          </a:prstGeom>
          <a:ln>
            <a:noFill/>
          </a:ln>
          <a:effectLst>
            <a:outerShdw blurRad="190500" sx="102000" sy="1020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8089" y="4892258"/>
            <a:ext cx="2526282" cy="53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84" y="2732876"/>
            <a:ext cx="2126922" cy="59081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7" b="33626"/>
          <a:stretch/>
        </p:blipFill>
        <p:spPr>
          <a:xfrm>
            <a:off x="1916164" y="4793112"/>
            <a:ext cx="2126922" cy="73714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D4BD8-36F0-47F0-BA53-E6EED80E451A}" type="slidenum">
              <a:rPr lang="en-CA" smtClean="0"/>
              <a:t>3</a:t>
            </a:fld>
            <a:endParaRPr lang="en-CA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dirty="0" smtClean="0"/>
              <a:t>Authors &amp; Motivation </a:t>
            </a:r>
            <a:r>
              <a:rPr lang="de-DE" dirty="0" err="1" smtClean="0"/>
              <a:t>of</a:t>
            </a:r>
            <a:r>
              <a:rPr lang="de-DE" dirty="0" smtClean="0"/>
              <a:t> This Study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4900733" y="4125434"/>
            <a:ext cx="1729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Wolfgang Nowak</a:t>
            </a:r>
            <a:endParaRPr lang="de-DE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17638" y="4101529"/>
            <a:ext cx="2383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Thomas (Eddy) Wöhling</a:t>
            </a:r>
            <a:endParaRPr lang="de-DE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96664" y="1981843"/>
            <a:ext cx="1614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Walter A. Illman</a:t>
            </a:r>
            <a:endParaRPr lang="de-DE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r="16137"/>
          <a:stretch/>
        </p:blipFill>
        <p:spPr>
          <a:xfrm>
            <a:off x="729397" y="2380374"/>
            <a:ext cx="973441" cy="1295815"/>
          </a:xfrm>
          <a:prstGeom prst="rect">
            <a:avLst/>
          </a:prstGeom>
          <a:ln>
            <a:noFill/>
          </a:ln>
          <a:effectLst>
            <a:outerShdw blurRad="190500" sx="102000" sy="1020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47453" y="1981843"/>
            <a:ext cx="1731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Anneli Schöniger</a:t>
            </a:r>
            <a:endParaRPr lang="de-DE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64" y="2757099"/>
            <a:ext cx="2126922" cy="54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1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58"/>
    </mc:Choice>
    <mc:Fallback xmlns="">
      <p:transition spd="slow" advTm="3065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dirty="0" smtClean="0"/>
              <a:t>Bayesian Model Selection / Averaging (BMA)</a:t>
            </a:r>
            <a:endParaRPr lang="en-CA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Posterior model probabilities are used </a:t>
            </a:r>
            <a:br>
              <a:rPr lang="en-CA" dirty="0" smtClean="0"/>
            </a:br>
            <a:r>
              <a:rPr lang="en-CA" dirty="0" smtClean="0"/>
              <a:t>as weights for </a:t>
            </a:r>
          </a:p>
          <a:p>
            <a:pPr lvl="1"/>
            <a:r>
              <a:rPr lang="en-CA" b="1" dirty="0" smtClean="0"/>
              <a:t>model ranking</a:t>
            </a:r>
          </a:p>
          <a:p>
            <a:pPr lvl="1"/>
            <a:r>
              <a:rPr lang="en-CA" b="1" dirty="0" smtClean="0"/>
              <a:t>model selection</a:t>
            </a:r>
          </a:p>
          <a:p>
            <a:pPr lvl="1"/>
            <a:r>
              <a:rPr lang="en-CA" dirty="0"/>
              <a:t>m</a:t>
            </a:r>
            <a:r>
              <a:rPr lang="en-CA" dirty="0" smtClean="0"/>
              <a:t>odel averaging</a:t>
            </a:r>
          </a:p>
          <a:p>
            <a:pPr lvl="1"/>
            <a:r>
              <a:rPr lang="en-CA" dirty="0" smtClean="0"/>
              <a:t>uncertainty estimation</a:t>
            </a:r>
          </a:p>
          <a:p>
            <a:pPr marL="360363" lvl="1" indent="0">
              <a:buNone/>
            </a:pPr>
            <a:endParaRPr lang="en-CA" dirty="0"/>
          </a:p>
          <a:p>
            <a:r>
              <a:rPr lang="en-CA" dirty="0" smtClean="0"/>
              <a:t>BMA implicitly </a:t>
            </a:r>
            <a:r>
              <a:rPr lang="en-CA" dirty="0"/>
              <a:t>follows </a:t>
            </a:r>
            <a:r>
              <a:rPr lang="en-CA" dirty="0" smtClean="0"/>
              <a:t>the principle </a:t>
            </a:r>
            <a:r>
              <a:rPr lang="en-CA" dirty="0"/>
              <a:t>of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parsimony or </a:t>
            </a:r>
            <a:r>
              <a:rPr lang="en-CA" dirty="0"/>
              <a:t>„Occam‘s razor“: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The weights reflect an optimal </a:t>
            </a:r>
            <a:r>
              <a:rPr lang="en-CA" dirty="0" err="1"/>
              <a:t>tradeoff</a:t>
            </a:r>
            <a:r>
              <a:rPr lang="en-CA" dirty="0"/>
              <a:t>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between </a:t>
            </a:r>
            <a:r>
              <a:rPr lang="en-CA" dirty="0"/>
              <a:t>performance and complexity</a:t>
            </a:r>
          </a:p>
          <a:p>
            <a:endParaRPr lang="en-CA" dirty="0"/>
          </a:p>
        </p:txBody>
      </p:sp>
      <p:sp>
        <p:nvSpPr>
          <p:cNvPr id="7" name="Legende mit Pfeil nach unten 67"/>
          <p:cNvSpPr/>
          <p:nvPr/>
        </p:nvSpPr>
        <p:spPr>
          <a:xfrm>
            <a:off x="4303214" y="3476648"/>
            <a:ext cx="4585213" cy="1024930"/>
          </a:xfrm>
          <a:prstGeom prst="downArrowCallout">
            <a:avLst>
              <a:gd name="adj1" fmla="val 16914"/>
              <a:gd name="adj2" fmla="val 25000"/>
              <a:gd name="adj3" fmla="val 25000"/>
              <a:gd name="adj4" fmla="val 58526"/>
            </a:avLst>
          </a:prstGeom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500"/>
          </a:p>
        </p:txBody>
      </p:sp>
      <p:sp>
        <p:nvSpPr>
          <p:cNvPr id="8" name="Abgerundetes Rechteck 73"/>
          <p:cNvSpPr/>
          <p:nvPr/>
        </p:nvSpPr>
        <p:spPr>
          <a:xfrm>
            <a:off x="4364423" y="3575279"/>
            <a:ext cx="1069200" cy="408947"/>
          </a:xfrm>
          <a:prstGeom prst="roundRect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 smtClean="0"/>
              <a:t>Model </a:t>
            </a:r>
            <a:r>
              <a:rPr lang="de-DE" sz="1500" i="1" dirty="0" smtClean="0"/>
              <a:t>M1</a:t>
            </a:r>
            <a:endParaRPr lang="en-CA" sz="1500" i="1" dirty="0"/>
          </a:p>
        </p:txBody>
      </p:sp>
      <p:sp>
        <p:nvSpPr>
          <p:cNvPr id="9" name="Abgerundetes Rechteck 74"/>
          <p:cNvSpPr/>
          <p:nvPr/>
        </p:nvSpPr>
        <p:spPr>
          <a:xfrm>
            <a:off x="5482308" y="3570426"/>
            <a:ext cx="1069200" cy="408947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 smtClean="0"/>
              <a:t>Model </a:t>
            </a:r>
            <a:r>
              <a:rPr lang="de-DE" sz="1500" i="1" dirty="0" smtClean="0"/>
              <a:t>M2</a:t>
            </a:r>
            <a:endParaRPr lang="en-CA" sz="1500" i="1" dirty="0"/>
          </a:p>
        </p:txBody>
      </p:sp>
      <p:sp>
        <p:nvSpPr>
          <p:cNvPr id="10" name="Abgerundetes Rechteck 75"/>
          <p:cNvSpPr/>
          <p:nvPr/>
        </p:nvSpPr>
        <p:spPr>
          <a:xfrm>
            <a:off x="6623651" y="3570427"/>
            <a:ext cx="1069200" cy="408947"/>
          </a:xfrm>
          <a:prstGeom prst="roundRect">
            <a:avLst/>
          </a:prstGeom>
          <a:solidFill>
            <a:schemeClr val="accent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 smtClean="0"/>
              <a:t>Model </a:t>
            </a:r>
            <a:r>
              <a:rPr lang="de-DE" sz="1500" i="1" dirty="0" smtClean="0"/>
              <a:t>M3</a:t>
            </a:r>
            <a:endParaRPr lang="en-CA" sz="1500" i="1" dirty="0"/>
          </a:p>
        </p:txBody>
      </p:sp>
      <p:sp>
        <p:nvSpPr>
          <p:cNvPr id="11" name="Abgerundetes Rechteck 72"/>
          <p:cNvSpPr/>
          <p:nvPr/>
        </p:nvSpPr>
        <p:spPr>
          <a:xfrm>
            <a:off x="7745058" y="3575279"/>
            <a:ext cx="1068513" cy="408947"/>
          </a:xfrm>
          <a:prstGeom prst="roundRect">
            <a:avLst/>
          </a:prstGeom>
          <a:ln w="38100">
            <a:solidFill>
              <a:srgbClr val="E25F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 smtClean="0"/>
              <a:t>Model </a:t>
            </a:r>
            <a:r>
              <a:rPr lang="de-DE" sz="1500" i="1" dirty="0" smtClean="0"/>
              <a:t>M4</a:t>
            </a:r>
            <a:endParaRPr lang="en-CA" sz="1500" i="1" dirty="0"/>
          </a:p>
        </p:txBody>
      </p:sp>
      <p:sp>
        <p:nvSpPr>
          <p:cNvPr id="12" name="Abgerundetes Rechteck 76"/>
          <p:cNvSpPr/>
          <p:nvPr/>
        </p:nvSpPr>
        <p:spPr>
          <a:xfrm>
            <a:off x="5737924" y="4501578"/>
            <a:ext cx="1715790" cy="651760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Posterior model weights </a:t>
            </a:r>
            <a:r>
              <a:rPr lang="de-DE" sz="1600" i="1" dirty="0" smtClean="0"/>
              <a:t>P</a:t>
            </a:r>
            <a:endParaRPr lang="en-CA" sz="1600" i="1" dirty="0"/>
          </a:p>
        </p:txBody>
      </p:sp>
      <p:sp>
        <p:nvSpPr>
          <p:cNvPr id="13" name="Abgerundetes Rechteck 69"/>
          <p:cNvSpPr/>
          <p:nvPr/>
        </p:nvSpPr>
        <p:spPr>
          <a:xfrm>
            <a:off x="5965711" y="1950971"/>
            <a:ext cx="1260217" cy="573727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Calibration data set </a:t>
            </a:r>
            <a:r>
              <a:rPr lang="de-DE" sz="1600" b="1" i="1" dirty="0" smtClean="0"/>
              <a:t>d</a:t>
            </a:r>
            <a:endParaRPr lang="en-CA" sz="1600" b="1" i="1" dirty="0"/>
          </a:p>
        </p:txBody>
      </p:sp>
      <p:cxnSp>
        <p:nvCxnSpPr>
          <p:cNvPr id="14" name="Gerade Verbindung mit Pfeil 77"/>
          <p:cNvCxnSpPr>
            <a:endCxn id="8" idx="0"/>
          </p:cNvCxnSpPr>
          <p:nvPr/>
        </p:nvCxnSpPr>
        <p:spPr>
          <a:xfrm flipH="1">
            <a:off x="4899023" y="2524698"/>
            <a:ext cx="1066688" cy="1050581"/>
          </a:xfrm>
          <a:prstGeom prst="straightConnector1">
            <a:avLst/>
          </a:prstGeom>
          <a:ln w="25400">
            <a:solidFill>
              <a:schemeClr val="accent6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78"/>
          <p:cNvCxnSpPr>
            <a:endCxn id="9" idx="0"/>
          </p:cNvCxnSpPr>
          <p:nvPr/>
        </p:nvCxnSpPr>
        <p:spPr>
          <a:xfrm flipH="1">
            <a:off x="6016908" y="2524698"/>
            <a:ext cx="465589" cy="1045728"/>
          </a:xfrm>
          <a:prstGeom prst="straightConnector1">
            <a:avLst/>
          </a:prstGeom>
          <a:ln w="25400">
            <a:solidFill>
              <a:schemeClr val="accent6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79"/>
          <p:cNvCxnSpPr>
            <a:endCxn id="10" idx="0"/>
          </p:cNvCxnSpPr>
          <p:nvPr/>
        </p:nvCxnSpPr>
        <p:spPr>
          <a:xfrm>
            <a:off x="6772546" y="2524698"/>
            <a:ext cx="385705" cy="1045729"/>
          </a:xfrm>
          <a:prstGeom prst="straightConnector1">
            <a:avLst/>
          </a:prstGeom>
          <a:ln w="25400">
            <a:solidFill>
              <a:schemeClr val="accent6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80"/>
          <p:cNvCxnSpPr>
            <a:endCxn id="11" idx="0"/>
          </p:cNvCxnSpPr>
          <p:nvPr/>
        </p:nvCxnSpPr>
        <p:spPr>
          <a:xfrm>
            <a:off x="7225928" y="2524698"/>
            <a:ext cx="1053387" cy="1050581"/>
          </a:xfrm>
          <a:prstGeom prst="straightConnector1">
            <a:avLst/>
          </a:prstGeom>
          <a:ln w="25400">
            <a:solidFill>
              <a:schemeClr val="accent6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44739" y="5891707"/>
            <a:ext cx="2108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Gull 1988 (</a:t>
            </a:r>
            <a:r>
              <a:rPr lang="en-US" sz="12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Acta</a:t>
            </a:r>
            <a:r>
              <a:rPr lang="en-US" sz="1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Appl. Math.)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6509" y="4363078"/>
            <a:ext cx="46634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Draper (1995), </a:t>
            </a:r>
            <a:r>
              <a:rPr lang="en-US" sz="12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Hoeting</a:t>
            </a:r>
            <a:r>
              <a:rPr lang="en-US" sz="1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et al. (1999), </a:t>
            </a:r>
            <a:r>
              <a:rPr lang="en-US" sz="12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Schöniger et al. 2014 (</a:t>
            </a:r>
            <a:r>
              <a:rPr lang="en-US" sz="1200" i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WRR</a:t>
            </a:r>
            <a:r>
              <a:rPr lang="en-US" sz="1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  <a:endParaRPr lang="en-US" sz="12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D4BD8-36F0-47F0-BA53-E6EED80E451A}" type="slidenum">
              <a:rPr lang="en-CA" smtClean="0"/>
              <a:t>4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2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06"/>
    </mc:Choice>
    <mc:Fallback xmlns="">
      <p:transition spd="slow" advTm="96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dirty="0" err="1" smtClean="0"/>
              <a:t>Application</a:t>
            </a:r>
            <a:r>
              <a:rPr lang="de-DE" dirty="0" smtClean="0"/>
              <a:t>: </a:t>
            </a:r>
            <a:r>
              <a:rPr lang="de-DE" dirty="0" err="1"/>
              <a:t>Groundwater</a:t>
            </a:r>
            <a:r>
              <a:rPr lang="de-DE" dirty="0"/>
              <a:t> </a:t>
            </a:r>
            <a:r>
              <a:rPr lang="de-DE" dirty="0" smtClean="0"/>
              <a:t>Flow </a:t>
            </a:r>
            <a:r>
              <a:rPr lang="de-DE" dirty="0" err="1" smtClean="0"/>
              <a:t>Modelling</a:t>
            </a:r>
            <a:endParaRPr lang="en-CA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Inversion of hydraulic tomography data to infer distribution of aquifer </a:t>
            </a:r>
            <a:r>
              <a:rPr lang="en-CA" dirty="0" smtClean="0"/>
              <a:t>parameters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en-CA" dirty="0"/>
          </a:p>
          <a:p>
            <a:r>
              <a:rPr lang="en-CA" dirty="0" smtClean="0"/>
              <a:t>Which parameterization to choose? Too simple vs. too complex</a:t>
            </a:r>
            <a:endParaRPr lang="en-CA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0"/>
          <a:stretch/>
        </p:blipFill>
        <p:spPr bwMode="auto">
          <a:xfrm>
            <a:off x="835614" y="2430720"/>
            <a:ext cx="2503009" cy="111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nhaltsplatzhalt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9" b="25501"/>
          <a:stretch/>
        </p:blipFill>
        <p:spPr bwMode="auto">
          <a:xfrm>
            <a:off x="5975225" y="2364668"/>
            <a:ext cx="2103854" cy="117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212793" y="2148611"/>
            <a:ext cx="40957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Illman</a:t>
            </a:r>
            <a:r>
              <a:rPr lang="en-US" sz="1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et al. 2010 (WRR)</a:t>
            </a:r>
            <a:endParaRPr lang="en-US" sz="12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t="2995" r="10183" b="74725"/>
          <a:stretch/>
        </p:blipFill>
        <p:spPr bwMode="auto">
          <a:xfrm>
            <a:off x="1100138" y="5237788"/>
            <a:ext cx="1449484" cy="66932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sx="1000" sy="1000" algn="tl" rotWithShape="0">
              <a:srgbClr val="000000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7" t="26058" r="9952" b="51378"/>
          <a:stretch/>
        </p:blipFill>
        <p:spPr bwMode="auto">
          <a:xfrm>
            <a:off x="2389462" y="4974366"/>
            <a:ext cx="1441507" cy="67784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 t="72369" r="10703" b="5351"/>
          <a:stretch/>
        </p:blipFill>
        <p:spPr bwMode="auto">
          <a:xfrm>
            <a:off x="5003138" y="4488465"/>
            <a:ext cx="1449484" cy="66932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E25F7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Rechteck 11"/>
          <p:cNvSpPr/>
          <p:nvPr/>
        </p:nvSpPr>
        <p:spPr>
          <a:xfrm>
            <a:off x="6395741" y="5849164"/>
            <a:ext cx="295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Schöniger et al. 2015 (</a:t>
            </a:r>
            <a:r>
              <a:rPr lang="en-US" sz="1200" i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JoH</a:t>
            </a:r>
            <a:r>
              <a:rPr lang="en-US" sz="12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)	</a:t>
            </a:r>
          </a:p>
        </p:txBody>
      </p:sp>
      <p:cxnSp>
        <p:nvCxnSpPr>
          <p:cNvPr id="13" name="Straight Arrow Connector 58"/>
          <p:cNvCxnSpPr/>
          <p:nvPr/>
        </p:nvCxnSpPr>
        <p:spPr>
          <a:xfrm flipV="1">
            <a:off x="3003755" y="5157785"/>
            <a:ext cx="4021859" cy="968379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 rot="20743306">
            <a:off x="4236955" y="5641596"/>
            <a:ext cx="2156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6"/>
                </a:solidFill>
              </a:rPr>
              <a:t>Increasing complexity</a:t>
            </a:r>
            <a:endParaRPr lang="en-CA" sz="1600" dirty="0">
              <a:solidFill>
                <a:schemeClr val="accent6"/>
              </a:solidFill>
            </a:endParaRP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t="6785" r="6545" b="7924"/>
          <a:stretch/>
        </p:blipFill>
        <p:spPr>
          <a:xfrm>
            <a:off x="3455308" y="2425611"/>
            <a:ext cx="2403232" cy="111792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981979" y="4903785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Homogeneous</a:t>
            </a:r>
            <a:endParaRPr lang="en-CA" sz="1400" dirty="0"/>
          </a:p>
        </p:txBody>
      </p:sp>
      <p:sp>
        <p:nvSpPr>
          <p:cNvPr id="18" name="Textfeld 17"/>
          <p:cNvSpPr txBox="1"/>
          <p:nvPr/>
        </p:nvSpPr>
        <p:spPr>
          <a:xfrm>
            <a:off x="2634169" y="4638176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Zonated</a:t>
            </a:r>
            <a:endParaRPr lang="en-CA" sz="1400" dirty="0"/>
          </a:p>
        </p:txBody>
      </p:sp>
      <p:sp>
        <p:nvSpPr>
          <p:cNvPr id="19" name="Textfeld 18"/>
          <p:cNvSpPr txBox="1"/>
          <p:nvPr/>
        </p:nvSpPr>
        <p:spPr>
          <a:xfrm>
            <a:off x="3772557" y="4388683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/>
              <a:t>Interpolated</a:t>
            </a:r>
            <a:endParaRPr lang="en-CA" sz="1400" dirty="0"/>
          </a:p>
        </p:txBody>
      </p:sp>
      <p:sp>
        <p:nvSpPr>
          <p:cNvPr id="20" name="Textfeld 19"/>
          <p:cNvSpPr txBox="1"/>
          <p:nvPr/>
        </p:nvSpPr>
        <p:spPr>
          <a:xfrm>
            <a:off x="5097739" y="4163688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Geostatistical</a:t>
            </a:r>
            <a:endParaRPr lang="en-CA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D4BD8-36F0-47F0-BA53-E6EED80E451A}" type="slidenum">
              <a:rPr lang="en-CA" smtClean="0"/>
              <a:t>5</a:t>
            </a:fld>
            <a:endParaRPr lang="en-CA" dirty="0"/>
          </a:p>
        </p:txBody>
      </p:sp>
      <p:sp>
        <p:nvSpPr>
          <p:cNvPr id="15" name="Rounded Rectangle 14"/>
          <p:cNvSpPr/>
          <p:nvPr/>
        </p:nvSpPr>
        <p:spPr>
          <a:xfrm>
            <a:off x="6553201" y="2747962"/>
            <a:ext cx="142875" cy="10239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ounded Rectangle 21"/>
          <p:cNvSpPr/>
          <p:nvPr/>
        </p:nvSpPr>
        <p:spPr>
          <a:xfrm>
            <a:off x="6553200" y="3117057"/>
            <a:ext cx="142875" cy="10239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ounded Rectangle 22"/>
          <p:cNvSpPr/>
          <p:nvPr/>
        </p:nvSpPr>
        <p:spPr>
          <a:xfrm>
            <a:off x="6553201" y="3365500"/>
            <a:ext cx="142875" cy="10239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ounded Rectangle 23"/>
          <p:cNvSpPr/>
          <p:nvPr/>
        </p:nvSpPr>
        <p:spPr>
          <a:xfrm>
            <a:off x="7396162" y="2747962"/>
            <a:ext cx="142875" cy="10239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ounded Rectangle 24"/>
          <p:cNvSpPr/>
          <p:nvPr/>
        </p:nvSpPr>
        <p:spPr>
          <a:xfrm>
            <a:off x="7396161" y="3117057"/>
            <a:ext cx="142875" cy="10239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ounded Rectangle 25"/>
          <p:cNvSpPr/>
          <p:nvPr/>
        </p:nvSpPr>
        <p:spPr>
          <a:xfrm>
            <a:off x="7396162" y="3365500"/>
            <a:ext cx="142875" cy="102394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7" name="Gruppieren 26"/>
          <p:cNvGrpSpPr/>
          <p:nvPr/>
        </p:nvGrpSpPr>
        <p:grpSpPr>
          <a:xfrm>
            <a:off x="3670811" y="4726331"/>
            <a:ext cx="1449484" cy="660794"/>
            <a:chOff x="3670811" y="4726331"/>
            <a:chExt cx="1449484" cy="660794"/>
          </a:xfrm>
        </p:grpSpPr>
        <p:pic>
          <p:nvPicPr>
            <p:cNvPr id="9" name="Content Placeholder 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3" t="49629" r="10703" b="28375"/>
            <a:stretch/>
          </p:blipFill>
          <p:spPr bwMode="auto">
            <a:xfrm>
              <a:off x="3670811" y="4726331"/>
              <a:ext cx="1449484" cy="6607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C00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099" y="4774397"/>
              <a:ext cx="1098664" cy="53809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9852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828"/>
    </mc:Choice>
    <mc:Fallback xmlns="">
      <p:transition spd="slow" advTm="117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  <p:bldP spid="14" grpId="0"/>
      <p:bldP spid="18" grpId="0"/>
      <p:bldP spid="19" grpId="0"/>
      <p:bldP spid="20" grpId="0"/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endParaRPr lang="de-DE" dirty="0" smtClean="0"/>
          </a:p>
          <a:p>
            <a:pPr>
              <a:spcAft>
                <a:spcPts val="600"/>
              </a:spcAft>
            </a:pPr>
            <a:endParaRPr lang="de-DE" dirty="0"/>
          </a:p>
          <a:p>
            <a:pPr>
              <a:spcAft>
                <a:spcPts val="600"/>
              </a:spcAft>
            </a:pPr>
            <a:endParaRPr lang="de-DE" dirty="0" smtClean="0"/>
          </a:p>
          <a:p>
            <a:pPr>
              <a:spcAft>
                <a:spcPts val="600"/>
              </a:spcAft>
            </a:pPr>
            <a:endParaRPr lang="de-DE" dirty="0"/>
          </a:p>
          <a:p>
            <a:pPr>
              <a:spcAft>
                <a:spcPts val="600"/>
              </a:spcAft>
            </a:pPr>
            <a:endParaRPr lang="de-DE" dirty="0" smtClean="0"/>
          </a:p>
          <a:p>
            <a:pPr>
              <a:spcAft>
                <a:spcPts val="600"/>
              </a:spcAft>
            </a:pPr>
            <a:endParaRPr lang="de-DE" dirty="0"/>
          </a:p>
          <a:p>
            <a:pPr>
              <a:spcAft>
                <a:spcPts val="600"/>
              </a:spcAft>
            </a:pPr>
            <a:endParaRPr lang="de-DE" dirty="0" smtClean="0"/>
          </a:p>
          <a:p>
            <a:pPr algn="just">
              <a:spcAft>
                <a:spcPts val="600"/>
              </a:spcAft>
            </a:pPr>
            <a:r>
              <a:rPr lang="de-DE" dirty="0" smtClean="0">
                <a:sym typeface="Wingdings" panose="05000000000000000000" pitchFamily="2" charset="2"/>
              </a:rPr>
              <a:t> BMA favours the zonation approach over the more flexible approaches</a:t>
            </a:r>
            <a:endParaRPr lang="de-DE" dirty="0">
              <a:sym typeface="Wingdings" panose="05000000000000000000" pitchFamily="2" charset="2"/>
            </a:endParaRPr>
          </a:p>
          <a:p>
            <a:pPr marL="447675" indent="-447675" algn="just">
              <a:spcAft>
                <a:spcPts val="600"/>
              </a:spcAft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Is it actually closest to the true structure, or just parsimonious (remember the tradeoff implicit in BMA)?</a:t>
            </a:r>
          </a:p>
          <a:p>
            <a:pPr algn="just">
              <a:spcAft>
                <a:spcPts val="600"/>
              </a:spcAft>
              <a:buFont typeface="Wingdings"/>
              <a:buChar char="à"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37" y="1946605"/>
            <a:ext cx="4260125" cy="26012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dirty="0" smtClean="0"/>
              <a:t>Results of BMA Analysis</a:t>
            </a:r>
            <a:endParaRPr lang="en-CA" dirty="0"/>
          </a:p>
        </p:txBody>
      </p:sp>
      <p:sp>
        <p:nvSpPr>
          <p:cNvPr id="17" name="Rechteck 16"/>
          <p:cNvSpPr/>
          <p:nvPr/>
        </p:nvSpPr>
        <p:spPr>
          <a:xfrm>
            <a:off x="6878875" y="3870449"/>
            <a:ext cx="20521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Schöniger et al. 2015 (</a:t>
            </a:r>
            <a:r>
              <a:rPr lang="en-US" sz="1200" i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JoH</a:t>
            </a:r>
            <a:r>
              <a:rPr lang="en-US" sz="1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  <a:endParaRPr lang="en-US" sz="12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D4BD8-36F0-47F0-BA53-E6EED80E451A}" type="slidenum">
              <a:rPr lang="en-CA" smtClean="0"/>
              <a:t>6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592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60"/>
    </mc:Choice>
    <mc:Fallback xmlns="">
      <p:transition spd="slow" advTm="40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dirty="0"/>
              <a:t>How to Interpret Model Weights in Light of Data?</a:t>
            </a:r>
            <a:endParaRPr lang="en-CA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19138" y="1773238"/>
            <a:ext cx="7700962" cy="4352925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CA" dirty="0" smtClean="0"/>
              <a:t>For an infinite amount of data, there is no need for a </a:t>
            </a:r>
            <a:r>
              <a:rPr lang="en-CA" dirty="0" err="1" smtClean="0"/>
              <a:t>tradeoff</a:t>
            </a:r>
            <a:endParaRPr lang="en-CA" dirty="0"/>
          </a:p>
          <a:p>
            <a:pPr lvl="1" algn="just"/>
            <a:r>
              <a:rPr lang="en-CA" dirty="0" smtClean="0"/>
              <a:t>Enough information about the system to choose the right model</a:t>
            </a:r>
          </a:p>
          <a:p>
            <a:pPr lvl="1" algn="just"/>
            <a:r>
              <a:rPr lang="en-CA" dirty="0" smtClean="0"/>
              <a:t>BMA will identify the true complexity (as opposed to other model selection techniques                            )</a:t>
            </a:r>
          </a:p>
          <a:p>
            <a:pPr lvl="1" algn="just"/>
            <a:endParaRPr lang="en-CA" dirty="0"/>
          </a:p>
          <a:p>
            <a:pPr algn="just">
              <a:spcAft>
                <a:spcPts val="600"/>
              </a:spcAft>
            </a:pPr>
            <a:r>
              <a:rPr lang="en-CA" dirty="0" smtClean="0"/>
              <a:t>For </a:t>
            </a:r>
            <a:r>
              <a:rPr lang="en-CA" dirty="0"/>
              <a:t>a finite amount of data, identification </a:t>
            </a:r>
            <a:r>
              <a:rPr lang="en-CA" dirty="0" smtClean="0"/>
              <a:t>is </a:t>
            </a:r>
            <a:r>
              <a:rPr lang="en-CA" dirty="0"/>
              <a:t>harder</a:t>
            </a:r>
          </a:p>
          <a:p>
            <a:pPr lvl="1" algn="just"/>
            <a:r>
              <a:rPr lang="en-CA" dirty="0" smtClean="0"/>
              <a:t>Difficulty in distinguishing models</a:t>
            </a:r>
          </a:p>
          <a:p>
            <a:pPr lvl="1" algn="just"/>
            <a:r>
              <a:rPr lang="en-CA" dirty="0" smtClean="0"/>
              <a:t>When in doubt, BMA prefers simpler models (performance –parsimony </a:t>
            </a:r>
            <a:r>
              <a:rPr lang="en-CA" dirty="0" err="1" smtClean="0"/>
              <a:t>tradeoff</a:t>
            </a:r>
            <a:r>
              <a:rPr lang="en-CA" dirty="0" smtClean="0"/>
              <a:t>)</a:t>
            </a:r>
          </a:p>
          <a:p>
            <a:pPr marL="0" indent="0" algn="just">
              <a:buNone/>
            </a:pPr>
            <a:endParaRPr lang="en-CA" sz="1400" dirty="0"/>
          </a:p>
          <a:p>
            <a:pPr marL="354013" indent="-354013" algn="just">
              <a:buFont typeface="Wingdings" panose="05000000000000000000" pitchFamily="2" charset="2"/>
              <a:buChar char="à"/>
            </a:pPr>
            <a:r>
              <a:rPr lang="en-CA" dirty="0" smtClean="0"/>
              <a:t>Test </a:t>
            </a:r>
            <a:r>
              <a:rPr lang="en-CA" dirty="0"/>
              <a:t>whether all models in the set could </a:t>
            </a:r>
            <a:r>
              <a:rPr lang="en-CA" dirty="0" smtClean="0"/>
              <a:t>be identified (justified) if they were </a:t>
            </a:r>
            <a:r>
              <a:rPr lang="en-CA" i="1" dirty="0" smtClean="0"/>
              <a:t>actually</a:t>
            </a:r>
            <a:r>
              <a:rPr lang="en-CA" dirty="0" smtClean="0"/>
              <a:t> the true one</a:t>
            </a:r>
            <a:endParaRPr lang="en-CA" dirty="0"/>
          </a:p>
        </p:txBody>
      </p:sp>
      <p:sp>
        <p:nvSpPr>
          <p:cNvPr id="19" name="Rechteck 18"/>
          <p:cNvSpPr/>
          <p:nvPr/>
        </p:nvSpPr>
        <p:spPr>
          <a:xfrm>
            <a:off x="4311303" y="2968312"/>
            <a:ext cx="2028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Burnham &amp; Anderson 2004</a:t>
            </a:r>
            <a:endParaRPr lang="en-US" sz="12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D4BD8-36F0-47F0-BA53-E6EED80E451A}" type="slidenum">
              <a:rPr lang="en-CA" smtClean="0"/>
              <a:t>7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13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425"/>
    </mc:Choice>
    <mc:Fallback xmlns="">
      <p:transition spd="slow" advTm="92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t="2055" r="2098" b="2047"/>
          <a:stretch/>
        </p:blipFill>
        <p:spPr>
          <a:xfrm>
            <a:off x="2589088" y="2212981"/>
            <a:ext cx="3965824" cy="38752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dirty="0"/>
              <a:t>Concept of a Model Confusion Matrix</a:t>
            </a:r>
            <a:endParaRPr lang="en-CA" dirty="0"/>
          </a:p>
        </p:txBody>
      </p:sp>
      <p:sp>
        <p:nvSpPr>
          <p:cNvPr id="15" name="Rectangle 2"/>
          <p:cNvSpPr/>
          <p:nvPr/>
        </p:nvSpPr>
        <p:spPr>
          <a:xfrm>
            <a:off x="6505470" y="5811233"/>
            <a:ext cx="20687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Schöniger et al. </a:t>
            </a:r>
            <a:r>
              <a:rPr lang="en-US" sz="1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2015 (</a:t>
            </a:r>
            <a:r>
              <a:rPr lang="en-US" sz="12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JoH</a:t>
            </a:r>
            <a:r>
              <a:rPr lang="en-US" sz="1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  <a:endParaRPr lang="de-DE" sz="1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099646" y="1706757"/>
            <a:ext cx="160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True </a:t>
            </a:r>
            <a:r>
              <a:rPr lang="de-DE" dirty="0" err="1" smtClean="0"/>
              <a:t>model</a:t>
            </a:r>
            <a:endParaRPr lang="en-CA" dirty="0"/>
          </a:p>
        </p:txBody>
      </p:sp>
      <p:sp>
        <p:nvSpPr>
          <p:cNvPr id="9" name="Textfeld 8"/>
          <p:cNvSpPr txBox="1"/>
          <p:nvPr/>
        </p:nvSpPr>
        <p:spPr>
          <a:xfrm rot="16200000">
            <a:off x="1190465" y="4131381"/>
            <a:ext cx="20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Candidate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D4BD8-36F0-47F0-BA53-E6EED80E451A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84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13"/>
    </mc:Choice>
    <mc:Fallback xmlns="">
      <p:transition spd="slow" advTm="4241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0898" y="2629561"/>
            <a:ext cx="6732037" cy="236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2"/>
          <p:cNvSpPr/>
          <p:nvPr/>
        </p:nvSpPr>
        <p:spPr>
          <a:xfrm>
            <a:off x="6351354" y="5987662"/>
            <a:ext cx="20687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Schöniger et al. </a:t>
            </a:r>
            <a:r>
              <a:rPr lang="en-US" sz="1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2015 (</a:t>
            </a:r>
            <a:r>
              <a:rPr lang="en-US" sz="12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JoH</a:t>
            </a:r>
            <a:r>
              <a:rPr lang="en-US" sz="1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  <a:endParaRPr lang="de-DE" sz="1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1671628" y="5504089"/>
            <a:ext cx="6261307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1554974" y="2596762"/>
            <a:ext cx="1936744" cy="964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390935" y="2225948"/>
            <a:ext cx="2705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accent6"/>
                </a:solidFill>
              </a:rPr>
              <a:t>Increasing</a:t>
            </a:r>
            <a:r>
              <a:rPr lang="de-DE" sz="1600" dirty="0" smtClean="0">
                <a:solidFill>
                  <a:schemeClr val="accent6"/>
                </a:solidFill>
              </a:rPr>
              <a:t> </a:t>
            </a:r>
            <a:r>
              <a:rPr lang="de-DE" sz="1600" dirty="0" err="1" smtClean="0">
                <a:solidFill>
                  <a:schemeClr val="accent6"/>
                </a:solidFill>
              </a:rPr>
              <a:t>complexity</a:t>
            </a:r>
            <a:endParaRPr lang="en-CA" sz="1600" dirty="0">
              <a:solidFill>
                <a:schemeClr val="accent6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386196" y="5720495"/>
            <a:ext cx="2371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accent6"/>
                </a:solidFill>
              </a:rPr>
              <a:t>Increasing</a:t>
            </a:r>
            <a:r>
              <a:rPr lang="de-DE" sz="1600" dirty="0" smtClean="0">
                <a:solidFill>
                  <a:schemeClr val="accent6"/>
                </a:solidFill>
              </a:rPr>
              <a:t> </a:t>
            </a:r>
            <a:r>
              <a:rPr lang="de-DE" sz="1600" dirty="0" err="1" smtClean="0">
                <a:solidFill>
                  <a:schemeClr val="accent6"/>
                </a:solidFill>
              </a:rPr>
              <a:t>data</a:t>
            </a:r>
            <a:r>
              <a:rPr lang="de-DE" sz="1600" dirty="0" smtClean="0">
                <a:solidFill>
                  <a:schemeClr val="accent6"/>
                </a:solidFill>
              </a:rPr>
              <a:t> </a:t>
            </a:r>
            <a:r>
              <a:rPr lang="de-DE" sz="1600" dirty="0" err="1" smtClean="0">
                <a:solidFill>
                  <a:schemeClr val="accent6"/>
                </a:solidFill>
              </a:rPr>
              <a:t>set</a:t>
            </a:r>
            <a:r>
              <a:rPr lang="de-DE" sz="1600" dirty="0" smtClean="0">
                <a:solidFill>
                  <a:schemeClr val="accent6"/>
                </a:solidFill>
              </a:rPr>
              <a:t> </a:t>
            </a:r>
            <a:r>
              <a:rPr lang="de-DE" sz="1600" dirty="0" err="1" smtClean="0">
                <a:solidFill>
                  <a:schemeClr val="accent6"/>
                </a:solidFill>
              </a:rPr>
              <a:t>size</a:t>
            </a:r>
            <a:endParaRPr lang="en-CA" sz="1600" dirty="0">
              <a:solidFill>
                <a:schemeClr val="accent6"/>
              </a:solidFill>
            </a:endParaRPr>
          </a:p>
        </p:txBody>
      </p:sp>
      <p:cxnSp>
        <p:nvCxnSpPr>
          <p:cNvPr id="24" name="Gerade Verbindung mit Pfeil 23"/>
          <p:cNvCxnSpPr/>
          <p:nvPr/>
        </p:nvCxnSpPr>
        <p:spPr>
          <a:xfrm rot="5400000" flipV="1">
            <a:off x="199853" y="3891076"/>
            <a:ext cx="1936744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 rot="16200000">
            <a:off x="-420939" y="3419383"/>
            <a:ext cx="2705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accent6"/>
                </a:solidFill>
              </a:rPr>
              <a:t>Increasing</a:t>
            </a:r>
            <a:r>
              <a:rPr lang="de-DE" sz="1600" dirty="0" smtClean="0">
                <a:solidFill>
                  <a:schemeClr val="accent6"/>
                </a:solidFill>
              </a:rPr>
              <a:t> </a:t>
            </a:r>
            <a:r>
              <a:rPr lang="de-DE" sz="1600" dirty="0" err="1" smtClean="0">
                <a:solidFill>
                  <a:schemeClr val="accent6"/>
                </a:solidFill>
              </a:rPr>
              <a:t>complexity</a:t>
            </a:r>
            <a:endParaRPr lang="en-CA" sz="1600" dirty="0">
              <a:solidFill>
                <a:schemeClr val="accent6"/>
              </a:solidFill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719138" y="1288018"/>
            <a:ext cx="7700962" cy="369332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Model Justifiability as a Function of Data Set Size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22" name="Grafi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1"/>
          <a:stretch/>
        </p:blipFill>
        <p:spPr>
          <a:xfrm>
            <a:off x="1284270" y="2291130"/>
            <a:ext cx="6544638" cy="307280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02724" y="2410613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2060"/>
                </a:solidFill>
              </a:rPr>
              <a:t>Homogeneous</a:t>
            </a:r>
            <a:endParaRPr lang="de-DE" sz="1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06150" y="3085596"/>
            <a:ext cx="840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00B050"/>
                </a:solidFill>
              </a:rPr>
              <a:t>Zonated</a:t>
            </a:r>
            <a:endParaRPr lang="de-DE" sz="1400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1252" y="3644792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C000"/>
                </a:solidFill>
              </a:rPr>
              <a:t>Interpolated</a:t>
            </a:r>
            <a:endParaRPr lang="de-DE" sz="1400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83201" y="4335917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E25F77"/>
                </a:solidFill>
              </a:rPr>
              <a:t>Geostatistical</a:t>
            </a:r>
            <a:endParaRPr lang="de-DE" sz="1400" dirty="0">
              <a:solidFill>
                <a:srgbClr val="E25F7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3D4BD8-36F0-47F0-BA53-E6EED80E451A}" type="slidenum">
              <a:rPr lang="en-CA" smtClean="0"/>
              <a:t>9</a:t>
            </a:fld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3565098" y="2395226"/>
            <a:ext cx="5300604" cy="28923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29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1"/>
    </mc:Choice>
    <mc:Fallback xmlns="">
      <p:transition spd="slow" advTm="23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4.81481E-6 L 0.23264 0.00069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64 0.00069 L 0.50868 0.0013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5" grpId="0"/>
      <p:bldP spid="21" grpId="0"/>
      <p:bldP spid="30" grpId="0"/>
      <p:bldP spid="31" grpId="0"/>
      <p:bldP spid="32" grpId="0"/>
      <p:bldP spid="3" grpId="0" animBg="1"/>
      <p:bldP spid="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6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2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9|10.4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9|2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5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1_UT_pptmaster_science_en">
  <a:themeElements>
    <a:clrScheme name="1_UT_pptmaster_science_en 1">
      <a:dk1>
        <a:srgbClr val="333333"/>
      </a:dk1>
      <a:lt1>
        <a:srgbClr val="FFFFFF"/>
      </a:lt1>
      <a:dk2>
        <a:srgbClr val="A51E37"/>
      </a:dk2>
      <a:lt2>
        <a:srgbClr val="2D2015"/>
      </a:lt2>
      <a:accent1>
        <a:srgbClr val="ADB3B7"/>
      </a:accent1>
      <a:accent2>
        <a:srgbClr val="B4A069"/>
      </a:accent2>
      <a:accent3>
        <a:srgbClr val="FFFFFF"/>
      </a:accent3>
      <a:accent4>
        <a:srgbClr val="2A2A2A"/>
      </a:accent4>
      <a:accent5>
        <a:srgbClr val="D3D6D8"/>
      </a:accent5>
      <a:accent6>
        <a:srgbClr val="A3915E"/>
      </a:accent6>
      <a:hlink>
        <a:srgbClr val="32414B"/>
      </a:hlink>
      <a:folHlink>
        <a:srgbClr val="A51E37"/>
      </a:folHlink>
    </a:clrScheme>
    <a:fontScheme name="1_UT_pptmaster_science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UT_pptmaster_science_en 1">
        <a:dk1>
          <a:srgbClr val="333333"/>
        </a:dk1>
        <a:lt1>
          <a:srgbClr val="FFFFFF"/>
        </a:lt1>
        <a:dk2>
          <a:srgbClr val="A51E37"/>
        </a:dk2>
        <a:lt2>
          <a:srgbClr val="2D2015"/>
        </a:lt2>
        <a:accent1>
          <a:srgbClr val="ADB3B7"/>
        </a:accent1>
        <a:accent2>
          <a:srgbClr val="B4A069"/>
        </a:accent2>
        <a:accent3>
          <a:srgbClr val="FFFFFF"/>
        </a:accent3>
        <a:accent4>
          <a:srgbClr val="2A2A2A"/>
        </a:accent4>
        <a:accent5>
          <a:srgbClr val="D3D6D8"/>
        </a:accent5>
        <a:accent6>
          <a:srgbClr val="A3915E"/>
        </a:accent6>
        <a:hlink>
          <a:srgbClr val="32414B"/>
        </a:hlink>
        <a:folHlink>
          <a:srgbClr val="A51E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Department Geoscience</Template>
  <TotalTime>0</TotalTime>
  <Words>603</Words>
  <Application>Microsoft Office PowerPoint</Application>
  <PresentationFormat>On-screen Show (4:3)</PresentationFormat>
  <Paragraphs>177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1_UT_pptmaster_science_en</vt:lpstr>
      <vt:lpstr>Which level of model complexity  is justified by your data?  A Bayesian answer</vt:lpstr>
      <vt:lpstr>Model Complexity in Subsurface Hydrology</vt:lpstr>
      <vt:lpstr>Authors &amp; Motivation of This Study</vt:lpstr>
      <vt:lpstr>Bayesian Model Selection / Averaging (BMA)</vt:lpstr>
      <vt:lpstr>Application: Groundwater Flow Modelling</vt:lpstr>
      <vt:lpstr>Results of BMA Analysis</vt:lpstr>
      <vt:lpstr>How to Interpret Model Weights in Light of Data?</vt:lpstr>
      <vt:lpstr>Concept of a Model Confusion Matrix</vt:lpstr>
      <vt:lpstr>Model Justifiability as a Function of Data Set Size</vt:lpstr>
      <vt:lpstr>Results of the Justifiability Analysis</vt:lpstr>
      <vt:lpstr>Really... A Zonated Model is Best?!</vt:lpstr>
      <vt:lpstr>Results of Repeated BMA Analysis</vt:lpstr>
      <vt:lpstr>Take-Home Messages</vt:lpstr>
      <vt:lpstr>PowerPoint Presentation</vt:lpstr>
    </vt:vector>
  </TitlesOfParts>
  <Company>EAWAG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Research Training Group GRK 1829 Integrated Hydrosystem Modelling Universities of Tübingen, Hohenheim, and Waterloo</dc:title>
  <dc:creator>Olaf A. Cirpka</dc:creator>
  <cp:lastModifiedBy>Anneli</cp:lastModifiedBy>
  <cp:revision>377</cp:revision>
  <cp:lastPrinted>2016-01-31T16:14:26Z</cp:lastPrinted>
  <dcterms:created xsi:type="dcterms:W3CDTF">2011-08-22T12:24:40Z</dcterms:created>
  <dcterms:modified xsi:type="dcterms:W3CDTF">2016-04-26T16:30:40Z</dcterms:modified>
</cp:coreProperties>
</file>