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55" r:id="rId2"/>
    <p:sldId id="453" r:id="rId3"/>
    <p:sldId id="438" r:id="rId4"/>
    <p:sldId id="437" r:id="rId5"/>
    <p:sldId id="439" r:id="rId6"/>
    <p:sldId id="440" r:id="rId7"/>
    <p:sldId id="442" r:id="rId8"/>
    <p:sldId id="443" r:id="rId9"/>
    <p:sldId id="446" r:id="rId10"/>
    <p:sldId id="447" r:id="rId11"/>
    <p:sldId id="448" r:id="rId12"/>
    <p:sldId id="450" r:id="rId13"/>
    <p:sldId id="454" r:id="rId14"/>
  </p:sldIdLst>
  <p:sldSz cx="9144000" cy="6858000" type="screen4x3"/>
  <p:notesSz cx="6400800" cy="86868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9C"/>
    <a:srgbClr val="CC3399"/>
    <a:srgbClr val="900E6B"/>
    <a:srgbClr val="930B6F"/>
    <a:srgbClr val="0033CC"/>
    <a:srgbClr val="4DE1F5"/>
    <a:srgbClr val="FF66FF"/>
    <a:srgbClr val="90E8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072" y="-104"/>
      </p:cViewPr>
      <p:guideLst>
        <p:guide orient="horz" pos="1003"/>
        <p:guide orient="horz" pos="2727"/>
        <p:guide pos="385"/>
        <p:guide pos="53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1860" y="-102"/>
      </p:cViewPr>
      <p:guideLst>
        <p:guide orient="horz" pos="2736"/>
        <p:guide pos="201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625850" y="0"/>
            <a:ext cx="2773363" cy="4349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 Unicode MS" charset="0"/>
              </a:defRPr>
            </a:lvl1pPr>
          </a:lstStyle>
          <a:p>
            <a:pPr>
              <a:defRPr/>
            </a:pPr>
            <a:fld id="{E0A1624D-8A6B-FA40-8BAC-D4828684847B}" type="datetimeFigureOut">
              <a:rPr lang="de-DE"/>
              <a:pPr>
                <a:defRPr/>
              </a:pPr>
              <a:t>26.04.16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625850" y="8250238"/>
            <a:ext cx="2773363" cy="434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 Unicode MS" charset="0"/>
              </a:defRPr>
            </a:lvl1pPr>
          </a:lstStyle>
          <a:p>
            <a:pPr>
              <a:defRPr/>
            </a:pPr>
            <a:fld id="{C27C071B-6755-2243-ABFE-509A9898181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7981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jpe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>
            <a:lvl1pPr defTabSz="862013">
              <a:defRPr sz="1100"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25850" y="0"/>
            <a:ext cx="27733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8700" y="650875"/>
            <a:ext cx="4343400" cy="3257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39763" y="4125913"/>
            <a:ext cx="5121275" cy="391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0238"/>
            <a:ext cx="27733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10" tIns="43105" rIns="86210" bIns="43105" numCol="1" anchor="b" anchorCtr="0" compatLnSpc="1">
            <a:prstTxWarp prst="textNoShape">
              <a:avLst/>
            </a:prstTxWarp>
          </a:bodyPr>
          <a:lstStyle>
            <a:lvl1pPr defTabSz="862013">
              <a:defRPr sz="1100"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5850" y="8250238"/>
            <a:ext cx="27733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10" tIns="43105" rIns="86210" bIns="43105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>
                <a:latin typeface="Arial Unicode MS" charset="0"/>
              </a:defRPr>
            </a:lvl1pPr>
          </a:lstStyle>
          <a:p>
            <a:pPr>
              <a:defRPr/>
            </a:pPr>
            <a:fld id="{6CC943D5-E35A-9C4E-AB1E-7A83010BDD5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7416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809625"/>
            <a:ext cx="547688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9601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Arial Unicode MS" panose="020B0604020202020204" pitchFamily="34" charset="-128"/>
        <a:ea typeface="MS PGothic" pitchFamily="34" charset="-128"/>
        <a:cs typeface="Arial Unicode MS" panose="020B0604020202020204" pitchFamily="34" charset="-128"/>
      </a:defRPr>
    </a:lvl1pPr>
    <a:lvl2pPr marL="355600" indent="-17145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Arial Unicode MS" panose="020B0604020202020204" pitchFamily="34" charset="-128"/>
        <a:ea typeface="Arial Unicode MS" panose="020B0604020202020204" pitchFamily="34" charset="-128"/>
        <a:cs typeface="Arial Unicode MS" panose="020B0604020202020204" pitchFamily="34" charset="-128"/>
      </a:defRPr>
    </a:lvl2pPr>
    <a:lvl3pPr marL="538163" indent="-17145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Arial Unicode MS" panose="020B0604020202020204" pitchFamily="34" charset="-128"/>
        <a:ea typeface="Arial Unicode MS" panose="020B0604020202020204" pitchFamily="34" charset="-128"/>
        <a:cs typeface="Arial Unicode MS" panose="020B0604020202020204" pitchFamily="34" charset="-128"/>
      </a:defRPr>
    </a:lvl3pPr>
    <a:lvl4pPr marL="711200" indent="-17145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Arial Unicode MS" panose="020B0604020202020204" pitchFamily="34" charset="-128"/>
        <a:ea typeface="Arial Unicode MS" panose="020B0604020202020204" pitchFamily="34" charset="-128"/>
        <a:cs typeface="Arial Unicode MS" panose="020B0604020202020204" pitchFamily="34" charset="-128"/>
      </a:defRPr>
    </a:lvl4pPr>
    <a:lvl5pPr marL="893763" indent="-17145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Arial Unicode MS" panose="020B0604020202020204" pitchFamily="34" charset="-128"/>
        <a:ea typeface="Arial Unicode MS" panose="020B0604020202020204" pitchFamily="34" charset="-128"/>
        <a:cs typeface="Arial Unicode MS" panose="020B0604020202020204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1665288"/>
            <a:ext cx="7921625" cy="425450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anose="020B0604020202020204" pitchFamily="34" charset="-128"/>
              </a:defRPr>
            </a:lvl1pPr>
          </a:lstStyle>
          <a:p>
            <a:r>
              <a:rPr lang="de-DE" noProof="0" dirty="0" smtClean="0"/>
              <a:t>Mastertitelformat 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2636912"/>
            <a:ext cx="7921625" cy="3420988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anose="020B0604020202020204" pitchFamily="34" charset="-128"/>
              </a:defRPr>
            </a:lvl1pPr>
            <a:lvl2pPr>
              <a:defRPr>
                <a:latin typeface="Arial Unicode MS" panose="020B0604020202020204" pitchFamily="34" charset="-128"/>
              </a:defRPr>
            </a:lvl2pPr>
            <a:lvl3pPr>
              <a:defRPr>
                <a:latin typeface="Arial Unicode MS" panose="020B0604020202020204" pitchFamily="34" charset="-128"/>
              </a:defRPr>
            </a:lvl3pPr>
            <a:lvl4pPr>
              <a:defRPr>
                <a:latin typeface="Arial Unicode MS" panose="020B0604020202020204" pitchFamily="34" charset="-128"/>
              </a:defRPr>
            </a:lvl4pPr>
            <a:lvl5pPr>
              <a:defRPr>
                <a:latin typeface="Arial Unicode MS" panose="020B0604020202020204" pitchFamily="34" charset="-128"/>
              </a:defRPr>
            </a:lvl5pPr>
          </a:lstStyle>
          <a:p>
            <a:pPr lvl="0"/>
            <a:r>
              <a:rPr lang="de-DE" noProof="0" dirty="0" smtClean="0"/>
              <a:t>Mastertextformat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en-GB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611189" y="2096852"/>
            <a:ext cx="7921624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None/>
              <a:defRPr lang="de-DE" sz="2000" kern="1200" smtClean="0">
                <a:solidFill>
                  <a:srgbClr val="53B0D4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de-DE" noProof="0" dirty="0" smtClean="0"/>
              <a:t>Mastertextformat bearbeiten</a:t>
            </a:r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11189" y="44624"/>
            <a:ext cx="5365750" cy="87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marL="0" indent="0">
              <a:buNone/>
              <a:defRPr lang="de-DE" sz="2000" kern="1200" baseline="0">
                <a:solidFill>
                  <a:schemeClr val="accent2">
                    <a:lumMod val="75000"/>
                  </a:schemeClr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de-DE" noProof="0" dirty="0" smtClean="0"/>
              <a:t>Mastertextformat bearbeiten</a:t>
            </a: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611188" y="6424613"/>
            <a:ext cx="7164387" cy="280987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6588125"/>
            <a:ext cx="9172575" cy="27305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7" name="Bild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685800"/>
            <a:ext cx="918051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938" y="0"/>
            <a:ext cx="9180513" cy="6969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</p:pic>
      <p:pic>
        <p:nvPicPr>
          <p:cNvPr id="9" name="Bild 10" descr="SFB754_Logo_rgb_negativ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79375"/>
            <a:ext cx="6334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9560" y="1028700"/>
            <a:ext cx="8229600" cy="5715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800" b="1"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956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180000" indent="-180000">
              <a:buFont typeface="Arial"/>
              <a:buChar char="•"/>
              <a:defRPr sz="2800"/>
            </a:lvl2pPr>
            <a:lvl3pPr marL="540000" indent="-180000">
              <a:buFont typeface="Arial"/>
              <a:buChar char="•"/>
              <a:defRPr sz="2200"/>
            </a:lvl3pPr>
            <a:lvl4pPr marL="1080000" indent="-180000">
              <a:buFont typeface="Arial"/>
              <a:buChar char="•"/>
              <a:defRPr sz="2200"/>
            </a:lvl4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2"/>
            <a:r>
              <a:rPr lang="de-DE" dirty="0" smtClean="0"/>
              <a:t>Zweite Ebene</a:t>
            </a:r>
          </a:p>
          <a:p>
            <a:pPr lvl="3"/>
            <a:r>
              <a:rPr lang="de-DE" dirty="0" smtClean="0"/>
              <a:t>Dritte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411163" y="79685"/>
            <a:ext cx="5881687" cy="6170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18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5913" y="6538913"/>
            <a:ext cx="8529637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de-DE"/>
              <a:t>A8</a:t>
            </a:r>
          </a:p>
        </p:txBody>
      </p:sp>
    </p:spTree>
    <p:extLst>
      <p:ext uri="{BB962C8B-B14F-4D97-AF65-F5344CB8AC3E}">
        <p14:creationId xmlns:p14="http://schemas.microsoft.com/office/powerpoint/2010/main" val="72704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6588125"/>
            <a:ext cx="9172575" cy="27305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7" name="Bild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685800"/>
            <a:ext cx="918051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938" y="0"/>
            <a:ext cx="9180513" cy="6969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</p:pic>
      <p:pic>
        <p:nvPicPr>
          <p:cNvPr id="9" name="Bild 10" descr="SFB754_Logo_rgb_negativ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79375"/>
            <a:ext cx="6334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9560" y="1028700"/>
            <a:ext cx="8229600" cy="5715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800" b="1"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956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180000" indent="-180000">
              <a:buFont typeface="Arial"/>
              <a:buChar char="•"/>
              <a:defRPr sz="2800"/>
            </a:lvl2pPr>
            <a:lvl3pPr marL="540000" indent="-180000">
              <a:buFont typeface="Arial"/>
              <a:buChar char="•"/>
              <a:defRPr sz="2200"/>
            </a:lvl3pPr>
            <a:lvl4pPr marL="1080000" indent="-180000">
              <a:buFont typeface="Arial"/>
              <a:buChar char="•"/>
              <a:defRPr sz="2200"/>
            </a:lvl4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2"/>
            <a:r>
              <a:rPr lang="de-DE" dirty="0" smtClean="0"/>
              <a:t>Zweite Ebene</a:t>
            </a:r>
          </a:p>
          <a:p>
            <a:pPr lvl="3"/>
            <a:r>
              <a:rPr lang="de-DE" dirty="0" smtClean="0"/>
              <a:t>Dritte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411163" y="79685"/>
            <a:ext cx="5881687" cy="6170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18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5913" y="6538913"/>
            <a:ext cx="8529637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de-DE"/>
              <a:t>A8</a:t>
            </a:r>
          </a:p>
        </p:txBody>
      </p:sp>
    </p:spTree>
    <p:extLst>
      <p:ext uri="{BB962C8B-B14F-4D97-AF65-F5344CB8AC3E}">
        <p14:creationId xmlns:p14="http://schemas.microsoft.com/office/powerpoint/2010/main" val="2985883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6588125"/>
            <a:ext cx="9172575" cy="27305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7" name="Bild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685800"/>
            <a:ext cx="918051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938" y="0"/>
            <a:ext cx="9180513" cy="6969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</p:pic>
      <p:pic>
        <p:nvPicPr>
          <p:cNvPr id="9" name="Bild 10" descr="SFB754_Logo_rgb_negativ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79375"/>
            <a:ext cx="6334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9560" y="1028700"/>
            <a:ext cx="8229600" cy="5715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800" b="1"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956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180000" indent="-180000">
              <a:buFont typeface="Arial"/>
              <a:buChar char="•"/>
              <a:defRPr sz="2800"/>
            </a:lvl2pPr>
            <a:lvl3pPr marL="540000" indent="-180000">
              <a:buFont typeface="Arial"/>
              <a:buChar char="•"/>
              <a:defRPr sz="2200"/>
            </a:lvl3pPr>
            <a:lvl4pPr marL="1080000" indent="-180000">
              <a:buFont typeface="Arial"/>
              <a:buChar char="•"/>
              <a:defRPr sz="2200"/>
            </a:lvl4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2"/>
            <a:r>
              <a:rPr lang="de-DE" dirty="0" smtClean="0"/>
              <a:t>Zweite Ebene</a:t>
            </a:r>
          </a:p>
          <a:p>
            <a:pPr lvl="3"/>
            <a:r>
              <a:rPr lang="de-DE" dirty="0" smtClean="0"/>
              <a:t>Dritte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411163" y="79685"/>
            <a:ext cx="5881687" cy="6170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18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5913" y="6538913"/>
            <a:ext cx="8529637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de-DE"/>
              <a:t>A8</a:t>
            </a:r>
          </a:p>
        </p:txBody>
      </p:sp>
    </p:spTree>
    <p:extLst>
      <p:ext uri="{BB962C8B-B14F-4D97-AF65-F5344CB8AC3E}">
        <p14:creationId xmlns:p14="http://schemas.microsoft.com/office/powerpoint/2010/main" val="2289014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713" y="20638"/>
            <a:ext cx="7056437" cy="1247775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75450" y="6480175"/>
            <a:ext cx="2133600" cy="3333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86C7008A-7432-B645-A4B4-254AB6F240D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32933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196752"/>
            <a:ext cx="7921625" cy="4861148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anose="020B0604020202020204" pitchFamily="34" charset="-128"/>
              </a:defRPr>
            </a:lvl1pPr>
            <a:lvl2pPr>
              <a:defRPr>
                <a:latin typeface="Arial Unicode MS" panose="020B0604020202020204" pitchFamily="34" charset="-128"/>
              </a:defRPr>
            </a:lvl2pPr>
            <a:lvl3pPr>
              <a:defRPr>
                <a:latin typeface="Arial Unicode MS" panose="020B0604020202020204" pitchFamily="34" charset="-128"/>
              </a:defRPr>
            </a:lvl3pPr>
            <a:lvl4pPr>
              <a:defRPr>
                <a:latin typeface="Arial Unicode MS" panose="020B0604020202020204" pitchFamily="34" charset="-128"/>
              </a:defRPr>
            </a:lvl4pPr>
            <a:lvl5pPr>
              <a:defRPr>
                <a:latin typeface="Arial Unicode MS" panose="020B0604020202020204" pitchFamily="34" charset="-128"/>
              </a:defRPr>
            </a:lvl5pPr>
          </a:lstStyle>
          <a:p>
            <a:pPr lvl="0"/>
            <a:r>
              <a:rPr lang="de-DE" noProof="0" dirty="0" smtClean="0"/>
              <a:t>Mastertextformat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en-GB" noProof="0" dirty="0"/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11189" y="44624"/>
            <a:ext cx="5365750" cy="87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marL="0" indent="0">
              <a:buNone/>
              <a:defRPr lang="de-DE" sz="2000" kern="1200" baseline="0">
                <a:solidFill>
                  <a:schemeClr val="accent2">
                    <a:lumMod val="75000"/>
                  </a:schemeClr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de-DE" noProof="0" dirty="0" smtClean="0"/>
              <a:t>Mastertextformat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611188" y="6424613"/>
            <a:ext cx="7164387" cy="280987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369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83854"/>
            <a:ext cx="7921625" cy="4374046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anose="020B0604020202020204" pitchFamily="34" charset="-128"/>
              </a:defRPr>
            </a:lvl1pPr>
            <a:lvl2pPr>
              <a:defRPr>
                <a:latin typeface="Arial Unicode MS" panose="020B0604020202020204" pitchFamily="34" charset="-128"/>
              </a:defRPr>
            </a:lvl2pPr>
            <a:lvl3pPr>
              <a:defRPr>
                <a:latin typeface="Arial Unicode MS" panose="020B0604020202020204" pitchFamily="34" charset="-128"/>
              </a:defRPr>
            </a:lvl3pPr>
            <a:lvl4pPr>
              <a:defRPr>
                <a:latin typeface="Arial Unicode MS" panose="020B0604020202020204" pitchFamily="34" charset="-128"/>
              </a:defRPr>
            </a:lvl4pPr>
            <a:lvl5pPr>
              <a:defRPr>
                <a:latin typeface="Arial Unicode MS" panose="020B0604020202020204" pitchFamily="34" charset="-128"/>
              </a:defRPr>
            </a:lvl5pPr>
          </a:lstStyle>
          <a:p>
            <a:pPr lvl="0"/>
            <a:r>
              <a:rPr lang="de-DE" noProof="0" dirty="0" smtClean="0"/>
              <a:t>Mastertextformat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en-GB" noProof="0" dirty="0"/>
          </a:p>
        </p:txBody>
      </p:sp>
      <p:sp>
        <p:nvSpPr>
          <p:cNvPr id="5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11189" y="44624"/>
            <a:ext cx="5365750" cy="87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marL="0" indent="0">
              <a:buNone/>
              <a:defRPr lang="de-DE" sz="2000" kern="1200" baseline="0">
                <a:solidFill>
                  <a:schemeClr val="accent2">
                    <a:lumMod val="75000"/>
                  </a:schemeClr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de-DE" noProof="0" dirty="0" smtClean="0"/>
              <a:t>Mastertextformat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611188" y="6424613"/>
            <a:ext cx="7164387" cy="280987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90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,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9" y="1664804"/>
            <a:ext cx="4176836" cy="425450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anose="020B0604020202020204" pitchFamily="34" charset="-128"/>
              </a:defRPr>
            </a:lvl1pPr>
          </a:lstStyle>
          <a:p>
            <a:r>
              <a:rPr lang="de-DE" noProof="0" dirty="0" smtClean="0"/>
              <a:t>Mastertitelformat 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9" y="2673350"/>
            <a:ext cx="4176836" cy="3384550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anose="020B0604020202020204" pitchFamily="34" charset="-128"/>
              </a:defRPr>
            </a:lvl1pPr>
            <a:lvl2pPr>
              <a:defRPr>
                <a:latin typeface="Arial Unicode MS" panose="020B0604020202020204" pitchFamily="34" charset="-128"/>
              </a:defRPr>
            </a:lvl2pPr>
            <a:lvl3pPr>
              <a:defRPr>
                <a:latin typeface="Arial Unicode MS" panose="020B0604020202020204" pitchFamily="34" charset="-128"/>
              </a:defRPr>
            </a:lvl3pPr>
            <a:lvl4pPr>
              <a:defRPr>
                <a:latin typeface="Arial Unicode MS" panose="020B0604020202020204" pitchFamily="34" charset="-128"/>
              </a:defRPr>
            </a:lvl4pPr>
            <a:lvl5pPr>
              <a:defRPr>
                <a:latin typeface="Arial Unicode MS" panose="020B0604020202020204" pitchFamily="34" charset="-128"/>
              </a:defRPr>
            </a:lvl5pPr>
          </a:lstStyle>
          <a:p>
            <a:pPr lvl="0"/>
            <a:r>
              <a:rPr lang="de-DE" noProof="0" dirty="0" smtClean="0"/>
              <a:t>Mastertextformat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en-GB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611189" y="2096852"/>
            <a:ext cx="417683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None/>
              <a:defRPr lang="de-DE" sz="2000" kern="1200" smtClean="0">
                <a:solidFill>
                  <a:schemeClr val="accent3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de-DE" noProof="0" dirty="0" smtClean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932363" y="1628775"/>
            <a:ext cx="3600450" cy="41052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Arial Unicode MS" panose="020B0604020202020204" pitchFamily="34" charset="-128"/>
              </a:defRPr>
            </a:lvl1pPr>
          </a:lstStyle>
          <a:p>
            <a:pPr lvl="0"/>
            <a:r>
              <a:rPr lang="de-DE" noProof="0" dirty="0" smtClean="0"/>
              <a:t>Bild auf Platzhalter ziehen oder durch Klicken auf Symbol hinzufügen</a:t>
            </a:r>
            <a:endParaRPr lang="en-GB" noProof="0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611188" y="6424613"/>
            <a:ext cx="7164387" cy="280987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027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9" y="1664804"/>
            <a:ext cx="4176712" cy="425450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anose="020B0604020202020204" pitchFamily="34" charset="-128"/>
              </a:defRPr>
            </a:lvl1pPr>
          </a:lstStyle>
          <a:p>
            <a:r>
              <a:rPr lang="de-DE" noProof="0" dirty="0" smtClean="0"/>
              <a:t>Mastertitelformat 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9" y="2312876"/>
            <a:ext cx="4176712" cy="3745024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anose="020B0604020202020204" pitchFamily="34" charset="-128"/>
              </a:defRPr>
            </a:lvl1pPr>
            <a:lvl2pPr>
              <a:defRPr>
                <a:latin typeface="Arial Unicode MS" panose="020B0604020202020204" pitchFamily="34" charset="-128"/>
              </a:defRPr>
            </a:lvl2pPr>
            <a:lvl3pPr>
              <a:defRPr>
                <a:latin typeface="Arial Unicode MS" panose="020B0604020202020204" pitchFamily="34" charset="-128"/>
              </a:defRPr>
            </a:lvl3pPr>
            <a:lvl4pPr>
              <a:defRPr>
                <a:latin typeface="Arial Unicode MS" panose="020B0604020202020204" pitchFamily="34" charset="-128"/>
              </a:defRPr>
            </a:lvl4pPr>
            <a:lvl5pPr>
              <a:defRPr>
                <a:latin typeface="Arial Unicode MS" panose="020B0604020202020204" pitchFamily="34" charset="-128"/>
              </a:defRPr>
            </a:lvl5pPr>
          </a:lstStyle>
          <a:p>
            <a:pPr lvl="0"/>
            <a:r>
              <a:rPr lang="de-DE" noProof="0" dirty="0" smtClean="0"/>
              <a:t>Mastertextformat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en-GB" noProof="0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11189" y="44624"/>
            <a:ext cx="5365750" cy="87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marL="0" indent="0">
              <a:buNone/>
              <a:defRPr lang="de-DE" sz="2000" kern="1200">
                <a:solidFill>
                  <a:schemeClr val="accent3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de-DE" noProof="0" dirty="0" smtClean="0"/>
              <a:t>Mastertextformat bearbeiten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932363" y="1628775"/>
            <a:ext cx="3600450" cy="41052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Arial Unicode MS" panose="020B0604020202020204" pitchFamily="34" charset="-128"/>
              </a:defRPr>
            </a:lvl1pPr>
          </a:lstStyle>
          <a:p>
            <a:pPr lvl="0"/>
            <a:r>
              <a:rPr lang="de-DE" noProof="0" dirty="0" smtClean="0"/>
              <a:t>Bild auf Platzhalter ziehen oder durch Klicken auf Symbol hinzufügen</a:t>
            </a:r>
            <a:endParaRPr lang="en-GB" noProof="0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611188" y="6424613"/>
            <a:ext cx="7164387" cy="280987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085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9" y="1684800"/>
            <a:ext cx="4176712" cy="4049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anose="020B0604020202020204" pitchFamily="34" charset="-128"/>
              </a:defRPr>
            </a:lvl1pPr>
            <a:lvl2pPr>
              <a:defRPr>
                <a:latin typeface="Arial Unicode MS" panose="020B0604020202020204" pitchFamily="34" charset="-128"/>
              </a:defRPr>
            </a:lvl2pPr>
            <a:lvl3pPr>
              <a:defRPr>
                <a:latin typeface="Arial Unicode MS" panose="020B0604020202020204" pitchFamily="34" charset="-128"/>
              </a:defRPr>
            </a:lvl3pPr>
            <a:lvl4pPr>
              <a:defRPr>
                <a:latin typeface="Arial Unicode MS" panose="020B0604020202020204" pitchFamily="34" charset="-128"/>
              </a:defRPr>
            </a:lvl4pPr>
            <a:lvl5pPr>
              <a:defRPr>
                <a:latin typeface="Arial Unicode MS" panose="020B0604020202020204" pitchFamily="34" charset="-128"/>
              </a:defRPr>
            </a:lvl5pPr>
          </a:lstStyle>
          <a:p>
            <a:pPr lvl="0"/>
            <a:r>
              <a:rPr lang="de-DE" noProof="0" dirty="0" smtClean="0"/>
              <a:t>Mastertextformat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en-GB" noProof="0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11189" y="44624"/>
            <a:ext cx="5365750" cy="87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marL="0" indent="0">
              <a:buNone/>
              <a:defRPr lang="de-DE" sz="2000" kern="1200">
                <a:solidFill>
                  <a:schemeClr val="accent3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de-DE" noProof="0" dirty="0" smtClean="0"/>
              <a:t>Mastertextformat bearbeiten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932363" y="1628775"/>
            <a:ext cx="3600450" cy="41052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Arial Unicode MS" panose="020B0604020202020204" pitchFamily="34" charset="-128"/>
              </a:defRPr>
            </a:lvl1pPr>
          </a:lstStyle>
          <a:p>
            <a:pPr lvl="0"/>
            <a:r>
              <a:rPr lang="de-DE" noProof="0" dirty="0" smtClean="0"/>
              <a:t>Bild auf Platzhalter ziehen oder durch Klicken auf Symbol hinzufügen</a:t>
            </a:r>
            <a:endParaRPr lang="en-GB" noProof="0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611188" y="6424613"/>
            <a:ext cx="7164387" cy="280987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686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611188" y="1628775"/>
            <a:ext cx="7921625" cy="41052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Arial Unicode MS" panose="020B0604020202020204" pitchFamily="34" charset="-128"/>
              </a:defRPr>
            </a:lvl1pPr>
          </a:lstStyle>
          <a:p>
            <a:pPr lvl="0"/>
            <a:r>
              <a:rPr lang="de-DE" noProof="0" dirty="0" smtClean="0"/>
              <a:t>Bild auf Platzhalter ziehen oder durch Klicken auf Symbol hinzufügen</a:t>
            </a:r>
            <a:endParaRPr lang="en-GB" noProof="0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11189" y="44624"/>
            <a:ext cx="5365750" cy="87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marL="0" indent="0">
              <a:buNone/>
              <a:defRPr lang="de-DE" sz="2000" kern="1200">
                <a:solidFill>
                  <a:schemeClr val="accent3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de-DE" noProof="0" dirty="0" smtClean="0"/>
              <a:t>Mastertextformat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611188" y="6424613"/>
            <a:ext cx="7164387" cy="280987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912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1665288"/>
            <a:ext cx="7921625" cy="425450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anose="020B0604020202020204" pitchFamily="34" charset="-128"/>
              </a:defRPr>
            </a:lvl1pPr>
          </a:lstStyle>
          <a:p>
            <a:r>
              <a:rPr lang="de-DE" noProof="0" dirty="0" smtClean="0"/>
              <a:t>Mastertitelformat bearbeiten</a:t>
            </a:r>
            <a:endParaRPr lang="en-GB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611189" y="2341563"/>
            <a:ext cx="7921624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None/>
              <a:defRPr lang="de-DE" sz="2000" kern="1200" smtClean="0">
                <a:solidFill>
                  <a:schemeClr val="accent3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de-DE" noProof="0" dirty="0" smtClean="0"/>
              <a:t>Mastertextformat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11189" y="44624"/>
            <a:ext cx="5365750" cy="87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marL="0" indent="0">
              <a:buNone/>
              <a:defRPr lang="de-DE" sz="2000" kern="1200">
                <a:solidFill>
                  <a:schemeClr val="accent3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de-DE" noProof="0" dirty="0" smtClean="0"/>
              <a:t>Mastertextformat bearbeiten</a:t>
            </a: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611188" y="6424613"/>
            <a:ext cx="7164387" cy="280987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911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11189" y="44624"/>
            <a:ext cx="5365750" cy="87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marL="0" indent="0">
              <a:buNone/>
              <a:defRPr lang="de-DE" sz="2000" kern="1200">
                <a:solidFill>
                  <a:schemeClr val="accent3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de-DE" noProof="0" dirty="0" smtClean="0"/>
              <a:t>Mastertextformat bearbeiten</a:t>
            </a:r>
          </a:p>
        </p:txBody>
      </p:sp>
      <p:sp>
        <p:nvSpPr>
          <p:cNvPr id="3" name="Fußzeilenplatzhalter 1"/>
          <p:cNvSpPr>
            <a:spLocks noGrp="1"/>
          </p:cNvSpPr>
          <p:nvPr>
            <p:ph type="ftr" sz="quarter" idx="14"/>
          </p:nvPr>
        </p:nvSpPr>
        <p:spPr>
          <a:xfrm>
            <a:off x="611188" y="6424613"/>
            <a:ext cx="7164387" cy="280987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069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Line 9"/>
          <p:cNvSpPr>
            <a:spLocks noChangeShapeType="1"/>
          </p:cNvSpPr>
          <p:nvPr/>
        </p:nvSpPr>
        <p:spPr bwMode="auto">
          <a:xfrm>
            <a:off x="611188" y="6273800"/>
            <a:ext cx="7921625" cy="0"/>
          </a:xfrm>
          <a:prstGeom prst="line">
            <a:avLst/>
          </a:prstGeom>
          <a:noFill/>
          <a:ln w="19050">
            <a:solidFill>
              <a:srgbClr val="0076A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29" name="Line 9"/>
          <p:cNvSpPr>
            <a:spLocks noChangeShapeType="1"/>
          </p:cNvSpPr>
          <p:nvPr/>
        </p:nvSpPr>
        <p:spPr bwMode="auto">
          <a:xfrm>
            <a:off x="609600" y="944563"/>
            <a:ext cx="7921625" cy="0"/>
          </a:xfrm>
          <a:prstGeom prst="line">
            <a:avLst/>
          </a:prstGeom>
          <a:noFill/>
          <a:ln w="19050">
            <a:solidFill>
              <a:srgbClr val="0076A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2" name="Bild 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726604" y="6337944"/>
            <a:ext cx="1439652" cy="5038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  <p:sldLayoutId id="2147484123" r:id="rId12"/>
    <p:sldLayoutId id="2147484125" r:id="rId13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Unicode MS" panose="020B0604020202020204" pitchFamily="34" charset="-128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Unicode MS" pitchFamily="34" charset="-128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Unicode MS" pitchFamily="34" charset="-128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Unicode MS" pitchFamily="34" charset="-128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Unicode MS" pitchFamily="34" charset="-128"/>
          <a:ea typeface="MS PGothic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82563" indent="-182563" algn="l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Arial Unicode MS" panose="020B0604020202020204" pitchFamily="34" charset="-128"/>
          <a:ea typeface="MS PGothic" pitchFamily="34" charset="-128"/>
          <a:cs typeface="MS PGothic" charset="0"/>
        </a:defRPr>
      </a:lvl1pPr>
      <a:lvl2pPr marL="361950" indent="-177800" algn="l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Arial Unicode MS" panose="020B0604020202020204" pitchFamily="34" charset="-128"/>
          <a:ea typeface="MS PGothic" pitchFamily="34" charset="-128"/>
          <a:cs typeface="MS PGothic" charset="0"/>
        </a:defRPr>
      </a:lvl2pPr>
      <a:lvl3pPr marL="541338" indent="-177800" algn="l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Arial Unicode MS" panose="020B0604020202020204" pitchFamily="34" charset="-128"/>
          <a:ea typeface="MS PGothic" pitchFamily="34" charset="-128"/>
          <a:cs typeface="MS PGothic" charset="0"/>
        </a:defRPr>
      </a:lvl3pPr>
      <a:lvl4pPr marL="720725" indent="-177800" algn="l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Arial Unicode MS" panose="020B0604020202020204" pitchFamily="34" charset="-128"/>
          <a:ea typeface="MS PGothic" pitchFamily="34" charset="-128"/>
          <a:cs typeface="MS PGothic" charset="0"/>
        </a:defRPr>
      </a:lvl4pPr>
      <a:lvl5pPr marL="900113" indent="-177800" algn="l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Arial Unicode MS" panose="020B0604020202020204" pitchFamily="34" charset="-128"/>
          <a:ea typeface="MS PGothic" pitchFamily="34" charset="-128"/>
          <a:cs typeface="MS PGothic" charset="0"/>
        </a:defRPr>
      </a:lvl5pPr>
      <a:lvl6pPr marL="1357313" indent="-177800" algn="l" rtl="0" eaLnBrk="1" fontAlgn="base" hangingPunct="1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6pPr>
      <a:lvl7pPr marL="1814513" indent="-177800" algn="l" rtl="0" eaLnBrk="1" fontAlgn="base" hangingPunct="1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7pPr>
      <a:lvl8pPr marL="2271713" indent="-177800" algn="l" rtl="0" eaLnBrk="1" fontAlgn="base" hangingPunct="1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8pPr>
      <a:lvl9pPr marL="2728913" indent="-177800" algn="l" rtl="0" eaLnBrk="1" fontAlgn="base" hangingPunct="1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DE" sz="2600" kern="1200" dirty="0">
                <a:solidFill>
                  <a:srgbClr val="009EE0">
                    <a:lumMod val="75000"/>
                  </a:srgbClr>
                </a:solidFill>
                <a:cs typeface="Arial Unicode MS" panose="020B0604020202020204" pitchFamily="34" charset="-128"/>
              </a:rPr>
              <a:t>Annual </a:t>
            </a:r>
            <a:r>
              <a:rPr lang="de-DE" sz="2600" kern="1200" dirty="0" err="1">
                <a:solidFill>
                  <a:srgbClr val="009EE0">
                    <a:lumMod val="75000"/>
                  </a:srgbClr>
                </a:solidFill>
                <a:cs typeface="Arial Unicode MS" panose="020B0604020202020204" pitchFamily="34" charset="-128"/>
              </a:rPr>
              <a:t>and</a:t>
            </a:r>
            <a:r>
              <a:rPr lang="de-DE" sz="2600" kern="1200" dirty="0">
                <a:solidFill>
                  <a:srgbClr val="009EE0">
                    <a:lumMod val="75000"/>
                  </a:srgbClr>
                </a:solidFill>
                <a:cs typeface="Arial Unicode MS" panose="020B0604020202020204" pitchFamily="34" charset="-128"/>
              </a:rPr>
              <a:t> semi-</a:t>
            </a:r>
            <a:r>
              <a:rPr lang="de-DE" sz="2600" kern="1200" dirty="0" err="1">
                <a:solidFill>
                  <a:srgbClr val="009EE0">
                    <a:lumMod val="75000"/>
                  </a:srgbClr>
                </a:solidFill>
                <a:cs typeface="Arial Unicode MS" panose="020B0604020202020204" pitchFamily="34" charset="-128"/>
              </a:rPr>
              <a:t>annual</a:t>
            </a:r>
            <a:r>
              <a:rPr lang="de-DE" sz="2600" kern="1200" dirty="0">
                <a:solidFill>
                  <a:srgbClr val="009EE0">
                    <a:lumMod val="75000"/>
                  </a:srgbClr>
                </a:solidFill>
                <a:cs typeface="Arial Unicode MS" panose="020B0604020202020204" pitchFamily="34" charset="-128"/>
              </a:rPr>
              <a:t> </a:t>
            </a:r>
            <a:r>
              <a:rPr lang="de-DE" sz="2600" kern="1200" dirty="0" err="1">
                <a:solidFill>
                  <a:srgbClr val="009EE0">
                    <a:lumMod val="75000"/>
                  </a:srgbClr>
                </a:solidFill>
                <a:cs typeface="Arial Unicode MS" panose="020B0604020202020204" pitchFamily="34" charset="-128"/>
              </a:rPr>
              <a:t>cycle</a:t>
            </a:r>
            <a:r>
              <a:rPr lang="de-DE" sz="2600" kern="1200" dirty="0">
                <a:solidFill>
                  <a:srgbClr val="009EE0">
                    <a:lumMod val="75000"/>
                  </a:srgbClr>
                </a:solidFill>
                <a:cs typeface="Arial Unicode MS" panose="020B0604020202020204" pitchFamily="34" charset="-128"/>
              </a:rPr>
              <a:t> </a:t>
            </a:r>
            <a:r>
              <a:rPr lang="de-DE" sz="2600" kern="1200" dirty="0" err="1">
                <a:solidFill>
                  <a:srgbClr val="009EE0">
                    <a:lumMod val="75000"/>
                  </a:srgbClr>
                </a:solidFill>
                <a:cs typeface="Arial Unicode MS" panose="020B0604020202020204" pitchFamily="34" charset="-128"/>
              </a:rPr>
              <a:t>of</a:t>
            </a:r>
            <a:r>
              <a:rPr lang="de-DE" sz="2600" kern="1200" dirty="0">
                <a:solidFill>
                  <a:srgbClr val="009EE0">
                    <a:lumMod val="75000"/>
                  </a:srgbClr>
                </a:solidFill>
                <a:cs typeface="Arial Unicode MS" panose="020B0604020202020204" pitchFamily="34" charset="-128"/>
              </a:rPr>
              <a:t> </a:t>
            </a:r>
            <a:r>
              <a:rPr lang="de-DE" sz="2600" kern="1200" dirty="0" err="1">
                <a:solidFill>
                  <a:srgbClr val="009EE0">
                    <a:lumMod val="75000"/>
                  </a:srgbClr>
                </a:solidFill>
                <a:cs typeface="Arial Unicode MS" panose="020B0604020202020204" pitchFamily="34" charset="-128"/>
              </a:rPr>
              <a:t>equatorial</a:t>
            </a:r>
            <a:r>
              <a:rPr lang="de-DE" sz="2600" kern="1200" dirty="0">
                <a:solidFill>
                  <a:srgbClr val="009EE0">
                    <a:lumMod val="75000"/>
                  </a:srgbClr>
                </a:solidFill>
                <a:cs typeface="Arial Unicode MS" panose="020B0604020202020204" pitchFamily="34" charset="-128"/>
              </a:rPr>
              <a:t> </a:t>
            </a:r>
            <a:r>
              <a:rPr lang="de-DE" sz="2600" kern="1200" dirty="0" err="1">
                <a:solidFill>
                  <a:srgbClr val="009EE0">
                    <a:lumMod val="75000"/>
                  </a:srgbClr>
                </a:solidFill>
                <a:cs typeface="Arial Unicode MS" panose="020B0604020202020204" pitchFamily="34" charset="-128"/>
              </a:rPr>
              <a:t>Atlantic</a:t>
            </a:r>
            <a:r>
              <a:rPr lang="de-DE" sz="2600" kern="1200" dirty="0">
                <a:solidFill>
                  <a:srgbClr val="009EE0">
                    <a:lumMod val="75000"/>
                  </a:srgbClr>
                </a:solidFill>
                <a:cs typeface="Arial Unicode MS" panose="020B0604020202020204" pitchFamily="34" charset="-128"/>
              </a:rPr>
              <a:t> </a:t>
            </a:r>
            <a:r>
              <a:rPr lang="de-DE" sz="2600" kern="1200" dirty="0" err="1">
                <a:solidFill>
                  <a:srgbClr val="009EE0">
                    <a:lumMod val="75000"/>
                  </a:srgbClr>
                </a:solidFill>
                <a:cs typeface="Arial Unicode MS" panose="020B0604020202020204" pitchFamily="34" charset="-128"/>
              </a:rPr>
              <a:t>circulation</a:t>
            </a:r>
            <a:r>
              <a:rPr lang="de-DE" sz="2600" kern="1200" dirty="0">
                <a:solidFill>
                  <a:srgbClr val="009EE0">
                    <a:lumMod val="75000"/>
                  </a:srgbClr>
                </a:solidFill>
                <a:cs typeface="Arial Unicode MS" panose="020B0604020202020204" pitchFamily="34" charset="-128"/>
              </a:rPr>
              <a:t> </a:t>
            </a:r>
            <a:r>
              <a:rPr lang="de-DE" sz="2600" kern="1200" dirty="0" err="1">
                <a:solidFill>
                  <a:srgbClr val="009EE0">
                    <a:lumMod val="75000"/>
                  </a:srgbClr>
                </a:solidFill>
                <a:cs typeface="Arial Unicode MS" panose="020B0604020202020204" pitchFamily="34" charset="-128"/>
              </a:rPr>
              <a:t>associated</a:t>
            </a:r>
            <a:r>
              <a:rPr lang="de-DE" sz="2600" kern="1200" dirty="0">
                <a:solidFill>
                  <a:srgbClr val="009EE0">
                    <a:lumMod val="75000"/>
                  </a:srgbClr>
                </a:solidFill>
                <a:cs typeface="Arial Unicode MS" panose="020B0604020202020204" pitchFamily="34" charset="-128"/>
              </a:rPr>
              <a:t> </a:t>
            </a:r>
            <a:r>
              <a:rPr lang="de-DE" sz="2600" kern="1200" dirty="0" err="1">
                <a:solidFill>
                  <a:srgbClr val="009EE0">
                    <a:lumMod val="75000"/>
                  </a:srgbClr>
                </a:solidFill>
                <a:cs typeface="Arial Unicode MS" panose="020B0604020202020204" pitchFamily="34" charset="-128"/>
              </a:rPr>
              <a:t>with</a:t>
            </a:r>
            <a:r>
              <a:rPr lang="de-DE" sz="2600" kern="1200" dirty="0">
                <a:solidFill>
                  <a:srgbClr val="009EE0">
                    <a:lumMod val="75000"/>
                  </a:srgbClr>
                </a:solidFill>
                <a:cs typeface="Arial Unicode MS" panose="020B0604020202020204" pitchFamily="34" charset="-128"/>
              </a:rPr>
              <a:t> </a:t>
            </a:r>
            <a:r>
              <a:rPr lang="de-DE" sz="2600" kern="1200" dirty="0" err="1">
                <a:solidFill>
                  <a:srgbClr val="009EE0">
                    <a:lumMod val="75000"/>
                  </a:srgbClr>
                </a:solidFill>
                <a:cs typeface="Arial Unicode MS" panose="020B0604020202020204" pitchFamily="34" charset="-128"/>
              </a:rPr>
              <a:t>basin</a:t>
            </a:r>
            <a:r>
              <a:rPr lang="de-DE" sz="2600" kern="1200" dirty="0">
                <a:solidFill>
                  <a:srgbClr val="009EE0">
                    <a:lumMod val="75000"/>
                  </a:srgbClr>
                </a:solidFill>
                <a:cs typeface="Arial Unicode MS" panose="020B0604020202020204" pitchFamily="34" charset="-128"/>
              </a:rPr>
              <a:t> </a:t>
            </a:r>
            <a:r>
              <a:rPr lang="de-DE" sz="2600" kern="1200" dirty="0" err="1">
                <a:solidFill>
                  <a:srgbClr val="009EE0">
                    <a:lumMod val="75000"/>
                  </a:srgbClr>
                </a:solidFill>
                <a:cs typeface="Arial Unicode MS" panose="020B0604020202020204" pitchFamily="34" charset="-128"/>
              </a:rPr>
              <a:t>mode</a:t>
            </a:r>
            <a:r>
              <a:rPr lang="de-DE" sz="2600" kern="1200" dirty="0">
                <a:solidFill>
                  <a:srgbClr val="009EE0">
                    <a:lumMod val="75000"/>
                  </a:srgbClr>
                </a:solidFill>
                <a:cs typeface="Arial Unicode MS" panose="020B0604020202020204" pitchFamily="34" charset="-128"/>
              </a:rPr>
              <a:t> </a:t>
            </a:r>
            <a:r>
              <a:rPr lang="de-DE" sz="2600" kern="1200" dirty="0" err="1">
                <a:solidFill>
                  <a:srgbClr val="009EE0">
                    <a:lumMod val="75000"/>
                  </a:srgbClr>
                </a:solidFill>
                <a:cs typeface="Arial Unicode MS" panose="020B0604020202020204" pitchFamily="34" charset="-128"/>
              </a:rPr>
              <a:t>resonance</a:t>
            </a:r>
            <a:endParaRPr lang="de-DE" sz="2600" kern="1200" dirty="0">
              <a:solidFill>
                <a:srgbClr val="009EE0">
                  <a:lumMod val="75000"/>
                </a:srgbClr>
              </a:solidFill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Peter </a:t>
            </a:r>
            <a:r>
              <a:rPr lang="de-DE" dirty="0"/>
              <a:t>Brandt (1), Martin Claus (1), Richard J. </a:t>
            </a:r>
            <a:r>
              <a:rPr lang="de-DE" dirty="0" err="1"/>
              <a:t>Greatbatch</a:t>
            </a:r>
            <a:r>
              <a:rPr lang="de-DE" dirty="0"/>
              <a:t> (1), Robert Kopte (1), John M. </a:t>
            </a:r>
            <a:r>
              <a:rPr lang="de-DE" dirty="0" err="1"/>
              <a:t>Toole</a:t>
            </a:r>
            <a:r>
              <a:rPr lang="de-DE" dirty="0"/>
              <a:t> (2), William </a:t>
            </a:r>
            <a:r>
              <a:rPr lang="de-DE" dirty="0" smtClean="0"/>
              <a:t>E. Johns </a:t>
            </a:r>
            <a:r>
              <a:rPr lang="de-DE" dirty="0"/>
              <a:t>(3), </a:t>
            </a:r>
            <a:r>
              <a:rPr lang="de-DE" dirty="0" err="1"/>
              <a:t>and</a:t>
            </a:r>
            <a:r>
              <a:rPr lang="de-DE" dirty="0"/>
              <a:t> Claus W. </a:t>
            </a:r>
            <a:r>
              <a:rPr lang="de-DE" dirty="0" err="1"/>
              <a:t>Böning</a:t>
            </a:r>
            <a:r>
              <a:rPr lang="de-DE" dirty="0"/>
              <a:t> (1)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(</a:t>
            </a:r>
            <a:r>
              <a:rPr lang="de-DE" dirty="0"/>
              <a:t>1) </a:t>
            </a:r>
            <a:r>
              <a:rPr lang="de-DE" dirty="0" smtClean="0"/>
              <a:t>GEOMAR, </a:t>
            </a:r>
            <a:r>
              <a:rPr lang="de-DE" dirty="0"/>
              <a:t>Kiel, </a:t>
            </a:r>
            <a:r>
              <a:rPr lang="de-DE" dirty="0" smtClean="0"/>
              <a:t>Germany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(</a:t>
            </a:r>
            <a:r>
              <a:rPr lang="de-DE" dirty="0"/>
              <a:t>2</a:t>
            </a:r>
            <a:r>
              <a:rPr lang="de-DE" dirty="0" smtClean="0"/>
              <a:t>) Woods </a:t>
            </a:r>
            <a:r>
              <a:rPr lang="de-DE" dirty="0"/>
              <a:t>Hole </a:t>
            </a:r>
            <a:r>
              <a:rPr lang="de-DE" dirty="0" err="1"/>
              <a:t>Oceanographic</a:t>
            </a:r>
            <a:r>
              <a:rPr lang="de-DE" dirty="0"/>
              <a:t> </a:t>
            </a:r>
            <a:r>
              <a:rPr lang="de-DE" dirty="0" err="1"/>
              <a:t>Institution,Woods</a:t>
            </a:r>
            <a:r>
              <a:rPr lang="de-DE" dirty="0"/>
              <a:t> Hole, MA, </a:t>
            </a:r>
            <a:r>
              <a:rPr lang="de-DE" dirty="0" smtClean="0"/>
              <a:t>USA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(</a:t>
            </a:r>
            <a:r>
              <a:rPr lang="de-DE" dirty="0"/>
              <a:t>3) RSMAS/MPO, University </a:t>
            </a:r>
            <a:r>
              <a:rPr lang="de-DE" dirty="0" err="1"/>
              <a:t>of</a:t>
            </a:r>
            <a:r>
              <a:rPr lang="de-DE" dirty="0"/>
              <a:t> Miami, Miami, FL, USA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Brandt et al. (2016) JPO, in revision</a:t>
            </a: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646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figure06_tratl_maps_REVIE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12976"/>
            <a:ext cx="8505952" cy="3026156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de-DE" dirty="0" smtClean="0"/>
              <a:t>Horizontal </a:t>
            </a:r>
            <a:r>
              <a:rPr lang="de-DE" dirty="0" err="1" smtClean="0"/>
              <a:t>structure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dominant </a:t>
            </a:r>
            <a:r>
              <a:rPr lang="de-DE" dirty="0" err="1" smtClean="0"/>
              <a:t>variability</a:t>
            </a:r>
            <a:r>
              <a:rPr lang="de-DE" dirty="0" smtClean="0"/>
              <a:t> in TRATL01</a:t>
            </a:r>
            <a:endParaRPr lang="de-DE" dirty="0">
              <a:solidFill>
                <a:srgbClr val="009EE0">
                  <a:lumMod val="75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Textfeld 5"/>
          <p:cNvSpPr txBox="1"/>
          <p:nvPr/>
        </p:nvSpPr>
        <p:spPr>
          <a:xfrm>
            <a:off x="359532" y="2852936"/>
            <a:ext cx="422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r>
              <a:rPr lang="de-DE" baseline="30000" dirty="0" smtClean="0"/>
              <a:t>nd</a:t>
            </a:r>
            <a:r>
              <a:rPr lang="de-DE" dirty="0" smtClean="0"/>
              <a:t> baroclinic </a:t>
            </a:r>
            <a:r>
              <a:rPr lang="de-DE" dirty="0" err="1" smtClean="0"/>
              <a:t>mode</a:t>
            </a:r>
            <a:r>
              <a:rPr lang="de-DE" dirty="0" smtClean="0"/>
              <a:t>, semi-</a:t>
            </a:r>
            <a:r>
              <a:rPr lang="de-DE" dirty="0" err="1" smtClean="0"/>
              <a:t>annual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666218" y="2852936"/>
            <a:ext cx="3533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r>
              <a:rPr lang="de-DE" baseline="30000" dirty="0" smtClean="0"/>
              <a:t>th</a:t>
            </a:r>
            <a:r>
              <a:rPr lang="de-DE" dirty="0" smtClean="0"/>
              <a:t> baroclinic </a:t>
            </a:r>
            <a:r>
              <a:rPr lang="de-DE" dirty="0" err="1" smtClean="0"/>
              <a:t>mode</a:t>
            </a:r>
            <a:r>
              <a:rPr lang="de-DE" dirty="0" smtClean="0"/>
              <a:t>, </a:t>
            </a:r>
            <a:r>
              <a:rPr lang="de-DE" dirty="0" err="1" smtClean="0"/>
              <a:t>annual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Comparison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GCM </a:t>
            </a:r>
            <a:r>
              <a:rPr lang="de-DE" dirty="0" err="1" smtClean="0"/>
              <a:t>solution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5192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Basin</a:t>
            </a:r>
            <a:r>
              <a:rPr lang="de-DE" dirty="0"/>
              <a:t> </a:t>
            </a:r>
            <a:r>
              <a:rPr lang="de-DE" dirty="0" err="1"/>
              <a:t>mode</a:t>
            </a:r>
            <a:r>
              <a:rPr lang="de-DE" dirty="0"/>
              <a:t> </a:t>
            </a:r>
            <a:r>
              <a:rPr lang="de-DE" dirty="0" err="1"/>
              <a:t>simulations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reduced-gravity</a:t>
            </a:r>
            <a:r>
              <a:rPr lang="de-DE" dirty="0"/>
              <a:t> </a:t>
            </a:r>
            <a:r>
              <a:rPr lang="de-DE" dirty="0" err="1"/>
              <a:t>model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9" name="Bild 8" descr="figure10_EAreal_maps_REVIE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211200"/>
            <a:ext cx="8494268" cy="302615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59532" y="2852936"/>
            <a:ext cx="422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r>
              <a:rPr lang="de-DE" baseline="30000" dirty="0" smtClean="0"/>
              <a:t>nd</a:t>
            </a:r>
            <a:r>
              <a:rPr lang="de-DE" dirty="0" smtClean="0"/>
              <a:t> baroclinic </a:t>
            </a:r>
            <a:r>
              <a:rPr lang="de-DE" dirty="0" err="1" smtClean="0"/>
              <a:t>mode</a:t>
            </a:r>
            <a:r>
              <a:rPr lang="de-DE" dirty="0" smtClean="0"/>
              <a:t>, semi-</a:t>
            </a:r>
            <a:r>
              <a:rPr lang="de-DE" dirty="0" err="1" smtClean="0"/>
              <a:t>annual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666218" y="2852936"/>
            <a:ext cx="3533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r>
              <a:rPr lang="de-DE" baseline="30000" dirty="0" smtClean="0"/>
              <a:t>th</a:t>
            </a:r>
            <a:r>
              <a:rPr lang="de-DE" dirty="0" smtClean="0"/>
              <a:t> baroclinic </a:t>
            </a:r>
            <a:r>
              <a:rPr lang="de-DE" dirty="0" err="1" smtClean="0"/>
              <a:t>mode</a:t>
            </a:r>
            <a:r>
              <a:rPr lang="de-DE" dirty="0" smtClean="0"/>
              <a:t>, </a:t>
            </a:r>
            <a:r>
              <a:rPr lang="de-DE" dirty="0" err="1" smtClean="0"/>
              <a:t>annual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characteristics simulated by the GCM TRATL01 are reproduced by the linear reduced-gravity model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Basin modes are governed by linear wave dynamics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0918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de-DE" dirty="0" err="1" smtClean="0">
                <a:solidFill>
                  <a:srgbClr val="009EE0">
                    <a:lumMod val="75000"/>
                  </a:srgbClr>
                </a:solidFill>
              </a:rPr>
              <a:t>Reconstruction</a:t>
            </a:r>
            <a:r>
              <a:rPr lang="de-DE" dirty="0" smtClean="0">
                <a:solidFill>
                  <a:srgbClr val="009EE0">
                    <a:lumMod val="75000"/>
                  </a:srgbClr>
                </a:solidFill>
              </a:rPr>
              <a:t> </a:t>
            </a:r>
            <a:r>
              <a:rPr lang="de-DE" dirty="0" err="1" smtClean="0">
                <a:solidFill>
                  <a:srgbClr val="009EE0">
                    <a:lumMod val="75000"/>
                  </a:srgbClr>
                </a:solidFill>
              </a:rPr>
              <a:t>of</a:t>
            </a:r>
            <a:r>
              <a:rPr lang="de-DE" dirty="0" smtClean="0">
                <a:solidFill>
                  <a:srgbClr val="009EE0">
                    <a:lumMod val="75000"/>
                  </a:srgbClr>
                </a:solidFill>
              </a:rPr>
              <a:t> </a:t>
            </a:r>
            <a:r>
              <a:rPr lang="de-DE" dirty="0" err="1" smtClean="0">
                <a:solidFill>
                  <a:srgbClr val="009EE0">
                    <a:lumMod val="75000"/>
                  </a:srgbClr>
                </a:solidFill>
              </a:rPr>
              <a:t>Equatorial</a:t>
            </a:r>
            <a:r>
              <a:rPr lang="de-DE" dirty="0" smtClean="0">
                <a:solidFill>
                  <a:srgbClr val="009EE0">
                    <a:lumMod val="75000"/>
                  </a:srgbClr>
                </a:solidFill>
              </a:rPr>
              <a:t> </a:t>
            </a:r>
            <a:r>
              <a:rPr lang="de-DE" dirty="0" err="1" smtClean="0">
                <a:solidFill>
                  <a:srgbClr val="009EE0">
                    <a:lumMod val="75000"/>
                  </a:srgbClr>
                </a:solidFill>
              </a:rPr>
              <a:t>Undercurrent</a:t>
            </a:r>
            <a:r>
              <a:rPr lang="de-DE" dirty="0" smtClean="0">
                <a:solidFill>
                  <a:srgbClr val="009EE0">
                    <a:lumMod val="75000"/>
                  </a:srgbClr>
                </a:solidFill>
              </a:rPr>
              <a:t> </a:t>
            </a:r>
            <a:r>
              <a:rPr lang="de-DE" dirty="0" err="1" smtClean="0">
                <a:solidFill>
                  <a:srgbClr val="009EE0">
                    <a:lumMod val="75000"/>
                  </a:srgbClr>
                </a:solidFill>
              </a:rPr>
              <a:t>core</a:t>
            </a:r>
            <a:r>
              <a:rPr lang="de-DE" dirty="0" smtClean="0">
                <a:solidFill>
                  <a:srgbClr val="009EE0">
                    <a:lumMod val="75000"/>
                  </a:srgbClr>
                </a:solidFill>
              </a:rPr>
              <a:t> </a:t>
            </a:r>
            <a:r>
              <a:rPr lang="de-DE" dirty="0" err="1" smtClean="0">
                <a:solidFill>
                  <a:srgbClr val="009EE0">
                    <a:lumMod val="75000"/>
                  </a:srgbClr>
                </a:solidFill>
              </a:rPr>
              <a:t>velocity</a:t>
            </a:r>
            <a:r>
              <a:rPr lang="de-DE" dirty="0" smtClean="0">
                <a:solidFill>
                  <a:srgbClr val="009EE0">
                    <a:lumMod val="75000"/>
                  </a:srgbClr>
                </a:solidFill>
              </a:rPr>
              <a:t> </a:t>
            </a:r>
            <a:r>
              <a:rPr lang="de-DE" dirty="0" err="1" smtClean="0">
                <a:solidFill>
                  <a:srgbClr val="009EE0">
                    <a:lumMod val="75000"/>
                  </a:srgbClr>
                </a:solidFill>
              </a:rPr>
              <a:t>and</a:t>
            </a:r>
            <a:r>
              <a:rPr lang="de-DE" dirty="0" smtClean="0">
                <a:solidFill>
                  <a:srgbClr val="009EE0">
                    <a:lumMod val="75000"/>
                  </a:srgbClr>
                </a:solidFill>
              </a:rPr>
              <a:t> </a:t>
            </a:r>
            <a:r>
              <a:rPr lang="de-DE" dirty="0" err="1" smtClean="0">
                <a:solidFill>
                  <a:srgbClr val="009EE0">
                    <a:lumMod val="75000"/>
                  </a:srgbClr>
                </a:solidFill>
              </a:rPr>
              <a:t>core</a:t>
            </a:r>
            <a:r>
              <a:rPr lang="de-DE" dirty="0" smtClean="0">
                <a:solidFill>
                  <a:srgbClr val="009EE0">
                    <a:lumMod val="75000"/>
                  </a:srgbClr>
                </a:solidFill>
              </a:rPr>
              <a:t> </a:t>
            </a:r>
            <a:r>
              <a:rPr lang="de-DE" dirty="0" err="1" smtClean="0">
                <a:solidFill>
                  <a:srgbClr val="009EE0">
                    <a:lumMod val="75000"/>
                  </a:srgbClr>
                </a:solidFill>
              </a:rPr>
              <a:t>depth</a:t>
            </a:r>
            <a:r>
              <a:rPr lang="de-DE" dirty="0" smtClean="0">
                <a:solidFill>
                  <a:srgbClr val="009EE0">
                    <a:lumMod val="75000"/>
                  </a:srgbClr>
                </a:solidFill>
              </a:rPr>
              <a:t> </a:t>
            </a:r>
            <a:r>
              <a:rPr lang="de-DE" dirty="0" err="1" smtClean="0">
                <a:solidFill>
                  <a:srgbClr val="009EE0">
                    <a:lumMod val="75000"/>
                  </a:srgbClr>
                </a:solidFill>
              </a:rPr>
              <a:t>at</a:t>
            </a:r>
            <a:r>
              <a:rPr lang="de-DE" dirty="0" smtClean="0">
                <a:solidFill>
                  <a:srgbClr val="009EE0">
                    <a:lumMod val="75000"/>
                  </a:srgbClr>
                </a:solidFill>
              </a:rPr>
              <a:t> 23°W</a:t>
            </a:r>
            <a:endParaRPr lang="de-DE" dirty="0">
              <a:solidFill>
                <a:srgbClr val="009EE0">
                  <a:lumMod val="75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3" name="Bild 2" descr="figure02_M2M4_REVIEW_upper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" t="-10" r="7542" b="59326"/>
          <a:stretch/>
        </p:blipFill>
        <p:spPr>
          <a:xfrm>
            <a:off x="5688124" y="2600908"/>
            <a:ext cx="3168352" cy="231648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786184" y="4905164"/>
            <a:ext cx="33583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/>
              <a:t>mean</a:t>
            </a:r>
            <a:r>
              <a:rPr lang="de-DE" dirty="0"/>
              <a:t> EUC </a:t>
            </a:r>
            <a:r>
              <a:rPr lang="de-DE" dirty="0" err="1" smtClean="0"/>
              <a:t>core</a:t>
            </a:r>
            <a:r>
              <a:rPr lang="de-DE" dirty="0" smtClean="0"/>
              <a:t> </a:t>
            </a:r>
            <a:r>
              <a:rPr lang="de-DE" dirty="0" err="1" smtClean="0"/>
              <a:t>depth</a:t>
            </a:r>
            <a:r>
              <a:rPr lang="de-DE" dirty="0" smtClean="0"/>
              <a:t>, </a:t>
            </a:r>
            <a:br>
              <a:rPr lang="de-DE" dirty="0" smtClean="0"/>
            </a:br>
            <a:r>
              <a:rPr lang="de-DE" dirty="0" smtClean="0"/>
              <a:t>4</a:t>
            </a:r>
            <a:r>
              <a:rPr lang="de-DE" baseline="30000" dirty="0" smtClean="0"/>
              <a:t>th</a:t>
            </a:r>
            <a:r>
              <a:rPr lang="de-DE" dirty="0" smtClean="0"/>
              <a:t> baroclinic </a:t>
            </a:r>
            <a:r>
              <a:rPr lang="de-DE" dirty="0" err="1" smtClean="0"/>
              <a:t>mode</a:t>
            </a:r>
            <a:r>
              <a:rPr lang="de-DE" dirty="0" smtClean="0"/>
              <a:t> (</a:t>
            </a:r>
            <a:r>
              <a:rPr lang="de-DE" dirty="0" err="1" smtClean="0"/>
              <a:t>blue</a:t>
            </a:r>
            <a:r>
              <a:rPr lang="de-DE" dirty="0" smtClean="0"/>
              <a:t>)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close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zero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2</a:t>
            </a:r>
            <a:r>
              <a:rPr lang="de-DE" baseline="30000" dirty="0" smtClean="0"/>
              <a:t>nd</a:t>
            </a:r>
            <a:r>
              <a:rPr lang="de-DE" dirty="0" smtClean="0"/>
              <a:t> baroclinic </a:t>
            </a:r>
            <a:br>
              <a:rPr lang="de-DE" dirty="0" smtClean="0"/>
            </a:br>
            <a:r>
              <a:rPr lang="de-DE" dirty="0" err="1" smtClean="0"/>
              <a:t>mode</a:t>
            </a:r>
            <a:r>
              <a:rPr lang="de-DE" dirty="0" smtClean="0"/>
              <a:t> (</a:t>
            </a:r>
            <a:r>
              <a:rPr lang="de-DE" dirty="0" err="1" smtClean="0"/>
              <a:t>red</a:t>
            </a:r>
            <a:r>
              <a:rPr lang="de-DE" dirty="0" smtClean="0"/>
              <a:t>) large</a:t>
            </a:r>
            <a:endParaRPr lang="de-DE" dirty="0"/>
          </a:p>
        </p:txBody>
      </p:sp>
      <p:pic>
        <p:nvPicPr>
          <p:cNvPr id="9" name="Bild 8" descr="figure13_eucproperties_REVIEW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9" t="12071" r="23784" b="50918"/>
          <a:stretch/>
        </p:blipFill>
        <p:spPr>
          <a:xfrm>
            <a:off x="611559" y="2847768"/>
            <a:ext cx="5032793" cy="3438100"/>
          </a:xfrm>
          <a:prstGeom prst="rect">
            <a:avLst/>
          </a:prstGeom>
        </p:spPr>
      </p:pic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 smtClean="0"/>
              <a:t>EUC </a:t>
            </a:r>
            <a:r>
              <a:rPr lang="de-DE" sz="2400" dirty="0" err="1" smtClean="0"/>
              <a:t>core</a:t>
            </a:r>
            <a:r>
              <a:rPr lang="de-DE" sz="2400" dirty="0" smtClean="0"/>
              <a:t> </a:t>
            </a:r>
            <a:r>
              <a:rPr lang="de-DE" sz="2400" dirty="0" err="1" smtClean="0"/>
              <a:t>velocity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dominated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4</a:t>
            </a:r>
            <a:r>
              <a:rPr lang="de-DE" sz="2400" baseline="30000" dirty="0" smtClean="0"/>
              <a:t>th</a:t>
            </a:r>
            <a:r>
              <a:rPr lang="de-DE" sz="2400" dirty="0" smtClean="0"/>
              <a:t> baroclinic </a:t>
            </a:r>
            <a:r>
              <a:rPr lang="de-DE" sz="2400" dirty="0" err="1" smtClean="0"/>
              <a:t>mode</a:t>
            </a:r>
            <a:r>
              <a:rPr lang="de-DE" sz="2400" dirty="0" smtClean="0"/>
              <a:t> semi-</a:t>
            </a:r>
            <a:r>
              <a:rPr lang="de-DE" sz="2400" dirty="0" err="1" smtClean="0"/>
              <a:t>annual</a:t>
            </a:r>
            <a:r>
              <a:rPr lang="de-DE" sz="2400" dirty="0" smtClean="0"/>
              <a:t> </a:t>
            </a:r>
            <a:r>
              <a:rPr lang="de-DE" sz="2400" dirty="0" err="1" smtClean="0"/>
              <a:t>cycle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EUC </a:t>
            </a:r>
            <a:r>
              <a:rPr lang="de-DE" sz="2400" dirty="0" err="1" smtClean="0"/>
              <a:t>core</a:t>
            </a:r>
            <a:r>
              <a:rPr lang="de-DE" sz="2400" dirty="0" smtClean="0"/>
              <a:t> </a:t>
            </a:r>
            <a:r>
              <a:rPr lang="de-DE" sz="2400" dirty="0" err="1" smtClean="0"/>
              <a:t>depth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2</a:t>
            </a:r>
            <a:r>
              <a:rPr lang="de-DE" sz="2400" baseline="30000" dirty="0" smtClean="0"/>
              <a:t>nd</a:t>
            </a:r>
            <a:r>
              <a:rPr lang="de-DE" sz="2400" dirty="0" smtClean="0"/>
              <a:t> baroclinic </a:t>
            </a:r>
            <a:r>
              <a:rPr lang="de-DE" sz="2400" dirty="0" err="1" smtClean="0"/>
              <a:t>mode</a:t>
            </a:r>
            <a:r>
              <a:rPr lang="de-DE" sz="2400" dirty="0" smtClean="0"/>
              <a:t> semi-</a:t>
            </a:r>
            <a:r>
              <a:rPr lang="de-DE" sz="2400" dirty="0" err="1" smtClean="0"/>
              <a:t>annual</a:t>
            </a:r>
            <a:r>
              <a:rPr lang="de-DE" sz="2400" dirty="0" smtClean="0"/>
              <a:t> </a:t>
            </a:r>
            <a:r>
              <a:rPr lang="de-DE" sz="2400" dirty="0" err="1" smtClean="0"/>
              <a:t>cycle</a:t>
            </a:r>
            <a:endParaRPr lang="de-DE" sz="2400" dirty="0"/>
          </a:p>
        </p:txBody>
      </p:sp>
      <p:sp>
        <p:nvSpPr>
          <p:cNvPr id="2" name="Textfeld 1"/>
          <p:cNvSpPr txBox="1"/>
          <p:nvPr/>
        </p:nvSpPr>
        <p:spPr>
          <a:xfrm rot="16200000">
            <a:off x="-330965" y="3364822"/>
            <a:ext cx="154463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Core </a:t>
            </a:r>
            <a:r>
              <a:rPr lang="de-DE" dirty="0" err="1" smtClean="0"/>
              <a:t>Velocity</a:t>
            </a:r>
            <a:endParaRPr lang="de-DE" dirty="0" smtClean="0"/>
          </a:p>
          <a:p>
            <a:pPr algn="ctr"/>
            <a:r>
              <a:rPr lang="de-DE" dirty="0" smtClean="0"/>
              <a:t>(cms</a:t>
            </a:r>
            <a:r>
              <a:rPr lang="de-DE" baseline="30000" dirty="0" smtClean="0"/>
              <a:t>-1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 rot="16200000">
            <a:off x="-265242" y="5028647"/>
            <a:ext cx="136509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Core </a:t>
            </a:r>
            <a:r>
              <a:rPr lang="de-DE" dirty="0" err="1" smtClean="0"/>
              <a:t>Depth</a:t>
            </a:r>
            <a:endParaRPr lang="de-DE" dirty="0" smtClean="0"/>
          </a:p>
          <a:p>
            <a:pPr algn="ctr"/>
            <a:r>
              <a:rPr lang="de-DE" dirty="0" smtClean="0"/>
              <a:t>(m)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863588" y="2326244"/>
            <a:ext cx="154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3366FF"/>
                </a:solidFill>
              </a:rPr>
              <a:t>Observations</a:t>
            </a:r>
            <a:endParaRPr lang="de-DE" dirty="0">
              <a:solidFill>
                <a:srgbClr val="3366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354276" y="2559736"/>
            <a:ext cx="183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Reconstructions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0415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smtClean="0"/>
              <a:t>Resonant equatorial basin modes are ubiquitous features of the equatorial Atlantic Ocean	</a:t>
            </a:r>
          </a:p>
          <a:p>
            <a:pPr lvl="3"/>
            <a:r>
              <a:rPr lang="en-US" sz="2000" smtClean="0"/>
              <a:t>Equatorial deep jets (baroclinic mode 15-20)</a:t>
            </a:r>
          </a:p>
          <a:p>
            <a:pPr lvl="3"/>
            <a:r>
              <a:rPr lang="en-US" sz="2000" smtClean="0"/>
              <a:t>Annual cycle (baroclinic mode 4)</a:t>
            </a:r>
          </a:p>
          <a:p>
            <a:pPr lvl="3"/>
            <a:r>
              <a:rPr lang="en-US" sz="2000" smtClean="0"/>
              <a:t>Semi-annual cycle (baroclinic mode 2)</a:t>
            </a:r>
          </a:p>
          <a:p>
            <a:pPr marL="542925" lvl="3" indent="0">
              <a:buNone/>
            </a:pPr>
            <a:endParaRPr lang="en-US" sz="2000" smtClean="0"/>
          </a:p>
          <a:p>
            <a:r>
              <a:rPr lang="en-US" sz="2000" smtClean="0"/>
              <a:t>Basin modes are governed by linear wave dynamics</a:t>
            </a:r>
          </a:p>
          <a:p>
            <a:endParaRPr lang="en-US" sz="2000" smtClean="0"/>
          </a:p>
          <a:p>
            <a:r>
              <a:rPr lang="en-US" sz="2000" smtClean="0"/>
              <a:t>Seasonal variability of the Equatorial Undercurrent can largely be explained by the linear superposition of the two dominant equatorial basin modes</a:t>
            </a:r>
          </a:p>
          <a:p>
            <a:endParaRPr lang="en-US" sz="2000" smtClean="0"/>
          </a:p>
          <a:p>
            <a:r>
              <a:rPr lang="en-US" sz="2000" smtClean="0">
                <a:solidFill>
                  <a:srgbClr val="800000"/>
                </a:solidFill>
              </a:rPr>
              <a:t>Amplitude and phase of the seasonal cycle in GCMs depends on the basin resonance, i.e. on vertical density structure, strength of the thermocline, etc.</a:t>
            </a:r>
          </a:p>
        </p:txBody>
      </p:sp>
    </p:spTree>
    <p:extLst>
      <p:ext uri="{BB962C8B-B14F-4D97-AF65-F5344CB8AC3E}">
        <p14:creationId xmlns:p14="http://schemas.microsoft.com/office/powerpoint/2010/main" val="2302407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 smtClean="0"/>
              <a:t>Equatorial</a:t>
            </a:r>
            <a:r>
              <a:rPr lang="de-DE" dirty="0" smtClean="0"/>
              <a:t> </a:t>
            </a:r>
            <a:r>
              <a:rPr lang="de-DE" dirty="0" err="1" smtClean="0"/>
              <a:t>mooring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23°W </a:t>
            </a:r>
            <a:r>
              <a:rPr lang="de-DE" dirty="0" err="1" smtClean="0"/>
              <a:t>within</a:t>
            </a:r>
            <a:r>
              <a:rPr lang="de-DE" dirty="0" smtClean="0"/>
              <a:t> different </a:t>
            </a:r>
            <a:r>
              <a:rPr lang="de-DE" dirty="0" err="1" smtClean="0"/>
              <a:t>programs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(BMBF Nordatlantik, SFB754) in </a:t>
            </a:r>
            <a:r>
              <a:rPr lang="de-DE" dirty="0" err="1" smtClean="0"/>
              <a:t>cooperation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PIRATA:</a:t>
            </a:r>
          </a:p>
          <a:p>
            <a:pPr marL="0" indent="0">
              <a:buNone/>
            </a:pPr>
            <a:r>
              <a:rPr lang="de-DE" dirty="0" err="1" smtClean="0"/>
              <a:t>full-depth</a:t>
            </a:r>
            <a:r>
              <a:rPr lang="de-DE" dirty="0" smtClean="0"/>
              <a:t> zonal </a:t>
            </a:r>
            <a:r>
              <a:rPr lang="de-DE" dirty="0" err="1" smtClean="0"/>
              <a:t>velocity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different </a:t>
            </a:r>
            <a:r>
              <a:rPr lang="de-DE" dirty="0" err="1" smtClean="0"/>
              <a:t>instrumentation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009EE0">
                    <a:lumMod val="75000"/>
                  </a:srgbClr>
                </a:solidFill>
                <a:latin typeface="Microsoft Sans Serif" charset="0"/>
                <a:ea typeface="MS PGothic" charset="0"/>
                <a:cs typeface="Microsoft Sans Serif" charset="0"/>
              </a:rPr>
              <a:t>Equatorial circulation variability with focus on seasonal variability</a:t>
            </a:r>
            <a:endParaRPr lang="de-DE" dirty="0">
              <a:solidFill>
                <a:srgbClr val="009EE0">
                  <a:lumMod val="75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647973" y="6424613"/>
            <a:ext cx="7164387" cy="280987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8" name="Bild 7" descr="tace_layer_2016-0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"/>
            <a:ext cx="2492442" cy="196431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Oval 1"/>
          <p:cNvSpPr/>
          <p:nvPr/>
        </p:nvSpPr>
        <p:spPr>
          <a:xfrm>
            <a:off x="7652469" y="811312"/>
            <a:ext cx="108011" cy="1080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tx1"/>
              </a:solidFill>
            </a:endParaRPr>
          </a:p>
        </p:txBody>
      </p:sp>
      <p:pic>
        <p:nvPicPr>
          <p:cNvPr id="9" name="Bild 8" descr="figure01_23W_zvel_REVIEW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2035233"/>
            <a:ext cx="6336704" cy="41964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7020272" y="2168860"/>
            <a:ext cx="153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Equatorial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Undercurrent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7019569" y="3645024"/>
            <a:ext cx="21609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Equatorial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Deep</a:t>
            </a:r>
            <a:r>
              <a:rPr lang="de-DE" dirty="0" smtClean="0"/>
              <a:t> Jets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downward</a:t>
            </a:r>
            <a:r>
              <a:rPr lang="de-DE" dirty="0" smtClean="0"/>
              <a:t> </a:t>
            </a:r>
            <a:r>
              <a:rPr lang="de-DE" dirty="0" err="1" smtClean="0"/>
              <a:t>phase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upward</a:t>
            </a:r>
            <a:r>
              <a:rPr lang="de-DE" dirty="0" smtClean="0"/>
              <a:t>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propagation</a:t>
            </a:r>
            <a:endParaRPr lang="de-DE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5373216"/>
            <a:ext cx="8820150" cy="841375"/>
          </a:xfrm>
          <a:prstGeom prst="rect">
            <a:avLst/>
          </a:prstGeom>
          <a:solidFill>
            <a:srgbClr val="003366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Study is based on equatorial velocity data, and simulations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kern="0" dirty="0">
                <a:solidFill>
                  <a:srgbClr val="FFFFFF"/>
                </a:solidFill>
              </a:rPr>
              <a:t> </a:t>
            </a:r>
            <a:r>
              <a:rPr lang="en-US" sz="2400" kern="0" dirty="0" smtClean="0">
                <a:solidFill>
                  <a:srgbClr val="FFFFFF"/>
                </a:solidFill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with a general circulation model and a reduced gravity model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4855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611189" y="1196752"/>
            <a:ext cx="4428864" cy="4861148"/>
          </a:xfrm>
        </p:spPr>
        <p:txBody>
          <a:bodyPr/>
          <a:lstStyle/>
          <a:p>
            <a:r>
              <a:rPr lang="de-DE" dirty="0" err="1" smtClean="0"/>
              <a:t>Mean</a:t>
            </a:r>
            <a:r>
              <a:rPr lang="de-DE" dirty="0" smtClean="0"/>
              <a:t> </a:t>
            </a:r>
            <a:r>
              <a:rPr lang="de-DE" dirty="0" err="1" smtClean="0"/>
              <a:t>temperature</a:t>
            </a:r>
            <a:r>
              <a:rPr lang="de-DE" dirty="0" smtClean="0"/>
              <a:t>/</a:t>
            </a:r>
            <a:r>
              <a:rPr lang="de-DE" dirty="0" err="1" smtClean="0"/>
              <a:t>salinity</a:t>
            </a:r>
            <a:r>
              <a:rPr lang="de-DE" dirty="0" smtClean="0"/>
              <a:t> </a:t>
            </a:r>
            <a:r>
              <a:rPr lang="de-DE" dirty="0" err="1" smtClean="0"/>
              <a:t>profile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23°W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calculate</a:t>
            </a:r>
            <a:r>
              <a:rPr lang="de-DE" dirty="0" smtClean="0"/>
              <a:t> </a:t>
            </a:r>
            <a:r>
              <a:rPr lang="de-DE" dirty="0" err="1" smtClean="0"/>
              <a:t>vertical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r>
              <a:rPr lang="de-DE" dirty="0" smtClean="0"/>
              <a:t> </a:t>
            </a:r>
            <a:r>
              <a:rPr lang="de-DE" dirty="0" err="1" smtClean="0"/>
              <a:t>functions</a:t>
            </a:r>
            <a:r>
              <a:rPr lang="de-DE" dirty="0" smtClean="0"/>
              <a:t> (baroclinic </a:t>
            </a:r>
            <a:r>
              <a:rPr lang="de-DE" dirty="0" err="1" smtClean="0"/>
              <a:t>modes</a:t>
            </a:r>
            <a:r>
              <a:rPr lang="de-DE" dirty="0" smtClean="0"/>
              <a:t>)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corresponding</a:t>
            </a:r>
            <a:r>
              <a:rPr lang="de-DE" dirty="0" smtClean="0"/>
              <a:t> </a:t>
            </a:r>
            <a:r>
              <a:rPr lang="de-DE" dirty="0" err="1" smtClean="0"/>
              <a:t>phase</a:t>
            </a:r>
            <a:r>
              <a:rPr lang="de-DE" dirty="0" smtClean="0"/>
              <a:t> </a:t>
            </a:r>
            <a:r>
              <a:rPr lang="de-DE" dirty="0" err="1" smtClean="0"/>
              <a:t>velocities</a:t>
            </a:r>
            <a:r>
              <a:rPr lang="de-DE" dirty="0" smtClean="0"/>
              <a:t>, </a:t>
            </a:r>
            <a:r>
              <a:rPr lang="de-DE" i="1" dirty="0" err="1" smtClean="0"/>
              <a:t>c</a:t>
            </a:r>
            <a:r>
              <a:rPr lang="de-DE" i="1" baseline="-25000" dirty="0" err="1" smtClean="0"/>
              <a:t>gw</a:t>
            </a:r>
            <a:endParaRPr lang="de-DE" i="1" baseline="-25000" dirty="0" smtClean="0"/>
          </a:p>
          <a:p>
            <a:r>
              <a:rPr lang="de-DE" dirty="0" smtClean="0"/>
              <a:t>Phase </a:t>
            </a:r>
            <a:r>
              <a:rPr lang="de-DE" dirty="0" err="1" smtClean="0"/>
              <a:t>velocities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setup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linear </a:t>
            </a:r>
            <a:r>
              <a:rPr lang="de-DE" dirty="0" err="1" smtClean="0"/>
              <a:t>reduced-gravity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Blue: 	4</a:t>
            </a:r>
            <a:r>
              <a:rPr lang="de-DE" baseline="30000" dirty="0" smtClean="0"/>
              <a:t>th</a:t>
            </a:r>
            <a:r>
              <a:rPr lang="de-DE" dirty="0" smtClean="0"/>
              <a:t> baroclinic </a:t>
            </a:r>
            <a:r>
              <a:rPr lang="de-DE" dirty="0" err="1" smtClean="0"/>
              <a:t>mode</a:t>
            </a:r>
            <a:endParaRPr lang="de-DE" dirty="0" smtClean="0"/>
          </a:p>
          <a:p>
            <a:pPr marL="0" indent="0">
              <a:buNone/>
            </a:pPr>
            <a:r>
              <a:rPr lang="de-DE" dirty="0" err="1" smtClean="0"/>
              <a:t>Red</a:t>
            </a:r>
            <a:r>
              <a:rPr lang="de-DE" dirty="0" smtClean="0"/>
              <a:t>: 	2</a:t>
            </a:r>
            <a:r>
              <a:rPr lang="de-DE" baseline="30000" dirty="0" smtClean="0"/>
              <a:t>nd</a:t>
            </a:r>
            <a:r>
              <a:rPr lang="de-DE" dirty="0" smtClean="0"/>
              <a:t> baroclinic </a:t>
            </a:r>
            <a:r>
              <a:rPr lang="de-DE" dirty="0" err="1" smtClean="0"/>
              <a:t>mode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Yellow: 	</a:t>
            </a:r>
            <a:r>
              <a:rPr lang="de-DE" dirty="0" err="1" smtClean="0"/>
              <a:t>mean</a:t>
            </a:r>
            <a:r>
              <a:rPr lang="de-DE" dirty="0" smtClean="0"/>
              <a:t> zonal </a:t>
            </a:r>
            <a:r>
              <a:rPr lang="de-DE" dirty="0" err="1" smtClean="0"/>
              <a:t>velocity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EUC 	</a:t>
            </a:r>
            <a:r>
              <a:rPr lang="de-DE" dirty="0" err="1" smtClean="0"/>
              <a:t>core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70m </a:t>
            </a:r>
            <a:r>
              <a:rPr lang="de-DE" dirty="0" err="1" smtClean="0"/>
              <a:t>depth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de-DE" dirty="0" smtClean="0"/>
              <a:t>Baroclinic </a:t>
            </a:r>
            <a:r>
              <a:rPr lang="de-DE" dirty="0" err="1" smtClean="0"/>
              <a:t>mode</a:t>
            </a:r>
            <a:r>
              <a:rPr lang="de-DE" dirty="0" smtClean="0"/>
              <a:t> </a:t>
            </a:r>
            <a:r>
              <a:rPr lang="de-DE" dirty="0" err="1" smtClean="0"/>
              <a:t>decomposition</a:t>
            </a:r>
            <a:endParaRPr lang="de-DE" dirty="0">
              <a:solidFill>
                <a:srgbClr val="009EE0">
                  <a:lumMod val="75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6" name="Bild 5" descr="figure02_M2M4_REVIE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120" y="296652"/>
            <a:ext cx="3940364" cy="630932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240851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611188" y="1196752"/>
            <a:ext cx="8137276" cy="4861148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Frequency</a:t>
            </a:r>
            <a:r>
              <a:rPr lang="de-DE" dirty="0"/>
              <a:t> </a:t>
            </a:r>
            <a:r>
              <a:rPr lang="de-DE" dirty="0" err="1"/>
              <a:t>spectra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observed</a:t>
            </a:r>
            <a:r>
              <a:rPr lang="de-DE" dirty="0"/>
              <a:t> zonal </a:t>
            </a:r>
            <a:r>
              <a:rPr lang="de-DE" dirty="0" err="1"/>
              <a:t>velocity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equator</a:t>
            </a:r>
            <a:r>
              <a:rPr lang="de-DE" dirty="0"/>
              <a:t>, 23°</a:t>
            </a:r>
            <a:r>
              <a:rPr lang="de-DE" dirty="0" smtClean="0"/>
              <a:t>W </a:t>
            </a:r>
            <a:r>
              <a:rPr lang="de-DE" dirty="0" err="1" smtClean="0"/>
              <a:t>and</a:t>
            </a:r>
            <a:r>
              <a:rPr lang="de-DE" dirty="0" smtClean="0"/>
              <a:t> baroclinic </a:t>
            </a:r>
            <a:r>
              <a:rPr lang="de-DE" dirty="0" err="1"/>
              <a:t>mode</a:t>
            </a:r>
            <a:r>
              <a:rPr lang="de-DE" dirty="0"/>
              <a:t> </a:t>
            </a:r>
            <a:r>
              <a:rPr lang="de-DE" dirty="0" err="1"/>
              <a:t>spectra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annual</a:t>
            </a:r>
            <a:r>
              <a:rPr lang="de-DE" dirty="0"/>
              <a:t> (solid) </a:t>
            </a:r>
            <a:r>
              <a:rPr lang="de-DE" dirty="0" err="1"/>
              <a:t>and</a:t>
            </a:r>
            <a:r>
              <a:rPr lang="de-DE" dirty="0"/>
              <a:t> semi-</a:t>
            </a:r>
            <a:r>
              <a:rPr lang="de-DE" dirty="0" err="1"/>
              <a:t>annual</a:t>
            </a:r>
            <a:r>
              <a:rPr lang="de-DE" dirty="0"/>
              <a:t> (</a:t>
            </a:r>
            <a:r>
              <a:rPr lang="de-DE" dirty="0" err="1"/>
              <a:t>dashed</a:t>
            </a:r>
            <a:r>
              <a:rPr lang="de-DE" dirty="0"/>
              <a:t>) </a:t>
            </a:r>
            <a:r>
              <a:rPr lang="de-DE" dirty="0" err="1" smtClean="0"/>
              <a:t>cycles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de-DE" dirty="0" err="1" smtClean="0"/>
              <a:t>Kinetic</a:t>
            </a:r>
            <a:r>
              <a:rPr lang="de-DE" dirty="0" smtClean="0"/>
              <a:t> </a:t>
            </a:r>
            <a:r>
              <a:rPr lang="de-DE" dirty="0" err="1"/>
              <a:t>e</a:t>
            </a:r>
            <a:r>
              <a:rPr lang="de-DE" dirty="0" err="1" smtClean="0"/>
              <a:t>nergy</a:t>
            </a:r>
            <a:r>
              <a:rPr lang="de-DE" dirty="0" smtClean="0"/>
              <a:t> </a:t>
            </a:r>
            <a:r>
              <a:rPr lang="de-DE" dirty="0" err="1" smtClean="0"/>
              <a:t>distrubution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23°W</a:t>
            </a:r>
            <a:endParaRPr lang="de-DE" dirty="0">
              <a:solidFill>
                <a:srgbClr val="009EE0">
                  <a:lumMod val="75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3" name="Bild 2" descr="figure05_periodogram_modespe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916832"/>
            <a:ext cx="8843240" cy="418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18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figure06_tratl_maps_REVIE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12976"/>
            <a:ext cx="8505952" cy="3026156"/>
          </a:xfrm>
          <a:prstGeom prst="rect">
            <a:avLst/>
          </a:prstGeom>
        </p:spPr>
      </p:pic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maximum zonal velocity amplitude at the equator in mid-basin</a:t>
            </a:r>
          </a:p>
          <a:p>
            <a:r>
              <a:rPr lang="en-US" dirty="0" err="1" smtClean="0"/>
              <a:t>meridionally</a:t>
            </a:r>
            <a:r>
              <a:rPr lang="en-US" dirty="0" smtClean="0"/>
              <a:t> broader structure for the 2nd baroclinic mode</a:t>
            </a:r>
          </a:p>
          <a:p>
            <a:r>
              <a:rPr lang="en-US" dirty="0" smtClean="0"/>
              <a:t>generally westward phase propagation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Strong similarities with resonant equatorial basin modes</a:t>
            </a:r>
            <a:endParaRPr lang="en-US" sz="24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de-DE" dirty="0" smtClean="0"/>
              <a:t>Horizontal </a:t>
            </a:r>
            <a:r>
              <a:rPr lang="de-DE" dirty="0" err="1" smtClean="0"/>
              <a:t>structure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dominant </a:t>
            </a:r>
            <a:r>
              <a:rPr lang="de-DE" dirty="0" err="1" smtClean="0"/>
              <a:t>variability</a:t>
            </a:r>
            <a:r>
              <a:rPr lang="de-DE" dirty="0" smtClean="0"/>
              <a:t> in TRATL01</a:t>
            </a:r>
            <a:endParaRPr lang="de-DE" dirty="0">
              <a:solidFill>
                <a:srgbClr val="009EE0">
                  <a:lumMod val="75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Textfeld 5"/>
          <p:cNvSpPr txBox="1"/>
          <p:nvPr/>
        </p:nvSpPr>
        <p:spPr>
          <a:xfrm>
            <a:off x="359532" y="2852936"/>
            <a:ext cx="422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r>
              <a:rPr lang="de-DE" baseline="30000" dirty="0" smtClean="0"/>
              <a:t>nd</a:t>
            </a:r>
            <a:r>
              <a:rPr lang="de-DE" dirty="0" smtClean="0"/>
              <a:t> baroclinic </a:t>
            </a:r>
            <a:r>
              <a:rPr lang="de-DE" dirty="0" err="1" smtClean="0"/>
              <a:t>mode</a:t>
            </a:r>
            <a:r>
              <a:rPr lang="de-DE" dirty="0" smtClean="0"/>
              <a:t>, semi-</a:t>
            </a:r>
            <a:r>
              <a:rPr lang="de-DE" dirty="0" err="1" smtClean="0"/>
              <a:t>annual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666218" y="2852936"/>
            <a:ext cx="3533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r>
              <a:rPr lang="de-DE" baseline="30000" dirty="0" smtClean="0"/>
              <a:t>th</a:t>
            </a:r>
            <a:r>
              <a:rPr lang="de-DE" dirty="0" smtClean="0"/>
              <a:t> baroclinic </a:t>
            </a:r>
            <a:r>
              <a:rPr lang="de-DE" dirty="0" err="1" smtClean="0"/>
              <a:t>mode</a:t>
            </a:r>
            <a:r>
              <a:rPr lang="de-DE" dirty="0" smtClean="0"/>
              <a:t>, </a:t>
            </a:r>
            <a:r>
              <a:rPr lang="de-DE" dirty="0" err="1" smtClean="0"/>
              <a:t>annual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2621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Basics:</a:t>
            </a:r>
          </a:p>
          <a:p>
            <a:r>
              <a:rPr lang="en-US" sz="2000" dirty="0" smtClean="0"/>
              <a:t>Cane </a:t>
            </a:r>
            <a:r>
              <a:rPr lang="en-US" sz="2000" dirty="0"/>
              <a:t>and Moore (1981) described low-frequency standing equatorial modes composed of equatorial Kelvin and long Rossby waves</a:t>
            </a:r>
          </a:p>
          <a:p>
            <a:r>
              <a:rPr lang="en-US" sz="2000" dirty="0"/>
              <a:t>Period of the gravest basin mode: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Applications</a:t>
            </a:r>
            <a:r>
              <a:rPr lang="en-US" sz="2000" dirty="0"/>
              <a:t>:</a:t>
            </a:r>
          </a:p>
          <a:p>
            <a:r>
              <a:rPr lang="en-US" sz="2000" dirty="0"/>
              <a:t>Resonance of 2</a:t>
            </a:r>
            <a:r>
              <a:rPr lang="en-US" sz="2000" baseline="30000" dirty="0"/>
              <a:t>nd</a:t>
            </a:r>
            <a:r>
              <a:rPr lang="en-US" sz="2000" dirty="0"/>
              <a:t> baroclinic mode semi-annual cycle in the Indic (Jensen 1993, Han et al. 1999) and Atlantic (Thierry et al. 2004, Ding et al. 2009) </a:t>
            </a:r>
          </a:p>
          <a:p>
            <a:r>
              <a:rPr lang="en-US" sz="2000" dirty="0"/>
              <a:t>Resonance of intraseasonal variability in the Indic (Han et al. 2005, Fu 2007)</a:t>
            </a:r>
          </a:p>
          <a:p>
            <a:r>
              <a:rPr lang="en-US" sz="2000" dirty="0"/>
              <a:t>EDJ behavior (Johnson and Zhang </a:t>
            </a:r>
            <a:r>
              <a:rPr lang="en-US" sz="2000" dirty="0" smtClean="0"/>
              <a:t>2003, </a:t>
            </a:r>
            <a:r>
              <a:rPr lang="en-US" sz="2000" dirty="0" err="1"/>
              <a:t>d‘Orgeville</a:t>
            </a:r>
            <a:r>
              <a:rPr lang="en-US" sz="2000" dirty="0"/>
              <a:t> et al. </a:t>
            </a:r>
            <a:r>
              <a:rPr lang="en-US" sz="2000" dirty="0" smtClean="0"/>
              <a:t>2007, </a:t>
            </a:r>
            <a:r>
              <a:rPr lang="en-US" sz="2000" dirty="0" err="1" smtClean="0"/>
              <a:t>Greatbatch</a:t>
            </a:r>
            <a:r>
              <a:rPr lang="en-US" sz="2000" dirty="0" smtClean="0"/>
              <a:t> et al. 2012)</a:t>
            </a:r>
            <a:endParaRPr lang="en-US" sz="2000" dirty="0"/>
          </a:p>
          <a:p>
            <a:endParaRPr lang="en-US" dirty="0"/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Equatorial</a:t>
            </a:r>
            <a:r>
              <a:rPr lang="de-DE" dirty="0"/>
              <a:t> </a:t>
            </a:r>
            <a:r>
              <a:rPr lang="de-DE" dirty="0" err="1"/>
              <a:t>Basin</a:t>
            </a:r>
            <a:r>
              <a:rPr lang="de-DE" dirty="0"/>
              <a:t> Modes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107177"/>
              </p:ext>
            </p:extLst>
          </p:nvPr>
        </p:nvGraphicFramePr>
        <p:xfrm>
          <a:off x="5505018" y="2528900"/>
          <a:ext cx="1083206" cy="972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Formel" r:id="rId3" imgW="495300" imgH="444500" progId="Equation.3">
                  <p:embed/>
                </p:oleObj>
              </mc:Choice>
              <mc:Fallback>
                <p:oleObj name="Formel" r:id="rId3" imgW="4953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05018" y="2528900"/>
                        <a:ext cx="1083206" cy="972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1373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Most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concentrated</a:t>
            </a:r>
            <a:r>
              <a:rPr lang="de-DE" dirty="0"/>
              <a:t> on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frequencies</a:t>
            </a:r>
            <a:endParaRPr lang="de-DE" dirty="0"/>
          </a:p>
          <a:p>
            <a:r>
              <a:rPr lang="de-DE" dirty="0"/>
              <a:t>All </a:t>
            </a:r>
            <a:r>
              <a:rPr lang="de-DE" dirty="0" err="1"/>
              <a:t>peaks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associated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resonant linear </a:t>
            </a:r>
            <a:r>
              <a:rPr lang="de-DE" dirty="0" err="1"/>
              <a:t>equatorial</a:t>
            </a:r>
            <a:r>
              <a:rPr lang="de-DE" dirty="0"/>
              <a:t> </a:t>
            </a:r>
            <a:r>
              <a:rPr lang="de-DE" dirty="0" err="1"/>
              <a:t>basin</a:t>
            </a:r>
            <a:r>
              <a:rPr lang="de-DE" dirty="0"/>
              <a:t> </a:t>
            </a:r>
            <a:r>
              <a:rPr lang="de-DE" dirty="0" err="1" smtClean="0"/>
              <a:t>modes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zonal </a:t>
            </a:r>
            <a:r>
              <a:rPr lang="de-DE" dirty="0" err="1"/>
              <a:t>flow</a:t>
            </a:r>
            <a:r>
              <a:rPr lang="de-DE" dirty="0"/>
              <a:t> </a:t>
            </a:r>
            <a:r>
              <a:rPr lang="de-DE" dirty="0" err="1"/>
              <a:t>at</a:t>
            </a:r>
            <a:r>
              <a:rPr lang="de-DE" dirty="0"/>
              <a:t> 23°</a:t>
            </a:r>
            <a:r>
              <a:rPr lang="de-DE" dirty="0" smtClean="0"/>
              <a:t>W:</a:t>
            </a:r>
            <a:endParaRPr lang="de-DE" dirty="0"/>
          </a:p>
          <a:p>
            <a:r>
              <a:rPr lang="de-DE" dirty="0" err="1"/>
              <a:t>b</a:t>
            </a:r>
            <a:r>
              <a:rPr lang="de-DE" dirty="0" err="1" smtClean="0"/>
              <a:t>asin</a:t>
            </a:r>
            <a:r>
              <a:rPr lang="de-DE" dirty="0" smtClean="0"/>
              <a:t> </a:t>
            </a:r>
            <a:r>
              <a:rPr lang="de-DE" dirty="0" err="1"/>
              <a:t>m</a:t>
            </a:r>
            <a:r>
              <a:rPr lang="de-DE" dirty="0" err="1" smtClean="0"/>
              <a:t>ode</a:t>
            </a:r>
            <a:r>
              <a:rPr lang="de-DE" dirty="0" smtClean="0"/>
              <a:t> </a:t>
            </a:r>
            <a:r>
              <a:rPr lang="de-DE" dirty="0" err="1"/>
              <a:t>o</a:t>
            </a:r>
            <a:r>
              <a:rPr lang="de-DE" dirty="0" err="1" smtClean="0"/>
              <a:t>scillations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from PhD thesis, M. Claus</a:t>
            </a:r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96" y="2096852"/>
            <a:ext cx="5860416" cy="4023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Bild 6" descr="figure01_23W_zvel_REVIEW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88" y="1916832"/>
            <a:ext cx="2902481" cy="192213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extfeld 1"/>
          <p:cNvSpPr txBox="1"/>
          <p:nvPr/>
        </p:nvSpPr>
        <p:spPr>
          <a:xfrm>
            <a:off x="6542266" y="4077072"/>
            <a:ext cx="2494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Black </a:t>
            </a:r>
            <a:r>
              <a:rPr lang="de-DE" dirty="0" err="1" smtClean="0"/>
              <a:t>line</a:t>
            </a:r>
            <a:r>
              <a:rPr lang="de-DE" dirty="0" smtClean="0"/>
              <a:t>: </a:t>
            </a:r>
            <a:r>
              <a:rPr lang="de-DE" dirty="0" err="1" smtClean="0"/>
              <a:t>basin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characteristic</a:t>
            </a:r>
            <a:endParaRPr lang="de-DE" dirty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765750"/>
              </p:ext>
            </p:extLst>
          </p:nvPr>
        </p:nvGraphicFramePr>
        <p:xfrm>
          <a:off x="7020272" y="4761148"/>
          <a:ext cx="1083206" cy="972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4" name="Formel" r:id="rId5" imgW="495300" imgH="444500" progId="Equation.3">
                  <p:embed/>
                </p:oleObj>
              </mc:Choice>
              <mc:Fallback>
                <p:oleObj name="Formel" r:id="rId5" imgW="4953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20272" y="4761148"/>
                        <a:ext cx="1083206" cy="972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/>
          <p:cNvSpPr/>
          <p:nvPr/>
        </p:nvSpPr>
        <p:spPr>
          <a:xfrm>
            <a:off x="899592" y="2312876"/>
            <a:ext cx="288032" cy="25202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325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Basin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r>
              <a:rPr lang="de-DE" dirty="0" smtClean="0"/>
              <a:t> </a:t>
            </a:r>
            <a:r>
              <a:rPr lang="de-DE" dirty="0" err="1" smtClean="0"/>
              <a:t>resonance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reduced-gravity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5" name="Bild 4" descr="figure07_resonance-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12" y="1768716"/>
            <a:ext cx="6674532" cy="444968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11560" y="1062004"/>
            <a:ext cx="79568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RMS zonal velocity in a reduced-gravity model forced by harmonically oscillating, spatially uniform zonal wind </a:t>
            </a:r>
            <a:r>
              <a:rPr lang="en-US" dirty="0" smtClean="0"/>
              <a:t>stress for </a:t>
            </a:r>
            <a:r>
              <a:rPr lang="en-US" dirty="0"/>
              <a:t>a square basin (solid line) and a realistic coastline basin (dashed line</a:t>
            </a:r>
            <a:r>
              <a:rPr lang="en-US" dirty="0" smtClean="0"/>
              <a:t>)</a:t>
            </a:r>
            <a:endParaRPr lang="en-US" kern="0" dirty="0">
              <a:solidFill>
                <a:srgbClr val="000000"/>
              </a:solidFill>
              <a:latin typeface="Arial Unicode MS" panose="020B0604020202020204" pitchFamily="34" charset="-128"/>
              <a:ea typeface="MS PGothic" pitchFamily="34" charset="-128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644008" y="2632812"/>
            <a:ext cx="23849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4</a:t>
            </a:r>
            <a:r>
              <a:rPr lang="de-DE" sz="2000" baseline="30000" dirty="0" smtClean="0">
                <a:solidFill>
                  <a:srgbClr val="FF0000"/>
                </a:solidFill>
              </a:rPr>
              <a:t>th</a:t>
            </a:r>
            <a:r>
              <a:rPr lang="de-DE" sz="2000" dirty="0" smtClean="0">
                <a:solidFill>
                  <a:srgbClr val="FF0000"/>
                </a:solidFill>
              </a:rPr>
              <a:t> baroclinic </a:t>
            </a:r>
            <a:r>
              <a:rPr lang="de-DE" sz="2000" dirty="0" err="1" smtClean="0">
                <a:solidFill>
                  <a:srgbClr val="FF0000"/>
                </a:solidFill>
              </a:rPr>
              <a:t>mode</a:t>
            </a:r>
            <a:endParaRPr lang="de-DE" sz="2000" dirty="0" smtClean="0">
              <a:solidFill>
                <a:srgbClr val="FF0000"/>
              </a:solidFill>
            </a:endParaRPr>
          </a:p>
          <a:p>
            <a:r>
              <a:rPr lang="de-DE" sz="2000" dirty="0" smtClean="0">
                <a:solidFill>
                  <a:srgbClr val="3366FF"/>
                </a:solidFill>
              </a:rPr>
              <a:t>2</a:t>
            </a:r>
            <a:r>
              <a:rPr lang="de-DE" sz="2000" baseline="30000" dirty="0" smtClean="0">
                <a:solidFill>
                  <a:srgbClr val="3366FF"/>
                </a:solidFill>
              </a:rPr>
              <a:t>nd</a:t>
            </a:r>
            <a:r>
              <a:rPr lang="de-DE" sz="2000" dirty="0" smtClean="0">
                <a:solidFill>
                  <a:srgbClr val="3366FF"/>
                </a:solidFill>
              </a:rPr>
              <a:t> baroclinic </a:t>
            </a:r>
            <a:r>
              <a:rPr lang="de-DE" sz="2000" dirty="0" err="1" smtClean="0">
                <a:solidFill>
                  <a:srgbClr val="3366FF"/>
                </a:solidFill>
              </a:rPr>
              <a:t>mode</a:t>
            </a:r>
            <a:endParaRPr lang="de-DE" sz="20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66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harmonically</a:t>
            </a:r>
            <a:r>
              <a:rPr lang="de-DE" dirty="0"/>
              <a:t> </a:t>
            </a:r>
            <a:r>
              <a:rPr lang="de-DE" dirty="0" err="1"/>
              <a:t>oscillating</a:t>
            </a:r>
            <a:r>
              <a:rPr lang="de-DE" dirty="0" smtClean="0"/>
              <a:t>,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>
                <a:solidFill>
                  <a:srgbClr val="FF0000"/>
                </a:solidFill>
              </a:rPr>
              <a:t>zonal </a:t>
            </a:r>
            <a:r>
              <a:rPr lang="de-DE" dirty="0" err="1" smtClean="0">
                <a:solidFill>
                  <a:srgbClr val="FF0000"/>
                </a:solidFill>
              </a:rPr>
              <a:t>and</a:t>
            </a:r>
            <a:r>
              <a:rPr lang="de-DE" dirty="0" smtClean="0">
                <a:solidFill>
                  <a:srgbClr val="FF0000"/>
                </a:solidFill>
              </a:rPr>
              <a:t> meridional </a:t>
            </a:r>
            <a:r>
              <a:rPr lang="de-DE" dirty="0" smtClean="0"/>
              <a:t>wind </a:t>
            </a:r>
            <a:r>
              <a:rPr lang="de-DE" dirty="0" err="1" smtClean="0"/>
              <a:t>forcing</a:t>
            </a:r>
            <a:r>
              <a:rPr lang="de-DE" dirty="0" smtClean="0"/>
              <a:t> </a:t>
            </a:r>
            <a:r>
              <a:rPr lang="de-DE" dirty="0" err="1" smtClean="0"/>
              <a:t>derived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observations</a:t>
            </a:r>
            <a:r>
              <a:rPr lang="de-DE" dirty="0" smtClean="0"/>
              <a:t> (</a:t>
            </a:r>
            <a:r>
              <a:rPr lang="de-DE" dirty="0"/>
              <a:t>NCEP-DOE AMIP-II </a:t>
            </a:r>
            <a:r>
              <a:rPr lang="de-DE" dirty="0" err="1"/>
              <a:t>Reanalysis</a:t>
            </a:r>
            <a:r>
              <a:rPr lang="de-DE" dirty="0"/>
              <a:t> </a:t>
            </a:r>
            <a:r>
              <a:rPr lang="de-DE" dirty="0" err="1" smtClean="0"/>
              <a:t>product</a:t>
            </a:r>
            <a:r>
              <a:rPr lang="de-DE" dirty="0" smtClean="0"/>
              <a:t>)</a:t>
            </a:r>
            <a:endParaRPr lang="de-DE" dirty="0"/>
          </a:p>
          <a:p>
            <a:r>
              <a:rPr lang="de-DE" dirty="0" err="1" smtClean="0">
                <a:solidFill>
                  <a:srgbClr val="FF0000"/>
                </a:solidFill>
              </a:rPr>
              <a:t>realistic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coastline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basin</a:t>
            </a:r>
            <a:endParaRPr lang="de-DE" dirty="0"/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Basin</a:t>
            </a:r>
            <a:r>
              <a:rPr lang="de-DE" dirty="0"/>
              <a:t> </a:t>
            </a:r>
            <a:r>
              <a:rPr lang="de-DE" dirty="0" err="1"/>
              <a:t>mode</a:t>
            </a:r>
            <a:r>
              <a:rPr lang="de-DE" dirty="0"/>
              <a:t> </a:t>
            </a:r>
            <a:r>
              <a:rPr lang="de-DE" dirty="0" err="1"/>
              <a:t>simulations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reduced-gravity</a:t>
            </a:r>
            <a:r>
              <a:rPr lang="de-DE" dirty="0"/>
              <a:t> </a:t>
            </a:r>
            <a:r>
              <a:rPr lang="de-DE" dirty="0" err="1" smtClean="0"/>
              <a:t>model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5" name="Bild 4" descr="figure10_EAreal_maps_REVIE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211200"/>
            <a:ext cx="8494268" cy="302615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59532" y="2852936"/>
            <a:ext cx="422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r>
              <a:rPr lang="de-DE" baseline="30000" dirty="0" smtClean="0"/>
              <a:t>nd</a:t>
            </a:r>
            <a:r>
              <a:rPr lang="de-DE" dirty="0" smtClean="0"/>
              <a:t> baroclinic </a:t>
            </a:r>
            <a:r>
              <a:rPr lang="de-DE" dirty="0" err="1" smtClean="0"/>
              <a:t>mode</a:t>
            </a:r>
            <a:r>
              <a:rPr lang="de-DE" dirty="0" smtClean="0"/>
              <a:t>, semi-</a:t>
            </a:r>
            <a:r>
              <a:rPr lang="de-DE" dirty="0" err="1" smtClean="0"/>
              <a:t>annual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666218" y="2852936"/>
            <a:ext cx="3533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r>
              <a:rPr lang="de-DE" baseline="30000" dirty="0" smtClean="0"/>
              <a:t>th</a:t>
            </a:r>
            <a:r>
              <a:rPr lang="de-DE" dirty="0" smtClean="0"/>
              <a:t> baroclinic </a:t>
            </a:r>
            <a:r>
              <a:rPr lang="de-DE" dirty="0" err="1" smtClean="0"/>
              <a:t>mode</a:t>
            </a:r>
            <a:r>
              <a:rPr lang="de-DE" dirty="0" smtClean="0"/>
              <a:t>, </a:t>
            </a:r>
            <a:r>
              <a:rPr lang="de-DE" dirty="0" err="1" smtClean="0"/>
              <a:t>annual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7426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eomar_PPT2007-alt-e">
  <a:themeElements>
    <a:clrScheme name="GEOMA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D9D"/>
      </a:accent1>
      <a:accent2>
        <a:srgbClr val="009EE0"/>
      </a:accent2>
      <a:accent3>
        <a:srgbClr val="FFFFFF"/>
      </a:accent3>
      <a:accent4>
        <a:srgbClr val="000000"/>
      </a:accent4>
      <a:accent5>
        <a:srgbClr val="AAB6CC"/>
      </a:accent5>
      <a:accent6>
        <a:srgbClr val="008FCB"/>
      </a:accent6>
      <a:hlink>
        <a:srgbClr val="5EC5ED"/>
      </a:hlink>
      <a:folHlink>
        <a:srgbClr val="C0C0C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GEOMA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5D9D"/>
        </a:accent1>
        <a:accent2>
          <a:srgbClr val="009EE0"/>
        </a:accent2>
        <a:accent3>
          <a:srgbClr val="FFFFFF"/>
        </a:accent3>
        <a:accent4>
          <a:srgbClr val="000000"/>
        </a:accent4>
        <a:accent5>
          <a:srgbClr val="AAB6CC"/>
        </a:accent5>
        <a:accent6>
          <a:srgbClr val="008FCB"/>
        </a:accent6>
        <a:hlink>
          <a:srgbClr val="5EC5E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GEOMAR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D9D"/>
      </a:accent1>
      <a:accent2>
        <a:srgbClr val="009EE0"/>
      </a:accent2>
      <a:accent3>
        <a:srgbClr val="5EC5ED"/>
      </a:accent3>
      <a:accent4>
        <a:srgbClr val="808080"/>
      </a:accent4>
      <a:accent5>
        <a:srgbClr val="B2B2B2"/>
      </a:accent5>
      <a:accent6>
        <a:srgbClr val="E5E5E5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GEOMAR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D9D"/>
      </a:accent1>
      <a:accent2>
        <a:srgbClr val="009EE0"/>
      </a:accent2>
      <a:accent3>
        <a:srgbClr val="5EC5ED"/>
      </a:accent3>
      <a:accent4>
        <a:srgbClr val="808080"/>
      </a:accent4>
      <a:accent5>
        <a:srgbClr val="B2B2B2"/>
      </a:accent5>
      <a:accent6>
        <a:srgbClr val="E5E5E5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Geomar_PPT2007-alt-e.potx</Template>
  <TotalTime>0</TotalTime>
  <Words>675</Words>
  <Application>Microsoft Macintosh PowerPoint</Application>
  <PresentationFormat>Bildschirmpräsentation (4:3)</PresentationFormat>
  <Paragraphs>100</Paragraphs>
  <Slides>13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5" baseType="lpstr">
      <vt:lpstr>Geomar_PPT2007-alt-e</vt:lpstr>
      <vt:lpstr>Formel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GEOMAR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GEOMAR</dc:creator>
  <dc:description>Template: 2011-11-17</dc:description>
  <cp:lastModifiedBy>Peter Brandt</cp:lastModifiedBy>
  <cp:revision>807</cp:revision>
  <dcterms:created xsi:type="dcterms:W3CDTF">2012-03-08T06:20:28Z</dcterms:created>
  <dcterms:modified xsi:type="dcterms:W3CDTF">2016-04-26T18:44:05Z</dcterms:modified>
</cp:coreProperties>
</file>