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rawings/drawing2.xml" ContentType="application/vnd.openxmlformats-officedocument.drawingml.chartshapes+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Default Extension="gif" ContentType="image/gif"/>
  <Override PartName="/ppt/charts/chart3.xml" ContentType="application/vnd.openxmlformats-officedocument.drawingml.chart+xml"/>
  <Override PartName="/ppt/charts/chart4.xml" ContentType="application/vnd.openxmlformats-officedocument.drawingml.chart+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9" r:id="rId2"/>
  </p:sldIdLst>
  <p:sldSz cx="30279975" cy="42808525"/>
  <p:notesSz cx="7099300" cy="10234613"/>
  <p:defaultTextStyle>
    <a:defPPr>
      <a:defRPr lang="en-US"/>
    </a:defPPr>
    <a:lvl1pPr marL="0" algn="l" defTabSz="2205935" rtl="0" eaLnBrk="1" latinLnBrk="0" hangingPunct="1">
      <a:defRPr sz="4300" kern="1200">
        <a:solidFill>
          <a:schemeClr val="tx1"/>
        </a:solidFill>
        <a:latin typeface="+mn-lt"/>
        <a:ea typeface="+mn-ea"/>
        <a:cs typeface="+mn-cs"/>
      </a:defRPr>
    </a:lvl1pPr>
    <a:lvl2pPr marL="1102967" algn="l" defTabSz="2205935" rtl="0" eaLnBrk="1" latinLnBrk="0" hangingPunct="1">
      <a:defRPr sz="4300" kern="1200">
        <a:solidFill>
          <a:schemeClr val="tx1"/>
        </a:solidFill>
        <a:latin typeface="+mn-lt"/>
        <a:ea typeface="+mn-ea"/>
        <a:cs typeface="+mn-cs"/>
      </a:defRPr>
    </a:lvl2pPr>
    <a:lvl3pPr marL="2205935" algn="l" defTabSz="2205935" rtl="0" eaLnBrk="1" latinLnBrk="0" hangingPunct="1">
      <a:defRPr sz="4300" kern="1200">
        <a:solidFill>
          <a:schemeClr val="tx1"/>
        </a:solidFill>
        <a:latin typeface="+mn-lt"/>
        <a:ea typeface="+mn-ea"/>
        <a:cs typeface="+mn-cs"/>
      </a:defRPr>
    </a:lvl3pPr>
    <a:lvl4pPr marL="3308902" algn="l" defTabSz="2205935" rtl="0" eaLnBrk="1" latinLnBrk="0" hangingPunct="1">
      <a:defRPr sz="4300" kern="1200">
        <a:solidFill>
          <a:schemeClr val="tx1"/>
        </a:solidFill>
        <a:latin typeface="+mn-lt"/>
        <a:ea typeface="+mn-ea"/>
        <a:cs typeface="+mn-cs"/>
      </a:defRPr>
    </a:lvl4pPr>
    <a:lvl5pPr marL="4411871" algn="l" defTabSz="2205935" rtl="0" eaLnBrk="1" latinLnBrk="0" hangingPunct="1">
      <a:defRPr sz="4300" kern="1200">
        <a:solidFill>
          <a:schemeClr val="tx1"/>
        </a:solidFill>
        <a:latin typeface="+mn-lt"/>
        <a:ea typeface="+mn-ea"/>
        <a:cs typeface="+mn-cs"/>
      </a:defRPr>
    </a:lvl5pPr>
    <a:lvl6pPr marL="5514839" algn="l" defTabSz="2205935" rtl="0" eaLnBrk="1" latinLnBrk="0" hangingPunct="1">
      <a:defRPr sz="4300" kern="1200">
        <a:solidFill>
          <a:schemeClr val="tx1"/>
        </a:solidFill>
        <a:latin typeface="+mn-lt"/>
        <a:ea typeface="+mn-ea"/>
        <a:cs typeface="+mn-cs"/>
      </a:defRPr>
    </a:lvl6pPr>
    <a:lvl7pPr marL="6617806" algn="l" defTabSz="2205935" rtl="0" eaLnBrk="1" latinLnBrk="0" hangingPunct="1">
      <a:defRPr sz="4300" kern="1200">
        <a:solidFill>
          <a:schemeClr val="tx1"/>
        </a:solidFill>
        <a:latin typeface="+mn-lt"/>
        <a:ea typeface="+mn-ea"/>
        <a:cs typeface="+mn-cs"/>
      </a:defRPr>
    </a:lvl7pPr>
    <a:lvl8pPr marL="7720774" algn="l" defTabSz="2205935" rtl="0" eaLnBrk="1" latinLnBrk="0" hangingPunct="1">
      <a:defRPr sz="4300" kern="1200">
        <a:solidFill>
          <a:schemeClr val="tx1"/>
        </a:solidFill>
        <a:latin typeface="+mn-lt"/>
        <a:ea typeface="+mn-ea"/>
        <a:cs typeface="+mn-cs"/>
      </a:defRPr>
    </a:lvl8pPr>
    <a:lvl9pPr marL="8823741" algn="l" defTabSz="2205935" rtl="0" eaLnBrk="1" latinLnBrk="0" hangingPunct="1">
      <a:defRPr sz="4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490" autoAdjust="0"/>
  </p:normalViewPr>
  <p:slideViewPr>
    <p:cSldViewPr>
      <p:cViewPr>
        <p:scale>
          <a:sx n="70" d="100"/>
          <a:sy n="70" d="100"/>
        </p:scale>
        <p:origin x="6762" y="5700"/>
      </p:cViewPr>
      <p:guideLst>
        <p:guide orient="horz" pos="13487"/>
        <p:guide pos="9537"/>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Guido\Desktop\PhD\Campioni\Chianocco\Suolo_Chianocco.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Guido\Desktop\PhD\Campioni\Firenzuola\Suolo_Firenzuol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uido\Desktop\PhD\Campioni\Elaborazioni%20total%20topsoil%20subsoil%20Cto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uido\Desktop\PhD\Campioni\Elaborazioni%20total%20topsoil%20subsoil%20Cto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GB"/>
  <c:chart>
    <c:title>
      <c:tx>
        <c:rich>
          <a:bodyPr/>
          <a:lstStyle/>
          <a:p>
            <a:pPr>
              <a:defRPr sz="3200"/>
            </a:pPr>
            <a:r>
              <a:rPr lang="en-US" sz="3200" dirty="0" smtClean="0"/>
              <a:t>CH</a:t>
            </a:r>
            <a:endParaRPr lang="en-US" sz="3200" dirty="0"/>
          </a:p>
        </c:rich>
      </c:tx>
      <c:layout/>
      <c:overlay val="1"/>
    </c:title>
    <c:plotArea>
      <c:layout>
        <c:manualLayout>
          <c:layoutTarget val="inner"/>
          <c:xMode val="edge"/>
          <c:yMode val="edge"/>
          <c:x val="0.1295595730027547"/>
          <c:y val="4.1016328828828899E-2"/>
          <c:w val="0.65168308080808124"/>
          <c:h val="0.75695045045045095"/>
        </c:manualLayout>
      </c:layout>
      <c:barChart>
        <c:barDir val="col"/>
        <c:grouping val="stacked"/>
        <c:ser>
          <c:idx val="0"/>
          <c:order val="0"/>
          <c:tx>
            <c:strRef>
              <c:f>Foglio3!$Q$26</c:f>
              <c:strCache>
                <c:ptCount val="1"/>
                <c:pt idx="0">
                  <c:v>SOC 0-30</c:v>
                </c:pt>
              </c:strCache>
            </c:strRef>
          </c:tx>
          <c:errBars>
            <c:errBarType val="both"/>
            <c:errValType val="cust"/>
            <c:plus>
              <c:numRef>
                <c:f>Foglio3!$R$31:$Z$31</c:f>
                <c:numCache>
                  <c:formatCode>General</c:formatCode>
                  <c:ptCount val="9"/>
                  <c:pt idx="0">
                    <c:v>2.9030117065065766</c:v>
                  </c:pt>
                  <c:pt idx="2">
                    <c:v>5.7510545091061145</c:v>
                  </c:pt>
                  <c:pt idx="4">
                    <c:v>21.305327670615974</c:v>
                  </c:pt>
                  <c:pt idx="6">
                    <c:v>7.1710892168950346</c:v>
                  </c:pt>
                  <c:pt idx="8">
                    <c:v>0.91821164764785224</c:v>
                  </c:pt>
                </c:numCache>
              </c:numRef>
            </c:plus>
            <c:minus>
              <c:numRef>
                <c:f>Foglio3!$R$31:$Z$31</c:f>
                <c:numCache>
                  <c:formatCode>General</c:formatCode>
                  <c:ptCount val="9"/>
                  <c:pt idx="0">
                    <c:v>2.9030117065065766</c:v>
                  </c:pt>
                  <c:pt idx="2">
                    <c:v>5.7510545091061145</c:v>
                  </c:pt>
                  <c:pt idx="4">
                    <c:v>21.305327670615974</c:v>
                  </c:pt>
                  <c:pt idx="6">
                    <c:v>7.1710892168950346</c:v>
                  </c:pt>
                  <c:pt idx="8">
                    <c:v>0.91821164764785224</c:v>
                  </c:pt>
                </c:numCache>
              </c:numRef>
            </c:minus>
          </c:errBars>
          <c:cat>
            <c:strRef>
              <c:f>Foglio3!$R$25:$AA$25</c:f>
              <c:strCache>
                <c:ptCount val="9"/>
                <c:pt idx="0">
                  <c:v>Pasture</c:v>
                </c:pt>
                <c:pt idx="2">
                  <c:v>R1</c:v>
                </c:pt>
                <c:pt idx="4">
                  <c:v>R2</c:v>
                </c:pt>
                <c:pt idx="6">
                  <c:v>R3</c:v>
                </c:pt>
                <c:pt idx="8">
                  <c:v>Forest</c:v>
                </c:pt>
              </c:strCache>
            </c:strRef>
          </c:cat>
          <c:val>
            <c:numRef>
              <c:f>Foglio3!$R$26:$AA$26</c:f>
              <c:numCache>
                <c:formatCode>General</c:formatCode>
                <c:ptCount val="10"/>
                <c:pt idx="0" formatCode="0.00">
                  <c:v>74.751952320283152</c:v>
                </c:pt>
                <c:pt idx="2" formatCode="0.00">
                  <c:v>82.902545436525187</c:v>
                </c:pt>
                <c:pt idx="4" formatCode="0.00">
                  <c:v>90.346273756432083</c:v>
                </c:pt>
                <c:pt idx="6" formatCode="0.00">
                  <c:v>95.615300357668175</c:v>
                </c:pt>
                <c:pt idx="8" formatCode="0.00">
                  <c:v>65.052920150062548</c:v>
                </c:pt>
              </c:numCache>
            </c:numRef>
          </c:val>
        </c:ser>
        <c:ser>
          <c:idx val="1"/>
          <c:order val="1"/>
          <c:tx>
            <c:strRef>
              <c:f>Foglio3!$Q$27</c:f>
              <c:strCache>
                <c:ptCount val="1"/>
                <c:pt idx="0">
                  <c:v>SOC 30-50</c:v>
                </c:pt>
              </c:strCache>
            </c:strRef>
          </c:tx>
          <c:errBars>
            <c:errBarType val="both"/>
            <c:errValType val="cust"/>
            <c:plus>
              <c:numRef>
                <c:f>Foglio3!$R$32:$Z$32</c:f>
                <c:numCache>
                  <c:formatCode>General</c:formatCode>
                  <c:ptCount val="9"/>
                  <c:pt idx="0">
                    <c:v>4.6906556352155704</c:v>
                  </c:pt>
                  <c:pt idx="2">
                    <c:v>3.7938004495507043</c:v>
                  </c:pt>
                  <c:pt idx="4">
                    <c:v>12.807603647265937</c:v>
                  </c:pt>
                  <c:pt idx="6">
                    <c:v>1.7354762644059341</c:v>
                  </c:pt>
                  <c:pt idx="8">
                    <c:v>2.437976101134367</c:v>
                  </c:pt>
                </c:numCache>
              </c:numRef>
            </c:plus>
            <c:minus>
              <c:numRef>
                <c:f>Foglio3!$R$32:$Z$32</c:f>
                <c:numCache>
                  <c:formatCode>General</c:formatCode>
                  <c:ptCount val="9"/>
                  <c:pt idx="0">
                    <c:v>4.6906556352155704</c:v>
                  </c:pt>
                  <c:pt idx="2">
                    <c:v>3.7938004495507043</c:v>
                  </c:pt>
                  <c:pt idx="4">
                    <c:v>12.807603647265937</c:v>
                  </c:pt>
                  <c:pt idx="6">
                    <c:v>1.7354762644059341</c:v>
                  </c:pt>
                  <c:pt idx="8">
                    <c:v>2.437976101134367</c:v>
                  </c:pt>
                </c:numCache>
              </c:numRef>
            </c:minus>
          </c:errBars>
          <c:cat>
            <c:strRef>
              <c:f>Foglio3!$R$25:$AA$25</c:f>
              <c:strCache>
                <c:ptCount val="9"/>
                <c:pt idx="0">
                  <c:v>Pasture</c:v>
                </c:pt>
                <c:pt idx="2">
                  <c:v>R1</c:v>
                </c:pt>
                <c:pt idx="4">
                  <c:v>R2</c:v>
                </c:pt>
                <c:pt idx="6">
                  <c:v>R3</c:v>
                </c:pt>
                <c:pt idx="8">
                  <c:v>Forest</c:v>
                </c:pt>
              </c:strCache>
            </c:strRef>
          </c:cat>
          <c:val>
            <c:numRef>
              <c:f>Foglio3!$R$27:$AA$27</c:f>
              <c:numCache>
                <c:formatCode>General</c:formatCode>
                <c:ptCount val="10"/>
                <c:pt idx="0" formatCode="0.00">
                  <c:v>64.196657635739555</c:v>
                </c:pt>
                <c:pt idx="2" formatCode="0.00">
                  <c:v>80.987661731626304</c:v>
                </c:pt>
                <c:pt idx="4" formatCode="0.00">
                  <c:v>118.95514594810537</c:v>
                </c:pt>
                <c:pt idx="6" formatCode="0.00">
                  <c:v>61.693954480083967</c:v>
                </c:pt>
                <c:pt idx="8" formatCode="0.00">
                  <c:v>88.348787092595629</c:v>
                </c:pt>
              </c:numCache>
            </c:numRef>
          </c:val>
        </c:ser>
        <c:ser>
          <c:idx val="2"/>
          <c:order val="2"/>
          <c:tx>
            <c:strRef>
              <c:f>Foglio3!$Q$28</c:f>
              <c:strCache>
                <c:ptCount val="1"/>
                <c:pt idx="0">
                  <c:v>AGB</c:v>
                </c:pt>
              </c:strCache>
            </c:strRef>
          </c:tx>
          <c:spPr>
            <a:solidFill>
              <a:schemeClr val="accent3">
                <a:lumMod val="50000"/>
              </a:schemeClr>
            </a:solidFill>
          </c:spPr>
          <c:cat>
            <c:strRef>
              <c:f>Foglio3!$R$25:$AA$25</c:f>
              <c:strCache>
                <c:ptCount val="9"/>
                <c:pt idx="0">
                  <c:v>Pasture</c:v>
                </c:pt>
                <c:pt idx="2">
                  <c:v>R1</c:v>
                </c:pt>
                <c:pt idx="4">
                  <c:v>R2</c:v>
                </c:pt>
                <c:pt idx="6">
                  <c:v>R3</c:v>
                </c:pt>
                <c:pt idx="8">
                  <c:v>Forest</c:v>
                </c:pt>
              </c:strCache>
            </c:strRef>
          </c:cat>
          <c:val>
            <c:numRef>
              <c:f>Foglio3!$R$28:$AA$28</c:f>
              <c:numCache>
                <c:formatCode>General</c:formatCode>
                <c:ptCount val="10"/>
                <c:pt idx="1">
                  <c:v>3.3645833333333335</c:v>
                </c:pt>
                <c:pt idx="5">
                  <c:v>33.346158104756448</c:v>
                </c:pt>
                <c:pt idx="9">
                  <c:v>93.051685975274324</c:v>
                </c:pt>
              </c:numCache>
            </c:numRef>
          </c:val>
        </c:ser>
        <c:ser>
          <c:idx val="3"/>
          <c:order val="3"/>
          <c:tx>
            <c:strRef>
              <c:f>Foglio3!$Q$29</c:f>
              <c:strCache>
                <c:ptCount val="1"/>
                <c:pt idx="0">
                  <c:v>AGN</c:v>
                </c:pt>
              </c:strCache>
            </c:strRef>
          </c:tx>
          <c:spPr>
            <a:solidFill>
              <a:srgbClr val="492303"/>
            </a:solidFill>
          </c:spPr>
          <c:cat>
            <c:strRef>
              <c:f>Foglio3!$R$25:$AA$25</c:f>
              <c:strCache>
                <c:ptCount val="9"/>
                <c:pt idx="0">
                  <c:v>Pasture</c:v>
                </c:pt>
                <c:pt idx="2">
                  <c:v>R1</c:v>
                </c:pt>
                <c:pt idx="4">
                  <c:v>R2</c:v>
                </c:pt>
                <c:pt idx="6">
                  <c:v>R3</c:v>
                </c:pt>
                <c:pt idx="8">
                  <c:v>Forest</c:v>
                </c:pt>
              </c:strCache>
            </c:strRef>
          </c:cat>
          <c:val>
            <c:numRef>
              <c:f>Foglio3!$R$29:$AA$29</c:f>
              <c:numCache>
                <c:formatCode>General</c:formatCode>
                <c:ptCount val="10"/>
                <c:pt idx="1">
                  <c:v>0</c:v>
                </c:pt>
                <c:pt idx="5">
                  <c:v>2.917236950518967</c:v>
                </c:pt>
                <c:pt idx="9">
                  <c:v>13.30882229045525</c:v>
                </c:pt>
              </c:numCache>
            </c:numRef>
          </c:val>
        </c:ser>
        <c:overlap val="100"/>
        <c:axId val="65969536"/>
        <c:axId val="71321088"/>
      </c:barChart>
      <c:catAx>
        <c:axId val="65969536"/>
        <c:scaling>
          <c:orientation val="minMax"/>
        </c:scaling>
        <c:axPos val="b"/>
        <c:title>
          <c:tx>
            <c:rich>
              <a:bodyPr/>
              <a:lstStyle/>
              <a:p>
                <a:pPr>
                  <a:defRPr/>
                </a:pPr>
                <a:r>
                  <a:rPr lang="en-US"/>
                  <a:t>Chronostage</a:t>
                </a:r>
              </a:p>
            </c:rich>
          </c:tx>
          <c:layout/>
        </c:title>
        <c:tickLblPos val="nextTo"/>
        <c:txPr>
          <a:bodyPr rot="900000"/>
          <a:lstStyle/>
          <a:p>
            <a:pPr>
              <a:defRPr sz="2000"/>
            </a:pPr>
            <a:endParaRPr lang="en-US"/>
          </a:p>
        </c:txPr>
        <c:crossAx val="71321088"/>
        <c:crosses val="autoZero"/>
        <c:auto val="1"/>
        <c:lblAlgn val="ctr"/>
        <c:lblOffset val="100"/>
        <c:tickMarkSkip val="2"/>
      </c:catAx>
      <c:valAx>
        <c:axId val="71321088"/>
        <c:scaling>
          <c:orientation val="minMax"/>
          <c:max val="400"/>
        </c:scaling>
        <c:axPos val="l"/>
        <c:title>
          <c:tx>
            <c:rich>
              <a:bodyPr rot="-5400000" vert="horz"/>
              <a:lstStyle/>
              <a:p>
                <a:pPr>
                  <a:defRPr sz="2000"/>
                </a:pPr>
                <a:r>
                  <a:rPr lang="en-US" sz="2000" dirty="0"/>
                  <a:t>C </a:t>
                </a:r>
                <a:r>
                  <a:rPr lang="en-US" sz="2000" dirty="0" err="1"/>
                  <a:t>stok</a:t>
                </a:r>
                <a:r>
                  <a:rPr lang="en-US" sz="2000" dirty="0"/>
                  <a:t> (Mg/ha)</a:t>
                </a:r>
              </a:p>
            </c:rich>
          </c:tx>
          <c:layout>
            <c:manualLayout>
              <c:xMode val="edge"/>
              <c:yMode val="edge"/>
              <c:x val="4.3732782369146021E-3"/>
              <c:y val="0.24998849555279637"/>
            </c:manualLayout>
          </c:layout>
        </c:title>
        <c:numFmt formatCode="0" sourceLinked="0"/>
        <c:tickLblPos val="nextTo"/>
        <c:txPr>
          <a:bodyPr/>
          <a:lstStyle/>
          <a:p>
            <a:pPr>
              <a:defRPr sz="2000"/>
            </a:pPr>
            <a:endParaRPr lang="en-US"/>
          </a:p>
        </c:txPr>
        <c:crossAx val="65969536"/>
        <c:crosses val="autoZero"/>
        <c:crossBetween val="between"/>
      </c:valAx>
    </c:plotArea>
    <c:legend>
      <c:legendPos val="r"/>
      <c:layout/>
      <c:txPr>
        <a:bodyPr/>
        <a:lstStyle/>
        <a:p>
          <a:pPr>
            <a:defRPr sz="2000"/>
          </a:pPr>
          <a:endParaRPr lang="en-US"/>
        </a:p>
      </c:txPr>
    </c:legend>
    <c:plotVisOnly val="1"/>
  </c:chart>
  <c:spPr>
    <a:solidFill>
      <a:schemeClr val="bg1"/>
    </a:solidFill>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GB"/>
  <c:chart>
    <c:title>
      <c:tx>
        <c:rich>
          <a:bodyPr/>
          <a:lstStyle/>
          <a:p>
            <a:pPr>
              <a:defRPr sz="3200"/>
            </a:pPr>
            <a:r>
              <a:rPr lang="en-US" sz="3200" dirty="0" smtClean="0"/>
              <a:t>FI</a:t>
            </a:r>
            <a:endParaRPr lang="en-US" sz="3200" dirty="0"/>
          </a:p>
        </c:rich>
      </c:tx>
      <c:layout/>
      <c:overlay val="1"/>
    </c:title>
    <c:plotArea>
      <c:layout>
        <c:manualLayout>
          <c:layoutTarget val="inner"/>
          <c:xMode val="edge"/>
          <c:yMode val="edge"/>
          <c:x val="0.13262794032986233"/>
          <c:y val="3.8104062011127891E-2"/>
          <c:w val="0.64864464095357766"/>
          <c:h val="0.7456444404075232"/>
        </c:manualLayout>
      </c:layout>
      <c:barChart>
        <c:barDir val="col"/>
        <c:grouping val="stacked"/>
        <c:ser>
          <c:idx val="0"/>
          <c:order val="0"/>
          <c:tx>
            <c:strRef>
              <c:f>Foglio3!$Q$29</c:f>
              <c:strCache>
                <c:ptCount val="1"/>
                <c:pt idx="0">
                  <c:v>SOC 0-30</c:v>
                </c:pt>
              </c:strCache>
            </c:strRef>
          </c:tx>
          <c:errBars>
            <c:errBarType val="both"/>
            <c:errValType val="cust"/>
            <c:plus>
              <c:numRef>
                <c:f>Foglio3!$R$34:$AB$34</c:f>
                <c:numCache>
                  <c:formatCode>General</c:formatCode>
                  <c:ptCount val="11"/>
                  <c:pt idx="0">
                    <c:v>3.6856264630679809</c:v>
                  </c:pt>
                  <c:pt idx="2">
                    <c:v>2.7713718558928973</c:v>
                  </c:pt>
                  <c:pt idx="4">
                    <c:v>6.6658482120463836</c:v>
                  </c:pt>
                  <c:pt idx="6">
                    <c:v>7.3399380724666852</c:v>
                  </c:pt>
                  <c:pt idx="8">
                    <c:v>8.1578437128676704</c:v>
                  </c:pt>
                  <c:pt idx="10">
                    <c:v>1.1254954929455414</c:v>
                  </c:pt>
                </c:numCache>
              </c:numRef>
            </c:plus>
            <c:minus>
              <c:numRef>
                <c:f>Foglio3!$R$34:$AB$34</c:f>
                <c:numCache>
                  <c:formatCode>General</c:formatCode>
                  <c:ptCount val="11"/>
                  <c:pt idx="0">
                    <c:v>3.6856264630679809</c:v>
                  </c:pt>
                  <c:pt idx="2">
                    <c:v>2.7713718558928973</c:v>
                  </c:pt>
                  <c:pt idx="4">
                    <c:v>6.6658482120463836</c:v>
                  </c:pt>
                  <c:pt idx="6">
                    <c:v>7.3399380724666852</c:v>
                  </c:pt>
                  <c:pt idx="8">
                    <c:v>8.1578437128676704</c:v>
                  </c:pt>
                  <c:pt idx="10">
                    <c:v>1.1254954929455414</c:v>
                  </c:pt>
                </c:numCache>
              </c:numRef>
            </c:minus>
          </c:errBars>
          <c:cat>
            <c:strRef>
              <c:f>(Foglio3!$R$28:$W$28,Foglio3!$Z$28:$AC$28)</c:f>
              <c:strCache>
                <c:ptCount val="9"/>
                <c:pt idx="0">
                  <c:v>Pasture</c:v>
                </c:pt>
                <c:pt idx="2">
                  <c:v>R1</c:v>
                </c:pt>
                <c:pt idx="4">
                  <c:v>R2</c:v>
                </c:pt>
                <c:pt idx="6">
                  <c:v>R4</c:v>
                </c:pt>
                <c:pt idx="8">
                  <c:v>Forest</c:v>
                </c:pt>
              </c:strCache>
            </c:strRef>
          </c:cat>
          <c:val>
            <c:numRef>
              <c:f>(Foglio3!$R$29:$W$29,Foglio3!$Z$29:$AC$29)</c:f>
              <c:numCache>
                <c:formatCode>General</c:formatCode>
                <c:ptCount val="10"/>
                <c:pt idx="0" formatCode="0.00">
                  <c:v>91.956603392549752</c:v>
                </c:pt>
                <c:pt idx="2" formatCode="0.00">
                  <c:v>107.46983141623835</c:v>
                </c:pt>
                <c:pt idx="4" formatCode="0.00">
                  <c:v>114.68335504835183</c:v>
                </c:pt>
                <c:pt idx="6" formatCode="0.00">
                  <c:v>133.1008673133056</c:v>
                </c:pt>
                <c:pt idx="8" formatCode="0.00">
                  <c:v>114.6612323094011</c:v>
                </c:pt>
              </c:numCache>
            </c:numRef>
          </c:val>
        </c:ser>
        <c:ser>
          <c:idx val="1"/>
          <c:order val="1"/>
          <c:tx>
            <c:strRef>
              <c:f>Foglio3!$Q$30</c:f>
              <c:strCache>
                <c:ptCount val="1"/>
                <c:pt idx="0">
                  <c:v>SOC 30-70</c:v>
                </c:pt>
              </c:strCache>
            </c:strRef>
          </c:tx>
          <c:errBars>
            <c:errBarType val="both"/>
            <c:errValType val="cust"/>
            <c:plus>
              <c:numRef>
                <c:f>Foglio3!$R$35:$AB$35</c:f>
                <c:numCache>
                  <c:formatCode>General</c:formatCode>
                  <c:ptCount val="11"/>
                  <c:pt idx="0">
                    <c:v>5.5752369295148725</c:v>
                  </c:pt>
                  <c:pt idx="2">
                    <c:v>4.2286389224958336</c:v>
                  </c:pt>
                  <c:pt idx="4">
                    <c:v>3.9642248863363241</c:v>
                  </c:pt>
                  <c:pt idx="6">
                    <c:v>4.5794732236016431</c:v>
                  </c:pt>
                  <c:pt idx="8">
                    <c:v>8.9675057303805907</c:v>
                  </c:pt>
                  <c:pt idx="10">
                    <c:v>12.693016524804356</c:v>
                  </c:pt>
                </c:numCache>
              </c:numRef>
            </c:plus>
            <c:minus>
              <c:numRef>
                <c:f>Foglio3!$R$35:$AB$35</c:f>
                <c:numCache>
                  <c:formatCode>General</c:formatCode>
                  <c:ptCount val="11"/>
                  <c:pt idx="0">
                    <c:v>5.5752369295148725</c:v>
                  </c:pt>
                  <c:pt idx="2">
                    <c:v>4.2286389224958336</c:v>
                  </c:pt>
                  <c:pt idx="4">
                    <c:v>3.9642248863363241</c:v>
                  </c:pt>
                  <c:pt idx="6">
                    <c:v>4.5794732236016431</c:v>
                  </c:pt>
                  <c:pt idx="8">
                    <c:v>8.9675057303805907</c:v>
                  </c:pt>
                  <c:pt idx="10">
                    <c:v>12.693016524804356</c:v>
                  </c:pt>
                </c:numCache>
              </c:numRef>
            </c:minus>
          </c:errBars>
          <c:cat>
            <c:strRef>
              <c:f>(Foglio3!$R$28:$W$28,Foglio3!$Z$28:$AC$28)</c:f>
              <c:strCache>
                <c:ptCount val="9"/>
                <c:pt idx="0">
                  <c:v>Pasture</c:v>
                </c:pt>
                <c:pt idx="2">
                  <c:v>R1</c:v>
                </c:pt>
                <c:pt idx="4">
                  <c:v>R2</c:v>
                </c:pt>
                <c:pt idx="6">
                  <c:v>R4</c:v>
                </c:pt>
                <c:pt idx="8">
                  <c:v>Forest</c:v>
                </c:pt>
              </c:strCache>
            </c:strRef>
          </c:cat>
          <c:val>
            <c:numRef>
              <c:f>(Foglio3!$R$30:$W$30,Foglio3!$Z$30:$AC$30)</c:f>
              <c:numCache>
                <c:formatCode>General</c:formatCode>
                <c:ptCount val="10"/>
                <c:pt idx="0" formatCode="0.00">
                  <c:v>27.497498373809862</c:v>
                </c:pt>
                <c:pt idx="2" formatCode="0.00">
                  <c:v>33.982637116691663</c:v>
                </c:pt>
                <c:pt idx="4" formatCode="0.00">
                  <c:v>28.322975648238891</c:v>
                </c:pt>
                <c:pt idx="6" formatCode="0.00">
                  <c:v>52.086020961001545</c:v>
                </c:pt>
                <c:pt idx="8" formatCode="0.00">
                  <c:v>100.04940459542009</c:v>
                </c:pt>
              </c:numCache>
            </c:numRef>
          </c:val>
        </c:ser>
        <c:ser>
          <c:idx val="2"/>
          <c:order val="2"/>
          <c:tx>
            <c:strRef>
              <c:f>Foglio3!$Q$31</c:f>
              <c:strCache>
                <c:ptCount val="1"/>
                <c:pt idx="0">
                  <c:v>AGB</c:v>
                </c:pt>
              </c:strCache>
            </c:strRef>
          </c:tx>
          <c:spPr>
            <a:solidFill>
              <a:schemeClr val="accent3">
                <a:lumMod val="50000"/>
              </a:schemeClr>
            </a:solidFill>
          </c:spPr>
          <c:cat>
            <c:strRef>
              <c:f>(Foglio3!$R$28:$W$28,Foglio3!$Z$28:$AC$28)</c:f>
              <c:strCache>
                <c:ptCount val="9"/>
                <c:pt idx="0">
                  <c:v>Pasture</c:v>
                </c:pt>
                <c:pt idx="2">
                  <c:v>R1</c:v>
                </c:pt>
                <c:pt idx="4">
                  <c:v>R2</c:v>
                </c:pt>
                <c:pt idx="6">
                  <c:v>R4</c:v>
                </c:pt>
                <c:pt idx="8">
                  <c:v>Forest</c:v>
                </c:pt>
              </c:strCache>
            </c:strRef>
          </c:cat>
          <c:val>
            <c:numRef>
              <c:f>(Foglio3!$R$31:$W$31,Foglio3!$Z$31:$AC$31)</c:f>
              <c:numCache>
                <c:formatCode>General</c:formatCode>
                <c:ptCount val="10"/>
                <c:pt idx="1">
                  <c:v>0.28368583333333336</c:v>
                </c:pt>
                <c:pt idx="5">
                  <c:v>11.223713914428467</c:v>
                </c:pt>
                <c:pt idx="9">
                  <c:v>113.92656690307416</c:v>
                </c:pt>
              </c:numCache>
            </c:numRef>
          </c:val>
        </c:ser>
        <c:ser>
          <c:idx val="3"/>
          <c:order val="3"/>
          <c:tx>
            <c:strRef>
              <c:f>Foglio3!$Q$32</c:f>
              <c:strCache>
                <c:ptCount val="1"/>
                <c:pt idx="0">
                  <c:v>AGN</c:v>
                </c:pt>
              </c:strCache>
            </c:strRef>
          </c:tx>
          <c:spPr>
            <a:solidFill>
              <a:srgbClr val="492307"/>
            </a:solidFill>
          </c:spPr>
          <c:cat>
            <c:strRef>
              <c:f>(Foglio3!$R$28:$W$28,Foglio3!$Z$28:$AC$28)</c:f>
              <c:strCache>
                <c:ptCount val="9"/>
                <c:pt idx="0">
                  <c:v>Pasture</c:v>
                </c:pt>
                <c:pt idx="2">
                  <c:v>R1</c:v>
                </c:pt>
                <c:pt idx="4">
                  <c:v>R2</c:v>
                </c:pt>
                <c:pt idx="6">
                  <c:v>R4</c:v>
                </c:pt>
                <c:pt idx="8">
                  <c:v>Forest</c:v>
                </c:pt>
              </c:strCache>
            </c:strRef>
          </c:cat>
          <c:val>
            <c:numRef>
              <c:f>(Foglio3!$R$32:$W$32,Foglio3!$Z$32:$AC$32)</c:f>
              <c:numCache>
                <c:formatCode>General</c:formatCode>
                <c:ptCount val="10"/>
                <c:pt idx="1">
                  <c:v>0</c:v>
                </c:pt>
                <c:pt idx="5" formatCode="0.00">
                  <c:v>0</c:v>
                </c:pt>
                <c:pt idx="9">
                  <c:v>4.790648767371791</c:v>
                </c:pt>
              </c:numCache>
            </c:numRef>
          </c:val>
        </c:ser>
        <c:overlap val="100"/>
        <c:axId val="71353088"/>
        <c:axId val="71355008"/>
      </c:barChart>
      <c:catAx>
        <c:axId val="71353088"/>
        <c:scaling>
          <c:orientation val="minMax"/>
        </c:scaling>
        <c:axPos val="b"/>
        <c:title>
          <c:tx>
            <c:rich>
              <a:bodyPr/>
              <a:lstStyle/>
              <a:p>
                <a:pPr>
                  <a:defRPr sz="2800"/>
                </a:pPr>
                <a:r>
                  <a:rPr lang="en-US" sz="2800" dirty="0" smtClean="0"/>
                  <a:t>Stage</a:t>
                </a:r>
                <a:endParaRPr lang="en-US" sz="2800" dirty="0"/>
              </a:p>
            </c:rich>
          </c:tx>
          <c:layout/>
        </c:title>
        <c:tickLblPos val="nextTo"/>
        <c:txPr>
          <a:bodyPr rot="900000"/>
          <a:lstStyle/>
          <a:p>
            <a:pPr>
              <a:defRPr sz="2000"/>
            </a:pPr>
            <a:endParaRPr lang="en-US"/>
          </a:p>
        </c:txPr>
        <c:crossAx val="71355008"/>
        <c:crosses val="autoZero"/>
        <c:auto val="1"/>
        <c:lblAlgn val="ctr"/>
        <c:lblOffset val="100"/>
        <c:tickMarkSkip val="2"/>
      </c:catAx>
      <c:valAx>
        <c:axId val="71355008"/>
        <c:scaling>
          <c:orientation val="minMax"/>
          <c:max val="400"/>
        </c:scaling>
        <c:axPos val="l"/>
        <c:title>
          <c:tx>
            <c:rich>
              <a:bodyPr rot="-5400000" vert="horz"/>
              <a:lstStyle/>
              <a:p>
                <a:pPr>
                  <a:defRPr sz="2000"/>
                </a:pPr>
                <a:r>
                  <a:rPr lang="en-US" sz="2000" dirty="0"/>
                  <a:t>C </a:t>
                </a:r>
                <a:r>
                  <a:rPr lang="en-US" sz="2000" dirty="0" err="1"/>
                  <a:t>stok</a:t>
                </a:r>
                <a:r>
                  <a:rPr lang="en-US" sz="2000" dirty="0"/>
                  <a:t> (Mg/ha)</a:t>
                </a:r>
              </a:p>
            </c:rich>
          </c:tx>
          <c:layout>
            <c:manualLayout>
              <c:xMode val="edge"/>
              <c:yMode val="edge"/>
              <c:x val="1.5336460200074387E-3"/>
              <c:y val="0.27178230196644854"/>
            </c:manualLayout>
          </c:layout>
        </c:title>
        <c:numFmt formatCode="0" sourceLinked="0"/>
        <c:tickLblPos val="nextTo"/>
        <c:txPr>
          <a:bodyPr/>
          <a:lstStyle/>
          <a:p>
            <a:pPr>
              <a:defRPr sz="1800"/>
            </a:pPr>
            <a:endParaRPr lang="en-US"/>
          </a:p>
        </c:txPr>
        <c:crossAx val="71353088"/>
        <c:crosses val="autoZero"/>
        <c:crossBetween val="between"/>
      </c:valAx>
    </c:plotArea>
    <c:legend>
      <c:legendPos val="r"/>
      <c:layout/>
      <c:txPr>
        <a:bodyPr/>
        <a:lstStyle/>
        <a:p>
          <a:pPr>
            <a:defRPr sz="2000"/>
          </a:pPr>
          <a:endParaRPr lang="en-US"/>
        </a:p>
      </c:txPr>
    </c:legend>
    <c:plotVisOnly val="1"/>
  </c:chart>
  <c:spPr>
    <a:solidFill>
      <a:schemeClr val="bg1"/>
    </a:solidFill>
  </c:sp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GB"/>
  <c:chart>
    <c:title>
      <c:tx>
        <c:rich>
          <a:bodyPr/>
          <a:lstStyle/>
          <a:p>
            <a:pPr>
              <a:defRPr sz="3200"/>
            </a:pPr>
            <a:r>
              <a:rPr lang="el-GR" sz="3200" b="1" i="0" u="none" strike="noStrike" baseline="0" dirty="0"/>
              <a:t>Δ</a:t>
            </a:r>
            <a:r>
              <a:rPr lang="it-IT" sz="3200" b="1" i="0" u="none" strike="noStrike" baseline="0" dirty="0"/>
              <a:t> </a:t>
            </a:r>
            <a:r>
              <a:rPr lang="en-US" sz="3200" b="1" i="0" baseline="0" dirty="0"/>
              <a:t>SOC stock (whole profile)</a:t>
            </a:r>
            <a:endParaRPr lang="en-GB" sz="3200" dirty="0"/>
          </a:p>
        </c:rich>
      </c:tx>
      <c:layout/>
      <c:overlay val="1"/>
    </c:title>
    <c:plotArea>
      <c:layout/>
      <c:lineChart>
        <c:grouping val="standard"/>
        <c:ser>
          <c:idx val="0"/>
          <c:order val="0"/>
          <c:tx>
            <c:strRef>
              <c:f>Foglio1!$I$27</c:f>
              <c:strCache>
                <c:ptCount val="1"/>
                <c:pt idx="0">
                  <c:v>PI</c:v>
                </c:pt>
              </c:strCache>
            </c:strRef>
          </c:tx>
          <c:spPr>
            <a:ln>
              <a:solidFill>
                <a:srgbClr val="7030A0"/>
              </a:solidFill>
              <a:prstDash val="sysDash"/>
            </a:ln>
          </c:spPr>
          <c:marker>
            <c:symbol val="square"/>
            <c:size val="7"/>
            <c:spPr>
              <a:solidFill>
                <a:srgbClr val="7030A0"/>
              </a:solidFill>
            </c:spPr>
          </c:marker>
          <c:errBars>
            <c:errDir val="y"/>
            <c:errBarType val="both"/>
            <c:errValType val="cust"/>
            <c:plus>
              <c:numRef>
                <c:f>Foglio1!$J$28:$N$28</c:f>
                <c:numCache>
                  <c:formatCode>General</c:formatCode>
                  <c:ptCount val="5"/>
                  <c:pt idx="0">
                    <c:v>8.8125045737398793</c:v>
                  </c:pt>
                  <c:pt idx="1">
                    <c:v>21.543416275712115</c:v>
                  </c:pt>
                  <c:pt idx="2">
                    <c:v>23.036104494845091</c:v>
                  </c:pt>
                  <c:pt idx="3">
                    <c:v>21.29265228184153</c:v>
                  </c:pt>
                  <c:pt idx="4">
                    <c:v>22.980270070293965</c:v>
                  </c:pt>
                </c:numCache>
              </c:numRef>
            </c:plus>
            <c:minus>
              <c:numRef>
                <c:f>Foglio1!$J$28:$N$28</c:f>
                <c:numCache>
                  <c:formatCode>General</c:formatCode>
                  <c:ptCount val="5"/>
                  <c:pt idx="0">
                    <c:v>8.8125045737398793</c:v>
                  </c:pt>
                  <c:pt idx="1">
                    <c:v>21.543416275712115</c:v>
                  </c:pt>
                  <c:pt idx="2">
                    <c:v>23.036104494845091</c:v>
                  </c:pt>
                  <c:pt idx="3">
                    <c:v>21.29265228184153</c:v>
                  </c:pt>
                  <c:pt idx="4">
                    <c:v>22.980270070293965</c:v>
                  </c:pt>
                </c:numCache>
              </c:numRef>
            </c:minus>
            <c:spPr>
              <a:ln>
                <a:solidFill>
                  <a:srgbClr val="7030A0"/>
                </a:solidFill>
              </a:ln>
            </c:spPr>
          </c:errBars>
          <c:cat>
            <c:strRef>
              <c:f>Foglio1!$J$2:$N$2</c:f>
              <c:strCache>
                <c:ptCount val="5"/>
                <c:pt idx="0">
                  <c:v>P</c:v>
                </c:pt>
                <c:pt idx="1">
                  <c:v>R1</c:v>
                </c:pt>
                <c:pt idx="2">
                  <c:v>R2</c:v>
                </c:pt>
                <c:pt idx="3">
                  <c:v>R3</c:v>
                </c:pt>
                <c:pt idx="4">
                  <c:v>F</c:v>
                </c:pt>
              </c:strCache>
            </c:strRef>
          </c:cat>
          <c:val>
            <c:numRef>
              <c:f>Foglio1!$J$27:$N$27</c:f>
              <c:numCache>
                <c:formatCode>General</c:formatCode>
                <c:ptCount val="5"/>
                <c:pt idx="0" formatCode="0.00">
                  <c:v>0</c:v>
                </c:pt>
                <c:pt idx="1">
                  <c:v>44.112836282709367</c:v>
                </c:pt>
                <c:pt idx="2">
                  <c:v>70.682830712810059</c:v>
                </c:pt>
                <c:pt idx="3">
                  <c:v>-1.102193184344344</c:v>
                </c:pt>
                <c:pt idx="4">
                  <c:v>225.49183172564111</c:v>
                </c:pt>
              </c:numCache>
            </c:numRef>
          </c:val>
        </c:ser>
        <c:ser>
          <c:idx val="3"/>
          <c:order val="1"/>
          <c:tx>
            <c:strRef>
              <c:f>Foglio1!$I$30</c:f>
              <c:strCache>
                <c:ptCount val="1"/>
                <c:pt idx="0">
                  <c:v>CH</c:v>
                </c:pt>
              </c:strCache>
            </c:strRef>
          </c:tx>
          <c:spPr>
            <a:ln>
              <a:solidFill>
                <a:srgbClr val="00B0F0"/>
              </a:solidFill>
              <a:prstDash val="sysDash"/>
            </a:ln>
          </c:spPr>
          <c:marker>
            <c:symbol val="diamond"/>
            <c:size val="7"/>
            <c:spPr>
              <a:solidFill>
                <a:srgbClr val="00B0F0"/>
              </a:solidFill>
            </c:spPr>
          </c:marker>
          <c:errBars>
            <c:errDir val="y"/>
            <c:errBarType val="both"/>
            <c:errValType val="cust"/>
            <c:plus>
              <c:numRef>
                <c:f>Foglio1!$J$31:$N$31</c:f>
                <c:numCache>
                  <c:formatCode>General</c:formatCode>
                  <c:ptCount val="5"/>
                  <c:pt idx="0">
                    <c:v>4.6906556352155704</c:v>
                  </c:pt>
                  <c:pt idx="1">
                    <c:v>3.7938004495507043</c:v>
                  </c:pt>
                  <c:pt idx="2">
                    <c:v>12.807603647265937</c:v>
                  </c:pt>
                  <c:pt idx="3">
                    <c:v>1.7354762644059338</c:v>
                  </c:pt>
                  <c:pt idx="4">
                    <c:v>2.437976101134367</c:v>
                  </c:pt>
                </c:numCache>
              </c:numRef>
            </c:plus>
            <c:minus>
              <c:numRef>
                <c:f>Foglio1!$J$31:$N$31</c:f>
                <c:numCache>
                  <c:formatCode>General</c:formatCode>
                  <c:ptCount val="5"/>
                  <c:pt idx="0">
                    <c:v>4.6906556352155704</c:v>
                  </c:pt>
                  <c:pt idx="1">
                    <c:v>3.7938004495507043</c:v>
                  </c:pt>
                  <c:pt idx="2">
                    <c:v>12.807603647265937</c:v>
                  </c:pt>
                  <c:pt idx="3">
                    <c:v>1.7354762644059338</c:v>
                  </c:pt>
                  <c:pt idx="4">
                    <c:v>2.437976101134367</c:v>
                  </c:pt>
                </c:numCache>
              </c:numRef>
            </c:minus>
            <c:spPr>
              <a:ln>
                <a:solidFill>
                  <a:srgbClr val="00B0F0"/>
                </a:solidFill>
              </a:ln>
            </c:spPr>
          </c:errBars>
          <c:cat>
            <c:strRef>
              <c:f>Foglio1!$J$2:$N$2</c:f>
              <c:strCache>
                <c:ptCount val="5"/>
                <c:pt idx="0">
                  <c:v>P</c:v>
                </c:pt>
                <c:pt idx="1">
                  <c:v>R1</c:v>
                </c:pt>
                <c:pt idx="2">
                  <c:v>R2</c:v>
                </c:pt>
                <c:pt idx="3">
                  <c:v>R3</c:v>
                </c:pt>
                <c:pt idx="4">
                  <c:v>F</c:v>
                </c:pt>
              </c:strCache>
            </c:strRef>
          </c:cat>
          <c:val>
            <c:numRef>
              <c:f>Foglio1!$J$30:$N$30</c:f>
              <c:numCache>
                <c:formatCode>General</c:formatCode>
                <c:ptCount val="5"/>
                <c:pt idx="0">
                  <c:v>0</c:v>
                </c:pt>
                <c:pt idx="1">
                  <c:v>16.791004095886748</c:v>
                </c:pt>
                <c:pt idx="2">
                  <c:v>54.758488312365763</c:v>
                </c:pt>
                <c:pt idx="3">
                  <c:v>-2.5027031556555883</c:v>
                </c:pt>
                <c:pt idx="4">
                  <c:v>24.152129456856191</c:v>
                </c:pt>
              </c:numCache>
            </c:numRef>
          </c:val>
        </c:ser>
        <c:ser>
          <c:idx val="6"/>
          <c:order val="2"/>
          <c:tx>
            <c:strRef>
              <c:f>Foglio1!$I$33</c:f>
              <c:strCache>
                <c:ptCount val="1"/>
                <c:pt idx="0">
                  <c:v>FA</c:v>
                </c:pt>
              </c:strCache>
            </c:strRef>
          </c:tx>
          <c:spPr>
            <a:ln>
              <a:solidFill>
                <a:srgbClr val="00B050"/>
              </a:solidFill>
              <a:prstDash val="sysDash"/>
            </a:ln>
          </c:spPr>
          <c:marker>
            <c:symbol val="triangle"/>
            <c:size val="7"/>
            <c:spPr>
              <a:solidFill>
                <a:srgbClr val="00B050"/>
              </a:solidFill>
            </c:spPr>
          </c:marker>
          <c:errBars>
            <c:errDir val="y"/>
            <c:errBarType val="both"/>
            <c:errValType val="cust"/>
            <c:plus>
              <c:numRef>
                <c:f>Foglio1!$J$34:$N$34</c:f>
                <c:numCache>
                  <c:formatCode>General</c:formatCode>
                  <c:ptCount val="5"/>
                  <c:pt idx="0">
                    <c:v>15.538425621850095</c:v>
                  </c:pt>
                  <c:pt idx="1">
                    <c:v>5.9451349383883603</c:v>
                  </c:pt>
                  <c:pt idx="2">
                    <c:v>16.497617024488473</c:v>
                  </c:pt>
                  <c:pt idx="3">
                    <c:v>11.325479440193108</c:v>
                  </c:pt>
                  <c:pt idx="4">
                    <c:v>8.9934798826378231</c:v>
                  </c:pt>
                </c:numCache>
              </c:numRef>
            </c:plus>
            <c:minus>
              <c:numRef>
                <c:f>Foglio1!$J$34:$N$34</c:f>
                <c:numCache>
                  <c:formatCode>General</c:formatCode>
                  <c:ptCount val="5"/>
                  <c:pt idx="0">
                    <c:v>15.538425621850095</c:v>
                  </c:pt>
                  <c:pt idx="1">
                    <c:v>5.9451349383883603</c:v>
                  </c:pt>
                  <c:pt idx="2">
                    <c:v>16.497617024488473</c:v>
                  </c:pt>
                  <c:pt idx="3">
                    <c:v>11.325479440193108</c:v>
                  </c:pt>
                  <c:pt idx="4">
                    <c:v>8.9934798826378231</c:v>
                  </c:pt>
                </c:numCache>
              </c:numRef>
            </c:minus>
            <c:spPr>
              <a:ln>
                <a:solidFill>
                  <a:srgbClr val="00B050"/>
                </a:solidFill>
              </a:ln>
            </c:spPr>
          </c:errBars>
          <c:cat>
            <c:strRef>
              <c:f>Foglio1!$J$2:$N$2</c:f>
              <c:strCache>
                <c:ptCount val="5"/>
                <c:pt idx="0">
                  <c:v>P</c:v>
                </c:pt>
                <c:pt idx="1">
                  <c:v>R1</c:v>
                </c:pt>
                <c:pt idx="2">
                  <c:v>R2</c:v>
                </c:pt>
                <c:pt idx="3">
                  <c:v>R3</c:v>
                </c:pt>
                <c:pt idx="4">
                  <c:v>F</c:v>
                </c:pt>
              </c:strCache>
            </c:strRef>
          </c:cat>
          <c:val>
            <c:numRef>
              <c:f>Foglio1!$J$33:$N$33</c:f>
              <c:numCache>
                <c:formatCode>General</c:formatCode>
                <c:ptCount val="5"/>
                <c:pt idx="0">
                  <c:v>0</c:v>
                </c:pt>
                <c:pt idx="1">
                  <c:v>13.907183299276006</c:v>
                </c:pt>
                <c:pt idx="2">
                  <c:v>54.1520614654913</c:v>
                </c:pt>
                <c:pt idx="3">
                  <c:v>-9.0706938093570475</c:v>
                </c:pt>
                <c:pt idx="4">
                  <c:v>128.37221841462593</c:v>
                </c:pt>
              </c:numCache>
            </c:numRef>
          </c:val>
        </c:ser>
        <c:ser>
          <c:idx val="9"/>
          <c:order val="3"/>
          <c:tx>
            <c:strRef>
              <c:f>Foglio1!$I$36</c:f>
              <c:strCache>
                <c:ptCount val="1"/>
                <c:pt idx="0">
                  <c:v>FI</c:v>
                </c:pt>
              </c:strCache>
            </c:strRef>
          </c:tx>
          <c:spPr>
            <a:ln>
              <a:solidFill>
                <a:srgbClr val="C00000"/>
              </a:solidFill>
              <a:prstDash val="sysDash"/>
            </a:ln>
          </c:spPr>
          <c:marker>
            <c:symbol val="x"/>
            <c:size val="7"/>
            <c:spPr>
              <a:solidFill>
                <a:srgbClr val="C00000"/>
              </a:solidFill>
            </c:spPr>
          </c:marker>
          <c:errBars>
            <c:errDir val="y"/>
            <c:errBarType val="both"/>
            <c:errValType val="cust"/>
            <c:plus>
              <c:numRef>
                <c:f>Foglio1!$J$37:$N$37</c:f>
                <c:numCache>
                  <c:formatCode>General</c:formatCode>
                  <c:ptCount val="5"/>
                  <c:pt idx="0">
                    <c:v>9.2601831780426487</c:v>
                  </c:pt>
                  <c:pt idx="1">
                    <c:v>4.2777935796046096</c:v>
                  </c:pt>
                  <c:pt idx="2">
                    <c:v>3.2787391974469275</c:v>
                  </c:pt>
                  <c:pt idx="3">
                    <c:v>15.41340278167074</c:v>
                  </c:pt>
                  <c:pt idx="4">
                    <c:v>13.606493029207291</c:v>
                  </c:pt>
                </c:numCache>
              </c:numRef>
            </c:plus>
            <c:minus>
              <c:numRef>
                <c:f>Foglio1!$J$37:$N$37</c:f>
                <c:numCache>
                  <c:formatCode>General</c:formatCode>
                  <c:ptCount val="5"/>
                  <c:pt idx="0">
                    <c:v>9.2601831780426487</c:v>
                  </c:pt>
                  <c:pt idx="1">
                    <c:v>4.2777935796046096</c:v>
                  </c:pt>
                  <c:pt idx="2">
                    <c:v>3.2787391974469275</c:v>
                  </c:pt>
                  <c:pt idx="3">
                    <c:v>15.41340278167074</c:v>
                  </c:pt>
                  <c:pt idx="4">
                    <c:v>13.606493029207291</c:v>
                  </c:pt>
                </c:numCache>
              </c:numRef>
            </c:minus>
            <c:spPr>
              <a:ln>
                <a:solidFill>
                  <a:srgbClr val="C00000"/>
                </a:solidFill>
              </a:ln>
            </c:spPr>
          </c:errBars>
          <c:cat>
            <c:strRef>
              <c:f>Foglio1!$J$2:$N$2</c:f>
              <c:strCache>
                <c:ptCount val="5"/>
                <c:pt idx="0">
                  <c:v>P</c:v>
                </c:pt>
                <c:pt idx="1">
                  <c:v>R1</c:v>
                </c:pt>
                <c:pt idx="2">
                  <c:v>R2</c:v>
                </c:pt>
                <c:pt idx="3">
                  <c:v>R3</c:v>
                </c:pt>
                <c:pt idx="4">
                  <c:v>F</c:v>
                </c:pt>
              </c:strCache>
            </c:strRef>
          </c:cat>
          <c:val>
            <c:numRef>
              <c:f>Foglio1!$J$36:$N$36</c:f>
              <c:numCache>
                <c:formatCode>General</c:formatCode>
                <c:ptCount val="5"/>
                <c:pt idx="0">
                  <c:v>0</c:v>
                </c:pt>
                <c:pt idx="1">
                  <c:v>21.998366766570442</c:v>
                </c:pt>
                <c:pt idx="2">
                  <c:v>23.552228930231127</c:v>
                </c:pt>
                <c:pt idx="3">
                  <c:v>65.732786507947552</c:v>
                </c:pt>
                <c:pt idx="4">
                  <c:v>95.256535138461487</c:v>
                </c:pt>
              </c:numCache>
            </c:numRef>
          </c:val>
        </c:ser>
        <c:ser>
          <c:idx val="12"/>
          <c:order val="4"/>
          <c:tx>
            <c:strRef>
              <c:f>Foglio1!$I$39</c:f>
              <c:strCache>
                <c:ptCount val="1"/>
                <c:pt idx="0">
                  <c:v>ME</c:v>
                </c:pt>
              </c:strCache>
            </c:strRef>
          </c:tx>
          <c:spPr>
            <a:ln>
              <a:solidFill>
                <a:srgbClr val="FFC000"/>
              </a:solidFill>
              <a:prstDash val="sysDash"/>
            </a:ln>
          </c:spPr>
          <c:marker>
            <c:symbol val="star"/>
            <c:size val="7"/>
            <c:spPr>
              <a:solidFill>
                <a:srgbClr val="FFC000"/>
              </a:solidFill>
            </c:spPr>
          </c:marker>
          <c:errBars>
            <c:errDir val="y"/>
            <c:errBarType val="both"/>
            <c:errValType val="cust"/>
            <c:plus>
              <c:numRef>
                <c:f>Foglio1!$B$43:$F$43</c:f>
                <c:numCache>
                  <c:formatCode>General</c:formatCode>
                  <c:ptCount val="5"/>
                  <c:pt idx="0">
                    <c:v>4.3735744114867794</c:v>
                  </c:pt>
                  <c:pt idx="1">
                    <c:v>6.2722347988407376</c:v>
                  </c:pt>
                  <c:pt idx="2">
                    <c:v>8.862962857207032</c:v>
                  </c:pt>
                  <c:pt idx="3">
                    <c:v>6.6416516951079894</c:v>
                  </c:pt>
                  <c:pt idx="4">
                    <c:v>5.8560749560767533</c:v>
                  </c:pt>
                </c:numCache>
              </c:numRef>
            </c:plus>
            <c:minus>
              <c:numRef>
                <c:f>Foglio1!$B$43:$F$43</c:f>
                <c:numCache>
                  <c:formatCode>General</c:formatCode>
                  <c:ptCount val="5"/>
                  <c:pt idx="0">
                    <c:v>4.3735744114867794</c:v>
                  </c:pt>
                  <c:pt idx="1">
                    <c:v>6.2722347988407376</c:v>
                  </c:pt>
                  <c:pt idx="2">
                    <c:v>8.862962857207032</c:v>
                  </c:pt>
                  <c:pt idx="3">
                    <c:v>6.6416516951079894</c:v>
                  </c:pt>
                  <c:pt idx="4">
                    <c:v>5.8560749560767533</c:v>
                  </c:pt>
                </c:numCache>
              </c:numRef>
            </c:minus>
            <c:spPr>
              <a:ln>
                <a:solidFill>
                  <a:srgbClr val="FFC000"/>
                </a:solidFill>
              </a:ln>
            </c:spPr>
          </c:errBars>
          <c:cat>
            <c:strRef>
              <c:f>Foglio1!$J$2:$N$2</c:f>
              <c:strCache>
                <c:ptCount val="5"/>
                <c:pt idx="0">
                  <c:v>P</c:v>
                </c:pt>
                <c:pt idx="1">
                  <c:v>R1</c:v>
                </c:pt>
                <c:pt idx="2">
                  <c:v>R2</c:v>
                </c:pt>
                <c:pt idx="3">
                  <c:v>R3</c:v>
                </c:pt>
                <c:pt idx="4">
                  <c:v>F</c:v>
                </c:pt>
              </c:strCache>
            </c:strRef>
          </c:cat>
          <c:val>
            <c:numRef>
              <c:f>Foglio1!$J$39:$N$39</c:f>
              <c:numCache>
                <c:formatCode>General</c:formatCode>
                <c:ptCount val="5"/>
                <c:pt idx="0">
                  <c:v>0</c:v>
                </c:pt>
                <c:pt idx="1">
                  <c:v>12.550476766117747</c:v>
                </c:pt>
                <c:pt idx="2">
                  <c:v>51.960263668621806</c:v>
                </c:pt>
                <c:pt idx="3">
                  <c:v>-11.877754063405611</c:v>
                </c:pt>
                <c:pt idx="4">
                  <c:v>19.914809336905066</c:v>
                </c:pt>
              </c:numCache>
            </c:numRef>
          </c:val>
        </c:ser>
        <c:ser>
          <c:idx val="15"/>
          <c:order val="5"/>
          <c:tx>
            <c:strRef>
              <c:f>Foglio1!$I$42</c:f>
              <c:strCache>
                <c:ptCount val="1"/>
                <c:pt idx="0">
                  <c:v>CA</c:v>
                </c:pt>
              </c:strCache>
            </c:strRef>
          </c:tx>
          <c:spPr>
            <a:ln>
              <a:solidFill>
                <a:srgbClr val="FF0000"/>
              </a:solidFill>
              <a:prstDash val="sysDash"/>
            </a:ln>
          </c:spPr>
          <c:marker>
            <c:symbol val="circle"/>
            <c:size val="7"/>
            <c:spPr>
              <a:solidFill>
                <a:srgbClr val="FF0000"/>
              </a:solidFill>
            </c:spPr>
          </c:marker>
          <c:errBars>
            <c:errDir val="y"/>
            <c:errBarType val="both"/>
            <c:errValType val="stdErr"/>
            <c:spPr>
              <a:ln>
                <a:solidFill>
                  <a:srgbClr val="FF0000"/>
                </a:solidFill>
              </a:ln>
            </c:spPr>
          </c:errBars>
          <c:cat>
            <c:strRef>
              <c:f>Foglio1!$J$2:$N$2</c:f>
              <c:strCache>
                <c:ptCount val="5"/>
                <c:pt idx="0">
                  <c:v>P</c:v>
                </c:pt>
                <c:pt idx="1">
                  <c:v>R1</c:v>
                </c:pt>
                <c:pt idx="2">
                  <c:v>R2</c:v>
                </c:pt>
                <c:pt idx="3">
                  <c:v>R3</c:v>
                </c:pt>
                <c:pt idx="4">
                  <c:v>F</c:v>
                </c:pt>
              </c:strCache>
            </c:strRef>
          </c:cat>
          <c:val>
            <c:numRef>
              <c:f>Foglio1!$J$42:$N$42</c:f>
              <c:numCache>
                <c:formatCode>General</c:formatCode>
                <c:ptCount val="5"/>
                <c:pt idx="0">
                  <c:v>0</c:v>
                </c:pt>
                <c:pt idx="1">
                  <c:v>-61.902111605078552</c:v>
                </c:pt>
                <c:pt idx="2">
                  <c:v>54.285837140165086</c:v>
                </c:pt>
                <c:pt idx="3">
                  <c:v>1.1040623506285669</c:v>
                </c:pt>
                <c:pt idx="4">
                  <c:v>9.9116965059109567</c:v>
                </c:pt>
              </c:numCache>
            </c:numRef>
          </c:val>
        </c:ser>
        <c:ser>
          <c:idx val="1"/>
          <c:order val="6"/>
          <c:tx>
            <c:strRef>
              <c:f>Foglio1!$I$45</c:f>
              <c:strCache>
                <c:ptCount val="1"/>
                <c:pt idx="0">
                  <c:v>VA</c:v>
                </c:pt>
              </c:strCache>
            </c:strRef>
          </c:tx>
          <c:spPr>
            <a:ln>
              <a:solidFill>
                <a:schemeClr val="tx1"/>
              </a:solidFill>
              <a:prstDash val="sysDash"/>
            </a:ln>
          </c:spPr>
          <c:marker>
            <c:spPr>
              <a:solidFill>
                <a:schemeClr val="tx1"/>
              </a:solidFill>
            </c:spPr>
          </c:marker>
          <c:errBars>
            <c:errDir val="y"/>
            <c:errBarType val="both"/>
            <c:errValType val="cust"/>
            <c:plus>
              <c:numRef>
                <c:f>Foglio1!$J$46:$N$46</c:f>
                <c:numCache>
                  <c:formatCode>General</c:formatCode>
                  <c:ptCount val="5"/>
                  <c:pt idx="0">
                    <c:v>15.783812701693948</c:v>
                  </c:pt>
                  <c:pt idx="1">
                    <c:v>6.2490067510930718</c:v>
                  </c:pt>
                  <c:pt idx="2">
                    <c:v>15.39515142270392</c:v>
                  </c:pt>
                  <c:pt idx="3">
                    <c:v>15.763187767382389</c:v>
                  </c:pt>
                  <c:pt idx="4">
                    <c:v>18.296255227603631</c:v>
                  </c:pt>
                </c:numCache>
              </c:numRef>
            </c:plus>
            <c:minus>
              <c:numRef>
                <c:f>Foglio1!$J$46:$N$46</c:f>
                <c:numCache>
                  <c:formatCode>General</c:formatCode>
                  <c:ptCount val="5"/>
                  <c:pt idx="0">
                    <c:v>15.783812701693948</c:v>
                  </c:pt>
                  <c:pt idx="1">
                    <c:v>6.2490067510930718</c:v>
                  </c:pt>
                  <c:pt idx="2">
                    <c:v>15.39515142270392</c:v>
                  </c:pt>
                  <c:pt idx="3">
                    <c:v>15.763187767382389</c:v>
                  </c:pt>
                  <c:pt idx="4">
                    <c:v>18.296255227603631</c:v>
                  </c:pt>
                </c:numCache>
              </c:numRef>
            </c:minus>
            <c:spPr>
              <a:ln>
                <a:solidFill>
                  <a:schemeClr val="tx1"/>
                </a:solidFill>
              </a:ln>
            </c:spPr>
          </c:errBars>
          <c:cat>
            <c:strRef>
              <c:f>Foglio1!$J$2:$N$2</c:f>
              <c:strCache>
                <c:ptCount val="5"/>
                <c:pt idx="0">
                  <c:v>P</c:v>
                </c:pt>
                <c:pt idx="1">
                  <c:v>R1</c:v>
                </c:pt>
                <c:pt idx="2">
                  <c:v>R2</c:v>
                </c:pt>
                <c:pt idx="3">
                  <c:v>R3</c:v>
                </c:pt>
                <c:pt idx="4">
                  <c:v>F</c:v>
                </c:pt>
              </c:strCache>
            </c:strRef>
          </c:cat>
          <c:val>
            <c:numRef>
              <c:f>Foglio1!$J$45:$N$45</c:f>
              <c:numCache>
                <c:formatCode>General</c:formatCode>
                <c:ptCount val="5"/>
                <c:pt idx="0">
                  <c:v>0</c:v>
                </c:pt>
                <c:pt idx="1">
                  <c:v>-8.9926744910015941</c:v>
                </c:pt>
                <c:pt idx="2">
                  <c:v>11.896109320619956</c:v>
                </c:pt>
                <c:pt idx="3">
                  <c:v>-14.337688145601447</c:v>
                </c:pt>
                <c:pt idx="4">
                  <c:v>-54.757640744367308</c:v>
                </c:pt>
              </c:numCache>
            </c:numRef>
          </c:val>
        </c:ser>
        <c:marker val="1"/>
        <c:axId val="79929344"/>
        <c:axId val="79931264"/>
      </c:lineChart>
      <c:catAx>
        <c:axId val="79929344"/>
        <c:scaling>
          <c:orientation val="minMax"/>
        </c:scaling>
        <c:axPos val="b"/>
        <c:title>
          <c:tx>
            <c:rich>
              <a:bodyPr/>
              <a:lstStyle/>
              <a:p>
                <a:pPr>
                  <a:defRPr sz="2800"/>
                </a:pPr>
                <a:r>
                  <a:rPr lang="en-GB" sz="2800" dirty="0" smtClean="0"/>
                  <a:t>Stage</a:t>
                </a:r>
                <a:endParaRPr lang="en-GB" sz="2800" dirty="0"/>
              </a:p>
            </c:rich>
          </c:tx>
          <c:layout/>
        </c:title>
        <c:tickLblPos val="low"/>
        <c:txPr>
          <a:bodyPr/>
          <a:lstStyle/>
          <a:p>
            <a:pPr>
              <a:defRPr sz="2000"/>
            </a:pPr>
            <a:endParaRPr lang="en-US"/>
          </a:p>
        </c:txPr>
        <c:crossAx val="79931264"/>
        <c:crosses val="autoZero"/>
        <c:auto val="1"/>
        <c:lblAlgn val="ctr"/>
        <c:lblOffset val="100"/>
      </c:catAx>
      <c:valAx>
        <c:axId val="79931264"/>
        <c:scaling>
          <c:orientation val="minMax"/>
          <c:max val="400"/>
          <c:min val="-100"/>
        </c:scaling>
        <c:axPos val="l"/>
        <c:title>
          <c:tx>
            <c:rich>
              <a:bodyPr rot="-5400000" vert="horz"/>
              <a:lstStyle/>
              <a:p>
                <a:pPr>
                  <a:defRPr sz="2000"/>
                </a:pPr>
                <a:r>
                  <a:rPr lang="el-GR" sz="2000" b="1" i="0" baseline="0"/>
                  <a:t>Δ</a:t>
                </a:r>
                <a:r>
                  <a:rPr lang="en-US" sz="2000" b="1" i="0" baseline="0"/>
                  <a:t>C stock (Mg C ha</a:t>
                </a:r>
                <a:r>
                  <a:rPr lang="en-US" sz="2000" b="1" i="0" baseline="30000"/>
                  <a:t>-1</a:t>
                </a:r>
                <a:r>
                  <a:rPr lang="en-US" sz="2000" b="1" i="0" baseline="0"/>
                  <a:t>)</a:t>
                </a:r>
                <a:endParaRPr lang="en-GB" sz="2000"/>
              </a:p>
            </c:rich>
          </c:tx>
          <c:layout/>
        </c:title>
        <c:numFmt formatCode="0" sourceLinked="0"/>
        <c:tickLblPos val="nextTo"/>
        <c:txPr>
          <a:bodyPr/>
          <a:lstStyle/>
          <a:p>
            <a:pPr>
              <a:defRPr sz="1800"/>
            </a:pPr>
            <a:endParaRPr lang="en-US"/>
          </a:p>
        </c:txPr>
        <c:crossAx val="79929344"/>
        <c:crosses val="autoZero"/>
        <c:crossBetween val="between"/>
      </c:valAx>
    </c:plotArea>
    <c:legend>
      <c:legendPos val="r"/>
      <c:layout/>
      <c:txPr>
        <a:bodyPr/>
        <a:lstStyle/>
        <a:p>
          <a:pPr>
            <a:defRPr sz="2000"/>
          </a:pPr>
          <a:endParaRPr lang="en-US"/>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GB"/>
  <c:chart>
    <c:title>
      <c:tx>
        <c:rich>
          <a:bodyPr/>
          <a:lstStyle/>
          <a:p>
            <a:pPr>
              <a:defRPr sz="3200"/>
            </a:pPr>
            <a:r>
              <a:rPr lang="el-GR" sz="3200" b="1" i="0" baseline="0" dirty="0"/>
              <a:t>Δ</a:t>
            </a:r>
            <a:r>
              <a:rPr lang="it-IT" sz="3200" b="1" i="0" baseline="0" dirty="0"/>
              <a:t> </a:t>
            </a:r>
            <a:r>
              <a:rPr lang="en-US" sz="3200" b="1" i="0" baseline="0" dirty="0"/>
              <a:t>C stock (</a:t>
            </a:r>
            <a:r>
              <a:rPr lang="en-US" sz="3200" b="1" i="0" baseline="0" dirty="0" err="1" smtClean="0"/>
              <a:t>Soil+AGB+AGN</a:t>
            </a:r>
            <a:r>
              <a:rPr lang="en-US" sz="3200" b="1" i="0" baseline="0" dirty="0" smtClean="0"/>
              <a:t>)</a:t>
            </a:r>
            <a:endParaRPr lang="en-US" sz="3200" b="1" i="0" baseline="0" dirty="0"/>
          </a:p>
        </c:rich>
      </c:tx>
      <c:layout/>
      <c:overlay val="1"/>
    </c:title>
    <c:plotArea>
      <c:layout/>
      <c:lineChart>
        <c:grouping val="standard"/>
        <c:ser>
          <c:idx val="0"/>
          <c:order val="0"/>
          <c:tx>
            <c:strRef>
              <c:f>Foglio1!$I$51</c:f>
              <c:strCache>
                <c:ptCount val="1"/>
                <c:pt idx="0">
                  <c:v>PI</c:v>
                </c:pt>
              </c:strCache>
            </c:strRef>
          </c:tx>
          <c:spPr>
            <a:ln>
              <a:solidFill>
                <a:srgbClr val="7030A0"/>
              </a:solidFill>
              <a:prstDash val="sysDash"/>
            </a:ln>
          </c:spPr>
          <c:marker>
            <c:symbol val="square"/>
            <c:size val="7"/>
            <c:spPr>
              <a:solidFill>
                <a:srgbClr val="7030A0"/>
              </a:solidFill>
            </c:spPr>
          </c:marker>
          <c:errBars>
            <c:errDir val="y"/>
            <c:errBarType val="both"/>
            <c:errValType val="cust"/>
            <c:plus>
              <c:numRef>
                <c:f>Foglio1!$J$52:$N$52</c:f>
                <c:numCache>
                  <c:formatCode>General</c:formatCode>
                  <c:ptCount val="5"/>
                  <c:pt idx="0">
                    <c:v>8.8141226658772212</c:v>
                  </c:pt>
                  <c:pt idx="1">
                    <c:v>21.543416275712115</c:v>
                  </c:pt>
                  <c:pt idx="2">
                    <c:v>14.823708303113214</c:v>
                  </c:pt>
                  <c:pt idx="3">
                    <c:v>21.29265228184153</c:v>
                  </c:pt>
                  <c:pt idx="4">
                    <c:v>28.882754367416517</c:v>
                  </c:pt>
                </c:numCache>
              </c:numRef>
            </c:plus>
            <c:minus>
              <c:numRef>
                <c:f>Foglio1!$J$52:$N$52</c:f>
                <c:numCache>
                  <c:formatCode>General</c:formatCode>
                  <c:ptCount val="5"/>
                  <c:pt idx="0">
                    <c:v>8.8141226658772212</c:v>
                  </c:pt>
                  <c:pt idx="1">
                    <c:v>21.543416275712115</c:v>
                  </c:pt>
                  <c:pt idx="2">
                    <c:v>14.823708303113214</c:v>
                  </c:pt>
                  <c:pt idx="3">
                    <c:v>21.29265228184153</c:v>
                  </c:pt>
                  <c:pt idx="4">
                    <c:v>28.882754367416517</c:v>
                  </c:pt>
                </c:numCache>
              </c:numRef>
            </c:minus>
            <c:spPr>
              <a:ln>
                <a:solidFill>
                  <a:srgbClr val="7030A0"/>
                </a:solidFill>
              </a:ln>
            </c:spPr>
          </c:errBars>
          <c:cat>
            <c:strRef>
              <c:f>Foglio1!$J$2:$N$2</c:f>
              <c:strCache>
                <c:ptCount val="5"/>
                <c:pt idx="0">
                  <c:v>P</c:v>
                </c:pt>
                <c:pt idx="1">
                  <c:v>R1</c:v>
                </c:pt>
                <c:pt idx="2">
                  <c:v>R2</c:v>
                </c:pt>
                <c:pt idx="3">
                  <c:v>R3</c:v>
                </c:pt>
                <c:pt idx="4">
                  <c:v>F</c:v>
                </c:pt>
              </c:strCache>
            </c:strRef>
          </c:cat>
          <c:val>
            <c:numRef>
              <c:f>Foglio1!$J$51:$N$51</c:f>
              <c:numCache>
                <c:formatCode>General</c:formatCode>
                <c:ptCount val="5"/>
                <c:pt idx="0" formatCode="0.00">
                  <c:v>0</c:v>
                </c:pt>
                <c:pt idx="1">
                  <c:v>44.962695604015153</c:v>
                </c:pt>
                <c:pt idx="2">
                  <c:v>72.382549355421588</c:v>
                </c:pt>
                <c:pt idx="3">
                  <c:v>71.709133742472375</c:v>
                </c:pt>
                <c:pt idx="4">
                  <c:v>369.414766936663</c:v>
                </c:pt>
              </c:numCache>
            </c:numRef>
          </c:val>
        </c:ser>
        <c:ser>
          <c:idx val="3"/>
          <c:order val="1"/>
          <c:tx>
            <c:strRef>
              <c:f>Foglio1!$I$54</c:f>
              <c:strCache>
                <c:ptCount val="1"/>
                <c:pt idx="0">
                  <c:v>CH</c:v>
                </c:pt>
              </c:strCache>
            </c:strRef>
          </c:tx>
          <c:spPr>
            <a:ln>
              <a:solidFill>
                <a:srgbClr val="00B0F0"/>
              </a:solidFill>
              <a:prstDash val="sysDash"/>
            </a:ln>
          </c:spPr>
          <c:marker>
            <c:symbol val="diamond"/>
            <c:size val="7"/>
            <c:spPr>
              <a:solidFill>
                <a:srgbClr val="00B0F0"/>
              </a:solidFill>
            </c:spPr>
          </c:marker>
          <c:errBars>
            <c:errDir val="y"/>
            <c:errBarType val="both"/>
            <c:errValType val="cust"/>
            <c:plus>
              <c:numRef>
                <c:f>Foglio1!$J$55:$N$55</c:f>
                <c:numCache>
                  <c:formatCode>General</c:formatCode>
                  <c:ptCount val="5"/>
                  <c:pt idx="0">
                    <c:v>6.8813485489089095</c:v>
                  </c:pt>
                  <c:pt idx="1">
                    <c:v>9.0311281251560143</c:v>
                  </c:pt>
                  <c:pt idx="2">
                    <c:v>45.216121583392656</c:v>
                  </c:pt>
                  <c:pt idx="3">
                    <c:v>8.3812932189238456</c:v>
                  </c:pt>
                  <c:pt idx="4">
                    <c:v>8.8590554633015977</c:v>
                  </c:pt>
                </c:numCache>
              </c:numRef>
            </c:plus>
            <c:minus>
              <c:numRef>
                <c:f>Foglio1!$J$55:$N$55</c:f>
                <c:numCache>
                  <c:formatCode>General</c:formatCode>
                  <c:ptCount val="5"/>
                  <c:pt idx="0">
                    <c:v>6.8813485489089095</c:v>
                  </c:pt>
                  <c:pt idx="1">
                    <c:v>9.0311281251560143</c:v>
                  </c:pt>
                  <c:pt idx="2">
                    <c:v>45.216121583392656</c:v>
                  </c:pt>
                  <c:pt idx="3">
                    <c:v>8.3812932189238456</c:v>
                  </c:pt>
                  <c:pt idx="4">
                    <c:v>8.8590554633015977</c:v>
                  </c:pt>
                </c:numCache>
              </c:numRef>
            </c:minus>
            <c:spPr>
              <a:ln>
                <a:solidFill>
                  <a:srgbClr val="00B0F0"/>
                </a:solidFill>
              </a:ln>
            </c:spPr>
          </c:errBars>
          <c:cat>
            <c:strRef>
              <c:f>Foglio1!$J$2:$N$2</c:f>
              <c:strCache>
                <c:ptCount val="5"/>
                <c:pt idx="0">
                  <c:v>P</c:v>
                </c:pt>
                <c:pt idx="1">
                  <c:v>R1</c:v>
                </c:pt>
                <c:pt idx="2">
                  <c:v>R2</c:v>
                </c:pt>
                <c:pt idx="3">
                  <c:v>R3</c:v>
                </c:pt>
                <c:pt idx="4">
                  <c:v>F</c:v>
                </c:pt>
              </c:strCache>
            </c:strRef>
          </c:cat>
          <c:val>
            <c:numRef>
              <c:f>Foglio1!$J$54:$N$54</c:f>
              <c:numCache>
                <c:formatCode>General</c:formatCode>
                <c:ptCount val="5"/>
                <c:pt idx="0">
                  <c:v>0</c:v>
                </c:pt>
                <c:pt idx="1">
                  <c:v>41.391003073099824</c:v>
                </c:pt>
                <c:pt idx="2">
                  <c:v>103.25162147045674</c:v>
                </c:pt>
                <c:pt idx="3">
                  <c:v>86.3080132088987</c:v>
                </c:pt>
                <c:pt idx="4">
                  <c:v>117.44902221903179</c:v>
                </c:pt>
              </c:numCache>
            </c:numRef>
          </c:val>
        </c:ser>
        <c:ser>
          <c:idx val="6"/>
          <c:order val="2"/>
          <c:tx>
            <c:strRef>
              <c:f>Foglio1!$I$57</c:f>
              <c:strCache>
                <c:ptCount val="1"/>
                <c:pt idx="0">
                  <c:v>FA</c:v>
                </c:pt>
              </c:strCache>
            </c:strRef>
          </c:tx>
          <c:spPr>
            <a:ln>
              <a:solidFill>
                <a:srgbClr val="00B050"/>
              </a:solidFill>
              <a:prstDash val="sysDash"/>
            </a:ln>
          </c:spPr>
          <c:marker>
            <c:symbol val="triangle"/>
            <c:size val="7"/>
            <c:spPr>
              <a:solidFill>
                <a:srgbClr val="00B050"/>
              </a:solidFill>
            </c:spPr>
          </c:marker>
          <c:errBars>
            <c:errDir val="y"/>
            <c:errBarType val="both"/>
            <c:errValType val="cust"/>
            <c:plus>
              <c:numRef>
                <c:f>Foglio1!$J$58:$N$58</c:f>
                <c:numCache>
                  <c:formatCode>General</c:formatCode>
                  <c:ptCount val="5"/>
                  <c:pt idx="0">
                    <c:v>15.538544050232588</c:v>
                  </c:pt>
                  <c:pt idx="1">
                    <c:v>5.9451349383883603</c:v>
                  </c:pt>
                  <c:pt idx="2">
                    <c:v>16.537222638570654</c:v>
                  </c:pt>
                  <c:pt idx="3">
                    <c:v>11.325479440193108</c:v>
                  </c:pt>
                  <c:pt idx="4">
                    <c:v>18.385983961636928</c:v>
                  </c:pt>
                </c:numCache>
              </c:numRef>
            </c:plus>
            <c:minus>
              <c:numRef>
                <c:f>Foglio1!$J$58:$N$58</c:f>
                <c:numCache>
                  <c:formatCode>General</c:formatCode>
                  <c:ptCount val="5"/>
                  <c:pt idx="0">
                    <c:v>15.538544050232588</c:v>
                  </c:pt>
                  <c:pt idx="1">
                    <c:v>5.9451349383883603</c:v>
                  </c:pt>
                  <c:pt idx="2">
                    <c:v>16.537222638570654</c:v>
                  </c:pt>
                  <c:pt idx="3">
                    <c:v>11.325479440193108</c:v>
                  </c:pt>
                  <c:pt idx="4">
                    <c:v>18.385983961636928</c:v>
                  </c:pt>
                </c:numCache>
              </c:numRef>
            </c:minus>
            <c:spPr>
              <a:ln>
                <a:solidFill>
                  <a:srgbClr val="00B050"/>
                </a:solidFill>
              </a:ln>
            </c:spPr>
          </c:errBars>
          <c:cat>
            <c:strRef>
              <c:f>Foglio1!$J$2:$N$2</c:f>
              <c:strCache>
                <c:ptCount val="5"/>
                <c:pt idx="0">
                  <c:v>P</c:v>
                </c:pt>
                <c:pt idx="1">
                  <c:v>R1</c:v>
                </c:pt>
                <c:pt idx="2">
                  <c:v>R2</c:v>
                </c:pt>
                <c:pt idx="3">
                  <c:v>R3</c:v>
                </c:pt>
                <c:pt idx="4">
                  <c:v>F</c:v>
                </c:pt>
              </c:strCache>
            </c:strRef>
          </c:cat>
          <c:val>
            <c:numRef>
              <c:f>Foglio1!$J$57:$N$57</c:f>
              <c:numCache>
                <c:formatCode>General</c:formatCode>
                <c:ptCount val="5"/>
                <c:pt idx="0">
                  <c:v>0</c:v>
                </c:pt>
                <c:pt idx="1">
                  <c:v>15.720840574343896</c:v>
                </c:pt>
                <c:pt idx="2">
                  <c:v>57.779376015627179</c:v>
                </c:pt>
                <c:pt idx="3">
                  <c:v>57.297201059138786</c:v>
                </c:pt>
                <c:pt idx="4">
                  <c:v>257.48069360148156</c:v>
                </c:pt>
              </c:numCache>
            </c:numRef>
          </c:val>
        </c:ser>
        <c:ser>
          <c:idx val="9"/>
          <c:order val="3"/>
          <c:tx>
            <c:strRef>
              <c:f>Foglio1!$I$60</c:f>
              <c:strCache>
                <c:ptCount val="1"/>
                <c:pt idx="0">
                  <c:v>FI</c:v>
                </c:pt>
              </c:strCache>
            </c:strRef>
          </c:tx>
          <c:spPr>
            <a:ln>
              <a:solidFill>
                <a:srgbClr val="C00000"/>
              </a:solidFill>
              <a:prstDash val="sysDash"/>
            </a:ln>
          </c:spPr>
          <c:marker>
            <c:symbol val="x"/>
            <c:size val="7"/>
            <c:spPr>
              <a:solidFill>
                <a:srgbClr val="C00000"/>
              </a:solidFill>
            </c:spPr>
          </c:marker>
          <c:errBars>
            <c:errDir val="y"/>
            <c:errBarType val="both"/>
            <c:errValType val="cust"/>
            <c:plus>
              <c:numRef>
                <c:f>Foglio1!$J$61:$N$61</c:f>
                <c:numCache>
                  <c:formatCode>General</c:formatCode>
                  <c:ptCount val="5"/>
                  <c:pt idx="0">
                    <c:v>9.2602393420495428</c:v>
                  </c:pt>
                  <c:pt idx="1">
                    <c:v>4.2777935796046096</c:v>
                  </c:pt>
                  <c:pt idx="2">
                    <c:v>10.590895878603629</c:v>
                  </c:pt>
                  <c:pt idx="3">
                    <c:v>15.41340278167074</c:v>
                  </c:pt>
                  <c:pt idx="4">
                    <c:v>19.639718396929009</c:v>
                  </c:pt>
                </c:numCache>
              </c:numRef>
            </c:plus>
            <c:minus>
              <c:numRef>
                <c:f>Foglio1!$J$61:$N$61</c:f>
                <c:numCache>
                  <c:formatCode>General</c:formatCode>
                  <c:ptCount val="5"/>
                  <c:pt idx="0">
                    <c:v>9.2602393420495428</c:v>
                  </c:pt>
                  <c:pt idx="1">
                    <c:v>4.2777935796046096</c:v>
                  </c:pt>
                  <c:pt idx="2">
                    <c:v>10.590895878603629</c:v>
                  </c:pt>
                  <c:pt idx="3">
                    <c:v>15.41340278167074</c:v>
                  </c:pt>
                  <c:pt idx="4">
                    <c:v>19.639718396929009</c:v>
                  </c:pt>
                </c:numCache>
              </c:numRef>
            </c:minus>
            <c:spPr>
              <a:ln>
                <a:solidFill>
                  <a:srgbClr val="C00000"/>
                </a:solidFill>
              </a:ln>
            </c:spPr>
          </c:errBars>
          <c:cat>
            <c:strRef>
              <c:f>Foglio1!$J$2:$N$2</c:f>
              <c:strCache>
                <c:ptCount val="5"/>
                <c:pt idx="0">
                  <c:v>P</c:v>
                </c:pt>
                <c:pt idx="1">
                  <c:v>R1</c:v>
                </c:pt>
                <c:pt idx="2">
                  <c:v>R2</c:v>
                </c:pt>
                <c:pt idx="3">
                  <c:v>R3</c:v>
                </c:pt>
                <c:pt idx="4">
                  <c:v>F</c:v>
                </c:pt>
              </c:strCache>
            </c:strRef>
          </c:cat>
          <c:val>
            <c:numRef>
              <c:f>Foglio1!$J$60:$N$60</c:f>
              <c:numCache>
                <c:formatCode>General</c:formatCode>
                <c:ptCount val="5"/>
                <c:pt idx="0">
                  <c:v>0</c:v>
                </c:pt>
                <c:pt idx="1">
                  <c:v>27.468380807117963</c:v>
                </c:pt>
                <c:pt idx="2">
                  <c:v>34.492257011326274</c:v>
                </c:pt>
                <c:pt idx="3">
                  <c:v>130.4195654670512</c:v>
                </c:pt>
                <c:pt idx="4">
                  <c:v>213.69006497557419</c:v>
                </c:pt>
              </c:numCache>
            </c:numRef>
          </c:val>
        </c:ser>
        <c:ser>
          <c:idx val="12"/>
          <c:order val="4"/>
          <c:tx>
            <c:strRef>
              <c:f>Foglio1!$I$63</c:f>
              <c:strCache>
                <c:ptCount val="1"/>
                <c:pt idx="0">
                  <c:v>ME</c:v>
                </c:pt>
              </c:strCache>
            </c:strRef>
          </c:tx>
          <c:spPr>
            <a:ln>
              <a:solidFill>
                <a:srgbClr val="FFC000"/>
              </a:solidFill>
              <a:prstDash val="sysDash"/>
            </a:ln>
          </c:spPr>
          <c:marker>
            <c:symbol val="star"/>
            <c:size val="7"/>
            <c:spPr>
              <a:solidFill>
                <a:srgbClr val="FFC000"/>
              </a:solidFill>
            </c:spPr>
          </c:marker>
          <c:errBars>
            <c:errDir val="y"/>
            <c:errBarType val="both"/>
            <c:errValType val="cust"/>
            <c:plus>
              <c:numRef>
                <c:f>Foglio1!$J$64:$N$64</c:f>
                <c:numCache>
                  <c:formatCode>General</c:formatCode>
                  <c:ptCount val="5"/>
                  <c:pt idx="0">
                    <c:v>3.6176635418700092</c:v>
                  </c:pt>
                  <c:pt idx="1">
                    <c:v>6.4610511871854701</c:v>
                  </c:pt>
                  <c:pt idx="2">
                    <c:v>11.063586437540749</c:v>
                  </c:pt>
                  <c:pt idx="3">
                    <c:v>10.817838015174592</c:v>
                  </c:pt>
                  <c:pt idx="4">
                    <c:v>4.8299444545580261</c:v>
                  </c:pt>
                </c:numCache>
              </c:numRef>
            </c:plus>
            <c:minus>
              <c:numRef>
                <c:f>Foglio1!$J$64:$N$64</c:f>
                <c:numCache>
                  <c:formatCode>General</c:formatCode>
                  <c:ptCount val="5"/>
                  <c:pt idx="0">
                    <c:v>3.6176635418700092</c:v>
                  </c:pt>
                  <c:pt idx="1">
                    <c:v>6.4610511871854701</c:v>
                  </c:pt>
                  <c:pt idx="2">
                    <c:v>11.063586437540749</c:v>
                  </c:pt>
                  <c:pt idx="3">
                    <c:v>10.817838015174592</c:v>
                  </c:pt>
                  <c:pt idx="4">
                    <c:v>4.8299444545580261</c:v>
                  </c:pt>
                </c:numCache>
              </c:numRef>
            </c:minus>
            <c:spPr>
              <a:ln>
                <a:solidFill>
                  <a:srgbClr val="FFC000"/>
                </a:solidFill>
              </a:ln>
            </c:spPr>
          </c:errBars>
          <c:cat>
            <c:strRef>
              <c:f>Foglio1!$J$2:$N$2</c:f>
              <c:strCache>
                <c:ptCount val="5"/>
                <c:pt idx="0">
                  <c:v>P</c:v>
                </c:pt>
                <c:pt idx="1">
                  <c:v>R1</c:v>
                </c:pt>
                <c:pt idx="2">
                  <c:v>R2</c:v>
                </c:pt>
                <c:pt idx="3">
                  <c:v>R3</c:v>
                </c:pt>
                <c:pt idx="4">
                  <c:v>F</c:v>
                </c:pt>
              </c:strCache>
            </c:strRef>
          </c:cat>
          <c:val>
            <c:numRef>
              <c:f>Foglio1!$J$63:$N$63</c:f>
              <c:numCache>
                <c:formatCode>General</c:formatCode>
                <c:ptCount val="5"/>
                <c:pt idx="0">
                  <c:v>0</c:v>
                </c:pt>
                <c:pt idx="1">
                  <c:v>12.503182946903452</c:v>
                </c:pt>
                <c:pt idx="2">
                  <c:v>51.865676030193214</c:v>
                </c:pt>
                <c:pt idx="3">
                  <c:v>71.381993781329086</c:v>
                </c:pt>
                <c:pt idx="4">
                  <c:v>186.52889266480273</c:v>
                </c:pt>
              </c:numCache>
            </c:numRef>
          </c:val>
        </c:ser>
        <c:ser>
          <c:idx val="15"/>
          <c:order val="5"/>
          <c:tx>
            <c:strRef>
              <c:f>Foglio1!$I$66</c:f>
              <c:strCache>
                <c:ptCount val="1"/>
                <c:pt idx="0">
                  <c:v>CT</c:v>
                </c:pt>
              </c:strCache>
            </c:strRef>
          </c:tx>
          <c:spPr>
            <a:ln>
              <a:solidFill>
                <a:srgbClr val="FF0000"/>
              </a:solidFill>
              <a:prstDash val="sysDash"/>
            </a:ln>
          </c:spPr>
          <c:marker>
            <c:symbol val="circle"/>
            <c:size val="7"/>
            <c:spPr>
              <a:solidFill>
                <a:srgbClr val="FF0000"/>
              </a:solidFill>
            </c:spPr>
          </c:marker>
          <c:errBars>
            <c:errDir val="y"/>
            <c:errBarType val="both"/>
            <c:errValType val="cust"/>
            <c:plus>
              <c:numRef>
                <c:f>Foglio1!$J$67:$N$67</c:f>
                <c:numCache>
                  <c:formatCode>General</c:formatCode>
                  <c:ptCount val="5"/>
                  <c:pt idx="0">
                    <c:v>21.124723686709171</c:v>
                  </c:pt>
                  <c:pt idx="1">
                    <c:v>4.5741895604631306</c:v>
                  </c:pt>
                  <c:pt idx="2">
                    <c:v>36.845023629728836</c:v>
                  </c:pt>
                  <c:pt idx="3">
                    <c:v>25.820599741439416</c:v>
                  </c:pt>
                  <c:pt idx="4">
                    <c:v>35.907662729359593</c:v>
                  </c:pt>
                </c:numCache>
              </c:numRef>
            </c:plus>
            <c:minus>
              <c:numRef>
                <c:f>Foglio1!$J$67:$N$67</c:f>
                <c:numCache>
                  <c:formatCode>General</c:formatCode>
                  <c:ptCount val="5"/>
                  <c:pt idx="0">
                    <c:v>21.124723686709171</c:v>
                  </c:pt>
                  <c:pt idx="1">
                    <c:v>4.5741895604631306</c:v>
                  </c:pt>
                  <c:pt idx="2">
                    <c:v>36.845023629728836</c:v>
                  </c:pt>
                  <c:pt idx="3">
                    <c:v>25.820599741439416</c:v>
                  </c:pt>
                  <c:pt idx="4">
                    <c:v>35.907662729359593</c:v>
                  </c:pt>
                </c:numCache>
              </c:numRef>
            </c:minus>
            <c:spPr>
              <a:ln>
                <a:solidFill>
                  <a:srgbClr val="FF0000"/>
                </a:solidFill>
              </a:ln>
            </c:spPr>
          </c:errBars>
          <c:cat>
            <c:strRef>
              <c:f>Foglio1!$J$2:$N$2</c:f>
              <c:strCache>
                <c:ptCount val="5"/>
                <c:pt idx="0">
                  <c:v>P</c:v>
                </c:pt>
                <c:pt idx="1">
                  <c:v>R1</c:v>
                </c:pt>
                <c:pt idx="2">
                  <c:v>R2</c:v>
                </c:pt>
                <c:pt idx="3">
                  <c:v>R3</c:v>
                </c:pt>
                <c:pt idx="4">
                  <c:v>F</c:v>
                </c:pt>
              </c:strCache>
            </c:strRef>
          </c:cat>
          <c:val>
            <c:numRef>
              <c:f>Foglio1!$J$66:$N$66</c:f>
              <c:numCache>
                <c:formatCode>General</c:formatCode>
                <c:ptCount val="5"/>
                <c:pt idx="0">
                  <c:v>0</c:v>
                </c:pt>
                <c:pt idx="1">
                  <c:v>-60.142853048688181</c:v>
                </c:pt>
                <c:pt idx="2">
                  <c:v>57.804354252945785</c:v>
                </c:pt>
                <c:pt idx="3">
                  <c:v>94.071421550784066</c:v>
                </c:pt>
                <c:pt idx="4">
                  <c:v>192.32789779344134</c:v>
                </c:pt>
              </c:numCache>
            </c:numRef>
          </c:val>
        </c:ser>
        <c:ser>
          <c:idx val="18"/>
          <c:order val="6"/>
          <c:tx>
            <c:strRef>
              <c:f>Foglio1!$I$69</c:f>
              <c:strCache>
                <c:ptCount val="1"/>
                <c:pt idx="0">
                  <c:v>VA</c:v>
                </c:pt>
              </c:strCache>
            </c:strRef>
          </c:tx>
          <c:spPr>
            <a:ln>
              <a:solidFill>
                <a:schemeClr val="tx1"/>
              </a:solidFill>
              <a:prstDash val="sysDash"/>
            </a:ln>
          </c:spPr>
          <c:marker>
            <c:symbol val="dot"/>
            <c:size val="7"/>
            <c:spPr>
              <a:solidFill>
                <a:schemeClr val="tx1"/>
              </a:solidFill>
            </c:spPr>
          </c:marker>
          <c:errBars>
            <c:errDir val="y"/>
            <c:errBarType val="both"/>
            <c:errValType val="cust"/>
            <c:plus>
              <c:numRef>
                <c:f>Foglio1!$J$70:$N$70</c:f>
                <c:numCache>
                  <c:formatCode>General</c:formatCode>
                  <c:ptCount val="5"/>
                  <c:pt idx="0">
                    <c:v>15.78818921406442</c:v>
                  </c:pt>
                  <c:pt idx="1">
                    <c:v>6.2490067510930718</c:v>
                  </c:pt>
                  <c:pt idx="2">
                    <c:v>16.054643625266962</c:v>
                  </c:pt>
                  <c:pt idx="3">
                    <c:v>15.763187767382389</c:v>
                  </c:pt>
                  <c:pt idx="4">
                    <c:v>44.403551993666277</c:v>
                  </c:pt>
                </c:numCache>
              </c:numRef>
            </c:plus>
            <c:minus>
              <c:numRef>
                <c:f>Foglio1!$J$70:$N$70</c:f>
                <c:numCache>
                  <c:formatCode>General</c:formatCode>
                  <c:ptCount val="5"/>
                  <c:pt idx="0">
                    <c:v>15.78818921406442</c:v>
                  </c:pt>
                  <c:pt idx="1">
                    <c:v>6.2490067510930718</c:v>
                  </c:pt>
                  <c:pt idx="2">
                    <c:v>16.054643625266962</c:v>
                  </c:pt>
                  <c:pt idx="3">
                    <c:v>15.763187767382389</c:v>
                  </c:pt>
                  <c:pt idx="4">
                    <c:v>44.403551993666277</c:v>
                  </c:pt>
                </c:numCache>
              </c:numRef>
            </c:minus>
            <c:spPr>
              <a:ln>
                <a:solidFill>
                  <a:prstClr val="black"/>
                </a:solidFill>
              </a:ln>
            </c:spPr>
          </c:errBars>
          <c:cat>
            <c:strRef>
              <c:f>Foglio1!$J$2:$N$2</c:f>
              <c:strCache>
                <c:ptCount val="5"/>
                <c:pt idx="0">
                  <c:v>P</c:v>
                </c:pt>
                <c:pt idx="1">
                  <c:v>R1</c:v>
                </c:pt>
                <c:pt idx="2">
                  <c:v>R2</c:v>
                </c:pt>
                <c:pt idx="3">
                  <c:v>R3</c:v>
                </c:pt>
                <c:pt idx="4">
                  <c:v>F</c:v>
                </c:pt>
              </c:strCache>
            </c:strRef>
          </c:cat>
          <c:val>
            <c:numRef>
              <c:f>Foglio1!$J$69:$N$69</c:f>
              <c:numCache>
                <c:formatCode>General</c:formatCode>
                <c:ptCount val="5"/>
                <c:pt idx="0">
                  <c:v>0</c:v>
                </c:pt>
                <c:pt idx="1">
                  <c:v>5.6661895727505645</c:v>
                </c:pt>
                <c:pt idx="2">
                  <c:v>41.213837448124337</c:v>
                </c:pt>
                <c:pt idx="3">
                  <c:v>174.56471893727522</c:v>
                </c:pt>
                <c:pt idx="4">
                  <c:v>293.72944529388138</c:v>
                </c:pt>
              </c:numCache>
            </c:numRef>
          </c:val>
        </c:ser>
        <c:marker val="1"/>
        <c:axId val="73233920"/>
        <c:axId val="73235840"/>
      </c:lineChart>
      <c:catAx>
        <c:axId val="73233920"/>
        <c:scaling>
          <c:orientation val="minMax"/>
        </c:scaling>
        <c:axPos val="b"/>
        <c:title>
          <c:tx>
            <c:rich>
              <a:bodyPr/>
              <a:lstStyle/>
              <a:p>
                <a:pPr>
                  <a:defRPr sz="2800"/>
                </a:pPr>
                <a:r>
                  <a:rPr lang="en-US" sz="2800" dirty="0" smtClean="0"/>
                  <a:t>Stage</a:t>
                </a:r>
                <a:endParaRPr lang="en-US" sz="2800" dirty="0"/>
              </a:p>
            </c:rich>
          </c:tx>
          <c:layout/>
        </c:title>
        <c:tickLblPos val="low"/>
        <c:txPr>
          <a:bodyPr/>
          <a:lstStyle/>
          <a:p>
            <a:pPr>
              <a:defRPr sz="2000"/>
            </a:pPr>
            <a:endParaRPr lang="en-US"/>
          </a:p>
        </c:txPr>
        <c:crossAx val="73235840"/>
        <c:crosses val="autoZero"/>
        <c:auto val="1"/>
        <c:lblAlgn val="ctr"/>
        <c:lblOffset val="100"/>
      </c:catAx>
      <c:valAx>
        <c:axId val="73235840"/>
        <c:scaling>
          <c:orientation val="minMax"/>
          <c:max val="400"/>
        </c:scaling>
        <c:axPos val="l"/>
        <c:numFmt formatCode="0" sourceLinked="0"/>
        <c:tickLblPos val="nextTo"/>
        <c:txPr>
          <a:bodyPr/>
          <a:lstStyle/>
          <a:p>
            <a:pPr>
              <a:defRPr sz="1800"/>
            </a:pPr>
            <a:endParaRPr lang="en-US"/>
          </a:p>
        </c:txPr>
        <c:crossAx val="73233920"/>
        <c:crosses val="autoZero"/>
        <c:crossBetween val="between"/>
      </c:valAx>
    </c:plotArea>
    <c:legend>
      <c:legendPos val="r"/>
      <c:layout/>
      <c:txPr>
        <a:bodyPr/>
        <a:lstStyle/>
        <a:p>
          <a:pPr>
            <a:defRPr sz="2000"/>
          </a:pPr>
          <a:endParaRPr lang="en-US"/>
        </a:p>
      </c:txP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drawing1.xml><?xml version="1.0" encoding="utf-8"?>
<c:userShapes xmlns:c="http://schemas.openxmlformats.org/drawingml/2006/chart">
  <cdr:relSizeAnchor xmlns:cdr="http://schemas.openxmlformats.org/drawingml/2006/chartDrawing">
    <cdr:from>
      <cdr:x>0.14653</cdr:x>
      <cdr:y>0.66486</cdr:y>
    </cdr:from>
    <cdr:to>
      <cdr:x>0.19138</cdr:x>
      <cdr:y>0.74178</cdr:y>
    </cdr:to>
    <cdr:sp macro="" textlink="">
      <cdr:nvSpPr>
        <cdr:cNvPr id="2" name="CasellaDiTesto 4"/>
        <cdr:cNvSpPr txBox="1"/>
      </cdr:nvSpPr>
      <cdr:spPr>
        <a:xfrm xmlns:a="http://schemas.openxmlformats.org/drawingml/2006/main">
          <a:off x="1276542" y="3542378"/>
          <a:ext cx="390733" cy="40983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0.28102</cdr:x>
      <cdr:y>0.64872</cdr:y>
    </cdr:from>
    <cdr:to>
      <cdr:x>0.32452</cdr:x>
      <cdr:y>0.71962</cdr:y>
    </cdr:to>
    <cdr:sp macro="" textlink="">
      <cdr:nvSpPr>
        <cdr:cNvPr id="3" name="CasellaDiTesto 5"/>
        <cdr:cNvSpPr txBox="1"/>
      </cdr:nvSpPr>
      <cdr:spPr>
        <a:xfrm xmlns:a="http://schemas.openxmlformats.org/drawingml/2006/main">
          <a:off x="2448272" y="3456385"/>
          <a:ext cx="378972" cy="377756"/>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0.53725</cdr:x>
      <cdr:y>0.63521</cdr:y>
    </cdr:from>
    <cdr:to>
      <cdr:x>0.5821</cdr:x>
      <cdr:y>0.71214</cdr:y>
    </cdr:to>
    <cdr:sp macro="" textlink="">
      <cdr:nvSpPr>
        <cdr:cNvPr id="4" name="CasellaDiTesto 6"/>
        <cdr:cNvSpPr txBox="1"/>
      </cdr:nvSpPr>
      <cdr:spPr>
        <a:xfrm xmlns:a="http://schemas.openxmlformats.org/drawingml/2006/main">
          <a:off x="4680520" y="3384377"/>
          <a:ext cx="390733" cy="409883"/>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0.405</cdr:x>
      <cdr:y>0.66224</cdr:y>
    </cdr:from>
    <cdr:to>
      <cdr:x>0.44985</cdr:x>
      <cdr:y>0.73916</cdr:y>
    </cdr:to>
    <cdr:sp macro="" textlink="">
      <cdr:nvSpPr>
        <cdr:cNvPr id="5" name="CasellaDiTesto 7"/>
        <cdr:cNvSpPr txBox="1"/>
      </cdr:nvSpPr>
      <cdr:spPr>
        <a:xfrm xmlns:a="http://schemas.openxmlformats.org/drawingml/2006/main">
          <a:off x="3528392" y="3528393"/>
          <a:ext cx="390733" cy="40983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0.66726</cdr:x>
      <cdr:y>0.67128</cdr:y>
    </cdr:from>
    <cdr:to>
      <cdr:x>0.7121</cdr:x>
      <cdr:y>0.7482</cdr:y>
    </cdr:to>
    <cdr:sp macro="" textlink="">
      <cdr:nvSpPr>
        <cdr:cNvPr id="6" name="CasellaDiTesto 6"/>
        <cdr:cNvSpPr txBox="1"/>
      </cdr:nvSpPr>
      <cdr:spPr>
        <a:xfrm xmlns:a="http://schemas.openxmlformats.org/drawingml/2006/main">
          <a:off x="5813134" y="3576584"/>
          <a:ext cx="390646" cy="40983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a:t>a</a:t>
          </a:r>
        </a:p>
      </cdr:txBody>
    </cdr:sp>
  </cdr:relSizeAnchor>
  <cdr:relSizeAnchor xmlns:cdr="http://schemas.openxmlformats.org/drawingml/2006/chartDrawing">
    <cdr:from>
      <cdr:x>0.14878</cdr:x>
      <cdr:y>0.446</cdr:y>
    </cdr:from>
    <cdr:to>
      <cdr:x>0.19363</cdr:x>
      <cdr:y>0.52292</cdr:y>
    </cdr:to>
    <cdr:sp macro="" textlink="">
      <cdr:nvSpPr>
        <cdr:cNvPr id="7" name="CasellaDiTesto 4"/>
        <cdr:cNvSpPr txBox="1"/>
      </cdr:nvSpPr>
      <cdr:spPr>
        <a:xfrm xmlns:a="http://schemas.openxmlformats.org/drawingml/2006/main">
          <a:off x="1296144" y="2376265"/>
          <a:ext cx="390733" cy="40983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0.28102</cdr:x>
      <cdr:y>0.40545</cdr:y>
    </cdr:from>
    <cdr:to>
      <cdr:x>0.32452</cdr:x>
      <cdr:y>0.47635</cdr:y>
    </cdr:to>
    <cdr:sp macro="" textlink="">
      <cdr:nvSpPr>
        <cdr:cNvPr id="8" name="CasellaDiTesto 5"/>
        <cdr:cNvSpPr txBox="1"/>
      </cdr:nvSpPr>
      <cdr:spPr>
        <a:xfrm xmlns:a="http://schemas.openxmlformats.org/drawingml/2006/main">
          <a:off x="2448272" y="2160241"/>
          <a:ext cx="378972" cy="377755"/>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0.53725</cdr:x>
      <cdr:y>0.41897</cdr:y>
    </cdr:from>
    <cdr:to>
      <cdr:x>0.5821</cdr:x>
      <cdr:y>0.4959</cdr:y>
    </cdr:to>
    <cdr:sp macro="" textlink="">
      <cdr:nvSpPr>
        <cdr:cNvPr id="9" name="CasellaDiTesto 6"/>
        <cdr:cNvSpPr txBox="1"/>
      </cdr:nvSpPr>
      <cdr:spPr>
        <a:xfrm xmlns:a="http://schemas.openxmlformats.org/drawingml/2006/main">
          <a:off x="4680520" y="2232249"/>
          <a:ext cx="390733" cy="409883"/>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0.405</cdr:x>
      <cdr:y>0.30435</cdr:y>
    </cdr:from>
    <cdr:to>
      <cdr:x>0.44985</cdr:x>
      <cdr:y>0.38127</cdr:y>
    </cdr:to>
    <cdr:sp macro="" textlink="">
      <cdr:nvSpPr>
        <cdr:cNvPr id="10" name="CasellaDiTesto 7"/>
        <cdr:cNvSpPr txBox="1"/>
      </cdr:nvSpPr>
      <cdr:spPr>
        <a:xfrm xmlns:a="http://schemas.openxmlformats.org/drawingml/2006/main">
          <a:off x="3528392" y="1512168"/>
          <a:ext cx="390733" cy="382181"/>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b</a:t>
          </a:r>
        </a:p>
      </cdr:txBody>
    </cdr:sp>
  </cdr:relSizeAnchor>
  <cdr:relSizeAnchor xmlns:cdr="http://schemas.openxmlformats.org/drawingml/2006/chartDrawing">
    <cdr:from>
      <cdr:x>0.6695</cdr:x>
      <cdr:y>0.43248</cdr:y>
    </cdr:from>
    <cdr:to>
      <cdr:x>0.71434</cdr:x>
      <cdr:y>0.5094</cdr:y>
    </cdr:to>
    <cdr:sp macro="" textlink="">
      <cdr:nvSpPr>
        <cdr:cNvPr id="11" name="CasellaDiTesto 6"/>
        <cdr:cNvSpPr txBox="1"/>
      </cdr:nvSpPr>
      <cdr:spPr>
        <a:xfrm xmlns:a="http://schemas.openxmlformats.org/drawingml/2006/main">
          <a:off x="5832648" y="2304257"/>
          <a:ext cx="390646" cy="40983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userShapes>
</file>

<file path=ppt/drawings/drawing2.xml><?xml version="1.0" encoding="utf-8"?>
<c:userShapes xmlns:c="http://schemas.openxmlformats.org/drawingml/2006/chart">
  <cdr:relSizeAnchor xmlns:cdr="http://schemas.openxmlformats.org/drawingml/2006/chartDrawing">
    <cdr:from>
      <cdr:x>0.53719</cdr:x>
      <cdr:y>0.55405</cdr:y>
    </cdr:from>
    <cdr:to>
      <cdr:x>0.57025</cdr:x>
      <cdr:y>0.62162</cdr:y>
    </cdr:to>
    <cdr:sp macro="" textlink="">
      <cdr:nvSpPr>
        <cdr:cNvPr id="3" name="CasellaDiTesto 4"/>
        <cdr:cNvSpPr txBox="1"/>
      </cdr:nvSpPr>
      <cdr:spPr>
        <a:xfrm xmlns:a="http://schemas.openxmlformats.org/drawingml/2006/main">
          <a:off x="4680520" y="2952329"/>
          <a:ext cx="288032" cy="36004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smtClean="0"/>
            <a:t>b</a:t>
          </a:r>
          <a:endParaRPr lang="en-GB" sz="1800" dirty="0"/>
        </a:p>
      </cdr:txBody>
    </cdr:sp>
  </cdr:relSizeAnchor>
  <cdr:relSizeAnchor xmlns:cdr="http://schemas.openxmlformats.org/drawingml/2006/chartDrawing">
    <cdr:from>
      <cdr:x>0.27686</cdr:x>
      <cdr:y>0.59459</cdr:y>
    </cdr:from>
    <cdr:to>
      <cdr:x>0.33153</cdr:x>
      <cdr:y>0.66254</cdr:y>
    </cdr:to>
    <cdr:sp macro="" textlink="">
      <cdr:nvSpPr>
        <cdr:cNvPr id="5" name="CasellaDiTesto 4"/>
        <cdr:cNvSpPr txBox="1"/>
      </cdr:nvSpPr>
      <cdr:spPr>
        <a:xfrm xmlns:a="http://schemas.openxmlformats.org/drawingml/2006/main">
          <a:off x="2412268" y="2911459"/>
          <a:ext cx="476338" cy="33272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800" dirty="0"/>
            <a:t>a</a:t>
          </a:r>
        </a:p>
      </cdr:txBody>
    </cdr:sp>
  </cdr:relSizeAnchor>
  <cdr:relSizeAnchor xmlns:cdr="http://schemas.openxmlformats.org/drawingml/2006/chartDrawing">
    <cdr:from>
      <cdr:x>0.40496</cdr:x>
      <cdr:y>0.59459</cdr:y>
    </cdr:from>
    <cdr:to>
      <cdr:x>0.43802</cdr:x>
      <cdr:y>0.66216</cdr:y>
    </cdr:to>
    <cdr:sp macro="" textlink="">
      <cdr:nvSpPr>
        <cdr:cNvPr id="6" name="CasellaDiTesto 1"/>
        <cdr:cNvSpPr txBox="1"/>
      </cdr:nvSpPr>
      <cdr:spPr>
        <a:xfrm xmlns:a="http://schemas.openxmlformats.org/drawingml/2006/main">
          <a:off x="3528392" y="2911459"/>
          <a:ext cx="288032" cy="330848"/>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800" dirty="0" smtClean="0"/>
            <a:t>a</a:t>
          </a:r>
          <a:endParaRPr lang="en-GB" sz="1800" dirty="0"/>
        </a:p>
      </cdr:txBody>
    </cdr:sp>
  </cdr:relSizeAnchor>
  <cdr:relSizeAnchor xmlns:cdr="http://schemas.openxmlformats.org/drawingml/2006/chartDrawing">
    <cdr:from>
      <cdr:x>0.66116</cdr:x>
      <cdr:y>0.59459</cdr:y>
    </cdr:from>
    <cdr:to>
      <cdr:x>0.7252</cdr:x>
      <cdr:y>0.66385</cdr:y>
    </cdr:to>
    <cdr:sp macro="" textlink="">
      <cdr:nvSpPr>
        <cdr:cNvPr id="7" name="CasellaDiTesto 1"/>
        <cdr:cNvSpPr txBox="1"/>
      </cdr:nvSpPr>
      <cdr:spPr>
        <a:xfrm xmlns:a="http://schemas.openxmlformats.org/drawingml/2006/main">
          <a:off x="5760640" y="3168352"/>
          <a:ext cx="557978" cy="36905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800" dirty="0" err="1"/>
            <a:t>ab</a:t>
          </a:r>
          <a:endParaRPr lang="en-GB" sz="1800" dirty="0"/>
        </a:p>
      </cdr:txBody>
    </cdr:sp>
  </cdr:relSizeAnchor>
  <cdr:relSizeAnchor xmlns:cdr="http://schemas.openxmlformats.org/drawingml/2006/chartDrawing">
    <cdr:from>
      <cdr:x>0.14876</cdr:x>
      <cdr:y>0.62308</cdr:y>
    </cdr:from>
    <cdr:to>
      <cdr:x>0.18182</cdr:x>
      <cdr:y>0.67713</cdr:y>
    </cdr:to>
    <cdr:sp macro="" textlink="">
      <cdr:nvSpPr>
        <cdr:cNvPr id="8" name="CasellaDiTesto 1"/>
        <cdr:cNvSpPr txBox="1"/>
      </cdr:nvSpPr>
      <cdr:spPr>
        <a:xfrm xmlns:a="http://schemas.openxmlformats.org/drawingml/2006/main">
          <a:off x="1296144" y="3050927"/>
          <a:ext cx="288032" cy="264678"/>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800" dirty="0"/>
            <a:t>a</a:t>
          </a:r>
        </a:p>
      </cdr:txBody>
    </cdr:sp>
  </cdr:relSizeAnchor>
  <cdr:relSizeAnchor xmlns:cdr="http://schemas.openxmlformats.org/drawingml/2006/chartDrawing">
    <cdr:from>
      <cdr:x>0.53719</cdr:x>
      <cdr:y>0.35135</cdr:y>
    </cdr:from>
    <cdr:to>
      <cdr:x>0.57523</cdr:x>
      <cdr:y>0.3957</cdr:y>
    </cdr:to>
    <cdr:sp macro="" textlink="">
      <cdr:nvSpPr>
        <cdr:cNvPr id="9" name="CasellaDiTesto 4"/>
        <cdr:cNvSpPr txBox="1"/>
      </cdr:nvSpPr>
      <cdr:spPr>
        <a:xfrm xmlns:a="http://schemas.openxmlformats.org/drawingml/2006/main">
          <a:off x="4680520" y="1872208"/>
          <a:ext cx="331441" cy="236323"/>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0.27686</cdr:x>
      <cdr:y>0.42647</cdr:y>
    </cdr:from>
    <cdr:to>
      <cdr:x>0.33153</cdr:x>
      <cdr:y>0.49442</cdr:y>
    </cdr:to>
    <cdr:sp macro="" textlink="">
      <cdr:nvSpPr>
        <cdr:cNvPr id="11" name="CasellaDiTesto 3"/>
        <cdr:cNvSpPr txBox="1"/>
      </cdr:nvSpPr>
      <cdr:spPr>
        <a:xfrm xmlns:a="http://schemas.openxmlformats.org/drawingml/2006/main">
          <a:off x="2412268" y="2088232"/>
          <a:ext cx="476338" cy="332720"/>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0.40496</cdr:x>
      <cdr:y>0.43243</cdr:y>
    </cdr:from>
    <cdr:to>
      <cdr:x>0.45507</cdr:x>
      <cdr:y>0.49715</cdr:y>
    </cdr:to>
    <cdr:sp macro="" textlink="">
      <cdr:nvSpPr>
        <cdr:cNvPr id="12" name="CasellaDiTesto 1"/>
        <cdr:cNvSpPr txBox="1"/>
      </cdr:nvSpPr>
      <cdr:spPr>
        <a:xfrm xmlns:a="http://schemas.openxmlformats.org/drawingml/2006/main">
          <a:off x="3528392" y="2117425"/>
          <a:ext cx="436607" cy="316905"/>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dr:relSizeAnchor xmlns:cdr="http://schemas.openxmlformats.org/drawingml/2006/chartDrawing">
    <cdr:from>
      <cdr:x>0.66116</cdr:x>
      <cdr:y>0.2973</cdr:y>
    </cdr:from>
    <cdr:to>
      <cdr:x>0.70899</cdr:x>
      <cdr:y>0.35556</cdr:y>
    </cdr:to>
    <cdr:sp macro="" textlink="">
      <cdr:nvSpPr>
        <cdr:cNvPr id="13" name="CasellaDiTesto 1"/>
        <cdr:cNvSpPr txBox="1"/>
      </cdr:nvSpPr>
      <cdr:spPr>
        <a:xfrm xmlns:a="http://schemas.openxmlformats.org/drawingml/2006/main">
          <a:off x="5760640" y="1584176"/>
          <a:ext cx="416741" cy="310444"/>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a:t>b</a:t>
          </a:r>
        </a:p>
      </cdr:txBody>
    </cdr:sp>
  </cdr:relSizeAnchor>
  <cdr:relSizeAnchor xmlns:cdr="http://schemas.openxmlformats.org/drawingml/2006/chartDrawing">
    <cdr:from>
      <cdr:x>0.14876</cdr:x>
      <cdr:y>0.48529</cdr:y>
    </cdr:from>
    <cdr:to>
      <cdr:x>0.19254</cdr:x>
      <cdr:y>0.54936</cdr:y>
    </cdr:to>
    <cdr:sp macro="" textlink="">
      <cdr:nvSpPr>
        <cdr:cNvPr id="14" name="CasellaDiTesto 1"/>
        <cdr:cNvSpPr txBox="1"/>
      </cdr:nvSpPr>
      <cdr:spPr>
        <a:xfrm xmlns:a="http://schemas.openxmlformats.org/drawingml/2006/main">
          <a:off x="1296144" y="2376264"/>
          <a:ext cx="381453" cy="313722"/>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GB" sz="1800" dirty="0"/>
            <a:t>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88A7E80-2484-4978-9046-B2A5B938B610}" type="datetimeFigureOut">
              <a:rPr lang="en-GB" smtClean="0"/>
              <a:pPr/>
              <a:t>28/04/2016</a:t>
            </a:fld>
            <a:endParaRPr lang="en-GB"/>
          </a:p>
        </p:txBody>
      </p:sp>
      <p:sp>
        <p:nvSpPr>
          <p:cNvPr id="4" name="Segnaposto immagine diapositiva 3"/>
          <p:cNvSpPr>
            <a:spLocks noGrp="1" noRot="1" noChangeAspect="1"/>
          </p:cNvSpPr>
          <p:nvPr>
            <p:ph type="sldImg" idx="2"/>
          </p:nvPr>
        </p:nvSpPr>
        <p:spPr>
          <a:xfrm>
            <a:off x="2193925" y="768350"/>
            <a:ext cx="2711450"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2DC2ECBD-6716-4D46-ABD5-96E11246D413}" type="slidenum">
              <a:rPr lang="en-GB" smtClean="0"/>
              <a:pPr/>
              <a:t>‹N›</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2DC2ECBD-6716-4D46-ABD5-96E11246D413}" type="slidenum">
              <a:rPr lang="en-GB" smtClean="0"/>
              <a:pPr/>
              <a:t>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2270998" y="13298398"/>
            <a:ext cx="25737979" cy="9176086"/>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4541998" y="24258164"/>
            <a:ext cx="21195983" cy="10939954"/>
          </a:xfrm>
        </p:spPr>
        <p:txBody>
          <a:bodyPr/>
          <a:lstStyle>
            <a:lvl1pPr marL="0" indent="0" algn="ctr">
              <a:buNone/>
              <a:defRPr>
                <a:solidFill>
                  <a:schemeClr val="tx1">
                    <a:tint val="75000"/>
                  </a:schemeClr>
                </a:solidFill>
              </a:defRPr>
            </a:lvl1pPr>
            <a:lvl2pPr marL="1102967" indent="0" algn="ctr">
              <a:buNone/>
              <a:defRPr>
                <a:solidFill>
                  <a:schemeClr val="tx1">
                    <a:tint val="75000"/>
                  </a:schemeClr>
                </a:solidFill>
              </a:defRPr>
            </a:lvl2pPr>
            <a:lvl3pPr marL="2205935" indent="0" algn="ctr">
              <a:buNone/>
              <a:defRPr>
                <a:solidFill>
                  <a:schemeClr val="tx1">
                    <a:tint val="75000"/>
                  </a:schemeClr>
                </a:solidFill>
              </a:defRPr>
            </a:lvl3pPr>
            <a:lvl4pPr marL="3308902" indent="0" algn="ctr">
              <a:buNone/>
              <a:defRPr>
                <a:solidFill>
                  <a:schemeClr val="tx1">
                    <a:tint val="75000"/>
                  </a:schemeClr>
                </a:solidFill>
              </a:defRPr>
            </a:lvl4pPr>
            <a:lvl5pPr marL="4411871" indent="0" algn="ctr">
              <a:buNone/>
              <a:defRPr>
                <a:solidFill>
                  <a:schemeClr val="tx1">
                    <a:tint val="75000"/>
                  </a:schemeClr>
                </a:solidFill>
              </a:defRPr>
            </a:lvl5pPr>
            <a:lvl6pPr marL="5514839" indent="0" algn="ctr">
              <a:buNone/>
              <a:defRPr>
                <a:solidFill>
                  <a:schemeClr val="tx1">
                    <a:tint val="75000"/>
                  </a:schemeClr>
                </a:solidFill>
              </a:defRPr>
            </a:lvl6pPr>
            <a:lvl7pPr marL="6617806" indent="0" algn="ctr">
              <a:buNone/>
              <a:defRPr>
                <a:solidFill>
                  <a:schemeClr val="tx1">
                    <a:tint val="75000"/>
                  </a:schemeClr>
                </a:solidFill>
              </a:defRPr>
            </a:lvl7pPr>
            <a:lvl8pPr marL="7720774" indent="0" algn="ctr">
              <a:buNone/>
              <a:defRPr>
                <a:solidFill>
                  <a:schemeClr val="tx1">
                    <a:tint val="75000"/>
                  </a:schemeClr>
                </a:solidFill>
              </a:defRPr>
            </a:lvl8pPr>
            <a:lvl9pPr marL="8823741"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0507383" y="1783691"/>
            <a:ext cx="18777790" cy="37952927"/>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174010" y="1783691"/>
            <a:ext cx="55828704" cy="3795292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2391909" y="27508442"/>
            <a:ext cx="25737979" cy="8502249"/>
          </a:xfrm>
        </p:spPr>
        <p:txBody>
          <a:bodyPr anchor="t"/>
          <a:lstStyle>
            <a:lvl1pPr algn="l">
              <a:defRPr sz="97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2391909" y="18144083"/>
            <a:ext cx="25737979" cy="9364362"/>
          </a:xfrm>
        </p:spPr>
        <p:txBody>
          <a:bodyPr anchor="b"/>
          <a:lstStyle>
            <a:lvl1pPr marL="0" indent="0">
              <a:buNone/>
              <a:defRPr sz="4800">
                <a:solidFill>
                  <a:schemeClr val="tx1">
                    <a:tint val="75000"/>
                  </a:schemeClr>
                </a:solidFill>
              </a:defRPr>
            </a:lvl1pPr>
            <a:lvl2pPr marL="1102967" indent="0">
              <a:buNone/>
              <a:defRPr sz="4300">
                <a:solidFill>
                  <a:schemeClr val="tx1">
                    <a:tint val="75000"/>
                  </a:schemeClr>
                </a:solidFill>
              </a:defRPr>
            </a:lvl2pPr>
            <a:lvl3pPr marL="2205935" indent="0">
              <a:buNone/>
              <a:defRPr sz="3800">
                <a:solidFill>
                  <a:schemeClr val="tx1">
                    <a:tint val="75000"/>
                  </a:schemeClr>
                </a:solidFill>
              </a:defRPr>
            </a:lvl3pPr>
            <a:lvl4pPr marL="3308902" indent="0">
              <a:buNone/>
              <a:defRPr sz="3300">
                <a:solidFill>
                  <a:schemeClr val="tx1">
                    <a:tint val="75000"/>
                  </a:schemeClr>
                </a:solidFill>
              </a:defRPr>
            </a:lvl4pPr>
            <a:lvl5pPr marL="4411871" indent="0">
              <a:buNone/>
              <a:defRPr sz="3300">
                <a:solidFill>
                  <a:schemeClr val="tx1">
                    <a:tint val="75000"/>
                  </a:schemeClr>
                </a:solidFill>
              </a:defRPr>
            </a:lvl5pPr>
            <a:lvl6pPr marL="5514839" indent="0">
              <a:buNone/>
              <a:defRPr sz="3300">
                <a:solidFill>
                  <a:schemeClr val="tx1">
                    <a:tint val="75000"/>
                  </a:schemeClr>
                </a:solidFill>
              </a:defRPr>
            </a:lvl6pPr>
            <a:lvl7pPr marL="6617806" indent="0">
              <a:buNone/>
              <a:defRPr sz="3300">
                <a:solidFill>
                  <a:schemeClr val="tx1">
                    <a:tint val="75000"/>
                  </a:schemeClr>
                </a:solidFill>
              </a:defRPr>
            </a:lvl7pPr>
            <a:lvl8pPr marL="7720774" indent="0">
              <a:buNone/>
              <a:defRPr sz="3300">
                <a:solidFill>
                  <a:schemeClr val="tx1">
                    <a:tint val="75000"/>
                  </a:schemeClr>
                </a:solidFill>
              </a:defRPr>
            </a:lvl8pPr>
            <a:lvl9pPr marL="8823741" indent="0">
              <a:buNone/>
              <a:defRPr sz="33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174012" y="10375131"/>
            <a:ext cx="37303247" cy="29361490"/>
          </a:xfrm>
        </p:spPr>
        <p:txBody>
          <a:bodyPr/>
          <a:lstStyle>
            <a:lvl1pPr>
              <a:defRPr sz="68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1981925" y="10375131"/>
            <a:ext cx="37303247" cy="29361490"/>
          </a:xfrm>
        </p:spPr>
        <p:txBody>
          <a:bodyPr/>
          <a:lstStyle>
            <a:lvl1pPr>
              <a:defRPr sz="68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514001" y="1714329"/>
            <a:ext cx="27251978" cy="7134757"/>
          </a:xfrm>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1513999" y="9582373"/>
            <a:ext cx="13378914" cy="3993479"/>
          </a:xfrm>
        </p:spPr>
        <p:txBody>
          <a:bodyPr anchor="b"/>
          <a:lstStyle>
            <a:lvl1pPr marL="0" indent="0">
              <a:buNone/>
              <a:defRPr sz="5700" b="1"/>
            </a:lvl1pPr>
            <a:lvl2pPr marL="1102967" indent="0">
              <a:buNone/>
              <a:defRPr sz="4800" b="1"/>
            </a:lvl2pPr>
            <a:lvl3pPr marL="2205935" indent="0">
              <a:buNone/>
              <a:defRPr sz="4300" b="1"/>
            </a:lvl3pPr>
            <a:lvl4pPr marL="3308902" indent="0">
              <a:buNone/>
              <a:defRPr sz="3800" b="1"/>
            </a:lvl4pPr>
            <a:lvl5pPr marL="4411871" indent="0">
              <a:buNone/>
              <a:defRPr sz="3800" b="1"/>
            </a:lvl5pPr>
            <a:lvl6pPr marL="5514839" indent="0">
              <a:buNone/>
              <a:defRPr sz="3800" b="1"/>
            </a:lvl6pPr>
            <a:lvl7pPr marL="6617806" indent="0">
              <a:buNone/>
              <a:defRPr sz="3800" b="1"/>
            </a:lvl7pPr>
            <a:lvl8pPr marL="7720774" indent="0">
              <a:buNone/>
              <a:defRPr sz="3800" b="1"/>
            </a:lvl8pPr>
            <a:lvl9pPr marL="8823741" indent="0">
              <a:buNone/>
              <a:defRPr sz="3800" b="1"/>
            </a:lvl9pPr>
          </a:lstStyle>
          <a:p>
            <a:pPr lvl="0"/>
            <a:r>
              <a:rPr lang="it-IT" smtClean="0"/>
              <a:t>Fare clic per modificare stili del testo dello schema</a:t>
            </a:r>
          </a:p>
        </p:txBody>
      </p:sp>
      <p:sp>
        <p:nvSpPr>
          <p:cNvPr id="4" name="Segnaposto contenuto 3"/>
          <p:cNvSpPr>
            <a:spLocks noGrp="1"/>
          </p:cNvSpPr>
          <p:nvPr>
            <p:ph sz="half" idx="2"/>
          </p:nvPr>
        </p:nvSpPr>
        <p:spPr>
          <a:xfrm>
            <a:off x="1513999" y="13575852"/>
            <a:ext cx="13378914" cy="24664451"/>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15381809" y="9582373"/>
            <a:ext cx="13384169" cy="3993479"/>
          </a:xfrm>
        </p:spPr>
        <p:txBody>
          <a:bodyPr anchor="b"/>
          <a:lstStyle>
            <a:lvl1pPr marL="0" indent="0">
              <a:buNone/>
              <a:defRPr sz="5700" b="1"/>
            </a:lvl1pPr>
            <a:lvl2pPr marL="1102967" indent="0">
              <a:buNone/>
              <a:defRPr sz="4800" b="1"/>
            </a:lvl2pPr>
            <a:lvl3pPr marL="2205935" indent="0">
              <a:buNone/>
              <a:defRPr sz="4300" b="1"/>
            </a:lvl3pPr>
            <a:lvl4pPr marL="3308902" indent="0">
              <a:buNone/>
              <a:defRPr sz="3800" b="1"/>
            </a:lvl4pPr>
            <a:lvl5pPr marL="4411871" indent="0">
              <a:buNone/>
              <a:defRPr sz="3800" b="1"/>
            </a:lvl5pPr>
            <a:lvl6pPr marL="5514839" indent="0">
              <a:buNone/>
              <a:defRPr sz="3800" b="1"/>
            </a:lvl6pPr>
            <a:lvl7pPr marL="6617806" indent="0">
              <a:buNone/>
              <a:defRPr sz="3800" b="1"/>
            </a:lvl7pPr>
            <a:lvl8pPr marL="7720774" indent="0">
              <a:buNone/>
              <a:defRPr sz="3800" b="1"/>
            </a:lvl8pPr>
            <a:lvl9pPr marL="8823741" indent="0">
              <a:buNone/>
              <a:defRPr sz="38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15381809" y="13575852"/>
            <a:ext cx="13384169" cy="24664451"/>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514002" y="1704415"/>
            <a:ext cx="9961904" cy="7253667"/>
          </a:xfrm>
        </p:spPr>
        <p:txBody>
          <a:bodyPr anchor="b"/>
          <a:lstStyle>
            <a:lvl1pPr algn="l">
              <a:defRPr sz="4800" b="1"/>
            </a:lvl1pPr>
          </a:lstStyle>
          <a:p>
            <a:r>
              <a:rPr lang="it-IT" smtClean="0"/>
              <a:t>Fare clic per modificare lo stile del titolo</a:t>
            </a:r>
            <a:endParaRPr lang="en-GB"/>
          </a:p>
        </p:txBody>
      </p:sp>
      <p:sp>
        <p:nvSpPr>
          <p:cNvPr id="3" name="Segnaposto contenuto 2"/>
          <p:cNvSpPr>
            <a:spLocks noGrp="1"/>
          </p:cNvSpPr>
          <p:nvPr>
            <p:ph idx="1"/>
          </p:nvPr>
        </p:nvSpPr>
        <p:spPr>
          <a:xfrm>
            <a:off x="11838632" y="1704424"/>
            <a:ext cx="16927347" cy="36535887"/>
          </a:xfrm>
        </p:spPr>
        <p:txBody>
          <a:bodyPr/>
          <a:lstStyle>
            <a:lvl1pPr>
              <a:defRPr sz="7800"/>
            </a:lvl1pPr>
            <a:lvl2pPr>
              <a:defRPr sz="6800"/>
            </a:lvl2pPr>
            <a:lvl3pPr>
              <a:defRPr sz="5700"/>
            </a:lvl3pPr>
            <a:lvl4pPr>
              <a:defRPr sz="4800"/>
            </a:lvl4pPr>
            <a:lvl5pPr>
              <a:defRPr sz="4800"/>
            </a:lvl5pPr>
            <a:lvl6pPr>
              <a:defRPr sz="4800"/>
            </a:lvl6pPr>
            <a:lvl7pPr>
              <a:defRPr sz="4800"/>
            </a:lvl7pPr>
            <a:lvl8pPr>
              <a:defRPr sz="4800"/>
            </a:lvl8pPr>
            <a:lvl9pPr>
              <a:defRPr sz="4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1514002" y="8958085"/>
            <a:ext cx="9961904" cy="29282220"/>
          </a:xfrm>
        </p:spPr>
        <p:txBody>
          <a:bodyPr/>
          <a:lstStyle>
            <a:lvl1pPr marL="0" indent="0">
              <a:buNone/>
              <a:defRPr sz="3300"/>
            </a:lvl1pPr>
            <a:lvl2pPr marL="1102967" indent="0">
              <a:buNone/>
              <a:defRPr sz="2900"/>
            </a:lvl2pPr>
            <a:lvl3pPr marL="2205935" indent="0">
              <a:buNone/>
              <a:defRPr sz="2400"/>
            </a:lvl3pPr>
            <a:lvl4pPr marL="3308902" indent="0">
              <a:buNone/>
              <a:defRPr sz="2100"/>
            </a:lvl4pPr>
            <a:lvl5pPr marL="4411871" indent="0">
              <a:buNone/>
              <a:defRPr sz="2100"/>
            </a:lvl5pPr>
            <a:lvl6pPr marL="5514839" indent="0">
              <a:buNone/>
              <a:defRPr sz="2100"/>
            </a:lvl6pPr>
            <a:lvl7pPr marL="6617806" indent="0">
              <a:buNone/>
              <a:defRPr sz="2100"/>
            </a:lvl7pPr>
            <a:lvl8pPr marL="7720774" indent="0">
              <a:buNone/>
              <a:defRPr sz="2100"/>
            </a:lvl8pPr>
            <a:lvl9pPr marL="8823741" indent="0">
              <a:buNone/>
              <a:defRPr sz="21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935087" y="29965974"/>
            <a:ext cx="18167985" cy="3537651"/>
          </a:xfrm>
        </p:spPr>
        <p:txBody>
          <a:bodyPr anchor="b"/>
          <a:lstStyle>
            <a:lvl1pPr algn="l">
              <a:defRPr sz="48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5935087" y="3825024"/>
            <a:ext cx="18167985" cy="25685116"/>
          </a:xfrm>
        </p:spPr>
        <p:txBody>
          <a:bodyPr/>
          <a:lstStyle>
            <a:lvl1pPr marL="0" indent="0">
              <a:buNone/>
              <a:defRPr sz="7800"/>
            </a:lvl1pPr>
            <a:lvl2pPr marL="1102967" indent="0">
              <a:buNone/>
              <a:defRPr sz="6800"/>
            </a:lvl2pPr>
            <a:lvl3pPr marL="2205935" indent="0">
              <a:buNone/>
              <a:defRPr sz="5700"/>
            </a:lvl3pPr>
            <a:lvl4pPr marL="3308902" indent="0">
              <a:buNone/>
              <a:defRPr sz="4800"/>
            </a:lvl4pPr>
            <a:lvl5pPr marL="4411871" indent="0">
              <a:buNone/>
              <a:defRPr sz="4800"/>
            </a:lvl5pPr>
            <a:lvl6pPr marL="5514839" indent="0">
              <a:buNone/>
              <a:defRPr sz="4800"/>
            </a:lvl6pPr>
            <a:lvl7pPr marL="6617806" indent="0">
              <a:buNone/>
              <a:defRPr sz="4800"/>
            </a:lvl7pPr>
            <a:lvl8pPr marL="7720774" indent="0">
              <a:buNone/>
              <a:defRPr sz="4800"/>
            </a:lvl8pPr>
            <a:lvl9pPr marL="8823741" indent="0">
              <a:buNone/>
              <a:defRPr sz="4800"/>
            </a:lvl9pPr>
          </a:lstStyle>
          <a:p>
            <a:endParaRPr lang="en-GB"/>
          </a:p>
        </p:txBody>
      </p:sp>
      <p:sp>
        <p:nvSpPr>
          <p:cNvPr id="4" name="Segnaposto testo 3"/>
          <p:cNvSpPr>
            <a:spLocks noGrp="1"/>
          </p:cNvSpPr>
          <p:nvPr>
            <p:ph type="body" sz="half" idx="2"/>
          </p:nvPr>
        </p:nvSpPr>
        <p:spPr>
          <a:xfrm>
            <a:off x="5935087" y="33503619"/>
            <a:ext cx="18167985" cy="5024056"/>
          </a:xfrm>
        </p:spPr>
        <p:txBody>
          <a:bodyPr/>
          <a:lstStyle>
            <a:lvl1pPr marL="0" indent="0">
              <a:buNone/>
              <a:defRPr sz="3300"/>
            </a:lvl1pPr>
            <a:lvl2pPr marL="1102967" indent="0">
              <a:buNone/>
              <a:defRPr sz="2900"/>
            </a:lvl2pPr>
            <a:lvl3pPr marL="2205935" indent="0">
              <a:buNone/>
              <a:defRPr sz="2400"/>
            </a:lvl3pPr>
            <a:lvl4pPr marL="3308902" indent="0">
              <a:buNone/>
              <a:defRPr sz="2100"/>
            </a:lvl4pPr>
            <a:lvl5pPr marL="4411871" indent="0">
              <a:buNone/>
              <a:defRPr sz="2100"/>
            </a:lvl5pPr>
            <a:lvl6pPr marL="5514839" indent="0">
              <a:buNone/>
              <a:defRPr sz="2100"/>
            </a:lvl6pPr>
            <a:lvl7pPr marL="6617806" indent="0">
              <a:buNone/>
              <a:defRPr sz="2100"/>
            </a:lvl7pPr>
            <a:lvl8pPr marL="7720774" indent="0">
              <a:buNone/>
              <a:defRPr sz="2100"/>
            </a:lvl8pPr>
            <a:lvl9pPr marL="8823741" indent="0">
              <a:buNone/>
              <a:defRPr sz="21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DF978E1-EF96-4E7D-81B8-4C58CB1DA084}" type="datetimeFigureOut">
              <a:rPr lang="en-GB" smtClean="0"/>
              <a:pPr/>
              <a:t>28/04/2016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F97A8AB1-07E7-4AD3-8551-5A65F7B9C5D1}" type="slidenum">
              <a:rPr lang="en-GB" smtClean="0"/>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14001" y="1714329"/>
            <a:ext cx="27251978" cy="7134757"/>
          </a:xfrm>
          <a:prstGeom prst="rect">
            <a:avLst/>
          </a:prstGeom>
        </p:spPr>
        <p:txBody>
          <a:bodyPr vert="horz" lIns="220593" tIns="110297" rIns="220593" bIns="110297"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1514001" y="9988662"/>
            <a:ext cx="27251978" cy="28251649"/>
          </a:xfrm>
          <a:prstGeom prst="rect">
            <a:avLst/>
          </a:prstGeom>
        </p:spPr>
        <p:txBody>
          <a:bodyPr vert="horz" lIns="220593" tIns="110297" rIns="220593" bIns="110297"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1514001" y="39677169"/>
            <a:ext cx="7065328" cy="2279158"/>
          </a:xfrm>
          <a:prstGeom prst="rect">
            <a:avLst/>
          </a:prstGeom>
        </p:spPr>
        <p:txBody>
          <a:bodyPr vert="horz" lIns="220593" tIns="110297" rIns="220593" bIns="110297" rtlCol="0" anchor="ctr"/>
          <a:lstStyle>
            <a:lvl1pPr algn="l">
              <a:defRPr sz="2900">
                <a:solidFill>
                  <a:schemeClr val="tx1">
                    <a:tint val="75000"/>
                  </a:schemeClr>
                </a:solidFill>
              </a:defRPr>
            </a:lvl1pPr>
          </a:lstStyle>
          <a:p>
            <a:fld id="{3DF978E1-EF96-4E7D-81B8-4C58CB1DA084}" type="datetimeFigureOut">
              <a:rPr lang="en-GB" smtClean="0"/>
              <a:pPr/>
              <a:t>28/04/2016</a:t>
            </a:fld>
            <a:endParaRPr lang="en-GB"/>
          </a:p>
        </p:txBody>
      </p:sp>
      <p:sp>
        <p:nvSpPr>
          <p:cNvPr id="5" name="Segnaposto piè di pagina 4"/>
          <p:cNvSpPr>
            <a:spLocks noGrp="1"/>
          </p:cNvSpPr>
          <p:nvPr>
            <p:ph type="ftr" sz="quarter" idx="3"/>
          </p:nvPr>
        </p:nvSpPr>
        <p:spPr>
          <a:xfrm>
            <a:off x="10345658" y="39677169"/>
            <a:ext cx="9588659" cy="2279158"/>
          </a:xfrm>
          <a:prstGeom prst="rect">
            <a:avLst/>
          </a:prstGeom>
        </p:spPr>
        <p:txBody>
          <a:bodyPr vert="horz" lIns="220593" tIns="110297" rIns="220593" bIns="110297" rtlCol="0" anchor="ctr"/>
          <a:lstStyle>
            <a:lvl1pPr algn="ctr">
              <a:defRPr sz="29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21700651" y="39677169"/>
            <a:ext cx="7065328" cy="2279158"/>
          </a:xfrm>
          <a:prstGeom prst="rect">
            <a:avLst/>
          </a:prstGeom>
        </p:spPr>
        <p:txBody>
          <a:bodyPr vert="horz" lIns="220593" tIns="110297" rIns="220593" bIns="110297" rtlCol="0" anchor="ctr"/>
          <a:lstStyle>
            <a:lvl1pPr algn="r">
              <a:defRPr sz="2900">
                <a:solidFill>
                  <a:schemeClr val="tx1">
                    <a:tint val="75000"/>
                  </a:schemeClr>
                </a:solidFill>
              </a:defRPr>
            </a:lvl1pPr>
          </a:lstStyle>
          <a:p>
            <a:fld id="{F97A8AB1-07E7-4AD3-8551-5A65F7B9C5D1}" type="slidenum">
              <a:rPr lang="en-GB" smtClean="0"/>
              <a:pPr/>
              <a:t>‹N›</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05935" rtl="0" eaLnBrk="1" latinLnBrk="0" hangingPunct="1">
        <a:spcBef>
          <a:spcPct val="0"/>
        </a:spcBef>
        <a:buNone/>
        <a:defRPr sz="10600" kern="1200">
          <a:solidFill>
            <a:schemeClr val="tx1"/>
          </a:solidFill>
          <a:latin typeface="+mj-lt"/>
          <a:ea typeface="+mj-ea"/>
          <a:cs typeface="+mj-cs"/>
        </a:defRPr>
      </a:lvl1pPr>
    </p:titleStyle>
    <p:bodyStyle>
      <a:lvl1pPr marL="827226" indent="-827226" algn="l" defTabSz="2205935" rtl="0" eaLnBrk="1" latinLnBrk="0" hangingPunct="1">
        <a:spcBef>
          <a:spcPct val="20000"/>
        </a:spcBef>
        <a:buFont typeface="Arial" pitchFamily="34" charset="0"/>
        <a:buChar char="•"/>
        <a:defRPr sz="7800" kern="1200">
          <a:solidFill>
            <a:schemeClr val="tx1"/>
          </a:solidFill>
          <a:latin typeface="+mn-lt"/>
          <a:ea typeface="+mn-ea"/>
          <a:cs typeface="+mn-cs"/>
        </a:defRPr>
      </a:lvl1pPr>
      <a:lvl2pPr marL="1792323" indent="-689355" algn="l" defTabSz="2205935" rtl="0" eaLnBrk="1" latinLnBrk="0" hangingPunct="1">
        <a:spcBef>
          <a:spcPct val="20000"/>
        </a:spcBef>
        <a:buFont typeface="Arial" pitchFamily="34" charset="0"/>
        <a:buChar char="–"/>
        <a:defRPr sz="6800" kern="1200">
          <a:solidFill>
            <a:schemeClr val="tx1"/>
          </a:solidFill>
          <a:latin typeface="+mn-lt"/>
          <a:ea typeface="+mn-ea"/>
          <a:cs typeface="+mn-cs"/>
        </a:defRPr>
      </a:lvl2pPr>
      <a:lvl3pPr marL="2757419" indent="-551484" algn="l" defTabSz="2205935" rtl="0" eaLnBrk="1" latinLnBrk="0" hangingPunct="1">
        <a:spcBef>
          <a:spcPct val="20000"/>
        </a:spcBef>
        <a:buFont typeface="Arial" pitchFamily="34" charset="0"/>
        <a:buChar char="•"/>
        <a:defRPr sz="5700" kern="1200">
          <a:solidFill>
            <a:schemeClr val="tx1"/>
          </a:solidFill>
          <a:latin typeface="+mn-lt"/>
          <a:ea typeface="+mn-ea"/>
          <a:cs typeface="+mn-cs"/>
        </a:defRPr>
      </a:lvl3pPr>
      <a:lvl4pPr marL="3860387" indent="-551484" algn="l" defTabSz="2205935"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4963354" indent="-551484" algn="l" defTabSz="2205935"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6066322" indent="-551484" algn="l" defTabSz="2205935"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169290" indent="-551484" algn="l" defTabSz="2205935"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272258" indent="-551484" algn="l" defTabSz="2205935"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375225" indent="-551484" algn="l" defTabSz="2205935"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en-US"/>
      </a:defPPr>
      <a:lvl1pPr marL="0" algn="l" defTabSz="2205935" rtl="0" eaLnBrk="1" latinLnBrk="0" hangingPunct="1">
        <a:defRPr sz="4300" kern="1200">
          <a:solidFill>
            <a:schemeClr val="tx1"/>
          </a:solidFill>
          <a:latin typeface="+mn-lt"/>
          <a:ea typeface="+mn-ea"/>
          <a:cs typeface="+mn-cs"/>
        </a:defRPr>
      </a:lvl1pPr>
      <a:lvl2pPr marL="1102967" algn="l" defTabSz="2205935" rtl="0" eaLnBrk="1" latinLnBrk="0" hangingPunct="1">
        <a:defRPr sz="4300" kern="1200">
          <a:solidFill>
            <a:schemeClr val="tx1"/>
          </a:solidFill>
          <a:latin typeface="+mn-lt"/>
          <a:ea typeface="+mn-ea"/>
          <a:cs typeface="+mn-cs"/>
        </a:defRPr>
      </a:lvl2pPr>
      <a:lvl3pPr marL="2205935" algn="l" defTabSz="2205935" rtl="0" eaLnBrk="1" latinLnBrk="0" hangingPunct="1">
        <a:defRPr sz="4300" kern="1200">
          <a:solidFill>
            <a:schemeClr val="tx1"/>
          </a:solidFill>
          <a:latin typeface="+mn-lt"/>
          <a:ea typeface="+mn-ea"/>
          <a:cs typeface="+mn-cs"/>
        </a:defRPr>
      </a:lvl3pPr>
      <a:lvl4pPr marL="3308902" algn="l" defTabSz="2205935" rtl="0" eaLnBrk="1" latinLnBrk="0" hangingPunct="1">
        <a:defRPr sz="4300" kern="1200">
          <a:solidFill>
            <a:schemeClr val="tx1"/>
          </a:solidFill>
          <a:latin typeface="+mn-lt"/>
          <a:ea typeface="+mn-ea"/>
          <a:cs typeface="+mn-cs"/>
        </a:defRPr>
      </a:lvl4pPr>
      <a:lvl5pPr marL="4411871" algn="l" defTabSz="2205935" rtl="0" eaLnBrk="1" latinLnBrk="0" hangingPunct="1">
        <a:defRPr sz="4300" kern="1200">
          <a:solidFill>
            <a:schemeClr val="tx1"/>
          </a:solidFill>
          <a:latin typeface="+mn-lt"/>
          <a:ea typeface="+mn-ea"/>
          <a:cs typeface="+mn-cs"/>
        </a:defRPr>
      </a:lvl5pPr>
      <a:lvl6pPr marL="5514839" algn="l" defTabSz="2205935" rtl="0" eaLnBrk="1" latinLnBrk="0" hangingPunct="1">
        <a:defRPr sz="4300" kern="1200">
          <a:solidFill>
            <a:schemeClr val="tx1"/>
          </a:solidFill>
          <a:latin typeface="+mn-lt"/>
          <a:ea typeface="+mn-ea"/>
          <a:cs typeface="+mn-cs"/>
        </a:defRPr>
      </a:lvl6pPr>
      <a:lvl7pPr marL="6617806" algn="l" defTabSz="2205935" rtl="0" eaLnBrk="1" latinLnBrk="0" hangingPunct="1">
        <a:defRPr sz="4300" kern="1200">
          <a:solidFill>
            <a:schemeClr val="tx1"/>
          </a:solidFill>
          <a:latin typeface="+mn-lt"/>
          <a:ea typeface="+mn-ea"/>
          <a:cs typeface="+mn-cs"/>
        </a:defRPr>
      </a:lvl7pPr>
      <a:lvl8pPr marL="7720774" algn="l" defTabSz="2205935" rtl="0" eaLnBrk="1" latinLnBrk="0" hangingPunct="1">
        <a:defRPr sz="4300" kern="1200">
          <a:solidFill>
            <a:schemeClr val="tx1"/>
          </a:solidFill>
          <a:latin typeface="+mn-lt"/>
          <a:ea typeface="+mn-ea"/>
          <a:cs typeface="+mn-cs"/>
        </a:defRPr>
      </a:lvl8pPr>
      <a:lvl9pPr marL="8823741" algn="l" defTabSz="2205935"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tiff"/><Relationship Id="rId13" Type="http://schemas.openxmlformats.org/officeDocument/2006/relationships/image" Target="../media/image7.tiff"/><Relationship Id="rId1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chart" Target="../charts/chart4.xml"/><Relationship Id="rId12" Type="http://schemas.openxmlformats.org/officeDocument/2006/relationships/image" Target="../media/image6.tiff"/><Relationship Id="rId17" Type="http://schemas.openxmlformats.org/officeDocument/2006/relationships/image" Target="../media/image10.png"/><Relationship Id="rId2" Type="http://schemas.openxmlformats.org/officeDocument/2006/relationships/slideLayout" Target="../slideLayouts/slideLayout1.xml"/><Relationship Id="rId16" Type="http://schemas.openxmlformats.org/officeDocument/2006/relationships/image" Target="../media/image9.gif"/><Relationship Id="rId1" Type="http://schemas.openxmlformats.org/officeDocument/2006/relationships/vmlDrawing" Target="../drawings/vmlDrawing1.vml"/><Relationship Id="rId6" Type="http://schemas.openxmlformats.org/officeDocument/2006/relationships/chart" Target="../charts/chart3.xml"/><Relationship Id="rId11" Type="http://schemas.openxmlformats.org/officeDocument/2006/relationships/image" Target="../media/image5.tiff"/><Relationship Id="rId5" Type="http://schemas.openxmlformats.org/officeDocument/2006/relationships/chart" Target="../charts/chart2.xml"/><Relationship Id="rId15" Type="http://schemas.openxmlformats.org/officeDocument/2006/relationships/oleObject" Target="../embeddings/oleObject1.bin"/><Relationship Id="rId10" Type="http://schemas.openxmlformats.org/officeDocument/2006/relationships/image" Target="../media/image4.tiff"/><Relationship Id="rId4" Type="http://schemas.openxmlformats.org/officeDocument/2006/relationships/chart" Target="../charts/chart1.xml"/><Relationship Id="rId9" Type="http://schemas.openxmlformats.org/officeDocument/2006/relationships/image" Target="../media/image3.tif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uppo 197"/>
          <p:cNvGrpSpPr/>
          <p:nvPr/>
        </p:nvGrpSpPr>
        <p:grpSpPr>
          <a:xfrm>
            <a:off x="20576107" y="29469156"/>
            <a:ext cx="8712968" cy="10081121"/>
            <a:chOff x="20720123" y="30047303"/>
            <a:chExt cx="8712968" cy="10154032"/>
          </a:xfrm>
        </p:grpSpPr>
        <p:sp>
          <p:nvSpPr>
            <p:cNvPr id="197" name="CasellaDiTesto 196"/>
            <p:cNvSpPr txBox="1"/>
            <p:nvPr/>
          </p:nvSpPr>
          <p:spPr>
            <a:xfrm>
              <a:off x="20972635" y="39271327"/>
              <a:ext cx="7344816" cy="930008"/>
            </a:xfrm>
            <a:prstGeom prst="rect">
              <a:avLst/>
            </a:prstGeom>
            <a:noFill/>
            <a:ln>
              <a:solidFill>
                <a:srgbClr val="00B050"/>
              </a:solidFill>
            </a:ln>
          </p:spPr>
          <p:txBody>
            <a:bodyPr wrap="square" rtlCol="0">
              <a:spAutoFit/>
            </a:bodyPr>
            <a:lstStyle/>
            <a:p>
              <a:r>
                <a:rPr lang="en-GB" sz="1800" u="sng" dirty="0" smtClean="0"/>
                <a:t>Figure 6</a:t>
              </a:r>
              <a:r>
                <a:rPr lang="en-GB" sz="1800" dirty="0" smtClean="0"/>
                <a:t>. CH and FI sites were selected to show the relevance of the subsoil (red bars) in the whole profile SOC stock. AGB and AGN was measured only at P, R2 and F stages.</a:t>
              </a:r>
              <a:endParaRPr lang="en-GB" sz="1800" dirty="0"/>
            </a:p>
          </p:txBody>
        </p:sp>
        <p:grpSp>
          <p:nvGrpSpPr>
            <p:cNvPr id="177" name="Gruppo 176"/>
            <p:cNvGrpSpPr/>
            <p:nvPr/>
          </p:nvGrpSpPr>
          <p:grpSpPr>
            <a:xfrm>
              <a:off x="20720123" y="30047303"/>
              <a:ext cx="8712968" cy="9069364"/>
              <a:chOff x="20720123" y="30068923"/>
              <a:chExt cx="8712968" cy="9610820"/>
            </a:xfrm>
          </p:grpSpPr>
          <p:graphicFrame>
            <p:nvGraphicFramePr>
              <p:cNvPr id="176" name="Grafico 175"/>
              <p:cNvGraphicFramePr/>
              <p:nvPr/>
            </p:nvGraphicFramePr>
            <p:xfrm>
              <a:off x="20720607" y="30068923"/>
              <a:ext cx="8712000" cy="52651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5" name="Grafico 174"/>
              <p:cNvGraphicFramePr/>
              <p:nvPr/>
            </p:nvGraphicFramePr>
            <p:xfrm>
              <a:off x="20720123" y="34490866"/>
              <a:ext cx="8712968" cy="5188877"/>
            </p:xfrm>
            <a:graphic>
              <a:graphicData uri="http://schemas.openxmlformats.org/drawingml/2006/chart">
                <c:chart xmlns:c="http://schemas.openxmlformats.org/drawingml/2006/chart" xmlns:r="http://schemas.openxmlformats.org/officeDocument/2006/relationships" r:id="rId5"/>
              </a:graphicData>
            </a:graphic>
          </p:graphicFrame>
        </p:grpSp>
      </p:grpSp>
      <p:sp>
        <p:nvSpPr>
          <p:cNvPr id="6" name="Sottotitolo 2"/>
          <p:cNvSpPr txBox="1">
            <a:spLocks/>
          </p:cNvSpPr>
          <p:nvPr/>
        </p:nvSpPr>
        <p:spPr>
          <a:xfrm>
            <a:off x="1530475" y="25796750"/>
            <a:ext cx="27255028" cy="360040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220593" tIns="110297" rIns="220593" bIns="110297" rtlCol="0">
            <a:normAutofit/>
          </a:bodyPr>
          <a:lstStyle/>
          <a:p>
            <a:pPr marL="742950" indent="-742950">
              <a:buFont typeface="+mj-lt"/>
              <a:buAutoNum type="arabicPeriod"/>
            </a:pPr>
            <a:r>
              <a:rPr lang="en-US" sz="3600" dirty="0" smtClean="0"/>
              <a:t>In all the sites, SOC stock changes along the process (Fig. 4).</a:t>
            </a:r>
            <a:endParaRPr lang="en-GB" sz="3600" dirty="0" smtClean="0"/>
          </a:p>
          <a:p>
            <a:pPr marL="742950" indent="-742950">
              <a:buFont typeface="+mj-lt"/>
              <a:buAutoNum type="arabicPeriod"/>
            </a:pPr>
            <a:r>
              <a:rPr lang="en-US" sz="3600" dirty="0" smtClean="0"/>
              <a:t>Alps sites show a similar trend with no SOC stock statistical differences between P and F stages. Instead, Apennine sites show a progressive increase in SOC stock (except for VA) (Fig. 4).</a:t>
            </a:r>
            <a:endParaRPr lang="en-GB" sz="3600" dirty="0" smtClean="0"/>
          </a:p>
          <a:p>
            <a:pPr marL="742950" indent="-742950">
              <a:buFont typeface="+mj-lt"/>
              <a:buAutoNum type="arabicPeriod"/>
            </a:pPr>
            <a:r>
              <a:rPr lang="en-US" sz="3600" dirty="0" smtClean="0"/>
              <a:t>Highest differences in SOC stock between P and F were measured for FA and PI (lower mean annual precipitations) (Fig. 4).</a:t>
            </a:r>
            <a:endParaRPr lang="en-GB" sz="3600" dirty="0" smtClean="0"/>
          </a:p>
          <a:p>
            <a:pPr marL="742950" indent="-742950" algn="just">
              <a:buFont typeface="+mj-lt"/>
              <a:buAutoNum type="arabicPeriod"/>
            </a:pPr>
            <a:r>
              <a:rPr lang="en-US" sz="3600" dirty="0" smtClean="0"/>
              <a:t>Adding together the three pools considered, all woody encroachments lead to an increase in terrestrial C storage (Fig.5).</a:t>
            </a:r>
          </a:p>
          <a:p>
            <a:pPr marL="742950" indent="-742950" algn="just">
              <a:buFont typeface="+mj-lt"/>
              <a:buAutoNum type="arabicPeriod"/>
            </a:pPr>
            <a:r>
              <a:rPr lang="en-US" sz="3600" dirty="0" smtClean="0"/>
              <a:t>The subsoil compartment plays a dominant role in the total soil C content even if it is usually not considered in the literature (Fig. 6).</a:t>
            </a:r>
            <a:endParaRPr lang="en-GB" sz="3600" dirty="0" smtClean="0"/>
          </a:p>
          <a:p>
            <a:pPr marL="742950" indent="-742950" algn="just">
              <a:buFont typeface="+mj-lt"/>
              <a:buAutoNum type="arabicPeriod"/>
            </a:pPr>
            <a:endParaRPr lang="en-GB" sz="3600" dirty="0" smtClean="0"/>
          </a:p>
          <a:p>
            <a:endParaRPr lang="en-GB" sz="2900" dirty="0" smtClean="0">
              <a:solidFill>
                <a:schemeClr val="dk1"/>
              </a:solidFill>
            </a:endParaRPr>
          </a:p>
        </p:txBody>
      </p:sp>
      <p:sp>
        <p:nvSpPr>
          <p:cNvPr id="318" name="Rettangolo arrotondato 317"/>
          <p:cNvSpPr/>
          <p:nvPr/>
        </p:nvSpPr>
        <p:spPr>
          <a:xfrm>
            <a:off x="594371" y="24860646"/>
            <a:ext cx="29091600" cy="15049672"/>
          </a:xfrm>
          <a:prstGeom prst="roundRect">
            <a:avLst/>
          </a:prstGeom>
          <a:solidFill>
            <a:srgbClr val="00B050">
              <a:alpha val="5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6" name="Gruppo 195"/>
          <p:cNvGrpSpPr/>
          <p:nvPr/>
        </p:nvGrpSpPr>
        <p:grpSpPr>
          <a:xfrm>
            <a:off x="1030961" y="29181126"/>
            <a:ext cx="19500542" cy="6899994"/>
            <a:chOff x="1030961" y="29523280"/>
            <a:chExt cx="19500542" cy="6899994"/>
          </a:xfrm>
        </p:grpSpPr>
        <p:graphicFrame>
          <p:nvGraphicFramePr>
            <p:cNvPr id="154" name="Grafico 153"/>
            <p:cNvGraphicFramePr/>
            <p:nvPr/>
          </p:nvGraphicFramePr>
          <p:xfrm>
            <a:off x="1030961" y="29523280"/>
            <a:ext cx="9711996" cy="61206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5" name="Grafico 154"/>
            <p:cNvGraphicFramePr/>
            <p:nvPr/>
          </p:nvGraphicFramePr>
          <p:xfrm>
            <a:off x="10819507" y="29523280"/>
            <a:ext cx="9711996" cy="6120680"/>
          </p:xfrm>
          <a:graphic>
            <a:graphicData uri="http://schemas.openxmlformats.org/drawingml/2006/chart">
              <c:chart xmlns:c="http://schemas.openxmlformats.org/drawingml/2006/chart" xmlns:r="http://schemas.openxmlformats.org/officeDocument/2006/relationships" r:id="rId7"/>
            </a:graphicData>
          </a:graphic>
        </p:graphicFrame>
        <p:sp>
          <p:nvSpPr>
            <p:cNvPr id="187" name="CasellaDiTesto 186"/>
            <p:cNvSpPr txBox="1"/>
            <p:nvPr/>
          </p:nvSpPr>
          <p:spPr>
            <a:xfrm>
              <a:off x="1276176" y="35481941"/>
              <a:ext cx="9221566" cy="923330"/>
            </a:xfrm>
            <a:prstGeom prst="rect">
              <a:avLst/>
            </a:prstGeom>
            <a:noFill/>
            <a:ln>
              <a:solidFill>
                <a:srgbClr val="00B050"/>
              </a:solidFill>
            </a:ln>
          </p:spPr>
          <p:txBody>
            <a:bodyPr wrap="square" rtlCol="0">
              <a:spAutoFit/>
            </a:bodyPr>
            <a:lstStyle/>
            <a:p>
              <a:r>
                <a:rPr lang="en-GB" sz="1800" u="sng" dirty="0" smtClean="0"/>
                <a:t>Figure 4</a:t>
              </a:r>
              <a:r>
                <a:rPr lang="en-GB" sz="1800" dirty="0" smtClean="0"/>
                <a:t>. Variation of SOC stock in the whole profile (topsoil + subsoil) along the woody encroachment process in each site. Red circle groups the Apennine sites, while blue circle groups Alpine sites. VA site seems to have an independent SOC trend.</a:t>
              </a:r>
              <a:endParaRPr lang="en-GB" sz="1800" dirty="0"/>
            </a:p>
          </p:txBody>
        </p:sp>
        <p:sp>
          <p:nvSpPr>
            <p:cNvPr id="193" name="CasellaDiTesto 192"/>
            <p:cNvSpPr txBox="1"/>
            <p:nvPr/>
          </p:nvSpPr>
          <p:spPr>
            <a:xfrm>
              <a:off x="11064722" y="35499944"/>
              <a:ext cx="9221566" cy="923330"/>
            </a:xfrm>
            <a:prstGeom prst="rect">
              <a:avLst/>
            </a:prstGeom>
            <a:noFill/>
            <a:ln>
              <a:solidFill>
                <a:srgbClr val="00B050"/>
              </a:solidFill>
            </a:ln>
          </p:spPr>
          <p:txBody>
            <a:bodyPr wrap="square" rtlCol="0">
              <a:spAutoFit/>
            </a:bodyPr>
            <a:lstStyle/>
            <a:p>
              <a:r>
                <a:rPr lang="en-GB" sz="1800" u="sng" dirty="0" smtClean="0"/>
                <a:t>Figure 5</a:t>
              </a:r>
              <a:r>
                <a:rPr lang="en-GB" sz="1800" dirty="0" smtClean="0"/>
                <a:t>. Change of the sum of considered C stocks (soil , AGB and AGN) along the woody encroachment process in each site. AGB and AGN of stages for which data was not collected (Fig. 6) have been interpolated linearly between stages with available measurements.</a:t>
              </a:r>
              <a:endParaRPr lang="en-GB" sz="1800" dirty="0"/>
            </a:p>
          </p:txBody>
        </p:sp>
      </p:grpSp>
      <p:grpSp>
        <p:nvGrpSpPr>
          <p:cNvPr id="323" name="Gruppo 322"/>
          <p:cNvGrpSpPr/>
          <p:nvPr/>
        </p:nvGrpSpPr>
        <p:grpSpPr>
          <a:xfrm>
            <a:off x="3186659" y="25004662"/>
            <a:ext cx="7344816" cy="792088"/>
            <a:chOff x="3474691" y="25076670"/>
            <a:chExt cx="7344816" cy="792088"/>
          </a:xfrm>
        </p:grpSpPr>
        <p:sp>
          <p:nvSpPr>
            <p:cNvPr id="319" name="Rettangolo arrotondato 318"/>
            <p:cNvSpPr/>
            <p:nvPr/>
          </p:nvSpPr>
          <p:spPr>
            <a:xfrm>
              <a:off x="3474691" y="25076670"/>
              <a:ext cx="7344816" cy="792088"/>
            </a:xfrm>
            <a:prstGeom prst="roundRect">
              <a:avLst/>
            </a:prstGeom>
            <a:solidFill>
              <a:srgbClr val="00B050">
                <a:alpha val="26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CasellaDiTesto 321"/>
            <p:cNvSpPr txBox="1"/>
            <p:nvPr/>
          </p:nvSpPr>
          <p:spPr>
            <a:xfrm>
              <a:off x="3726719" y="25076670"/>
              <a:ext cx="6840760" cy="754053"/>
            </a:xfrm>
            <a:prstGeom prst="rect">
              <a:avLst/>
            </a:prstGeom>
            <a:noFill/>
          </p:spPr>
          <p:txBody>
            <a:bodyPr wrap="square" rtlCol="0">
              <a:spAutoFit/>
            </a:bodyPr>
            <a:lstStyle/>
            <a:p>
              <a:pPr algn="ctr"/>
              <a:r>
                <a:rPr lang="en-GB" b="1" dirty="0" smtClean="0"/>
                <a:t>RESULTS AND DISCUSSION</a:t>
              </a:r>
              <a:endParaRPr lang="en-GB" b="1" dirty="0"/>
            </a:p>
          </p:txBody>
        </p:sp>
      </p:grpSp>
      <p:grpSp>
        <p:nvGrpSpPr>
          <p:cNvPr id="160" name="Gruppo 159"/>
          <p:cNvGrpSpPr/>
          <p:nvPr/>
        </p:nvGrpSpPr>
        <p:grpSpPr>
          <a:xfrm>
            <a:off x="522363" y="3690294"/>
            <a:ext cx="29091232" cy="4824536"/>
            <a:chOff x="522363" y="3834310"/>
            <a:chExt cx="29091232" cy="4824536"/>
          </a:xfrm>
        </p:grpSpPr>
        <p:sp>
          <p:nvSpPr>
            <p:cNvPr id="147" name="Rettangolo arrotondato 146"/>
            <p:cNvSpPr/>
            <p:nvPr/>
          </p:nvSpPr>
          <p:spPr>
            <a:xfrm>
              <a:off x="522363" y="3834310"/>
              <a:ext cx="29091232" cy="4824536"/>
            </a:xfrm>
            <a:prstGeom prst="roundRect">
              <a:avLst/>
            </a:prstGeom>
            <a:solidFill>
              <a:schemeClr val="accent1">
                <a:alpha val="5000"/>
              </a:scheme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ttangolo arrotondato 148"/>
            <p:cNvSpPr/>
            <p:nvPr/>
          </p:nvSpPr>
          <p:spPr>
            <a:xfrm>
              <a:off x="2862623" y="4050334"/>
              <a:ext cx="6192688" cy="792088"/>
            </a:xfrm>
            <a:prstGeom prst="roundRect">
              <a:avLst/>
            </a:prstGeom>
            <a:solidFill>
              <a:schemeClr val="accent1">
                <a:alpha val="26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uppo 145"/>
          <p:cNvGrpSpPr/>
          <p:nvPr/>
        </p:nvGrpSpPr>
        <p:grpSpPr>
          <a:xfrm>
            <a:off x="522363" y="3906318"/>
            <a:ext cx="28803200" cy="4440689"/>
            <a:chOff x="522363" y="4266358"/>
            <a:chExt cx="28803200" cy="4440689"/>
          </a:xfrm>
        </p:grpSpPr>
        <p:sp>
          <p:nvSpPr>
            <p:cNvPr id="133" name="CasellaDiTesto 132"/>
            <p:cNvSpPr txBox="1"/>
            <p:nvPr/>
          </p:nvSpPr>
          <p:spPr>
            <a:xfrm>
              <a:off x="522363" y="5490494"/>
              <a:ext cx="15625736" cy="1200329"/>
            </a:xfrm>
            <a:prstGeom prst="rect">
              <a:avLst/>
            </a:prstGeom>
            <a:noFill/>
          </p:spPr>
          <p:txBody>
            <a:bodyPr wrap="square" rtlCol="0">
              <a:spAutoFit/>
            </a:bodyPr>
            <a:lstStyle/>
            <a:p>
              <a:pPr algn="ctr"/>
              <a:r>
                <a:rPr lang="en-GB" sz="3600" dirty="0" smtClean="0"/>
                <a:t>Woody encroachment on pasture and grassland has an impact on C dynamics at ecosystem level</a:t>
              </a:r>
              <a:endParaRPr lang="en-GB" sz="3600" dirty="0"/>
            </a:p>
          </p:txBody>
        </p:sp>
        <p:grpSp>
          <p:nvGrpSpPr>
            <p:cNvPr id="143" name="Gruppo 142"/>
            <p:cNvGrpSpPr/>
            <p:nvPr/>
          </p:nvGrpSpPr>
          <p:grpSpPr>
            <a:xfrm>
              <a:off x="16076091" y="4876088"/>
              <a:ext cx="2304256" cy="1764050"/>
              <a:chOff x="17299576" y="4665072"/>
              <a:chExt cx="2304256" cy="1764050"/>
            </a:xfrm>
          </p:grpSpPr>
          <p:sp>
            <p:nvSpPr>
              <p:cNvPr id="136" name="Freccia a destra 135"/>
              <p:cNvSpPr/>
              <p:nvPr/>
            </p:nvSpPr>
            <p:spPr>
              <a:xfrm rot="20568750">
                <a:off x="17299576" y="4665072"/>
                <a:ext cx="2304256" cy="839996"/>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Freccia a destra 139"/>
              <p:cNvSpPr/>
              <p:nvPr/>
            </p:nvSpPr>
            <p:spPr>
              <a:xfrm rot="834905">
                <a:off x="17299576" y="5589126"/>
                <a:ext cx="2304256" cy="839996"/>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 name="Gruppo 141"/>
            <p:cNvGrpSpPr/>
            <p:nvPr/>
          </p:nvGrpSpPr>
          <p:grpSpPr>
            <a:xfrm>
              <a:off x="18452355" y="4338366"/>
              <a:ext cx="10873208" cy="3266494"/>
              <a:chOff x="19821563" y="4266358"/>
              <a:chExt cx="9504000" cy="3266494"/>
            </a:xfrm>
          </p:grpSpPr>
          <p:sp>
            <p:nvSpPr>
              <p:cNvPr id="137" name="CasellaDiTesto 136"/>
              <p:cNvSpPr txBox="1"/>
              <p:nvPr/>
            </p:nvSpPr>
            <p:spPr>
              <a:xfrm>
                <a:off x="19821563" y="4266358"/>
                <a:ext cx="9504000" cy="1200329"/>
              </a:xfrm>
              <a:prstGeom prst="rect">
                <a:avLst/>
              </a:prstGeom>
              <a:noFill/>
            </p:spPr>
            <p:txBody>
              <a:bodyPr wrap="square" rtlCol="0">
                <a:spAutoFit/>
              </a:bodyPr>
              <a:lstStyle/>
              <a:p>
                <a:pPr algn="just"/>
                <a:r>
                  <a:rPr lang="en-GB" sz="3600" dirty="0" smtClean="0"/>
                  <a:t>Extension: 7.64% of Southern Europe area  between 1950-2010</a:t>
                </a:r>
                <a:r>
                  <a:rPr lang="en-GB" sz="3600" baseline="30000" dirty="0" smtClean="0"/>
                  <a:t>1</a:t>
                </a:r>
                <a:r>
                  <a:rPr lang="en-GB" sz="3600" dirty="0" smtClean="0"/>
                  <a:t>.</a:t>
                </a:r>
                <a:endParaRPr lang="en-GB" sz="3600" dirty="0"/>
              </a:p>
            </p:txBody>
          </p:sp>
          <p:sp>
            <p:nvSpPr>
              <p:cNvPr id="141" name="CasellaDiTesto 140"/>
              <p:cNvSpPr txBox="1"/>
              <p:nvPr/>
            </p:nvSpPr>
            <p:spPr>
              <a:xfrm>
                <a:off x="19821563" y="5778526"/>
                <a:ext cx="9504000" cy="1754326"/>
              </a:xfrm>
              <a:prstGeom prst="rect">
                <a:avLst/>
              </a:prstGeom>
              <a:noFill/>
            </p:spPr>
            <p:txBody>
              <a:bodyPr wrap="square" rtlCol="0">
                <a:spAutoFit/>
              </a:bodyPr>
              <a:lstStyle/>
              <a:p>
                <a:pPr algn="just"/>
                <a:r>
                  <a:rPr lang="en-GB" sz="3600" dirty="0" smtClean="0"/>
                  <a:t>Climate variables – particularly yearly precipitations – affect soil organic carbon (SOC) changes along this process</a:t>
                </a:r>
                <a:r>
                  <a:rPr lang="en-GB" sz="3600" baseline="30000" dirty="0" smtClean="0"/>
                  <a:t>2, 3, 4</a:t>
                </a:r>
                <a:r>
                  <a:rPr lang="en-GB" sz="3600" dirty="0" smtClean="0"/>
                  <a:t>.</a:t>
                </a:r>
                <a:endParaRPr lang="en-GB" sz="3600" dirty="0"/>
              </a:p>
            </p:txBody>
          </p:sp>
        </p:grpSp>
        <p:grpSp>
          <p:nvGrpSpPr>
            <p:cNvPr id="145" name="Gruppo 144"/>
            <p:cNvGrpSpPr/>
            <p:nvPr/>
          </p:nvGrpSpPr>
          <p:grpSpPr>
            <a:xfrm>
              <a:off x="882403" y="6786639"/>
              <a:ext cx="14905656" cy="1920408"/>
              <a:chOff x="882403" y="6714631"/>
              <a:chExt cx="14905656" cy="1920408"/>
            </a:xfrm>
          </p:grpSpPr>
          <p:sp>
            <p:nvSpPr>
              <p:cNvPr id="139" name="CasellaDiTesto 138"/>
              <p:cNvSpPr txBox="1"/>
              <p:nvPr/>
            </p:nvSpPr>
            <p:spPr>
              <a:xfrm>
                <a:off x="882403" y="7434710"/>
                <a:ext cx="14905656" cy="1200329"/>
              </a:xfrm>
              <a:prstGeom prst="rect">
                <a:avLst/>
              </a:prstGeom>
              <a:noFill/>
            </p:spPr>
            <p:txBody>
              <a:bodyPr wrap="square" rtlCol="0">
                <a:spAutoFit/>
              </a:bodyPr>
              <a:lstStyle/>
              <a:p>
                <a:pPr algn="ctr"/>
                <a:r>
                  <a:rPr lang="en-GB" sz="3600" b="1" dirty="0" smtClean="0"/>
                  <a:t>There are no evaluations about its effect on the SOC, above-ground biomass and necromass C pools along the Italian latitudinal gradient</a:t>
                </a:r>
                <a:endParaRPr lang="en-GB" sz="3600" b="1" dirty="0"/>
              </a:p>
            </p:txBody>
          </p:sp>
          <p:sp>
            <p:nvSpPr>
              <p:cNvPr id="144" name="CasellaDiTesto 143"/>
              <p:cNvSpPr txBox="1"/>
              <p:nvPr/>
            </p:nvSpPr>
            <p:spPr>
              <a:xfrm>
                <a:off x="7651155" y="6714631"/>
                <a:ext cx="1368152" cy="646331"/>
              </a:xfrm>
              <a:prstGeom prst="rect">
                <a:avLst/>
              </a:prstGeom>
              <a:noFill/>
            </p:spPr>
            <p:txBody>
              <a:bodyPr wrap="square" rtlCol="0">
                <a:spAutoFit/>
              </a:bodyPr>
              <a:lstStyle/>
              <a:p>
                <a:r>
                  <a:rPr lang="en-GB" sz="3600" b="1" dirty="0" smtClean="0"/>
                  <a:t>BUT</a:t>
                </a:r>
                <a:endParaRPr lang="en-GB" sz="3600" b="1" dirty="0"/>
              </a:p>
            </p:txBody>
          </p:sp>
        </p:grpSp>
        <p:sp>
          <p:nvSpPr>
            <p:cNvPr id="132" name="CasellaDiTesto 131"/>
            <p:cNvSpPr txBox="1"/>
            <p:nvPr/>
          </p:nvSpPr>
          <p:spPr>
            <a:xfrm>
              <a:off x="2970635" y="4266358"/>
              <a:ext cx="5920275" cy="769441"/>
            </a:xfrm>
            <a:prstGeom prst="rect">
              <a:avLst/>
            </a:prstGeom>
            <a:noFill/>
          </p:spPr>
          <p:txBody>
            <a:bodyPr wrap="square" rtlCol="0">
              <a:spAutoFit/>
            </a:bodyPr>
            <a:lstStyle/>
            <a:p>
              <a:r>
                <a:rPr lang="en-GB" sz="4400" b="1" dirty="0" smtClean="0"/>
                <a:t>MOTIVATIONS and AIMS</a:t>
              </a:r>
              <a:endParaRPr lang="en-GB" dirty="0"/>
            </a:p>
          </p:txBody>
        </p:sp>
      </p:grpSp>
      <p:sp>
        <p:nvSpPr>
          <p:cNvPr id="2" name="Titolo 1"/>
          <p:cNvSpPr>
            <a:spLocks noGrp="1"/>
          </p:cNvSpPr>
          <p:nvPr>
            <p:ph type="ctrTitle"/>
          </p:nvPr>
        </p:nvSpPr>
        <p:spPr>
          <a:xfrm>
            <a:off x="2250555" y="179746"/>
            <a:ext cx="25274808" cy="3510548"/>
          </a:xfrm>
        </p:spPr>
        <p:txBody>
          <a:bodyPr>
            <a:normAutofit fontScale="90000"/>
          </a:bodyPr>
          <a:lstStyle/>
          <a:p>
            <a:r>
              <a:rPr lang="en-GB" sz="7800" b="1" dirty="0" smtClean="0">
                <a:effectLst>
                  <a:outerShdw blurRad="38100" dist="38100" dir="2700000" algn="tl">
                    <a:srgbClr val="000000">
                      <a:alpha val="43137"/>
                    </a:srgbClr>
                  </a:outerShdw>
                </a:effectLst>
              </a:rPr>
              <a:t>Woody plant encroachment effect on soil organic carbon dynamics:</a:t>
            </a:r>
            <a:br>
              <a:rPr lang="en-GB" sz="7800" b="1" dirty="0" smtClean="0">
                <a:effectLst>
                  <a:outerShdw blurRad="38100" dist="38100" dir="2700000" algn="tl">
                    <a:srgbClr val="000000">
                      <a:alpha val="43137"/>
                    </a:srgbClr>
                  </a:outerShdw>
                </a:effectLst>
              </a:rPr>
            </a:br>
            <a:r>
              <a:rPr lang="en-GB" sz="7800" b="1" dirty="0" smtClean="0">
                <a:effectLst>
                  <a:outerShdw blurRad="38100" dist="38100" dir="2700000" algn="tl">
                    <a:srgbClr val="000000">
                      <a:alpha val="43137"/>
                    </a:srgbClr>
                  </a:outerShdw>
                </a:effectLst>
              </a:rPr>
              <a:t>results from a latitudinal gradient in Italy</a:t>
            </a:r>
            <a:r>
              <a:rPr lang="en-GB" sz="7300" b="1" dirty="0" smtClean="0">
                <a:effectLst>
                  <a:outerShdw blurRad="38100" dist="38100" dir="2700000" algn="tl">
                    <a:srgbClr val="000000">
                      <a:alpha val="43137"/>
                    </a:srgbClr>
                  </a:outerShdw>
                </a:effectLst>
              </a:rPr>
              <a:t/>
            </a:r>
            <a:br>
              <a:rPr lang="en-GB" sz="7300" b="1" dirty="0" smtClean="0">
                <a:effectLst>
                  <a:outerShdw blurRad="38100" dist="38100" dir="2700000" algn="tl">
                    <a:srgbClr val="000000">
                      <a:alpha val="43137"/>
                    </a:srgbClr>
                  </a:outerShdw>
                </a:effectLst>
              </a:rPr>
            </a:br>
            <a:r>
              <a:rPr lang="en-GB" sz="3600" b="1" u="sng" dirty="0" smtClean="0"/>
              <a:t>Guido </a:t>
            </a:r>
            <a:r>
              <a:rPr lang="en-GB" sz="3600" b="1" u="sng" dirty="0" err="1" smtClean="0"/>
              <a:t>Pellis</a:t>
            </a:r>
            <a:r>
              <a:rPr lang="en-GB" sz="3600" dirty="0" smtClean="0"/>
              <a:t>, </a:t>
            </a:r>
            <a:r>
              <a:rPr lang="en-GB" sz="3600" dirty="0" err="1" smtClean="0"/>
              <a:t>Tommaso</a:t>
            </a:r>
            <a:r>
              <a:rPr lang="en-GB" sz="3600" dirty="0" smtClean="0"/>
              <a:t> </a:t>
            </a:r>
            <a:r>
              <a:rPr lang="en-GB" sz="3600" dirty="0" err="1" smtClean="0"/>
              <a:t>Chiti</a:t>
            </a:r>
            <a:r>
              <a:rPr lang="en-GB" sz="3600" dirty="0" smtClean="0"/>
              <a:t>, Maria Cristina </a:t>
            </a:r>
            <a:r>
              <a:rPr lang="en-GB" sz="3600" dirty="0" err="1" smtClean="0"/>
              <a:t>Moscatelli</a:t>
            </a:r>
            <a:r>
              <a:rPr lang="en-GB" sz="3600" dirty="0" smtClean="0"/>
              <a:t>, Sara </a:t>
            </a:r>
            <a:r>
              <a:rPr lang="en-GB" sz="3600" dirty="0" err="1" smtClean="0"/>
              <a:t>Marinari</a:t>
            </a:r>
            <a:r>
              <a:rPr lang="en-GB" sz="3600" dirty="0" smtClean="0"/>
              <a:t>, Dario </a:t>
            </a:r>
            <a:r>
              <a:rPr lang="en-GB" sz="3600" dirty="0" err="1" smtClean="0"/>
              <a:t>Papale</a:t>
            </a:r>
            <a:r>
              <a:rPr lang="en-GB" sz="3600" b="1" dirty="0" smtClean="0"/>
              <a:t/>
            </a:r>
            <a:br>
              <a:rPr lang="en-GB" sz="3600" b="1" dirty="0" smtClean="0"/>
            </a:br>
            <a:r>
              <a:rPr lang="en-GB" sz="4400" b="1" i="1" dirty="0" smtClean="0"/>
              <a:t>guido.pellis@unitus.it</a:t>
            </a:r>
            <a:endParaRPr lang="en-GB" sz="4400" b="1" i="1" dirty="0"/>
          </a:p>
        </p:txBody>
      </p:sp>
      <p:sp>
        <p:nvSpPr>
          <p:cNvPr id="117" name="Sottotitolo 2"/>
          <p:cNvSpPr txBox="1">
            <a:spLocks/>
          </p:cNvSpPr>
          <p:nvPr/>
        </p:nvSpPr>
        <p:spPr>
          <a:xfrm>
            <a:off x="1062423" y="40198350"/>
            <a:ext cx="28155128" cy="2160240"/>
          </a:xfrm>
          <a:prstGeom prst="rect">
            <a:avLst/>
          </a:prstGeom>
          <a:ln w="76200"/>
        </p:spPr>
        <p:style>
          <a:lnRef idx="2">
            <a:schemeClr val="accent6"/>
          </a:lnRef>
          <a:fillRef idx="1">
            <a:schemeClr val="lt1"/>
          </a:fillRef>
          <a:effectRef idx="0">
            <a:schemeClr val="accent6"/>
          </a:effectRef>
          <a:fontRef idx="minor">
            <a:schemeClr val="dk1"/>
          </a:fontRef>
        </p:style>
        <p:txBody>
          <a:bodyPr vert="horz" lIns="220593" tIns="110297" rIns="220593" bIns="110297" rtlCol="0">
            <a:normAutofit fontScale="55000" lnSpcReduction="20000"/>
          </a:bodyPr>
          <a:lstStyle/>
          <a:p>
            <a:pPr algn="ctr">
              <a:lnSpc>
                <a:spcPct val="80000"/>
              </a:lnSpc>
              <a:spcBef>
                <a:spcPct val="20000"/>
              </a:spcBef>
              <a:spcAft>
                <a:spcPts val="600"/>
              </a:spcAft>
              <a:defRPr/>
            </a:pPr>
            <a:r>
              <a:rPr lang="en-GB" sz="3100" b="1" dirty="0" smtClean="0"/>
              <a:t>SELECTED REFERENCES</a:t>
            </a:r>
            <a:endParaRPr lang="en-GB" sz="3100" b="1" dirty="0" smtClean="0">
              <a:solidFill>
                <a:schemeClr val="dk1"/>
              </a:solidFill>
            </a:endParaRPr>
          </a:p>
          <a:p>
            <a:r>
              <a:rPr lang="en-GB" sz="2600" baseline="30000" dirty="0" smtClean="0"/>
              <a:t>1</a:t>
            </a:r>
            <a:r>
              <a:rPr lang="en-GB" sz="2600" dirty="0" smtClean="0"/>
              <a:t>Fuchs R., </a:t>
            </a:r>
            <a:r>
              <a:rPr lang="en-GB" sz="2600" dirty="0" err="1" smtClean="0"/>
              <a:t>Herold</a:t>
            </a:r>
            <a:r>
              <a:rPr lang="en-GB" sz="2600" dirty="0" smtClean="0"/>
              <a:t> M., </a:t>
            </a:r>
            <a:r>
              <a:rPr lang="en-GB" sz="2600" dirty="0" err="1" smtClean="0"/>
              <a:t>Verburg</a:t>
            </a:r>
            <a:r>
              <a:rPr lang="en-GB" sz="2600" dirty="0" smtClean="0"/>
              <a:t> P. H., </a:t>
            </a:r>
            <a:r>
              <a:rPr lang="en-GB" sz="2600" dirty="0" err="1" smtClean="0"/>
              <a:t>Clevers</a:t>
            </a:r>
            <a:r>
              <a:rPr lang="en-GB" sz="2600" dirty="0" smtClean="0"/>
              <a:t> J. G. P. W. (2013) A high-resolution and harmonized model approach for reconstructing and analysing historic land changes in Europe. </a:t>
            </a:r>
            <a:r>
              <a:rPr lang="en-GB" sz="2600" i="1" dirty="0" err="1" smtClean="0"/>
              <a:t>Biogeosciences</a:t>
            </a:r>
            <a:r>
              <a:rPr lang="en-GB" sz="2600" dirty="0" smtClean="0"/>
              <a:t> </a:t>
            </a:r>
            <a:r>
              <a:rPr lang="en-GB" sz="2600" b="1" dirty="0" smtClean="0"/>
              <a:t>10</a:t>
            </a:r>
            <a:r>
              <a:rPr lang="en-GB" sz="2600" dirty="0" smtClean="0"/>
              <a:t>: 1543–1559.</a:t>
            </a:r>
            <a:endParaRPr lang="en-GB" sz="2600" dirty="0" smtClean="0">
              <a:solidFill>
                <a:schemeClr val="tx1">
                  <a:tint val="75000"/>
                </a:schemeClr>
              </a:solidFill>
            </a:endParaRPr>
          </a:p>
          <a:p>
            <a:r>
              <a:rPr lang="en-GB" sz="2600" baseline="30000" dirty="0" smtClean="0"/>
              <a:t>2</a:t>
            </a:r>
            <a:r>
              <a:rPr lang="en-GB" sz="2600" dirty="0" smtClean="0"/>
              <a:t>Guo, L. B. Gifford, R. M. (2002) Soil carbon stocks and land use change: a meta analysis. </a:t>
            </a:r>
            <a:r>
              <a:rPr lang="en-GB" sz="2600" i="1" dirty="0" smtClean="0"/>
              <a:t>Glob Change </a:t>
            </a:r>
            <a:r>
              <a:rPr lang="en-GB" sz="2600" i="1" dirty="0" err="1" smtClean="0"/>
              <a:t>Biol</a:t>
            </a:r>
            <a:r>
              <a:rPr lang="en-GB" sz="2600" i="1" dirty="0" smtClean="0"/>
              <a:t> </a:t>
            </a:r>
            <a:r>
              <a:rPr lang="en-GB" sz="2600" b="1" i="1" dirty="0" smtClean="0"/>
              <a:t>8: 345-360. </a:t>
            </a:r>
          </a:p>
          <a:p>
            <a:r>
              <a:rPr lang="en-GB" sz="2600" baseline="30000" dirty="0" smtClean="0"/>
              <a:t>3</a:t>
            </a:r>
            <a:r>
              <a:rPr lang="en-GB" sz="2600" dirty="0" smtClean="0"/>
              <a:t>Jackson R B, Banner J L, </a:t>
            </a:r>
            <a:r>
              <a:rPr lang="en-GB" sz="2600" dirty="0" err="1" smtClean="0"/>
              <a:t>Jobbágy</a:t>
            </a:r>
            <a:r>
              <a:rPr lang="en-GB" sz="2600" dirty="0" smtClean="0"/>
              <a:t> E G, </a:t>
            </a:r>
            <a:r>
              <a:rPr lang="en-GB" sz="2600" dirty="0" err="1" smtClean="0"/>
              <a:t>Pockman</a:t>
            </a:r>
            <a:r>
              <a:rPr lang="en-GB" sz="2600" dirty="0" smtClean="0"/>
              <a:t> W T, Wall D H (2002) Ecosystem carbon loss with woody plant invasion of grassland. </a:t>
            </a:r>
            <a:r>
              <a:rPr lang="en-GB" sz="2600" i="1" dirty="0" smtClean="0"/>
              <a:t>Nature </a:t>
            </a:r>
            <a:r>
              <a:rPr lang="en-GB" sz="2600" b="1" i="1" dirty="0" smtClean="0"/>
              <a:t>418: 623-626. </a:t>
            </a:r>
          </a:p>
          <a:p>
            <a:r>
              <a:rPr lang="en-GB" sz="2600" b="1" i="1" dirty="0" smtClean="0"/>
              <a:t> </a:t>
            </a:r>
          </a:p>
          <a:p>
            <a:r>
              <a:rPr lang="en-GB" sz="2600" baseline="30000" dirty="0" smtClean="0"/>
              <a:t>4</a:t>
            </a:r>
            <a:r>
              <a:rPr lang="en-GB" sz="2600" dirty="0" smtClean="0"/>
              <a:t>Alberti G, </a:t>
            </a:r>
            <a:r>
              <a:rPr lang="en-GB" sz="2600" dirty="0" err="1" smtClean="0"/>
              <a:t>Leronni</a:t>
            </a:r>
            <a:r>
              <a:rPr lang="en-GB" sz="2600" dirty="0" smtClean="0"/>
              <a:t> V, Piazzi M, </a:t>
            </a:r>
            <a:r>
              <a:rPr lang="en-GB" sz="2600" dirty="0" err="1" smtClean="0"/>
              <a:t>Petralla</a:t>
            </a:r>
            <a:r>
              <a:rPr lang="en-GB" sz="2600" dirty="0" smtClean="0"/>
              <a:t> F, </a:t>
            </a:r>
            <a:r>
              <a:rPr lang="en-GB" sz="2600" dirty="0" err="1" smtClean="0"/>
              <a:t>Mairota</a:t>
            </a:r>
            <a:r>
              <a:rPr lang="en-GB" sz="2600" dirty="0" smtClean="0"/>
              <a:t> P, </a:t>
            </a:r>
            <a:r>
              <a:rPr lang="en-GB" sz="2600" dirty="0" err="1" smtClean="0"/>
              <a:t>Peressotti</a:t>
            </a:r>
            <a:r>
              <a:rPr lang="en-GB" sz="2600" dirty="0" smtClean="0"/>
              <a:t> A, </a:t>
            </a:r>
            <a:r>
              <a:rPr lang="en-GB" sz="2600" dirty="0" err="1" smtClean="0"/>
              <a:t>Piussi</a:t>
            </a:r>
            <a:r>
              <a:rPr lang="en-GB" sz="2600" dirty="0" smtClean="0"/>
              <a:t> P, </a:t>
            </a:r>
            <a:r>
              <a:rPr lang="en-GB" sz="2600" dirty="0" err="1" smtClean="0"/>
              <a:t>Valentini</a:t>
            </a:r>
            <a:r>
              <a:rPr lang="en-GB" sz="2600" dirty="0" smtClean="0"/>
              <a:t> R, </a:t>
            </a:r>
            <a:r>
              <a:rPr lang="en-GB" sz="2600" dirty="0" err="1" smtClean="0"/>
              <a:t>Gristina</a:t>
            </a:r>
            <a:r>
              <a:rPr lang="en-GB" sz="2600" dirty="0" smtClean="0"/>
              <a:t> L, La </a:t>
            </a:r>
            <a:r>
              <a:rPr lang="en-GB" sz="2600" dirty="0" err="1" smtClean="0"/>
              <a:t>Mantia</a:t>
            </a:r>
            <a:r>
              <a:rPr lang="en-GB" sz="2600" dirty="0" smtClean="0"/>
              <a:t> T, Novara A, </a:t>
            </a:r>
            <a:r>
              <a:rPr lang="en-GB" sz="2600" dirty="0" err="1" smtClean="0"/>
              <a:t>Rȕhl</a:t>
            </a:r>
            <a:r>
              <a:rPr lang="en-GB" sz="2600" dirty="0" smtClean="0"/>
              <a:t> J (2011) Impact of woody encroachment on soil organic carbon and nitrogen in abandoned agricultural lands along a rainfall gradient in Italy. </a:t>
            </a:r>
            <a:r>
              <a:rPr lang="en-GB" sz="2600" i="1" dirty="0" err="1" smtClean="0"/>
              <a:t>Reg</a:t>
            </a:r>
            <a:r>
              <a:rPr lang="en-GB" sz="2600" i="1" dirty="0" smtClean="0"/>
              <a:t> Environ Change </a:t>
            </a:r>
            <a:r>
              <a:rPr lang="en-GB" sz="2600" b="1" i="1" dirty="0" smtClean="0"/>
              <a:t>11: 917-924. </a:t>
            </a:r>
          </a:p>
          <a:p>
            <a:r>
              <a:rPr lang="en-GB" sz="2600" baseline="30000" dirty="0" smtClean="0"/>
              <a:t>5</a:t>
            </a:r>
            <a:r>
              <a:rPr lang="en-GB" sz="2600" dirty="0" smtClean="0"/>
              <a:t>Austin MP (1981). Permanent </a:t>
            </a:r>
            <a:r>
              <a:rPr lang="en-GB" sz="2600" dirty="0" err="1" smtClean="0"/>
              <a:t>quadrats</a:t>
            </a:r>
            <a:r>
              <a:rPr lang="en-GB" sz="2600" dirty="0" smtClean="0"/>
              <a:t>: an interface for theory and practice. </a:t>
            </a:r>
            <a:r>
              <a:rPr lang="en-GB" sz="2600" i="1" dirty="0" err="1" smtClean="0"/>
              <a:t>Vegetatio</a:t>
            </a:r>
            <a:r>
              <a:rPr lang="en-GB" sz="2600" i="1" dirty="0" smtClean="0"/>
              <a:t> </a:t>
            </a:r>
            <a:r>
              <a:rPr lang="en-GB" sz="2600" b="1" i="1" dirty="0" smtClean="0"/>
              <a:t>46: 1-10. </a:t>
            </a:r>
          </a:p>
          <a:p>
            <a:r>
              <a:rPr lang="en-GB" sz="2600" baseline="30000" dirty="0" smtClean="0"/>
              <a:t>6</a:t>
            </a:r>
            <a:r>
              <a:rPr lang="en-GB" sz="2600" dirty="0" smtClean="0"/>
              <a:t>Stolbovoy V, </a:t>
            </a:r>
            <a:r>
              <a:rPr lang="en-GB" sz="2600" dirty="0" err="1" smtClean="0"/>
              <a:t>Montanarella</a:t>
            </a:r>
            <a:r>
              <a:rPr lang="en-GB" sz="2600" dirty="0" smtClean="0"/>
              <a:t> L, </a:t>
            </a:r>
            <a:r>
              <a:rPr lang="en-GB" sz="2600" dirty="0" err="1" smtClean="0"/>
              <a:t>Filippi</a:t>
            </a:r>
            <a:r>
              <a:rPr lang="en-GB" sz="2600" dirty="0" smtClean="0"/>
              <a:t> N, Jones A, </a:t>
            </a:r>
            <a:r>
              <a:rPr lang="en-GB" sz="2600" dirty="0" err="1" smtClean="0"/>
              <a:t>Gallego</a:t>
            </a:r>
            <a:r>
              <a:rPr lang="en-GB" sz="2600" dirty="0" smtClean="0"/>
              <a:t> J, </a:t>
            </a:r>
            <a:r>
              <a:rPr lang="en-GB" sz="2600" dirty="0" err="1" smtClean="0"/>
              <a:t>Grassi</a:t>
            </a:r>
            <a:r>
              <a:rPr lang="en-GB" sz="2600" dirty="0" smtClean="0"/>
              <a:t> G (2007) Soil sampling protocol to certify the changes of organic carbon stock in mineral soil of the European Union. Version 2. EUR 21576 EN/2. 56 pp. Office for Official Publications of the European Communities, Luxembourg. ISBN: 978-92-79-05379-5.</a:t>
            </a:r>
            <a:endParaRPr lang="en-GB" sz="3300" dirty="0" smtClean="0">
              <a:solidFill>
                <a:schemeClr val="tx1">
                  <a:tint val="75000"/>
                </a:schemeClr>
              </a:solidFill>
            </a:endParaRPr>
          </a:p>
          <a:p>
            <a:r>
              <a:rPr lang="it-IT" sz="2600" baseline="30000" dirty="0" smtClean="0"/>
              <a:t>7</a:t>
            </a:r>
            <a:r>
              <a:rPr lang="it-IT" sz="2600" dirty="0" smtClean="0"/>
              <a:t>Ministero delle Politiche Agricole e Forestali (2006) Procedure di posizionamento e di rilievo degli </a:t>
            </a:r>
            <a:r>
              <a:rPr lang="it-IT" sz="2600" dirty="0" err="1" smtClean="0"/>
              <a:t>attribute</a:t>
            </a:r>
            <a:r>
              <a:rPr lang="it-IT" sz="2600" dirty="0" smtClean="0"/>
              <a:t> di terza fase INFC. </a:t>
            </a:r>
          </a:p>
          <a:p>
            <a:r>
              <a:rPr lang="en-GB" sz="2600" baseline="30000" dirty="0" smtClean="0"/>
              <a:t>8</a:t>
            </a:r>
            <a:r>
              <a:rPr lang="en-GB" sz="2600" dirty="0" smtClean="0"/>
              <a:t>Alberti G, </a:t>
            </a:r>
            <a:r>
              <a:rPr lang="en-GB" sz="2600" dirty="0" err="1" smtClean="0"/>
              <a:t>Peressotti</a:t>
            </a:r>
            <a:r>
              <a:rPr lang="en-GB" sz="2600" dirty="0" smtClean="0"/>
              <a:t> A, </a:t>
            </a:r>
            <a:r>
              <a:rPr lang="en-GB" sz="2600" dirty="0" err="1" smtClean="0"/>
              <a:t>Piussi</a:t>
            </a:r>
            <a:r>
              <a:rPr lang="en-GB" sz="2600" dirty="0" smtClean="0"/>
              <a:t> P, </a:t>
            </a:r>
            <a:r>
              <a:rPr lang="en-GB" sz="2600" dirty="0" err="1" smtClean="0"/>
              <a:t>Zerbi</a:t>
            </a:r>
            <a:r>
              <a:rPr lang="en-GB" sz="2600" dirty="0" smtClean="0"/>
              <a:t> G (2008) Forest ecosystem carbon accumulation during a secondary succession in the Eastern </a:t>
            </a:r>
            <a:r>
              <a:rPr lang="en-GB" sz="2600" dirty="0" err="1" smtClean="0"/>
              <a:t>Prealps</a:t>
            </a:r>
            <a:r>
              <a:rPr lang="en-GB" sz="2600" dirty="0" smtClean="0"/>
              <a:t> of Italy. </a:t>
            </a:r>
            <a:r>
              <a:rPr lang="en-GB" sz="2600" i="1" dirty="0" smtClean="0"/>
              <a:t>Forestry </a:t>
            </a:r>
            <a:r>
              <a:rPr lang="en-GB" sz="2600" b="1" dirty="0" smtClean="0"/>
              <a:t>81: </a:t>
            </a:r>
            <a:r>
              <a:rPr lang="en-GB" sz="2600" dirty="0" smtClean="0"/>
              <a:t>1-11.</a:t>
            </a:r>
          </a:p>
          <a:p>
            <a:r>
              <a:rPr lang="it-IT" sz="2600" baseline="30000" dirty="0" smtClean="0"/>
              <a:t>9</a:t>
            </a:r>
            <a:r>
              <a:rPr lang="it-IT" sz="2600" dirty="0" smtClean="0"/>
              <a:t>Bovio G, Corona P, Leone V (</a:t>
            </a:r>
            <a:r>
              <a:rPr lang="it-IT" sz="2600" dirty="0" err="1" smtClean="0"/>
              <a:t>edited</a:t>
            </a:r>
            <a:r>
              <a:rPr lang="it-IT" sz="2600" dirty="0" smtClean="0"/>
              <a:t> </a:t>
            </a:r>
            <a:r>
              <a:rPr lang="it-IT" sz="2600" dirty="0" err="1" smtClean="0"/>
              <a:t>by</a:t>
            </a:r>
            <a:r>
              <a:rPr lang="it-IT" sz="2600" dirty="0" smtClean="0"/>
              <a:t>) (2014) Gestione </a:t>
            </a:r>
            <a:r>
              <a:rPr lang="it-IT" sz="2600" dirty="0" err="1" smtClean="0"/>
              <a:t>selvicolturale</a:t>
            </a:r>
            <a:r>
              <a:rPr lang="it-IT" sz="2600" dirty="0" smtClean="0"/>
              <a:t> dei combustibili forestali per la prevenzione degli incendi boschivi. Compagnia delle Foreste, Arezzo. </a:t>
            </a:r>
          </a:p>
        </p:txBody>
      </p:sp>
      <p:sp>
        <p:nvSpPr>
          <p:cNvPr id="210" name="CasellaDiTesto 209"/>
          <p:cNvSpPr txBox="1"/>
          <p:nvPr/>
        </p:nvSpPr>
        <p:spPr>
          <a:xfrm>
            <a:off x="19892515" y="14131454"/>
            <a:ext cx="504056" cy="400110"/>
          </a:xfrm>
          <a:prstGeom prst="rect">
            <a:avLst/>
          </a:prstGeom>
          <a:noFill/>
        </p:spPr>
        <p:txBody>
          <a:bodyPr wrap="square" rtlCol="0">
            <a:spAutoFit/>
          </a:bodyPr>
          <a:lstStyle/>
          <a:p>
            <a:r>
              <a:rPr lang="en-GB" sz="2000" dirty="0" smtClean="0">
                <a:solidFill>
                  <a:schemeClr val="bg1"/>
                </a:solidFill>
              </a:rPr>
              <a:t>R1</a:t>
            </a:r>
            <a:endParaRPr lang="en-GB" sz="2000" dirty="0">
              <a:solidFill>
                <a:schemeClr val="bg1"/>
              </a:solidFill>
            </a:endParaRPr>
          </a:p>
        </p:txBody>
      </p:sp>
      <p:grpSp>
        <p:nvGrpSpPr>
          <p:cNvPr id="126" name="Gruppo 125"/>
          <p:cNvGrpSpPr/>
          <p:nvPr/>
        </p:nvGrpSpPr>
        <p:grpSpPr>
          <a:xfrm>
            <a:off x="594371" y="8658846"/>
            <a:ext cx="29091600" cy="15985776"/>
            <a:chOff x="594371" y="8658846"/>
            <a:chExt cx="29091600" cy="15985776"/>
          </a:xfrm>
        </p:grpSpPr>
        <p:grpSp>
          <p:nvGrpSpPr>
            <p:cNvPr id="179" name="Gruppo 178"/>
            <p:cNvGrpSpPr/>
            <p:nvPr/>
          </p:nvGrpSpPr>
          <p:grpSpPr>
            <a:xfrm>
              <a:off x="594371" y="8658846"/>
              <a:ext cx="29091600" cy="15985776"/>
              <a:chOff x="594371" y="8874870"/>
              <a:chExt cx="29091600" cy="15985776"/>
            </a:xfrm>
          </p:grpSpPr>
          <p:sp>
            <p:nvSpPr>
              <p:cNvPr id="148" name="CasellaDiTesto 147"/>
              <p:cNvSpPr txBox="1"/>
              <p:nvPr/>
            </p:nvSpPr>
            <p:spPr>
              <a:xfrm>
                <a:off x="1206439" y="10310962"/>
                <a:ext cx="9505056" cy="1754326"/>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3600" dirty="0" smtClean="0"/>
                  <a:t>Sites were selected in different climatic conditions and studied applying the chronosequence approach5 (Fig. 1 and 2) . </a:t>
                </a:r>
              </a:p>
            </p:txBody>
          </p:sp>
          <p:sp>
            <p:nvSpPr>
              <p:cNvPr id="272" name="CasellaDiTesto 271"/>
              <p:cNvSpPr txBox="1"/>
              <p:nvPr/>
            </p:nvSpPr>
            <p:spPr>
              <a:xfrm>
                <a:off x="810395" y="12403263"/>
                <a:ext cx="10297144" cy="452431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600" dirty="0" smtClean="0"/>
                  <a:t>Sampling designs applied:</a:t>
                </a:r>
                <a:endParaRPr lang="en-GB" sz="3600" dirty="0" smtClean="0"/>
              </a:p>
              <a:p>
                <a:pPr marL="180000" lvl="0" indent="-180000" algn="just">
                  <a:buFont typeface="Arial" pitchFamily="34" charset="0"/>
                  <a:buChar char="•"/>
                </a:pPr>
                <a:r>
                  <a:rPr lang="en-US" sz="3600" i="1" u="sng" dirty="0" smtClean="0"/>
                  <a:t>Soil</a:t>
                </a:r>
                <a:r>
                  <a:rPr lang="en-US" sz="3600" dirty="0" smtClean="0"/>
                  <a:t>: EU design from </a:t>
                </a:r>
                <a:r>
                  <a:rPr lang="en-US" sz="3600" dirty="0" err="1" smtClean="0"/>
                  <a:t>Stolbovoy</a:t>
                </a:r>
                <a:r>
                  <a:rPr lang="en-US" sz="3600" dirty="0" smtClean="0"/>
                  <a:t> et al.</a:t>
                </a:r>
                <a:r>
                  <a:rPr lang="en-US" sz="3600" baseline="30000" dirty="0" smtClean="0"/>
                  <a:t>6</a:t>
                </a:r>
                <a:r>
                  <a:rPr lang="en-US" sz="3600" dirty="0" smtClean="0"/>
                  <a:t>, modified to consider both the topsoil and the subsoil layers (Fig 3). </a:t>
                </a:r>
                <a:endParaRPr lang="en-GB" sz="3600" dirty="0" smtClean="0"/>
              </a:p>
              <a:p>
                <a:pPr marL="180000" indent="-180000" algn="just">
                  <a:buFont typeface="Arial" pitchFamily="34" charset="0"/>
                  <a:buChar char="•"/>
                </a:pPr>
                <a:r>
                  <a:rPr lang="en-US" sz="3600" i="1" u="sng" dirty="0" smtClean="0"/>
                  <a:t>Above-ground biomass </a:t>
                </a:r>
                <a:r>
                  <a:rPr lang="en-US" sz="3600" u="sng" dirty="0" smtClean="0"/>
                  <a:t>(AGB) and </a:t>
                </a:r>
                <a:r>
                  <a:rPr lang="en-US" sz="3600" i="1" u="sng" dirty="0" smtClean="0"/>
                  <a:t>Above-ground </a:t>
                </a:r>
                <a:r>
                  <a:rPr lang="en-US" sz="3600" i="1" u="sng" dirty="0" err="1" smtClean="0"/>
                  <a:t>necromass</a:t>
                </a:r>
                <a:r>
                  <a:rPr lang="en-US" sz="3600" u="sng" dirty="0" smtClean="0"/>
                  <a:t> (AGN)</a:t>
                </a:r>
                <a:r>
                  <a:rPr lang="en-US" sz="3600" dirty="0" smtClean="0"/>
                  <a:t>: design inspired by the Italian National forest Inventory (INFI)</a:t>
                </a:r>
                <a:r>
                  <a:rPr lang="en-US" sz="3600" baseline="30000" dirty="0" smtClean="0"/>
                  <a:t>7</a:t>
                </a:r>
                <a:r>
                  <a:rPr lang="en-US" sz="3600" dirty="0" smtClean="0"/>
                  <a:t> and international literature</a:t>
                </a:r>
                <a:r>
                  <a:rPr lang="en-US" sz="3600" baseline="30000" dirty="0" smtClean="0"/>
                  <a:t>8, 9</a:t>
                </a:r>
                <a:r>
                  <a:rPr lang="en-US" sz="3600" dirty="0" smtClean="0"/>
                  <a:t>. </a:t>
                </a:r>
                <a:endParaRPr lang="en-GB" dirty="0"/>
              </a:p>
            </p:txBody>
          </p:sp>
          <p:sp>
            <p:nvSpPr>
              <p:cNvPr id="237" name="Sottotitolo 2"/>
              <p:cNvSpPr txBox="1">
                <a:spLocks/>
              </p:cNvSpPr>
              <p:nvPr/>
            </p:nvSpPr>
            <p:spPr>
              <a:xfrm>
                <a:off x="11539587" y="19244022"/>
                <a:ext cx="8280920" cy="1224136"/>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vert="horz" lIns="184736" tIns="92368" rIns="184736" bIns="92368" rtlCol="0">
                <a:noAutofit/>
              </a:bodyPr>
              <a:lstStyle/>
              <a:p>
                <a:pPr marL="72000" lvl="0" indent="-457200" algn="just">
                  <a:spcBef>
                    <a:spcPts val="600"/>
                  </a:spcBef>
                  <a:spcAft>
                    <a:spcPts val="600"/>
                  </a:spcAft>
                </a:pPr>
                <a:r>
                  <a:rPr lang="en-GB" sz="1800" b="1" u="sng" dirty="0" smtClean="0"/>
                  <a:t>Figure 1</a:t>
                </a:r>
                <a:r>
                  <a:rPr lang="en-GB" sz="1800" dirty="0" smtClean="0"/>
                  <a:t>. Sites distribution along the Italian latitudinal gradient. Sites differs for climate conditions and pedological properties. Sites label reflect the name of the closer municipality: CH (Chianocco), CT (</a:t>
                </a:r>
                <a:r>
                  <a:rPr lang="en-GB" sz="1800" dirty="0" err="1" smtClean="0"/>
                  <a:t>Castello</a:t>
                </a:r>
                <a:r>
                  <a:rPr lang="en-GB" sz="1800" dirty="0" smtClean="0"/>
                  <a:t> </a:t>
                </a:r>
                <a:r>
                  <a:rPr lang="en-GB" sz="1800" dirty="0" err="1" smtClean="0"/>
                  <a:t>Tesino</a:t>
                </a:r>
                <a:r>
                  <a:rPr lang="en-GB" sz="1800" dirty="0" smtClean="0"/>
                  <a:t>), ME (Mel), FI (Firenzuola), FA (</a:t>
                </a:r>
                <a:r>
                  <a:rPr lang="en-GB" sz="1800" dirty="0" err="1" smtClean="0"/>
                  <a:t>Farindola</a:t>
                </a:r>
                <a:r>
                  <a:rPr lang="en-GB" sz="1800" dirty="0" smtClean="0"/>
                  <a:t>), VA (Vastogirardi), PI (</a:t>
                </a:r>
                <a:r>
                  <a:rPr lang="en-GB" sz="1800" dirty="0" err="1" smtClean="0"/>
                  <a:t>Pignola</a:t>
                </a:r>
                <a:r>
                  <a:rPr lang="en-GB" sz="1800" dirty="0" smtClean="0"/>
                  <a:t>).</a:t>
                </a:r>
              </a:p>
            </p:txBody>
          </p:sp>
          <p:sp>
            <p:nvSpPr>
              <p:cNvPr id="5" name="Sottotitolo 2"/>
              <p:cNvSpPr txBox="1">
                <a:spLocks/>
              </p:cNvSpPr>
              <p:nvPr/>
            </p:nvSpPr>
            <p:spPr>
              <a:xfrm>
                <a:off x="20180547" y="18523942"/>
                <a:ext cx="8784976" cy="1080120"/>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vert="horz" lIns="184736" tIns="92368" rIns="184736" bIns="92368" rtlCol="0">
                <a:noAutofit/>
              </a:bodyPr>
              <a:lstStyle/>
              <a:p>
                <a:pPr marL="72000" lvl="0" indent="-457200" algn="just">
                  <a:spcBef>
                    <a:spcPts val="600"/>
                  </a:spcBef>
                  <a:spcAft>
                    <a:spcPts val="600"/>
                  </a:spcAft>
                </a:pPr>
                <a:r>
                  <a:rPr lang="en-GB" sz="1800" b="1" u="sng" dirty="0" smtClean="0"/>
                  <a:t>Figure 2</a:t>
                </a:r>
                <a:r>
                  <a:rPr lang="en-GB" sz="1800" dirty="0" smtClean="0"/>
                  <a:t>. </a:t>
                </a:r>
                <a:r>
                  <a:rPr lang="en-US" sz="1800" dirty="0" smtClean="0"/>
                  <a:t>VA </a:t>
                </a:r>
                <a:r>
                  <a:rPr lang="en-US" sz="1800" dirty="0" err="1" smtClean="0"/>
                  <a:t>chronosequence</a:t>
                </a:r>
                <a:r>
                  <a:rPr lang="en-US" sz="1800" dirty="0" smtClean="0"/>
                  <a:t> was composed by 5 stages: a Pasture (P), R1 (a pasture abandoned 5-10 years ago), R2 (</a:t>
                </a:r>
                <a:r>
                  <a:rPr lang="en-US" sz="1800" dirty="0" err="1" smtClean="0"/>
                  <a:t>shrubland</a:t>
                </a:r>
                <a:r>
                  <a:rPr lang="en-US" sz="1800" dirty="0" smtClean="0"/>
                  <a:t>, a pasture abandoned 15-20 years ago), R3 (young forest, a pasture that was abandoned more than 25 years ago) and Forest (F).</a:t>
                </a:r>
                <a:endParaRPr lang="en-GB" sz="1800" dirty="0" smtClean="0"/>
              </a:p>
            </p:txBody>
          </p:sp>
          <p:sp>
            <p:nvSpPr>
              <p:cNvPr id="315" name="Rettangolo arrotondato 314"/>
              <p:cNvSpPr/>
              <p:nvPr/>
            </p:nvSpPr>
            <p:spPr>
              <a:xfrm>
                <a:off x="594371" y="8874870"/>
                <a:ext cx="29091600" cy="15985776"/>
              </a:xfrm>
              <a:prstGeom prst="roundRect">
                <a:avLst/>
              </a:prstGeom>
              <a:solidFill>
                <a:srgbClr val="FF0000">
                  <a:alpha val="5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3" name="Gruppo 152"/>
              <p:cNvGrpSpPr/>
              <p:nvPr/>
            </p:nvGrpSpPr>
            <p:grpSpPr>
              <a:xfrm>
                <a:off x="2862623" y="9143884"/>
                <a:ext cx="6192688" cy="792088"/>
                <a:chOff x="1098427" y="10296012"/>
                <a:chExt cx="6192688" cy="792088"/>
              </a:xfrm>
            </p:grpSpPr>
            <p:sp>
              <p:nvSpPr>
                <p:cNvPr id="150" name="Rettangolo arrotondato 149"/>
                <p:cNvSpPr/>
                <p:nvPr/>
              </p:nvSpPr>
              <p:spPr>
                <a:xfrm>
                  <a:off x="1098427" y="10296012"/>
                  <a:ext cx="6192688" cy="792088"/>
                </a:xfrm>
                <a:prstGeom prst="roundRect">
                  <a:avLst/>
                </a:prstGeom>
                <a:solidFill>
                  <a:srgbClr val="FF00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CasellaDiTesto 150"/>
                <p:cNvSpPr txBox="1"/>
                <p:nvPr/>
              </p:nvSpPr>
              <p:spPr>
                <a:xfrm>
                  <a:off x="1422463" y="10315030"/>
                  <a:ext cx="5544616" cy="754053"/>
                </a:xfrm>
                <a:prstGeom prst="rect">
                  <a:avLst/>
                </a:prstGeom>
                <a:noFill/>
              </p:spPr>
              <p:txBody>
                <a:bodyPr wrap="square" rtlCol="0">
                  <a:spAutoFit/>
                </a:bodyPr>
                <a:lstStyle/>
                <a:p>
                  <a:pPr algn="ctr"/>
                  <a:r>
                    <a:rPr lang="en-GB" b="1" dirty="0" smtClean="0"/>
                    <a:t>METHODS</a:t>
                  </a:r>
                  <a:endParaRPr lang="en-GB" b="1" dirty="0"/>
                </a:p>
              </p:txBody>
            </p:sp>
          </p:grpSp>
          <p:grpSp>
            <p:nvGrpSpPr>
              <p:cNvPr id="9" name="Gruppo 90"/>
              <p:cNvGrpSpPr/>
              <p:nvPr/>
            </p:nvGrpSpPr>
            <p:grpSpPr>
              <a:xfrm>
                <a:off x="11755611" y="9162903"/>
                <a:ext cx="7890030" cy="9937104"/>
                <a:chOff x="16230711" y="1"/>
                <a:chExt cx="8554592" cy="10576880"/>
              </a:xfrm>
            </p:grpSpPr>
            <p:pic>
              <p:nvPicPr>
                <p:cNvPr id="90" name="Immagine 89" descr="CronosequenzePEDOCLIMATE-ITALY_wgs84.tif"/>
                <p:cNvPicPr>
                  <a:picLocks noChangeAspect="1"/>
                </p:cNvPicPr>
                <p:nvPr/>
              </p:nvPicPr>
              <p:blipFill>
                <a:blip r:embed="rId8" cstate="print"/>
                <a:srcRect l="5645" t="5139" r="4839" b="20663"/>
                <a:stretch>
                  <a:fillRect/>
                </a:stretch>
              </p:blipFill>
              <p:spPr>
                <a:xfrm>
                  <a:off x="16230711" y="1"/>
                  <a:ext cx="8554592" cy="10576880"/>
                </a:xfrm>
                <a:prstGeom prst="rect">
                  <a:avLst/>
                </a:prstGeom>
              </p:spPr>
            </p:pic>
            <p:grpSp>
              <p:nvGrpSpPr>
                <p:cNvPr id="10" name="Gruppo 207"/>
                <p:cNvGrpSpPr/>
                <p:nvPr/>
              </p:nvGrpSpPr>
              <p:grpSpPr>
                <a:xfrm>
                  <a:off x="16323943" y="76644"/>
                  <a:ext cx="8104443" cy="9523026"/>
                  <a:chOff x="16035911" y="-67623"/>
                  <a:chExt cx="8104443" cy="9523026"/>
                </a:xfrm>
              </p:grpSpPr>
              <p:sp>
                <p:nvSpPr>
                  <p:cNvPr id="15" name="CasellaDiTesto 14"/>
                  <p:cNvSpPr txBox="1"/>
                  <p:nvPr/>
                </p:nvSpPr>
                <p:spPr>
                  <a:xfrm>
                    <a:off x="16035911" y="4442931"/>
                    <a:ext cx="2248960" cy="1015535"/>
                  </a:xfrm>
                  <a:prstGeom prst="rect">
                    <a:avLst/>
                  </a:prstGeom>
                  <a:noFill/>
                  <a:ln>
                    <a:noFill/>
                  </a:ln>
                </p:spPr>
                <p:txBody>
                  <a:bodyPr wrap="square" rtlCol="0">
                    <a:spAutoFit/>
                  </a:bodyPr>
                  <a:lstStyle/>
                  <a:p>
                    <a:pPr algn="ctr"/>
                    <a:r>
                      <a:rPr lang="en-GB" sz="2400" dirty="0" smtClean="0"/>
                      <a:t>CH</a:t>
                    </a:r>
                  </a:p>
                  <a:p>
                    <a:pPr algn="ctr"/>
                    <a:r>
                      <a:rPr lang="en-GB" sz="1600" dirty="0" smtClean="0"/>
                      <a:t>MAT 8.5 °C</a:t>
                    </a:r>
                  </a:p>
                  <a:p>
                    <a:pPr algn="ctr"/>
                    <a:r>
                      <a:rPr lang="en-GB" sz="1600" dirty="0" err="1" smtClean="0"/>
                      <a:t>Skeletic</a:t>
                    </a:r>
                    <a:r>
                      <a:rPr lang="en-GB" sz="1600" dirty="0" smtClean="0"/>
                      <a:t> </a:t>
                    </a:r>
                    <a:r>
                      <a:rPr lang="en-GB" sz="1600" dirty="0" err="1" smtClean="0"/>
                      <a:t>Cambisols</a:t>
                    </a:r>
                    <a:endParaRPr lang="en-GB" sz="1600" dirty="0"/>
                  </a:p>
                </p:txBody>
              </p:sp>
              <p:sp>
                <p:nvSpPr>
                  <p:cNvPr id="18" name="CasellaDiTesto 17"/>
                  <p:cNvSpPr txBox="1"/>
                  <p:nvPr/>
                </p:nvSpPr>
                <p:spPr>
                  <a:xfrm>
                    <a:off x="20392845" y="698818"/>
                    <a:ext cx="2107974" cy="1015535"/>
                  </a:xfrm>
                  <a:prstGeom prst="rect">
                    <a:avLst/>
                  </a:prstGeom>
                  <a:noFill/>
                  <a:ln>
                    <a:noFill/>
                  </a:ln>
                </p:spPr>
                <p:txBody>
                  <a:bodyPr wrap="square" rtlCol="0">
                    <a:spAutoFit/>
                  </a:bodyPr>
                  <a:lstStyle/>
                  <a:p>
                    <a:pPr algn="ctr"/>
                    <a:r>
                      <a:rPr lang="en-GB" sz="2400" dirty="0" smtClean="0"/>
                      <a:t>ME</a:t>
                    </a:r>
                  </a:p>
                  <a:p>
                    <a:pPr algn="ctr"/>
                    <a:r>
                      <a:rPr lang="en-GB" sz="1600" dirty="0" smtClean="0"/>
                      <a:t>MAT 5°C</a:t>
                    </a:r>
                  </a:p>
                  <a:p>
                    <a:pPr algn="ctr"/>
                    <a:r>
                      <a:rPr lang="en-GB" sz="1600" dirty="0" err="1" smtClean="0"/>
                      <a:t>Endoleptic</a:t>
                    </a:r>
                    <a:r>
                      <a:rPr lang="en-GB" sz="1600" dirty="0" smtClean="0"/>
                      <a:t> </a:t>
                    </a:r>
                    <a:r>
                      <a:rPr lang="en-GB" sz="1600" dirty="0" err="1" smtClean="0"/>
                      <a:t>Cambisols</a:t>
                    </a:r>
                    <a:endParaRPr lang="en-GB" sz="1600" dirty="0"/>
                  </a:p>
                </p:txBody>
              </p:sp>
              <p:sp>
                <p:nvSpPr>
                  <p:cNvPr id="19" name="CasellaDiTesto 18"/>
                  <p:cNvSpPr txBox="1"/>
                  <p:nvPr/>
                </p:nvSpPr>
                <p:spPr>
                  <a:xfrm>
                    <a:off x="16723410" y="698818"/>
                    <a:ext cx="1987256" cy="1015535"/>
                  </a:xfrm>
                  <a:prstGeom prst="rect">
                    <a:avLst/>
                  </a:prstGeom>
                  <a:noFill/>
                  <a:ln>
                    <a:noFill/>
                  </a:ln>
                </p:spPr>
                <p:txBody>
                  <a:bodyPr wrap="square" rtlCol="0">
                    <a:spAutoFit/>
                  </a:bodyPr>
                  <a:lstStyle/>
                  <a:p>
                    <a:pPr algn="ctr"/>
                    <a:r>
                      <a:rPr lang="en-GB" sz="2400" dirty="0" smtClean="0"/>
                      <a:t>CT</a:t>
                    </a:r>
                  </a:p>
                  <a:p>
                    <a:pPr algn="ctr"/>
                    <a:r>
                      <a:rPr lang="en-GB" sz="1600" dirty="0" smtClean="0"/>
                      <a:t>MAT 5.5°C</a:t>
                    </a:r>
                  </a:p>
                  <a:p>
                    <a:pPr algn="ctr"/>
                    <a:r>
                      <a:rPr lang="en-GB" sz="1600" dirty="0" err="1" smtClean="0"/>
                      <a:t>Leptic</a:t>
                    </a:r>
                    <a:r>
                      <a:rPr lang="en-GB" sz="1600" dirty="0" smtClean="0"/>
                      <a:t> </a:t>
                    </a:r>
                    <a:r>
                      <a:rPr lang="en-GB" sz="1600" dirty="0" err="1" smtClean="0"/>
                      <a:t>phaeozems</a:t>
                    </a:r>
                    <a:endParaRPr lang="en-GB" sz="1600" dirty="0"/>
                  </a:p>
                </p:txBody>
              </p:sp>
              <p:sp>
                <p:nvSpPr>
                  <p:cNvPr id="20" name="CasellaDiTesto 19"/>
                  <p:cNvSpPr txBox="1"/>
                  <p:nvPr/>
                </p:nvSpPr>
                <p:spPr>
                  <a:xfrm>
                    <a:off x="20314772" y="2691563"/>
                    <a:ext cx="1795682" cy="1015535"/>
                  </a:xfrm>
                  <a:prstGeom prst="rect">
                    <a:avLst/>
                  </a:prstGeom>
                  <a:noFill/>
                  <a:ln>
                    <a:noFill/>
                  </a:ln>
                </p:spPr>
                <p:txBody>
                  <a:bodyPr wrap="square" rtlCol="0">
                    <a:spAutoFit/>
                  </a:bodyPr>
                  <a:lstStyle/>
                  <a:p>
                    <a:pPr algn="ctr"/>
                    <a:r>
                      <a:rPr lang="en-GB" sz="2400" dirty="0" smtClean="0"/>
                      <a:t>FI</a:t>
                    </a:r>
                  </a:p>
                  <a:p>
                    <a:pPr algn="ctr"/>
                    <a:r>
                      <a:rPr lang="en-GB" sz="1600" dirty="0" smtClean="0"/>
                      <a:t>MAT 11.9°C</a:t>
                    </a:r>
                  </a:p>
                  <a:p>
                    <a:pPr algn="ctr"/>
                    <a:r>
                      <a:rPr lang="en-GB" sz="1600" dirty="0" err="1" smtClean="0"/>
                      <a:t>Eutric</a:t>
                    </a:r>
                    <a:r>
                      <a:rPr lang="en-GB" sz="1600" dirty="0" smtClean="0"/>
                      <a:t> </a:t>
                    </a:r>
                    <a:r>
                      <a:rPr lang="en-GB" sz="1600" dirty="0" err="1" smtClean="0"/>
                      <a:t>Cambisos</a:t>
                    </a:r>
                    <a:endParaRPr lang="en-GB" sz="1600" dirty="0"/>
                  </a:p>
                </p:txBody>
              </p:sp>
              <p:sp>
                <p:nvSpPr>
                  <p:cNvPr id="21" name="CasellaDiTesto 20"/>
                  <p:cNvSpPr txBox="1"/>
                  <p:nvPr/>
                </p:nvSpPr>
                <p:spPr>
                  <a:xfrm>
                    <a:off x="18206799" y="5125011"/>
                    <a:ext cx="1951827" cy="1015535"/>
                  </a:xfrm>
                  <a:prstGeom prst="rect">
                    <a:avLst/>
                  </a:prstGeom>
                  <a:noFill/>
                  <a:ln>
                    <a:noFill/>
                  </a:ln>
                </p:spPr>
                <p:txBody>
                  <a:bodyPr wrap="square" rtlCol="0">
                    <a:spAutoFit/>
                  </a:bodyPr>
                  <a:lstStyle/>
                  <a:p>
                    <a:pPr algn="ctr"/>
                    <a:r>
                      <a:rPr lang="en-GB" sz="2400" dirty="0" smtClean="0"/>
                      <a:t>FA</a:t>
                    </a:r>
                  </a:p>
                  <a:p>
                    <a:pPr algn="ctr"/>
                    <a:r>
                      <a:rPr lang="en-GB" sz="1600" dirty="0" smtClean="0"/>
                      <a:t>MAT 12.9°C</a:t>
                    </a:r>
                  </a:p>
                  <a:p>
                    <a:pPr algn="ctr"/>
                    <a:r>
                      <a:rPr lang="en-GB" sz="1600" dirty="0" err="1" smtClean="0"/>
                      <a:t>Calcaric</a:t>
                    </a:r>
                    <a:r>
                      <a:rPr lang="en-GB" sz="1600" dirty="0" smtClean="0"/>
                      <a:t> </a:t>
                    </a:r>
                    <a:r>
                      <a:rPr lang="en-GB" sz="1600" dirty="0" err="1" smtClean="0"/>
                      <a:t>Phaeozems</a:t>
                    </a:r>
                    <a:endParaRPr lang="en-GB" sz="1600" dirty="0"/>
                  </a:p>
                </p:txBody>
              </p:sp>
              <p:sp>
                <p:nvSpPr>
                  <p:cNvPr id="22" name="CasellaDiTesto 21"/>
                  <p:cNvSpPr txBox="1"/>
                  <p:nvPr/>
                </p:nvSpPr>
                <p:spPr>
                  <a:xfrm>
                    <a:off x="19299822" y="6600410"/>
                    <a:ext cx="2029900" cy="1015535"/>
                  </a:xfrm>
                  <a:prstGeom prst="rect">
                    <a:avLst/>
                  </a:prstGeom>
                  <a:noFill/>
                  <a:ln>
                    <a:noFill/>
                  </a:ln>
                </p:spPr>
                <p:txBody>
                  <a:bodyPr wrap="square" rtlCol="0">
                    <a:spAutoFit/>
                  </a:bodyPr>
                  <a:lstStyle/>
                  <a:p>
                    <a:pPr algn="ctr"/>
                    <a:r>
                      <a:rPr lang="en-GB" sz="2400" dirty="0" smtClean="0"/>
                      <a:t>VA</a:t>
                    </a:r>
                  </a:p>
                  <a:p>
                    <a:pPr algn="ctr"/>
                    <a:r>
                      <a:rPr lang="en-GB" sz="1600" dirty="0" smtClean="0"/>
                      <a:t>MAT 9.8°C</a:t>
                    </a:r>
                  </a:p>
                  <a:p>
                    <a:pPr algn="ctr"/>
                    <a:r>
                      <a:rPr lang="en-GB" sz="1600" dirty="0" err="1" smtClean="0"/>
                      <a:t>Leptic</a:t>
                    </a:r>
                    <a:r>
                      <a:rPr lang="en-GB" sz="1600" dirty="0" smtClean="0"/>
                      <a:t> </a:t>
                    </a:r>
                    <a:r>
                      <a:rPr lang="en-GB" sz="1600" dirty="0" err="1" smtClean="0"/>
                      <a:t>Chernozems</a:t>
                    </a:r>
                    <a:endParaRPr lang="en-GB" sz="1600" dirty="0"/>
                  </a:p>
                </p:txBody>
              </p:sp>
              <p:sp>
                <p:nvSpPr>
                  <p:cNvPr id="23" name="CasellaDiTesto 22"/>
                  <p:cNvSpPr txBox="1"/>
                  <p:nvPr/>
                </p:nvSpPr>
                <p:spPr>
                  <a:xfrm>
                    <a:off x="22266600" y="8439868"/>
                    <a:ext cx="1873754" cy="1015535"/>
                  </a:xfrm>
                  <a:prstGeom prst="rect">
                    <a:avLst/>
                  </a:prstGeom>
                  <a:noFill/>
                  <a:ln>
                    <a:noFill/>
                  </a:ln>
                </p:spPr>
                <p:txBody>
                  <a:bodyPr wrap="square" rtlCol="0">
                    <a:spAutoFit/>
                  </a:bodyPr>
                  <a:lstStyle/>
                  <a:p>
                    <a:pPr algn="ctr"/>
                    <a:r>
                      <a:rPr lang="en-GB" sz="2400" dirty="0" smtClean="0"/>
                      <a:t>PI</a:t>
                    </a:r>
                  </a:p>
                  <a:p>
                    <a:pPr algn="ctr"/>
                    <a:r>
                      <a:rPr lang="en-GB" sz="1600" dirty="0" smtClean="0"/>
                      <a:t>MAT 10.9 °C</a:t>
                    </a:r>
                  </a:p>
                  <a:p>
                    <a:pPr algn="ctr"/>
                    <a:r>
                      <a:rPr lang="en-GB" sz="1600" dirty="0" err="1" smtClean="0"/>
                      <a:t>Vertic</a:t>
                    </a:r>
                    <a:r>
                      <a:rPr lang="en-GB" sz="1600" dirty="0" smtClean="0"/>
                      <a:t> </a:t>
                    </a:r>
                    <a:r>
                      <a:rPr lang="en-GB" sz="1600" dirty="0" err="1" smtClean="0"/>
                      <a:t>Phaeozems</a:t>
                    </a:r>
                    <a:endParaRPr lang="en-GB" sz="1600" dirty="0"/>
                  </a:p>
                </p:txBody>
              </p:sp>
              <p:cxnSp>
                <p:nvCxnSpPr>
                  <p:cNvPr id="25" name="Connettore 2 24"/>
                  <p:cNvCxnSpPr>
                    <a:stCxn id="15" idx="0"/>
                  </p:cNvCxnSpPr>
                  <p:nvPr/>
                </p:nvCxnSpPr>
                <p:spPr>
                  <a:xfrm flipH="1" flipV="1">
                    <a:off x="16566917" y="3074783"/>
                    <a:ext cx="593474" cy="13681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a:stCxn id="19" idx="2"/>
                  </p:cNvCxnSpPr>
                  <p:nvPr/>
                </p:nvCxnSpPr>
                <p:spPr>
                  <a:xfrm>
                    <a:off x="17717038" y="1714352"/>
                    <a:ext cx="1817004" cy="51734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18" idx="2"/>
                  </p:cNvCxnSpPr>
                  <p:nvPr/>
                </p:nvCxnSpPr>
                <p:spPr>
                  <a:xfrm flipH="1">
                    <a:off x="20002480" y="1714352"/>
                    <a:ext cx="1444351" cy="6706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20" idx="1"/>
                  </p:cNvCxnSpPr>
                  <p:nvPr/>
                </p:nvCxnSpPr>
                <p:spPr>
                  <a:xfrm flipH="1">
                    <a:off x="19534042" y="3199331"/>
                    <a:ext cx="780730" cy="48860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a:stCxn id="21" idx="3"/>
                  </p:cNvCxnSpPr>
                  <p:nvPr/>
                </p:nvCxnSpPr>
                <p:spPr>
                  <a:xfrm flipV="1">
                    <a:off x="20158626" y="5067529"/>
                    <a:ext cx="858804" cy="5652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ttore 2 43"/>
                  <p:cNvCxnSpPr>
                    <a:stCxn id="22" idx="0"/>
                  </p:cNvCxnSpPr>
                  <p:nvPr/>
                </p:nvCxnSpPr>
                <p:spPr>
                  <a:xfrm flipV="1">
                    <a:off x="20314773" y="5604037"/>
                    <a:ext cx="1014950" cy="99637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ttore 2 44"/>
                  <p:cNvCxnSpPr>
                    <a:stCxn id="23" idx="0"/>
                  </p:cNvCxnSpPr>
                  <p:nvPr/>
                </p:nvCxnSpPr>
                <p:spPr>
                  <a:xfrm flipH="1" flipV="1">
                    <a:off x="22578892" y="6447122"/>
                    <a:ext cx="624585" cy="19927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CasellaDiTesto 68"/>
                  <p:cNvSpPr txBox="1"/>
                  <p:nvPr/>
                </p:nvSpPr>
                <p:spPr>
                  <a:xfrm>
                    <a:off x="16801486" y="-67623"/>
                    <a:ext cx="7218651" cy="947514"/>
                  </a:xfrm>
                  <a:prstGeom prst="rect">
                    <a:avLst/>
                  </a:prstGeom>
                  <a:noFill/>
                </p:spPr>
                <p:txBody>
                  <a:bodyPr wrap="square" rtlCol="0">
                    <a:spAutoFit/>
                  </a:bodyPr>
                  <a:lstStyle/>
                  <a:p>
                    <a:pPr algn="ctr"/>
                    <a:r>
                      <a:rPr lang="en-GB" b="1" dirty="0" smtClean="0"/>
                      <a:t>Selected sites</a:t>
                    </a:r>
                    <a:endParaRPr lang="en-GB" b="1" dirty="0"/>
                  </a:p>
                </p:txBody>
              </p:sp>
            </p:grpSp>
          </p:grpSp>
          <p:grpSp>
            <p:nvGrpSpPr>
              <p:cNvPr id="309" name="Gruppo 308"/>
              <p:cNvGrpSpPr/>
              <p:nvPr/>
            </p:nvGrpSpPr>
            <p:grpSpPr>
              <a:xfrm>
                <a:off x="20203324" y="10243023"/>
                <a:ext cx="8784977" cy="8064896"/>
                <a:chOff x="20612594" y="10531055"/>
                <a:chExt cx="8784977" cy="8064896"/>
              </a:xfrm>
            </p:grpSpPr>
            <p:grpSp>
              <p:nvGrpSpPr>
                <p:cNvPr id="241" name="Gruppo 240"/>
                <p:cNvGrpSpPr/>
                <p:nvPr/>
              </p:nvGrpSpPr>
              <p:grpSpPr>
                <a:xfrm>
                  <a:off x="20612594" y="10531055"/>
                  <a:ext cx="8784977" cy="8064896"/>
                  <a:chOff x="17516251" y="10531054"/>
                  <a:chExt cx="11161241" cy="10090617"/>
                </a:xfrm>
              </p:grpSpPr>
              <p:grpSp>
                <p:nvGrpSpPr>
                  <p:cNvPr id="231" name="Gruppo 230"/>
                  <p:cNvGrpSpPr/>
                  <p:nvPr/>
                </p:nvGrpSpPr>
                <p:grpSpPr>
                  <a:xfrm>
                    <a:off x="17516251" y="10531054"/>
                    <a:ext cx="11161241" cy="10090617"/>
                    <a:chOff x="9955411" y="12691294"/>
                    <a:chExt cx="11161241" cy="10090617"/>
                  </a:xfrm>
                </p:grpSpPr>
                <p:grpSp>
                  <p:nvGrpSpPr>
                    <p:cNvPr id="173" name="Gruppo 172"/>
                    <p:cNvGrpSpPr>
                      <a:grpSpLocks noChangeAspect="1"/>
                    </p:cNvGrpSpPr>
                    <p:nvPr/>
                  </p:nvGrpSpPr>
                  <p:grpSpPr>
                    <a:xfrm>
                      <a:off x="9955411" y="12691294"/>
                      <a:ext cx="11161240" cy="10090617"/>
                      <a:chOff x="6174991" y="12367258"/>
                      <a:chExt cx="15013668" cy="13573508"/>
                    </a:xfrm>
                  </p:grpSpPr>
                  <p:pic>
                    <p:nvPicPr>
                      <p:cNvPr id="171" name="Immagine 170" descr="Vasto scala.tif"/>
                      <p:cNvPicPr>
                        <a:picLocks noChangeAspect="1"/>
                      </p:cNvPicPr>
                      <p:nvPr/>
                    </p:nvPicPr>
                    <p:blipFill>
                      <a:blip r:embed="rId9" cstate="print"/>
                      <a:srcRect l="18581" t="76280" r="22389" b="9570"/>
                      <a:stretch>
                        <a:fillRect/>
                      </a:stretch>
                    </p:blipFill>
                    <p:spPr>
                      <a:xfrm>
                        <a:off x="11449577" y="18397928"/>
                        <a:ext cx="4464496" cy="1512168"/>
                      </a:xfrm>
                      <a:prstGeom prst="rect">
                        <a:avLst/>
                      </a:prstGeom>
                    </p:spPr>
                  </p:pic>
                  <p:grpSp>
                    <p:nvGrpSpPr>
                      <p:cNvPr id="172" name="Gruppo 171"/>
                      <p:cNvGrpSpPr/>
                      <p:nvPr/>
                    </p:nvGrpSpPr>
                    <p:grpSpPr>
                      <a:xfrm>
                        <a:off x="6174991" y="12367258"/>
                        <a:ext cx="15013668" cy="13573508"/>
                        <a:chOff x="6174991" y="12367258"/>
                        <a:chExt cx="15013668" cy="13573508"/>
                      </a:xfrm>
                    </p:grpSpPr>
                    <p:pic>
                      <p:nvPicPr>
                        <p:cNvPr id="170" name="Immagine 169" descr="Vasto scala.tif"/>
                        <p:cNvPicPr>
                          <a:picLocks noChangeAspect="1"/>
                        </p:cNvPicPr>
                        <p:nvPr/>
                      </p:nvPicPr>
                      <p:blipFill>
                        <a:blip r:embed="rId9" cstate="print"/>
                        <a:srcRect l="5713" t="17520" r="6695" b="25204"/>
                        <a:stretch>
                          <a:fillRect/>
                        </a:stretch>
                      </p:blipFill>
                      <p:spPr>
                        <a:xfrm>
                          <a:off x="6210995" y="19820086"/>
                          <a:ext cx="6624736" cy="6120680"/>
                        </a:xfrm>
                        <a:prstGeom prst="rect">
                          <a:avLst/>
                        </a:prstGeom>
                      </p:spPr>
                    </p:pic>
                    <p:pic>
                      <p:nvPicPr>
                        <p:cNvPr id="166" name="Immagine 165" descr="Vasto 1954.tif"/>
                        <p:cNvPicPr>
                          <a:picLocks noChangeAspect="1"/>
                        </p:cNvPicPr>
                        <p:nvPr/>
                      </p:nvPicPr>
                      <p:blipFill>
                        <a:blip r:embed="rId10" cstate="print"/>
                        <a:srcRect l="5713" t="17520" r="5742" b="25204"/>
                        <a:stretch>
                          <a:fillRect/>
                        </a:stretch>
                      </p:blipFill>
                      <p:spPr>
                        <a:xfrm>
                          <a:off x="6174991" y="12367258"/>
                          <a:ext cx="6696744" cy="6120680"/>
                        </a:xfrm>
                        <a:prstGeom prst="rect">
                          <a:avLst/>
                        </a:prstGeom>
                      </p:spPr>
                    </p:pic>
                    <p:pic>
                      <p:nvPicPr>
                        <p:cNvPr id="167" name="Immagine 166" descr="Vasto 1988.tif"/>
                        <p:cNvPicPr>
                          <a:picLocks noChangeAspect="1"/>
                        </p:cNvPicPr>
                        <p:nvPr/>
                      </p:nvPicPr>
                      <p:blipFill>
                        <a:blip r:embed="rId11" cstate="print"/>
                        <a:srcRect l="5713" t="17520" r="5742" b="25204"/>
                        <a:stretch>
                          <a:fillRect/>
                        </a:stretch>
                      </p:blipFill>
                      <p:spPr>
                        <a:xfrm>
                          <a:off x="14491915" y="12367258"/>
                          <a:ext cx="6696744" cy="6120680"/>
                        </a:xfrm>
                        <a:prstGeom prst="rect">
                          <a:avLst/>
                        </a:prstGeom>
                      </p:spPr>
                    </p:pic>
                    <p:pic>
                      <p:nvPicPr>
                        <p:cNvPr id="168" name="Immagine 167" descr="Vasto 2000.tif"/>
                        <p:cNvPicPr>
                          <a:picLocks noChangeAspect="1"/>
                        </p:cNvPicPr>
                        <p:nvPr/>
                      </p:nvPicPr>
                      <p:blipFill>
                        <a:blip r:embed="rId12" cstate="print"/>
                        <a:srcRect l="5713" t="17656" r="5742" b="25068"/>
                        <a:stretch>
                          <a:fillRect/>
                        </a:stretch>
                      </p:blipFill>
                      <p:spPr>
                        <a:xfrm>
                          <a:off x="14491912" y="19820085"/>
                          <a:ext cx="6696744" cy="6120680"/>
                        </a:xfrm>
                        <a:prstGeom prst="rect">
                          <a:avLst/>
                        </a:prstGeom>
                      </p:spPr>
                    </p:pic>
                  </p:grpSp>
                </p:grpSp>
                <p:sp>
                  <p:nvSpPr>
                    <p:cNvPr id="185" name="CasellaDiTesto 184"/>
                    <p:cNvSpPr txBox="1"/>
                    <p:nvPr/>
                  </p:nvSpPr>
                  <p:spPr>
                    <a:xfrm>
                      <a:off x="11899627" y="13699408"/>
                      <a:ext cx="708866" cy="500609"/>
                    </a:xfrm>
                    <a:prstGeom prst="rect">
                      <a:avLst/>
                    </a:prstGeom>
                    <a:noFill/>
                  </p:spPr>
                  <p:txBody>
                    <a:bodyPr wrap="square" rtlCol="0">
                      <a:spAutoFit/>
                    </a:bodyPr>
                    <a:lstStyle/>
                    <a:p>
                      <a:r>
                        <a:rPr lang="en-GB" sz="2000" dirty="0" smtClean="0">
                          <a:solidFill>
                            <a:schemeClr val="bg1"/>
                          </a:solidFill>
                        </a:rPr>
                        <a:t>R2</a:t>
                      </a:r>
                      <a:endParaRPr lang="en-GB" sz="2000" dirty="0">
                        <a:solidFill>
                          <a:schemeClr val="bg1"/>
                        </a:solidFill>
                      </a:endParaRPr>
                    </a:p>
                  </p:txBody>
                </p:sp>
                <p:sp>
                  <p:nvSpPr>
                    <p:cNvPr id="204" name="CasellaDiTesto 203"/>
                    <p:cNvSpPr txBox="1"/>
                    <p:nvPr/>
                  </p:nvSpPr>
                  <p:spPr>
                    <a:xfrm>
                      <a:off x="13706320" y="14042715"/>
                      <a:ext cx="738377" cy="500609"/>
                    </a:xfrm>
                    <a:prstGeom prst="rect">
                      <a:avLst/>
                    </a:prstGeom>
                    <a:noFill/>
                  </p:spPr>
                  <p:txBody>
                    <a:bodyPr wrap="square" rtlCol="0">
                      <a:spAutoFit/>
                    </a:bodyPr>
                    <a:lstStyle/>
                    <a:p>
                      <a:r>
                        <a:rPr lang="en-GB" sz="2000" dirty="0" smtClean="0">
                          <a:solidFill>
                            <a:schemeClr val="bg1"/>
                          </a:solidFill>
                        </a:rPr>
                        <a:t>R1</a:t>
                      </a:r>
                      <a:endParaRPr lang="en-GB" sz="2000" dirty="0">
                        <a:solidFill>
                          <a:schemeClr val="bg1"/>
                        </a:solidFill>
                      </a:endParaRPr>
                    </a:p>
                  </p:txBody>
                </p:sp>
                <p:sp>
                  <p:nvSpPr>
                    <p:cNvPr id="205" name="CasellaDiTesto 204"/>
                    <p:cNvSpPr txBox="1"/>
                    <p:nvPr/>
                  </p:nvSpPr>
                  <p:spPr>
                    <a:xfrm>
                      <a:off x="13051755" y="14995550"/>
                      <a:ext cx="504056" cy="400110"/>
                    </a:xfrm>
                    <a:prstGeom prst="rect">
                      <a:avLst/>
                    </a:prstGeom>
                    <a:noFill/>
                  </p:spPr>
                  <p:txBody>
                    <a:bodyPr wrap="square" rtlCol="0">
                      <a:spAutoFit/>
                    </a:bodyPr>
                    <a:lstStyle/>
                    <a:p>
                      <a:r>
                        <a:rPr lang="en-GB" sz="2000" dirty="0" smtClean="0">
                          <a:solidFill>
                            <a:schemeClr val="bg1"/>
                          </a:solidFill>
                        </a:rPr>
                        <a:t>P</a:t>
                      </a:r>
                      <a:endParaRPr lang="en-GB" sz="2000" dirty="0">
                        <a:solidFill>
                          <a:schemeClr val="bg1"/>
                        </a:solidFill>
                      </a:endParaRPr>
                    </a:p>
                  </p:txBody>
                </p:sp>
                <p:sp>
                  <p:nvSpPr>
                    <p:cNvPr id="206" name="CasellaDiTesto 205"/>
                    <p:cNvSpPr txBox="1"/>
                    <p:nvPr/>
                  </p:nvSpPr>
                  <p:spPr>
                    <a:xfrm>
                      <a:off x="10531475" y="16147678"/>
                      <a:ext cx="504056" cy="400110"/>
                    </a:xfrm>
                    <a:prstGeom prst="rect">
                      <a:avLst/>
                    </a:prstGeom>
                    <a:noFill/>
                  </p:spPr>
                  <p:txBody>
                    <a:bodyPr wrap="square" rtlCol="0">
                      <a:spAutoFit/>
                    </a:bodyPr>
                    <a:lstStyle/>
                    <a:p>
                      <a:r>
                        <a:rPr lang="en-GB" sz="2000" dirty="0" smtClean="0">
                          <a:solidFill>
                            <a:schemeClr val="bg1"/>
                          </a:solidFill>
                        </a:rPr>
                        <a:t>F</a:t>
                      </a:r>
                      <a:endParaRPr lang="en-GB" sz="2000" dirty="0">
                        <a:solidFill>
                          <a:schemeClr val="bg1"/>
                        </a:solidFill>
                      </a:endParaRPr>
                    </a:p>
                  </p:txBody>
                </p:sp>
                <p:sp>
                  <p:nvSpPr>
                    <p:cNvPr id="207" name="CasellaDiTesto 206"/>
                    <p:cNvSpPr txBox="1"/>
                    <p:nvPr/>
                  </p:nvSpPr>
                  <p:spPr>
                    <a:xfrm>
                      <a:off x="12763723" y="16219686"/>
                      <a:ext cx="759626" cy="500609"/>
                    </a:xfrm>
                    <a:prstGeom prst="rect">
                      <a:avLst/>
                    </a:prstGeom>
                    <a:noFill/>
                  </p:spPr>
                  <p:txBody>
                    <a:bodyPr wrap="square" rtlCol="0">
                      <a:spAutoFit/>
                    </a:bodyPr>
                    <a:lstStyle/>
                    <a:p>
                      <a:r>
                        <a:rPr lang="en-GB" sz="2000" dirty="0" smtClean="0">
                          <a:solidFill>
                            <a:schemeClr val="bg1"/>
                          </a:solidFill>
                        </a:rPr>
                        <a:t>R3</a:t>
                      </a:r>
                      <a:endParaRPr lang="en-GB" sz="2000" dirty="0">
                        <a:solidFill>
                          <a:schemeClr val="bg1"/>
                        </a:solidFill>
                      </a:endParaRPr>
                    </a:p>
                  </p:txBody>
                </p:sp>
                <p:sp>
                  <p:nvSpPr>
                    <p:cNvPr id="208" name="CasellaDiTesto 207"/>
                    <p:cNvSpPr txBox="1"/>
                    <p:nvPr/>
                  </p:nvSpPr>
                  <p:spPr>
                    <a:xfrm>
                      <a:off x="13889291" y="16295085"/>
                      <a:ext cx="1189312" cy="885691"/>
                    </a:xfrm>
                    <a:prstGeom prst="rect">
                      <a:avLst/>
                    </a:prstGeom>
                    <a:noFill/>
                  </p:spPr>
                  <p:txBody>
                    <a:bodyPr wrap="square" rtlCol="0">
                      <a:spAutoFit/>
                    </a:bodyPr>
                    <a:lstStyle/>
                    <a:p>
                      <a:r>
                        <a:rPr lang="en-GB" sz="2000" dirty="0" smtClean="0">
                          <a:solidFill>
                            <a:schemeClr val="bg1"/>
                          </a:solidFill>
                        </a:rPr>
                        <a:t>Date 1954</a:t>
                      </a:r>
                      <a:endParaRPr lang="en-GB" sz="2000" dirty="0">
                        <a:solidFill>
                          <a:schemeClr val="bg1"/>
                        </a:solidFill>
                      </a:endParaRPr>
                    </a:p>
                  </p:txBody>
                </p:sp>
                <p:sp>
                  <p:nvSpPr>
                    <p:cNvPr id="209" name="CasellaDiTesto 208"/>
                    <p:cNvSpPr txBox="1"/>
                    <p:nvPr/>
                  </p:nvSpPr>
                  <p:spPr>
                    <a:xfrm>
                      <a:off x="17823172" y="13699407"/>
                      <a:ext cx="773201" cy="500609"/>
                    </a:xfrm>
                    <a:prstGeom prst="rect">
                      <a:avLst/>
                    </a:prstGeom>
                    <a:noFill/>
                  </p:spPr>
                  <p:txBody>
                    <a:bodyPr wrap="square" rtlCol="0">
                      <a:spAutoFit/>
                    </a:bodyPr>
                    <a:lstStyle/>
                    <a:p>
                      <a:r>
                        <a:rPr lang="en-GB" sz="2000" dirty="0" smtClean="0">
                          <a:solidFill>
                            <a:schemeClr val="bg1"/>
                          </a:solidFill>
                        </a:rPr>
                        <a:t>R2</a:t>
                      </a:r>
                      <a:endParaRPr lang="en-GB" sz="2000" dirty="0">
                        <a:solidFill>
                          <a:schemeClr val="bg1"/>
                        </a:solidFill>
                      </a:endParaRPr>
                    </a:p>
                  </p:txBody>
                </p:sp>
                <p:sp>
                  <p:nvSpPr>
                    <p:cNvPr id="211" name="CasellaDiTesto 210"/>
                    <p:cNvSpPr txBox="1"/>
                    <p:nvPr/>
                  </p:nvSpPr>
                  <p:spPr>
                    <a:xfrm>
                      <a:off x="19244443" y="14995550"/>
                      <a:ext cx="504056" cy="400110"/>
                    </a:xfrm>
                    <a:prstGeom prst="rect">
                      <a:avLst/>
                    </a:prstGeom>
                    <a:noFill/>
                  </p:spPr>
                  <p:txBody>
                    <a:bodyPr wrap="square" rtlCol="0">
                      <a:spAutoFit/>
                    </a:bodyPr>
                    <a:lstStyle/>
                    <a:p>
                      <a:r>
                        <a:rPr lang="en-GB" sz="2000" dirty="0" smtClean="0">
                          <a:solidFill>
                            <a:schemeClr val="bg1"/>
                          </a:solidFill>
                        </a:rPr>
                        <a:t>P</a:t>
                      </a:r>
                      <a:endParaRPr lang="en-GB" sz="2000" dirty="0">
                        <a:solidFill>
                          <a:schemeClr val="bg1"/>
                        </a:solidFill>
                      </a:endParaRPr>
                    </a:p>
                  </p:txBody>
                </p:sp>
                <p:sp>
                  <p:nvSpPr>
                    <p:cNvPr id="212" name="CasellaDiTesto 211"/>
                    <p:cNvSpPr txBox="1"/>
                    <p:nvPr/>
                  </p:nvSpPr>
                  <p:spPr>
                    <a:xfrm>
                      <a:off x="16724163" y="16147678"/>
                      <a:ext cx="504056" cy="400110"/>
                    </a:xfrm>
                    <a:prstGeom prst="rect">
                      <a:avLst/>
                    </a:prstGeom>
                    <a:noFill/>
                  </p:spPr>
                  <p:txBody>
                    <a:bodyPr wrap="square" rtlCol="0">
                      <a:spAutoFit/>
                    </a:bodyPr>
                    <a:lstStyle/>
                    <a:p>
                      <a:r>
                        <a:rPr lang="en-GB" sz="2000" dirty="0" smtClean="0">
                          <a:solidFill>
                            <a:schemeClr val="bg1"/>
                          </a:solidFill>
                        </a:rPr>
                        <a:t>F</a:t>
                      </a:r>
                      <a:endParaRPr lang="en-GB" sz="2000" dirty="0">
                        <a:solidFill>
                          <a:schemeClr val="bg1"/>
                        </a:solidFill>
                      </a:endParaRPr>
                    </a:p>
                  </p:txBody>
                </p:sp>
                <p:sp>
                  <p:nvSpPr>
                    <p:cNvPr id="213" name="CasellaDiTesto 212"/>
                    <p:cNvSpPr txBox="1"/>
                    <p:nvPr/>
                  </p:nvSpPr>
                  <p:spPr>
                    <a:xfrm>
                      <a:off x="18956411" y="16219686"/>
                      <a:ext cx="696471" cy="500609"/>
                    </a:xfrm>
                    <a:prstGeom prst="rect">
                      <a:avLst/>
                    </a:prstGeom>
                    <a:noFill/>
                  </p:spPr>
                  <p:txBody>
                    <a:bodyPr wrap="square" rtlCol="0">
                      <a:spAutoFit/>
                    </a:bodyPr>
                    <a:lstStyle/>
                    <a:p>
                      <a:r>
                        <a:rPr lang="en-GB" sz="2000" dirty="0" smtClean="0">
                          <a:solidFill>
                            <a:schemeClr val="bg1"/>
                          </a:solidFill>
                        </a:rPr>
                        <a:t>R3</a:t>
                      </a:r>
                      <a:endParaRPr lang="en-GB" sz="2000" dirty="0">
                        <a:solidFill>
                          <a:schemeClr val="bg1"/>
                        </a:solidFill>
                      </a:endParaRPr>
                    </a:p>
                  </p:txBody>
                </p:sp>
                <p:sp>
                  <p:nvSpPr>
                    <p:cNvPr id="214" name="CasellaDiTesto 213"/>
                    <p:cNvSpPr txBox="1"/>
                    <p:nvPr/>
                  </p:nvSpPr>
                  <p:spPr>
                    <a:xfrm>
                      <a:off x="20018824" y="16295085"/>
                      <a:ext cx="1097827" cy="900948"/>
                    </a:xfrm>
                    <a:prstGeom prst="rect">
                      <a:avLst/>
                    </a:prstGeom>
                    <a:noFill/>
                  </p:spPr>
                  <p:txBody>
                    <a:bodyPr wrap="square" rtlCol="0">
                      <a:spAutoFit/>
                    </a:bodyPr>
                    <a:lstStyle/>
                    <a:p>
                      <a:r>
                        <a:rPr lang="en-GB" sz="2000" dirty="0" smtClean="0">
                          <a:solidFill>
                            <a:schemeClr val="bg1"/>
                          </a:solidFill>
                        </a:rPr>
                        <a:t>Date 1988</a:t>
                      </a:r>
                      <a:endParaRPr lang="en-GB" sz="2000" dirty="0">
                        <a:solidFill>
                          <a:schemeClr val="bg1"/>
                        </a:solidFill>
                      </a:endParaRPr>
                    </a:p>
                  </p:txBody>
                </p:sp>
                <p:sp>
                  <p:nvSpPr>
                    <p:cNvPr id="215" name="CasellaDiTesto 214"/>
                    <p:cNvSpPr txBox="1"/>
                    <p:nvPr/>
                  </p:nvSpPr>
                  <p:spPr>
                    <a:xfrm>
                      <a:off x="17914657" y="19178118"/>
                      <a:ext cx="681715" cy="500609"/>
                    </a:xfrm>
                    <a:prstGeom prst="rect">
                      <a:avLst/>
                    </a:prstGeom>
                    <a:noFill/>
                  </p:spPr>
                  <p:txBody>
                    <a:bodyPr wrap="square" rtlCol="0">
                      <a:spAutoFit/>
                    </a:bodyPr>
                    <a:lstStyle/>
                    <a:p>
                      <a:r>
                        <a:rPr lang="en-GB" sz="2000" dirty="0" smtClean="0">
                          <a:solidFill>
                            <a:schemeClr val="bg1"/>
                          </a:solidFill>
                        </a:rPr>
                        <a:t>R2</a:t>
                      </a:r>
                      <a:endParaRPr lang="en-GB" sz="2000" dirty="0">
                        <a:solidFill>
                          <a:schemeClr val="bg1"/>
                        </a:solidFill>
                      </a:endParaRPr>
                    </a:p>
                  </p:txBody>
                </p:sp>
                <p:sp>
                  <p:nvSpPr>
                    <p:cNvPr id="216" name="CasellaDiTesto 215"/>
                    <p:cNvSpPr txBox="1"/>
                    <p:nvPr/>
                  </p:nvSpPr>
                  <p:spPr>
                    <a:xfrm>
                      <a:off x="19892515" y="19676070"/>
                      <a:ext cx="766707" cy="500609"/>
                    </a:xfrm>
                    <a:prstGeom prst="rect">
                      <a:avLst/>
                    </a:prstGeom>
                    <a:noFill/>
                  </p:spPr>
                  <p:txBody>
                    <a:bodyPr wrap="square" rtlCol="0">
                      <a:spAutoFit/>
                    </a:bodyPr>
                    <a:lstStyle/>
                    <a:p>
                      <a:r>
                        <a:rPr lang="en-GB" sz="2000" dirty="0" smtClean="0">
                          <a:solidFill>
                            <a:schemeClr val="bg1"/>
                          </a:solidFill>
                        </a:rPr>
                        <a:t>R1</a:t>
                      </a:r>
                      <a:endParaRPr lang="en-GB" sz="2000" dirty="0">
                        <a:solidFill>
                          <a:schemeClr val="bg1"/>
                        </a:solidFill>
                      </a:endParaRPr>
                    </a:p>
                  </p:txBody>
                </p:sp>
                <p:sp>
                  <p:nvSpPr>
                    <p:cNvPr id="217" name="CasellaDiTesto 216"/>
                    <p:cNvSpPr txBox="1"/>
                    <p:nvPr/>
                  </p:nvSpPr>
                  <p:spPr>
                    <a:xfrm>
                      <a:off x="19244443" y="20540166"/>
                      <a:ext cx="504056" cy="400110"/>
                    </a:xfrm>
                    <a:prstGeom prst="rect">
                      <a:avLst/>
                    </a:prstGeom>
                    <a:noFill/>
                  </p:spPr>
                  <p:txBody>
                    <a:bodyPr wrap="square" rtlCol="0">
                      <a:spAutoFit/>
                    </a:bodyPr>
                    <a:lstStyle/>
                    <a:p>
                      <a:r>
                        <a:rPr lang="en-GB" sz="2000" dirty="0" smtClean="0">
                          <a:solidFill>
                            <a:schemeClr val="bg1"/>
                          </a:solidFill>
                        </a:rPr>
                        <a:t>P</a:t>
                      </a:r>
                      <a:endParaRPr lang="en-GB" sz="2000" dirty="0">
                        <a:solidFill>
                          <a:schemeClr val="bg1"/>
                        </a:solidFill>
                      </a:endParaRPr>
                    </a:p>
                  </p:txBody>
                </p:sp>
                <p:sp>
                  <p:nvSpPr>
                    <p:cNvPr id="218" name="CasellaDiTesto 217"/>
                    <p:cNvSpPr txBox="1"/>
                    <p:nvPr/>
                  </p:nvSpPr>
                  <p:spPr>
                    <a:xfrm>
                      <a:off x="16724163" y="21692294"/>
                      <a:ext cx="504056" cy="400110"/>
                    </a:xfrm>
                    <a:prstGeom prst="rect">
                      <a:avLst/>
                    </a:prstGeom>
                    <a:noFill/>
                  </p:spPr>
                  <p:txBody>
                    <a:bodyPr wrap="square" rtlCol="0">
                      <a:spAutoFit/>
                    </a:bodyPr>
                    <a:lstStyle/>
                    <a:p>
                      <a:r>
                        <a:rPr lang="en-GB" sz="2000" dirty="0" smtClean="0">
                          <a:solidFill>
                            <a:schemeClr val="bg1"/>
                          </a:solidFill>
                        </a:rPr>
                        <a:t>F</a:t>
                      </a:r>
                      <a:endParaRPr lang="en-GB" sz="2000" dirty="0">
                        <a:solidFill>
                          <a:schemeClr val="bg1"/>
                        </a:solidFill>
                      </a:endParaRPr>
                    </a:p>
                  </p:txBody>
                </p:sp>
                <p:sp>
                  <p:nvSpPr>
                    <p:cNvPr id="219" name="CasellaDiTesto 218"/>
                    <p:cNvSpPr txBox="1"/>
                    <p:nvPr/>
                  </p:nvSpPr>
                  <p:spPr>
                    <a:xfrm>
                      <a:off x="18956411" y="21764302"/>
                      <a:ext cx="787956" cy="500609"/>
                    </a:xfrm>
                    <a:prstGeom prst="rect">
                      <a:avLst/>
                    </a:prstGeom>
                    <a:noFill/>
                  </p:spPr>
                  <p:txBody>
                    <a:bodyPr wrap="square" rtlCol="0">
                      <a:spAutoFit/>
                    </a:bodyPr>
                    <a:lstStyle/>
                    <a:p>
                      <a:r>
                        <a:rPr lang="en-GB" sz="2000" dirty="0" smtClean="0">
                          <a:solidFill>
                            <a:schemeClr val="bg1"/>
                          </a:solidFill>
                        </a:rPr>
                        <a:t>R3</a:t>
                      </a:r>
                      <a:endParaRPr lang="en-GB" sz="2000" dirty="0">
                        <a:solidFill>
                          <a:schemeClr val="bg1"/>
                        </a:solidFill>
                      </a:endParaRPr>
                    </a:p>
                  </p:txBody>
                </p:sp>
                <p:sp>
                  <p:nvSpPr>
                    <p:cNvPr id="220" name="CasellaDiTesto 219"/>
                    <p:cNvSpPr txBox="1"/>
                    <p:nvPr/>
                  </p:nvSpPr>
                  <p:spPr>
                    <a:xfrm>
                      <a:off x="20018825" y="21790867"/>
                      <a:ext cx="1097827" cy="885691"/>
                    </a:xfrm>
                    <a:prstGeom prst="rect">
                      <a:avLst/>
                    </a:prstGeom>
                    <a:noFill/>
                  </p:spPr>
                  <p:txBody>
                    <a:bodyPr wrap="square" rtlCol="0">
                      <a:spAutoFit/>
                    </a:bodyPr>
                    <a:lstStyle/>
                    <a:p>
                      <a:r>
                        <a:rPr lang="en-GB" sz="2000" dirty="0" smtClean="0">
                          <a:solidFill>
                            <a:schemeClr val="bg1"/>
                          </a:solidFill>
                        </a:rPr>
                        <a:t>Date 2000</a:t>
                      </a:r>
                      <a:endParaRPr lang="en-GB" sz="2000" dirty="0">
                        <a:solidFill>
                          <a:schemeClr val="bg1"/>
                        </a:solidFill>
                      </a:endParaRPr>
                    </a:p>
                  </p:txBody>
                </p:sp>
                <p:sp>
                  <p:nvSpPr>
                    <p:cNvPr id="221" name="CasellaDiTesto 220"/>
                    <p:cNvSpPr txBox="1"/>
                    <p:nvPr/>
                  </p:nvSpPr>
                  <p:spPr>
                    <a:xfrm>
                      <a:off x="11785122" y="19178118"/>
                      <a:ext cx="618561" cy="500609"/>
                    </a:xfrm>
                    <a:prstGeom prst="rect">
                      <a:avLst/>
                    </a:prstGeom>
                    <a:noFill/>
                  </p:spPr>
                  <p:txBody>
                    <a:bodyPr wrap="square" rtlCol="0">
                      <a:spAutoFit/>
                    </a:bodyPr>
                    <a:lstStyle/>
                    <a:p>
                      <a:r>
                        <a:rPr lang="en-GB" sz="2000" dirty="0" smtClean="0">
                          <a:solidFill>
                            <a:schemeClr val="bg1"/>
                          </a:solidFill>
                        </a:rPr>
                        <a:t>R2</a:t>
                      </a:r>
                      <a:endParaRPr lang="en-GB" sz="2000" dirty="0">
                        <a:solidFill>
                          <a:schemeClr val="bg1"/>
                        </a:solidFill>
                      </a:endParaRPr>
                    </a:p>
                  </p:txBody>
                </p:sp>
                <p:sp>
                  <p:nvSpPr>
                    <p:cNvPr id="222" name="CasellaDiTesto 221"/>
                    <p:cNvSpPr txBox="1"/>
                    <p:nvPr/>
                  </p:nvSpPr>
                  <p:spPr>
                    <a:xfrm>
                      <a:off x="13706319" y="19538497"/>
                      <a:ext cx="646891" cy="500609"/>
                    </a:xfrm>
                    <a:prstGeom prst="rect">
                      <a:avLst/>
                    </a:prstGeom>
                    <a:noFill/>
                  </p:spPr>
                  <p:txBody>
                    <a:bodyPr wrap="square" rtlCol="0">
                      <a:spAutoFit/>
                    </a:bodyPr>
                    <a:lstStyle/>
                    <a:p>
                      <a:r>
                        <a:rPr lang="en-GB" sz="2000" dirty="0" smtClean="0">
                          <a:solidFill>
                            <a:schemeClr val="bg1"/>
                          </a:solidFill>
                        </a:rPr>
                        <a:t>R1</a:t>
                      </a:r>
                      <a:endParaRPr lang="en-GB" sz="2000" dirty="0">
                        <a:solidFill>
                          <a:schemeClr val="bg1"/>
                        </a:solidFill>
                      </a:endParaRPr>
                    </a:p>
                  </p:txBody>
                </p:sp>
                <p:sp>
                  <p:nvSpPr>
                    <p:cNvPr id="223" name="CasellaDiTesto 222"/>
                    <p:cNvSpPr txBox="1"/>
                    <p:nvPr/>
                  </p:nvSpPr>
                  <p:spPr>
                    <a:xfrm>
                      <a:off x="13051755" y="20540166"/>
                      <a:ext cx="504056" cy="400110"/>
                    </a:xfrm>
                    <a:prstGeom prst="rect">
                      <a:avLst/>
                    </a:prstGeom>
                    <a:noFill/>
                  </p:spPr>
                  <p:txBody>
                    <a:bodyPr wrap="square" rtlCol="0">
                      <a:spAutoFit/>
                    </a:bodyPr>
                    <a:lstStyle/>
                    <a:p>
                      <a:r>
                        <a:rPr lang="en-GB" sz="2000" dirty="0" smtClean="0">
                          <a:solidFill>
                            <a:schemeClr val="bg1"/>
                          </a:solidFill>
                        </a:rPr>
                        <a:t>P</a:t>
                      </a:r>
                      <a:endParaRPr lang="en-GB" sz="2000" dirty="0">
                        <a:solidFill>
                          <a:schemeClr val="bg1"/>
                        </a:solidFill>
                      </a:endParaRPr>
                    </a:p>
                  </p:txBody>
                </p:sp>
                <p:sp>
                  <p:nvSpPr>
                    <p:cNvPr id="224" name="CasellaDiTesto 223"/>
                    <p:cNvSpPr txBox="1"/>
                    <p:nvPr/>
                  </p:nvSpPr>
                  <p:spPr>
                    <a:xfrm>
                      <a:off x="10531475" y="21692294"/>
                      <a:ext cx="504056" cy="400110"/>
                    </a:xfrm>
                    <a:prstGeom prst="rect">
                      <a:avLst/>
                    </a:prstGeom>
                    <a:noFill/>
                  </p:spPr>
                  <p:txBody>
                    <a:bodyPr wrap="square" rtlCol="0">
                      <a:spAutoFit/>
                    </a:bodyPr>
                    <a:lstStyle/>
                    <a:p>
                      <a:r>
                        <a:rPr lang="en-GB" sz="2000" dirty="0" smtClean="0">
                          <a:solidFill>
                            <a:schemeClr val="bg1"/>
                          </a:solidFill>
                        </a:rPr>
                        <a:t>F</a:t>
                      </a:r>
                      <a:endParaRPr lang="en-GB" sz="2000" dirty="0">
                        <a:solidFill>
                          <a:schemeClr val="bg1"/>
                        </a:solidFill>
                      </a:endParaRPr>
                    </a:p>
                  </p:txBody>
                </p:sp>
                <p:sp>
                  <p:nvSpPr>
                    <p:cNvPr id="225" name="CasellaDiTesto 224"/>
                    <p:cNvSpPr txBox="1"/>
                    <p:nvPr/>
                  </p:nvSpPr>
                  <p:spPr>
                    <a:xfrm>
                      <a:off x="12763723" y="21764303"/>
                      <a:ext cx="759626" cy="500609"/>
                    </a:xfrm>
                    <a:prstGeom prst="rect">
                      <a:avLst/>
                    </a:prstGeom>
                    <a:noFill/>
                  </p:spPr>
                  <p:txBody>
                    <a:bodyPr wrap="square" rtlCol="0">
                      <a:spAutoFit/>
                    </a:bodyPr>
                    <a:lstStyle/>
                    <a:p>
                      <a:r>
                        <a:rPr lang="en-GB" sz="2000" dirty="0" smtClean="0">
                          <a:solidFill>
                            <a:schemeClr val="bg1"/>
                          </a:solidFill>
                        </a:rPr>
                        <a:t>R3</a:t>
                      </a:r>
                      <a:endParaRPr lang="en-GB" sz="2000" dirty="0">
                        <a:solidFill>
                          <a:schemeClr val="bg1"/>
                        </a:solidFill>
                      </a:endParaRPr>
                    </a:p>
                  </p:txBody>
                </p:sp>
                <p:sp>
                  <p:nvSpPr>
                    <p:cNvPr id="226" name="CasellaDiTesto 225"/>
                    <p:cNvSpPr txBox="1"/>
                    <p:nvPr/>
                  </p:nvSpPr>
                  <p:spPr>
                    <a:xfrm>
                      <a:off x="13860960" y="21896219"/>
                      <a:ext cx="1126158" cy="885691"/>
                    </a:xfrm>
                    <a:prstGeom prst="rect">
                      <a:avLst/>
                    </a:prstGeom>
                    <a:noFill/>
                  </p:spPr>
                  <p:txBody>
                    <a:bodyPr wrap="square" rtlCol="0">
                      <a:spAutoFit/>
                    </a:bodyPr>
                    <a:lstStyle/>
                    <a:p>
                      <a:r>
                        <a:rPr lang="en-GB" sz="2000" dirty="0" smtClean="0">
                          <a:solidFill>
                            <a:schemeClr val="bg1"/>
                          </a:solidFill>
                        </a:rPr>
                        <a:t>Date 2012</a:t>
                      </a:r>
                      <a:endParaRPr lang="en-GB" sz="2000" dirty="0">
                        <a:solidFill>
                          <a:schemeClr val="bg1"/>
                        </a:solidFill>
                      </a:endParaRPr>
                    </a:p>
                  </p:txBody>
                </p:sp>
              </p:grpSp>
              <p:sp>
                <p:nvSpPr>
                  <p:cNvPr id="227" name="Freccia a destra 226"/>
                  <p:cNvSpPr/>
                  <p:nvPr/>
                </p:nvSpPr>
                <p:spPr>
                  <a:xfrm>
                    <a:off x="22700827" y="12619286"/>
                    <a:ext cx="792088" cy="432048"/>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Freccia a destra 228"/>
                  <p:cNvSpPr/>
                  <p:nvPr/>
                </p:nvSpPr>
                <p:spPr>
                  <a:xfrm rot="5400000">
                    <a:off x="25689159" y="15305907"/>
                    <a:ext cx="792088" cy="432049"/>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Freccia a destra 229"/>
                  <p:cNvSpPr/>
                  <p:nvPr/>
                </p:nvSpPr>
                <p:spPr>
                  <a:xfrm rot="10800000">
                    <a:off x="22700827" y="18091894"/>
                    <a:ext cx="792088" cy="432048"/>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2" name="CasellaDiTesto 241"/>
                <p:cNvSpPr txBox="1"/>
                <p:nvPr/>
              </p:nvSpPr>
              <p:spPr>
                <a:xfrm>
                  <a:off x="28317451" y="11539166"/>
                  <a:ext cx="581174" cy="400110"/>
                </a:xfrm>
                <a:prstGeom prst="rect">
                  <a:avLst/>
                </a:prstGeom>
                <a:noFill/>
              </p:spPr>
              <p:txBody>
                <a:bodyPr wrap="square" rtlCol="0">
                  <a:spAutoFit/>
                </a:bodyPr>
                <a:lstStyle/>
                <a:p>
                  <a:r>
                    <a:rPr lang="en-GB" sz="2000" dirty="0" smtClean="0">
                      <a:solidFill>
                        <a:schemeClr val="bg1"/>
                      </a:solidFill>
                    </a:rPr>
                    <a:t>R1</a:t>
                  </a:r>
                  <a:endParaRPr lang="en-GB" sz="2000" dirty="0">
                    <a:solidFill>
                      <a:schemeClr val="bg1"/>
                    </a:solidFill>
                  </a:endParaRPr>
                </a:p>
              </p:txBody>
            </p:sp>
          </p:grpSp>
          <p:grpSp>
            <p:nvGrpSpPr>
              <p:cNvPr id="157" name="Gruppo 156"/>
              <p:cNvGrpSpPr/>
              <p:nvPr/>
            </p:nvGrpSpPr>
            <p:grpSpPr>
              <a:xfrm>
                <a:off x="1350455" y="17941018"/>
                <a:ext cx="8280920" cy="6055532"/>
                <a:chOff x="1350455" y="17941018"/>
                <a:chExt cx="8280920" cy="6055532"/>
              </a:xfrm>
            </p:grpSpPr>
            <p:sp>
              <p:nvSpPr>
                <p:cNvPr id="275" name="Sottotitolo 2"/>
                <p:cNvSpPr txBox="1">
                  <a:spLocks/>
                </p:cNvSpPr>
                <p:nvPr/>
              </p:nvSpPr>
              <p:spPr>
                <a:xfrm>
                  <a:off x="1350455" y="22772414"/>
                  <a:ext cx="8280920" cy="1224136"/>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vert="horz" lIns="184736" tIns="92368" rIns="184736" bIns="92368" rtlCol="0">
                  <a:noAutofit/>
                </a:bodyPr>
                <a:lstStyle/>
                <a:p>
                  <a:pPr marL="72000" lvl="0" indent="-457200" algn="just">
                    <a:spcBef>
                      <a:spcPts val="600"/>
                    </a:spcBef>
                    <a:spcAft>
                      <a:spcPts val="600"/>
                    </a:spcAft>
                  </a:pPr>
                  <a:r>
                    <a:rPr lang="en-GB" sz="1800" b="1" u="sng" dirty="0" smtClean="0"/>
                    <a:t>Figure 3</a:t>
                  </a:r>
                  <a:r>
                    <a:rPr lang="en-GB" sz="1800" dirty="0" smtClean="0"/>
                    <a:t>. </a:t>
                  </a:r>
                  <a:r>
                    <a:rPr lang="en-US" sz="1800" dirty="0" smtClean="0"/>
                    <a:t>Soil sampling design defined by </a:t>
                  </a:r>
                  <a:r>
                    <a:rPr lang="en-US" sz="1800" dirty="0" err="1" smtClean="0"/>
                    <a:t>Stolbovoy</a:t>
                  </a:r>
                  <a:r>
                    <a:rPr lang="en-US" sz="1800" dirty="0" smtClean="0"/>
                    <a:t> et al (2007). A oriented grid was overlapped to the stages’ polygons and three completely included cells were selected to collect composite soil samples. In the central point of each cell a small soil profile was dug.</a:t>
                  </a:r>
                  <a:endParaRPr lang="en-GB" sz="1800" dirty="0" smtClean="0"/>
                </a:p>
              </p:txBody>
            </p:sp>
            <p:grpSp>
              <p:nvGrpSpPr>
                <p:cNvPr id="307" name="Gruppo 306"/>
                <p:cNvGrpSpPr/>
                <p:nvPr/>
              </p:nvGrpSpPr>
              <p:grpSpPr>
                <a:xfrm>
                  <a:off x="1818507" y="17941018"/>
                  <a:ext cx="7344816" cy="4759388"/>
                  <a:chOff x="2538587" y="18661098"/>
                  <a:chExt cx="7344816" cy="4759388"/>
                </a:xfrm>
              </p:grpSpPr>
              <p:grpSp>
                <p:nvGrpSpPr>
                  <p:cNvPr id="290" name="Gruppo 289"/>
                  <p:cNvGrpSpPr/>
                  <p:nvPr/>
                </p:nvGrpSpPr>
                <p:grpSpPr>
                  <a:xfrm>
                    <a:off x="2538587" y="18661098"/>
                    <a:ext cx="7344816" cy="4759388"/>
                    <a:chOff x="1026419" y="18373066"/>
                    <a:chExt cx="7344816" cy="4759388"/>
                  </a:xfrm>
                </p:grpSpPr>
                <p:pic>
                  <p:nvPicPr>
                    <p:cNvPr id="138" name="Immagine 137" descr="Pieve 1973.tif"/>
                    <p:cNvPicPr>
                      <a:picLocks noChangeAspect="1"/>
                    </p:cNvPicPr>
                    <p:nvPr/>
                  </p:nvPicPr>
                  <p:blipFill>
                    <a:blip r:embed="rId13" cstate="print"/>
                    <a:srcRect l="22389" t="41240" r="14772" b="7548"/>
                    <a:stretch>
                      <a:fillRect/>
                    </a:stretch>
                  </p:blipFill>
                  <p:spPr>
                    <a:xfrm>
                      <a:off x="1026419" y="18373066"/>
                      <a:ext cx="4176464" cy="4759388"/>
                    </a:xfrm>
                    <a:prstGeom prst="rect">
                      <a:avLst/>
                    </a:prstGeom>
                  </p:spPr>
                </p:pic>
                <p:pic>
                  <p:nvPicPr>
                    <p:cNvPr id="1034" name="Picture 10"/>
                    <p:cNvPicPr>
                      <a:picLocks noChangeAspect="1" noChangeArrowheads="1"/>
                    </p:cNvPicPr>
                    <p:nvPr/>
                  </p:nvPicPr>
                  <p:blipFill>
                    <a:blip r:embed="rId14" cstate="print"/>
                    <a:srcRect l="73124" b="44663"/>
                    <a:stretch>
                      <a:fillRect/>
                    </a:stretch>
                  </p:blipFill>
                  <p:spPr bwMode="auto">
                    <a:xfrm>
                      <a:off x="5922963" y="18374982"/>
                      <a:ext cx="2448272" cy="3605344"/>
                    </a:xfrm>
                    <a:prstGeom prst="rect">
                      <a:avLst/>
                    </a:prstGeom>
                    <a:noFill/>
                    <a:ln w="9525">
                      <a:noFill/>
                      <a:miter lim="800000"/>
                      <a:headEnd/>
                      <a:tailEnd/>
                    </a:ln>
                  </p:spPr>
                </p:pic>
              </p:grpSp>
              <p:cxnSp>
                <p:nvCxnSpPr>
                  <p:cNvPr id="292" name="Connettore 2 291"/>
                  <p:cNvCxnSpPr/>
                  <p:nvPr/>
                </p:nvCxnSpPr>
                <p:spPr>
                  <a:xfrm flipV="1">
                    <a:off x="5634931" y="19316030"/>
                    <a:ext cx="1944216" cy="100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6" name="Connettore 2 295"/>
                  <p:cNvCxnSpPr/>
                  <p:nvPr/>
                </p:nvCxnSpPr>
                <p:spPr>
                  <a:xfrm flipV="1">
                    <a:off x="5634931" y="20180126"/>
                    <a:ext cx="1872208"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34" name="Freccia a destra 233"/>
              <p:cNvSpPr/>
              <p:nvPr/>
            </p:nvSpPr>
            <p:spPr>
              <a:xfrm>
                <a:off x="10819507" y="10891094"/>
                <a:ext cx="792088" cy="576064"/>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6" name="Gruppo 155"/>
              <p:cNvGrpSpPr/>
              <p:nvPr/>
            </p:nvGrpSpPr>
            <p:grpSpPr>
              <a:xfrm>
                <a:off x="10243443" y="20684182"/>
                <a:ext cx="17281920" cy="3970318"/>
                <a:chOff x="10243443" y="20684182"/>
                <a:chExt cx="17281920" cy="3970318"/>
              </a:xfrm>
            </p:grpSpPr>
            <p:sp>
              <p:nvSpPr>
                <p:cNvPr id="308" name="CasellaDiTesto 307"/>
                <p:cNvSpPr txBox="1"/>
                <p:nvPr/>
              </p:nvSpPr>
              <p:spPr>
                <a:xfrm>
                  <a:off x="10243443" y="20684182"/>
                  <a:ext cx="17281920" cy="39703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0000" lvl="0" indent="-180000">
                    <a:buFont typeface="Arial" pitchFamily="34" charset="0"/>
                    <a:buChar char="•"/>
                  </a:pPr>
                  <a:r>
                    <a:rPr lang="en-US" sz="3600" dirty="0" smtClean="0"/>
                    <a:t>SOC stock (Mg C ha</a:t>
                  </a:r>
                  <a:r>
                    <a:rPr lang="en-US" sz="3600" baseline="30000" dirty="0" smtClean="0"/>
                    <a:t>-1</a:t>
                  </a:r>
                  <a:r>
                    <a:rPr lang="en-US" sz="3600" dirty="0" smtClean="0"/>
                    <a:t>): estimated according to </a:t>
                  </a:r>
                  <a:r>
                    <a:rPr lang="en-US" sz="3600" dirty="0" err="1" smtClean="0"/>
                    <a:t>Stolbovoy</a:t>
                  </a:r>
                  <a:r>
                    <a:rPr lang="en-US" sz="3600" dirty="0" smtClean="0"/>
                    <a:t> et al.</a:t>
                  </a:r>
                  <a:r>
                    <a:rPr lang="en-US" sz="3600" baseline="30000" dirty="0" smtClean="0"/>
                    <a:t>6</a:t>
                  </a:r>
                  <a:r>
                    <a:rPr lang="en-US" sz="3600" dirty="0" smtClean="0"/>
                    <a:t> as:</a:t>
                  </a:r>
                  <a:endParaRPr lang="en-GB" sz="3600" dirty="0" smtClean="0"/>
                </a:p>
                <a:p>
                  <a:pPr marL="180000" indent="-180000"/>
                  <a:r>
                    <a:rPr lang="en-US" sz="3600" dirty="0" smtClean="0"/>
                    <a:t> </a:t>
                  </a:r>
                  <a:endParaRPr lang="en-GB" sz="3600" dirty="0" smtClean="0"/>
                </a:p>
                <a:p>
                  <a:pPr marL="180000" indent="-180000"/>
                  <a:r>
                    <a:rPr lang="en-US" sz="3600" dirty="0" smtClean="0"/>
                    <a:t> </a:t>
                  </a:r>
                  <a:endParaRPr lang="en-GB" sz="3600" dirty="0" smtClean="0"/>
                </a:p>
                <a:p>
                  <a:pPr marL="180000" indent="-180000"/>
                  <a:r>
                    <a:rPr lang="en-US" sz="3600" dirty="0" smtClean="0"/>
                    <a:t>	where </a:t>
                  </a:r>
                  <a:r>
                    <a:rPr lang="en-US" sz="3600" i="1" dirty="0" smtClean="0"/>
                    <a:t>[C]</a:t>
                  </a:r>
                  <a:r>
                    <a:rPr lang="en-US" sz="3600" dirty="0" smtClean="0"/>
                    <a:t> is the C concentration (g/kg), </a:t>
                  </a:r>
                  <a:r>
                    <a:rPr lang="en-US" sz="3600" i="1" dirty="0" smtClean="0"/>
                    <a:t>DB</a:t>
                  </a:r>
                  <a:r>
                    <a:rPr lang="en-US" sz="3600" dirty="0" smtClean="0"/>
                    <a:t> is the bulk density (Mg/m</a:t>
                  </a:r>
                  <a:r>
                    <a:rPr lang="en-US" sz="3600" baseline="30000" dirty="0" smtClean="0"/>
                    <a:t>3</a:t>
                  </a:r>
                  <a:r>
                    <a:rPr lang="en-US" sz="3600" dirty="0" smtClean="0"/>
                    <a:t>), </a:t>
                  </a:r>
                  <a:r>
                    <a:rPr lang="en-US" sz="3600" i="1" dirty="0" err="1" smtClean="0"/>
                    <a:t>lt</a:t>
                  </a:r>
                  <a:r>
                    <a:rPr lang="en-US" sz="3600" dirty="0" smtClean="0"/>
                    <a:t> is the layer thickness (dm) and </a:t>
                  </a:r>
                  <a:r>
                    <a:rPr lang="en-US" sz="3600" i="1" dirty="0" smtClean="0"/>
                    <a:t>1-rock%</a:t>
                  </a:r>
                  <a:r>
                    <a:rPr lang="en-US" sz="3600" dirty="0" smtClean="0"/>
                    <a:t> is the soil component in the collected sample.</a:t>
                  </a:r>
                  <a:endParaRPr lang="en-GB" sz="3600" dirty="0" smtClean="0"/>
                </a:p>
                <a:p>
                  <a:pPr marL="180000" lvl="0" indent="-180000">
                    <a:buFont typeface="Arial" pitchFamily="34" charset="0"/>
                    <a:buChar char="•"/>
                  </a:pPr>
                  <a:r>
                    <a:rPr lang="en-US" sz="3600" dirty="0" smtClean="0"/>
                    <a:t>Biomass C stock (Mg C ha</a:t>
                  </a:r>
                  <a:r>
                    <a:rPr lang="en-US" sz="3600" baseline="30000" dirty="0" smtClean="0"/>
                    <a:t>-1</a:t>
                  </a:r>
                  <a:r>
                    <a:rPr lang="en-US" sz="3600" dirty="0" smtClean="0"/>
                    <a:t>): estimated in P, R2 and F stages following </a:t>
                  </a:r>
                  <a:r>
                    <a:rPr lang="en-US" sz="3600" dirty="0" err="1" smtClean="0"/>
                    <a:t>allometric</a:t>
                  </a:r>
                  <a:r>
                    <a:rPr lang="en-US" sz="3600" dirty="0" smtClean="0"/>
                    <a:t> equations when available in the literature or collecting and weighing shrub species.</a:t>
                  </a:r>
                  <a:endParaRPr lang="en-GB" sz="3600" dirty="0"/>
                </a:p>
              </p:txBody>
            </p:sp>
            <p:graphicFrame>
              <p:nvGraphicFramePr>
                <p:cNvPr id="130" name="Oggetto 129"/>
                <p:cNvGraphicFramePr>
                  <a:graphicFrameLocks noChangeAspect="1"/>
                </p:cNvGraphicFramePr>
                <p:nvPr/>
              </p:nvGraphicFramePr>
              <p:xfrm>
                <a:off x="15284003" y="21548278"/>
                <a:ext cx="7970837" cy="663575"/>
              </p:xfrm>
              <a:graphic>
                <a:graphicData uri="http://schemas.openxmlformats.org/presentationml/2006/ole">
                  <p:oleObj spid="_x0000_s1031" name="Equazione" r:id="rId15" imgW="2438280" imgH="203040" progId="Equation.3">
                    <p:embed/>
                  </p:oleObj>
                </a:graphicData>
              </a:graphic>
            </p:graphicFrame>
          </p:grpSp>
        </p:grpSp>
        <p:cxnSp>
          <p:nvCxnSpPr>
            <p:cNvPr id="203" name="Connettore 1 202"/>
            <p:cNvCxnSpPr/>
            <p:nvPr/>
          </p:nvCxnSpPr>
          <p:spPr>
            <a:xfrm flipV="1">
              <a:off x="16868179" y="10026998"/>
              <a:ext cx="3312368" cy="4176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nettore 1 111"/>
            <p:cNvCxnSpPr/>
            <p:nvPr/>
          </p:nvCxnSpPr>
          <p:spPr>
            <a:xfrm>
              <a:off x="16868179" y="14275470"/>
              <a:ext cx="3312368" cy="3744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Gruppo 185"/>
          <p:cNvGrpSpPr/>
          <p:nvPr/>
        </p:nvGrpSpPr>
        <p:grpSpPr>
          <a:xfrm>
            <a:off x="2106539" y="36165902"/>
            <a:ext cx="18362040" cy="3672408"/>
            <a:chOff x="1530475" y="36093894"/>
            <a:chExt cx="18362040" cy="3672408"/>
          </a:xfrm>
        </p:grpSpPr>
        <p:sp>
          <p:nvSpPr>
            <p:cNvPr id="184" name="Rettangolo arrotondato 183"/>
            <p:cNvSpPr/>
            <p:nvPr/>
          </p:nvSpPr>
          <p:spPr>
            <a:xfrm>
              <a:off x="1530475" y="36093894"/>
              <a:ext cx="18362040" cy="3672408"/>
            </a:xfrm>
            <a:prstGeom prst="roundRect">
              <a:avLst/>
            </a:prstGeom>
            <a:solidFill>
              <a:srgbClr val="7030A0">
                <a:alpha val="5000"/>
              </a:srgb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ottotitolo 2"/>
            <p:cNvSpPr txBox="1">
              <a:spLocks/>
            </p:cNvSpPr>
            <p:nvPr/>
          </p:nvSpPr>
          <p:spPr>
            <a:xfrm>
              <a:off x="1674491" y="36885982"/>
              <a:ext cx="18074008" cy="25202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220593" tIns="110297" rIns="220593" bIns="110297" rtlCol="0">
              <a:noAutofit/>
            </a:bodyPr>
            <a:lstStyle/>
            <a:p>
              <a:r>
                <a:rPr lang="en-US" sz="3600" dirty="0" smtClean="0"/>
                <a:t>• Below-ground biomass (BGB) and </a:t>
              </a:r>
              <a:r>
                <a:rPr lang="en-US" sz="3600" dirty="0" err="1" smtClean="0"/>
                <a:t>necromass</a:t>
              </a:r>
              <a:r>
                <a:rPr lang="en-US" sz="3600" dirty="0" smtClean="0"/>
                <a:t> (BGN)estimation in order to consider all the IPCC terrestrial C pools. </a:t>
              </a:r>
              <a:endParaRPr lang="en-GB" sz="3600" dirty="0" smtClean="0"/>
            </a:p>
            <a:p>
              <a:r>
                <a:rPr lang="en-US" sz="3600" dirty="0" smtClean="0"/>
                <a:t>• Statistical analyses with </a:t>
              </a:r>
              <a:r>
                <a:rPr lang="en-US" sz="3600" i="1" dirty="0" smtClean="0"/>
                <a:t>ad hoc</a:t>
              </a:r>
              <a:r>
                <a:rPr lang="en-US" sz="3600" dirty="0" smtClean="0"/>
                <a:t> linear mixed models in order to identify the most important driving forces and their effects. </a:t>
              </a:r>
              <a:endParaRPr lang="en-GB" sz="3600" dirty="0" smtClean="0"/>
            </a:p>
            <a:p>
              <a:r>
                <a:rPr lang="en-US" sz="3600" dirty="0" smtClean="0"/>
                <a:t>• Results </a:t>
              </a:r>
              <a:r>
                <a:rPr lang="en-US" sz="3600" dirty="0" err="1" smtClean="0"/>
                <a:t>upscaling</a:t>
              </a:r>
              <a:r>
                <a:rPr lang="en-US" sz="3600" dirty="0" smtClean="0"/>
                <a:t> at a national level, to estimate the whole C stock linked to this process.</a:t>
              </a:r>
              <a:endParaRPr lang="en-GB" sz="3600" dirty="0" smtClean="0">
                <a:solidFill>
                  <a:schemeClr val="tx1">
                    <a:tint val="75000"/>
                  </a:schemeClr>
                </a:solidFill>
              </a:endParaRPr>
            </a:p>
          </p:txBody>
        </p:sp>
        <p:sp>
          <p:nvSpPr>
            <p:cNvPr id="182" name="Rettangolo arrotondato 181"/>
            <p:cNvSpPr/>
            <p:nvPr/>
          </p:nvSpPr>
          <p:spPr>
            <a:xfrm>
              <a:off x="2466579" y="36165902"/>
              <a:ext cx="7344816" cy="792088"/>
            </a:xfrm>
            <a:prstGeom prst="roundRect">
              <a:avLst/>
            </a:prstGeom>
            <a:solidFill>
              <a:srgbClr val="7030A0">
                <a:alpha val="26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CasellaDiTesto 182"/>
            <p:cNvSpPr txBox="1"/>
            <p:nvPr/>
          </p:nvSpPr>
          <p:spPr>
            <a:xfrm>
              <a:off x="2682603" y="36165902"/>
              <a:ext cx="6840760" cy="754053"/>
            </a:xfrm>
            <a:prstGeom prst="rect">
              <a:avLst/>
            </a:prstGeom>
            <a:noFill/>
          </p:spPr>
          <p:txBody>
            <a:bodyPr wrap="square" rtlCol="0">
              <a:spAutoFit/>
            </a:bodyPr>
            <a:lstStyle/>
            <a:p>
              <a:pPr algn="ctr"/>
              <a:r>
                <a:rPr lang="en-GB" b="1" dirty="0" smtClean="0"/>
                <a:t>FUTURE WORK</a:t>
              </a:r>
              <a:endParaRPr lang="en-GB" b="1" dirty="0"/>
            </a:p>
          </p:txBody>
        </p:sp>
      </p:grpSp>
      <p:sp>
        <p:nvSpPr>
          <p:cNvPr id="194" name="Ovale 193"/>
          <p:cNvSpPr/>
          <p:nvPr/>
        </p:nvSpPr>
        <p:spPr>
          <a:xfrm>
            <a:off x="8587259" y="30693294"/>
            <a:ext cx="720080" cy="18722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Ovale 194"/>
          <p:cNvSpPr/>
          <p:nvPr/>
        </p:nvSpPr>
        <p:spPr>
          <a:xfrm>
            <a:off x="8722891" y="32781526"/>
            <a:ext cx="512440" cy="65645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3" name="Picture 9" descr="http://moodle19.unitus.it/moodle/theme/custom_corners/logo.gif"/>
          <p:cNvPicPr>
            <a:picLocks noChangeAspect="1" noChangeArrowheads="1"/>
          </p:cNvPicPr>
          <p:nvPr/>
        </p:nvPicPr>
        <p:blipFill>
          <a:blip r:embed="rId16" cstate="print"/>
          <a:srcRect/>
          <a:stretch>
            <a:fillRect/>
          </a:stretch>
        </p:blipFill>
        <p:spPr bwMode="auto">
          <a:xfrm>
            <a:off x="450355" y="1818086"/>
            <a:ext cx="4050755" cy="1534452"/>
          </a:xfrm>
          <a:prstGeom prst="rect">
            <a:avLst/>
          </a:prstGeom>
          <a:noFill/>
        </p:spPr>
      </p:pic>
      <p:pic>
        <p:nvPicPr>
          <p:cNvPr id="1035" name="Picture 11" descr="http://egu2016.eu/egu2016_ospp_label_blue.png"/>
          <p:cNvPicPr>
            <a:picLocks noChangeAspect="1" noChangeArrowheads="1"/>
          </p:cNvPicPr>
          <p:nvPr/>
        </p:nvPicPr>
        <p:blipFill>
          <a:blip r:embed="rId17" cstate="print"/>
          <a:srcRect/>
          <a:stretch>
            <a:fillRect/>
          </a:stretch>
        </p:blipFill>
        <p:spPr bwMode="auto">
          <a:xfrm>
            <a:off x="27361286" y="-54122"/>
            <a:ext cx="2900381" cy="3456384"/>
          </a:xfrm>
          <a:prstGeom prst="rect">
            <a:avLst/>
          </a:prstGeom>
          <a:noFill/>
        </p:spPr>
      </p:pic>
      <p:pic>
        <p:nvPicPr>
          <p:cNvPr id="1032" name="Picture 8"/>
          <p:cNvPicPr>
            <a:picLocks noChangeAspect="1" noChangeArrowheads="1"/>
          </p:cNvPicPr>
          <p:nvPr/>
        </p:nvPicPr>
        <p:blipFill>
          <a:blip r:embed="rId18" cstate="print"/>
          <a:srcRect l="42810" t="53110" r="42540" b="38204"/>
          <a:stretch>
            <a:fillRect/>
          </a:stretch>
        </p:blipFill>
        <p:spPr bwMode="auto">
          <a:xfrm>
            <a:off x="25077091" y="40198350"/>
            <a:ext cx="4158114" cy="1386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3379</TotalTime>
  <Words>1128</Words>
  <Application>Microsoft Office PowerPoint</Application>
  <PresentationFormat>Personalizzato</PresentationFormat>
  <Paragraphs>123</Paragraphs>
  <Slides>1</Slides>
  <Notes>1</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vt:i4>
      </vt:variant>
    </vt:vector>
  </HeadingPairs>
  <TitlesOfParts>
    <vt:vector size="3" baseType="lpstr">
      <vt:lpstr>Tema di Office</vt:lpstr>
      <vt:lpstr>Equazione</vt:lpstr>
      <vt:lpstr>Woody plant encroachment effect on soil organic carbon dynamics: results from a latitudinal gradient in Italy Guido Pellis, Tommaso Chiti, Maria Cristina Moscatelli, Sara Marinari, Dario Papale guido.pellis@unitus.it</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Guido</dc:creator>
  <cp:lastModifiedBy>Guido</cp:lastModifiedBy>
  <cp:revision>253</cp:revision>
  <dcterms:created xsi:type="dcterms:W3CDTF">2016-04-08T08:12:02Z</dcterms:created>
  <dcterms:modified xsi:type="dcterms:W3CDTF">2016-04-28T14:52:56Z</dcterms:modified>
</cp:coreProperties>
</file>