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1386800" cy="30279975"/>
  <p:notesSz cx="9929813" cy="14357350"/>
  <p:defaultTextStyle>
    <a:defPPr>
      <a:defRPr lang="en-US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889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7" autoAdjust="0"/>
  </p:normalViewPr>
  <p:slideViewPr>
    <p:cSldViewPr>
      <p:cViewPr varScale="1">
        <p:scale>
          <a:sx n="25" d="100"/>
          <a:sy n="25" d="100"/>
        </p:scale>
        <p:origin x="3114" y="66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717868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717868"/>
          </a:xfrm>
          <a:prstGeom prst="rect">
            <a:avLst/>
          </a:prstGeom>
        </p:spPr>
        <p:txBody>
          <a:bodyPr vert="horz" lIns="132743" tIns="66372" rIns="132743" bIns="66372" rtlCol="0"/>
          <a:lstStyle>
            <a:lvl1pPr algn="r">
              <a:defRPr sz="1700"/>
            </a:lvl1pPr>
          </a:lstStyle>
          <a:p>
            <a:fld id="{D292D36C-C011-4643-A422-7A4FC3941AFB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3875" y="1076325"/>
            <a:ext cx="3802063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43" tIns="66372" rIns="132743" bIns="6637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6819741"/>
            <a:ext cx="7943850" cy="6460808"/>
          </a:xfrm>
          <a:prstGeom prst="rect">
            <a:avLst/>
          </a:prstGeom>
        </p:spPr>
        <p:txBody>
          <a:bodyPr vert="horz" lIns="132743" tIns="66372" rIns="132743" bIns="663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6991"/>
            <a:ext cx="4302919" cy="71786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13636991"/>
            <a:ext cx="4302919" cy="717868"/>
          </a:xfrm>
          <a:prstGeom prst="rect">
            <a:avLst/>
          </a:prstGeom>
        </p:spPr>
        <p:txBody>
          <a:bodyPr vert="horz" lIns="132743" tIns="66372" rIns="132743" bIns="66372" rtlCol="0" anchor="b"/>
          <a:lstStyle>
            <a:lvl1pPr algn="r">
              <a:defRPr sz="1700"/>
            </a:lvl1pPr>
          </a:lstStyle>
          <a:p>
            <a:fld id="{161C0D8B-8FEB-4639-88B5-7D746D756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03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0D8B-8FEB-4639-88B5-7D746D7567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3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3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46887" y="3784998"/>
            <a:ext cx="15932422" cy="805643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2190" y="3784998"/>
            <a:ext cx="47448251" cy="805643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090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2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410" y="12833949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2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191" y="22030087"/>
            <a:ext cx="31690337" cy="6231927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88973" y="22030087"/>
            <a:ext cx="31690335" cy="62319270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9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340" y="9602678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4198" y="9602678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38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3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341" y="1205592"/>
            <a:ext cx="7036110" cy="5130773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1645" y="1205595"/>
            <a:ext cx="11955815" cy="25843119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341" y="6336368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963" y="21195983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963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963" y="23698289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7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890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340" y="1212604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340" y="7065331"/>
            <a:ext cx="19248120" cy="19983383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9340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523-6469-4F20-AC83-ABC5E3A67A66}" type="datetimeFigureOut">
              <a:rPr lang="en-GB" smtClean="0"/>
              <a:t>26/04/2016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07157" y="28065054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27207" y="28065054"/>
            <a:ext cx="4990254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1FB8-4867-4F0A-9686-22CF49FD5B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8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James.OConnor@kingston.ac.uk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00" y="12477600"/>
            <a:ext cx="7149600" cy="50413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00" y="18324000"/>
            <a:ext cx="7149600" cy="50413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4968" y="20844692"/>
            <a:ext cx="6480000" cy="91201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5792" y="-52013"/>
            <a:ext cx="21450056" cy="1713949"/>
          </a:xfrm>
          <a:prstGeom prst="rect">
            <a:avLst/>
          </a:prstGeom>
          <a:solidFill>
            <a:schemeClr val="tx2">
              <a:lumMod val="40000"/>
              <a:lumOff val="60000"/>
              <a:alpha val="4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69809" rIns="109877" anchor="ctr"/>
          <a:lstStyle/>
          <a:p>
            <a:pPr defTabSz="578788">
              <a:spcAft>
                <a:spcPct val="20000"/>
              </a:spcAft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Contrast optimization for </a:t>
            </a:r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structure-from-motion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defTabSz="578788">
              <a:spcAft>
                <a:spcPct val="2000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James O’Connor</a:t>
            </a: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James.OConnor@kingston.ac.uk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), Mike Smith</a:t>
            </a: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Mike R. James</a:t>
            </a: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defTabSz="578788">
              <a:spcAft>
                <a:spcPct val="20000"/>
              </a:spcAft>
            </a:pP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School of the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Built Environment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Kingston University, </a:t>
            </a:r>
            <a:r>
              <a:rPr lang="en-GB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Lancaster Environment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Centre, Lancaster University</a:t>
            </a:r>
          </a:p>
        </p:txBody>
      </p:sp>
      <p:pic>
        <p:nvPicPr>
          <p:cNvPr id="5" name="Content Placeholder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66843" y="93048"/>
            <a:ext cx="6211533" cy="87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6217" y="-52014"/>
            <a:ext cx="2880583" cy="171394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>
            <a:spLocks/>
          </p:cNvSpPr>
          <p:nvPr/>
        </p:nvSpPr>
        <p:spPr>
          <a:xfrm>
            <a:off x="14509523" y="1890000"/>
            <a:ext cx="6480000" cy="9192304"/>
          </a:xfrm>
          <a:prstGeom prst="rect">
            <a:avLst/>
          </a:prstGeom>
          <a:solidFill>
            <a:schemeClr val="bg1"/>
          </a:solidFill>
          <a:ln w="9525" cap="rnd" cmpd="sng">
            <a:solidFill>
              <a:schemeClr val="tx1"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Description of other algorithms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PCA1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Principal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 (PC)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RGB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PCALab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First PC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image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after conversion to LAB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colourspace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16PCA1/16PCALab: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bit First PC of first two algorithms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AVGLab3 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Taken from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Verhoeven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et al. (2015), seeks to maximise statistical information in a single image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PCALabM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Multi-image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decolourization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Images are concatenated before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taking first PC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ensure global consistency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Bennedetti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et al. 2012)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mLab3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: AVGLab3, but with masking of unimportant regions before applying the workflow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4248" y="1890519"/>
            <a:ext cx="6480000" cy="5386090"/>
          </a:xfrm>
          <a:prstGeom prst="rect">
            <a:avLst/>
          </a:prstGeom>
          <a:solidFill>
            <a:schemeClr val="bg1"/>
          </a:solidFill>
          <a:ln cmpd="thickThin">
            <a:solidFill>
              <a:schemeClr val="tx1"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Introduction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Structure-from-motion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SfM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is a technology which takes multiple 2D photos of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 scene 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 input and projects the data into 3D.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SfM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pipelines take single channel (grayscale) images as inputs. Within this contribution we review the results from varying this channel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Research question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Can we improve the accuracy of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SfM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models by generating appropriate greyscale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channels from RGB images?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4248" y="7635952"/>
            <a:ext cx="6480000" cy="1277272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Methods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SfM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takes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greyscale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images as inputs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b. By altering this greyscale input, we intend to optimise contrast and improve outputs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Experiment: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Take greyscale images made using different combinations of the Red, Green and Blue colour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bands. Test other operators and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compare accuracies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d. Measure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accuracy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against a very high quality terrestrial laser scan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greyscale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image subsets generated by imposing the constraint that the Red, Green and Blue image bands must sum to 1. Bands are incremented by .05 per set and all permutations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f. 231 image subsets are constructed with 10 models generated for each set. Error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(Cloud-to-truth) surfaces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then generated for the entire dataset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g. Data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augmented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further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h. Two datasets used, one a 9 image block of  a Welsh coastal cliff (Figure 2, Westoby et. al 2012) and one a 21 image block of a lab controlled scene (courtesy of Annette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Eltner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figure 2)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508804" y="26341291"/>
            <a:ext cx="648072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41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Annette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Eltner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and Matt Westoby for providing the datasets. Geert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Verhoeven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for sharing the code from his work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 jp-oconnor.com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Benedetti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L,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Corsini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Cignoni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Callieri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Scopigno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R (2012)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gray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conversions in the context of stereo matching algorithms.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Machine Vision and Applications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23(2): 327-348.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Verhoeven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G, Karel W,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Štuhec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Doneus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Trinks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 and Pfeifer N (2015)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Mind Your Grey Tones–examining the Influence of Decolourization Methods on Interest Point Extraction and Matching for Architectural Image-Based Modelling.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ISPRS.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Westoby M,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Brasington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J,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Glasser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Hambrey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M and Reynolds J (2012) ‘Structure-from-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Motion’photogrammetry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: A low-cost, effective tool for geoscience applications.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Geomorphology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179: 300-314.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508803" y="16027885"/>
            <a:ext cx="6480720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Discussion</a:t>
            </a:r>
          </a:p>
          <a:p>
            <a:pPr marL="358811" indent="-35881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811" indent="-358811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cloud errors shown to be reduced by up to 6%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(Constitution hill)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vs untreated images using simple contrast enhancement techniques</a:t>
            </a:r>
          </a:p>
          <a:p>
            <a:pPr marL="358811" indent="-35881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811" indent="-358811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Multi-image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decolorization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shown to not perform as well as image-specific techniques in dataset b</a:t>
            </a:r>
          </a:p>
          <a:p>
            <a:pPr marL="358811" indent="-35881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811" indent="-358811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appear to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depend on number of images within each block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509523" y="11429969"/>
            <a:ext cx="6480000" cy="426424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Results</a:t>
            </a:r>
          </a:p>
          <a:p>
            <a:pPr marL="269108" indent="-269108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of RGB images mapped onto a triangle, showing distance to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laser scan (Figure 4 and 5)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Median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mean absolute cloud-to-truth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 for 10 runs presented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Other algorithms listed in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colourbar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figure 6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108" indent="-269108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508803" y="21437777"/>
            <a:ext cx="6481741" cy="46474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4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Future work</a:t>
            </a:r>
          </a:p>
          <a:p>
            <a:pPr marL="358811" indent="-35881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811" indent="-358811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depth will be investigated to see if further contrast enhancement can be achieved</a:t>
            </a:r>
          </a:p>
          <a:p>
            <a:pPr marL="358811" indent="-35881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811" indent="-358811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Number and geometry of images further studied to see if accuracy can be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</a:p>
          <a:p>
            <a:pPr marL="358811" indent="-358811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811" indent="-358811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RAW image workflows currently being investigated to maximise value from consumer-grade cameras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43800" y="17702658"/>
            <a:ext cx="646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from Constitution Hill block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43800" y="23391290"/>
            <a:ext cx="601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Results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Lab control block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4288" y="21151885"/>
            <a:ext cx="2567484" cy="9541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Terrestrial laser scanner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125455" y="21152376"/>
            <a:ext cx="2053985" cy="9541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JPGs </a:t>
            </a:r>
            <a:r>
              <a:rPr lang="en-GB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camera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15338" y="23089731"/>
            <a:ext cx="1540490" cy="138499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Control Points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125455" y="22808560"/>
            <a:ext cx="1993754" cy="9541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processing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15868" y="24680768"/>
            <a:ext cx="2003837" cy="9541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Agisoft</a:t>
            </a:r>
            <a:r>
              <a:rPr lang="en-GB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Photoscan</a:t>
            </a:r>
            <a:endParaRPr lang="en-GB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125455" y="28317451"/>
            <a:ext cx="2003836" cy="9541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cloud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6980" y="28317451"/>
            <a:ext cx="2566800" cy="95410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Cloud-to-truth distance</a:t>
            </a:r>
            <a:endParaRPr lang="en-GB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5097391" y="22106483"/>
            <a:ext cx="1" cy="7020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endCxn id="84" idx="0"/>
          </p:cNvCxnSpPr>
          <p:nvPr/>
        </p:nvCxnSpPr>
        <p:spPr>
          <a:xfrm>
            <a:off x="5097393" y="23770503"/>
            <a:ext cx="20394" cy="9102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5097390" y="25634875"/>
            <a:ext cx="2" cy="9963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1340828" y="22105991"/>
            <a:ext cx="0" cy="55546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31492" y="27660668"/>
            <a:ext cx="256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08624" y="2572824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runs</a:t>
            </a:r>
          </a:p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 set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 rot="16200000">
            <a:off x="6690615" y="14810744"/>
            <a:ext cx="18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</a:rPr>
              <a:t>Green coefficient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 rot="1800000">
            <a:off x="9568883" y="13493029"/>
            <a:ext cx="186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Red coefficient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9800000">
            <a:off x="9352859" y="16157325"/>
            <a:ext cx="186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Blue coefficient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 rot="16200000">
            <a:off x="6709514" y="20670607"/>
            <a:ext cx="187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B050"/>
                </a:solidFill>
              </a:rPr>
              <a:t>Green coefficient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 rot="1800000">
            <a:off x="9506913" y="19352892"/>
            <a:ext cx="186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C00000"/>
                </a:solidFill>
              </a:rPr>
              <a:t>Red coefficient</a:t>
            </a:r>
            <a:endParaRPr lang="en-GB" sz="1800" dirty="0">
              <a:solidFill>
                <a:srgbClr val="C000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19800000">
            <a:off x="9290889" y="22017188"/>
            <a:ext cx="186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Blue coefficient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Capture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44" y="7075091"/>
            <a:ext cx="475069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apture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87" y="1890000"/>
            <a:ext cx="553214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63672" y="22094747"/>
            <a:ext cx="1168020" cy="100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754458" y="24164476"/>
            <a:ext cx="584010" cy="5094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18372" y="29325563"/>
            <a:ext cx="389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Workflow applied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43800" y="11548439"/>
            <a:ext cx="646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Lab control overview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542253" y="6471043"/>
            <a:ext cx="646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Constitution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43800" y="29133797"/>
            <a:ext cx="6461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6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Results of other operations for lab control block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5" idx="1"/>
            <a:endCxn id="86" idx="3"/>
          </p:cNvCxnSpPr>
          <p:nvPr/>
        </p:nvCxnSpPr>
        <p:spPr>
          <a:xfrm flipH="1">
            <a:off x="3323780" y="28794505"/>
            <a:ext cx="8016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00" y="24037200"/>
            <a:ext cx="7149600" cy="491535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125455" y="26678502"/>
            <a:ext cx="2003836" cy="5232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Clip edges</a:t>
            </a:r>
            <a:endParaRPr lang="en-GB" sz="28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097390" y="27201722"/>
            <a:ext cx="3" cy="11157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575" y="882403"/>
            <a:ext cx="2215697" cy="7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755</Words>
  <Application>Microsoft Office PowerPoint</Application>
  <PresentationFormat>Custom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James P</dc:creator>
  <cp:lastModifiedBy>James O'Connor</cp:lastModifiedBy>
  <cp:revision>82</cp:revision>
  <cp:lastPrinted>2016-04-13T11:43:56Z</cp:lastPrinted>
  <dcterms:created xsi:type="dcterms:W3CDTF">2016-04-13T08:50:58Z</dcterms:created>
  <dcterms:modified xsi:type="dcterms:W3CDTF">2016-04-26T15:08:36Z</dcterms:modified>
</cp:coreProperties>
</file>