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9" r:id="rId3"/>
    <p:sldId id="258" r:id="rId4"/>
    <p:sldId id="259" r:id="rId5"/>
    <p:sldId id="260" r:id="rId6"/>
    <p:sldId id="262" r:id="rId7"/>
    <p:sldId id="264" r:id="rId8"/>
    <p:sldId id="265" r:id="rId9"/>
    <p:sldId id="266" r:id="rId10"/>
    <p:sldId id="267" r:id="rId11"/>
    <p:sldId id="269" r:id="rId12"/>
    <p:sldId id="271" r:id="rId13"/>
    <p:sldId id="275" r:id="rId14"/>
    <p:sldId id="274" r:id="rId15"/>
    <p:sldId id="278" r:id="rId16"/>
    <p:sldId id="279" r:id="rId17"/>
    <p:sldId id="280" r:id="rId18"/>
    <p:sldId id="281" r:id="rId19"/>
    <p:sldId id="283" r:id="rId20"/>
    <p:sldId id="284" r:id="rId21"/>
    <p:sldId id="285" r:id="rId22"/>
    <p:sldId id="291"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730CE-3405-4301-B863-80A1D2C84682}" type="datetimeFigureOut">
              <a:rPr lang="tr-TR" smtClean="0"/>
              <a:t>19.06.2016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E9B73-6FE1-42F7-8D63-C0192058F5C4}" type="slidenum">
              <a:rPr lang="tr-TR" smtClean="0"/>
              <a:t>‹#›</a:t>
            </a:fld>
            <a:endParaRPr lang="tr-TR"/>
          </a:p>
        </p:txBody>
      </p:sp>
    </p:spTree>
    <p:extLst>
      <p:ext uri="{BB962C8B-B14F-4D97-AF65-F5344CB8AC3E}">
        <p14:creationId xmlns:p14="http://schemas.microsoft.com/office/powerpoint/2010/main" val="390505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47E9B73-6FE1-42F7-8D63-C0192058F5C4}" type="slidenum">
              <a:rPr lang="tr-TR" smtClean="0"/>
              <a:t>11</a:t>
            </a:fld>
            <a:endParaRPr lang="tr-TR"/>
          </a:p>
        </p:txBody>
      </p:sp>
    </p:spTree>
    <p:extLst>
      <p:ext uri="{BB962C8B-B14F-4D97-AF65-F5344CB8AC3E}">
        <p14:creationId xmlns:p14="http://schemas.microsoft.com/office/powerpoint/2010/main" val="263350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19.06.2016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1087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19.06.2016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6321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19.06.2016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75094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19.06.2016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8953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19.06.2016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99755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23720DD-5B6D-40BF-8493-A6B52D484E6B}" type="datetimeFigureOut">
              <a:rPr lang="tr-TR" smtClean="0"/>
              <a:t>19.06.2016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3665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23720DD-5B6D-40BF-8493-A6B52D484E6B}" type="datetimeFigureOut">
              <a:rPr lang="tr-TR" smtClean="0"/>
              <a:t>19.06.2016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33698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23720DD-5B6D-40BF-8493-A6B52D484E6B}" type="datetimeFigureOut">
              <a:rPr lang="tr-TR" smtClean="0"/>
              <a:t>19.06.2016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9295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19.06.2016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8315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19.06.2016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1994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19.06.2016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6916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19.06.2016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950361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
        <p:nvSpPr>
          <p:cNvPr id="7"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sp>
        <p:nvSpPr>
          <p:cNvPr id="2" name="Başlık 1"/>
          <p:cNvSpPr>
            <a:spLocks noGrp="1"/>
          </p:cNvSpPr>
          <p:nvPr>
            <p:ph type="ctrTitle"/>
          </p:nvPr>
        </p:nvSpPr>
        <p:spPr>
          <a:xfrm>
            <a:off x="685800" y="1916832"/>
            <a:ext cx="7772400" cy="1470025"/>
          </a:xfrm>
        </p:spPr>
        <p:txBody>
          <a:bodyPr>
            <a:normAutofit fontScale="90000"/>
          </a:bodyPr>
          <a:lstStyle/>
          <a:p>
            <a:r>
              <a:rPr lang="en-US" b="1" dirty="0" smtClean="0"/>
              <a:t>Comparison Of High Resolution Terrestrial Laser Scanning And Terrestrial Photogrammetry For Modeling Applications</a:t>
            </a:r>
            <a:endParaRPr lang="tr-TR" dirty="0"/>
          </a:p>
        </p:txBody>
      </p:sp>
      <p:sp>
        <p:nvSpPr>
          <p:cNvPr id="3" name="Alt Başlık 2"/>
          <p:cNvSpPr>
            <a:spLocks noGrp="1"/>
          </p:cNvSpPr>
          <p:nvPr>
            <p:ph type="subTitle" idx="1"/>
          </p:nvPr>
        </p:nvSpPr>
        <p:spPr>
          <a:xfrm>
            <a:off x="1371600" y="4437112"/>
            <a:ext cx="6400800" cy="720080"/>
          </a:xfrm>
        </p:spPr>
        <p:txBody>
          <a:bodyPr>
            <a:normAutofit/>
          </a:bodyPr>
          <a:lstStyle/>
          <a:p>
            <a:r>
              <a:rPr lang="tr-TR" dirty="0" smtClean="0"/>
              <a:t>Samed ÖZDEMİR</a:t>
            </a:r>
            <a:r>
              <a:rPr lang="tr-TR" baseline="30000" dirty="0" smtClean="0"/>
              <a:t>1</a:t>
            </a:r>
            <a:r>
              <a:rPr lang="tr-TR" dirty="0" smtClean="0"/>
              <a:t> Temel BAYRAK</a:t>
            </a:r>
            <a:r>
              <a:rPr lang="tr-TR" baseline="30000" dirty="0" smtClean="0"/>
              <a:t>2</a:t>
            </a:r>
          </a:p>
          <a:p>
            <a:endParaRPr lang="tr-TR" dirty="0"/>
          </a:p>
        </p:txBody>
      </p:sp>
      <p:sp>
        <p:nvSpPr>
          <p:cNvPr id="6" name="Alt Başlık 2"/>
          <p:cNvSpPr txBox="1">
            <a:spLocks/>
          </p:cNvSpPr>
          <p:nvPr/>
        </p:nvSpPr>
        <p:spPr>
          <a:xfrm>
            <a:off x="323528" y="5445224"/>
            <a:ext cx="8568952" cy="7200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1 </a:t>
            </a:r>
            <a:r>
              <a:rPr lang="en-US" sz="1400" dirty="0" err="1" smtClean="0"/>
              <a:t>Gümüşhane</a:t>
            </a:r>
            <a:r>
              <a:rPr lang="en-US" sz="1400" dirty="0" smtClean="0"/>
              <a:t> University, Geomatics Engineering, </a:t>
            </a:r>
            <a:r>
              <a:rPr lang="en-US" sz="1400" dirty="0" err="1" smtClean="0"/>
              <a:t>Gümüşhane</a:t>
            </a:r>
            <a:r>
              <a:rPr lang="en-US" sz="1400" dirty="0" smtClean="0"/>
              <a:t>, Turkey</a:t>
            </a:r>
          </a:p>
          <a:p>
            <a:r>
              <a:rPr lang="en-US" sz="1400" dirty="0" smtClean="0"/>
              <a:t> 2 </a:t>
            </a:r>
            <a:r>
              <a:rPr lang="en-US" sz="1400" dirty="0" err="1" smtClean="0"/>
              <a:t>Sinop</a:t>
            </a:r>
            <a:r>
              <a:rPr lang="en-US" sz="1400" dirty="0" smtClean="0"/>
              <a:t> University, Geomatics Engineering, </a:t>
            </a:r>
            <a:r>
              <a:rPr lang="en-US" sz="1400" dirty="0" err="1" smtClean="0"/>
              <a:t>Sinop</a:t>
            </a:r>
            <a:r>
              <a:rPr lang="en-US" sz="1400" dirty="0" smtClean="0"/>
              <a:t>, Turkey</a:t>
            </a:r>
          </a:p>
          <a:p>
            <a:r>
              <a:rPr lang="en-US" sz="1400" dirty="0" smtClean="0"/>
              <a:t>Corresponding Author: samedozdemirr@gmail.com</a:t>
            </a:r>
            <a:endParaRPr lang="en-US" sz="1400" dirty="0"/>
          </a:p>
        </p:txBody>
      </p:sp>
      <p:pic>
        <p:nvPicPr>
          <p:cNvPr id="1028" name="Picture 4" descr="http://static2.egu.eu/static/9054/logos/egu/egu_claim_blue/egu_claim_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7" y="0"/>
            <a:ext cx="2892799" cy="133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48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C:\Users\Hp\Desktop\IMG_8090_Raw.JPG"/>
          <p:cNvPicPr/>
          <p:nvPr/>
        </p:nvPicPr>
        <p:blipFill>
          <a:blip r:embed="rId2" cstate="print"/>
          <a:srcRect/>
          <a:stretch>
            <a:fillRect/>
          </a:stretch>
        </p:blipFill>
        <p:spPr bwMode="auto">
          <a:xfrm>
            <a:off x="827584" y="2852936"/>
            <a:ext cx="7688088" cy="3765803"/>
          </a:xfrm>
          <a:prstGeom prst="rect">
            <a:avLst/>
          </a:prstGeom>
          <a:noFill/>
          <a:ln w="9525">
            <a:noFill/>
            <a:miter lim="800000"/>
            <a:headEnd/>
            <a:tailEnd/>
          </a:ln>
        </p:spPr>
      </p:pic>
      <p:sp>
        <p:nvSpPr>
          <p:cNvPr id="9" name="Dikdörtgen 8"/>
          <p:cNvSpPr/>
          <p:nvPr/>
        </p:nvSpPr>
        <p:spPr>
          <a:xfrm>
            <a:off x="3172" y="4489"/>
            <a:ext cx="240858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0" name="Dikdörtgen 9"/>
          <p:cNvSpPr/>
          <p:nvPr/>
        </p:nvSpPr>
        <p:spPr>
          <a:xfrm>
            <a:off x="2411760" y="4489"/>
            <a:ext cx="424847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2.3. Accuracy of Single Measurements</a:t>
            </a:r>
            <a:endParaRPr lang="tr-TR" sz="2000" b="1" dirty="0">
              <a:solidFill>
                <a:schemeClr val="tx2"/>
              </a:solidFill>
              <a:effectLst>
                <a:outerShdw blurRad="38100" dist="38100" dir="2700000" algn="tl">
                  <a:srgbClr val="000000">
                    <a:alpha val="43137"/>
                  </a:srgbClr>
                </a:outerShdw>
              </a:effectLst>
            </a:endParaRPr>
          </a:p>
        </p:txBody>
      </p:sp>
      <p:sp>
        <p:nvSpPr>
          <p:cNvPr id="11" name="Dikdörtgen 10"/>
          <p:cNvSpPr/>
          <p:nvPr/>
        </p:nvSpPr>
        <p:spPr>
          <a:xfrm>
            <a:off x="6660231" y="9912"/>
            <a:ext cx="247313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sp>
        <p:nvSpPr>
          <p:cNvPr id="12" name="İçerik Yer Tutucusu 4"/>
          <p:cNvSpPr>
            <a:spLocks noGrp="1"/>
          </p:cNvSpPr>
          <p:nvPr>
            <p:ph idx="1"/>
          </p:nvPr>
        </p:nvSpPr>
        <p:spPr>
          <a:xfrm>
            <a:off x="457200" y="1340769"/>
            <a:ext cx="8229600" cy="1008112"/>
          </a:xfrm>
        </p:spPr>
        <p:txBody>
          <a:bodyPr>
            <a:normAutofit fontScale="92500" lnSpcReduction="20000"/>
          </a:bodyPr>
          <a:lstStyle/>
          <a:p>
            <a:r>
              <a:rPr lang="tr-TR" sz="2200" dirty="0" smtClean="0"/>
              <a:t>Instrument to point distances varying between 1.5 and 15 m</a:t>
            </a:r>
          </a:p>
          <a:p>
            <a:r>
              <a:rPr lang="tr-TR" sz="2200" dirty="0" smtClean="0"/>
              <a:t>36 point coordinates acquired with TP and TLS</a:t>
            </a:r>
          </a:p>
          <a:p>
            <a:r>
              <a:rPr lang="tr-TR" sz="2200" dirty="0" smtClean="0"/>
              <a:t>Compared with the coordinates from total station</a:t>
            </a:r>
            <a:endParaRPr lang="tr-TR" sz="2200" dirty="0"/>
          </a:p>
        </p:txBody>
      </p:sp>
      <p:sp>
        <p:nvSpPr>
          <p:cNvPr id="8"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3"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46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57200" y="952129"/>
            <a:ext cx="8229600" cy="748679"/>
          </a:xfrm>
        </p:spPr>
        <p:txBody>
          <a:bodyPr>
            <a:normAutofit/>
          </a:bodyPr>
          <a:lstStyle/>
          <a:p>
            <a:r>
              <a:rPr lang="en-US" sz="2200" dirty="0" smtClean="0"/>
              <a:t>Standard deviation and weighted accuracy of single measurements</a:t>
            </a:r>
            <a:endParaRPr lang="en-US" sz="2200" dirty="0"/>
          </a:p>
        </p:txBody>
      </p:sp>
      <p:graphicFrame>
        <p:nvGraphicFramePr>
          <p:cNvPr id="6" name="Tablo 5"/>
          <p:cNvGraphicFramePr>
            <a:graphicFrameLocks noGrp="1"/>
          </p:cNvGraphicFramePr>
          <p:nvPr>
            <p:extLst>
              <p:ext uri="{D42A27DB-BD31-4B8C-83A1-F6EECF244321}">
                <p14:modId xmlns:p14="http://schemas.microsoft.com/office/powerpoint/2010/main" val="2018200528"/>
              </p:ext>
            </p:extLst>
          </p:nvPr>
        </p:nvGraphicFramePr>
        <p:xfrm>
          <a:off x="539552" y="1844824"/>
          <a:ext cx="8064897" cy="981456"/>
        </p:xfrm>
        <a:graphic>
          <a:graphicData uri="http://schemas.openxmlformats.org/drawingml/2006/table">
            <a:tbl>
              <a:tblPr firstRow="1" firstCol="1" bandRow="1">
                <a:tableStyleId>{5C22544A-7EE6-4342-B048-85BDC9FD1C3A}</a:tableStyleId>
              </a:tblPr>
              <a:tblGrid>
                <a:gridCol w="2520279"/>
                <a:gridCol w="1035626"/>
                <a:gridCol w="810491"/>
                <a:gridCol w="810491"/>
                <a:gridCol w="962670"/>
                <a:gridCol w="962670"/>
                <a:gridCol w="962670"/>
              </a:tblGrid>
              <a:tr h="161925">
                <a:tc rowSpan="2">
                  <a:txBody>
                    <a:bodyPr/>
                    <a:lstStyle/>
                    <a:p>
                      <a:pPr algn="ctr">
                        <a:lnSpc>
                          <a:spcPct val="115000"/>
                        </a:lnSpc>
                        <a:spcAft>
                          <a:spcPts val="0"/>
                        </a:spcAft>
                      </a:pPr>
                      <a:r>
                        <a:rPr lang="tr-TR" sz="1400" dirty="0" smtClean="0">
                          <a:effectLst/>
                          <a:latin typeface="+mn-lt"/>
                          <a:ea typeface="+mn-ea"/>
                          <a:cs typeface="+mn-cs"/>
                        </a:rPr>
                        <a:t>Non</a:t>
                      </a:r>
                      <a:r>
                        <a:rPr lang="tr-TR" sz="1400" baseline="0" dirty="0" smtClean="0">
                          <a:effectLst/>
                          <a:latin typeface="+mn-lt"/>
                          <a:ea typeface="+mn-ea"/>
                          <a:cs typeface="+mn-cs"/>
                        </a:rPr>
                        <a:t> Weighted Computed Values</a:t>
                      </a:r>
                      <a:endParaRPr lang="tr-TR" sz="1400" dirty="0">
                        <a:effectLst/>
                        <a:latin typeface="Calibri"/>
                        <a:ea typeface="Calibri"/>
                        <a:cs typeface="Times New Roman"/>
                      </a:endParaRPr>
                    </a:p>
                  </a:txBody>
                  <a:tcPr marL="44450" marR="44450" marT="0" marB="0" anchor="ctr"/>
                </a:tc>
                <a:tc gridSpan="3">
                  <a:txBody>
                    <a:bodyPr/>
                    <a:lstStyle/>
                    <a:p>
                      <a:pPr algn="ctr">
                        <a:lnSpc>
                          <a:spcPct val="115000"/>
                        </a:lnSpc>
                        <a:spcAft>
                          <a:spcPts val="0"/>
                        </a:spcAft>
                      </a:pPr>
                      <a:r>
                        <a:rPr lang="tr-TR" sz="1400" dirty="0" smtClean="0">
                          <a:effectLst/>
                        </a:rPr>
                        <a:t>Terrestrial</a:t>
                      </a:r>
                      <a:r>
                        <a:rPr lang="tr-TR" sz="1400" baseline="0" dirty="0" smtClean="0">
                          <a:effectLst/>
                        </a:rPr>
                        <a:t> Photogrammetry </a:t>
                      </a:r>
                      <a:r>
                        <a:rPr lang="tr-TR" sz="1400" dirty="0" smtClean="0">
                          <a:effectLst/>
                        </a:rPr>
                        <a:t>(mm</a:t>
                      </a:r>
                      <a:r>
                        <a:rPr lang="tr-TR" sz="1400" dirty="0">
                          <a:effectLst/>
                        </a:rPr>
                        <a:t>)</a:t>
                      </a:r>
                      <a:endParaRPr lang="tr-TR" sz="14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dirty="0" smtClean="0">
                          <a:effectLst/>
                        </a:rPr>
                        <a:t>Terrestrial</a:t>
                      </a:r>
                      <a:r>
                        <a:rPr lang="tr-TR" sz="1400" baseline="0" dirty="0" smtClean="0">
                          <a:effectLst/>
                        </a:rPr>
                        <a:t> Laser Scanner</a:t>
                      </a:r>
                      <a:r>
                        <a:rPr lang="tr-TR" sz="1400" dirty="0" smtClean="0">
                          <a:effectLst/>
                        </a:rPr>
                        <a:t> </a:t>
                      </a:r>
                      <a:r>
                        <a:rPr lang="tr-TR" sz="1400" dirty="0">
                          <a:effectLst/>
                        </a:rPr>
                        <a:t>(mm)</a:t>
                      </a:r>
                      <a:endParaRPr lang="tr-TR" sz="14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r>
              <a:tr h="161925">
                <a:tc vMerge="1">
                  <a:txBody>
                    <a:bodyPr/>
                    <a:lstStyle/>
                    <a:p>
                      <a:endParaRPr lang="tr-TR"/>
                    </a:p>
                  </a:txBody>
                  <a:tcPr/>
                </a:tc>
                <a:tc>
                  <a:txBody>
                    <a:bodyPr/>
                    <a:lstStyle/>
                    <a:p>
                      <a:pPr algn="ctr">
                        <a:lnSpc>
                          <a:spcPct val="115000"/>
                        </a:lnSpc>
                        <a:spcAft>
                          <a:spcPts val="0"/>
                        </a:spcAft>
                      </a:pPr>
                      <a:r>
                        <a:rPr lang="tr-TR" sz="1400">
                          <a:effectLst/>
                        </a:rPr>
                        <a:t>Sx</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Sy</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Sz</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Sx</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Sy</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Sz</a:t>
                      </a:r>
                      <a:endParaRPr lang="tr-TR" sz="1400">
                        <a:effectLst/>
                        <a:latin typeface="Calibri"/>
                        <a:ea typeface="Calibri"/>
                        <a:cs typeface="Times New Roman"/>
                      </a:endParaRPr>
                    </a:p>
                  </a:txBody>
                  <a:tcPr marL="44450" marR="44450" marT="0" marB="0" anchor="ctr"/>
                </a:tc>
              </a:tr>
              <a:tr h="161925">
                <a:tc>
                  <a:txBody>
                    <a:bodyPr/>
                    <a:lstStyle/>
                    <a:p>
                      <a:pPr algn="ctr">
                        <a:lnSpc>
                          <a:spcPct val="115000"/>
                        </a:lnSpc>
                        <a:spcAft>
                          <a:spcPts val="0"/>
                        </a:spcAft>
                      </a:pPr>
                      <a:r>
                        <a:rPr lang="tr-TR" sz="1400" dirty="0" smtClean="0">
                          <a:effectLst/>
                        </a:rPr>
                        <a:t>Standard</a:t>
                      </a:r>
                      <a:r>
                        <a:rPr lang="tr-TR" sz="1400" baseline="0" dirty="0" smtClean="0">
                          <a:effectLst/>
                        </a:rPr>
                        <a:t> Deviation</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15.549</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42.766</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11.249</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2.050</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1.342</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1.316</a:t>
                      </a:r>
                      <a:endParaRPr lang="tr-TR" sz="1400">
                        <a:effectLst/>
                        <a:latin typeface="Calibri"/>
                        <a:ea typeface="Calibri"/>
                        <a:cs typeface="Times New Roman"/>
                      </a:endParaRPr>
                    </a:p>
                  </a:txBody>
                  <a:tcPr marL="44450" marR="44450" marT="0" marB="0" anchor="ctr"/>
                </a:tc>
              </a:tr>
              <a:tr h="161925">
                <a:tc>
                  <a:txBody>
                    <a:bodyPr/>
                    <a:lstStyle/>
                    <a:p>
                      <a:pPr algn="ctr">
                        <a:lnSpc>
                          <a:spcPct val="115000"/>
                        </a:lnSpc>
                        <a:spcAft>
                          <a:spcPts val="0"/>
                        </a:spcAft>
                      </a:pPr>
                      <a:r>
                        <a:rPr lang="tr-TR" sz="1400" dirty="0" smtClean="0">
                          <a:effectLst/>
                          <a:latin typeface="+mn-lt"/>
                          <a:ea typeface="+mn-ea"/>
                          <a:cs typeface="+mn-cs"/>
                        </a:rPr>
                        <a:t>Position</a:t>
                      </a:r>
                      <a:r>
                        <a:rPr lang="tr-TR" sz="1400" baseline="0" dirty="0" smtClean="0">
                          <a:effectLst/>
                          <a:latin typeface="+mn-lt"/>
                          <a:ea typeface="+mn-ea"/>
                          <a:cs typeface="+mn-cs"/>
                        </a:rPr>
                        <a:t> Accuracy</a:t>
                      </a:r>
                      <a:endParaRPr lang="tr-TR" sz="1400" dirty="0">
                        <a:effectLst/>
                        <a:latin typeface="Calibri"/>
                        <a:ea typeface="Calibri"/>
                        <a:cs typeface="Times New Roman"/>
                      </a:endParaRPr>
                    </a:p>
                  </a:txBody>
                  <a:tcPr marL="44450" marR="44450" marT="0" marB="0" anchor="ctr"/>
                </a:tc>
                <a:tc gridSpan="3">
                  <a:txBody>
                    <a:bodyPr/>
                    <a:lstStyle/>
                    <a:p>
                      <a:pPr algn="ctr">
                        <a:lnSpc>
                          <a:spcPct val="115000"/>
                        </a:lnSpc>
                        <a:spcAft>
                          <a:spcPts val="0"/>
                        </a:spcAft>
                      </a:pPr>
                      <a:r>
                        <a:rPr lang="tr-TR" sz="1400">
                          <a:effectLst/>
                        </a:rPr>
                        <a:t>46.875</a:t>
                      </a:r>
                      <a:endParaRPr lang="tr-TR" sz="140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dirty="0">
                          <a:effectLst/>
                        </a:rPr>
                        <a:t>2.781</a:t>
                      </a:r>
                      <a:endParaRPr lang="tr-TR" sz="1400" dirty="0">
                        <a:effectLst/>
                        <a:latin typeface="Calibri"/>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846273425"/>
              </p:ext>
            </p:extLst>
          </p:nvPr>
        </p:nvGraphicFramePr>
        <p:xfrm>
          <a:off x="539554" y="2996952"/>
          <a:ext cx="8064893" cy="736092"/>
        </p:xfrm>
        <a:graphic>
          <a:graphicData uri="http://schemas.openxmlformats.org/drawingml/2006/table">
            <a:tbl>
              <a:tblPr firstRow="1" firstCol="1" bandRow="1">
                <a:tableStyleId>{5C22544A-7EE6-4342-B048-85BDC9FD1C3A}</a:tableStyleId>
              </a:tblPr>
              <a:tblGrid>
                <a:gridCol w="2520278"/>
                <a:gridCol w="912101"/>
                <a:gridCol w="912101"/>
                <a:gridCol w="912101"/>
                <a:gridCol w="936104"/>
                <a:gridCol w="936104"/>
                <a:gridCol w="936104"/>
              </a:tblGrid>
              <a:tr h="161925">
                <a:tc rowSpan="2">
                  <a:txBody>
                    <a:bodyPr/>
                    <a:lstStyle/>
                    <a:p>
                      <a:pPr algn="ctr">
                        <a:lnSpc>
                          <a:spcPct val="115000"/>
                        </a:lnSpc>
                        <a:spcAft>
                          <a:spcPts val="0"/>
                        </a:spcAft>
                      </a:pPr>
                      <a:r>
                        <a:rPr lang="tr-TR" sz="1400" dirty="0" smtClean="0">
                          <a:effectLst/>
                          <a:latin typeface="+mn-lt"/>
                          <a:ea typeface="+mn-ea"/>
                          <a:cs typeface="+mn-cs"/>
                        </a:rPr>
                        <a:t>Weighted</a:t>
                      </a:r>
                      <a:r>
                        <a:rPr lang="tr-TR" sz="1400" baseline="0" dirty="0" smtClean="0">
                          <a:effectLst/>
                          <a:latin typeface="+mn-lt"/>
                          <a:ea typeface="+mn-ea"/>
                          <a:cs typeface="+mn-cs"/>
                        </a:rPr>
                        <a:t> Computed Values</a:t>
                      </a:r>
                      <a:endParaRPr lang="tr-TR" sz="1400" dirty="0">
                        <a:effectLst/>
                        <a:latin typeface="Calibri"/>
                        <a:ea typeface="Calibri"/>
                        <a:cs typeface="Times New Roman"/>
                      </a:endParaRPr>
                    </a:p>
                  </a:txBody>
                  <a:tcPr marL="44450" marR="44450" marT="0" marB="0" anchor="ctr"/>
                </a:tc>
                <a:tc gridSpan="3">
                  <a:txBody>
                    <a:bodyPr/>
                    <a:lstStyle/>
                    <a:p>
                      <a:pPr algn="ctr">
                        <a:lnSpc>
                          <a:spcPct val="115000"/>
                        </a:lnSpc>
                        <a:spcAft>
                          <a:spcPts val="0"/>
                        </a:spcAft>
                      </a:pPr>
                      <a:r>
                        <a:rPr lang="tr-TR" sz="1400" dirty="0" smtClean="0">
                          <a:effectLst/>
                        </a:rPr>
                        <a:t>Terrestrial</a:t>
                      </a:r>
                      <a:r>
                        <a:rPr lang="tr-TR" sz="1400" baseline="0" dirty="0" smtClean="0">
                          <a:effectLst/>
                        </a:rPr>
                        <a:t> Photogrammetry </a:t>
                      </a:r>
                      <a:r>
                        <a:rPr lang="tr-TR" sz="1400" dirty="0" smtClean="0">
                          <a:effectLst/>
                        </a:rPr>
                        <a:t>(mm)</a:t>
                      </a:r>
                      <a:endParaRPr lang="tr-TR" sz="1400" dirty="0">
                        <a:effectLst/>
                        <a:latin typeface="+mn-lt"/>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400" dirty="0" smtClean="0">
                          <a:effectLst/>
                        </a:rPr>
                        <a:t>Terrestrial</a:t>
                      </a:r>
                      <a:r>
                        <a:rPr lang="tr-TR" sz="1400" baseline="0" dirty="0" smtClean="0">
                          <a:effectLst/>
                        </a:rPr>
                        <a:t> Laser Scanner</a:t>
                      </a:r>
                      <a:r>
                        <a:rPr lang="tr-TR" sz="1400" dirty="0" smtClean="0">
                          <a:effectLst/>
                        </a:rPr>
                        <a:t> (mm)</a:t>
                      </a:r>
                      <a:endParaRPr lang="tr-TR" sz="1400" dirty="0">
                        <a:effectLst/>
                        <a:latin typeface="+mn-lt"/>
                        <a:ea typeface="Calibri"/>
                        <a:cs typeface="Times New Roman"/>
                      </a:endParaRPr>
                    </a:p>
                  </a:txBody>
                  <a:tcPr marL="44450" marR="44450" marT="0" marB="0" anchor="ctr"/>
                </a:tc>
                <a:tc hMerge="1">
                  <a:txBody>
                    <a:bodyPr/>
                    <a:lstStyle/>
                    <a:p>
                      <a:endParaRPr lang="tr-TR"/>
                    </a:p>
                  </a:txBody>
                  <a:tcPr/>
                </a:tc>
                <a:tc hMerge="1">
                  <a:txBody>
                    <a:bodyPr/>
                    <a:lstStyle/>
                    <a:p>
                      <a:endParaRPr lang="tr-TR"/>
                    </a:p>
                  </a:txBody>
                  <a:tcPr/>
                </a:tc>
              </a:tr>
              <a:tr h="161925">
                <a:tc vMerge="1">
                  <a:txBody>
                    <a:bodyPr/>
                    <a:lstStyle/>
                    <a:p>
                      <a:endParaRPr lang="tr-TR"/>
                    </a:p>
                  </a:txBody>
                  <a:tcPr/>
                </a:tc>
                <a:tc>
                  <a:txBody>
                    <a:bodyPr/>
                    <a:lstStyle/>
                    <a:p>
                      <a:pPr algn="ctr">
                        <a:lnSpc>
                          <a:spcPct val="115000"/>
                        </a:lnSpc>
                        <a:spcAft>
                          <a:spcPts val="0"/>
                        </a:spcAft>
                      </a:pPr>
                      <a:r>
                        <a:rPr lang="tr-TR" sz="1400" dirty="0">
                          <a:effectLst/>
                        </a:rPr>
                        <a:t>Sx</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Sy</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Sz</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Sx</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Sy</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Sz</a:t>
                      </a:r>
                      <a:endParaRPr lang="tr-TR" sz="1400" dirty="0">
                        <a:effectLst/>
                        <a:latin typeface="Calibri"/>
                        <a:ea typeface="Calibri"/>
                        <a:cs typeface="Times New Roman"/>
                      </a:endParaRPr>
                    </a:p>
                  </a:txBody>
                  <a:tcPr marL="44450" marR="44450" marT="0" marB="0" anchor="ctr"/>
                </a:tc>
              </a:tr>
              <a:tr h="161925">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400" dirty="0" smtClean="0">
                          <a:effectLst/>
                        </a:rPr>
                        <a:t>Standard</a:t>
                      </a:r>
                      <a:r>
                        <a:rPr lang="tr-TR" sz="1400" baseline="0" dirty="0" smtClean="0">
                          <a:effectLst/>
                        </a:rPr>
                        <a:t> Deviation</a:t>
                      </a:r>
                      <a:endParaRPr lang="tr-TR" sz="1400" dirty="0" smtClean="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tr-TR" sz="1400">
                          <a:effectLst/>
                        </a:rPr>
                        <a:t>19.332</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a:effectLst/>
                        </a:rPr>
                        <a:t>43.796</a:t>
                      </a:r>
                      <a:endParaRPr lang="tr-TR" sz="14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13.323</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1.633</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1.270</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a:effectLst/>
                        </a:rPr>
                        <a:t>0.870</a:t>
                      </a:r>
                      <a:endParaRPr lang="tr-TR" sz="1400" dirty="0">
                        <a:effectLst/>
                        <a:latin typeface="Calibri"/>
                        <a:ea typeface="Calibri"/>
                        <a:cs typeface="Times New Roman"/>
                      </a:endParaRPr>
                    </a:p>
                  </a:txBody>
                  <a:tcPr marL="44450" marR="44450" marT="0" marB="0" anchor="ctr"/>
                </a:tc>
              </a:tr>
            </a:tbl>
          </a:graphicData>
        </a:graphic>
      </p:graphicFrame>
      <p:sp>
        <p:nvSpPr>
          <p:cNvPr id="11" name="Dikdörtgen 8"/>
          <p:cNvSpPr/>
          <p:nvPr/>
        </p:nvSpPr>
        <p:spPr>
          <a:xfrm>
            <a:off x="3172" y="4489"/>
            <a:ext cx="240858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2" name="Dikdörtgen 9"/>
          <p:cNvSpPr/>
          <p:nvPr/>
        </p:nvSpPr>
        <p:spPr>
          <a:xfrm>
            <a:off x="2411760" y="4489"/>
            <a:ext cx="424847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2.3. Accuracy of Single Measurements</a:t>
            </a:r>
            <a:endParaRPr lang="tr-TR" sz="2000" b="1" dirty="0">
              <a:solidFill>
                <a:schemeClr val="tx2"/>
              </a:solidFill>
              <a:effectLst>
                <a:outerShdw blurRad="38100" dist="38100" dir="2700000" algn="tl">
                  <a:srgbClr val="000000">
                    <a:alpha val="43137"/>
                  </a:srgbClr>
                </a:outerShdw>
              </a:effectLst>
            </a:endParaRPr>
          </a:p>
        </p:txBody>
      </p:sp>
      <p:sp>
        <p:nvSpPr>
          <p:cNvPr id="13" name="Dikdörtgen 10"/>
          <p:cNvSpPr/>
          <p:nvPr/>
        </p:nvSpPr>
        <p:spPr>
          <a:xfrm>
            <a:off x="6660231" y="9912"/>
            <a:ext cx="247313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sp>
        <p:nvSpPr>
          <p:cNvPr id="14" name="İçerik Yer Tutucusu 4"/>
          <p:cNvSpPr txBox="1">
            <a:spLocks/>
          </p:cNvSpPr>
          <p:nvPr/>
        </p:nvSpPr>
        <p:spPr>
          <a:xfrm>
            <a:off x="609600" y="4293096"/>
            <a:ext cx="8229600"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200" dirty="0" smtClean="0"/>
              <a:t>TLS has a consistent accuracy along the measuring range even it is 15 m long</a:t>
            </a:r>
          </a:p>
          <a:p>
            <a:r>
              <a:rPr lang="tr-TR" sz="2200" dirty="0" smtClean="0"/>
              <a:t>TP however showed acceptable 2D accuracy but performed poor determining the distance to object</a:t>
            </a:r>
          </a:p>
        </p:txBody>
      </p:sp>
      <p:sp>
        <p:nvSpPr>
          <p:cNvPr id="9"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0"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91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grayscl/>
          </a:blip>
          <a:srcRect/>
          <a:stretch>
            <a:fillRect/>
          </a:stretch>
        </p:blipFill>
        <p:spPr bwMode="auto">
          <a:xfrm>
            <a:off x="395536" y="486584"/>
            <a:ext cx="8507765" cy="3230447"/>
          </a:xfrm>
          <a:prstGeom prst="rect">
            <a:avLst/>
          </a:prstGeom>
          <a:noFill/>
          <a:ln w="9525">
            <a:noFill/>
            <a:miter lim="800000"/>
            <a:headEnd/>
            <a:tailEnd/>
          </a:ln>
        </p:spPr>
      </p:pic>
      <p:pic>
        <p:nvPicPr>
          <p:cNvPr id="11" name="Resim 3"/>
          <p:cNvPicPr/>
          <p:nvPr/>
        </p:nvPicPr>
        <p:blipFill>
          <a:blip r:embed="rId3" cstate="print"/>
          <a:srcRect/>
          <a:stretch>
            <a:fillRect/>
          </a:stretch>
        </p:blipFill>
        <p:spPr bwMode="auto">
          <a:xfrm>
            <a:off x="395536" y="3717032"/>
            <a:ext cx="8507765" cy="3123712"/>
          </a:xfrm>
          <a:prstGeom prst="rect">
            <a:avLst/>
          </a:prstGeom>
          <a:noFill/>
          <a:ln w="9525">
            <a:noFill/>
            <a:miter lim="800000"/>
            <a:headEnd/>
            <a:tailEnd/>
          </a:ln>
        </p:spPr>
      </p:pic>
      <p:sp>
        <p:nvSpPr>
          <p:cNvPr id="10" name="İçerik Yer Tutucusu 2"/>
          <p:cNvSpPr txBox="1">
            <a:spLocks/>
          </p:cNvSpPr>
          <p:nvPr/>
        </p:nvSpPr>
        <p:spPr>
          <a:xfrm>
            <a:off x="395536" y="6083026"/>
            <a:ext cx="4253884" cy="7577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smtClean="0">
                <a:solidFill>
                  <a:srgbClr val="FF0000"/>
                </a:solidFill>
              </a:rPr>
              <a:t>Photogrammetric point cloud</a:t>
            </a:r>
            <a:endParaRPr lang="tr-TR" sz="2400" dirty="0">
              <a:solidFill>
                <a:srgbClr val="FF0000"/>
              </a:solidFill>
            </a:endParaRPr>
          </a:p>
        </p:txBody>
      </p:sp>
      <p:sp>
        <p:nvSpPr>
          <p:cNvPr id="3" name="İçerik Yer Tutucusu 2"/>
          <p:cNvSpPr>
            <a:spLocks noGrp="1"/>
          </p:cNvSpPr>
          <p:nvPr>
            <p:ph idx="1"/>
          </p:nvPr>
        </p:nvSpPr>
        <p:spPr>
          <a:xfrm>
            <a:off x="395536" y="2968352"/>
            <a:ext cx="4865087" cy="748680"/>
          </a:xfrm>
        </p:spPr>
        <p:txBody>
          <a:bodyPr>
            <a:normAutofit/>
          </a:bodyPr>
          <a:lstStyle/>
          <a:p>
            <a:r>
              <a:rPr lang="tr-TR" sz="2400" dirty="0" err="1" smtClean="0">
                <a:solidFill>
                  <a:srgbClr val="FF0000"/>
                </a:solidFill>
              </a:rPr>
              <a:t>Laser</a:t>
            </a:r>
            <a:r>
              <a:rPr lang="tr-TR" sz="2400" dirty="0" smtClean="0">
                <a:solidFill>
                  <a:srgbClr val="FF0000"/>
                </a:solidFill>
              </a:rPr>
              <a:t> </a:t>
            </a:r>
            <a:r>
              <a:rPr lang="tr-TR" sz="2400" dirty="0" err="1" smtClean="0">
                <a:solidFill>
                  <a:srgbClr val="FF0000"/>
                </a:solidFill>
              </a:rPr>
              <a:t>scanner</a:t>
            </a:r>
            <a:r>
              <a:rPr lang="tr-TR" sz="2400" dirty="0" smtClean="0">
                <a:solidFill>
                  <a:srgbClr val="FF0000"/>
                </a:solidFill>
              </a:rPr>
              <a:t> </a:t>
            </a:r>
            <a:r>
              <a:rPr lang="tr-TR" sz="2400" dirty="0" err="1" smtClean="0">
                <a:solidFill>
                  <a:srgbClr val="FF0000"/>
                </a:solidFill>
              </a:rPr>
              <a:t>point</a:t>
            </a:r>
            <a:r>
              <a:rPr lang="tr-TR" sz="2400" dirty="0" smtClean="0">
                <a:solidFill>
                  <a:srgbClr val="FF0000"/>
                </a:solidFill>
              </a:rPr>
              <a:t> </a:t>
            </a:r>
            <a:r>
              <a:rPr lang="tr-TR" sz="2400" dirty="0" err="1" smtClean="0">
                <a:solidFill>
                  <a:srgbClr val="FF0000"/>
                </a:solidFill>
              </a:rPr>
              <a:t>cloud</a:t>
            </a:r>
            <a:endParaRPr lang="tr-TR" sz="2400" dirty="0">
              <a:solidFill>
                <a:srgbClr val="FF0000"/>
              </a:solidFill>
            </a:endParaRPr>
          </a:p>
        </p:txBody>
      </p:sp>
      <p:cxnSp>
        <p:nvCxnSpPr>
          <p:cNvPr id="5" name="Straight Connector 4"/>
          <p:cNvCxnSpPr/>
          <p:nvPr/>
        </p:nvCxnSpPr>
        <p:spPr>
          <a:xfrm>
            <a:off x="395536" y="3717033"/>
            <a:ext cx="8507765"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
        <p:nvSpPr>
          <p:cNvPr id="12" name="Dikdörtgen 6"/>
          <p:cNvSpPr/>
          <p:nvPr/>
        </p:nvSpPr>
        <p:spPr>
          <a:xfrm>
            <a:off x="3172" y="4489"/>
            <a:ext cx="28406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3" name="Dikdörtgen 7"/>
          <p:cNvSpPr/>
          <p:nvPr/>
        </p:nvSpPr>
        <p:spPr>
          <a:xfrm>
            <a:off x="2843807" y="4489"/>
            <a:ext cx="3456384"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2.4. 3D Geometry Comparison</a:t>
            </a:r>
            <a:endParaRPr lang="tr-TR" sz="2000" b="1" dirty="0">
              <a:solidFill>
                <a:schemeClr val="tx2"/>
              </a:solidFill>
              <a:effectLst>
                <a:outerShdw blurRad="38100" dist="38100" dir="2700000" algn="tl">
                  <a:srgbClr val="000000">
                    <a:alpha val="43137"/>
                  </a:srgbClr>
                </a:outerShdw>
              </a:effectLst>
            </a:endParaRPr>
          </a:p>
        </p:txBody>
      </p:sp>
      <p:sp>
        <p:nvSpPr>
          <p:cNvPr id="14" name="Dikdörtgen 8"/>
          <p:cNvSpPr/>
          <p:nvPr/>
        </p:nvSpPr>
        <p:spPr>
          <a:xfrm>
            <a:off x="6300191" y="9912"/>
            <a:ext cx="283317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pic>
        <p:nvPicPr>
          <p:cNvPr id="15" name="Picture 3" descr="C:\Users\sam\Desktop\CreativeCommons_Attribution_Licen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328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rcRect/>
          <a:stretch>
            <a:fillRect/>
          </a:stretch>
        </p:blipFill>
        <p:spPr bwMode="auto">
          <a:xfrm>
            <a:off x="3515082" y="1268760"/>
            <a:ext cx="5658105" cy="2891184"/>
          </a:xfrm>
          <a:prstGeom prst="rect">
            <a:avLst/>
          </a:prstGeom>
          <a:noFill/>
          <a:ln w="9525">
            <a:noFill/>
            <a:miter lim="800000"/>
            <a:headEnd/>
            <a:tailEnd/>
          </a:ln>
        </p:spPr>
      </p:pic>
      <p:grpSp>
        <p:nvGrpSpPr>
          <p:cNvPr id="13" name="Group 12"/>
          <p:cNvGrpSpPr>
            <a:grpSpLocks noChangeAspect="1"/>
          </p:cNvGrpSpPr>
          <p:nvPr/>
        </p:nvGrpSpPr>
        <p:grpSpPr>
          <a:xfrm>
            <a:off x="3568036" y="4104342"/>
            <a:ext cx="5590343" cy="2750659"/>
            <a:chOff x="204305" y="1401752"/>
            <a:chExt cx="8887785" cy="4738621"/>
          </a:xfrm>
        </p:grpSpPr>
        <p:pic>
          <p:nvPicPr>
            <p:cNvPr id="14" name="Resim 3"/>
            <p:cNvPicPr>
              <a:picLocks noChangeAspect="1"/>
            </p:cNvPicPr>
            <p:nvPr/>
          </p:nvPicPr>
          <p:blipFill>
            <a:blip r:embed="rId3" cstate="print"/>
            <a:srcRect/>
            <a:stretch>
              <a:fillRect/>
            </a:stretch>
          </p:blipFill>
          <p:spPr bwMode="auto">
            <a:xfrm>
              <a:off x="204305" y="1401752"/>
              <a:ext cx="4367694" cy="4738621"/>
            </a:xfrm>
            <a:prstGeom prst="rect">
              <a:avLst/>
            </a:prstGeom>
            <a:noFill/>
            <a:ln w="9525">
              <a:noFill/>
              <a:miter lim="800000"/>
              <a:headEnd/>
              <a:tailEnd/>
            </a:ln>
          </p:spPr>
        </p:pic>
        <p:pic>
          <p:nvPicPr>
            <p:cNvPr id="15" name="Resim 4"/>
            <p:cNvPicPr>
              <a:picLocks noChangeAspect="1"/>
            </p:cNvPicPr>
            <p:nvPr/>
          </p:nvPicPr>
          <p:blipFill>
            <a:blip r:embed="rId4" cstate="print"/>
            <a:srcRect/>
            <a:stretch>
              <a:fillRect/>
            </a:stretch>
          </p:blipFill>
          <p:spPr bwMode="auto">
            <a:xfrm>
              <a:off x="4572000" y="1401752"/>
              <a:ext cx="4520090" cy="4736514"/>
            </a:xfrm>
            <a:prstGeom prst="rect">
              <a:avLst/>
            </a:prstGeom>
            <a:noFill/>
            <a:ln w="9525">
              <a:noFill/>
              <a:miter lim="800000"/>
              <a:headEnd/>
              <a:tailEnd/>
            </a:ln>
          </p:spPr>
        </p:pic>
      </p:grpSp>
      <p:grpSp>
        <p:nvGrpSpPr>
          <p:cNvPr id="10" name="Group 9"/>
          <p:cNvGrpSpPr/>
          <p:nvPr/>
        </p:nvGrpSpPr>
        <p:grpSpPr>
          <a:xfrm>
            <a:off x="-10999" y="3861648"/>
            <a:ext cx="3734185" cy="2996352"/>
            <a:chOff x="2771800" y="1134068"/>
            <a:chExt cx="5911731" cy="5075260"/>
          </a:xfrm>
        </p:grpSpPr>
        <p:pic>
          <p:nvPicPr>
            <p:cNvPr id="11" name="Resim 3"/>
            <p:cNvPicPr>
              <a:picLocks noChangeAspect="1"/>
            </p:cNvPicPr>
            <p:nvPr/>
          </p:nvPicPr>
          <p:blipFill>
            <a:blip r:embed="rId5" cstate="print"/>
            <a:srcRect/>
            <a:stretch>
              <a:fillRect/>
            </a:stretch>
          </p:blipFill>
          <p:spPr bwMode="auto">
            <a:xfrm>
              <a:off x="2771800" y="1134069"/>
              <a:ext cx="3098707" cy="5075259"/>
            </a:xfrm>
            <a:prstGeom prst="rect">
              <a:avLst/>
            </a:prstGeom>
            <a:noFill/>
            <a:ln w="9525">
              <a:noFill/>
              <a:miter lim="800000"/>
              <a:headEnd/>
              <a:tailEnd/>
            </a:ln>
          </p:spPr>
        </p:pic>
        <p:pic>
          <p:nvPicPr>
            <p:cNvPr id="12" name="Resim 4"/>
            <p:cNvPicPr>
              <a:picLocks noChangeAspect="1"/>
            </p:cNvPicPr>
            <p:nvPr/>
          </p:nvPicPr>
          <p:blipFill>
            <a:blip r:embed="rId6" cstate="print"/>
            <a:srcRect/>
            <a:stretch>
              <a:fillRect/>
            </a:stretch>
          </p:blipFill>
          <p:spPr bwMode="auto">
            <a:xfrm>
              <a:off x="5870507" y="1134068"/>
              <a:ext cx="2813024" cy="5075259"/>
            </a:xfrm>
            <a:prstGeom prst="rect">
              <a:avLst/>
            </a:prstGeom>
            <a:noFill/>
            <a:ln w="9525">
              <a:noFill/>
              <a:miter lim="800000"/>
              <a:headEnd/>
              <a:tailEnd/>
            </a:ln>
          </p:spPr>
        </p:pic>
      </p:grpSp>
      <p:sp>
        <p:nvSpPr>
          <p:cNvPr id="16" name="TextBox 15"/>
          <p:cNvSpPr txBox="1"/>
          <p:nvPr/>
        </p:nvSpPr>
        <p:spPr>
          <a:xfrm>
            <a:off x="3172" y="1268760"/>
            <a:ext cx="3482723" cy="2462213"/>
          </a:xfrm>
          <a:prstGeom prst="rect">
            <a:avLst/>
          </a:prstGeom>
          <a:noFill/>
        </p:spPr>
        <p:txBody>
          <a:bodyPr wrap="square" rtlCol="0">
            <a:spAutoFit/>
          </a:bodyPr>
          <a:lstStyle/>
          <a:p>
            <a:pPr marL="342900" indent="-342900" algn="just">
              <a:buFont typeface="Arial" panose="020B0604020202020204" pitchFamily="34" charset="0"/>
              <a:buChar char="•"/>
            </a:pPr>
            <a:r>
              <a:rPr lang="tr-TR" sz="2200" dirty="0" smtClean="0"/>
              <a:t>Left point clouds generated by terrestrial photogrammetry</a:t>
            </a:r>
          </a:p>
          <a:p>
            <a:pPr marL="342900" indent="-342900" algn="just">
              <a:buFont typeface="Arial" panose="020B0604020202020204" pitchFamily="34" charset="0"/>
              <a:buChar char="•"/>
            </a:pPr>
            <a:endParaRPr lang="tr-TR" sz="2200" dirty="0"/>
          </a:p>
          <a:p>
            <a:pPr marL="342900" indent="-342900" algn="just">
              <a:buFont typeface="Arial" panose="020B0604020202020204" pitchFamily="34" charset="0"/>
              <a:buChar char="•"/>
            </a:pPr>
            <a:r>
              <a:rPr lang="tr-TR" sz="2200" dirty="0" smtClean="0"/>
              <a:t>Right point cloud acquired by terrestrial laser  scanner</a:t>
            </a:r>
            <a:endParaRPr lang="tr-TR" sz="2200" dirty="0"/>
          </a:p>
        </p:txBody>
      </p:sp>
      <p:sp>
        <p:nvSpPr>
          <p:cNvPr id="17" name="Dikdörtgen 6"/>
          <p:cNvSpPr/>
          <p:nvPr/>
        </p:nvSpPr>
        <p:spPr>
          <a:xfrm>
            <a:off x="3172" y="4489"/>
            <a:ext cx="28406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8" name="Dikdörtgen 7"/>
          <p:cNvSpPr/>
          <p:nvPr/>
        </p:nvSpPr>
        <p:spPr>
          <a:xfrm>
            <a:off x="2843807" y="4489"/>
            <a:ext cx="3456384"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2.4. 3D Geometry Comparison</a:t>
            </a:r>
            <a:endParaRPr lang="tr-TR" sz="2000" b="1" dirty="0">
              <a:solidFill>
                <a:schemeClr val="tx2"/>
              </a:solidFill>
              <a:effectLst>
                <a:outerShdw blurRad="38100" dist="38100" dir="2700000" algn="tl">
                  <a:srgbClr val="000000">
                    <a:alpha val="43137"/>
                  </a:srgbClr>
                </a:outerShdw>
              </a:effectLst>
            </a:endParaRPr>
          </a:p>
        </p:txBody>
      </p:sp>
      <p:sp>
        <p:nvSpPr>
          <p:cNvPr id="19" name="Dikdörtgen 8"/>
          <p:cNvSpPr/>
          <p:nvPr/>
        </p:nvSpPr>
        <p:spPr>
          <a:xfrm>
            <a:off x="6300191" y="9912"/>
            <a:ext cx="283317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pic>
        <p:nvPicPr>
          <p:cNvPr id="20" name="Picture 3" descr="C:\Users\sam\Desktop\CreativeCommons_Attribution_Licen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153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G:\TEZ\resimler\Adsız.jpg"/>
          <p:cNvPicPr/>
          <p:nvPr/>
        </p:nvPicPr>
        <p:blipFill>
          <a:blip r:embed="rId2" cstate="print">
            <a:grayscl/>
          </a:blip>
          <a:srcRect/>
          <a:stretch>
            <a:fillRect/>
          </a:stretch>
        </p:blipFill>
        <p:spPr bwMode="auto">
          <a:xfrm>
            <a:off x="1619672" y="1195591"/>
            <a:ext cx="5616624" cy="5576738"/>
          </a:xfrm>
          <a:prstGeom prst="rect">
            <a:avLst/>
          </a:prstGeom>
          <a:noFill/>
          <a:ln w="9525">
            <a:noFill/>
            <a:miter lim="800000"/>
            <a:headEnd/>
            <a:tailEnd/>
          </a:ln>
        </p:spPr>
      </p:pic>
      <p:sp>
        <p:nvSpPr>
          <p:cNvPr id="10" name="TextBox 9"/>
          <p:cNvSpPr txBox="1"/>
          <p:nvPr/>
        </p:nvSpPr>
        <p:spPr>
          <a:xfrm>
            <a:off x="3172" y="764704"/>
            <a:ext cx="9130194" cy="430887"/>
          </a:xfrm>
          <a:prstGeom prst="rect">
            <a:avLst/>
          </a:prstGeom>
          <a:noFill/>
        </p:spPr>
        <p:txBody>
          <a:bodyPr wrap="square" rtlCol="0">
            <a:spAutoFit/>
          </a:bodyPr>
          <a:lstStyle/>
          <a:p>
            <a:pPr algn="ctr"/>
            <a:r>
              <a:rPr lang="tr-TR" sz="2200" dirty="0" smtClean="0"/>
              <a:t>Depending on scanner position and distance to object, edge effect is evident.</a:t>
            </a:r>
            <a:endParaRPr lang="tr-TR" sz="2200" dirty="0"/>
          </a:p>
        </p:txBody>
      </p:sp>
      <p:sp>
        <p:nvSpPr>
          <p:cNvPr id="11" name="Dikdörtgen 6"/>
          <p:cNvSpPr/>
          <p:nvPr/>
        </p:nvSpPr>
        <p:spPr>
          <a:xfrm>
            <a:off x="3172" y="4489"/>
            <a:ext cx="28406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2" name="Dikdörtgen 7"/>
          <p:cNvSpPr/>
          <p:nvPr/>
        </p:nvSpPr>
        <p:spPr>
          <a:xfrm>
            <a:off x="2843807" y="4489"/>
            <a:ext cx="3456384"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2.4. 3D Geometry Comparison</a:t>
            </a:r>
            <a:endParaRPr lang="tr-TR" sz="2000" b="1" dirty="0">
              <a:solidFill>
                <a:schemeClr val="tx2"/>
              </a:solidFill>
              <a:effectLst>
                <a:outerShdw blurRad="38100" dist="38100" dir="2700000" algn="tl">
                  <a:srgbClr val="000000">
                    <a:alpha val="43137"/>
                  </a:srgbClr>
                </a:outerShdw>
              </a:effectLst>
            </a:endParaRPr>
          </a:p>
        </p:txBody>
      </p:sp>
      <p:sp>
        <p:nvSpPr>
          <p:cNvPr id="13" name="Dikdörtgen 8"/>
          <p:cNvSpPr/>
          <p:nvPr/>
        </p:nvSpPr>
        <p:spPr>
          <a:xfrm>
            <a:off x="6300191" y="9912"/>
            <a:ext cx="283317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pic>
        <p:nvPicPr>
          <p:cNvPr id="7"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5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268760"/>
            <a:ext cx="8229600" cy="676672"/>
          </a:xfrm>
        </p:spPr>
        <p:txBody>
          <a:bodyPr>
            <a:normAutofit/>
          </a:bodyPr>
          <a:lstStyle/>
          <a:p>
            <a:pPr algn="ctr"/>
            <a:r>
              <a:rPr lang="tr-TR" sz="2200" dirty="0" smtClean="0"/>
              <a:t>Object dimensions comparison</a:t>
            </a:r>
            <a:endParaRPr lang="tr-TR" sz="2200" dirty="0"/>
          </a:p>
        </p:txBody>
      </p:sp>
      <p:graphicFrame>
        <p:nvGraphicFramePr>
          <p:cNvPr id="4" name="Tablo 3"/>
          <p:cNvGraphicFramePr>
            <a:graphicFrameLocks noGrp="1"/>
          </p:cNvGraphicFramePr>
          <p:nvPr>
            <p:extLst>
              <p:ext uri="{D42A27DB-BD31-4B8C-83A1-F6EECF244321}">
                <p14:modId xmlns:p14="http://schemas.microsoft.com/office/powerpoint/2010/main" val="1416911334"/>
              </p:ext>
            </p:extLst>
          </p:nvPr>
        </p:nvGraphicFramePr>
        <p:xfrm>
          <a:off x="539552" y="2060848"/>
          <a:ext cx="8064895" cy="4512675"/>
        </p:xfrm>
        <a:graphic>
          <a:graphicData uri="http://schemas.openxmlformats.org/drawingml/2006/table">
            <a:tbl>
              <a:tblPr firstRow="1" firstCol="1" bandRow="1">
                <a:tableStyleId>{5C22544A-7EE6-4342-B048-85BDC9FD1C3A}</a:tableStyleId>
              </a:tblPr>
              <a:tblGrid>
                <a:gridCol w="1612979"/>
                <a:gridCol w="1612979"/>
                <a:gridCol w="1612979"/>
                <a:gridCol w="1612979"/>
                <a:gridCol w="1612979"/>
              </a:tblGrid>
              <a:tr h="1049457">
                <a:tc>
                  <a:txBody>
                    <a:bodyPr/>
                    <a:lstStyle/>
                    <a:p>
                      <a:pPr algn="ctr">
                        <a:lnSpc>
                          <a:spcPct val="115000"/>
                        </a:lnSpc>
                        <a:spcAft>
                          <a:spcPts val="0"/>
                        </a:spcAft>
                      </a:pPr>
                      <a:r>
                        <a:rPr lang="tr-TR" sz="1400" dirty="0" smtClean="0">
                          <a:effectLst/>
                        </a:rPr>
                        <a:t>Object</a:t>
                      </a:r>
                      <a:r>
                        <a:rPr lang="tr-TR" sz="1400" baseline="0" dirty="0" smtClean="0">
                          <a:effectLst/>
                        </a:rPr>
                        <a:t> Dimensions</a:t>
                      </a:r>
                      <a:r>
                        <a:rPr lang="tr-TR" sz="1400" dirty="0" smtClean="0">
                          <a:effectLst/>
                        </a:rPr>
                        <a:t> (cm)</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smtClean="0">
                          <a:effectLst/>
                        </a:rPr>
                        <a:t>Terrestrial</a:t>
                      </a:r>
                      <a:r>
                        <a:rPr lang="tr-TR" sz="1400" baseline="0" dirty="0" smtClean="0">
                          <a:effectLst/>
                        </a:rPr>
                        <a:t> Photogrammetry </a:t>
                      </a:r>
                      <a:r>
                        <a:rPr lang="tr-TR" sz="1400" dirty="0" smtClean="0">
                          <a:effectLst/>
                        </a:rPr>
                        <a:t>(cm</a:t>
                      </a:r>
                      <a:r>
                        <a:rPr lang="tr-TR" sz="1400" dirty="0">
                          <a:effectLst/>
                        </a:rPr>
                        <a:t>)</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smtClean="0">
                          <a:effectLst/>
                        </a:rPr>
                        <a:t>Terrestrial</a:t>
                      </a:r>
                      <a:r>
                        <a:rPr lang="tr-TR" sz="1400" baseline="0" dirty="0" smtClean="0">
                          <a:effectLst/>
                        </a:rPr>
                        <a:t> Laser Scanner</a:t>
                      </a:r>
                      <a:r>
                        <a:rPr lang="tr-TR" sz="1400" dirty="0" smtClean="0">
                          <a:effectLst/>
                        </a:rPr>
                        <a:t> </a:t>
                      </a:r>
                      <a:r>
                        <a:rPr lang="tr-TR" sz="1400" dirty="0">
                          <a:effectLst/>
                        </a:rPr>
                        <a:t>(cm)</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smtClean="0">
                          <a:effectLst/>
                        </a:rPr>
                        <a:t>Error</a:t>
                      </a:r>
                      <a:r>
                        <a:rPr lang="tr-TR" sz="1400" baseline="0" dirty="0" smtClean="0">
                          <a:effectLst/>
                        </a:rPr>
                        <a:t> of </a:t>
                      </a:r>
                      <a:r>
                        <a:rPr lang="tr-TR" sz="1400" dirty="0" smtClean="0">
                          <a:effectLst/>
                        </a:rPr>
                        <a:t>Terrestrial</a:t>
                      </a:r>
                      <a:r>
                        <a:rPr lang="tr-TR" sz="1400" baseline="0" dirty="0" smtClean="0">
                          <a:effectLst/>
                        </a:rPr>
                        <a:t> Photogrammetry </a:t>
                      </a:r>
                      <a:r>
                        <a:rPr lang="tr-TR" sz="1400" dirty="0" smtClean="0">
                          <a:effectLst/>
                        </a:rPr>
                        <a:t> </a:t>
                      </a:r>
                      <a:r>
                        <a:rPr lang="tr-TR" sz="1400" dirty="0">
                          <a:effectLst/>
                        </a:rPr>
                        <a:t>(cm)</a:t>
                      </a:r>
                      <a:endParaRPr lang="tr-TR" sz="14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tr-TR" sz="1400" dirty="0" smtClean="0">
                          <a:effectLst/>
                        </a:rPr>
                        <a:t>Error of Terrestrial</a:t>
                      </a:r>
                      <a:r>
                        <a:rPr lang="tr-TR" sz="1400" baseline="0" dirty="0" smtClean="0">
                          <a:effectLst/>
                        </a:rPr>
                        <a:t> Laser Scanner</a:t>
                      </a:r>
                      <a:r>
                        <a:rPr lang="tr-TR" sz="1400" dirty="0" smtClean="0">
                          <a:effectLst/>
                        </a:rPr>
                        <a:t>  </a:t>
                      </a:r>
                      <a:r>
                        <a:rPr lang="tr-TR" sz="1400" dirty="0">
                          <a:effectLst/>
                        </a:rPr>
                        <a:t>(cm)</a:t>
                      </a:r>
                      <a:endParaRPr lang="tr-TR" sz="1400" dirty="0">
                        <a:effectLst/>
                        <a:latin typeface="Calibri"/>
                        <a:ea typeface="Calibri"/>
                        <a:cs typeface="Times New Roman"/>
                      </a:endParaRPr>
                    </a:p>
                  </a:txBody>
                  <a:tcPr marL="44450" marR="44450" marT="0" marB="0" anchor="ctr"/>
                </a:tc>
              </a:tr>
              <a:tr h="384802">
                <a:tc>
                  <a:txBody>
                    <a:bodyPr/>
                    <a:lstStyle/>
                    <a:p>
                      <a:pPr>
                        <a:lnSpc>
                          <a:spcPct val="115000"/>
                        </a:lnSpc>
                        <a:spcAft>
                          <a:spcPts val="0"/>
                        </a:spcAft>
                      </a:pPr>
                      <a:r>
                        <a:rPr lang="tr-TR" sz="1400">
                          <a:effectLst/>
                        </a:rPr>
                        <a:t>15.00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15.03</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-0.03</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6.10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6.00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6.12</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dirty="0">
                          <a:effectLst/>
                        </a:rPr>
                        <a:t>0.10</a:t>
                      </a:r>
                      <a:endParaRPr lang="tr-T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-0.02</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15.00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14.80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dirty="0">
                          <a:effectLst/>
                        </a:rPr>
                        <a:t>15.00</a:t>
                      </a:r>
                      <a:endParaRPr lang="tr-T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0.20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0.00</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6.10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5.90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6.05</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0.20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0.05</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15.00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14.97</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0.03</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6.00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5.90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6.01</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-0.01</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15.00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15.02</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0.10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-0.02</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6.00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6.00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5.98</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0.02</a:t>
                      </a:r>
                      <a:endParaRPr lang="tr-TR" sz="1400">
                        <a:effectLst/>
                        <a:latin typeface="Calibri"/>
                        <a:ea typeface="Calibri"/>
                        <a:cs typeface="Times New Roman"/>
                      </a:endParaRPr>
                    </a:p>
                  </a:txBody>
                  <a:tcPr marL="44450" marR="44450" marT="0" marB="0" anchor="b"/>
                </a:tc>
              </a:tr>
              <a:tr h="384802">
                <a:tc>
                  <a:txBody>
                    <a:bodyPr/>
                    <a:lstStyle/>
                    <a:p>
                      <a:pPr>
                        <a:lnSpc>
                          <a:spcPct val="115000"/>
                        </a:lnSpc>
                        <a:spcAft>
                          <a:spcPts val="0"/>
                        </a:spcAft>
                      </a:pPr>
                      <a:r>
                        <a:rPr lang="tr-TR" sz="1400">
                          <a:effectLst/>
                        </a:rPr>
                        <a:t>15.00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14.90</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a:effectLst/>
                        </a:rPr>
                        <a:t>14.98</a:t>
                      </a:r>
                      <a:endParaRPr lang="tr-TR" sz="140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dirty="0">
                          <a:effectLst/>
                        </a:rPr>
                        <a:t>0.10</a:t>
                      </a:r>
                      <a:endParaRPr lang="tr-TR" sz="14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tr-TR" sz="1400" dirty="0">
                          <a:effectLst/>
                        </a:rPr>
                        <a:t>0.02</a:t>
                      </a:r>
                      <a:endParaRPr lang="tr-TR" sz="1400" dirty="0">
                        <a:effectLst/>
                        <a:latin typeface="Calibri"/>
                        <a:ea typeface="Calibri"/>
                        <a:cs typeface="Times New Roman"/>
                      </a:endParaRPr>
                    </a:p>
                  </a:txBody>
                  <a:tcPr marL="44450" marR="44450" marT="0" marB="0" anchor="b"/>
                </a:tc>
              </a:tr>
            </a:tbl>
          </a:graphicData>
        </a:graphic>
      </p:graphicFrame>
      <p:sp>
        <p:nvSpPr>
          <p:cNvPr id="7" name="Dikdörtgen 6"/>
          <p:cNvSpPr/>
          <p:nvPr/>
        </p:nvSpPr>
        <p:spPr>
          <a:xfrm>
            <a:off x="3172" y="4489"/>
            <a:ext cx="28406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8" name="Dikdörtgen 7"/>
          <p:cNvSpPr/>
          <p:nvPr/>
        </p:nvSpPr>
        <p:spPr>
          <a:xfrm>
            <a:off x="2843807" y="4489"/>
            <a:ext cx="3456384"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2.4. 3D Geometry Comparison</a:t>
            </a:r>
            <a:endParaRPr lang="tr-TR" sz="2000" b="1" dirty="0">
              <a:solidFill>
                <a:schemeClr val="tx2"/>
              </a:solidFill>
              <a:effectLst>
                <a:outerShdw blurRad="38100" dist="38100" dir="2700000" algn="tl">
                  <a:srgbClr val="000000">
                    <a:alpha val="43137"/>
                  </a:srgbClr>
                </a:outerShdw>
              </a:effectLst>
            </a:endParaRPr>
          </a:p>
        </p:txBody>
      </p:sp>
      <p:sp>
        <p:nvSpPr>
          <p:cNvPr id="9" name="Dikdörtgen 8"/>
          <p:cNvSpPr/>
          <p:nvPr/>
        </p:nvSpPr>
        <p:spPr>
          <a:xfrm>
            <a:off x="6300191" y="9912"/>
            <a:ext cx="2833175"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sp>
        <p:nvSpPr>
          <p:cNvPr id="10"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1"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6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sp>
        <p:nvSpPr>
          <p:cNvPr id="3" name="İçerik Yer Tutucusu 2"/>
          <p:cNvSpPr>
            <a:spLocks noGrp="1"/>
          </p:cNvSpPr>
          <p:nvPr>
            <p:ph idx="1"/>
          </p:nvPr>
        </p:nvSpPr>
        <p:spPr>
          <a:xfrm>
            <a:off x="457200" y="1066412"/>
            <a:ext cx="8229600" cy="1210460"/>
          </a:xfrm>
        </p:spPr>
        <p:txBody>
          <a:bodyPr>
            <a:normAutofit/>
          </a:bodyPr>
          <a:lstStyle/>
          <a:p>
            <a:r>
              <a:rPr lang="en-US" sz="2200" dirty="0" smtClean="0"/>
              <a:t>TP and TLS performance evaluated on an irregular shaped rock surface.</a:t>
            </a:r>
            <a:endParaRPr lang="en-US" sz="2200" dirty="0"/>
          </a:p>
        </p:txBody>
      </p:sp>
      <p:pic>
        <p:nvPicPr>
          <p:cNvPr id="9" name="Picture 4" descr="G:\TEZ\resimler\Ekran Alıntısı1.PNG"/>
          <p:cNvPicPr>
            <a:picLocks noChangeAspect="1" noChangeArrowheads="1"/>
          </p:cNvPicPr>
          <p:nvPr/>
        </p:nvPicPr>
        <p:blipFill rotWithShape="1">
          <a:blip r:embed="rId2">
            <a:extLst>
              <a:ext uri="{28A0092B-C50C-407E-A947-70E740481C1C}">
                <a14:useLocalDpi xmlns:a14="http://schemas.microsoft.com/office/drawing/2010/main" val="0"/>
              </a:ext>
            </a:extLst>
          </a:blip>
          <a:srcRect l="1493" t="9751" r="1219" b="3311"/>
          <a:stretch/>
        </p:blipFill>
        <p:spPr bwMode="auto">
          <a:xfrm>
            <a:off x="130629" y="2420888"/>
            <a:ext cx="8897257" cy="4339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3"/>
          <p:cNvGraphicFramePr>
            <a:graphicFrameLocks noGrp="1"/>
          </p:cNvGraphicFramePr>
          <p:nvPr>
            <p:extLst>
              <p:ext uri="{D42A27DB-BD31-4B8C-83A1-F6EECF244321}">
                <p14:modId xmlns:p14="http://schemas.microsoft.com/office/powerpoint/2010/main" val="1790397108"/>
              </p:ext>
            </p:extLst>
          </p:nvPr>
        </p:nvGraphicFramePr>
        <p:xfrm>
          <a:off x="827584" y="3717032"/>
          <a:ext cx="7632848" cy="1596380"/>
        </p:xfrm>
        <a:graphic>
          <a:graphicData uri="http://schemas.openxmlformats.org/drawingml/2006/table">
            <a:tbl>
              <a:tblPr firstRow="1" firstCol="1" bandRow="1">
                <a:tableStyleId>{5C22544A-7EE6-4342-B048-85BDC9FD1C3A}</a:tableStyleId>
              </a:tblPr>
              <a:tblGrid>
                <a:gridCol w="2753108"/>
                <a:gridCol w="2393872"/>
                <a:gridCol w="2485868"/>
              </a:tblGrid>
              <a:tr h="319276">
                <a:tc>
                  <a:txBody>
                    <a:bodyPr/>
                    <a:lstStyle/>
                    <a:p>
                      <a:pPr algn="just">
                        <a:lnSpc>
                          <a:spcPct val="115000"/>
                        </a:lnSpc>
                        <a:spcAft>
                          <a:spcPts val="0"/>
                        </a:spcAft>
                        <a:tabLst>
                          <a:tab pos="775335" algn="l"/>
                        </a:tabLst>
                      </a:pPr>
                      <a:r>
                        <a:rPr lang="tr-TR" sz="1600" dirty="0">
                          <a:effectLst/>
                        </a:rPr>
                        <a:t> </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dirty="0" smtClean="0">
                          <a:effectLst/>
                          <a:latin typeface="+mn-lt"/>
                          <a:ea typeface="+mn-ea"/>
                          <a:cs typeface="+mn-cs"/>
                        </a:rPr>
                        <a:t>Terrestrial Laser</a:t>
                      </a:r>
                      <a:r>
                        <a:rPr lang="tr-TR" sz="1600" baseline="0" dirty="0" smtClean="0">
                          <a:effectLst/>
                          <a:latin typeface="+mn-lt"/>
                          <a:ea typeface="+mn-ea"/>
                          <a:cs typeface="+mn-cs"/>
                        </a:rPr>
                        <a:t> Scanner</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dirty="0" smtClean="0">
                          <a:effectLst/>
                          <a:latin typeface="+mn-lt"/>
                          <a:ea typeface="+mn-ea"/>
                          <a:cs typeface="+mn-cs"/>
                        </a:rPr>
                        <a:t>Terrestrial</a:t>
                      </a:r>
                      <a:r>
                        <a:rPr lang="tr-TR" sz="1600" baseline="0" dirty="0" smtClean="0">
                          <a:effectLst/>
                          <a:latin typeface="+mn-lt"/>
                          <a:ea typeface="+mn-ea"/>
                          <a:cs typeface="+mn-cs"/>
                        </a:rPr>
                        <a:t> Photogrammetry</a:t>
                      </a:r>
                      <a:endParaRPr lang="tr-TR" sz="1600" dirty="0">
                        <a:effectLst/>
                        <a:latin typeface="Calibri"/>
                        <a:ea typeface="Calibri"/>
                        <a:cs typeface="Times New Roman"/>
                      </a:endParaRPr>
                    </a:p>
                  </a:txBody>
                  <a:tcPr marL="68580" marR="68580" marT="0" marB="0"/>
                </a:tc>
              </a:tr>
              <a:tr h="319276">
                <a:tc>
                  <a:txBody>
                    <a:bodyPr/>
                    <a:lstStyle/>
                    <a:p>
                      <a:pPr algn="just">
                        <a:lnSpc>
                          <a:spcPct val="115000"/>
                        </a:lnSpc>
                        <a:spcAft>
                          <a:spcPts val="0"/>
                        </a:spcAft>
                        <a:tabLst>
                          <a:tab pos="775335" algn="l"/>
                        </a:tabLst>
                      </a:pPr>
                      <a:r>
                        <a:rPr lang="tr-TR" sz="1600" dirty="0" smtClean="0">
                          <a:effectLst/>
                        </a:rPr>
                        <a:t>Number of Points</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34000000</a:t>
                      </a:r>
                      <a:endParaRPr lang="tr-TR" sz="160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5000000</a:t>
                      </a:r>
                      <a:endParaRPr lang="tr-TR" sz="1600">
                        <a:effectLst/>
                        <a:latin typeface="Calibri"/>
                        <a:ea typeface="Calibri"/>
                        <a:cs typeface="Times New Roman"/>
                      </a:endParaRPr>
                    </a:p>
                  </a:txBody>
                  <a:tcPr marL="68580" marR="68580" marT="0" marB="0"/>
                </a:tc>
              </a:tr>
              <a:tr h="319276">
                <a:tc>
                  <a:txBody>
                    <a:bodyPr/>
                    <a:lstStyle/>
                    <a:p>
                      <a:pPr algn="just">
                        <a:lnSpc>
                          <a:spcPct val="115000"/>
                        </a:lnSpc>
                        <a:spcAft>
                          <a:spcPts val="0"/>
                        </a:spcAft>
                        <a:tabLst>
                          <a:tab pos="775335" algn="l"/>
                        </a:tabLst>
                      </a:pPr>
                      <a:r>
                        <a:rPr lang="tr-TR" sz="1600" dirty="0" smtClean="0">
                          <a:effectLst/>
                        </a:rPr>
                        <a:t>Decimated Number of Points</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dirty="0">
                          <a:effectLst/>
                        </a:rPr>
                        <a:t>600000</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300000</a:t>
                      </a:r>
                      <a:endParaRPr lang="tr-TR" sz="1600">
                        <a:effectLst/>
                        <a:latin typeface="Calibri"/>
                        <a:ea typeface="Calibri"/>
                        <a:cs typeface="Times New Roman"/>
                      </a:endParaRPr>
                    </a:p>
                  </a:txBody>
                  <a:tcPr marL="68580" marR="68580" marT="0" marB="0"/>
                </a:tc>
              </a:tr>
              <a:tr h="319276">
                <a:tc>
                  <a:txBody>
                    <a:bodyPr/>
                    <a:lstStyle/>
                    <a:p>
                      <a:pPr algn="just">
                        <a:lnSpc>
                          <a:spcPct val="115000"/>
                        </a:lnSpc>
                        <a:spcAft>
                          <a:spcPts val="0"/>
                        </a:spcAft>
                        <a:tabLst>
                          <a:tab pos="775335" algn="l"/>
                        </a:tabLst>
                      </a:pPr>
                      <a:r>
                        <a:rPr lang="tr-TR" sz="1600" dirty="0">
                          <a:effectLst/>
                        </a:rPr>
                        <a:t>Model </a:t>
                      </a:r>
                      <a:r>
                        <a:rPr lang="tr-TR" sz="1600" dirty="0" smtClean="0">
                          <a:effectLst/>
                        </a:rPr>
                        <a:t>Surface Area </a:t>
                      </a:r>
                      <a:r>
                        <a:rPr lang="tr-TR" sz="1600" dirty="0">
                          <a:effectLst/>
                        </a:rPr>
                        <a:t>(m</a:t>
                      </a:r>
                      <a:r>
                        <a:rPr lang="tr-TR" sz="1600" baseline="30000" dirty="0">
                          <a:effectLst/>
                        </a:rPr>
                        <a:t>2</a:t>
                      </a:r>
                      <a:r>
                        <a:rPr lang="tr-TR" sz="1600" dirty="0">
                          <a:effectLst/>
                        </a:rPr>
                        <a:t>)</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128.34</a:t>
                      </a:r>
                      <a:endParaRPr lang="tr-TR" sz="160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129.44</a:t>
                      </a:r>
                      <a:endParaRPr lang="tr-TR" sz="1600">
                        <a:effectLst/>
                        <a:latin typeface="Calibri"/>
                        <a:ea typeface="Calibri"/>
                        <a:cs typeface="Times New Roman"/>
                      </a:endParaRPr>
                    </a:p>
                  </a:txBody>
                  <a:tcPr marL="68580" marR="68580" marT="0" marB="0"/>
                </a:tc>
              </a:tr>
              <a:tr h="319276">
                <a:tc>
                  <a:txBody>
                    <a:bodyPr/>
                    <a:lstStyle/>
                    <a:p>
                      <a:pPr algn="just">
                        <a:lnSpc>
                          <a:spcPct val="115000"/>
                        </a:lnSpc>
                        <a:spcAft>
                          <a:spcPts val="0"/>
                        </a:spcAft>
                        <a:tabLst>
                          <a:tab pos="775335" algn="l"/>
                        </a:tabLst>
                      </a:pPr>
                      <a:r>
                        <a:rPr lang="tr-TR" sz="1600" dirty="0">
                          <a:effectLst/>
                        </a:rPr>
                        <a:t>Model </a:t>
                      </a:r>
                      <a:r>
                        <a:rPr lang="tr-TR" sz="1600" dirty="0" smtClean="0">
                          <a:effectLst/>
                        </a:rPr>
                        <a:t>Volume </a:t>
                      </a:r>
                      <a:r>
                        <a:rPr lang="tr-TR" sz="1600" dirty="0">
                          <a:effectLst/>
                        </a:rPr>
                        <a:t>(m</a:t>
                      </a:r>
                      <a:r>
                        <a:rPr lang="tr-TR" sz="1600" baseline="30000" dirty="0">
                          <a:effectLst/>
                        </a:rPr>
                        <a:t>3</a:t>
                      </a:r>
                      <a:r>
                        <a:rPr lang="tr-TR" sz="1600" dirty="0">
                          <a:effectLst/>
                        </a:rPr>
                        <a:t>)</a:t>
                      </a:r>
                      <a:endParaRPr lang="tr-TR" sz="1600" dirty="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a:effectLst/>
                        </a:rPr>
                        <a:t>199.40</a:t>
                      </a:r>
                      <a:endParaRPr lang="tr-TR" sz="1600">
                        <a:effectLst/>
                        <a:latin typeface="Calibri"/>
                        <a:ea typeface="Calibri"/>
                        <a:cs typeface="Times New Roman"/>
                      </a:endParaRPr>
                    </a:p>
                  </a:txBody>
                  <a:tcPr marL="68580" marR="68580" marT="0" marB="0"/>
                </a:tc>
                <a:tc>
                  <a:txBody>
                    <a:bodyPr/>
                    <a:lstStyle/>
                    <a:p>
                      <a:pPr algn="just">
                        <a:lnSpc>
                          <a:spcPct val="115000"/>
                        </a:lnSpc>
                        <a:spcAft>
                          <a:spcPts val="0"/>
                        </a:spcAft>
                        <a:tabLst>
                          <a:tab pos="775335" algn="l"/>
                        </a:tabLst>
                      </a:pPr>
                      <a:r>
                        <a:rPr lang="tr-TR" sz="1600" dirty="0">
                          <a:effectLst/>
                        </a:rPr>
                        <a:t>200.38</a:t>
                      </a:r>
                      <a:endParaRPr lang="tr-TR" sz="1600" dirty="0">
                        <a:effectLst/>
                        <a:latin typeface="Calibri"/>
                        <a:ea typeface="Calibri"/>
                        <a:cs typeface="Times New Roman"/>
                      </a:endParaRPr>
                    </a:p>
                  </a:txBody>
                  <a:tcPr marL="68580" marR="68580" marT="0" marB="0"/>
                </a:tc>
              </a:tr>
            </a:tbl>
          </a:graphicData>
        </a:graphic>
      </p:graphicFrame>
      <p:sp>
        <p:nvSpPr>
          <p:cNvPr id="11" name="Dikdörtgen 7"/>
          <p:cNvSpPr/>
          <p:nvPr/>
        </p:nvSpPr>
        <p:spPr>
          <a:xfrm>
            <a:off x="3172" y="4489"/>
            <a:ext cx="233658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2" name="Dikdörtgen 8"/>
          <p:cNvSpPr/>
          <p:nvPr/>
        </p:nvSpPr>
        <p:spPr>
          <a:xfrm>
            <a:off x="2339752" y="4489"/>
            <a:ext cx="446449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ffectLst>
                  <a:outerShdw blurRad="38100" dist="38100" dir="2700000" algn="tl">
                    <a:srgbClr val="000000">
                      <a:alpha val="43137"/>
                    </a:srgbClr>
                  </a:outerShdw>
                </a:effectLst>
              </a:rPr>
              <a:t>2.5. </a:t>
            </a:r>
            <a:r>
              <a:rPr lang="en-US" sz="2400" b="1" dirty="0" err="1" smtClean="0">
                <a:solidFill>
                  <a:schemeClr val="tx2"/>
                </a:solidFill>
                <a:effectLst>
                  <a:outerShdw blurRad="38100" dist="38100" dir="2700000" algn="tl">
                    <a:srgbClr val="000000">
                      <a:alpha val="43137"/>
                    </a:srgbClr>
                  </a:outerShdw>
                </a:effectLst>
              </a:rPr>
              <a:t>Plani</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and </a:t>
            </a:r>
            <a:r>
              <a:rPr lang="en-US" sz="2400" b="1" dirty="0" err="1" smtClean="0">
                <a:solidFill>
                  <a:schemeClr val="tx2"/>
                </a:solidFill>
                <a:effectLst>
                  <a:outerShdw blurRad="38100" dist="38100" dir="2700000" algn="tl">
                    <a:srgbClr val="000000">
                      <a:alpha val="43137"/>
                    </a:srgbClr>
                  </a:outerShdw>
                </a:effectLst>
              </a:rPr>
              <a:t>Vol</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Comparison</a:t>
            </a:r>
            <a:endParaRPr lang="tr-TR" sz="2400" b="1" dirty="0">
              <a:solidFill>
                <a:schemeClr val="tx2"/>
              </a:solidFill>
              <a:effectLst>
                <a:outerShdw blurRad="38100" dist="38100" dir="2700000" algn="tl">
                  <a:srgbClr val="000000">
                    <a:alpha val="43137"/>
                  </a:srgbClr>
                </a:outerShdw>
              </a:effectLst>
            </a:endParaRPr>
          </a:p>
        </p:txBody>
      </p:sp>
      <p:sp>
        <p:nvSpPr>
          <p:cNvPr id="13" name="Dikdörtgen 9"/>
          <p:cNvSpPr/>
          <p:nvPr/>
        </p:nvSpPr>
        <p:spPr>
          <a:xfrm>
            <a:off x="6804248" y="9912"/>
            <a:ext cx="232911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pic>
        <p:nvPicPr>
          <p:cNvPr id="14"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sp>
        <p:nvSpPr>
          <p:cNvPr id="3" name="İçerik Yer Tutucusu 2"/>
          <p:cNvSpPr>
            <a:spLocks noGrp="1"/>
          </p:cNvSpPr>
          <p:nvPr>
            <p:ph idx="1"/>
          </p:nvPr>
        </p:nvSpPr>
        <p:spPr>
          <a:xfrm>
            <a:off x="457200" y="836712"/>
            <a:ext cx="8229600" cy="1368152"/>
          </a:xfrm>
        </p:spPr>
        <p:txBody>
          <a:bodyPr>
            <a:normAutofit/>
          </a:bodyPr>
          <a:lstStyle/>
          <a:p>
            <a:pPr marL="0" indent="0">
              <a:buNone/>
            </a:pPr>
            <a:r>
              <a:rPr lang="en-US" sz="2200" dirty="0" smtClean="0"/>
              <a:t>Front view of rock surface point cloud</a:t>
            </a:r>
          </a:p>
          <a:p>
            <a:r>
              <a:rPr lang="en-US" sz="2200" dirty="0" smtClean="0"/>
              <a:t>Red Laser Scanner point cloud</a:t>
            </a:r>
          </a:p>
          <a:p>
            <a:r>
              <a:rPr lang="en-US" sz="2200" dirty="0" smtClean="0"/>
              <a:t>White Photogrammetric point cloud</a:t>
            </a:r>
            <a:endParaRPr lang="en-US" sz="2200" dirty="0"/>
          </a:p>
        </p:txBody>
      </p:sp>
      <p:pic>
        <p:nvPicPr>
          <p:cNvPr id="4" name="Resim 3"/>
          <p:cNvPicPr>
            <a:picLocks noChangeAspect="1"/>
          </p:cNvPicPr>
          <p:nvPr/>
        </p:nvPicPr>
        <p:blipFill>
          <a:blip r:embed="rId2" cstate="print"/>
          <a:srcRect/>
          <a:stretch>
            <a:fillRect/>
          </a:stretch>
        </p:blipFill>
        <p:spPr bwMode="auto">
          <a:xfrm>
            <a:off x="0" y="2067413"/>
            <a:ext cx="9133366" cy="4824152"/>
          </a:xfrm>
          <a:prstGeom prst="rect">
            <a:avLst/>
          </a:prstGeom>
          <a:noFill/>
          <a:ln w="9525">
            <a:noFill/>
            <a:miter lim="800000"/>
            <a:headEnd/>
            <a:tailEnd/>
          </a:ln>
        </p:spPr>
      </p:pic>
      <p:sp>
        <p:nvSpPr>
          <p:cNvPr id="10" name="Dikdörtgen 7"/>
          <p:cNvSpPr/>
          <p:nvPr/>
        </p:nvSpPr>
        <p:spPr>
          <a:xfrm>
            <a:off x="3172" y="4489"/>
            <a:ext cx="233658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1" name="Dikdörtgen 8"/>
          <p:cNvSpPr/>
          <p:nvPr/>
        </p:nvSpPr>
        <p:spPr>
          <a:xfrm>
            <a:off x="2339752" y="4489"/>
            <a:ext cx="446449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ffectLst>
                  <a:outerShdw blurRad="38100" dist="38100" dir="2700000" algn="tl">
                    <a:srgbClr val="000000">
                      <a:alpha val="43137"/>
                    </a:srgbClr>
                  </a:outerShdw>
                </a:effectLst>
              </a:rPr>
              <a:t>2.5. </a:t>
            </a:r>
            <a:r>
              <a:rPr lang="en-US" sz="2400" b="1" dirty="0" err="1" smtClean="0">
                <a:solidFill>
                  <a:schemeClr val="tx2"/>
                </a:solidFill>
                <a:effectLst>
                  <a:outerShdw blurRad="38100" dist="38100" dir="2700000" algn="tl">
                    <a:srgbClr val="000000">
                      <a:alpha val="43137"/>
                    </a:srgbClr>
                  </a:outerShdw>
                </a:effectLst>
              </a:rPr>
              <a:t>Plani</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and </a:t>
            </a:r>
            <a:r>
              <a:rPr lang="en-US" sz="2400" b="1" dirty="0" err="1" smtClean="0">
                <a:solidFill>
                  <a:schemeClr val="tx2"/>
                </a:solidFill>
                <a:effectLst>
                  <a:outerShdw blurRad="38100" dist="38100" dir="2700000" algn="tl">
                    <a:srgbClr val="000000">
                      <a:alpha val="43137"/>
                    </a:srgbClr>
                  </a:outerShdw>
                </a:effectLst>
              </a:rPr>
              <a:t>Vol</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Comparison</a:t>
            </a:r>
            <a:endParaRPr lang="tr-TR" sz="2400" b="1" dirty="0">
              <a:solidFill>
                <a:schemeClr val="tx2"/>
              </a:solidFill>
              <a:effectLst>
                <a:outerShdw blurRad="38100" dist="38100" dir="2700000" algn="tl">
                  <a:srgbClr val="000000">
                    <a:alpha val="43137"/>
                  </a:srgbClr>
                </a:outerShdw>
              </a:effectLst>
            </a:endParaRPr>
          </a:p>
        </p:txBody>
      </p:sp>
      <p:sp>
        <p:nvSpPr>
          <p:cNvPr id="12" name="Dikdörtgen 9"/>
          <p:cNvSpPr/>
          <p:nvPr/>
        </p:nvSpPr>
        <p:spPr>
          <a:xfrm>
            <a:off x="6804248" y="9912"/>
            <a:ext cx="232911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pic>
        <p:nvPicPr>
          <p:cNvPr id="8"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65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0" name="Resim 8"/>
          <p:cNvPicPr/>
          <p:nvPr/>
        </p:nvPicPr>
        <p:blipFill>
          <a:blip r:embed="rId2" cstate="print"/>
          <a:srcRect/>
          <a:stretch>
            <a:fillRect/>
          </a:stretch>
        </p:blipFill>
        <p:spPr bwMode="auto">
          <a:xfrm>
            <a:off x="3172" y="764704"/>
            <a:ext cx="5614670" cy="3049905"/>
          </a:xfrm>
          <a:prstGeom prst="rect">
            <a:avLst/>
          </a:prstGeom>
          <a:noFill/>
          <a:ln w="9525">
            <a:noFill/>
            <a:miter lim="800000"/>
            <a:headEnd/>
            <a:tailEnd/>
          </a:ln>
        </p:spPr>
      </p:pic>
      <p:pic>
        <p:nvPicPr>
          <p:cNvPr id="11" name="Resim 7"/>
          <p:cNvPicPr/>
          <p:nvPr/>
        </p:nvPicPr>
        <p:blipFill>
          <a:blip r:embed="rId3" cstate="print"/>
          <a:srcRect/>
          <a:stretch>
            <a:fillRect/>
          </a:stretch>
        </p:blipFill>
        <p:spPr bwMode="auto">
          <a:xfrm>
            <a:off x="3470275" y="3775710"/>
            <a:ext cx="5673725" cy="3082290"/>
          </a:xfrm>
          <a:prstGeom prst="rect">
            <a:avLst/>
          </a:prstGeom>
          <a:noFill/>
          <a:ln w="9525">
            <a:noFill/>
            <a:miter lim="800000"/>
            <a:headEnd/>
            <a:tailEnd/>
          </a:ln>
        </p:spPr>
      </p:pic>
      <p:sp>
        <p:nvSpPr>
          <p:cNvPr id="12" name="TextBox 11"/>
          <p:cNvSpPr txBox="1"/>
          <p:nvPr/>
        </p:nvSpPr>
        <p:spPr>
          <a:xfrm>
            <a:off x="5940152" y="980728"/>
            <a:ext cx="3096344"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Photogrammetric 3D surface model</a:t>
            </a:r>
            <a:endParaRPr lang="en-US" sz="2200" dirty="0"/>
          </a:p>
        </p:txBody>
      </p:sp>
      <p:sp>
        <p:nvSpPr>
          <p:cNvPr id="13" name="TextBox 12"/>
          <p:cNvSpPr txBox="1"/>
          <p:nvPr/>
        </p:nvSpPr>
        <p:spPr>
          <a:xfrm>
            <a:off x="251520" y="4437112"/>
            <a:ext cx="3096344"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Laser Scanner 3D surface model</a:t>
            </a:r>
            <a:endParaRPr lang="en-US" sz="2200" dirty="0"/>
          </a:p>
        </p:txBody>
      </p:sp>
      <p:sp>
        <p:nvSpPr>
          <p:cNvPr id="14" name="Dikdörtgen 7"/>
          <p:cNvSpPr/>
          <p:nvPr/>
        </p:nvSpPr>
        <p:spPr>
          <a:xfrm>
            <a:off x="3172" y="4489"/>
            <a:ext cx="233658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5" name="Dikdörtgen 8"/>
          <p:cNvSpPr/>
          <p:nvPr/>
        </p:nvSpPr>
        <p:spPr>
          <a:xfrm>
            <a:off x="2339752" y="4489"/>
            <a:ext cx="446449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ffectLst>
                  <a:outerShdw blurRad="38100" dist="38100" dir="2700000" algn="tl">
                    <a:srgbClr val="000000">
                      <a:alpha val="43137"/>
                    </a:srgbClr>
                  </a:outerShdw>
                </a:effectLst>
              </a:rPr>
              <a:t>2.5. </a:t>
            </a:r>
            <a:r>
              <a:rPr lang="en-US" sz="2400" b="1" dirty="0" err="1" smtClean="0">
                <a:solidFill>
                  <a:schemeClr val="tx2"/>
                </a:solidFill>
                <a:effectLst>
                  <a:outerShdw blurRad="38100" dist="38100" dir="2700000" algn="tl">
                    <a:srgbClr val="000000">
                      <a:alpha val="43137"/>
                    </a:srgbClr>
                  </a:outerShdw>
                </a:effectLst>
              </a:rPr>
              <a:t>Plani</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and </a:t>
            </a:r>
            <a:r>
              <a:rPr lang="en-US" sz="2400" b="1" dirty="0" err="1" smtClean="0">
                <a:solidFill>
                  <a:schemeClr val="tx2"/>
                </a:solidFill>
                <a:effectLst>
                  <a:outerShdw blurRad="38100" dist="38100" dir="2700000" algn="tl">
                    <a:srgbClr val="000000">
                      <a:alpha val="43137"/>
                    </a:srgbClr>
                  </a:outerShdw>
                </a:effectLst>
              </a:rPr>
              <a:t>Vol</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Comparison</a:t>
            </a:r>
            <a:endParaRPr lang="tr-TR" sz="2400" b="1" dirty="0">
              <a:solidFill>
                <a:schemeClr val="tx2"/>
              </a:solidFill>
              <a:effectLst>
                <a:outerShdw blurRad="38100" dist="38100" dir="2700000" algn="tl">
                  <a:srgbClr val="000000">
                    <a:alpha val="43137"/>
                  </a:srgbClr>
                </a:outerShdw>
              </a:effectLst>
            </a:endParaRPr>
          </a:p>
        </p:txBody>
      </p:sp>
      <p:sp>
        <p:nvSpPr>
          <p:cNvPr id="16" name="Dikdörtgen 9"/>
          <p:cNvSpPr/>
          <p:nvPr/>
        </p:nvSpPr>
        <p:spPr>
          <a:xfrm>
            <a:off x="6804248" y="9912"/>
            <a:ext cx="232911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spTree>
    <p:extLst>
      <p:ext uri="{BB962C8B-B14F-4D97-AF65-F5344CB8AC3E}">
        <p14:creationId xmlns:p14="http://schemas.microsoft.com/office/powerpoint/2010/main" val="2941969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5"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182" b="9461"/>
          <a:stretch/>
        </p:blipFill>
        <p:spPr bwMode="auto">
          <a:xfrm>
            <a:off x="0" y="1470955"/>
            <a:ext cx="9133366" cy="515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8158" r="4585"/>
          <a:stretch/>
        </p:blipFill>
        <p:spPr bwMode="auto">
          <a:xfrm>
            <a:off x="-22884" y="1457861"/>
            <a:ext cx="9156584" cy="516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3172" y="4489"/>
            <a:ext cx="233658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9" name="Dikdörtgen 8"/>
          <p:cNvSpPr/>
          <p:nvPr/>
        </p:nvSpPr>
        <p:spPr>
          <a:xfrm>
            <a:off x="2339752" y="4489"/>
            <a:ext cx="446449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effectLst>
                  <a:outerShdw blurRad="38100" dist="38100" dir="2700000" algn="tl">
                    <a:srgbClr val="000000">
                      <a:alpha val="43137"/>
                    </a:srgbClr>
                  </a:outerShdw>
                </a:effectLst>
              </a:rPr>
              <a:t>2.5. </a:t>
            </a:r>
            <a:r>
              <a:rPr lang="en-US" sz="2400" b="1" dirty="0" err="1" smtClean="0">
                <a:solidFill>
                  <a:schemeClr val="tx2"/>
                </a:solidFill>
                <a:effectLst>
                  <a:outerShdw blurRad="38100" dist="38100" dir="2700000" algn="tl">
                    <a:srgbClr val="000000">
                      <a:alpha val="43137"/>
                    </a:srgbClr>
                  </a:outerShdw>
                </a:effectLst>
              </a:rPr>
              <a:t>Plani</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and </a:t>
            </a:r>
            <a:r>
              <a:rPr lang="en-US" sz="2400" b="1" dirty="0" err="1" smtClean="0">
                <a:solidFill>
                  <a:schemeClr val="tx2"/>
                </a:solidFill>
                <a:effectLst>
                  <a:outerShdw blurRad="38100" dist="38100" dir="2700000" algn="tl">
                    <a:srgbClr val="000000">
                      <a:alpha val="43137"/>
                    </a:srgbClr>
                  </a:outerShdw>
                </a:effectLst>
              </a:rPr>
              <a:t>Vol</a:t>
            </a:r>
            <a:r>
              <a:rPr lang="tr-TR" sz="2400" b="1" dirty="0" smtClean="0">
                <a:solidFill>
                  <a:schemeClr val="tx2"/>
                </a:solidFill>
                <a:effectLst>
                  <a:outerShdw blurRad="38100" dist="38100" dir="2700000" algn="tl">
                    <a:srgbClr val="000000">
                      <a:alpha val="43137"/>
                    </a:srgbClr>
                  </a:outerShdw>
                </a:effectLst>
              </a:rPr>
              <a:t>.</a:t>
            </a:r>
            <a:r>
              <a:rPr lang="en-US" sz="2400" b="1" dirty="0" smtClean="0">
                <a:solidFill>
                  <a:schemeClr val="tx2"/>
                </a:solidFill>
                <a:effectLst>
                  <a:outerShdw blurRad="38100" dist="38100" dir="2700000" algn="tl">
                    <a:srgbClr val="000000">
                      <a:alpha val="43137"/>
                    </a:srgbClr>
                  </a:outerShdw>
                </a:effectLst>
              </a:rPr>
              <a:t> </a:t>
            </a:r>
            <a:r>
              <a:rPr lang="en-US" sz="2400" b="1" dirty="0">
                <a:solidFill>
                  <a:schemeClr val="tx2"/>
                </a:solidFill>
                <a:effectLst>
                  <a:outerShdw blurRad="38100" dist="38100" dir="2700000" algn="tl">
                    <a:srgbClr val="000000">
                      <a:alpha val="43137"/>
                    </a:srgbClr>
                  </a:outerShdw>
                </a:effectLst>
              </a:rPr>
              <a:t>Comparison</a:t>
            </a:r>
            <a:endParaRPr lang="tr-TR" sz="2400" b="1" dirty="0">
              <a:solidFill>
                <a:schemeClr val="tx2"/>
              </a:solidFill>
              <a:effectLst>
                <a:outerShdw blurRad="38100" dist="38100" dir="2700000" algn="tl">
                  <a:srgbClr val="000000">
                    <a:alpha val="43137"/>
                  </a:srgbClr>
                </a:outerShdw>
              </a:effectLst>
            </a:endParaRPr>
          </a:p>
        </p:txBody>
      </p:sp>
      <p:sp>
        <p:nvSpPr>
          <p:cNvPr id="10" name="Dikdörtgen 9"/>
          <p:cNvSpPr/>
          <p:nvPr/>
        </p:nvSpPr>
        <p:spPr>
          <a:xfrm>
            <a:off x="6804248" y="9912"/>
            <a:ext cx="2329118"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3. Conclusions</a:t>
            </a:r>
            <a:endParaRPr lang="en-US" sz="2000" dirty="0">
              <a:solidFill>
                <a:schemeClr val="tx2"/>
              </a:solidFill>
            </a:endParaRPr>
          </a:p>
        </p:txBody>
      </p:sp>
    </p:spTree>
    <p:extLst>
      <p:ext uri="{BB962C8B-B14F-4D97-AF65-F5344CB8AC3E}">
        <p14:creationId xmlns:p14="http://schemas.microsoft.com/office/powerpoint/2010/main" val="379711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en-US" sz="3600" b="1" dirty="0" smtClean="0">
                <a:solidFill>
                  <a:schemeClr val="tx2"/>
                </a:solidFill>
                <a:effectLst>
                  <a:outerShdw blurRad="38100" dist="38100" dir="2700000" algn="tl">
                    <a:srgbClr val="000000">
                      <a:alpha val="43137"/>
                    </a:srgbClr>
                  </a:outerShdw>
                </a:effectLst>
              </a:rPr>
              <a:t>OUTLINE</a:t>
            </a:r>
            <a:endParaRPr lang="tr-TR" sz="3600" b="1" dirty="0">
              <a:solidFill>
                <a:schemeClr val="tx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547664" y="1556793"/>
            <a:ext cx="6624736" cy="4320480"/>
          </a:xfrm>
        </p:spPr>
        <p:txBody>
          <a:bodyPr>
            <a:normAutofit/>
          </a:bodyPr>
          <a:lstStyle/>
          <a:p>
            <a:pPr marL="0" indent="0">
              <a:buNone/>
            </a:pPr>
            <a:r>
              <a:rPr lang="tr-TR" dirty="0" smtClean="0">
                <a:solidFill>
                  <a:schemeClr val="tx2"/>
                </a:solidFill>
              </a:rPr>
              <a:t>     </a:t>
            </a:r>
            <a:r>
              <a:rPr lang="tr-TR" sz="2000" b="1" dirty="0" smtClean="0">
                <a:solidFill>
                  <a:schemeClr val="tx2"/>
                </a:solidFill>
              </a:rPr>
              <a:t>1. </a:t>
            </a:r>
            <a:r>
              <a:rPr lang="tr-TR" sz="2000" b="1" dirty="0" err="1" smtClean="0">
                <a:solidFill>
                  <a:schemeClr val="tx2"/>
                </a:solidFill>
              </a:rPr>
              <a:t>Introduction</a:t>
            </a:r>
            <a:endParaRPr lang="tr-TR" sz="2000" b="1" dirty="0" smtClean="0">
              <a:solidFill>
                <a:schemeClr val="tx2"/>
              </a:solidFill>
            </a:endParaRPr>
          </a:p>
          <a:p>
            <a:pPr marL="0" indent="0">
              <a:buNone/>
            </a:pPr>
            <a:r>
              <a:rPr lang="tr-TR" sz="2000" b="1" dirty="0" smtClean="0">
                <a:solidFill>
                  <a:schemeClr val="tx2"/>
                </a:solidFill>
              </a:rPr>
              <a:t>                1.1. </a:t>
            </a:r>
            <a:r>
              <a:rPr lang="tr-TR" sz="2000" b="1" dirty="0" err="1" smtClean="0">
                <a:solidFill>
                  <a:schemeClr val="tx2"/>
                </a:solidFill>
              </a:rPr>
              <a:t>Laser</a:t>
            </a:r>
            <a:r>
              <a:rPr lang="tr-TR" sz="2000" b="1" dirty="0" smtClean="0">
                <a:solidFill>
                  <a:schemeClr val="tx2"/>
                </a:solidFill>
              </a:rPr>
              <a:t> </a:t>
            </a:r>
            <a:r>
              <a:rPr lang="tr-TR" sz="2000" b="1" dirty="0" err="1" smtClean="0">
                <a:solidFill>
                  <a:schemeClr val="tx2"/>
                </a:solidFill>
              </a:rPr>
              <a:t>Scanner</a:t>
            </a:r>
            <a:endParaRPr lang="tr-TR" sz="2000" b="1" dirty="0" smtClean="0">
              <a:solidFill>
                <a:schemeClr val="tx2"/>
              </a:solidFill>
            </a:endParaRPr>
          </a:p>
          <a:p>
            <a:pPr marL="0" indent="0">
              <a:buNone/>
            </a:pPr>
            <a:r>
              <a:rPr lang="tr-TR" sz="2000" b="1" dirty="0">
                <a:solidFill>
                  <a:schemeClr val="tx2"/>
                </a:solidFill>
              </a:rPr>
              <a:t> </a:t>
            </a:r>
            <a:r>
              <a:rPr lang="tr-TR" sz="2000" b="1" dirty="0" smtClean="0">
                <a:solidFill>
                  <a:schemeClr val="tx2"/>
                </a:solidFill>
              </a:rPr>
              <a:t>               1.2. </a:t>
            </a:r>
            <a:r>
              <a:rPr lang="en-US" sz="2000" b="1" dirty="0" err="1">
                <a:solidFill>
                  <a:schemeClr val="tx2"/>
                </a:solidFill>
              </a:rPr>
              <a:t>Terrestr</a:t>
            </a:r>
            <a:r>
              <a:rPr lang="tr-TR" sz="2000" b="1" dirty="0">
                <a:solidFill>
                  <a:schemeClr val="tx2"/>
                </a:solidFill>
              </a:rPr>
              <a:t>i</a:t>
            </a:r>
            <a:r>
              <a:rPr lang="en-US" sz="2000" b="1" dirty="0">
                <a:solidFill>
                  <a:schemeClr val="tx2"/>
                </a:solidFill>
              </a:rPr>
              <a:t>al </a:t>
            </a:r>
            <a:r>
              <a:rPr lang="en-US" sz="2000" b="1" dirty="0" smtClean="0">
                <a:solidFill>
                  <a:schemeClr val="tx2"/>
                </a:solidFill>
              </a:rPr>
              <a:t>Photogrammetry</a:t>
            </a:r>
            <a:endParaRPr lang="tr-TR" sz="2000" b="1" dirty="0" smtClean="0">
              <a:solidFill>
                <a:schemeClr val="tx2"/>
              </a:solidFill>
            </a:endParaRPr>
          </a:p>
          <a:p>
            <a:pPr marL="0" indent="0">
              <a:buNone/>
            </a:pPr>
            <a:r>
              <a:rPr lang="tr-TR" sz="2000" b="1" dirty="0" smtClean="0">
                <a:solidFill>
                  <a:schemeClr val="tx2"/>
                </a:solidFill>
              </a:rPr>
              <a:t>        2</a:t>
            </a:r>
            <a:r>
              <a:rPr lang="tr-TR" sz="2000" b="1" dirty="0">
                <a:solidFill>
                  <a:schemeClr val="tx2"/>
                </a:solidFill>
              </a:rPr>
              <a:t>. </a:t>
            </a:r>
            <a:r>
              <a:rPr lang="tr-TR" sz="2000" b="1" dirty="0" smtClean="0">
                <a:solidFill>
                  <a:schemeClr val="tx2"/>
                </a:solidFill>
              </a:rPr>
              <a:t>Test </a:t>
            </a:r>
            <a:r>
              <a:rPr lang="tr-TR" sz="2000" b="1" dirty="0" err="1" smtClean="0">
                <a:solidFill>
                  <a:schemeClr val="tx2"/>
                </a:solidFill>
              </a:rPr>
              <a:t>Cases</a:t>
            </a:r>
            <a:endParaRPr lang="tr-TR" sz="2000" b="1" dirty="0" smtClean="0">
              <a:solidFill>
                <a:schemeClr val="tx2"/>
              </a:solidFill>
            </a:endParaRPr>
          </a:p>
          <a:p>
            <a:pPr marL="0" indent="0">
              <a:buNone/>
            </a:pPr>
            <a:r>
              <a:rPr lang="tr-TR" sz="2000" b="1" dirty="0">
                <a:solidFill>
                  <a:schemeClr val="tx2"/>
                </a:solidFill>
              </a:rPr>
              <a:t> </a:t>
            </a:r>
            <a:r>
              <a:rPr lang="tr-TR" sz="2000" b="1" dirty="0" smtClean="0">
                <a:solidFill>
                  <a:schemeClr val="tx2"/>
                </a:solidFill>
              </a:rPr>
              <a:t>               2.1. Test </a:t>
            </a:r>
            <a:r>
              <a:rPr lang="tr-TR" sz="2000" b="1" dirty="0" err="1" smtClean="0">
                <a:solidFill>
                  <a:schemeClr val="tx2"/>
                </a:solidFill>
              </a:rPr>
              <a:t>Setup</a:t>
            </a:r>
            <a:endParaRPr lang="tr-TR" sz="2000" b="1" dirty="0" smtClean="0">
              <a:solidFill>
                <a:schemeClr val="tx2"/>
              </a:solidFill>
            </a:endParaRPr>
          </a:p>
          <a:p>
            <a:pPr marL="0" indent="0">
              <a:buNone/>
            </a:pPr>
            <a:r>
              <a:rPr lang="tr-TR" sz="2000" b="1" dirty="0">
                <a:solidFill>
                  <a:schemeClr val="tx2"/>
                </a:solidFill>
              </a:rPr>
              <a:t> </a:t>
            </a:r>
            <a:r>
              <a:rPr lang="tr-TR" sz="2000" b="1" dirty="0" smtClean="0">
                <a:solidFill>
                  <a:schemeClr val="tx2"/>
                </a:solidFill>
              </a:rPr>
              <a:t>               2.2. </a:t>
            </a:r>
            <a:r>
              <a:rPr lang="en-US" sz="2000" b="1" dirty="0">
                <a:solidFill>
                  <a:schemeClr val="tx2"/>
                </a:solidFill>
              </a:rPr>
              <a:t>Time of Flight Laser </a:t>
            </a:r>
            <a:r>
              <a:rPr lang="en-US" sz="2000" b="1" dirty="0" smtClean="0">
                <a:solidFill>
                  <a:schemeClr val="tx2"/>
                </a:solidFill>
              </a:rPr>
              <a:t>Scanner</a:t>
            </a:r>
            <a:endParaRPr lang="tr-TR" sz="2000" b="1" dirty="0" smtClean="0">
              <a:solidFill>
                <a:schemeClr val="tx2"/>
              </a:solidFill>
            </a:endParaRPr>
          </a:p>
          <a:p>
            <a:pPr marL="0" indent="0">
              <a:buNone/>
            </a:pPr>
            <a:r>
              <a:rPr lang="tr-TR" sz="2000" b="1" dirty="0" smtClean="0">
                <a:solidFill>
                  <a:schemeClr val="tx2"/>
                </a:solidFill>
              </a:rPr>
              <a:t>                2.3. Accuracy of Single Measurements</a:t>
            </a:r>
          </a:p>
          <a:p>
            <a:pPr marL="0" indent="0">
              <a:buNone/>
            </a:pPr>
            <a:r>
              <a:rPr lang="tr-TR" sz="2000" b="1" dirty="0">
                <a:solidFill>
                  <a:schemeClr val="tx2"/>
                </a:solidFill>
              </a:rPr>
              <a:t> </a:t>
            </a:r>
            <a:r>
              <a:rPr lang="tr-TR" sz="2000" b="1" dirty="0" smtClean="0">
                <a:solidFill>
                  <a:schemeClr val="tx2"/>
                </a:solidFill>
              </a:rPr>
              <a:t>               2.4. </a:t>
            </a:r>
            <a:r>
              <a:rPr lang="tr-TR" sz="2000" b="1" dirty="0">
                <a:solidFill>
                  <a:schemeClr val="tx2"/>
                </a:solidFill>
              </a:rPr>
              <a:t>3D </a:t>
            </a:r>
            <a:r>
              <a:rPr lang="tr-TR" sz="2000" b="1" dirty="0" err="1">
                <a:solidFill>
                  <a:schemeClr val="tx2"/>
                </a:solidFill>
              </a:rPr>
              <a:t>Geometry</a:t>
            </a:r>
            <a:r>
              <a:rPr lang="tr-TR" sz="2000" b="1" dirty="0">
                <a:solidFill>
                  <a:schemeClr val="tx2"/>
                </a:solidFill>
              </a:rPr>
              <a:t> </a:t>
            </a:r>
            <a:r>
              <a:rPr lang="tr-TR" sz="2000" b="1" dirty="0" err="1" smtClean="0">
                <a:solidFill>
                  <a:schemeClr val="tx2"/>
                </a:solidFill>
              </a:rPr>
              <a:t>Comparison</a:t>
            </a:r>
            <a:endParaRPr lang="tr-TR" sz="2000" b="1" dirty="0" smtClean="0">
              <a:solidFill>
                <a:schemeClr val="tx2"/>
              </a:solidFill>
            </a:endParaRPr>
          </a:p>
          <a:p>
            <a:pPr marL="0" indent="0">
              <a:buNone/>
            </a:pPr>
            <a:r>
              <a:rPr lang="tr-TR" sz="2000" b="1" dirty="0">
                <a:solidFill>
                  <a:schemeClr val="tx2"/>
                </a:solidFill>
              </a:rPr>
              <a:t> </a:t>
            </a:r>
            <a:r>
              <a:rPr lang="tr-TR" sz="2000" b="1" dirty="0" smtClean="0">
                <a:solidFill>
                  <a:schemeClr val="tx2"/>
                </a:solidFill>
              </a:rPr>
              <a:t>               2.5. </a:t>
            </a:r>
            <a:r>
              <a:rPr lang="tr-TR" sz="2000" b="1" dirty="0" err="1">
                <a:solidFill>
                  <a:schemeClr val="tx2"/>
                </a:solidFill>
              </a:rPr>
              <a:t>Planimetric</a:t>
            </a:r>
            <a:r>
              <a:rPr lang="tr-TR" sz="2000" b="1" dirty="0">
                <a:solidFill>
                  <a:schemeClr val="tx2"/>
                </a:solidFill>
              </a:rPr>
              <a:t> </a:t>
            </a:r>
            <a:r>
              <a:rPr lang="tr-TR" sz="2000" b="1" dirty="0" err="1">
                <a:solidFill>
                  <a:schemeClr val="tx2"/>
                </a:solidFill>
              </a:rPr>
              <a:t>and</a:t>
            </a:r>
            <a:r>
              <a:rPr lang="tr-TR" sz="2000" b="1" dirty="0">
                <a:solidFill>
                  <a:schemeClr val="tx2"/>
                </a:solidFill>
              </a:rPr>
              <a:t> </a:t>
            </a:r>
            <a:r>
              <a:rPr lang="tr-TR" sz="2000" b="1" dirty="0" err="1">
                <a:solidFill>
                  <a:schemeClr val="tx2"/>
                </a:solidFill>
              </a:rPr>
              <a:t>Volumetric</a:t>
            </a:r>
            <a:r>
              <a:rPr lang="tr-TR" sz="2000" b="1" dirty="0">
                <a:solidFill>
                  <a:schemeClr val="tx2"/>
                </a:solidFill>
              </a:rPr>
              <a:t> </a:t>
            </a:r>
            <a:r>
              <a:rPr lang="tr-TR" sz="2000" b="1" dirty="0" err="1" smtClean="0">
                <a:solidFill>
                  <a:schemeClr val="tx2"/>
                </a:solidFill>
              </a:rPr>
              <a:t>Comparison</a:t>
            </a:r>
            <a:endParaRPr lang="tr-TR" sz="2000" b="1" dirty="0" smtClean="0">
              <a:solidFill>
                <a:schemeClr val="tx2"/>
              </a:solidFill>
            </a:endParaRPr>
          </a:p>
          <a:p>
            <a:pPr marL="0" indent="0">
              <a:buNone/>
            </a:pPr>
            <a:r>
              <a:rPr lang="tr-TR" sz="2000" b="1" dirty="0">
                <a:solidFill>
                  <a:schemeClr val="tx2"/>
                </a:solidFill>
              </a:rPr>
              <a:t> </a:t>
            </a:r>
            <a:r>
              <a:rPr lang="tr-TR" sz="2000" b="1" dirty="0" smtClean="0">
                <a:solidFill>
                  <a:schemeClr val="tx2"/>
                </a:solidFill>
              </a:rPr>
              <a:t>       3. Conclusions</a:t>
            </a:r>
          </a:p>
        </p:txBody>
      </p:sp>
      <p:sp>
        <p:nvSpPr>
          <p:cNvPr id="6" name="Dikdörtgen 5"/>
          <p:cNvSpPr/>
          <p:nvPr/>
        </p:nvSpPr>
        <p:spPr>
          <a:xfrm>
            <a:off x="899592" y="836712"/>
            <a:ext cx="7272808" cy="5040560"/>
          </a:xfrm>
          <a:prstGeom prst="rect">
            <a:avLst/>
          </a:prstGeom>
          <a:no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7"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05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5400000">
            <a:off x="6452198" y="4206511"/>
            <a:ext cx="3549967" cy="1833637"/>
            <a:chOff x="1259632" y="2116137"/>
            <a:chExt cx="4612640" cy="2625725"/>
          </a:xfrm>
        </p:grpSpPr>
        <p:pic>
          <p:nvPicPr>
            <p:cNvPr id="13" name="Resim 3"/>
            <p:cNvPicPr/>
            <p:nvPr/>
          </p:nvPicPr>
          <p:blipFill>
            <a:blip r:embed="rId2" cstate="print"/>
            <a:srcRect/>
            <a:stretch>
              <a:fillRect/>
            </a:stretch>
          </p:blipFill>
          <p:spPr bwMode="auto">
            <a:xfrm>
              <a:off x="1259632" y="2116137"/>
              <a:ext cx="2487295" cy="2625725"/>
            </a:xfrm>
            <a:prstGeom prst="rect">
              <a:avLst/>
            </a:prstGeom>
            <a:noFill/>
            <a:ln w="9525">
              <a:noFill/>
              <a:miter lim="800000"/>
              <a:headEnd/>
              <a:tailEnd/>
            </a:ln>
          </p:spPr>
        </p:pic>
        <p:pic>
          <p:nvPicPr>
            <p:cNvPr id="14" name="Resim 4"/>
            <p:cNvPicPr/>
            <p:nvPr/>
          </p:nvPicPr>
          <p:blipFill>
            <a:blip r:embed="rId3" cstate="print"/>
            <a:srcRect/>
            <a:stretch>
              <a:fillRect/>
            </a:stretch>
          </p:blipFill>
          <p:spPr bwMode="auto">
            <a:xfrm>
              <a:off x="3746927" y="2116137"/>
              <a:ext cx="2125345" cy="2625725"/>
            </a:xfrm>
            <a:prstGeom prst="rect">
              <a:avLst/>
            </a:prstGeom>
            <a:noFill/>
            <a:ln w="9525">
              <a:noFill/>
              <a:miter lim="800000"/>
              <a:headEnd/>
              <a:tailEnd/>
            </a:ln>
          </p:spPr>
        </p:pic>
      </p:grpSp>
      <p:sp>
        <p:nvSpPr>
          <p:cNvPr id="3" name="İçerik Yer Tutucusu 2"/>
          <p:cNvSpPr>
            <a:spLocks noGrp="1"/>
          </p:cNvSpPr>
          <p:nvPr>
            <p:ph idx="1"/>
          </p:nvPr>
        </p:nvSpPr>
        <p:spPr>
          <a:xfrm>
            <a:off x="35496" y="1052736"/>
            <a:ext cx="7274866" cy="5400600"/>
          </a:xfrm>
        </p:spPr>
        <p:txBody>
          <a:bodyPr>
            <a:normAutofit fontScale="70000" lnSpcReduction="20000"/>
          </a:bodyPr>
          <a:lstStyle/>
          <a:p>
            <a:pPr marL="0" indent="0" algn="just">
              <a:buNone/>
            </a:pPr>
            <a:r>
              <a:rPr lang="tr-TR" dirty="0" smtClean="0"/>
              <a:t>Advantages of Terrestrial Laser Scanning</a:t>
            </a:r>
          </a:p>
          <a:p>
            <a:pPr algn="just"/>
            <a:r>
              <a:rPr lang="tr-TR" dirty="0" smtClean="0"/>
              <a:t>360 horizontal 270 vertical field of view to capture surrounding environment in one session</a:t>
            </a:r>
          </a:p>
          <a:p>
            <a:pPr algn="just"/>
            <a:r>
              <a:rPr lang="tr-TR" dirty="0" smtClean="0"/>
              <a:t>300 m range is  enogh to modeling objects from distance</a:t>
            </a:r>
          </a:p>
          <a:p>
            <a:pPr algn="just"/>
            <a:r>
              <a:rPr lang="tr-TR" dirty="0" smtClean="0"/>
              <a:t>Fast scan speed; 360 degree full scan at low resolution takes approximately 2 minutes</a:t>
            </a:r>
          </a:p>
          <a:p>
            <a:pPr algn="just"/>
            <a:r>
              <a:rPr lang="tr-TR" dirty="0" smtClean="0"/>
              <a:t>Point spacing at 10 m is 0.2 cm, at 100 m it is 2 cm; allows creating very high resolution surface models</a:t>
            </a:r>
          </a:p>
          <a:p>
            <a:pPr algn="just"/>
            <a:endParaRPr lang="tr-TR" dirty="0" smtClean="0"/>
          </a:p>
          <a:p>
            <a:pPr marL="0" indent="0" algn="just">
              <a:buNone/>
            </a:pPr>
            <a:r>
              <a:rPr lang="tr-TR" dirty="0" smtClean="0"/>
              <a:t>Disadvantages </a:t>
            </a:r>
            <a:r>
              <a:rPr lang="tr-TR" dirty="0"/>
              <a:t>of Terrestrial Laser Scanning</a:t>
            </a:r>
          </a:p>
          <a:p>
            <a:pPr algn="just"/>
            <a:r>
              <a:rPr lang="tr-TR" dirty="0" smtClean="0"/>
              <a:t>Edge effects may occur on close proximity objects</a:t>
            </a:r>
          </a:p>
          <a:p>
            <a:pPr algn="just"/>
            <a:r>
              <a:rPr lang="tr-TR" dirty="0" smtClean="0"/>
              <a:t>Easily affected by surface reflectance</a:t>
            </a:r>
          </a:p>
          <a:p>
            <a:pPr algn="just"/>
            <a:r>
              <a:rPr lang="tr-TR" dirty="0" smtClean="0"/>
              <a:t>Point clouds are sometimes may become hard to interpret</a:t>
            </a:r>
          </a:p>
          <a:p>
            <a:pPr algn="just"/>
            <a:r>
              <a:rPr lang="tr-TR" dirty="0" smtClean="0"/>
              <a:t>Size and weight (apprx. 30 kg with carrying case) of the equipment makes it hard to carry around, especially on rough land.</a:t>
            </a:r>
          </a:p>
          <a:p>
            <a:pPr algn="just"/>
            <a:endParaRPr lang="tr-TR" dirty="0" smtClean="0"/>
          </a:p>
          <a:p>
            <a:pPr algn="just"/>
            <a:endParaRPr lang="tr-TR" dirty="0"/>
          </a:p>
        </p:txBody>
      </p:sp>
      <p:sp>
        <p:nvSpPr>
          <p:cNvPr id="9" name="Dikdörtgen 5"/>
          <p:cNvSpPr/>
          <p:nvPr/>
        </p:nvSpPr>
        <p:spPr>
          <a:xfrm>
            <a:off x="3172" y="4489"/>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0" name="Dikdörtgen 6"/>
          <p:cNvSpPr/>
          <p:nvPr/>
        </p:nvSpPr>
        <p:spPr>
          <a:xfrm>
            <a:off x="3049199" y="4489"/>
            <a:ext cx="30243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2. Test Cases</a:t>
            </a:r>
            <a:endParaRPr lang="en-US" sz="2000" dirty="0">
              <a:solidFill>
                <a:schemeClr val="tx2"/>
              </a:solidFill>
            </a:endParaRPr>
          </a:p>
        </p:txBody>
      </p:sp>
      <p:sp>
        <p:nvSpPr>
          <p:cNvPr id="11" name="Dikdörtgen 7"/>
          <p:cNvSpPr/>
          <p:nvPr/>
        </p:nvSpPr>
        <p:spPr>
          <a:xfrm>
            <a:off x="6073535" y="9912"/>
            <a:ext cx="305983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3. Conclusions</a:t>
            </a:r>
            <a:endParaRPr lang="en-US" sz="2000" b="1" dirty="0">
              <a:solidFill>
                <a:schemeClr val="tx2"/>
              </a:solidFill>
              <a:effectLst>
                <a:outerShdw blurRad="38100" dist="38100" dir="2700000" algn="tl">
                  <a:srgbClr val="000000">
                    <a:alpha val="43137"/>
                  </a:srgbClr>
                </a:outerShdw>
              </a:effectLst>
            </a:endParaRPr>
          </a:p>
        </p:txBody>
      </p:sp>
      <p:pic>
        <p:nvPicPr>
          <p:cNvPr id="15" name="İçerik Yer Tutucusu 4"/>
          <p:cNvPicPr>
            <a:picLocks noChangeAspect="1"/>
          </p:cNvPicPr>
          <p:nvPr/>
        </p:nvPicPr>
        <p:blipFill>
          <a:blip r:embed="rId4" cstate="print"/>
          <a:srcRect t="5526"/>
          <a:stretch>
            <a:fillRect/>
          </a:stretch>
        </p:blipFill>
        <p:spPr bwMode="auto">
          <a:xfrm>
            <a:off x="7310363" y="620688"/>
            <a:ext cx="1833637" cy="2727658"/>
          </a:xfrm>
          <a:prstGeom prst="rect">
            <a:avLst/>
          </a:prstGeom>
          <a:noFill/>
          <a:ln w="9525">
            <a:noFill/>
            <a:miter lim="800000"/>
            <a:headEnd/>
            <a:tailEnd/>
          </a:ln>
        </p:spPr>
      </p:pic>
      <p:sp>
        <p:nvSpPr>
          <p:cNvPr id="16"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7" name="Picture 3" descr="C:\Users\sam\Desktop\CreativeCommons_Attribution_Licen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00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456" r="99772"/>
                    </a14:imgEffect>
                  </a14:imgLayer>
                </a14:imgProps>
              </a:ext>
              <a:ext uri="{28A0092B-C50C-407E-A947-70E740481C1C}">
                <a14:useLocalDpi xmlns:a14="http://schemas.microsoft.com/office/drawing/2010/main" val="0"/>
              </a:ext>
            </a:extLst>
          </a:blip>
          <a:srcRect/>
          <a:stretch>
            <a:fillRect/>
          </a:stretch>
        </p:blipFill>
        <p:spPr bwMode="auto">
          <a:xfrm>
            <a:off x="7308304" y="1452429"/>
            <a:ext cx="2201854" cy="540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14808" y="1052736"/>
            <a:ext cx="7365503" cy="5544616"/>
          </a:xfrm>
        </p:spPr>
        <p:txBody>
          <a:bodyPr>
            <a:normAutofit fontScale="62500" lnSpcReduction="20000"/>
          </a:bodyPr>
          <a:lstStyle/>
          <a:p>
            <a:pPr marL="0" indent="0" algn="just">
              <a:buNone/>
            </a:pPr>
            <a:r>
              <a:rPr lang="tr-TR" dirty="0"/>
              <a:t>Advantages of Terrestrial </a:t>
            </a:r>
            <a:r>
              <a:rPr lang="tr-TR" dirty="0" smtClean="0"/>
              <a:t>Photogrammetry</a:t>
            </a:r>
          </a:p>
          <a:p>
            <a:pPr algn="just"/>
            <a:r>
              <a:rPr lang="tr-TR" dirty="0" smtClean="0"/>
              <a:t>Fast image acquisition reduces time spend on field survey.</a:t>
            </a:r>
          </a:p>
          <a:p>
            <a:pPr algn="just"/>
            <a:r>
              <a:rPr lang="tr-TR" dirty="0" smtClean="0"/>
              <a:t>Centimeter level accuracy, suitable for most modeling applications</a:t>
            </a:r>
          </a:p>
          <a:p>
            <a:pPr algn="just"/>
            <a:r>
              <a:rPr lang="tr-TR" dirty="0" smtClean="0"/>
              <a:t>Camera end photogrammetric software costs far more lower than terrestrial laser scanners</a:t>
            </a:r>
          </a:p>
          <a:p>
            <a:pPr algn="just"/>
            <a:r>
              <a:rPr lang="tr-TR" dirty="0" smtClean="0"/>
              <a:t>Hanheld camera dimensions are allow user to carry it freely on the field and also make it easier to use cameras in cramped spaces.</a:t>
            </a:r>
          </a:p>
          <a:p>
            <a:pPr algn="just"/>
            <a:endParaRPr lang="tr-TR" dirty="0"/>
          </a:p>
          <a:p>
            <a:pPr marL="0" indent="0" algn="just">
              <a:buNone/>
            </a:pPr>
            <a:r>
              <a:rPr lang="tr-TR" dirty="0"/>
              <a:t>Disadvantages of Terrestrial Photogrammetry</a:t>
            </a:r>
          </a:p>
          <a:p>
            <a:pPr algn="just"/>
            <a:r>
              <a:rPr lang="tr-TR" dirty="0" smtClean="0"/>
              <a:t>Processing time to create surface models may be long</a:t>
            </a:r>
          </a:p>
          <a:p>
            <a:pPr algn="just"/>
            <a:r>
              <a:rPr lang="tr-TR" dirty="0" smtClean="0"/>
              <a:t>Dense surface models prone to outliers,noise and tend to smooth sharp details</a:t>
            </a:r>
          </a:p>
          <a:p>
            <a:pPr algn="just"/>
            <a:r>
              <a:rPr lang="tr-TR" dirty="0" smtClean="0"/>
              <a:t>Dense surface models must be cleared from outliers and noise in order to get an accurate model</a:t>
            </a:r>
          </a:p>
          <a:p>
            <a:pPr algn="just"/>
            <a:r>
              <a:rPr lang="tr-TR" dirty="0"/>
              <a:t>Varying </a:t>
            </a:r>
            <a:r>
              <a:rPr lang="tr-TR" dirty="0" smtClean="0"/>
              <a:t>accuracy</a:t>
            </a:r>
          </a:p>
          <a:p>
            <a:pPr algn="just"/>
            <a:r>
              <a:rPr lang="tr-TR" dirty="0" smtClean="0"/>
              <a:t>Accuracy depends on camera calibration and can be easily affected by coarse image acquisition geometry</a:t>
            </a:r>
          </a:p>
          <a:p>
            <a:pPr marL="0" indent="0" algn="just">
              <a:buNone/>
            </a:pPr>
            <a:endParaRPr lang="tr-TR" dirty="0"/>
          </a:p>
        </p:txBody>
      </p:sp>
      <p:sp>
        <p:nvSpPr>
          <p:cNvPr id="9" name="Dikdörtgen 5"/>
          <p:cNvSpPr/>
          <p:nvPr/>
        </p:nvSpPr>
        <p:spPr>
          <a:xfrm>
            <a:off x="3172" y="4489"/>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1. Introduction</a:t>
            </a:r>
            <a:endParaRPr lang="en-US" sz="2000" dirty="0">
              <a:solidFill>
                <a:schemeClr val="tx2"/>
              </a:solidFill>
            </a:endParaRPr>
          </a:p>
        </p:txBody>
      </p:sp>
      <p:sp>
        <p:nvSpPr>
          <p:cNvPr id="10" name="Dikdörtgen 6"/>
          <p:cNvSpPr/>
          <p:nvPr/>
        </p:nvSpPr>
        <p:spPr>
          <a:xfrm>
            <a:off x="3049199" y="4489"/>
            <a:ext cx="30243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rPr>
              <a:t>2. Test Cases</a:t>
            </a:r>
            <a:endParaRPr lang="en-US" sz="2000" dirty="0">
              <a:solidFill>
                <a:schemeClr val="tx2"/>
              </a:solidFill>
            </a:endParaRPr>
          </a:p>
        </p:txBody>
      </p:sp>
      <p:sp>
        <p:nvSpPr>
          <p:cNvPr id="11" name="Dikdörtgen 7"/>
          <p:cNvSpPr/>
          <p:nvPr/>
        </p:nvSpPr>
        <p:spPr>
          <a:xfrm>
            <a:off x="6073535" y="9912"/>
            <a:ext cx="305983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3. Conclusions</a:t>
            </a:r>
            <a:endParaRPr lang="en-US" sz="2000" b="1" dirty="0">
              <a:solidFill>
                <a:schemeClr val="tx2"/>
              </a:solidFill>
              <a:effectLst>
                <a:outerShdw blurRad="38100" dist="38100" dir="2700000" algn="tl">
                  <a:srgbClr val="000000">
                    <a:alpha val="43137"/>
                  </a:srgbClr>
                </a:outerShdw>
              </a:effectLst>
            </a:endParaRPr>
          </a:p>
        </p:txBody>
      </p:sp>
      <p:sp>
        <p:nvSpPr>
          <p:cNvPr id="7"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8" name="Picture 3" descr="C:\Users\sam\Desktop\CreativeCommons_Attribution_Licen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05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5544616"/>
          </a:xfrm>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tr-TR" sz="4800" b="1" i="1" dirty="0" err="1" smtClean="0">
                <a:effectLst>
                  <a:outerShdw blurRad="38100" dist="38100" dir="2700000" algn="tl">
                    <a:srgbClr val="000000">
                      <a:alpha val="43137"/>
                    </a:srgbClr>
                  </a:outerShdw>
                </a:effectLst>
              </a:rPr>
              <a:t>Thanks</a:t>
            </a:r>
            <a:r>
              <a:rPr lang="tr-TR" sz="4800" b="1" i="1" dirty="0" smtClean="0">
                <a:effectLst>
                  <a:outerShdw blurRad="38100" dist="38100" dir="2700000" algn="tl">
                    <a:srgbClr val="000000">
                      <a:alpha val="43137"/>
                    </a:srgbClr>
                  </a:outerShdw>
                </a:effectLst>
              </a:rPr>
              <a:t> </a:t>
            </a:r>
            <a:r>
              <a:rPr lang="tr-TR" sz="4800" b="1" i="1" dirty="0" err="1" smtClean="0">
                <a:effectLst>
                  <a:outerShdw blurRad="38100" dist="38100" dir="2700000" algn="tl">
                    <a:srgbClr val="000000">
                      <a:alpha val="43137"/>
                    </a:srgbClr>
                  </a:outerShdw>
                </a:effectLst>
              </a:rPr>
              <a:t>For</a:t>
            </a:r>
            <a:r>
              <a:rPr lang="tr-TR" sz="4800" b="1" i="1" dirty="0" smtClean="0">
                <a:effectLst>
                  <a:outerShdw blurRad="38100" dist="38100" dir="2700000" algn="tl">
                    <a:srgbClr val="000000">
                      <a:alpha val="43137"/>
                    </a:srgbClr>
                  </a:outerShdw>
                </a:effectLst>
              </a:rPr>
              <a:t> </a:t>
            </a:r>
            <a:r>
              <a:rPr lang="tr-TR" sz="4800" b="1" i="1" dirty="0" err="1" smtClean="0">
                <a:effectLst>
                  <a:outerShdw blurRad="38100" dist="38100" dir="2700000" algn="tl">
                    <a:srgbClr val="000000">
                      <a:alpha val="43137"/>
                    </a:srgbClr>
                  </a:outerShdw>
                </a:effectLst>
              </a:rPr>
              <a:t>Your</a:t>
            </a:r>
            <a:r>
              <a:rPr lang="tr-TR" sz="4800" b="1" i="1" dirty="0" smtClean="0">
                <a:effectLst>
                  <a:outerShdw blurRad="38100" dist="38100" dir="2700000" algn="tl">
                    <a:srgbClr val="000000">
                      <a:alpha val="43137"/>
                    </a:srgbClr>
                  </a:outerShdw>
                </a:effectLst>
              </a:rPr>
              <a:t> </a:t>
            </a:r>
            <a:r>
              <a:rPr lang="tr-TR" sz="4800" b="1" i="1" dirty="0" err="1" smtClean="0">
                <a:effectLst>
                  <a:outerShdw blurRad="38100" dist="38100" dir="2700000" algn="tl">
                    <a:srgbClr val="000000">
                      <a:alpha val="43137"/>
                    </a:srgbClr>
                  </a:outerShdw>
                </a:effectLst>
              </a:rPr>
              <a:t>Attention</a:t>
            </a:r>
            <a:r>
              <a:rPr lang="tr-TR" sz="4800" b="1" i="1" dirty="0" smtClean="0">
                <a:effectLst>
                  <a:outerShdw blurRad="38100" dist="38100" dir="2700000" algn="tl">
                    <a:srgbClr val="000000">
                      <a:alpha val="43137"/>
                    </a:srgbClr>
                  </a:outerShdw>
                </a:effectLst>
              </a:rPr>
              <a:t>…</a:t>
            </a:r>
            <a:endParaRPr lang="tr-TR" sz="4800" b="1" i="1" dirty="0">
              <a:effectLst>
                <a:outerShdw blurRad="38100" dist="38100" dir="2700000" algn="tl">
                  <a:srgbClr val="000000">
                    <a:alpha val="43137"/>
                  </a:srgbClr>
                </a:outerShdw>
              </a:effectLst>
            </a:endParaRPr>
          </a:p>
        </p:txBody>
      </p:sp>
      <p:sp>
        <p:nvSpPr>
          <p:cNvPr id="3"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spTree>
    <p:extLst>
      <p:ext uri="{BB962C8B-B14F-4D97-AF65-F5344CB8AC3E}">
        <p14:creationId xmlns:p14="http://schemas.microsoft.com/office/powerpoint/2010/main" val="2173201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92500" lnSpcReduction="20000"/>
          </a:bodyPr>
          <a:lstStyle/>
          <a:p>
            <a:pPr algn="just"/>
            <a:r>
              <a:rPr lang="en-US" dirty="0"/>
              <a:t>In this study, </a:t>
            </a:r>
            <a:r>
              <a:rPr lang="tr-TR" dirty="0" smtClean="0"/>
              <a:t>terrestrial </a:t>
            </a:r>
            <a:r>
              <a:rPr lang="en-US" dirty="0" smtClean="0"/>
              <a:t>laser </a:t>
            </a:r>
            <a:r>
              <a:rPr lang="en-US" dirty="0"/>
              <a:t>scanner and terrestrial photogrammetric methods’ spatial and model accuracies investigated under various conditions which include measuring targets at different instrument to object distances then investigating the accuracy of these measurements, modeling an irregular shaped surface to compare two surfaces volume and surface areas, at last comparing dimensions of known geometrical shaped small objects. Also terrestrial laser scanners and terrestrial photogrammetric methods most suitable application conditions investigated in terms of cost, time, mobility and accuracy. </a:t>
            </a:r>
            <a:endParaRPr lang="tr-TR" dirty="0"/>
          </a:p>
        </p:txBody>
      </p:sp>
      <p:sp>
        <p:nvSpPr>
          <p:cNvPr id="7" name="Dikdörtgen 6"/>
          <p:cNvSpPr/>
          <p:nvPr/>
        </p:nvSpPr>
        <p:spPr>
          <a:xfrm>
            <a:off x="0" y="0"/>
            <a:ext cx="305983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1. </a:t>
            </a:r>
            <a:r>
              <a:rPr lang="en-US" sz="2000" b="1" dirty="0" smtClean="0">
                <a:solidFill>
                  <a:schemeClr val="tx2"/>
                </a:solidFill>
                <a:effectLst>
                  <a:outerShdw blurRad="38100" dist="38100" dir="2700000" algn="tl">
                    <a:srgbClr val="000000">
                      <a:alpha val="43137"/>
                    </a:srgbClr>
                  </a:outerShdw>
                </a:effectLst>
              </a:rPr>
              <a:t>Introduction</a:t>
            </a:r>
            <a:endParaRPr lang="tr-TR" sz="2000" b="1" dirty="0">
              <a:solidFill>
                <a:schemeClr val="tx2"/>
              </a:solidFill>
              <a:effectLst>
                <a:outerShdw blurRad="38100" dist="38100" dir="2700000" algn="tl">
                  <a:srgbClr val="000000">
                    <a:alpha val="43137"/>
                  </a:srgbClr>
                </a:outerShdw>
              </a:effectLst>
            </a:endParaRPr>
          </a:p>
        </p:txBody>
      </p:sp>
      <p:sp>
        <p:nvSpPr>
          <p:cNvPr id="8" name="Dikdörtgen 7"/>
          <p:cNvSpPr/>
          <p:nvPr/>
        </p:nvSpPr>
        <p:spPr>
          <a:xfrm>
            <a:off x="3059832" y="0"/>
            <a:ext cx="30243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2. Test </a:t>
            </a:r>
            <a:r>
              <a:rPr lang="tr-TR" sz="2000" dirty="0" err="1" smtClean="0">
                <a:solidFill>
                  <a:schemeClr val="tx2"/>
                </a:solidFill>
              </a:rPr>
              <a:t>Cases</a:t>
            </a:r>
            <a:endParaRPr lang="tr-TR" sz="2000" dirty="0">
              <a:solidFill>
                <a:schemeClr val="tx2"/>
              </a:solidFill>
            </a:endParaRPr>
          </a:p>
        </p:txBody>
      </p:sp>
      <p:sp>
        <p:nvSpPr>
          <p:cNvPr id="9" name="Dikdörtgen 8"/>
          <p:cNvSpPr/>
          <p:nvPr/>
        </p:nvSpPr>
        <p:spPr>
          <a:xfrm>
            <a:off x="6084168" y="0"/>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sp>
        <p:nvSpPr>
          <p:cNvPr id="6"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0"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0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sp>
        <p:nvSpPr>
          <p:cNvPr id="3" name="İçerik Yer Tutucusu 2"/>
          <p:cNvSpPr>
            <a:spLocks noGrp="1"/>
          </p:cNvSpPr>
          <p:nvPr>
            <p:ph idx="1"/>
          </p:nvPr>
        </p:nvSpPr>
        <p:spPr>
          <a:xfrm>
            <a:off x="457200" y="980728"/>
            <a:ext cx="8229600" cy="2404863"/>
          </a:xfrm>
        </p:spPr>
        <p:txBody>
          <a:bodyPr>
            <a:normAutofit fontScale="77500" lnSpcReduction="20000"/>
          </a:bodyPr>
          <a:lstStyle/>
          <a:p>
            <a:pPr algn="just"/>
            <a:r>
              <a:rPr lang="en-US" dirty="0" smtClean="0"/>
              <a:t>3 types of terrestrial laser scanners</a:t>
            </a:r>
            <a:r>
              <a:rPr lang="tr-TR" dirty="0" smtClean="0"/>
              <a:t> (TLS)</a:t>
            </a:r>
            <a:r>
              <a:rPr lang="en-US" dirty="0" smtClean="0"/>
              <a:t> widely used in modeling applications: Time of Flight, Phase Based and Triangulation laser scanners. Time of Flight Laser scanners</a:t>
            </a:r>
            <a:r>
              <a:rPr lang="tr-TR" dirty="0"/>
              <a:t>,</a:t>
            </a:r>
            <a:r>
              <a:rPr lang="en-US" dirty="0" smtClean="0"/>
              <a:t> measures time between emitted and reflected laser pulse</a:t>
            </a:r>
            <a:r>
              <a:rPr lang="tr-TR" dirty="0" smtClean="0"/>
              <a:t>.</a:t>
            </a:r>
          </a:p>
          <a:p>
            <a:pPr algn="just"/>
            <a:r>
              <a:rPr lang="en-US" dirty="0" smtClean="0"/>
              <a:t>Phase Based Laser Scanners, phase difference measured between emitted and reflected modulated </a:t>
            </a:r>
            <a:r>
              <a:rPr lang="en-US" dirty="0" err="1" smtClean="0"/>
              <a:t>continous</a:t>
            </a:r>
            <a:r>
              <a:rPr lang="en-US" dirty="0" smtClean="0"/>
              <a:t> wave laser beam</a:t>
            </a:r>
            <a:r>
              <a:rPr lang="tr-TR" dirty="0" smtClean="0"/>
              <a:t>.</a:t>
            </a:r>
            <a:endParaRPr lang="en-US"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6" y="3429000"/>
            <a:ext cx="911428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ikdörtgen 13"/>
          <p:cNvSpPr/>
          <p:nvPr/>
        </p:nvSpPr>
        <p:spPr>
          <a:xfrm>
            <a:off x="3172" y="4489"/>
            <a:ext cx="305983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1.1. </a:t>
            </a:r>
            <a:r>
              <a:rPr lang="tr-TR" sz="2000" b="1" dirty="0" err="1" smtClean="0">
                <a:solidFill>
                  <a:schemeClr val="tx2"/>
                </a:solidFill>
                <a:effectLst>
                  <a:outerShdw blurRad="38100" dist="38100" dir="2700000" algn="tl">
                    <a:srgbClr val="000000">
                      <a:alpha val="43137"/>
                    </a:srgbClr>
                  </a:outerShdw>
                </a:effectLst>
              </a:rPr>
              <a:t>Laser</a:t>
            </a:r>
            <a:r>
              <a:rPr lang="tr-TR" sz="2000" b="1" dirty="0" smtClean="0">
                <a:solidFill>
                  <a:schemeClr val="tx2"/>
                </a:solidFill>
                <a:effectLst>
                  <a:outerShdw blurRad="38100" dist="38100" dir="2700000" algn="tl">
                    <a:srgbClr val="000000">
                      <a:alpha val="43137"/>
                    </a:srgbClr>
                  </a:outerShdw>
                </a:effectLst>
              </a:rPr>
              <a:t> </a:t>
            </a:r>
            <a:r>
              <a:rPr lang="tr-TR" sz="2000" b="1" dirty="0" err="1" smtClean="0">
                <a:solidFill>
                  <a:schemeClr val="tx2"/>
                </a:solidFill>
                <a:effectLst>
                  <a:outerShdw blurRad="38100" dist="38100" dir="2700000" algn="tl">
                    <a:srgbClr val="000000">
                      <a:alpha val="43137"/>
                    </a:srgbClr>
                  </a:outerShdw>
                </a:effectLst>
              </a:rPr>
              <a:t>Scanner</a:t>
            </a:r>
            <a:endParaRPr lang="tr-TR" sz="2000" b="1" dirty="0">
              <a:solidFill>
                <a:schemeClr val="tx2"/>
              </a:solidFill>
              <a:effectLst>
                <a:outerShdw blurRad="38100" dist="38100" dir="2700000" algn="tl">
                  <a:srgbClr val="000000">
                    <a:alpha val="43137"/>
                  </a:srgbClr>
                </a:outerShdw>
              </a:effectLst>
            </a:endParaRPr>
          </a:p>
        </p:txBody>
      </p:sp>
      <p:sp>
        <p:nvSpPr>
          <p:cNvPr id="15" name="Dikdörtgen 14"/>
          <p:cNvSpPr/>
          <p:nvPr/>
        </p:nvSpPr>
        <p:spPr>
          <a:xfrm>
            <a:off x="3049199" y="4489"/>
            <a:ext cx="30243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2. Test </a:t>
            </a:r>
            <a:r>
              <a:rPr lang="tr-TR" sz="2000" dirty="0" err="1" smtClean="0">
                <a:solidFill>
                  <a:schemeClr val="tx2"/>
                </a:solidFill>
              </a:rPr>
              <a:t>Cases</a:t>
            </a:r>
            <a:endParaRPr lang="tr-TR" sz="2000" dirty="0">
              <a:solidFill>
                <a:schemeClr val="tx2"/>
              </a:solidFill>
            </a:endParaRPr>
          </a:p>
        </p:txBody>
      </p:sp>
      <p:sp>
        <p:nvSpPr>
          <p:cNvPr id="16" name="Dikdörtgen 15"/>
          <p:cNvSpPr/>
          <p:nvPr/>
        </p:nvSpPr>
        <p:spPr>
          <a:xfrm>
            <a:off x="6073535" y="9912"/>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pic>
        <p:nvPicPr>
          <p:cNvPr id="8" name="Picture 3" descr="C:\Users\sam\Desktop\CreativeCommons_Attribution_Licen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6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2670367823"/>
              </p:ext>
            </p:extLst>
          </p:nvPr>
        </p:nvGraphicFramePr>
        <p:xfrm>
          <a:off x="107505" y="2636912"/>
          <a:ext cx="8928992" cy="3888434"/>
        </p:xfrm>
        <a:graphic>
          <a:graphicData uri="http://schemas.openxmlformats.org/drawingml/2006/table">
            <a:tbl>
              <a:tblPr firstRow="1" firstCol="1" bandRow="1">
                <a:tableStyleId>{5C22544A-7EE6-4342-B048-85BDC9FD1C3A}</a:tableStyleId>
              </a:tblPr>
              <a:tblGrid>
                <a:gridCol w="2118745"/>
                <a:gridCol w="2656634"/>
                <a:gridCol w="2099741"/>
                <a:gridCol w="2053872"/>
              </a:tblGrid>
              <a:tr h="379381">
                <a:tc>
                  <a:txBody>
                    <a:bodyPr/>
                    <a:lstStyle/>
                    <a:p>
                      <a:pPr algn="just">
                        <a:lnSpc>
                          <a:spcPct val="115000"/>
                        </a:lnSpc>
                        <a:spcAft>
                          <a:spcPts val="0"/>
                        </a:spcAft>
                      </a:pPr>
                      <a:r>
                        <a:rPr lang="tr-TR" sz="1800" dirty="0">
                          <a:effectLst/>
                        </a:rPr>
                        <a:t> </a:t>
                      </a:r>
                      <a:endParaRPr lang="tr-TR" sz="18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Triangulation</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Phase</a:t>
                      </a:r>
                      <a:r>
                        <a:rPr lang="en-US" sz="1800" baseline="0" noProof="0" smtClean="0">
                          <a:effectLst/>
                        </a:rPr>
                        <a:t> Based</a:t>
                      </a:r>
                      <a:endParaRPr lang="en-US" sz="1800" noProof="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Time of Flight</a:t>
                      </a:r>
                      <a:endParaRPr lang="en-US" sz="1800" noProof="0" dirty="0">
                        <a:effectLst/>
                        <a:latin typeface="Calibri"/>
                        <a:ea typeface="Calibri"/>
                        <a:cs typeface="Times New Roman"/>
                      </a:endParaRPr>
                    </a:p>
                  </a:txBody>
                  <a:tcPr marL="68580" marR="68580" marT="0" marB="0"/>
                </a:tc>
              </a:tr>
              <a:tr h="379381">
                <a:tc>
                  <a:txBody>
                    <a:bodyPr/>
                    <a:lstStyle/>
                    <a:p>
                      <a:pPr algn="just">
                        <a:lnSpc>
                          <a:spcPct val="115000"/>
                        </a:lnSpc>
                        <a:spcAft>
                          <a:spcPts val="0"/>
                        </a:spcAft>
                      </a:pPr>
                      <a:r>
                        <a:rPr lang="en-US" sz="1800" noProof="0" smtClean="0">
                          <a:effectLst/>
                        </a:rPr>
                        <a:t>Range</a:t>
                      </a:r>
                      <a:endParaRPr lang="en-US" sz="1800" noProof="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Up to 10 m</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Up to 100m</a:t>
                      </a:r>
                      <a:endParaRPr lang="en-US" sz="1800" noProof="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100 m and</a:t>
                      </a:r>
                      <a:r>
                        <a:rPr lang="en-US" sz="1800" baseline="0" noProof="0" smtClean="0">
                          <a:effectLst/>
                        </a:rPr>
                        <a:t> higher</a:t>
                      </a:r>
                      <a:endParaRPr lang="en-US" sz="1800" noProof="0">
                        <a:effectLst/>
                        <a:latin typeface="Calibri"/>
                        <a:ea typeface="Calibri"/>
                        <a:cs typeface="Times New Roman"/>
                      </a:endParaRPr>
                    </a:p>
                  </a:txBody>
                  <a:tcPr marL="68580" marR="68580" marT="0" marB="0"/>
                </a:tc>
              </a:tr>
              <a:tr h="379381">
                <a:tc>
                  <a:txBody>
                    <a:bodyPr/>
                    <a:lstStyle/>
                    <a:p>
                      <a:pPr algn="just">
                        <a:lnSpc>
                          <a:spcPct val="115000"/>
                        </a:lnSpc>
                        <a:spcAft>
                          <a:spcPts val="0"/>
                        </a:spcAft>
                      </a:pPr>
                      <a:r>
                        <a:rPr lang="en-US" sz="1800" b="1" noProof="0" dirty="0" smtClean="0">
                          <a:effectLst/>
                        </a:rPr>
                        <a:t>D</a:t>
                      </a:r>
                      <a:r>
                        <a:rPr lang="en-US" sz="1800" b="1" noProof="0" dirty="0" smtClean="0">
                          <a:effectLst/>
                          <a:latin typeface="Calibri"/>
                          <a:cs typeface="Times New Roman"/>
                        </a:rPr>
                        <a:t>istance</a:t>
                      </a:r>
                      <a:r>
                        <a:rPr lang="en-US" sz="1800" b="1" baseline="0" noProof="0" dirty="0" smtClean="0">
                          <a:effectLst/>
                          <a:latin typeface="Calibri"/>
                          <a:cs typeface="Times New Roman"/>
                        </a:rPr>
                        <a:t> Resolution</a:t>
                      </a:r>
                      <a:endParaRPr lang="en-US" sz="1800" b="1" noProof="0" dirty="0" smtClean="0">
                        <a:effectLst/>
                      </a:endParaRPr>
                    </a:p>
                  </a:txBody>
                  <a:tcPr marL="68580" marR="68580" marT="0" marB="0"/>
                </a:tc>
                <a:tc>
                  <a:txBody>
                    <a:bodyPr/>
                    <a:lstStyle/>
                    <a:p>
                      <a:pPr algn="just">
                        <a:lnSpc>
                          <a:spcPct val="115000"/>
                        </a:lnSpc>
                        <a:spcAft>
                          <a:spcPts val="0"/>
                        </a:spcAft>
                      </a:pPr>
                      <a:r>
                        <a:rPr lang="en-US" sz="1800" noProof="0" dirty="0" smtClean="0">
                          <a:effectLst/>
                        </a:rPr>
                        <a:t>0.1 mm</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0.1 mm</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1 mm</a:t>
                      </a:r>
                      <a:endParaRPr lang="en-US" sz="1800" noProof="0">
                        <a:effectLst/>
                        <a:latin typeface="Calibri"/>
                        <a:ea typeface="Calibri"/>
                        <a:cs typeface="Times New Roman"/>
                      </a:endParaRPr>
                    </a:p>
                  </a:txBody>
                  <a:tcPr marL="68580" marR="68580" marT="0" marB="0"/>
                </a:tc>
              </a:tr>
              <a:tr h="379381">
                <a:tc>
                  <a:txBody>
                    <a:bodyPr/>
                    <a:lstStyle/>
                    <a:p>
                      <a:pPr algn="just">
                        <a:lnSpc>
                          <a:spcPct val="115000"/>
                        </a:lnSpc>
                        <a:spcAft>
                          <a:spcPts val="0"/>
                        </a:spcAft>
                      </a:pPr>
                      <a:r>
                        <a:rPr lang="en-US" sz="1800" noProof="0" dirty="0" smtClean="0">
                          <a:effectLst/>
                        </a:rPr>
                        <a:t>Scan </a:t>
                      </a:r>
                      <a:r>
                        <a:rPr lang="tr-TR" sz="1800" noProof="0" dirty="0" smtClean="0">
                          <a:effectLst/>
                        </a:rPr>
                        <a:t>Rate</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Very Fast</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Fast</a:t>
                      </a:r>
                      <a:endParaRPr lang="en-US" sz="1800" noProof="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latin typeface="+mn-lt"/>
                          <a:ea typeface="+mn-ea"/>
                          <a:cs typeface="+mn-cs"/>
                        </a:rPr>
                        <a:t>Slow</a:t>
                      </a:r>
                      <a:endParaRPr lang="en-US" sz="1800" noProof="0">
                        <a:effectLst/>
                        <a:latin typeface="Calibri"/>
                        <a:ea typeface="Calibri"/>
                        <a:cs typeface="Times New Roman"/>
                      </a:endParaRPr>
                    </a:p>
                  </a:txBody>
                  <a:tcPr marL="68580" marR="68580" marT="0" marB="0"/>
                </a:tc>
              </a:tr>
              <a:tr h="1185455">
                <a:tc>
                  <a:txBody>
                    <a:bodyPr/>
                    <a:lstStyle/>
                    <a:p>
                      <a:pPr algn="just">
                        <a:lnSpc>
                          <a:spcPct val="115000"/>
                        </a:lnSpc>
                        <a:spcAft>
                          <a:spcPts val="0"/>
                        </a:spcAft>
                      </a:pPr>
                      <a:r>
                        <a:rPr lang="en-US" sz="1800" noProof="0" dirty="0" smtClean="0">
                          <a:effectLst/>
                        </a:rPr>
                        <a:t>Advantages</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Fast data</a:t>
                      </a:r>
                      <a:r>
                        <a:rPr lang="en-US" sz="1800" baseline="0" noProof="0" dirty="0" smtClean="0">
                          <a:effectLst/>
                        </a:rPr>
                        <a:t> acquisition</a:t>
                      </a:r>
                      <a:r>
                        <a:rPr lang="en-US" sz="1800" noProof="0" dirty="0" smtClean="0">
                          <a:effectLst/>
                        </a:rPr>
                        <a:t>, low noise, high resolution</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High accuracy, fast data acquisition, low noise</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smtClean="0">
                          <a:effectLst/>
                        </a:rPr>
                        <a:t>High measurement range</a:t>
                      </a:r>
                      <a:endParaRPr lang="en-US" sz="1800" noProof="0">
                        <a:effectLst/>
                        <a:latin typeface="Calibri"/>
                        <a:ea typeface="Calibri"/>
                        <a:cs typeface="Times New Roman"/>
                      </a:endParaRPr>
                    </a:p>
                  </a:txBody>
                  <a:tcPr marL="68580" marR="68580" marT="0" marB="0"/>
                </a:tc>
              </a:tr>
              <a:tr h="1185455">
                <a:tc>
                  <a:txBody>
                    <a:bodyPr/>
                    <a:lstStyle/>
                    <a:p>
                      <a:pPr algn="just">
                        <a:lnSpc>
                          <a:spcPct val="115000"/>
                        </a:lnSpc>
                        <a:spcAft>
                          <a:spcPts val="0"/>
                        </a:spcAft>
                      </a:pPr>
                      <a:r>
                        <a:rPr lang="en-US" sz="1800" noProof="0" dirty="0" smtClean="0">
                          <a:effectLst/>
                        </a:rPr>
                        <a:t>Disadvantages</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Short</a:t>
                      </a:r>
                      <a:r>
                        <a:rPr lang="en-US" sz="1800" baseline="0" noProof="0" dirty="0" smtClean="0">
                          <a:effectLst/>
                        </a:rPr>
                        <a:t> range</a:t>
                      </a:r>
                      <a:r>
                        <a:rPr lang="en-US" sz="1800" noProof="0" dirty="0" smtClean="0">
                          <a:effectLst/>
                        </a:rPr>
                        <a:t>, limited</a:t>
                      </a:r>
                      <a:r>
                        <a:rPr lang="en-US" sz="1800" baseline="0" noProof="0" dirty="0" smtClean="0">
                          <a:effectLst/>
                        </a:rPr>
                        <a:t> field of view</a:t>
                      </a:r>
                      <a:r>
                        <a:rPr lang="en-US" sz="1800" noProof="0" dirty="0" smtClean="0">
                          <a:effectLst/>
                        </a:rPr>
                        <a:t>, weak low light performance</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latin typeface="+mn-lt"/>
                          <a:ea typeface="+mn-ea"/>
                          <a:cs typeface="+mn-cs"/>
                        </a:rPr>
                        <a:t>Comparatively</a:t>
                      </a:r>
                      <a:r>
                        <a:rPr lang="en-US" sz="1800" baseline="0" noProof="0" dirty="0" smtClean="0">
                          <a:effectLst/>
                          <a:latin typeface="+mn-lt"/>
                          <a:ea typeface="+mn-ea"/>
                          <a:cs typeface="+mn-cs"/>
                        </a:rPr>
                        <a:t> short range</a:t>
                      </a:r>
                      <a:endParaRPr lang="en-US" sz="1800" noProof="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800" noProof="0" dirty="0" smtClean="0">
                          <a:effectLst/>
                        </a:rPr>
                        <a:t>Low accuracy, high noise, slow scan speed</a:t>
                      </a:r>
                      <a:endParaRPr lang="en-US" sz="1800" noProof="0" dirty="0">
                        <a:effectLst/>
                        <a:latin typeface="Calibri"/>
                        <a:ea typeface="Calibri"/>
                        <a:cs typeface="Times New Roman"/>
                      </a:endParaRPr>
                    </a:p>
                  </a:txBody>
                  <a:tcPr marL="68580" marR="68580" marT="0" marB="0"/>
                </a:tc>
              </a:tr>
            </a:tbl>
          </a:graphicData>
        </a:graphic>
      </p:graphicFrame>
      <p:sp>
        <p:nvSpPr>
          <p:cNvPr id="7" name="İçerik Yer Tutucusu 2"/>
          <p:cNvSpPr>
            <a:spLocks noGrp="1"/>
          </p:cNvSpPr>
          <p:nvPr>
            <p:ph idx="1"/>
          </p:nvPr>
        </p:nvSpPr>
        <p:spPr>
          <a:xfrm>
            <a:off x="457200" y="1412777"/>
            <a:ext cx="8229600" cy="1152128"/>
          </a:xfrm>
        </p:spPr>
        <p:txBody>
          <a:bodyPr>
            <a:normAutofit/>
          </a:bodyPr>
          <a:lstStyle/>
          <a:p>
            <a:pPr algn="just"/>
            <a:r>
              <a:rPr lang="en-US" sz="2400" dirty="0" smtClean="0"/>
              <a:t>Comparison of 3 types of laser scanners in terms of range, distance resolution, scan rate</a:t>
            </a:r>
            <a:r>
              <a:rPr lang="tr-TR" sz="2400" dirty="0" smtClean="0"/>
              <a:t>.</a:t>
            </a:r>
            <a:endParaRPr lang="en-US" sz="2400" dirty="0" smtClean="0"/>
          </a:p>
        </p:txBody>
      </p:sp>
      <p:sp>
        <p:nvSpPr>
          <p:cNvPr id="11" name="Dikdörtgen 10"/>
          <p:cNvSpPr/>
          <p:nvPr/>
        </p:nvSpPr>
        <p:spPr>
          <a:xfrm>
            <a:off x="3172" y="4489"/>
            <a:ext cx="3059832"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1.1. </a:t>
            </a:r>
            <a:r>
              <a:rPr lang="tr-TR" sz="2000" b="1" dirty="0" err="1" smtClean="0">
                <a:solidFill>
                  <a:schemeClr val="tx2"/>
                </a:solidFill>
                <a:effectLst>
                  <a:outerShdw blurRad="38100" dist="38100" dir="2700000" algn="tl">
                    <a:srgbClr val="000000">
                      <a:alpha val="43137"/>
                    </a:srgbClr>
                  </a:outerShdw>
                </a:effectLst>
              </a:rPr>
              <a:t>Laser</a:t>
            </a:r>
            <a:r>
              <a:rPr lang="tr-TR" sz="2000" b="1" dirty="0" smtClean="0">
                <a:solidFill>
                  <a:schemeClr val="tx2"/>
                </a:solidFill>
                <a:effectLst>
                  <a:outerShdw blurRad="38100" dist="38100" dir="2700000" algn="tl">
                    <a:srgbClr val="000000">
                      <a:alpha val="43137"/>
                    </a:srgbClr>
                  </a:outerShdw>
                </a:effectLst>
              </a:rPr>
              <a:t> </a:t>
            </a:r>
            <a:r>
              <a:rPr lang="tr-TR" sz="2000" b="1" dirty="0" err="1" smtClean="0">
                <a:solidFill>
                  <a:schemeClr val="tx2"/>
                </a:solidFill>
                <a:effectLst>
                  <a:outerShdw blurRad="38100" dist="38100" dir="2700000" algn="tl">
                    <a:srgbClr val="000000">
                      <a:alpha val="43137"/>
                    </a:srgbClr>
                  </a:outerShdw>
                </a:effectLst>
              </a:rPr>
              <a:t>Scanner</a:t>
            </a:r>
            <a:endParaRPr lang="tr-TR" sz="2000" b="1" dirty="0">
              <a:solidFill>
                <a:schemeClr val="tx2"/>
              </a:solidFill>
              <a:effectLst>
                <a:outerShdw blurRad="38100" dist="38100" dir="2700000" algn="tl">
                  <a:srgbClr val="000000">
                    <a:alpha val="43137"/>
                  </a:srgbClr>
                </a:outerShdw>
              </a:effectLst>
            </a:endParaRPr>
          </a:p>
        </p:txBody>
      </p:sp>
      <p:sp>
        <p:nvSpPr>
          <p:cNvPr id="12" name="Dikdörtgen 11"/>
          <p:cNvSpPr/>
          <p:nvPr/>
        </p:nvSpPr>
        <p:spPr>
          <a:xfrm>
            <a:off x="3049199" y="4489"/>
            <a:ext cx="3024336"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2. Test </a:t>
            </a:r>
            <a:r>
              <a:rPr lang="tr-TR" sz="2000" dirty="0" err="1" smtClean="0">
                <a:solidFill>
                  <a:schemeClr val="tx2"/>
                </a:solidFill>
              </a:rPr>
              <a:t>Cases</a:t>
            </a:r>
            <a:endParaRPr lang="tr-TR" sz="2000" dirty="0">
              <a:solidFill>
                <a:schemeClr val="tx2"/>
              </a:solidFill>
            </a:endParaRPr>
          </a:p>
        </p:txBody>
      </p:sp>
      <p:sp>
        <p:nvSpPr>
          <p:cNvPr id="13" name="Dikdörtgen 12"/>
          <p:cNvSpPr/>
          <p:nvPr/>
        </p:nvSpPr>
        <p:spPr>
          <a:xfrm>
            <a:off x="6073535" y="9912"/>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sp>
        <p:nvSpPr>
          <p:cNvPr id="8"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9"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98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96145"/>
            <a:ext cx="8229599" cy="2044823"/>
          </a:xfrm>
        </p:spPr>
        <p:txBody>
          <a:bodyPr>
            <a:normAutofit fontScale="70000" lnSpcReduction="20000"/>
          </a:bodyPr>
          <a:lstStyle/>
          <a:p>
            <a:pPr algn="just"/>
            <a:r>
              <a:rPr lang="en-US" dirty="0" smtClean="0"/>
              <a:t>Photogrammetry is a technique of representing and measuring 3D objects using data stored on 2D photographs, which are the base for rectification. At least two projections are necessary to obtain information about three space coordinates, that is, from two photographs of the same object its true size can be determined and 3D model </a:t>
            </a:r>
            <a:r>
              <a:rPr lang="en-US" dirty="0" err="1" smtClean="0"/>
              <a:t>constructe</a:t>
            </a:r>
            <a:r>
              <a:rPr lang="tr-TR" dirty="0" smtClean="0"/>
              <a:t>d.</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52" t="29768" b="3719"/>
          <a:stretch/>
        </p:blipFill>
        <p:spPr bwMode="auto">
          <a:xfrm>
            <a:off x="251520" y="3242052"/>
            <a:ext cx="3888432" cy="30653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501008"/>
            <a:ext cx="4805410" cy="2667744"/>
          </a:xfrm>
          <a:prstGeom prst="rect">
            <a:avLst/>
          </a:prstGeom>
          <a:ln>
            <a:noFill/>
          </a:ln>
          <a:effectLst>
            <a:reflection blurRad="12700" stA="30000" endPos="30000" dist="5000" dir="5400000" sy="-100000" algn="bl" rotWithShape="0"/>
          </a:effectLst>
          <a:scene3d>
            <a:camera prst="perspectiveContrastingLeftFacing">
              <a:rot lat="300000" lon="15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3172" y="4489"/>
            <a:ext cx="356071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effectLst>
                  <a:outerShdw blurRad="38100" dist="38100" dir="2700000" algn="tl">
                    <a:srgbClr val="000000">
                      <a:alpha val="43137"/>
                    </a:srgbClr>
                  </a:outerShdw>
                </a:effectLst>
              </a:rPr>
              <a:t>1.2. </a:t>
            </a:r>
            <a:r>
              <a:rPr lang="en-US" sz="2000" b="1" dirty="0" err="1" smtClean="0">
                <a:solidFill>
                  <a:schemeClr val="tx2"/>
                </a:solidFill>
                <a:effectLst>
                  <a:outerShdw blurRad="38100" dist="38100" dir="2700000" algn="tl">
                    <a:srgbClr val="000000">
                      <a:alpha val="43137"/>
                    </a:srgbClr>
                  </a:outerShdw>
                </a:effectLst>
              </a:rPr>
              <a:t>Terrestr</a:t>
            </a:r>
            <a:r>
              <a:rPr lang="tr-TR" sz="2000" b="1" dirty="0">
                <a:solidFill>
                  <a:schemeClr val="tx2"/>
                </a:solidFill>
                <a:effectLst>
                  <a:outerShdw blurRad="38100" dist="38100" dir="2700000" algn="tl">
                    <a:srgbClr val="000000">
                      <a:alpha val="43137"/>
                    </a:srgbClr>
                  </a:outerShdw>
                </a:effectLst>
              </a:rPr>
              <a:t>i</a:t>
            </a:r>
            <a:r>
              <a:rPr lang="en-US" sz="2000" b="1" dirty="0">
                <a:solidFill>
                  <a:schemeClr val="tx2"/>
                </a:solidFill>
                <a:effectLst>
                  <a:outerShdw blurRad="38100" dist="38100" dir="2700000" algn="tl">
                    <a:srgbClr val="000000">
                      <a:alpha val="43137"/>
                    </a:srgbClr>
                  </a:outerShdw>
                </a:effectLst>
              </a:rPr>
              <a:t>al Photogrammetry</a:t>
            </a:r>
            <a:endParaRPr lang="tr-TR" sz="2000" b="1" dirty="0">
              <a:solidFill>
                <a:schemeClr val="tx2"/>
              </a:solidFill>
              <a:effectLst>
                <a:outerShdw blurRad="38100" dist="38100" dir="2700000" algn="tl">
                  <a:srgbClr val="000000">
                    <a:alpha val="43137"/>
                  </a:srgbClr>
                </a:outerShdw>
              </a:effectLst>
            </a:endParaRPr>
          </a:p>
        </p:txBody>
      </p:sp>
      <p:sp>
        <p:nvSpPr>
          <p:cNvPr id="9" name="Dikdörtgen 8"/>
          <p:cNvSpPr/>
          <p:nvPr/>
        </p:nvSpPr>
        <p:spPr>
          <a:xfrm>
            <a:off x="3563888" y="4489"/>
            <a:ext cx="280831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2. Test </a:t>
            </a:r>
            <a:r>
              <a:rPr lang="tr-TR" sz="2000" dirty="0" err="1" smtClean="0">
                <a:solidFill>
                  <a:schemeClr val="tx2"/>
                </a:solidFill>
              </a:rPr>
              <a:t>Cases</a:t>
            </a:r>
            <a:endParaRPr lang="tr-TR" sz="2000" dirty="0">
              <a:solidFill>
                <a:schemeClr val="tx2"/>
              </a:solidFill>
            </a:endParaRPr>
          </a:p>
        </p:txBody>
      </p:sp>
      <p:sp>
        <p:nvSpPr>
          <p:cNvPr id="10" name="Dikdörtgen 9"/>
          <p:cNvSpPr/>
          <p:nvPr/>
        </p:nvSpPr>
        <p:spPr>
          <a:xfrm>
            <a:off x="6372199" y="9912"/>
            <a:ext cx="2761167"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sp>
        <p:nvSpPr>
          <p:cNvPr id="11"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2" name="Picture 3" descr="C:\Users\sam\Desktop\CreativeCommons_Attribution_Licen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58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72" y="548680"/>
            <a:ext cx="6873084" cy="6120679"/>
          </a:xfrm>
        </p:spPr>
        <p:txBody>
          <a:bodyPr>
            <a:noAutofit/>
          </a:bodyPr>
          <a:lstStyle/>
          <a:p>
            <a:pPr algn="just"/>
            <a:endParaRPr lang="tr-TR" sz="2200" dirty="0" smtClean="0"/>
          </a:p>
          <a:p>
            <a:pPr algn="just"/>
            <a:r>
              <a:rPr lang="tr-TR" sz="2200" dirty="0" smtClean="0"/>
              <a:t>Canon </a:t>
            </a:r>
            <a:r>
              <a:rPr lang="tr-TR" sz="2200" dirty="0"/>
              <a:t>550d DSLR </a:t>
            </a:r>
            <a:r>
              <a:rPr lang="tr-TR" sz="2200" dirty="0" smtClean="0"/>
              <a:t>non-metric camera with </a:t>
            </a:r>
            <a:r>
              <a:rPr lang="tr-TR" sz="2200" dirty="0"/>
              <a:t>18-5mm </a:t>
            </a:r>
            <a:r>
              <a:rPr lang="tr-TR" sz="2200" dirty="0" smtClean="0"/>
              <a:t>Lens</a:t>
            </a:r>
          </a:p>
          <a:p>
            <a:pPr algn="just"/>
            <a:r>
              <a:rPr lang="tr-TR" sz="2200" dirty="0" smtClean="0"/>
              <a:t>Leica C 10 </a:t>
            </a:r>
            <a:r>
              <a:rPr lang="tr-TR" sz="2200" dirty="0"/>
              <a:t>S</a:t>
            </a:r>
            <a:r>
              <a:rPr lang="tr-TR" sz="2200" dirty="0" smtClean="0"/>
              <a:t>canstation Time of Flight Laser </a:t>
            </a:r>
            <a:r>
              <a:rPr lang="tr-TR" sz="2200" dirty="0"/>
              <a:t>S</a:t>
            </a:r>
            <a:r>
              <a:rPr lang="tr-TR" sz="2200" dirty="0" smtClean="0"/>
              <a:t>canner</a:t>
            </a:r>
          </a:p>
          <a:p>
            <a:pPr algn="just"/>
            <a:r>
              <a:rPr lang="en-US" sz="2200" dirty="0" smtClean="0"/>
              <a:t>Topcon GPT 3100NW total station used for determining absolute positions of points and also for </a:t>
            </a:r>
            <a:r>
              <a:rPr lang="en-US" sz="2200" dirty="0" err="1" smtClean="0"/>
              <a:t>georeferencing</a:t>
            </a:r>
            <a:r>
              <a:rPr lang="en-US" sz="2200" dirty="0" smtClean="0"/>
              <a:t> the</a:t>
            </a:r>
            <a:r>
              <a:rPr lang="tr-TR" sz="2200" dirty="0" smtClean="0"/>
              <a:t> </a:t>
            </a:r>
            <a:r>
              <a:rPr lang="en-US" sz="2200" dirty="0" smtClean="0"/>
              <a:t>models</a:t>
            </a:r>
            <a:r>
              <a:rPr lang="tr-TR" sz="2200" dirty="0" smtClean="0"/>
              <a:t>.</a:t>
            </a:r>
          </a:p>
          <a:p>
            <a:pPr algn="just"/>
            <a:endParaRPr lang="tr-TR" sz="2200" dirty="0" smtClean="0"/>
          </a:p>
          <a:p>
            <a:pPr algn="just">
              <a:spcBef>
                <a:spcPts val="0"/>
              </a:spcBef>
            </a:pPr>
            <a:r>
              <a:rPr lang="en-US" sz="2200" dirty="0" smtClean="0"/>
              <a:t>3 methods used to investigate the accuracy of TLS and T</a:t>
            </a:r>
            <a:r>
              <a:rPr lang="tr-TR" sz="2200" dirty="0" smtClean="0"/>
              <a:t>P</a:t>
            </a:r>
            <a:r>
              <a:rPr lang="en-US" sz="2200" dirty="0" smtClean="0"/>
              <a:t>. Which are;</a:t>
            </a:r>
          </a:p>
          <a:p>
            <a:pPr algn="just">
              <a:spcBef>
                <a:spcPts val="0"/>
              </a:spcBef>
            </a:pPr>
            <a:r>
              <a:rPr lang="en-US" sz="2200" dirty="0" smtClean="0"/>
              <a:t>Different instrument to target distance testing area with equally distributed control points.</a:t>
            </a:r>
          </a:p>
          <a:p>
            <a:pPr algn="just">
              <a:spcBef>
                <a:spcPts val="0"/>
              </a:spcBef>
            </a:pPr>
            <a:r>
              <a:rPr lang="en-US" sz="2200" dirty="0" smtClean="0"/>
              <a:t>Measuring dimensions of a set of regular shaped small objects</a:t>
            </a:r>
            <a:endParaRPr lang="tr-TR" sz="2200" dirty="0" smtClean="0"/>
          </a:p>
          <a:p>
            <a:pPr algn="just">
              <a:spcBef>
                <a:spcPts val="0"/>
              </a:spcBef>
            </a:pPr>
            <a:r>
              <a:rPr lang="en-US" sz="2200" dirty="0" smtClean="0"/>
              <a:t>Measuring an irregular shaped surface </a:t>
            </a:r>
          </a:p>
          <a:p>
            <a:pPr algn="just"/>
            <a:endParaRPr lang="tr-TR" sz="2200" dirty="0"/>
          </a:p>
        </p:txBody>
      </p:sp>
      <p:sp>
        <p:nvSpPr>
          <p:cNvPr id="6" name="Dikdörtgen 5"/>
          <p:cNvSpPr/>
          <p:nvPr/>
        </p:nvSpPr>
        <p:spPr>
          <a:xfrm>
            <a:off x="3172" y="4489"/>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1. </a:t>
            </a:r>
            <a:r>
              <a:rPr lang="tr-TR" sz="2000" dirty="0" err="1" smtClean="0">
                <a:solidFill>
                  <a:schemeClr val="tx2"/>
                </a:solidFill>
              </a:rPr>
              <a:t>Introduction</a:t>
            </a:r>
            <a:endParaRPr lang="tr-TR" sz="2000" dirty="0">
              <a:solidFill>
                <a:schemeClr val="tx2"/>
              </a:solidFill>
            </a:endParaRPr>
          </a:p>
        </p:txBody>
      </p:sp>
      <p:sp>
        <p:nvSpPr>
          <p:cNvPr id="7" name="Dikdörtgen 6"/>
          <p:cNvSpPr/>
          <p:nvPr/>
        </p:nvSpPr>
        <p:spPr>
          <a:xfrm>
            <a:off x="3049199" y="4489"/>
            <a:ext cx="3024336"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2"/>
                </a:solidFill>
                <a:effectLst>
                  <a:outerShdw blurRad="38100" dist="38100" dir="2700000" algn="tl">
                    <a:srgbClr val="000000">
                      <a:alpha val="43137"/>
                    </a:srgbClr>
                  </a:outerShdw>
                </a:effectLst>
              </a:rPr>
              <a:t>2.1. Test </a:t>
            </a:r>
            <a:r>
              <a:rPr lang="tr-TR" sz="2000" b="1" dirty="0" err="1" smtClean="0">
                <a:solidFill>
                  <a:schemeClr val="tx2"/>
                </a:solidFill>
                <a:effectLst>
                  <a:outerShdw blurRad="38100" dist="38100" dir="2700000" algn="tl">
                    <a:srgbClr val="000000">
                      <a:alpha val="43137"/>
                    </a:srgbClr>
                  </a:outerShdw>
                </a:effectLst>
              </a:rPr>
              <a:t>Setup</a:t>
            </a:r>
            <a:endParaRPr lang="tr-TR" sz="2000" b="1" dirty="0">
              <a:solidFill>
                <a:schemeClr val="tx2"/>
              </a:solidFill>
              <a:effectLst>
                <a:outerShdw blurRad="38100" dist="38100" dir="2700000" algn="tl">
                  <a:srgbClr val="000000">
                    <a:alpha val="43137"/>
                  </a:srgbClr>
                </a:outerShdw>
              </a:effectLst>
            </a:endParaRPr>
          </a:p>
        </p:txBody>
      </p:sp>
      <p:sp>
        <p:nvSpPr>
          <p:cNvPr id="8" name="Dikdörtgen 7"/>
          <p:cNvSpPr/>
          <p:nvPr/>
        </p:nvSpPr>
        <p:spPr>
          <a:xfrm>
            <a:off x="6073535" y="9912"/>
            <a:ext cx="3059832"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pic>
        <p:nvPicPr>
          <p:cNvPr id="9" name="Resim 3" descr="Stazioni Totali TOPCON serie GPT3100NW - Clicca l'immagine per chiudere"/>
          <p:cNvPicPr/>
          <p:nvPr/>
        </p:nvPicPr>
        <p:blipFill rotWithShape="1">
          <a:blip r:embed="rId2" cstate="print">
            <a:extLst>
              <a:ext uri="{BEBA8EAE-BF5A-486C-A8C5-ECC9F3942E4B}">
                <a14:imgProps xmlns:a14="http://schemas.microsoft.com/office/drawing/2010/main">
                  <a14:imgLayer r:embed="rId3">
                    <a14:imgEffect>
                      <a14:backgroundRemoval t="3632" b="97337" l="9685" r="89831"/>
                    </a14:imgEffect>
                  </a14:imgLayer>
                </a14:imgProps>
              </a:ext>
            </a:extLst>
          </a:blip>
          <a:srcRect l="18975" r="16554"/>
          <a:stretch/>
        </p:blipFill>
        <p:spPr bwMode="auto">
          <a:xfrm>
            <a:off x="7185983" y="4025376"/>
            <a:ext cx="1584177" cy="2133615"/>
          </a:xfrm>
          <a:prstGeom prst="rect">
            <a:avLst/>
          </a:prstGeom>
          <a:noFill/>
          <a:ln w="9525">
            <a:noFill/>
            <a:miter lim="800000"/>
            <a:headEnd/>
            <a:tailEnd/>
          </a:ln>
        </p:spPr>
      </p:pic>
      <p:pic>
        <p:nvPicPr>
          <p:cNvPr id="10" name="Resim 4" descr="G:\TEZ\resimler\canon-eos-550d-insurgent-t2i-apprais.jpg"/>
          <p:cNvPicPr/>
          <p:nvPr/>
        </p:nvPicPr>
        <p:blipFill rotWithShape="1">
          <a:blip r:embed="rId4" cstate="print">
            <a:extLst>
              <a:ext uri="{BEBA8EAE-BF5A-486C-A8C5-ECC9F3942E4B}">
                <a14:imgProps xmlns:a14="http://schemas.microsoft.com/office/drawing/2010/main">
                  <a14:imgLayer r:embed="rId5">
                    <a14:imgEffect>
                      <a14:backgroundRemoval t="4505" b="91892" l="3077" r="49808"/>
                    </a14:imgEffect>
                  </a14:imgLayer>
                </a14:imgProps>
              </a:ext>
            </a:extLst>
          </a:blip>
          <a:srcRect l="2101" r="50000" b="7401"/>
          <a:stretch/>
        </p:blipFill>
        <p:spPr bwMode="auto">
          <a:xfrm>
            <a:off x="7055485" y="548680"/>
            <a:ext cx="1584176" cy="1360481"/>
          </a:xfrm>
          <a:prstGeom prst="rect">
            <a:avLst/>
          </a:prstGeom>
          <a:noFill/>
          <a:ln w="9525">
            <a:noFill/>
            <a:miter lim="800000"/>
            <a:headEnd/>
            <a:tailEnd/>
          </a:ln>
        </p:spPr>
      </p:pic>
      <p:pic>
        <p:nvPicPr>
          <p:cNvPr id="11" name="Resim 5" descr="http://www.grupoacre.com/admin/resources/noticias/fotos/137/Leica_ScanStation_C10.jpg"/>
          <p:cNvPicPr/>
          <p:nvPr/>
        </p:nvPicPr>
        <p:blipFill rotWithShape="1">
          <a:blip r:embed="rId6" cstate="print">
            <a:extLst>
              <a:ext uri="{BEBA8EAE-BF5A-486C-A8C5-ECC9F3942E4B}">
                <a14:imgProps xmlns:a14="http://schemas.microsoft.com/office/drawing/2010/main">
                  <a14:imgLayer r:embed="rId7">
                    <a14:imgEffect>
                      <a14:backgroundRemoval t="2000" b="99000" l="14750" r="80375">
                        <a14:foregroundMark x1="21125" y1="23333" x2="21125" y2="23333"/>
                        <a14:foregroundMark x1="32000" y1="21000" x2="32000" y2="21000"/>
                        <a14:foregroundMark x1="38500" y1="10000" x2="38500" y2="10000"/>
                        <a14:foregroundMark x1="44500" y1="5500" x2="44500" y2="5500"/>
                        <a14:foregroundMark x1="54250" y1="5000" x2="56875" y2="15833"/>
                        <a14:foregroundMark x1="52500" y1="5000" x2="40750" y2="5500"/>
                        <a14:foregroundMark x1="40875" y1="6500" x2="39375" y2="19167"/>
                        <a14:foregroundMark x1="36750" y1="21833" x2="24750" y2="21833"/>
                        <a14:foregroundMark x1="23625" y1="21167" x2="23875" y2="13167"/>
                      </a14:backgroundRemoval>
                    </a14:imgEffect>
                  </a14:imgLayer>
                </a14:imgProps>
              </a:ext>
              <a:ext uri="{28A0092B-C50C-407E-A947-70E740481C1C}">
                <a14:useLocalDpi xmlns:a14="http://schemas.microsoft.com/office/drawing/2010/main" val="0"/>
              </a:ext>
            </a:extLst>
          </a:blip>
          <a:srcRect l="14348" r="18706"/>
          <a:stretch/>
        </p:blipFill>
        <p:spPr bwMode="auto">
          <a:xfrm>
            <a:off x="7055485" y="1873379"/>
            <a:ext cx="1836995" cy="2026174"/>
          </a:xfrm>
          <a:prstGeom prst="rect">
            <a:avLst/>
          </a:prstGeom>
          <a:noFill/>
          <a:ln>
            <a:noFill/>
          </a:ln>
        </p:spPr>
      </p:pic>
      <p:sp>
        <p:nvSpPr>
          <p:cNvPr id="12"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3" name="Picture 3" descr="C:\Users\sam\Desktop\CreativeCommons_Attribution_Licens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46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http://www.grupoacre.com/admin/resources/noticias/fotos/137/Leica_ScanStation_C10.jpg"/>
          <p:cNvPicPr/>
          <p:nvPr/>
        </p:nvPicPr>
        <p:blipFill rotWithShape="1">
          <a:blip r:embed="rId2" cstate="print">
            <a:extLst>
              <a:ext uri="{BEBA8EAE-BF5A-486C-A8C5-ECC9F3942E4B}">
                <a14:imgProps xmlns:a14="http://schemas.microsoft.com/office/drawing/2010/main">
                  <a14:imgLayer r:embed="rId3">
                    <a14:imgEffect>
                      <a14:backgroundRemoval t="2000" b="99000" l="14750" r="80375">
                        <a14:foregroundMark x1="21125" y1="23333" x2="21125" y2="23333"/>
                        <a14:foregroundMark x1="32000" y1="21000" x2="32000" y2="21000"/>
                        <a14:foregroundMark x1="38500" y1="10000" x2="38500" y2="10000"/>
                        <a14:foregroundMark x1="44500" y1="5500" x2="44500" y2="5500"/>
                        <a14:foregroundMark x1="54250" y1="5000" x2="56875" y2="15833"/>
                        <a14:foregroundMark x1="52500" y1="5000" x2="40750" y2="5500"/>
                        <a14:foregroundMark x1="40875" y1="6500" x2="39375" y2="19167"/>
                        <a14:foregroundMark x1="36750" y1="21833" x2="24750" y2="21833"/>
                        <a14:foregroundMark x1="23625" y1="21167" x2="23875" y2="13167"/>
                      </a14:backgroundRemoval>
                    </a14:imgEffect>
                  </a14:imgLayer>
                </a14:imgProps>
              </a:ext>
              <a:ext uri="{28A0092B-C50C-407E-A947-70E740481C1C}">
                <a14:useLocalDpi xmlns:a14="http://schemas.microsoft.com/office/drawing/2010/main" val="0"/>
              </a:ext>
            </a:extLst>
          </a:blip>
          <a:srcRect l="14348" r="18706"/>
          <a:stretch/>
        </p:blipFill>
        <p:spPr bwMode="auto">
          <a:xfrm>
            <a:off x="5804838" y="1340768"/>
            <a:ext cx="3240108" cy="3600400"/>
          </a:xfrm>
          <a:prstGeom prst="rect">
            <a:avLst/>
          </a:prstGeom>
          <a:noFill/>
          <a:ln>
            <a:noFill/>
          </a:ln>
        </p:spPr>
      </p:pic>
      <p:sp>
        <p:nvSpPr>
          <p:cNvPr id="7" name="İçerik Yer Tutucusu 2"/>
          <p:cNvSpPr txBox="1">
            <a:spLocks/>
          </p:cNvSpPr>
          <p:nvPr/>
        </p:nvSpPr>
        <p:spPr>
          <a:xfrm>
            <a:off x="33854" y="1196752"/>
            <a:ext cx="5770984"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200" dirty="0" smtClean="0"/>
              <a:t>Leica ScanStation C10 time of flight laser scanner used </a:t>
            </a:r>
            <a:r>
              <a:rPr lang="tr-TR" sz="2200" dirty="0"/>
              <a:t>in this </a:t>
            </a:r>
            <a:r>
              <a:rPr lang="tr-TR" sz="2200" dirty="0" smtClean="0"/>
              <a:t>study.</a:t>
            </a:r>
          </a:p>
          <a:p>
            <a:pPr algn="just"/>
            <a:r>
              <a:rPr lang="tr-TR" sz="2200" dirty="0" smtClean="0"/>
              <a:t>Laser point clouds merged and referenced in Leica Cyclone software.</a:t>
            </a:r>
          </a:p>
          <a:p>
            <a:pPr algn="just"/>
            <a:r>
              <a:rPr lang="tr-TR" sz="2200" dirty="0" smtClean="0"/>
              <a:t>Maximum </a:t>
            </a:r>
            <a:r>
              <a:rPr lang="tr-TR" sz="2200" dirty="0" err="1" smtClean="0"/>
              <a:t>range</a:t>
            </a:r>
            <a:r>
              <a:rPr lang="tr-TR" sz="2200" dirty="0" smtClean="0"/>
              <a:t>: 300m</a:t>
            </a:r>
          </a:p>
          <a:p>
            <a:pPr algn="just"/>
            <a:r>
              <a:rPr lang="tr-TR" sz="2200" dirty="0" err="1" smtClean="0"/>
              <a:t>Scan</a:t>
            </a:r>
            <a:r>
              <a:rPr lang="tr-TR" sz="2200" dirty="0" smtClean="0"/>
              <a:t> rate : 50,000 </a:t>
            </a:r>
            <a:r>
              <a:rPr lang="tr-TR" sz="2200" dirty="0" err="1" smtClean="0"/>
              <a:t>pts</a:t>
            </a:r>
            <a:r>
              <a:rPr lang="tr-TR" sz="2200" dirty="0" smtClean="0"/>
              <a:t>/s</a:t>
            </a:r>
          </a:p>
          <a:p>
            <a:pPr algn="just"/>
            <a:r>
              <a:rPr lang="tr-TR" sz="2200" dirty="0" err="1" smtClean="0"/>
              <a:t>Horizontal</a:t>
            </a:r>
            <a:r>
              <a:rPr lang="tr-TR" sz="2200" dirty="0" smtClean="0"/>
              <a:t> FOV:360 </a:t>
            </a:r>
            <a:r>
              <a:rPr lang="tr-TR" sz="2200" dirty="0" err="1" smtClean="0"/>
              <a:t>degrees</a:t>
            </a:r>
            <a:r>
              <a:rPr lang="tr-TR" sz="2200" dirty="0" smtClean="0"/>
              <a:t>, </a:t>
            </a:r>
            <a:r>
              <a:rPr lang="tr-TR" sz="2200" dirty="0" err="1" smtClean="0"/>
              <a:t>Vertical</a:t>
            </a:r>
            <a:r>
              <a:rPr lang="tr-TR" sz="2200" dirty="0" smtClean="0"/>
              <a:t> FOV:270 </a:t>
            </a:r>
            <a:r>
              <a:rPr lang="tr-TR" sz="2200" dirty="0" err="1" smtClean="0"/>
              <a:t>degrees</a:t>
            </a:r>
            <a:endParaRPr lang="tr-TR" sz="2200" dirty="0" smtClean="0"/>
          </a:p>
          <a:p>
            <a:pPr algn="just"/>
            <a:r>
              <a:rPr lang="tr-TR" sz="2200" dirty="0" err="1" smtClean="0"/>
              <a:t>Accuracy</a:t>
            </a:r>
            <a:r>
              <a:rPr lang="tr-TR" sz="2200" dirty="0" smtClean="0"/>
              <a:t> of </a:t>
            </a:r>
            <a:r>
              <a:rPr lang="tr-TR" sz="2200" dirty="0" err="1" smtClean="0"/>
              <a:t>single</a:t>
            </a:r>
            <a:r>
              <a:rPr lang="tr-TR" sz="2200" dirty="0" smtClean="0"/>
              <a:t> </a:t>
            </a:r>
            <a:r>
              <a:rPr lang="tr-TR" sz="2200" dirty="0" err="1" smtClean="0"/>
              <a:t>measurement</a:t>
            </a:r>
            <a:r>
              <a:rPr lang="tr-TR" sz="2200" dirty="0"/>
              <a:t>;</a:t>
            </a:r>
            <a:r>
              <a:rPr lang="tr-TR" sz="2200" dirty="0" smtClean="0"/>
              <a:t> </a:t>
            </a:r>
            <a:r>
              <a:rPr lang="tr-TR" sz="2200" dirty="0" err="1" smtClean="0"/>
              <a:t>position</a:t>
            </a:r>
            <a:r>
              <a:rPr lang="tr-TR" sz="2200" dirty="0" smtClean="0"/>
              <a:t>: 6 mm; </a:t>
            </a:r>
            <a:r>
              <a:rPr lang="tr-TR" sz="2200" dirty="0" err="1" smtClean="0"/>
              <a:t>distance</a:t>
            </a:r>
            <a:r>
              <a:rPr lang="tr-TR" sz="2200" dirty="0" smtClean="0"/>
              <a:t>: 4 mm</a:t>
            </a:r>
            <a:endParaRPr lang="en-US" sz="2200" dirty="0" smtClean="0"/>
          </a:p>
        </p:txBody>
      </p:sp>
      <p:sp>
        <p:nvSpPr>
          <p:cNvPr id="8" name="Dikdörtgen 7"/>
          <p:cNvSpPr/>
          <p:nvPr/>
        </p:nvSpPr>
        <p:spPr>
          <a:xfrm>
            <a:off x="3172" y="4489"/>
            <a:ext cx="269662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1. </a:t>
            </a:r>
            <a:r>
              <a:rPr lang="tr-TR" sz="2000" dirty="0" err="1" smtClean="0">
                <a:solidFill>
                  <a:schemeClr val="tx2"/>
                </a:solidFill>
              </a:rPr>
              <a:t>Introduction</a:t>
            </a:r>
            <a:endParaRPr lang="tr-TR" sz="2000" dirty="0">
              <a:solidFill>
                <a:schemeClr val="tx2"/>
              </a:solidFill>
            </a:endParaRPr>
          </a:p>
        </p:txBody>
      </p:sp>
      <p:sp>
        <p:nvSpPr>
          <p:cNvPr id="9" name="Dikdörtgen 8"/>
          <p:cNvSpPr/>
          <p:nvPr/>
        </p:nvSpPr>
        <p:spPr>
          <a:xfrm>
            <a:off x="2699793" y="4489"/>
            <a:ext cx="3600400"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effectLst>
                  <a:outerShdw blurRad="38100" dist="38100" dir="2700000" algn="tl">
                    <a:srgbClr val="000000">
                      <a:alpha val="43137"/>
                    </a:srgbClr>
                  </a:outerShdw>
                </a:effectLst>
              </a:rPr>
              <a:t>2.2. Time of Flight Laser Scanner</a:t>
            </a:r>
            <a:endParaRPr lang="tr-TR" sz="2000" b="1" dirty="0">
              <a:solidFill>
                <a:schemeClr val="tx2"/>
              </a:solidFill>
              <a:effectLst>
                <a:outerShdw blurRad="38100" dist="38100" dir="2700000" algn="tl">
                  <a:srgbClr val="000000">
                    <a:alpha val="43137"/>
                  </a:srgbClr>
                </a:outerShdw>
              </a:effectLst>
            </a:endParaRPr>
          </a:p>
        </p:txBody>
      </p:sp>
      <p:sp>
        <p:nvSpPr>
          <p:cNvPr id="10" name="Dikdörtgen 9"/>
          <p:cNvSpPr/>
          <p:nvPr/>
        </p:nvSpPr>
        <p:spPr>
          <a:xfrm>
            <a:off x="6300193" y="9912"/>
            <a:ext cx="2833173"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sp>
        <p:nvSpPr>
          <p:cNvPr id="11"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2" name="Picture 3" descr="C:\Users\sam\Desktop\CreativeCommons_Attribution_Licen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58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17873392"/>
              </p:ext>
            </p:extLst>
          </p:nvPr>
        </p:nvGraphicFramePr>
        <p:xfrm>
          <a:off x="0" y="1437384"/>
          <a:ext cx="9144000" cy="1962912"/>
        </p:xfrm>
        <a:graphic>
          <a:graphicData uri="http://schemas.openxmlformats.org/drawingml/2006/table">
            <a:tbl>
              <a:tblPr firstRow="1" firstCol="1" bandRow="1">
                <a:tableStyleId>{5C22544A-7EE6-4342-B048-85BDC9FD1C3A}</a:tableStyleId>
              </a:tblPr>
              <a:tblGrid>
                <a:gridCol w="2640427"/>
                <a:gridCol w="6503573"/>
              </a:tblGrid>
              <a:tr h="84715">
                <a:tc>
                  <a:txBody>
                    <a:bodyPr/>
                    <a:lstStyle/>
                    <a:p>
                      <a:pPr marL="450215" algn="just">
                        <a:lnSpc>
                          <a:spcPct val="115000"/>
                        </a:lnSpc>
                        <a:spcAft>
                          <a:spcPts val="0"/>
                        </a:spcAft>
                        <a:tabLst>
                          <a:tab pos="775335" algn="l"/>
                        </a:tabLst>
                      </a:pPr>
                      <a:r>
                        <a:rPr lang="tr-TR" sz="1400" dirty="0" smtClean="0">
                          <a:effectLst/>
                          <a:latin typeface="+mn-lt"/>
                          <a:ea typeface="+mn-ea"/>
                          <a:cs typeface="+mn-cs"/>
                        </a:rPr>
                        <a:t>Sensor</a:t>
                      </a:r>
                      <a:r>
                        <a:rPr lang="tr-TR" sz="1400" baseline="0" dirty="0" smtClean="0">
                          <a:effectLst/>
                          <a:latin typeface="+mn-lt"/>
                          <a:ea typeface="+mn-ea"/>
                          <a:cs typeface="+mn-cs"/>
                        </a:rPr>
                        <a:t> Type</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CMOS</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latin typeface="+mn-lt"/>
                          <a:ea typeface="+mn-ea"/>
                          <a:cs typeface="+mn-cs"/>
                        </a:rPr>
                        <a:t>Sensor</a:t>
                      </a:r>
                      <a:r>
                        <a:rPr lang="tr-TR" sz="1400" baseline="0" dirty="0" smtClean="0">
                          <a:effectLst/>
                          <a:latin typeface="+mn-lt"/>
                          <a:ea typeface="+mn-ea"/>
                          <a:cs typeface="+mn-cs"/>
                        </a:rPr>
                        <a:t> Size</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22.3 x 14.9 mm</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rPr>
                        <a:t>Pixel</a:t>
                      </a:r>
                      <a:r>
                        <a:rPr lang="tr-TR" sz="1400" baseline="0" dirty="0" smtClean="0">
                          <a:effectLst/>
                        </a:rPr>
                        <a:t> Count</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18 </a:t>
                      </a:r>
                      <a:r>
                        <a:rPr lang="tr-TR" sz="1400" dirty="0" smtClean="0">
                          <a:effectLst/>
                        </a:rPr>
                        <a:t>million</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latin typeface="+mn-lt"/>
                          <a:ea typeface="+mn-ea"/>
                          <a:cs typeface="+mn-cs"/>
                        </a:rPr>
                        <a:t>Aspect</a:t>
                      </a:r>
                      <a:r>
                        <a:rPr lang="tr-TR" sz="1400" baseline="0" dirty="0" smtClean="0">
                          <a:effectLst/>
                          <a:latin typeface="+mn-lt"/>
                          <a:ea typeface="+mn-ea"/>
                          <a:cs typeface="+mn-cs"/>
                        </a:rPr>
                        <a:t> Ratio</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3:2</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latin typeface="+mn-lt"/>
                          <a:ea typeface="+mn-ea"/>
                          <a:cs typeface="+mn-cs"/>
                        </a:rPr>
                        <a:t>Crop</a:t>
                      </a:r>
                      <a:r>
                        <a:rPr lang="tr-TR" sz="1400" baseline="0" dirty="0" smtClean="0">
                          <a:effectLst/>
                          <a:latin typeface="+mn-lt"/>
                          <a:ea typeface="+mn-ea"/>
                          <a:cs typeface="+mn-cs"/>
                        </a:rPr>
                        <a:t> Factor</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1.6x</a:t>
                      </a:r>
                      <a:endParaRPr lang="tr-TR" sz="1400" dirty="0">
                        <a:effectLst/>
                        <a:latin typeface="Calibri"/>
                        <a:ea typeface="Calibri"/>
                        <a:cs typeface="Times New Roman"/>
                      </a:endParaRPr>
                    </a:p>
                  </a:txBody>
                  <a:tcPr marL="68580" marR="68580" marT="0" marB="0"/>
                </a:tc>
              </a:tr>
              <a:tr h="127073">
                <a:tc>
                  <a:txBody>
                    <a:bodyPr/>
                    <a:lstStyle/>
                    <a:p>
                      <a:pPr marL="450215" algn="just">
                        <a:lnSpc>
                          <a:spcPct val="115000"/>
                        </a:lnSpc>
                        <a:spcAft>
                          <a:spcPts val="0"/>
                        </a:spcAft>
                        <a:tabLst>
                          <a:tab pos="775335" algn="l"/>
                        </a:tabLst>
                      </a:pPr>
                      <a:r>
                        <a:rPr lang="tr-TR" sz="1400" dirty="0">
                          <a:effectLst/>
                        </a:rPr>
                        <a:t>ISO </a:t>
                      </a:r>
                      <a:r>
                        <a:rPr lang="tr-TR" sz="1400" dirty="0" smtClean="0">
                          <a:effectLst/>
                        </a:rPr>
                        <a:t>sensitivity</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100 - 6400</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rPr>
                        <a:t>Shutter Speed</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30- 1/4000 </a:t>
                      </a:r>
                      <a:r>
                        <a:rPr lang="tr-TR" sz="1400" dirty="0" smtClean="0">
                          <a:effectLst/>
                        </a:rPr>
                        <a:t>second</a:t>
                      </a:r>
                      <a:endParaRPr lang="tr-TR" sz="1400" dirty="0">
                        <a:effectLst/>
                        <a:latin typeface="Calibri"/>
                        <a:ea typeface="Calibri"/>
                        <a:cs typeface="Times New Roman"/>
                      </a:endParaRPr>
                    </a:p>
                  </a:txBody>
                  <a:tcPr marL="68580" marR="68580" marT="0" marB="0"/>
                </a:tc>
              </a:tr>
              <a:tr h="84715">
                <a:tc>
                  <a:txBody>
                    <a:bodyPr/>
                    <a:lstStyle/>
                    <a:p>
                      <a:pPr marL="450215" algn="just">
                        <a:lnSpc>
                          <a:spcPct val="115000"/>
                        </a:lnSpc>
                        <a:spcAft>
                          <a:spcPts val="0"/>
                        </a:spcAft>
                        <a:tabLst>
                          <a:tab pos="775335" algn="l"/>
                        </a:tabLst>
                      </a:pPr>
                      <a:r>
                        <a:rPr lang="tr-TR" sz="1400" dirty="0" smtClean="0">
                          <a:effectLst/>
                          <a:latin typeface="+mn-lt"/>
                          <a:ea typeface="+mn-ea"/>
                          <a:cs typeface="+mn-cs"/>
                        </a:rPr>
                        <a:t>Image</a:t>
                      </a:r>
                      <a:r>
                        <a:rPr lang="tr-TR" sz="1400" baseline="0" dirty="0" smtClean="0">
                          <a:effectLst/>
                          <a:latin typeface="+mn-lt"/>
                          <a:ea typeface="+mn-ea"/>
                          <a:cs typeface="+mn-cs"/>
                        </a:rPr>
                        <a:t> Size</a:t>
                      </a:r>
                      <a:endParaRPr lang="tr-TR" sz="1400" dirty="0">
                        <a:effectLst/>
                        <a:latin typeface="Calibri"/>
                        <a:ea typeface="Calibri"/>
                        <a:cs typeface="Times New Roman"/>
                      </a:endParaRPr>
                    </a:p>
                  </a:txBody>
                  <a:tcPr marL="68580" marR="68580" marT="0" marB="0"/>
                </a:tc>
                <a:tc>
                  <a:txBody>
                    <a:bodyPr/>
                    <a:lstStyle/>
                    <a:p>
                      <a:pPr marL="450215" algn="just">
                        <a:lnSpc>
                          <a:spcPct val="115000"/>
                        </a:lnSpc>
                        <a:spcAft>
                          <a:spcPts val="0"/>
                        </a:spcAft>
                        <a:tabLst>
                          <a:tab pos="775335" algn="l"/>
                        </a:tabLst>
                      </a:pPr>
                      <a:r>
                        <a:rPr lang="tr-TR" sz="1400" dirty="0">
                          <a:effectLst/>
                        </a:rPr>
                        <a:t>5184 x 3456 </a:t>
                      </a:r>
                      <a:r>
                        <a:rPr lang="tr-TR" sz="1400" dirty="0" smtClean="0">
                          <a:effectLst/>
                        </a:rPr>
                        <a:t>pixel </a:t>
                      </a:r>
                      <a:r>
                        <a:rPr lang="tr-TR" sz="1400" dirty="0">
                          <a:effectLst/>
                        </a:rPr>
                        <a:t>(8 bit JPEG)</a:t>
                      </a:r>
                      <a:endParaRPr lang="tr-TR" sz="1400" dirty="0">
                        <a:effectLst/>
                        <a:latin typeface="Calibri"/>
                        <a:ea typeface="Calibri"/>
                        <a:cs typeface="Times New Roman"/>
                      </a:endParaRPr>
                    </a:p>
                  </a:txBody>
                  <a:tcPr marL="68580" marR="68580" marT="0" marB="0"/>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072691435"/>
              </p:ext>
            </p:extLst>
          </p:nvPr>
        </p:nvGraphicFramePr>
        <p:xfrm>
          <a:off x="0" y="4512813"/>
          <a:ext cx="9144000" cy="1940523"/>
        </p:xfrm>
        <a:graphic>
          <a:graphicData uri="http://schemas.openxmlformats.org/drawingml/2006/table">
            <a:tbl>
              <a:tblPr firstRow="1" firstCol="1" bandRow="1">
                <a:tableStyleId>{5C22544A-7EE6-4342-B048-85BDC9FD1C3A}</a:tableStyleId>
              </a:tblPr>
              <a:tblGrid>
                <a:gridCol w="3195808"/>
                <a:gridCol w="5948192"/>
              </a:tblGrid>
              <a:tr h="188351">
                <a:tc gridSpan="2">
                  <a:txBody>
                    <a:bodyPr/>
                    <a:lstStyle/>
                    <a:p>
                      <a:pPr algn="ctr">
                        <a:lnSpc>
                          <a:spcPct val="115000"/>
                        </a:lnSpc>
                        <a:spcAft>
                          <a:spcPts val="0"/>
                        </a:spcAft>
                        <a:tabLst>
                          <a:tab pos="775335" algn="l"/>
                        </a:tabLst>
                      </a:pPr>
                      <a:r>
                        <a:rPr lang="tr-TR" sz="1400" dirty="0" err="1">
                          <a:effectLst/>
                        </a:rPr>
                        <a:t>PhotoModeler</a:t>
                      </a:r>
                      <a:r>
                        <a:rPr lang="tr-TR" sz="1400" dirty="0">
                          <a:effectLst/>
                        </a:rPr>
                        <a:t> Scanner</a:t>
                      </a:r>
                      <a:endParaRPr lang="tr-TR" sz="1400" dirty="0">
                        <a:effectLst/>
                        <a:latin typeface="Calibri"/>
                        <a:ea typeface="Calibri"/>
                        <a:cs typeface="Times New Roman"/>
                      </a:endParaRPr>
                    </a:p>
                  </a:txBody>
                  <a:tcPr marL="68580" marR="68580" marT="0" marB="0" anchor="ctr"/>
                </a:tc>
                <a:tc hMerge="1">
                  <a:txBody>
                    <a:bodyPr/>
                    <a:lstStyle/>
                    <a:p>
                      <a:endParaRPr lang="tr-TR"/>
                    </a:p>
                  </a:txBody>
                  <a:tcPr/>
                </a:tc>
              </a:tr>
              <a:tr h="376702">
                <a:tc>
                  <a:txBody>
                    <a:bodyPr/>
                    <a:lstStyle/>
                    <a:p>
                      <a:pPr>
                        <a:lnSpc>
                          <a:spcPct val="115000"/>
                        </a:lnSpc>
                        <a:spcAft>
                          <a:spcPts val="0"/>
                        </a:spcAft>
                        <a:tabLst>
                          <a:tab pos="1689735" algn="l"/>
                        </a:tabLst>
                      </a:pPr>
                      <a:r>
                        <a:rPr lang="tr-TR" sz="1400" dirty="0">
                          <a:effectLst/>
                        </a:rPr>
                        <a:t>Smart Match</a:t>
                      </a:r>
                      <a:endParaRPr lang="tr-TR" sz="1400" dirty="0">
                        <a:effectLst/>
                        <a:latin typeface="Calibri"/>
                        <a:ea typeface="Calibri"/>
                        <a:cs typeface="Times New Roman"/>
                      </a:endParaRPr>
                    </a:p>
                  </a:txBody>
                  <a:tcPr marL="68580" marR="68580" marT="0" marB="0" anchor="ctr"/>
                </a:tc>
                <a:tc>
                  <a:txBody>
                    <a:bodyPr/>
                    <a:lstStyle/>
                    <a:p>
                      <a:pPr algn="just">
                        <a:lnSpc>
                          <a:spcPct val="115000"/>
                        </a:lnSpc>
                        <a:spcAft>
                          <a:spcPts val="0"/>
                        </a:spcAft>
                        <a:tabLst>
                          <a:tab pos="775335" algn="l"/>
                        </a:tabLst>
                      </a:pPr>
                      <a:r>
                        <a:rPr lang="tr-TR" sz="1400" dirty="0" smtClean="0">
                          <a:effectLst/>
                        </a:rPr>
                        <a:t>Automatically matching corresponding points from images</a:t>
                      </a:r>
                      <a:endParaRPr lang="tr-TR" sz="1400" dirty="0">
                        <a:effectLst/>
                        <a:latin typeface="Calibri"/>
                        <a:ea typeface="Calibri"/>
                        <a:cs typeface="Times New Roman"/>
                      </a:endParaRPr>
                    </a:p>
                  </a:txBody>
                  <a:tcPr marL="68580" marR="68580" marT="0" marB="0"/>
                </a:tc>
              </a:tr>
              <a:tr h="376702">
                <a:tc>
                  <a:txBody>
                    <a:bodyPr/>
                    <a:lstStyle/>
                    <a:p>
                      <a:pPr>
                        <a:lnSpc>
                          <a:spcPct val="115000"/>
                        </a:lnSpc>
                        <a:spcAft>
                          <a:spcPts val="0"/>
                        </a:spcAft>
                        <a:tabLst>
                          <a:tab pos="775335" algn="l"/>
                        </a:tabLst>
                      </a:pPr>
                      <a:r>
                        <a:rPr lang="tr-TR" sz="1400" dirty="0">
                          <a:effectLst/>
                        </a:rPr>
                        <a:t>Dense Surface</a:t>
                      </a:r>
                      <a:endParaRPr lang="tr-TR" sz="1400" dirty="0">
                        <a:effectLst/>
                        <a:latin typeface="Calibri"/>
                        <a:ea typeface="Calibri"/>
                        <a:cs typeface="Times New Roman"/>
                      </a:endParaRPr>
                    </a:p>
                  </a:txBody>
                  <a:tcPr marL="68580" marR="68580" marT="0" marB="0" anchor="ctr"/>
                </a:tc>
                <a:tc>
                  <a:txBody>
                    <a:bodyPr/>
                    <a:lstStyle/>
                    <a:p>
                      <a:pPr algn="just">
                        <a:lnSpc>
                          <a:spcPct val="115000"/>
                        </a:lnSpc>
                        <a:spcAft>
                          <a:spcPts val="0"/>
                        </a:spcAft>
                        <a:tabLst>
                          <a:tab pos="775335" algn="l"/>
                        </a:tabLst>
                      </a:pPr>
                      <a:r>
                        <a:rPr lang="tr-TR" sz="1400" dirty="0" smtClean="0">
                          <a:effectLst/>
                          <a:latin typeface="+mn-lt"/>
                          <a:ea typeface="+mn-ea"/>
                          <a:cs typeface="+mn-cs"/>
                        </a:rPr>
                        <a:t>Dense</a:t>
                      </a:r>
                      <a:r>
                        <a:rPr lang="tr-TR" sz="1400" baseline="0" dirty="0" smtClean="0">
                          <a:effectLst/>
                          <a:latin typeface="+mn-lt"/>
                          <a:ea typeface="+mn-ea"/>
                          <a:cs typeface="+mn-cs"/>
                        </a:rPr>
                        <a:t> point cloud creation from image pairs</a:t>
                      </a:r>
                      <a:endParaRPr lang="tr-TR" sz="1400" dirty="0">
                        <a:effectLst/>
                        <a:latin typeface="Calibri"/>
                        <a:ea typeface="Calibri"/>
                        <a:cs typeface="Times New Roman"/>
                      </a:endParaRPr>
                    </a:p>
                  </a:txBody>
                  <a:tcPr marL="68580" marR="68580" marT="0" marB="0"/>
                </a:tc>
              </a:tr>
              <a:tr h="565053">
                <a:tc>
                  <a:txBody>
                    <a:bodyPr/>
                    <a:lstStyle/>
                    <a:p>
                      <a:pPr>
                        <a:lnSpc>
                          <a:spcPct val="115000"/>
                        </a:lnSpc>
                        <a:spcAft>
                          <a:spcPts val="0"/>
                        </a:spcAft>
                        <a:tabLst>
                          <a:tab pos="775335" algn="l"/>
                        </a:tabLst>
                      </a:pPr>
                      <a:r>
                        <a:rPr lang="tr-TR" sz="1400">
                          <a:effectLst/>
                        </a:rPr>
                        <a:t>Statistical Outlier Removal</a:t>
                      </a:r>
                    </a:p>
                    <a:p>
                      <a:pPr>
                        <a:lnSpc>
                          <a:spcPct val="115000"/>
                        </a:lnSpc>
                        <a:spcAft>
                          <a:spcPts val="0"/>
                        </a:spcAft>
                        <a:tabLst>
                          <a:tab pos="775335" algn="l"/>
                        </a:tabLst>
                      </a:pPr>
                      <a:r>
                        <a:rPr lang="tr-TR" sz="1400">
                          <a:effectLst/>
                        </a:rPr>
                        <a:t>Neighborhood Based Outlier Removal</a:t>
                      </a:r>
                      <a:endParaRPr lang="tr-TR" sz="1400">
                        <a:effectLst/>
                        <a:latin typeface="Calibri"/>
                        <a:ea typeface="Calibri"/>
                        <a:cs typeface="Times New Roman"/>
                      </a:endParaRPr>
                    </a:p>
                  </a:txBody>
                  <a:tcPr marL="68580" marR="68580" marT="0" marB="0" anchor="ctr"/>
                </a:tc>
                <a:tc>
                  <a:txBody>
                    <a:bodyPr/>
                    <a:lstStyle/>
                    <a:p>
                      <a:pPr algn="just">
                        <a:lnSpc>
                          <a:spcPct val="115000"/>
                        </a:lnSpc>
                        <a:spcAft>
                          <a:spcPts val="0"/>
                        </a:spcAft>
                        <a:tabLst>
                          <a:tab pos="775335" algn="l"/>
                        </a:tabLst>
                      </a:pPr>
                      <a:r>
                        <a:rPr lang="tr-TR" sz="1400" dirty="0" smtClean="0">
                          <a:effectLst/>
                        </a:rPr>
                        <a:t>Cleaning noise and outliers</a:t>
                      </a:r>
                      <a:endParaRPr lang="tr-TR" sz="1400" dirty="0">
                        <a:effectLst/>
                        <a:latin typeface="Calibri"/>
                        <a:ea typeface="Calibri"/>
                        <a:cs typeface="Times New Roman"/>
                      </a:endParaRPr>
                    </a:p>
                  </a:txBody>
                  <a:tcPr marL="68580" marR="68580" marT="0" marB="0"/>
                </a:tc>
              </a:tr>
              <a:tr h="376702">
                <a:tc>
                  <a:txBody>
                    <a:bodyPr/>
                    <a:lstStyle/>
                    <a:p>
                      <a:pPr>
                        <a:lnSpc>
                          <a:spcPct val="115000"/>
                        </a:lnSpc>
                        <a:spcAft>
                          <a:spcPts val="0"/>
                        </a:spcAft>
                        <a:tabLst>
                          <a:tab pos="775335" algn="l"/>
                        </a:tabLst>
                      </a:pPr>
                      <a:r>
                        <a:rPr lang="tr-TR" sz="1400" dirty="0" smtClean="0">
                          <a:effectLst/>
                        </a:rPr>
                        <a:t>Triangulation</a:t>
                      </a:r>
                      <a:endParaRPr lang="tr-TR" sz="1400" dirty="0">
                        <a:effectLst/>
                        <a:latin typeface="Calibri"/>
                        <a:ea typeface="Calibri"/>
                        <a:cs typeface="Times New Roman"/>
                      </a:endParaRPr>
                    </a:p>
                  </a:txBody>
                  <a:tcPr marL="68580" marR="68580" marT="0" marB="0" anchor="ctr"/>
                </a:tc>
                <a:tc>
                  <a:txBody>
                    <a:bodyPr/>
                    <a:lstStyle/>
                    <a:p>
                      <a:pPr algn="just">
                        <a:lnSpc>
                          <a:spcPct val="115000"/>
                        </a:lnSpc>
                        <a:spcAft>
                          <a:spcPts val="0"/>
                        </a:spcAft>
                        <a:tabLst>
                          <a:tab pos="775335" algn="l"/>
                        </a:tabLst>
                      </a:pPr>
                      <a:r>
                        <a:rPr lang="tr-TR" sz="1400" dirty="0" smtClean="0">
                          <a:effectLst/>
                        </a:rPr>
                        <a:t>Surface construction from dense point cloud</a:t>
                      </a:r>
                      <a:endParaRPr lang="tr-TR" sz="1400" dirty="0">
                        <a:effectLst/>
                        <a:latin typeface="Calibri"/>
                        <a:ea typeface="Calibri"/>
                        <a:cs typeface="Times New Roman"/>
                      </a:endParaRPr>
                    </a:p>
                  </a:txBody>
                  <a:tcPr marL="68580" marR="68580" marT="0" marB="0"/>
                </a:tc>
              </a:tr>
            </a:tbl>
          </a:graphicData>
        </a:graphic>
      </p:graphicFrame>
      <p:sp>
        <p:nvSpPr>
          <p:cNvPr id="6" name="Metin kutusu 5"/>
          <p:cNvSpPr txBox="1"/>
          <p:nvPr/>
        </p:nvSpPr>
        <p:spPr>
          <a:xfrm>
            <a:off x="179512" y="899428"/>
            <a:ext cx="8712968" cy="430887"/>
          </a:xfrm>
          <a:prstGeom prst="rect">
            <a:avLst/>
          </a:prstGeom>
          <a:noFill/>
        </p:spPr>
        <p:txBody>
          <a:bodyPr wrap="square" rtlCol="0">
            <a:spAutoFit/>
          </a:bodyPr>
          <a:lstStyle/>
          <a:p>
            <a:pPr algn="ctr"/>
            <a:r>
              <a:rPr lang="tr-TR" sz="2200" dirty="0"/>
              <a:t>Canon 550d DSLR with 18-5mm </a:t>
            </a:r>
            <a:r>
              <a:rPr lang="tr-TR" sz="2200" dirty="0" smtClean="0"/>
              <a:t>Lens</a:t>
            </a:r>
            <a:r>
              <a:rPr lang="tr-TR" sz="2200" dirty="0"/>
              <a:t> </a:t>
            </a:r>
            <a:r>
              <a:rPr lang="tr-TR" sz="2200" dirty="0" smtClean="0"/>
              <a:t>and Photomodeler Scanner software</a:t>
            </a:r>
            <a:endParaRPr lang="tr-TR" sz="2200" dirty="0"/>
          </a:p>
        </p:txBody>
      </p:sp>
      <p:sp>
        <p:nvSpPr>
          <p:cNvPr id="7" name="Metin kutusu 5"/>
          <p:cNvSpPr txBox="1"/>
          <p:nvPr/>
        </p:nvSpPr>
        <p:spPr>
          <a:xfrm>
            <a:off x="835968" y="3851756"/>
            <a:ext cx="7956376" cy="430887"/>
          </a:xfrm>
          <a:prstGeom prst="rect">
            <a:avLst/>
          </a:prstGeom>
          <a:noFill/>
        </p:spPr>
        <p:txBody>
          <a:bodyPr wrap="square" rtlCol="0">
            <a:spAutoFit/>
          </a:bodyPr>
          <a:lstStyle/>
          <a:p>
            <a:pPr algn="ctr"/>
            <a:r>
              <a:rPr lang="tr-TR" sz="2200" dirty="0" smtClean="0"/>
              <a:t>Photomodeler Scanner software</a:t>
            </a:r>
            <a:endParaRPr lang="tr-TR" sz="2200" dirty="0"/>
          </a:p>
        </p:txBody>
      </p:sp>
      <p:sp>
        <p:nvSpPr>
          <p:cNvPr id="8" name="Dikdörtgen 7"/>
          <p:cNvSpPr/>
          <p:nvPr/>
        </p:nvSpPr>
        <p:spPr>
          <a:xfrm>
            <a:off x="3172" y="4489"/>
            <a:ext cx="2696620"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1. </a:t>
            </a:r>
            <a:r>
              <a:rPr lang="tr-TR" sz="2000" dirty="0" err="1" smtClean="0">
                <a:solidFill>
                  <a:schemeClr val="tx2"/>
                </a:solidFill>
              </a:rPr>
              <a:t>Introduction</a:t>
            </a:r>
            <a:endParaRPr lang="tr-TR" sz="2000" dirty="0">
              <a:solidFill>
                <a:schemeClr val="tx2"/>
              </a:solidFill>
            </a:endParaRPr>
          </a:p>
        </p:txBody>
      </p:sp>
      <p:sp>
        <p:nvSpPr>
          <p:cNvPr id="9" name="Dikdörtgen 8"/>
          <p:cNvSpPr/>
          <p:nvPr/>
        </p:nvSpPr>
        <p:spPr>
          <a:xfrm>
            <a:off x="2699793" y="4489"/>
            <a:ext cx="3600400" cy="476672"/>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effectLst>
                  <a:outerShdw blurRad="38100" dist="38100" dir="2700000" algn="tl">
                    <a:srgbClr val="000000">
                      <a:alpha val="43137"/>
                    </a:srgbClr>
                  </a:outerShdw>
                </a:effectLst>
              </a:rPr>
              <a:t>2.2. </a:t>
            </a:r>
            <a:r>
              <a:rPr lang="tr-TR" b="1" dirty="0" smtClean="0">
                <a:solidFill>
                  <a:schemeClr val="tx2"/>
                </a:solidFill>
                <a:effectLst>
                  <a:outerShdw blurRad="38100" dist="38100" dir="2700000" algn="tl">
                    <a:srgbClr val="000000">
                      <a:alpha val="43137"/>
                    </a:srgbClr>
                  </a:outerShdw>
                </a:effectLst>
              </a:rPr>
              <a:t>Camera and Photog. Software</a:t>
            </a:r>
            <a:endParaRPr lang="tr-TR" b="1" dirty="0">
              <a:solidFill>
                <a:schemeClr val="tx2"/>
              </a:solidFill>
              <a:effectLst>
                <a:outerShdw blurRad="38100" dist="38100" dir="2700000" algn="tl">
                  <a:srgbClr val="000000">
                    <a:alpha val="43137"/>
                  </a:srgbClr>
                </a:outerShdw>
              </a:effectLst>
            </a:endParaRPr>
          </a:p>
        </p:txBody>
      </p:sp>
      <p:sp>
        <p:nvSpPr>
          <p:cNvPr id="10" name="Dikdörtgen 9"/>
          <p:cNvSpPr/>
          <p:nvPr/>
        </p:nvSpPr>
        <p:spPr>
          <a:xfrm>
            <a:off x="6300193" y="9912"/>
            <a:ext cx="2833173" cy="476672"/>
          </a:xfrm>
          <a:prstGeom prst="rect">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2"/>
                </a:solidFill>
              </a:rPr>
              <a:t>3. </a:t>
            </a:r>
            <a:r>
              <a:rPr lang="tr-TR" sz="2000" dirty="0" err="1" smtClean="0">
                <a:solidFill>
                  <a:schemeClr val="tx2"/>
                </a:solidFill>
              </a:rPr>
              <a:t>Conclusions</a:t>
            </a:r>
            <a:endParaRPr lang="tr-TR" sz="2000" dirty="0">
              <a:solidFill>
                <a:schemeClr val="tx2"/>
              </a:solidFill>
            </a:endParaRPr>
          </a:p>
        </p:txBody>
      </p:sp>
      <p:sp>
        <p:nvSpPr>
          <p:cNvPr id="11" name="Alt Başlık 2"/>
          <p:cNvSpPr txBox="1">
            <a:spLocks/>
          </p:cNvSpPr>
          <p:nvPr/>
        </p:nvSpPr>
        <p:spPr>
          <a:xfrm>
            <a:off x="323528" y="6525344"/>
            <a:ext cx="8568952" cy="2606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European Geosciences Union General Assembly 2016</a:t>
            </a:r>
            <a:endParaRPr lang="en-US" sz="1400" dirty="0"/>
          </a:p>
        </p:txBody>
      </p:sp>
      <p:pic>
        <p:nvPicPr>
          <p:cNvPr id="12" name="Picture 3" descr="C:\Users\sam\Desktop\CreativeCommons_Attribution_Licen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18750"/>
            <a:ext cx="683568" cy="23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98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2701</TotalTime>
  <Words>1524</Words>
  <Application>Microsoft Office PowerPoint</Application>
  <PresentationFormat>Ekran Gösterisi (4:3)</PresentationFormat>
  <Paragraphs>308</Paragraphs>
  <Slides>22</Slides>
  <Notes>1</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Comparison Of High Resolution Terrestrial Laser Scanning And Terrestrial Photogrammetry For Modeling Applications</vt:lpstr>
      <vt:lpstr>OUTLINE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high resolution terrestrial laser scanning and terrestrial photogrammetry for modeling applications</dc:title>
  <dc:creator>sam</dc:creator>
  <cp:lastModifiedBy>Samed ÖZDEMİR</cp:lastModifiedBy>
  <cp:revision>234</cp:revision>
  <dcterms:created xsi:type="dcterms:W3CDTF">2016-04-12T08:58:06Z</dcterms:created>
  <dcterms:modified xsi:type="dcterms:W3CDTF">2016-06-19T12:50:10Z</dcterms:modified>
</cp:coreProperties>
</file>