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364" r:id="rId2"/>
  </p:sldIdLst>
  <p:sldSz cx="14760575" cy="10331450"/>
  <p:notesSz cx="6797675" cy="9926638"/>
  <p:defaultTextStyle>
    <a:defPPr>
      <a:defRPr lang="it-IT"/>
    </a:defPPr>
    <a:lvl1pPr algn="l" defTabSz="120173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600075" indent="-142875" algn="l" defTabSz="120173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201738" indent="-287338" algn="l" defTabSz="120173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803400" indent="-431800" algn="l" defTabSz="120173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406650" indent="-577850" algn="l" defTabSz="1201738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C09200"/>
    <a:srgbClr val="2D72B1"/>
    <a:srgbClr val="00FF99"/>
    <a:srgbClr val="B40000"/>
    <a:srgbClr val="EA0000"/>
    <a:srgbClr val="FF00FF"/>
    <a:srgbClr val="339966"/>
    <a:srgbClr val="FF4B4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76" autoAdjust="0"/>
    <p:restoredTop sz="97944" autoAdjust="0"/>
  </p:normalViewPr>
  <p:slideViewPr>
    <p:cSldViewPr snapToGrid="0">
      <p:cViewPr>
        <p:scale>
          <a:sx n="50" d="100"/>
          <a:sy n="50" d="100"/>
        </p:scale>
        <p:origin x="-1670" y="-240"/>
      </p:cViewPr>
      <p:guideLst>
        <p:guide orient="horz" pos="3231"/>
        <p:guide pos="46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Grid="0">
      <p:cViewPr varScale="1">
        <p:scale>
          <a:sx n="32" d="100"/>
          <a:sy n="32" d="100"/>
        </p:scale>
        <p:origin x="-1704" y="-10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02802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02802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7C6C27A5-458F-4C3F-9FDC-808B285E5101}" type="datetimeFigureOut">
              <a:rPr lang="en-GB"/>
              <a:pPr>
                <a:defRPr/>
              </a:pPr>
              <a:t>02/05/2016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02802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02802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1E4C94A3-2077-4077-84CA-747E290AA851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02802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02802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A6E54952-1B38-4FE5-9A72-54C08989D3C9}" type="datetimeFigureOut">
              <a:rPr lang="it-IT"/>
              <a:pPr>
                <a:defRPr/>
              </a:pPr>
              <a:t>02/05/2016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1241425"/>
            <a:ext cx="47847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02802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defTabSz="1202802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856A163D-F680-424E-B39F-727FA40149F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012" algn="l" defTabSz="9140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016" algn="l" defTabSz="9140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018" algn="l" defTabSz="9140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022" algn="l" defTabSz="91400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5"/>
          <p:cNvSpPr>
            <a:spLocks noGrp="1"/>
          </p:cNvSpPr>
          <p:nvPr>
            <p:ph type="body" sz="quarter" idx="16"/>
          </p:nvPr>
        </p:nvSpPr>
        <p:spPr>
          <a:xfrm>
            <a:off x="642952" y="2420364"/>
            <a:ext cx="13949672" cy="7700757"/>
          </a:xfrm>
          <a:prstGeom prst="rect">
            <a:avLst/>
          </a:prstGeom>
        </p:spPr>
        <p:txBody>
          <a:bodyPr lIns="143315" tIns="71658" rIns="143315" bIns="71658"/>
          <a:lstStyle>
            <a:lvl1pPr>
              <a:buNone/>
              <a:defRPr sz="4700" b="0" baseline="0"/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3"/>
          </p:nvPr>
        </p:nvSpPr>
        <p:spPr>
          <a:xfrm>
            <a:off x="2111706" y="487944"/>
            <a:ext cx="11275237" cy="650499"/>
          </a:xfrm>
          <a:prstGeom prst="rect">
            <a:avLst/>
          </a:prstGeom>
        </p:spPr>
        <p:txBody>
          <a:bodyPr lIns="143315" tIns="71658" rIns="143315" bIns="71658"/>
          <a:lstStyle>
            <a:lvl1pPr>
              <a:buNone/>
              <a:defRPr sz="4700" b="1" i="1" baseline="0">
                <a:solidFill>
                  <a:srgbClr val="4B9021"/>
                </a:solidFill>
              </a:defRPr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12" descr="ONDIN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07538" y="7497763"/>
            <a:ext cx="5227637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egnaposto testo 5"/>
          <p:cNvSpPr>
            <a:spLocks noGrp="1"/>
          </p:cNvSpPr>
          <p:nvPr>
            <p:ph type="body" sz="quarter" idx="16"/>
          </p:nvPr>
        </p:nvSpPr>
        <p:spPr>
          <a:xfrm>
            <a:off x="404891" y="1695602"/>
            <a:ext cx="13949672" cy="7700757"/>
          </a:xfrm>
          <a:prstGeom prst="rect">
            <a:avLst/>
          </a:prstGeom>
        </p:spPr>
        <p:txBody>
          <a:bodyPr lIns="143315" tIns="71658" rIns="143315" bIns="71658"/>
          <a:lstStyle>
            <a:lvl1pPr>
              <a:buNone/>
              <a:defRPr sz="4700" b="0" baseline="0"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3"/>
          </p:nvPr>
        </p:nvSpPr>
        <p:spPr>
          <a:xfrm>
            <a:off x="3195570" y="284184"/>
            <a:ext cx="11275237" cy="650499"/>
          </a:xfrm>
          <a:prstGeom prst="rect">
            <a:avLst/>
          </a:prstGeom>
        </p:spPr>
        <p:txBody>
          <a:bodyPr lIns="143315" tIns="71658" rIns="143315" bIns="71658"/>
          <a:lstStyle>
            <a:lvl1pPr>
              <a:buNone/>
              <a:defRPr sz="4700" b="1" i="1" baseline="0">
                <a:solidFill>
                  <a:srgbClr val="4B9021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12" descr="ONDIN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15475" y="7494588"/>
            <a:ext cx="5227638" cy="235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>
          <a:xfrm>
            <a:off x="3195570" y="284184"/>
            <a:ext cx="11275237" cy="650499"/>
          </a:xfrm>
          <a:prstGeom prst="rect">
            <a:avLst/>
          </a:prstGeom>
        </p:spPr>
        <p:txBody>
          <a:bodyPr lIns="143315" tIns="71658" rIns="143315" bIns="71658"/>
          <a:lstStyle>
            <a:lvl1pPr>
              <a:buNone/>
              <a:defRPr sz="4700" b="1" i="1" baseline="0">
                <a:solidFill>
                  <a:srgbClr val="4B9021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4"/>
          </p:nvPr>
        </p:nvSpPr>
        <p:spPr>
          <a:xfrm>
            <a:off x="0" y="9939238"/>
            <a:ext cx="6334747" cy="392212"/>
          </a:xfrm>
          <a:prstGeom prst="rect">
            <a:avLst/>
          </a:prstGeom>
        </p:spPr>
        <p:txBody>
          <a:bodyPr lIns="143315" tIns="71658" rIns="143315" bIns="71658"/>
          <a:lstStyle>
            <a:lvl1pPr algn="ctr">
              <a:buNone/>
              <a:defRPr sz="1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5"/>
          </p:nvPr>
        </p:nvSpPr>
        <p:spPr>
          <a:xfrm>
            <a:off x="6683260" y="9939238"/>
            <a:ext cx="3487699" cy="392212"/>
          </a:xfrm>
          <a:prstGeom prst="rect">
            <a:avLst/>
          </a:prstGeom>
        </p:spPr>
        <p:txBody>
          <a:bodyPr lIns="143315" tIns="71658" rIns="143315" bIns="71658"/>
          <a:lstStyle>
            <a:lvl1pPr algn="ctr">
              <a:buNone/>
              <a:defRPr sz="1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6"/>
          </p:nvPr>
        </p:nvSpPr>
        <p:spPr>
          <a:xfrm>
            <a:off x="404891" y="1695602"/>
            <a:ext cx="13949672" cy="7700757"/>
          </a:xfrm>
          <a:prstGeom prst="rect">
            <a:avLst/>
          </a:prstGeom>
        </p:spPr>
        <p:txBody>
          <a:bodyPr lIns="143315" tIns="71658" rIns="143315" bIns="71658"/>
          <a:lstStyle>
            <a:lvl1pPr>
              <a:buNone/>
              <a:defRPr sz="4700" b="0" baseline="0"/>
            </a:lvl1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38029" y="2410673"/>
            <a:ext cx="13284518" cy="6818279"/>
          </a:xfrm>
          <a:prstGeom prst="rect">
            <a:avLst/>
          </a:prstGeom>
        </p:spPr>
        <p:txBody>
          <a:bodyPr lIns="143378" tIns="71689" rIns="143378" bIns="71689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8188" y="9407525"/>
            <a:ext cx="3443287" cy="717550"/>
          </a:xfrm>
          <a:prstGeom prst="rect">
            <a:avLst/>
          </a:prstGeom>
        </p:spPr>
        <p:txBody>
          <a:bodyPr lIns="143378" tIns="71689" rIns="143378" bIns="71689"/>
          <a:lstStyle>
            <a:lvl1pPr defTabSz="1202802"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AB7E3A32-807D-4C14-AB62-2AB675003BF8}" type="datetime1">
              <a:rPr lang="it-IT"/>
              <a:pPr>
                <a:defRPr/>
              </a:pPr>
              <a:t>02/05/2016</a:t>
            </a:fld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043488" y="9407525"/>
            <a:ext cx="4673600" cy="717550"/>
          </a:xfrm>
          <a:prstGeom prst="rect">
            <a:avLst/>
          </a:prstGeom>
        </p:spPr>
        <p:txBody>
          <a:bodyPr lIns="143378" tIns="71689" rIns="143378" bIns="71689"/>
          <a:lstStyle>
            <a:lvl1pPr defTabSz="1202802" eaLnBrk="0" hangingPunct="0">
              <a:defRPr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900988" y="9917113"/>
            <a:ext cx="6859587" cy="717550"/>
          </a:xfrm>
          <a:prstGeom prst="rect">
            <a:avLst/>
          </a:prstGeom>
        </p:spPr>
        <p:txBody>
          <a:bodyPr lIns="143378" tIns="71689" rIns="143378" bIns="71689"/>
          <a:lstStyle>
            <a:lvl1pPr defTabSz="1202802"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108F6757-C628-450C-9655-5A526047E65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401300" y="9869488"/>
            <a:ext cx="2614613" cy="503237"/>
          </a:xfrm>
          <a:prstGeom prst="rect">
            <a:avLst/>
          </a:prstGeom>
          <a:solidFill>
            <a:srgbClr val="4B902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143340" tIns="71670" rIns="143340" bIns="7167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3192125" y="9869488"/>
            <a:ext cx="1568450" cy="503237"/>
          </a:xfrm>
          <a:prstGeom prst="rect">
            <a:avLst/>
          </a:prstGeom>
          <a:solidFill>
            <a:srgbClr val="006EAB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143340" tIns="71670" rIns="143340" bIns="7167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9869488"/>
            <a:ext cx="6450013" cy="503237"/>
          </a:xfrm>
          <a:prstGeom prst="rect">
            <a:avLst/>
          </a:prstGeom>
          <a:solidFill>
            <a:srgbClr val="4B902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143340" tIns="71670" rIns="143340" bIns="7167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6611938" y="9869488"/>
            <a:ext cx="3627437" cy="503237"/>
          </a:xfrm>
          <a:prstGeom prst="rect">
            <a:avLst/>
          </a:prstGeom>
          <a:solidFill>
            <a:srgbClr val="006EAB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143340" tIns="71670" rIns="143340" bIns="7167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prstClr val="black"/>
              </a:solidFill>
            </a:endParaRPr>
          </a:p>
        </p:txBody>
      </p:sp>
      <p:sp>
        <p:nvSpPr>
          <p:cNvPr id="11" name="Segnaposto data 3"/>
          <p:cNvSpPr>
            <a:spLocks noGrp="1"/>
          </p:cNvSpPr>
          <p:nvPr/>
        </p:nvSpPr>
        <p:spPr>
          <a:xfrm>
            <a:off x="10983913" y="9840913"/>
            <a:ext cx="1511300" cy="550862"/>
          </a:xfrm>
          <a:prstGeom prst="rect">
            <a:avLst/>
          </a:prstGeom>
        </p:spPr>
        <p:txBody>
          <a:bodyPr lIns="143340" tIns="71670" rIns="143340" bIns="71670" anchor="ctr"/>
          <a:lstStyle>
            <a:defPPr>
              <a:defRPr lang="it-IT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67001E7D-F0EE-4D1F-A49F-4F26A0A7FC87}" type="datetime1">
              <a:rPr lang="it-IT" b="1" smtClean="0">
                <a:solidFill>
                  <a:prstClr val="white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02/05/2016</a:t>
            </a:fld>
            <a:endParaRPr lang="it-IT" b="1" dirty="0">
              <a:solidFill>
                <a:prstClr val="white"/>
              </a:solidFill>
            </a:endParaRPr>
          </a:p>
        </p:txBody>
      </p:sp>
      <p:sp>
        <p:nvSpPr>
          <p:cNvPr id="12" name="Segnaposto numero diapositiva 5"/>
          <p:cNvSpPr>
            <a:spLocks noGrp="1"/>
          </p:cNvSpPr>
          <p:nvPr/>
        </p:nvSpPr>
        <p:spPr>
          <a:xfrm>
            <a:off x="13346113" y="9821863"/>
            <a:ext cx="885825" cy="550862"/>
          </a:xfrm>
          <a:prstGeom prst="rect">
            <a:avLst/>
          </a:prstGeom>
        </p:spPr>
        <p:txBody>
          <a:bodyPr lIns="143340" tIns="71670" rIns="143340" bIns="71670" anchor="ctr"/>
          <a:lstStyle>
            <a:defPPr>
              <a:defRPr lang="it-I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751BED0-F4B8-4363-829A-E7717AC164E7}" type="slidenum">
              <a:rPr lang="it-IT" b="1" smtClean="0">
                <a:solidFill>
                  <a:prstClr val="white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it-IT" b="1" dirty="0">
              <a:solidFill>
                <a:prstClr val="white"/>
              </a:solidFill>
            </a:endParaRPr>
          </a:p>
        </p:txBody>
      </p:sp>
      <p:pic>
        <p:nvPicPr>
          <p:cNvPr id="18440" name="Immagine 15" descr="AA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217275" y="1016000"/>
            <a:ext cx="3543300" cy="590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Immagine 16" descr="BB.pn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1217613"/>
            <a:ext cx="4010025" cy="868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Segnaposto titolo 12"/>
          <p:cNvSpPr>
            <a:spLocks noGrp="1"/>
          </p:cNvSpPr>
          <p:nvPr>
            <p:ph type="title"/>
          </p:nvPr>
        </p:nvSpPr>
        <p:spPr bwMode="auto">
          <a:xfrm>
            <a:off x="755650" y="3214688"/>
            <a:ext cx="1328420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43340" tIns="71670" rIns="143340" bIns="7167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6" r:id="rId2"/>
    <p:sldLayoutId id="2147483687" r:id="rId3"/>
    <p:sldLayoutId id="2147483688" r:id="rId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1"/>
          </a:solidFill>
          <a:latin typeface="Calibri" pitchFamily="34" charset="0"/>
        </a:defRPr>
      </a:lvl5pPr>
      <a:lvl6pPr marL="716705" algn="ctr" rtl="0" eaLnBrk="1" fontAlgn="base" hangingPunct="1">
        <a:spcBef>
          <a:spcPct val="0"/>
        </a:spcBef>
        <a:spcAft>
          <a:spcPct val="0"/>
        </a:spcAft>
        <a:defRPr sz="6900">
          <a:solidFill>
            <a:schemeClr val="tx1"/>
          </a:solidFill>
          <a:latin typeface="Calibri" pitchFamily="34" charset="0"/>
        </a:defRPr>
      </a:lvl6pPr>
      <a:lvl7pPr marL="1433408" algn="ctr" rtl="0" eaLnBrk="1" fontAlgn="base" hangingPunct="1">
        <a:spcBef>
          <a:spcPct val="0"/>
        </a:spcBef>
        <a:spcAft>
          <a:spcPct val="0"/>
        </a:spcAft>
        <a:defRPr sz="6900">
          <a:solidFill>
            <a:schemeClr val="tx1"/>
          </a:solidFill>
          <a:latin typeface="Calibri" pitchFamily="34" charset="0"/>
        </a:defRPr>
      </a:lvl7pPr>
      <a:lvl8pPr marL="2150114" algn="ctr" rtl="0" eaLnBrk="1" fontAlgn="base" hangingPunct="1">
        <a:spcBef>
          <a:spcPct val="0"/>
        </a:spcBef>
        <a:spcAft>
          <a:spcPct val="0"/>
        </a:spcAft>
        <a:defRPr sz="6900">
          <a:solidFill>
            <a:schemeClr val="tx1"/>
          </a:solidFill>
          <a:latin typeface="Calibri" pitchFamily="34" charset="0"/>
        </a:defRPr>
      </a:lvl8pPr>
      <a:lvl9pPr marL="2866815" algn="ctr" rtl="0" eaLnBrk="1" fontAlgn="base" hangingPunct="1">
        <a:spcBef>
          <a:spcPct val="0"/>
        </a:spcBef>
        <a:spcAft>
          <a:spcPct val="0"/>
        </a:spcAft>
        <a:defRPr sz="6900">
          <a:solidFill>
            <a:schemeClr val="tx1"/>
          </a:solidFill>
          <a:latin typeface="Calibri" pitchFamily="34" charset="0"/>
        </a:defRPr>
      </a:lvl9pPr>
    </p:titleStyle>
    <p:bodyStyle>
      <a:lvl1pPr marL="536575" indent="-5365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63638" indent="-44767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790700" indent="-3571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08250" indent="-3571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224213" indent="-3571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41872" indent="-358351" algn="l" defTabSz="143340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58573" indent="-358351" algn="l" defTabSz="143340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375280" indent="-358351" algn="l" defTabSz="143340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091981" indent="-358351" algn="l" defTabSz="1433408" rtl="0" eaLnBrk="1" latinLnBrk="0" hangingPunct="1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43340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6705" algn="l" defTabSz="143340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3408" algn="l" defTabSz="143340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0114" algn="l" defTabSz="143340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66815" algn="l" defTabSz="143340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83520" algn="l" defTabSz="143340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00223" algn="l" defTabSz="143340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16926" algn="l" defTabSz="143340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33630" algn="l" defTabSz="143340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edoardo.costantini@crea.gov.it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defTabSz="1201738"/>
            <a:fld id="{83FC1F0E-DE00-443E-9D57-055BBF1CD562}" type="slidenum">
              <a:rPr lang="it-IT" smtClean="0">
                <a:cs typeface="Arial" charset="0"/>
              </a:rPr>
              <a:pPr defTabSz="1201738"/>
              <a:t>1</a:t>
            </a:fld>
            <a:endParaRPr lang="it-IT" smtClean="0">
              <a:cs typeface="Arial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584960" y="474027"/>
            <a:ext cx="12940030" cy="1549401"/>
          </a:xfrm>
        </p:spPr>
        <p:txBody>
          <a:bodyPr/>
          <a:lstStyle/>
          <a:p>
            <a:pPr eaLnBrk="1" hangingPunct="1"/>
            <a:r>
              <a:rPr lang="en-US" altLang="en-US" sz="5400" dirty="0" smtClean="0">
                <a:solidFill>
                  <a:srgbClr val="045E66"/>
                </a:solidFill>
              </a:rPr>
              <a:t>Soil indicators </a:t>
            </a:r>
            <a:r>
              <a:rPr lang="en-US" altLang="en-US" sz="5400" dirty="0" smtClean="0">
                <a:solidFill>
                  <a:srgbClr val="045E66"/>
                </a:solidFill>
              </a:rPr>
              <a:t>to </a:t>
            </a:r>
            <a:r>
              <a:rPr lang="en-US" altLang="en-US" sz="5400" dirty="0" smtClean="0">
                <a:solidFill>
                  <a:srgbClr val="045E66"/>
                </a:solidFill>
              </a:rPr>
              <a:t>assess the effectiveness </a:t>
            </a:r>
            <a:r>
              <a:rPr lang="en-US" altLang="en-US" sz="5400" dirty="0" smtClean="0">
                <a:solidFill>
                  <a:srgbClr val="045E66"/>
                </a:solidFill>
              </a:rPr>
              <a:t>of </a:t>
            </a:r>
            <a:r>
              <a:rPr lang="en-US" altLang="en-US" sz="5400" dirty="0" smtClean="0">
                <a:solidFill>
                  <a:srgbClr val="045E66"/>
                </a:solidFill>
              </a:rPr>
              <a:t>restoration </a:t>
            </a:r>
            <a:r>
              <a:rPr lang="en-US" altLang="en-US" sz="5400" dirty="0" err="1" smtClean="0">
                <a:solidFill>
                  <a:srgbClr val="045E66"/>
                </a:solidFill>
              </a:rPr>
              <a:t>strategiesin</a:t>
            </a:r>
            <a:r>
              <a:rPr lang="en-US" altLang="en-US" sz="5400" dirty="0" smtClean="0">
                <a:solidFill>
                  <a:srgbClr val="045E66"/>
                </a:solidFill>
              </a:rPr>
              <a:t> </a:t>
            </a:r>
            <a:r>
              <a:rPr lang="en-US" altLang="en-US" sz="5400" dirty="0" err="1" smtClean="0">
                <a:solidFill>
                  <a:srgbClr val="045E66"/>
                </a:solidFill>
              </a:rPr>
              <a:t>dryland</a:t>
            </a:r>
            <a:r>
              <a:rPr lang="en-US" altLang="en-US" sz="5400" dirty="0" smtClean="0">
                <a:solidFill>
                  <a:srgbClr val="045E66"/>
                </a:solidFill>
              </a:rPr>
              <a:t> ecosystems</a:t>
            </a:r>
            <a:endParaRPr lang="en-US" altLang="en-US" sz="5400" dirty="0" smtClean="0">
              <a:solidFill>
                <a:srgbClr val="045E66"/>
              </a:solidFill>
            </a:endParaRPr>
          </a:p>
        </p:txBody>
      </p:sp>
      <p:pic>
        <p:nvPicPr>
          <p:cNvPr id="348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4788" y="5455920"/>
            <a:ext cx="11897869" cy="4874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751523" y="2122170"/>
            <a:ext cx="12936537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3" rIns="91424" bIns="45713"/>
          <a:lstStyle/>
          <a:p>
            <a:pPr algn="ctr" defTabSz="912813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it-IT" sz="3200" dirty="0">
                <a:solidFill>
                  <a:srgbClr val="000000"/>
                </a:solidFill>
                <a:latin typeface="Trebuchet MS" pitchFamily="34" charset="0"/>
              </a:rPr>
              <a:t>Edoardo </a:t>
            </a:r>
            <a:r>
              <a:rPr lang="it-IT" sz="3200" dirty="0" err="1">
                <a:solidFill>
                  <a:srgbClr val="000000"/>
                </a:solidFill>
                <a:latin typeface="Trebuchet MS" pitchFamily="34" charset="0"/>
              </a:rPr>
              <a:t>A.C.</a:t>
            </a:r>
            <a:r>
              <a:rPr lang="it-IT" sz="3200" dirty="0">
                <a:solidFill>
                  <a:srgbClr val="000000"/>
                </a:solidFill>
                <a:latin typeface="Trebuchet MS" pitchFamily="34" charset="0"/>
              </a:rPr>
              <a:t> Costantini</a:t>
            </a:r>
            <a:r>
              <a:rPr lang="it-IT" sz="3200" baseline="30000" dirty="0">
                <a:solidFill>
                  <a:srgbClr val="000000"/>
                </a:solidFill>
                <a:latin typeface="Trebuchet MS" pitchFamily="34" charset="0"/>
              </a:rPr>
              <a:t>1</a:t>
            </a:r>
            <a:r>
              <a:rPr lang="it-IT" sz="3200" dirty="0">
                <a:solidFill>
                  <a:srgbClr val="000000"/>
                </a:solidFill>
                <a:latin typeface="Trebuchet MS" pitchFamily="34" charset="0"/>
              </a:rPr>
              <a:t>, Cristina Branquinho</a:t>
            </a:r>
            <a:r>
              <a:rPr lang="it-IT" sz="3200" baseline="30000" dirty="0">
                <a:solidFill>
                  <a:srgbClr val="000000"/>
                </a:solidFill>
                <a:latin typeface="Trebuchet MS" pitchFamily="34" charset="0"/>
              </a:rPr>
              <a:t>2</a:t>
            </a:r>
            <a:r>
              <a:rPr lang="it-IT" sz="3200" dirty="0">
                <a:solidFill>
                  <a:srgbClr val="000000"/>
                </a:solidFill>
                <a:latin typeface="Trebuchet MS" pitchFamily="34" charset="0"/>
              </a:rPr>
              <a:t>, Alice Nunes</a:t>
            </a:r>
            <a:r>
              <a:rPr lang="it-IT" sz="3200" baseline="30000" dirty="0">
                <a:solidFill>
                  <a:srgbClr val="000000"/>
                </a:solidFill>
                <a:latin typeface="Trebuchet MS" pitchFamily="34" charset="0"/>
              </a:rPr>
              <a:t>2</a:t>
            </a:r>
            <a:r>
              <a:rPr lang="it-IT" sz="3200" dirty="0">
                <a:solidFill>
                  <a:srgbClr val="000000"/>
                </a:solidFill>
                <a:latin typeface="Trebuchet MS" pitchFamily="34" charset="0"/>
              </a:rPr>
              <a:t>, </a:t>
            </a:r>
            <a:r>
              <a:rPr lang="it-IT" sz="3200" dirty="0" err="1">
                <a:solidFill>
                  <a:srgbClr val="000000"/>
                </a:solidFill>
                <a:latin typeface="Trebuchet MS" pitchFamily="34" charset="0"/>
              </a:rPr>
              <a:t>Gudrun</a:t>
            </a:r>
            <a:r>
              <a:rPr lang="it-IT" sz="3200" dirty="0">
                <a:solidFill>
                  <a:srgbClr val="000000"/>
                </a:solidFill>
                <a:latin typeface="Trebuchet MS" pitchFamily="34" charset="0"/>
              </a:rPr>
              <a:t> Schwilch</a:t>
            </a:r>
            <a:r>
              <a:rPr lang="it-IT" sz="3200" baseline="30000" dirty="0">
                <a:solidFill>
                  <a:srgbClr val="000000"/>
                </a:solidFill>
                <a:latin typeface="Trebuchet MS" pitchFamily="34" charset="0"/>
              </a:rPr>
              <a:t>3</a:t>
            </a:r>
            <a:r>
              <a:rPr lang="it-IT" sz="3200" dirty="0">
                <a:solidFill>
                  <a:srgbClr val="000000"/>
                </a:solidFill>
                <a:latin typeface="Trebuchet MS" pitchFamily="34" charset="0"/>
              </a:rPr>
              <a:t>, </a:t>
            </a:r>
            <a:r>
              <a:rPr lang="it-IT" sz="3200" dirty="0" err="1">
                <a:solidFill>
                  <a:srgbClr val="000000"/>
                </a:solidFill>
                <a:latin typeface="Trebuchet MS" pitchFamily="34" charset="0"/>
              </a:rPr>
              <a:t>Ilan</a:t>
            </a:r>
            <a:r>
              <a:rPr lang="it-IT" sz="3200" dirty="0">
                <a:solidFill>
                  <a:srgbClr val="000000"/>
                </a:solidFill>
                <a:latin typeface="Trebuchet MS" pitchFamily="34" charset="0"/>
              </a:rPr>
              <a:t> Stavi</a:t>
            </a:r>
            <a:r>
              <a:rPr lang="it-IT" sz="3200" baseline="30000" dirty="0">
                <a:solidFill>
                  <a:srgbClr val="000000"/>
                </a:solidFill>
                <a:latin typeface="Trebuchet MS" pitchFamily="34" charset="0"/>
              </a:rPr>
              <a:t>4</a:t>
            </a:r>
            <a:r>
              <a:rPr lang="it-IT" sz="3200" dirty="0">
                <a:solidFill>
                  <a:srgbClr val="000000"/>
                </a:solidFill>
                <a:latin typeface="Trebuchet MS" pitchFamily="34" charset="0"/>
              </a:rPr>
              <a:t>, </a:t>
            </a:r>
            <a:r>
              <a:rPr lang="it-IT" sz="320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Alejandro Valdecantos</a:t>
            </a:r>
            <a:r>
              <a:rPr lang="it-IT" sz="3200" baseline="3000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5</a:t>
            </a:r>
            <a:r>
              <a:rPr lang="it-IT" sz="320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, Claudio Zucca</a:t>
            </a:r>
            <a:r>
              <a:rPr lang="it-IT" sz="3200" baseline="30000" dirty="0">
                <a:solidFill>
                  <a:srgbClr val="000000"/>
                </a:solidFill>
                <a:latin typeface="Trebuchet MS" pitchFamily="34" charset="0"/>
                <a:cs typeface="Times New Roman" pitchFamily="18" charset="0"/>
              </a:rPr>
              <a:t>6</a:t>
            </a:r>
            <a:r>
              <a:rPr lang="it-IT" sz="3200" dirty="0">
                <a:solidFill>
                  <a:srgbClr val="000000"/>
                </a:solidFill>
                <a:latin typeface="Trebuchet MS" pitchFamily="34" charset="0"/>
              </a:rPr>
              <a:t> </a:t>
            </a:r>
          </a:p>
          <a:p>
            <a:pPr defTabSz="912813" eaLnBrk="0" hangingPunct="0">
              <a:spcBef>
                <a:spcPct val="20000"/>
              </a:spcBef>
              <a:buFont typeface="Wingdings" pitchFamily="2" charset="2"/>
              <a:buNone/>
            </a:pPr>
            <a:endParaRPr lang="it-IT" sz="2000" baseline="30000" dirty="0">
              <a:solidFill>
                <a:srgbClr val="000000"/>
              </a:solidFill>
              <a:latin typeface="Trebuchet MS" pitchFamily="34" charset="0"/>
            </a:endParaRPr>
          </a:p>
          <a:p>
            <a:pPr defTabSz="912813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1 Consiglio per la ricerca in agricoltura e l’analisi dell’economia agraria, CREA-ABP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Agrobiology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and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Pedology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Research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Centre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, Firenze, Italy</a:t>
            </a:r>
          </a:p>
          <a:p>
            <a:pPr defTabSz="912813">
              <a:spcBef>
                <a:spcPct val="20000"/>
              </a:spcBef>
              <a:buFont typeface="Wingdings" pitchFamily="2" charset="2"/>
              <a:buNone/>
            </a:pP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2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Centre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for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ecology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,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evolution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and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environmental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changes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,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Faculdade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de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Ciências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da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Universidade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de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Lisboa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, Campo Grande,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Lisboa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,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Portugal</a:t>
            </a:r>
            <a:endParaRPr lang="it-IT" sz="2000" baseline="30000" dirty="0">
              <a:solidFill>
                <a:srgbClr val="000000"/>
              </a:solidFill>
              <a:latin typeface="Trebuchet MS" pitchFamily="34" charset="0"/>
            </a:endParaRPr>
          </a:p>
          <a:p>
            <a:pPr defTabSz="912813">
              <a:spcBef>
                <a:spcPct val="20000"/>
              </a:spcBef>
              <a:buFont typeface="Wingdings" pitchFamily="2" charset="2"/>
              <a:buNone/>
            </a:pP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3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University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of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Bern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,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Centre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for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Development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and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Environment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(CDE),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Switzerland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</a:t>
            </a:r>
          </a:p>
          <a:p>
            <a:pPr defTabSz="912813">
              <a:spcBef>
                <a:spcPct val="20000"/>
              </a:spcBef>
              <a:buFont typeface="Wingdings" pitchFamily="2" charset="2"/>
              <a:buNone/>
            </a:pP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4 Dead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Sea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and Arava Science Center,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Ketura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88840, Israel</a:t>
            </a:r>
          </a:p>
          <a:p>
            <a:pPr defTabSz="912813">
              <a:spcBef>
                <a:spcPct val="20000"/>
              </a:spcBef>
              <a:buFont typeface="Wingdings" pitchFamily="2" charset="2"/>
              <a:buNone/>
            </a:pP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5 </a:t>
            </a:r>
            <a:r>
              <a:rPr lang="es-ES" sz="2000" baseline="30000" dirty="0">
                <a:solidFill>
                  <a:srgbClr val="000000"/>
                </a:solidFill>
                <a:latin typeface="Trebuchet MS" pitchFamily="34" charset="0"/>
              </a:rPr>
              <a:t>Centro de Estudios Ambientales del Mediterráneo (CEAM), Valencia, Spain and  Dep. Ecologia, Universidad de Alicante, Spain</a:t>
            </a:r>
          </a:p>
          <a:p>
            <a:pPr defTabSz="912813">
              <a:spcBef>
                <a:spcPct val="20000"/>
              </a:spcBef>
              <a:buFont typeface="Wingdings" pitchFamily="2" charset="2"/>
              <a:buNone/>
            </a:pP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6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Soil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Conservation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and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Land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Management International Center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for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Agricultural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Research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in the Dry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Areas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(ICARDA), Amman, Jordan and Dep.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of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Agriculture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&amp;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Desertification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Research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</a:t>
            </a:r>
            <a:r>
              <a:rPr lang="it-IT" sz="2000" baseline="30000" dirty="0" err="1">
                <a:solidFill>
                  <a:srgbClr val="000000"/>
                </a:solidFill>
                <a:latin typeface="Trebuchet MS" pitchFamily="34" charset="0"/>
              </a:rPr>
              <a:t>Centre</a:t>
            </a:r>
            <a:r>
              <a:rPr lang="it-IT" sz="2000" baseline="30000" dirty="0">
                <a:solidFill>
                  <a:srgbClr val="000000"/>
                </a:solidFill>
                <a:latin typeface="Trebuchet MS" pitchFamily="34" charset="0"/>
              </a:rPr>
              <a:t> (NRD), Sassari, </a:t>
            </a:r>
            <a:r>
              <a:rPr lang="it-IT" sz="2000" baseline="30000" dirty="0" smtClean="0">
                <a:solidFill>
                  <a:srgbClr val="000000"/>
                </a:solidFill>
                <a:latin typeface="Trebuchet MS" pitchFamily="34" charset="0"/>
              </a:rPr>
              <a:t>Italy.     </a:t>
            </a:r>
            <a:r>
              <a:rPr lang="it-IT" sz="2000" i="1" dirty="0" smtClean="0">
                <a:solidFill>
                  <a:srgbClr val="000000"/>
                </a:solidFill>
                <a:latin typeface="Trebuchet MS" pitchFamily="34" charset="0"/>
                <a:hlinkClick r:id="rId3"/>
              </a:rPr>
              <a:t>edoardo.costantini@crea.gov.it</a:t>
            </a:r>
            <a:r>
              <a:rPr lang="it-IT" sz="2000" i="1" dirty="0" smtClean="0">
                <a:solidFill>
                  <a:srgbClr val="000000"/>
                </a:solidFill>
                <a:latin typeface="Trebuchet MS" pitchFamily="34" charset="0"/>
              </a:rPr>
              <a:t> </a:t>
            </a:r>
            <a:endParaRPr lang="it-IT" sz="2000" i="1" dirty="0">
              <a:solidFill>
                <a:srgbClr val="000000"/>
              </a:solidFill>
              <a:latin typeface="Trebuchet MS" pitchFamily="34" charset="0"/>
            </a:endParaRPr>
          </a:p>
          <a:p>
            <a:pPr algn="ctr" defTabSz="912813">
              <a:spcBef>
                <a:spcPct val="20000"/>
              </a:spcBef>
              <a:buFont typeface="Wingdings" pitchFamily="2" charset="2"/>
              <a:buNone/>
            </a:pPr>
            <a:r>
              <a:rPr lang="en-GB" b="1" i="1" dirty="0"/>
              <a:t>COST Action  ES1104: Setting Up a </a:t>
            </a:r>
            <a:r>
              <a:rPr lang="en-GB" b="1" i="1" dirty="0" err="1"/>
              <a:t>Drylands</a:t>
            </a:r>
            <a:r>
              <a:rPr lang="en-GB" b="1" i="1" dirty="0"/>
              <a:t> and Desert Restoration Hub</a:t>
            </a:r>
            <a:endParaRPr lang="en-GB" sz="2000" dirty="0">
              <a:solidFill>
                <a:srgbClr val="000000"/>
              </a:solidFill>
              <a:latin typeface="Trebuchet MS" pitchFamily="34" charset="0"/>
            </a:endParaRPr>
          </a:p>
          <a:p>
            <a:pPr algn="ctr" defTabSz="912813">
              <a:spcBef>
                <a:spcPct val="20000"/>
              </a:spcBef>
              <a:buFont typeface="Wingdings" pitchFamily="2" charset="2"/>
              <a:buChar char="§"/>
            </a:pPr>
            <a:endParaRPr lang="en-US" sz="1700" dirty="0">
              <a:solidFill>
                <a:srgbClr val="EBB304"/>
              </a:solidFill>
              <a:latin typeface="Trebuchet MS" pitchFamily="34" charset="0"/>
            </a:endParaRPr>
          </a:p>
        </p:txBody>
      </p:sp>
      <p:pic>
        <p:nvPicPr>
          <p:cNvPr id="11" name="Picture 3" descr="C:\Users\Sergio\Desktop\logo cre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-26988"/>
            <a:ext cx="1763713" cy="962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Rev. 1 proposta modello presentazione CRE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4636</TotalTime>
  <Words>179</Words>
  <Application>Microsoft Office PowerPoint</Application>
  <PresentationFormat>Personalizzato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1_Rev. 1 proposta modello presentazione CREA</vt:lpstr>
      <vt:lpstr>Soil indicators to assess the effectiveness of restoration strategiesin dryland ecosystems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Bisoffi</dc:creator>
  <cp:lastModifiedBy>edo</cp:lastModifiedBy>
  <cp:revision>491</cp:revision>
  <cp:lastPrinted>2015-05-12T10:59:28Z</cp:lastPrinted>
  <dcterms:created xsi:type="dcterms:W3CDTF">2014-04-01T14:57:16Z</dcterms:created>
  <dcterms:modified xsi:type="dcterms:W3CDTF">2016-05-02T08:48:25Z</dcterms:modified>
</cp:coreProperties>
</file>