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9377600" cy="32918400"/>
  <p:notesSz cx="9144000" cy="6858000"/>
  <p:defaultTextStyle>
    <a:defPPr>
      <a:defRPr lang="en-US"/>
    </a:defPPr>
    <a:lvl1pPr marL="0" algn="l" defTabSz="5013590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6795" algn="l" defTabSz="5013590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3590" algn="l" defTabSz="5013590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0385" algn="l" defTabSz="5013590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27179" algn="l" defTabSz="5013590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33969" algn="l" defTabSz="5013590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0764" algn="l" defTabSz="5013590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47558" algn="l" defTabSz="5013590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54353" algn="l" defTabSz="5013590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003300"/>
    <a:srgbClr val="006600"/>
    <a:srgbClr val="CC9900"/>
    <a:srgbClr val="CC0099"/>
    <a:srgbClr val="666633"/>
    <a:srgbClr val="008000"/>
    <a:srgbClr val="66CCFF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540" autoAdjust="0"/>
  </p:normalViewPr>
  <p:slideViewPr>
    <p:cSldViewPr>
      <p:cViewPr varScale="1">
        <p:scale>
          <a:sx n="23" d="100"/>
          <a:sy n="23" d="100"/>
        </p:scale>
        <p:origin x="-1194" y="-138"/>
      </p:cViewPr>
      <p:guideLst>
        <p:guide orient="horz" pos="10368"/>
        <p:guide pos="15552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85888-D9C3-483F-A095-95DDFBE489D7}" type="datetimeFigureOut">
              <a:rPr lang="en-US" smtClean="0"/>
              <a:pPr/>
              <a:t>25/04/2016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514350"/>
            <a:ext cx="38576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FB161-3E19-4B5B-B739-B682E2E43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24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FB161-3E19-4B5B-B739-B682E2E43D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10226047"/>
            <a:ext cx="419709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6640" y="18653760"/>
            <a:ext cx="345643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3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2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33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0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4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5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5213-D2F5-4C43-8D99-59285DC3B697}" type="datetimeFigureOut">
              <a:rPr lang="en-US" smtClean="0"/>
              <a:pPr/>
              <a:t>25/04/2016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3D81-5EAA-4B9F-996F-1C80EC1C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5213-D2F5-4C43-8D99-59285DC3B697}" type="datetimeFigureOut">
              <a:rPr lang="en-US" smtClean="0"/>
              <a:pPr/>
              <a:t>25/04/2016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3D81-5EAA-4B9F-996F-1C80EC1C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3318458" y="7383791"/>
            <a:ext cx="59990355" cy="1572844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30240" y="7383791"/>
            <a:ext cx="179165250" cy="1572844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5213-D2F5-4C43-8D99-59285DC3B697}" type="datetimeFigureOut">
              <a:rPr lang="en-US" smtClean="0"/>
              <a:pPr/>
              <a:t>25/04/2016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3D81-5EAA-4B9F-996F-1C80EC1C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5213-D2F5-4C43-8D99-59285DC3B697}" type="datetimeFigureOut">
              <a:rPr lang="en-US" smtClean="0"/>
              <a:pPr/>
              <a:t>25/04/2016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3D81-5EAA-4B9F-996F-1C80EC1C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90" y="21153127"/>
            <a:ext cx="41970960" cy="6537960"/>
          </a:xfrm>
        </p:spPr>
        <p:txBody>
          <a:bodyPr anchor="t"/>
          <a:lstStyle>
            <a:lvl1pPr algn="l">
              <a:defRPr sz="21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90" y="13952230"/>
            <a:ext cx="41970960" cy="7200897"/>
          </a:xfrm>
        </p:spPr>
        <p:txBody>
          <a:bodyPr anchor="b"/>
          <a:lstStyle>
            <a:lvl1pPr marL="0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 marL="2506795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2pPr>
            <a:lvl3pPr marL="501359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7520385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1002717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253396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504076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754755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20054353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5213-D2F5-4C43-8D99-59285DC3B697}" type="datetimeFigureOut">
              <a:rPr lang="en-US" smtClean="0"/>
              <a:pPr/>
              <a:t>25/04/2016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3D81-5EAA-4B9F-996F-1C80EC1C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30249" y="43014912"/>
            <a:ext cx="119577800" cy="121653297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31002" y="43014912"/>
            <a:ext cx="119577805" cy="121653297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5213-D2F5-4C43-8D99-59285DC3B697}" type="datetimeFigureOut">
              <a:rPr lang="en-US" smtClean="0"/>
              <a:pPr/>
              <a:t>25/04/2016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3D81-5EAA-4B9F-996F-1C80EC1C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0" y="1318263"/>
            <a:ext cx="444398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2" y="7368545"/>
            <a:ext cx="21817015" cy="3070857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6795" indent="0">
              <a:buNone/>
              <a:defRPr sz="11000" b="1"/>
            </a:lvl2pPr>
            <a:lvl3pPr marL="5013590" indent="0">
              <a:buNone/>
              <a:defRPr sz="9900" b="1"/>
            </a:lvl3pPr>
            <a:lvl4pPr marL="7520385" indent="0">
              <a:buNone/>
              <a:defRPr sz="8800" b="1"/>
            </a:lvl4pPr>
            <a:lvl5pPr marL="10027179" indent="0">
              <a:buNone/>
              <a:defRPr sz="8800" b="1"/>
            </a:lvl5pPr>
            <a:lvl6pPr marL="12533969" indent="0">
              <a:buNone/>
              <a:defRPr sz="8800" b="1"/>
            </a:lvl6pPr>
            <a:lvl7pPr marL="15040764" indent="0">
              <a:buNone/>
              <a:defRPr sz="8800" b="1"/>
            </a:lvl7pPr>
            <a:lvl8pPr marL="17547558" indent="0">
              <a:buNone/>
              <a:defRPr sz="8800" b="1"/>
            </a:lvl8pPr>
            <a:lvl9pPr marL="20054353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2" y="10439402"/>
            <a:ext cx="21817015" cy="18966183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144" y="7368545"/>
            <a:ext cx="21825585" cy="3070857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6795" indent="0">
              <a:buNone/>
              <a:defRPr sz="11000" b="1"/>
            </a:lvl2pPr>
            <a:lvl3pPr marL="5013590" indent="0">
              <a:buNone/>
              <a:defRPr sz="9900" b="1"/>
            </a:lvl3pPr>
            <a:lvl4pPr marL="7520385" indent="0">
              <a:buNone/>
              <a:defRPr sz="8800" b="1"/>
            </a:lvl4pPr>
            <a:lvl5pPr marL="10027179" indent="0">
              <a:buNone/>
              <a:defRPr sz="8800" b="1"/>
            </a:lvl5pPr>
            <a:lvl6pPr marL="12533969" indent="0">
              <a:buNone/>
              <a:defRPr sz="8800" b="1"/>
            </a:lvl6pPr>
            <a:lvl7pPr marL="15040764" indent="0">
              <a:buNone/>
              <a:defRPr sz="8800" b="1"/>
            </a:lvl7pPr>
            <a:lvl8pPr marL="17547558" indent="0">
              <a:buNone/>
              <a:defRPr sz="8800" b="1"/>
            </a:lvl8pPr>
            <a:lvl9pPr marL="20054353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144" y="10439402"/>
            <a:ext cx="21825585" cy="18966183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5213-D2F5-4C43-8D99-59285DC3B697}" type="datetimeFigureOut">
              <a:rPr lang="en-US" smtClean="0"/>
              <a:pPr/>
              <a:t>25/04/2016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3D81-5EAA-4B9F-996F-1C80EC1C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5213-D2F5-4C43-8D99-59285DC3B697}" type="datetimeFigureOut">
              <a:rPr lang="en-US" smtClean="0"/>
              <a:pPr/>
              <a:t>25/04/2016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3D81-5EAA-4B9F-996F-1C80EC1C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5213-D2F5-4C43-8D99-59285DC3B697}" type="datetimeFigureOut">
              <a:rPr lang="en-US" smtClean="0"/>
              <a:pPr/>
              <a:t>25/04/2016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3D81-5EAA-4B9F-996F-1C80EC1C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8" y="1310640"/>
            <a:ext cx="16244890" cy="5577840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270" y="1310647"/>
            <a:ext cx="27603450" cy="28094943"/>
          </a:xfrm>
        </p:spPr>
        <p:txBody>
          <a:bodyPr/>
          <a:lstStyle>
            <a:lvl1pPr>
              <a:defRPr sz="17600"/>
            </a:lvl1pPr>
            <a:lvl2pPr>
              <a:defRPr sz="15400"/>
            </a:lvl2pPr>
            <a:lvl3pPr>
              <a:defRPr sz="132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8" y="6888489"/>
            <a:ext cx="16244890" cy="22517103"/>
          </a:xfrm>
        </p:spPr>
        <p:txBody>
          <a:bodyPr/>
          <a:lstStyle>
            <a:lvl1pPr marL="0" indent="0">
              <a:buNone/>
              <a:defRPr sz="7700"/>
            </a:lvl1pPr>
            <a:lvl2pPr marL="2506795" indent="0">
              <a:buNone/>
              <a:defRPr sz="6600"/>
            </a:lvl2pPr>
            <a:lvl3pPr marL="5013590" indent="0">
              <a:buNone/>
              <a:defRPr sz="5500"/>
            </a:lvl3pPr>
            <a:lvl4pPr marL="7520385" indent="0">
              <a:buNone/>
              <a:defRPr sz="4900"/>
            </a:lvl4pPr>
            <a:lvl5pPr marL="10027179" indent="0">
              <a:buNone/>
              <a:defRPr sz="4900"/>
            </a:lvl5pPr>
            <a:lvl6pPr marL="12533969" indent="0">
              <a:buNone/>
              <a:defRPr sz="4900"/>
            </a:lvl6pPr>
            <a:lvl7pPr marL="15040764" indent="0">
              <a:buNone/>
              <a:defRPr sz="4900"/>
            </a:lvl7pPr>
            <a:lvl8pPr marL="17547558" indent="0">
              <a:buNone/>
              <a:defRPr sz="4900"/>
            </a:lvl8pPr>
            <a:lvl9pPr marL="20054353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5213-D2F5-4C43-8D99-59285DC3B697}" type="datetimeFigureOut">
              <a:rPr lang="en-US" smtClean="0"/>
              <a:pPr/>
              <a:t>25/04/2016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3D81-5EAA-4B9F-996F-1C80EC1C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355" y="23042882"/>
            <a:ext cx="29626560" cy="2720343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355" y="2941320"/>
            <a:ext cx="29626560" cy="19751040"/>
          </a:xfrm>
        </p:spPr>
        <p:txBody>
          <a:bodyPr/>
          <a:lstStyle>
            <a:lvl1pPr marL="0" indent="0">
              <a:buNone/>
              <a:defRPr sz="17600"/>
            </a:lvl1pPr>
            <a:lvl2pPr marL="2506795" indent="0">
              <a:buNone/>
              <a:defRPr sz="15400"/>
            </a:lvl2pPr>
            <a:lvl3pPr marL="5013590" indent="0">
              <a:buNone/>
              <a:defRPr sz="13200"/>
            </a:lvl3pPr>
            <a:lvl4pPr marL="7520385" indent="0">
              <a:buNone/>
              <a:defRPr sz="11000"/>
            </a:lvl4pPr>
            <a:lvl5pPr marL="10027179" indent="0">
              <a:buNone/>
              <a:defRPr sz="11000"/>
            </a:lvl5pPr>
            <a:lvl6pPr marL="12533969" indent="0">
              <a:buNone/>
              <a:defRPr sz="11000"/>
            </a:lvl6pPr>
            <a:lvl7pPr marL="15040764" indent="0">
              <a:buNone/>
              <a:defRPr sz="11000"/>
            </a:lvl7pPr>
            <a:lvl8pPr marL="17547558" indent="0">
              <a:buNone/>
              <a:defRPr sz="11000"/>
            </a:lvl8pPr>
            <a:lvl9pPr marL="20054353" indent="0">
              <a:buNone/>
              <a:defRPr sz="1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355" y="25763225"/>
            <a:ext cx="29626560" cy="3863337"/>
          </a:xfrm>
        </p:spPr>
        <p:txBody>
          <a:bodyPr/>
          <a:lstStyle>
            <a:lvl1pPr marL="0" indent="0">
              <a:buNone/>
              <a:defRPr sz="7700"/>
            </a:lvl1pPr>
            <a:lvl2pPr marL="2506795" indent="0">
              <a:buNone/>
              <a:defRPr sz="6600"/>
            </a:lvl2pPr>
            <a:lvl3pPr marL="5013590" indent="0">
              <a:buNone/>
              <a:defRPr sz="5500"/>
            </a:lvl3pPr>
            <a:lvl4pPr marL="7520385" indent="0">
              <a:buNone/>
              <a:defRPr sz="4900"/>
            </a:lvl4pPr>
            <a:lvl5pPr marL="10027179" indent="0">
              <a:buNone/>
              <a:defRPr sz="4900"/>
            </a:lvl5pPr>
            <a:lvl6pPr marL="12533969" indent="0">
              <a:buNone/>
              <a:defRPr sz="4900"/>
            </a:lvl6pPr>
            <a:lvl7pPr marL="15040764" indent="0">
              <a:buNone/>
              <a:defRPr sz="4900"/>
            </a:lvl7pPr>
            <a:lvl8pPr marL="17547558" indent="0">
              <a:buNone/>
              <a:defRPr sz="4900"/>
            </a:lvl8pPr>
            <a:lvl9pPr marL="20054353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5213-D2F5-4C43-8D99-59285DC3B697}" type="datetimeFigureOut">
              <a:rPr lang="en-US" smtClean="0"/>
              <a:pPr/>
              <a:t>25/04/2016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3D81-5EAA-4B9F-996F-1C80EC1C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1318263"/>
            <a:ext cx="44439840" cy="5486400"/>
          </a:xfrm>
          <a:prstGeom prst="rect">
            <a:avLst/>
          </a:prstGeom>
        </p:spPr>
        <p:txBody>
          <a:bodyPr vert="horz" lIns="501360" tIns="250680" rIns="501360" bIns="2506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7680968"/>
            <a:ext cx="44439840" cy="21724623"/>
          </a:xfrm>
          <a:prstGeom prst="rect">
            <a:avLst/>
          </a:prstGeom>
        </p:spPr>
        <p:txBody>
          <a:bodyPr vert="horz" lIns="501360" tIns="250680" rIns="501360" bIns="2506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880" y="30510487"/>
            <a:ext cx="11521440" cy="1752600"/>
          </a:xfrm>
          <a:prstGeom prst="rect">
            <a:avLst/>
          </a:prstGeom>
        </p:spPr>
        <p:txBody>
          <a:bodyPr vert="horz" lIns="501360" tIns="250680" rIns="501360" bIns="250680" rtlCol="0" anchor="ctr"/>
          <a:lstStyle>
            <a:lvl1pPr algn="l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5213-D2F5-4C43-8D99-59285DC3B697}" type="datetimeFigureOut">
              <a:rPr lang="en-US" smtClean="0"/>
              <a:pPr/>
              <a:t>25/04/2016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680" y="30510487"/>
            <a:ext cx="15636240" cy="1752600"/>
          </a:xfrm>
          <a:prstGeom prst="rect">
            <a:avLst/>
          </a:prstGeom>
        </p:spPr>
        <p:txBody>
          <a:bodyPr vert="horz" lIns="501360" tIns="250680" rIns="501360" bIns="250680" rtlCol="0" anchor="ctr"/>
          <a:lstStyle>
            <a:lvl1pPr algn="ct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7280" y="30510487"/>
            <a:ext cx="11521440" cy="1752600"/>
          </a:xfrm>
          <a:prstGeom prst="rect">
            <a:avLst/>
          </a:prstGeom>
        </p:spPr>
        <p:txBody>
          <a:bodyPr vert="horz" lIns="501360" tIns="250680" rIns="501360" bIns="250680" rtlCol="0" anchor="ctr"/>
          <a:lstStyle>
            <a:lvl1pPr algn="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3D81-5EAA-4B9F-996F-1C80EC1C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13590" rtl="0" eaLnBrk="1" latinLnBrk="0" hangingPunct="1">
        <a:spcBef>
          <a:spcPct val="0"/>
        </a:spcBef>
        <a:buNone/>
        <a:defRPr sz="2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0098" indent="-1880098" algn="l" defTabSz="5013590" rtl="0" eaLnBrk="1" latinLnBrk="0" hangingPunct="1">
        <a:spcBef>
          <a:spcPct val="20000"/>
        </a:spcBef>
        <a:buFont typeface="Arial" pitchFamily="34" charset="0"/>
        <a:buChar char="•"/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3544" indent="-1566749" algn="l" defTabSz="5013590" rtl="0" eaLnBrk="1" latinLnBrk="0" hangingPunct="1">
        <a:spcBef>
          <a:spcPct val="20000"/>
        </a:spcBef>
        <a:buFont typeface="Arial" pitchFamily="34" charset="0"/>
        <a:buChar char="–"/>
        <a:defRPr sz="15400" kern="1200">
          <a:solidFill>
            <a:schemeClr val="tx1"/>
          </a:solidFill>
          <a:latin typeface="+mn-lt"/>
          <a:ea typeface="+mn-ea"/>
          <a:cs typeface="+mn-cs"/>
        </a:defRPr>
      </a:lvl2pPr>
      <a:lvl3pPr marL="6266984" indent="-1253395" algn="l" defTabSz="5013590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773779" indent="-1253395" algn="l" defTabSz="5013590" rtl="0" eaLnBrk="1" latinLnBrk="0" hangingPunct="1">
        <a:spcBef>
          <a:spcPct val="20000"/>
        </a:spcBef>
        <a:buFont typeface="Arial" pitchFamily="34" charset="0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0574" indent="-1253395" algn="l" defTabSz="5013590" rtl="0" eaLnBrk="1" latinLnBrk="0" hangingPunct="1">
        <a:spcBef>
          <a:spcPct val="20000"/>
        </a:spcBef>
        <a:buFont typeface="Arial" pitchFamily="34" charset="0"/>
        <a:buChar char="»"/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787369" indent="-1253395" algn="l" defTabSz="501359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294164" indent="-1253395" algn="l" defTabSz="501359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00959" indent="-1253395" algn="l" defTabSz="501359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7753" indent="-1253395" algn="l" defTabSz="501359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3590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6795" algn="l" defTabSz="5013590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3590" algn="l" defTabSz="5013590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0385" algn="l" defTabSz="5013590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27179" algn="l" defTabSz="5013590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33969" algn="l" defTabSz="5013590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0764" algn="l" defTabSz="5013590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47558" algn="l" defTabSz="5013590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54353" algn="l" defTabSz="5013590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png"/><Relationship Id="rId5" Type="http://schemas.openxmlformats.org/officeDocument/2006/relationships/image" Target="../media/image3.tiff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tiff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00402" y="1905000"/>
            <a:ext cx="39090600" cy="30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602" tIns="48801" rIns="97602" bIns="48801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Pradnya Murlidhar Dhage*, Narendra Singh Raghuwanshi and Rajendra Singh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500" dirty="0">
                <a:latin typeface="Times New Roman" pitchFamily="18" charset="0"/>
                <a:cs typeface="Times New Roman" pitchFamily="18" charset="0"/>
              </a:rPr>
            </a:b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Indian Institute of Technology, Kharagpur, India- </a:t>
            </a: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721302 West Bengal (India)</a:t>
            </a:r>
          </a:p>
          <a:p>
            <a:pPr algn="ctr" eaLnBrk="0" hangingPunct="0">
              <a:spcBef>
                <a:spcPts val="1201"/>
              </a:spcBef>
            </a:pP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Email id-*prandhage@gmail.com</a:t>
            </a:r>
            <a:endParaRPr lang="en-US" sz="55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609600"/>
            <a:ext cx="35280598" cy="13233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Regional Projection of Temperature for the 21st Century over the Eastern India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5303" y="2819400"/>
            <a:ext cx="42481498" cy="221454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629" tIns="48812" rIns="97629" bIns="48812">
            <a:spAutoFit/>
          </a:bodyPr>
          <a:lstStyle>
            <a:lvl1pPr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EGU General Assembly 2016</a:t>
            </a:r>
          </a:p>
          <a:p>
            <a:pPr algn="r">
              <a:spcBef>
                <a:spcPct val="50000"/>
              </a:spcBef>
            </a:pPr>
            <a:r>
              <a:rPr lang="en-US" sz="5500" b="1" dirty="0" smtClean="0">
                <a:latin typeface="Times New Roman" pitchFamily="18" charset="0"/>
                <a:cs typeface="Times New Roman" pitchFamily="18" charset="0"/>
              </a:rPr>
              <a:t>Abstract ID: </a:t>
            </a: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EGU2016-3358</a:t>
            </a:r>
            <a:endParaRPr lang="en-US" sz="5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1ag90j01\Dropbox\Land use and climate change impact review\Pradnya\Confrence_EGU\egu2016_ospp_label_blue.pn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57800" y="1261872"/>
            <a:ext cx="4599432" cy="4453128"/>
          </a:xfrm>
          <a:prstGeom prst="rect">
            <a:avLst/>
          </a:prstGeom>
          <a:noFill/>
        </p:spPr>
      </p:pic>
      <p:pic>
        <p:nvPicPr>
          <p:cNvPr id="11" name="Picture 14" descr="iit_8bit_356x387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1"/>
            <a:ext cx="43434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33400" y="5715000"/>
            <a:ext cx="10972801" cy="944963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629" tIns="48812" rIns="97629" bIns="48812">
            <a:spAutoFit/>
          </a:bodyPr>
          <a:lstStyle>
            <a:lvl1pPr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33401" y="16581037"/>
            <a:ext cx="10972800" cy="944963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629" tIns="48812" rIns="97629" bIns="48812">
            <a:spAutoFit/>
          </a:bodyPr>
          <a:lstStyle>
            <a:lvl1pPr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Study Area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3241000" y="5715001"/>
            <a:ext cx="25755600" cy="944963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629" tIns="48812" rIns="97629" bIns="48812">
            <a:spAutoFit/>
          </a:bodyPr>
          <a:lstStyle>
            <a:lvl1pPr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5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33401" y="13335000"/>
            <a:ext cx="10972800" cy="944963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629" tIns="48812" rIns="97629" bIns="48812">
            <a:spAutoFit/>
          </a:bodyPr>
          <a:lstStyle>
            <a:lvl1pPr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  <a:endParaRPr lang="en-US" sz="5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1" y="17526000"/>
            <a:ext cx="10972799" cy="2631441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Kangsabti reservoir catchment and command, India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Catchment  : 3428 km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Command   : 5568 km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Elevation varying from 61 to 228 m above MSL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Dominating crop: Paddy</a:t>
            </a:r>
            <a:endParaRPr lang="en-US" sz="32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5" y="22598741"/>
            <a:ext cx="11125199" cy="8217586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endParaRPr lang="en-US" sz="3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11887200" y="11676445"/>
            <a:ext cx="10972799" cy="944963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629" tIns="48812" rIns="97629" bIns="48812">
            <a:spAutoFit/>
          </a:bodyPr>
          <a:lstStyle>
            <a:lvl1pPr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3009508"/>
              </p:ext>
            </p:extLst>
          </p:nvPr>
        </p:nvGraphicFramePr>
        <p:xfrm>
          <a:off x="11963403" y="7823602"/>
          <a:ext cx="10972797" cy="354177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05158"/>
                <a:gridCol w="1680839"/>
                <a:gridCol w="1524000"/>
                <a:gridCol w="1752600"/>
                <a:gridCol w="2139461"/>
                <a:gridCol w="1582616"/>
                <a:gridCol w="1688123"/>
              </a:tblGrid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Sl. No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Station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Latitude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Longitude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Climatic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Variable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Data Period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Data Source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Purulia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23.33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86.38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Daily maximum and minimum temperature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1971-2005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Ctr="1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IMD,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Pune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Ctr="1"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Bankura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23.23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87.07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Jhargram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22.45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87.00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Kharagpur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22.33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87.32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Ctr="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2" name="Group 101"/>
          <p:cNvGrpSpPr/>
          <p:nvPr/>
        </p:nvGrpSpPr>
        <p:grpSpPr>
          <a:xfrm>
            <a:off x="12069239" y="12801600"/>
            <a:ext cx="10638361" cy="9878207"/>
            <a:chOff x="1736559" y="443462"/>
            <a:chExt cx="5273841" cy="4814338"/>
          </a:xfrm>
        </p:grpSpPr>
        <p:sp>
          <p:nvSpPr>
            <p:cNvPr id="103" name="Rectangle 11"/>
            <p:cNvSpPr>
              <a:spLocks noChangeArrowheads="1"/>
            </p:cNvSpPr>
            <p:nvPr/>
          </p:nvSpPr>
          <p:spPr bwMode="auto">
            <a:xfrm>
              <a:off x="2590800" y="3887138"/>
              <a:ext cx="3200400" cy="403736"/>
            </a:xfrm>
            <a:prstGeom prst="rect">
              <a:avLst/>
            </a:prstGeom>
            <a:ln w="19050"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3940" fontAlgn="base">
                <a:spcBef>
                  <a:spcPct val="0"/>
                </a:spcBef>
                <a:spcAft>
                  <a:spcPts val="998"/>
                </a:spcAft>
              </a:pPr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Multi-GCM Ensemble average</a:t>
              </a:r>
            </a:p>
          </p:txBody>
        </p:sp>
        <p:sp>
          <p:nvSpPr>
            <p:cNvPr id="104" name="AutoShape 12"/>
            <p:cNvSpPr>
              <a:spLocks noChangeArrowheads="1"/>
            </p:cNvSpPr>
            <p:nvPr/>
          </p:nvSpPr>
          <p:spPr bwMode="auto">
            <a:xfrm>
              <a:off x="3435664" y="3644898"/>
              <a:ext cx="304800" cy="242241"/>
            </a:xfrm>
            <a:prstGeom prst="downArrow">
              <a:avLst>
                <a:gd name="adj1" fmla="val 50000"/>
                <a:gd name="adj2" fmla="val 33092"/>
              </a:avLst>
            </a:prstGeom>
            <a:solidFill>
              <a:srgbClr val="660066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AutoShape 13"/>
            <p:cNvSpPr>
              <a:spLocks noChangeArrowheads="1"/>
            </p:cNvSpPr>
            <p:nvPr/>
          </p:nvSpPr>
          <p:spPr bwMode="auto">
            <a:xfrm>
              <a:off x="4648200" y="3644897"/>
              <a:ext cx="311464" cy="248713"/>
            </a:xfrm>
            <a:prstGeom prst="downArrow">
              <a:avLst>
                <a:gd name="adj1" fmla="val 50000"/>
                <a:gd name="adj2" fmla="val 33092"/>
              </a:avLst>
            </a:prstGeom>
            <a:solidFill>
              <a:srgbClr val="660066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Rectangle 16"/>
            <p:cNvSpPr>
              <a:spLocks noChangeArrowheads="1"/>
            </p:cNvSpPr>
            <p:nvPr/>
          </p:nvSpPr>
          <p:spPr bwMode="auto">
            <a:xfrm>
              <a:off x="1752600" y="4609316"/>
              <a:ext cx="2210457" cy="648484"/>
            </a:xfrm>
            <a:prstGeom prst="rect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3940" fontAlgn="base">
                <a:spcBef>
                  <a:spcPct val="0"/>
                </a:spcBef>
                <a:spcAft>
                  <a:spcPts val="998"/>
                </a:spcAft>
              </a:pP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Historical temperature scenario</a:t>
              </a:r>
            </a:p>
          </p:txBody>
        </p:sp>
        <p:sp>
          <p:nvSpPr>
            <p:cNvPr id="107" name="Rectangle 17"/>
            <p:cNvSpPr>
              <a:spLocks noChangeArrowheads="1"/>
            </p:cNvSpPr>
            <p:nvPr/>
          </p:nvSpPr>
          <p:spPr bwMode="auto">
            <a:xfrm>
              <a:off x="4419600" y="4609316"/>
              <a:ext cx="2590800" cy="646119"/>
            </a:xfrm>
            <a:prstGeom prst="rect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998"/>
                </a:spcAft>
              </a:pP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Future (RCP4.5 and 8.5) temperature scenario</a:t>
              </a:r>
            </a:p>
          </p:txBody>
        </p:sp>
        <p:sp>
          <p:nvSpPr>
            <p:cNvPr id="108" name="Rectangle 19"/>
            <p:cNvSpPr>
              <a:spLocks noChangeArrowheads="1"/>
            </p:cNvSpPr>
            <p:nvPr/>
          </p:nvSpPr>
          <p:spPr bwMode="auto">
            <a:xfrm>
              <a:off x="4001708" y="1223351"/>
              <a:ext cx="2857591" cy="627703"/>
            </a:xfrm>
            <a:prstGeom prst="rect">
              <a:avLst/>
            </a:prstGeom>
            <a:ln w="19050"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3940" fontAlgn="base">
                <a:spcBef>
                  <a:spcPct val="0"/>
                </a:spcBef>
                <a:spcAft>
                  <a:spcPts val="998"/>
                </a:spcAft>
              </a:pPr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RCP4.5 and 8.5 Scenarios (2006-2100)</a:t>
              </a:r>
            </a:p>
          </p:txBody>
        </p:sp>
        <p:sp>
          <p:nvSpPr>
            <p:cNvPr id="109" name="Rectangle 35"/>
            <p:cNvSpPr>
              <a:spLocks noChangeArrowheads="1"/>
            </p:cNvSpPr>
            <p:nvPr/>
          </p:nvSpPr>
          <p:spPr bwMode="auto">
            <a:xfrm>
              <a:off x="1736559" y="1219201"/>
              <a:ext cx="2133601" cy="609600"/>
            </a:xfrm>
            <a:prstGeom prst="rect">
              <a:avLst/>
            </a:prstGeom>
            <a:ln w="19050"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3940" fontAlgn="base">
                <a:spcBef>
                  <a:spcPct val="0"/>
                </a:spcBef>
                <a:spcAft>
                  <a:spcPts val="998"/>
                </a:spcAft>
              </a:pPr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Historical (1971-2005)</a:t>
              </a:r>
            </a:p>
          </p:txBody>
        </p:sp>
        <p:sp>
          <p:nvSpPr>
            <p:cNvPr id="110" name="AutoShape 45"/>
            <p:cNvSpPr>
              <a:spLocks noChangeArrowheads="1"/>
            </p:cNvSpPr>
            <p:nvPr/>
          </p:nvSpPr>
          <p:spPr bwMode="auto">
            <a:xfrm>
              <a:off x="3398344" y="914401"/>
              <a:ext cx="304800" cy="304799"/>
            </a:xfrm>
            <a:prstGeom prst="downArrow">
              <a:avLst>
                <a:gd name="adj1" fmla="val 50000"/>
                <a:gd name="adj2" fmla="val 26372"/>
              </a:avLst>
            </a:prstGeom>
            <a:solidFill>
              <a:srgbClr val="660066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Rectangle 54"/>
            <p:cNvSpPr>
              <a:spLocks noChangeArrowheads="1"/>
            </p:cNvSpPr>
            <p:nvPr/>
          </p:nvSpPr>
          <p:spPr bwMode="auto">
            <a:xfrm>
              <a:off x="2794558" y="443462"/>
              <a:ext cx="2653073" cy="45261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3940" fontAlgn="base">
                <a:spcBef>
                  <a:spcPct val="0"/>
                </a:spcBef>
                <a:spcAft>
                  <a:spcPts val="998"/>
                </a:spcAft>
              </a:pPr>
              <a:endPara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940" fontAlgn="base">
                <a:spcBef>
                  <a:spcPct val="0"/>
                </a:spcBef>
                <a:spcAft>
                  <a:spcPts val="998"/>
                </a:spcAft>
              </a:pPr>
              <a:r>
                <a:rPr lang="en-US" sz="33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Four GCMs Predictors</a:t>
              </a:r>
            </a:p>
            <a:p>
              <a:pPr marL="456970" lvl="1" algn="ctr" defTabSz="913940" fontAlgn="base">
                <a:spcBef>
                  <a:spcPct val="0"/>
                </a:spcBef>
                <a:spcAft>
                  <a:spcPct val="0"/>
                </a:spcAft>
              </a:pPr>
              <a:endPara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940" fontAlgn="base">
                <a:spcBef>
                  <a:spcPct val="0"/>
                </a:spcBef>
                <a:spcAft>
                  <a:spcPct val="0"/>
                </a:spcAft>
              </a:pPr>
              <a:endPara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Rectangle 50"/>
            <p:cNvSpPr>
              <a:spLocks noChangeArrowheads="1"/>
            </p:cNvSpPr>
            <p:nvPr/>
          </p:nvSpPr>
          <p:spPr bwMode="auto">
            <a:xfrm>
              <a:off x="2514600" y="2133600"/>
              <a:ext cx="3352800" cy="659968"/>
            </a:xfrm>
            <a:prstGeom prst="rect">
              <a:avLst/>
            </a:prstGeom>
            <a:ln w="19050">
              <a:solidFill>
                <a:schemeClr val="accent5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394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GCM Predictors Preprocessing  </a:t>
              </a:r>
            </a:p>
            <a:p>
              <a:pPr algn="ctr" defTabSz="91394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(Bilinear Interpolation)</a:t>
              </a:r>
            </a:p>
          </p:txBody>
        </p:sp>
        <p:sp>
          <p:nvSpPr>
            <p:cNvPr id="113" name="Rectangle 50"/>
            <p:cNvSpPr>
              <a:spLocks noChangeArrowheads="1"/>
            </p:cNvSpPr>
            <p:nvPr/>
          </p:nvSpPr>
          <p:spPr bwMode="auto">
            <a:xfrm>
              <a:off x="2590800" y="3037499"/>
              <a:ext cx="3200400" cy="607398"/>
            </a:xfrm>
            <a:prstGeom prst="rect">
              <a:avLst/>
            </a:prstGeom>
            <a:ln w="19050">
              <a:solidFill>
                <a:srgbClr val="006600"/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394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Bias correction </a:t>
              </a:r>
            </a:p>
            <a:p>
              <a:pPr algn="ctr" defTabSz="91394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(Dhage et al., 2016)</a:t>
              </a:r>
              <a:endPara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AutoShape 6"/>
            <p:cNvSpPr>
              <a:spLocks noChangeArrowheads="1"/>
            </p:cNvSpPr>
            <p:nvPr/>
          </p:nvSpPr>
          <p:spPr bwMode="auto">
            <a:xfrm>
              <a:off x="3383977" y="1854690"/>
              <a:ext cx="302202" cy="259962"/>
            </a:xfrm>
            <a:prstGeom prst="downArrow">
              <a:avLst>
                <a:gd name="adj1" fmla="val 50000"/>
                <a:gd name="adj2" fmla="val 42633"/>
              </a:avLst>
            </a:prstGeom>
            <a:solidFill>
              <a:srgbClr val="660066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AutoShape 30"/>
            <p:cNvSpPr>
              <a:spLocks noChangeArrowheads="1"/>
            </p:cNvSpPr>
            <p:nvPr/>
          </p:nvSpPr>
          <p:spPr bwMode="auto">
            <a:xfrm>
              <a:off x="4666223" y="1854690"/>
              <a:ext cx="266540" cy="297100"/>
            </a:xfrm>
            <a:prstGeom prst="downArrow">
              <a:avLst>
                <a:gd name="adj1" fmla="val 50000"/>
                <a:gd name="adj2" fmla="val 49879"/>
              </a:avLst>
            </a:prstGeom>
            <a:solidFill>
              <a:srgbClr val="660066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AutoShape 6"/>
            <p:cNvSpPr>
              <a:spLocks noChangeArrowheads="1"/>
            </p:cNvSpPr>
            <p:nvPr/>
          </p:nvSpPr>
          <p:spPr bwMode="auto">
            <a:xfrm>
              <a:off x="4038600" y="2793568"/>
              <a:ext cx="285326" cy="243930"/>
            </a:xfrm>
            <a:prstGeom prst="downArrow">
              <a:avLst>
                <a:gd name="adj1" fmla="val 50000"/>
                <a:gd name="adj2" fmla="val 42633"/>
              </a:avLst>
            </a:prstGeom>
            <a:solidFill>
              <a:srgbClr val="660066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AutoShape 6"/>
            <p:cNvSpPr>
              <a:spLocks noChangeArrowheads="1"/>
            </p:cNvSpPr>
            <p:nvPr/>
          </p:nvSpPr>
          <p:spPr bwMode="auto">
            <a:xfrm>
              <a:off x="4607712" y="914400"/>
              <a:ext cx="304800" cy="308951"/>
            </a:xfrm>
            <a:prstGeom prst="downArrow">
              <a:avLst>
                <a:gd name="adj1" fmla="val 50000"/>
                <a:gd name="adj2" fmla="val 42633"/>
              </a:avLst>
            </a:prstGeom>
            <a:solidFill>
              <a:srgbClr val="660066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AutoShape 12"/>
            <p:cNvSpPr>
              <a:spLocks noChangeArrowheads="1"/>
            </p:cNvSpPr>
            <p:nvPr/>
          </p:nvSpPr>
          <p:spPr bwMode="auto">
            <a:xfrm>
              <a:off x="3429000" y="4305768"/>
              <a:ext cx="332729" cy="297100"/>
            </a:xfrm>
            <a:prstGeom prst="downArrow">
              <a:avLst>
                <a:gd name="adj1" fmla="val 50000"/>
                <a:gd name="adj2" fmla="val 33092"/>
              </a:avLst>
            </a:prstGeom>
            <a:solidFill>
              <a:srgbClr val="660066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AutoShape 13"/>
            <p:cNvSpPr>
              <a:spLocks noChangeArrowheads="1"/>
            </p:cNvSpPr>
            <p:nvPr/>
          </p:nvSpPr>
          <p:spPr bwMode="auto">
            <a:xfrm>
              <a:off x="4648200" y="4305768"/>
              <a:ext cx="322337" cy="305294"/>
            </a:xfrm>
            <a:prstGeom prst="downArrow">
              <a:avLst>
                <a:gd name="adj1" fmla="val 50000"/>
                <a:gd name="adj2" fmla="val 33092"/>
              </a:avLst>
            </a:prstGeom>
            <a:solidFill>
              <a:srgbClr val="660066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11887200" y="23946800"/>
          <a:ext cx="10972799" cy="84229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4822"/>
                <a:gridCol w="3065997"/>
                <a:gridCol w="1087897"/>
                <a:gridCol w="94625"/>
                <a:gridCol w="5889458"/>
              </a:tblGrid>
              <a:tr h="7898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Sl.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No.            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Indices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Unit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Definition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188">
                <a:tc gridSpan="5">
                  <a:txBody>
                    <a:bodyPr/>
                    <a:lstStyle/>
                    <a:p>
                      <a:pPr marL="0" marR="0" indent="0" algn="l" defTabSz="50135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Intensity indices (Revadkar et al., 2009)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98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0135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Coldest day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Seasonal lowest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Tmax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7898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0135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Hottest day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Seasonal highest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Tmax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7898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0135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Coldest night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Seasonal lowest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Tmin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7898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0135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Hottest night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Seasonal highest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Tmin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98188">
                <a:tc gridSpan="5">
                  <a:txBody>
                    <a:bodyPr/>
                    <a:lstStyle/>
                    <a:p>
                      <a:pPr marL="0" marR="0" indent="0" algn="l" defTabSz="50135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Frequency (India Meteorological Department)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4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0135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Consecutive Hot Days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(CHD)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days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Consecutive days when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Tmax &gt; 40 </a:t>
                      </a:r>
                      <a:r>
                        <a:rPr lang="en-US" sz="2800" baseline="30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and Tmin departure 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from normal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en-US" sz="2800" baseline="30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or more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184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0135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Consecutive Cold days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(CCD)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days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Consecutive days Tmax ≤16 </a:t>
                      </a:r>
                      <a:r>
                        <a:rPr lang="en-US" sz="2800" baseline="30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7898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0135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Warming nights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(WN)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days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Tmin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&gt;28 </a:t>
                      </a:r>
                      <a:r>
                        <a:rPr lang="en-US" sz="2800" baseline="30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1" name="Rectangle 120"/>
          <p:cNvSpPr/>
          <p:nvPr/>
        </p:nvSpPr>
        <p:spPr>
          <a:xfrm>
            <a:off x="11887200" y="23088600"/>
            <a:ext cx="10972800" cy="5847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392" tIns="45696" rIns="91392" bIns="45696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Estimation of Temperature Intensity and Frequency Indices</a:t>
            </a:r>
          </a:p>
        </p:txBody>
      </p:sp>
      <p:sp>
        <p:nvSpPr>
          <p:cNvPr id="122" name="Text Box 7"/>
          <p:cNvSpPr txBox="1">
            <a:spLocks noChangeArrowheads="1"/>
          </p:cNvSpPr>
          <p:nvPr/>
        </p:nvSpPr>
        <p:spPr bwMode="auto">
          <a:xfrm>
            <a:off x="37185600" y="21259800"/>
            <a:ext cx="11811000" cy="944963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629" tIns="48812" rIns="97629" bIns="48812">
            <a:spAutoFit/>
          </a:bodyPr>
          <a:lstStyle>
            <a:lvl1pPr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5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 Box 7"/>
          <p:cNvSpPr txBox="1">
            <a:spLocks noChangeArrowheads="1"/>
          </p:cNvSpPr>
          <p:nvPr/>
        </p:nvSpPr>
        <p:spPr bwMode="auto">
          <a:xfrm rot="10800000" flipV="1">
            <a:off x="37338000" y="29154036"/>
            <a:ext cx="11658600" cy="944963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629" tIns="48812" rIns="97629" bIns="48812">
            <a:spAutoFit/>
          </a:bodyPr>
          <a:lstStyle>
            <a:lvl1pPr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5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3241000" y="6791284"/>
            <a:ext cx="13792199" cy="6001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392" tIns="45696" rIns="91392" bIns="45696" rtlCol="0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Performance of Bias Correction and Spatial Downscaling (BCSD) technique</a:t>
            </a:r>
            <a:endParaRPr lang="en-US" sz="3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3545800" y="15401884"/>
            <a:ext cx="13030200" cy="6001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Projection of Future Temperature Scenarios</a:t>
            </a:r>
            <a:endParaRPr lang="en-US" sz="3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3622000" y="22717084"/>
            <a:ext cx="12954000" cy="6001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Mann Kendall Trend Test Results</a:t>
            </a:r>
            <a:endParaRPr lang="en-US" sz="3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7338000" y="30120658"/>
            <a:ext cx="11582400" cy="2492942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marL="174539" indent="-174539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Dhage, P.M.,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Raghuwanshi, N.S., Singh, R., and Mishra, A. 2016. Development of temperature scenarios and their impact on paddy crop evapotranspiration  in Kangsabati Command area. Theor. App. Clim. (DOI: 10.1007/s00704-016-1743-8). </a:t>
            </a:r>
          </a:p>
          <a:p>
            <a:pPr marL="174539" indent="-174539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Revadekar, J., Kothawale, D., and Rupa Kumar, K. 2009. Role of El Niño/La Niña in temperature extremes over India. Int. J. Climatol, 29(14): 2121-2129.</a:t>
            </a: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7835617"/>
              </p:ext>
            </p:extLst>
          </p:nvPr>
        </p:nvGraphicFramePr>
        <p:xfrm>
          <a:off x="533402" y="29032200"/>
          <a:ext cx="10972799" cy="34137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43497"/>
                <a:gridCol w="3375963"/>
                <a:gridCol w="2581621"/>
                <a:gridCol w="1985859"/>
                <a:gridCol w="1985859"/>
              </a:tblGrid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Sl. No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CMIP5 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GCMs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Horizontal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Resolution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Scenario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(Period)</a:t>
                      </a:r>
                      <a:endParaRPr lang="en-US" sz="2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CanESM2</a:t>
                      </a:r>
                      <a:endParaRPr lang="en-US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r>
                        <a:rPr lang="en-US" sz="2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r>
                        <a:rPr lang="en-US" sz="2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Historical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(1971-2005)</a:t>
                      </a:r>
                      <a:endParaRPr lang="en-US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RCP 4.5 and RCP8.5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(2006-2100)</a:t>
                      </a:r>
                      <a:endParaRPr lang="en-US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MPI-ESM-LR</a:t>
                      </a:r>
                      <a:endParaRPr lang="en-US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×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r>
                        <a:rPr lang="en-US" sz="2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IPSL-CM5A-LR</a:t>
                      </a:r>
                      <a:endParaRPr lang="en-US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×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3.75</a:t>
                      </a:r>
                      <a:r>
                        <a:rPr lang="en-US" sz="2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CNRM-CM5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×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r>
                        <a:rPr lang="en-US" sz="2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533401" y="27172837"/>
            <a:ext cx="10972800" cy="944963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629" tIns="48812" rIns="97629" bIns="48812">
            <a:spAutoFit/>
          </a:bodyPr>
          <a:lstStyle>
            <a:lvl1pPr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endParaRPr lang="en-US" sz="5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11887200" y="5715000"/>
            <a:ext cx="10972800" cy="944963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629" tIns="48812" rIns="97629" bIns="48812">
            <a:spAutoFit/>
          </a:bodyPr>
          <a:lstStyle>
            <a:lvl1pPr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652463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endParaRPr lang="en-US" sz="5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963404" y="6781800"/>
            <a:ext cx="3124196" cy="71359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Observed data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33401" y="28194001"/>
            <a:ext cx="27432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sz="33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GCMs data</a:t>
            </a:r>
            <a:endParaRPr lang="en-US" sz="33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3545800" y="13016854"/>
            <a:ext cx="13030197" cy="1384946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O=Observed data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A=CanESM2, B=CNRM-CM5, C=MPI-ESM-LR , D=IPSL-CM5A-LR and  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E=Multi-GCM Ensemble average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predicted daily maximum and minimum temperature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3698200" y="7543800"/>
            <a:ext cx="12792456" cy="5410200"/>
            <a:chOff x="25146000" y="8915400"/>
            <a:chExt cx="12792456" cy="5257800"/>
          </a:xfrm>
        </p:grpSpPr>
        <p:pic>
          <p:nvPicPr>
            <p:cNvPr id="127" name="Picture 20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146000" y="8915400"/>
              <a:ext cx="6388608" cy="525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9" name="Picture 21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546800" y="8915400"/>
              <a:ext cx="6391656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374600" y="23469600"/>
            <a:ext cx="1005488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533400" y="6705600"/>
            <a:ext cx="10972801" cy="6553200"/>
          </a:xfrm>
          <a:prstGeom prst="rect">
            <a:avLst/>
          </a:prstGeom>
          <a:noFill/>
        </p:spPr>
        <p:txBody>
          <a:bodyPr wrap="square" lIns="91304" tIns="45652" rIns="91304" bIns="45652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Temperature</a:t>
            </a:r>
            <a:endPara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1826" lvl="1" indent="-285322" algn="just"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Increasing due to increased GHG emission and affecting hydrologic cycle</a:t>
            </a:r>
          </a:p>
          <a:p>
            <a:pPr marL="741826" lvl="1" indent="-285322" algn="just"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Future temperature information is required for climate change impact studies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Primary source: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General Circulation Models (GCMs)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Challenges:</a:t>
            </a:r>
          </a:p>
          <a:p>
            <a:pPr marL="2852738" lvl="1" indent="-346075" algn="just"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Reliability of GCM output</a:t>
            </a:r>
          </a:p>
          <a:p>
            <a:pPr marL="2852738" lvl="1" indent="-346075" algn="just">
              <a:buFont typeface="Wingdings" pitchFamily="2" charset="2"/>
              <a:buChar char="§"/>
              <a:tabLst>
                <a:tab pos="2856058" algn="l"/>
              </a:tabLs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Coarse resolution and scale mismatch between GCM output and climate change impact need</a:t>
            </a:r>
          </a:p>
          <a:p>
            <a:pPr marL="285322" indent="-285322"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Solutions:</a:t>
            </a:r>
            <a:endPara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8162" lvl="1" indent="-291658" algn="just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Dynamical Downscaling</a:t>
            </a:r>
          </a:p>
          <a:p>
            <a:pPr marL="748162" lvl="1" indent="-291658" algn="just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Statistical Downscaling</a:t>
            </a:r>
            <a:endParaRPr lang="en-US" sz="3200" dirty="0"/>
          </a:p>
        </p:txBody>
      </p:sp>
      <p:sp>
        <p:nvSpPr>
          <p:cNvPr id="69" name="Rectangle 68"/>
          <p:cNvSpPr/>
          <p:nvPr/>
        </p:nvSpPr>
        <p:spPr>
          <a:xfrm>
            <a:off x="533401" y="14325600"/>
            <a:ext cx="10972799" cy="2138255"/>
          </a:xfrm>
          <a:prstGeom prst="rect">
            <a:avLst/>
          </a:prstGeom>
          <a:noFill/>
        </p:spPr>
        <p:txBody>
          <a:bodyPr wrap="square" lIns="91392" tIns="45696" rIns="91392" bIns="45696">
            <a:spAutoFit/>
          </a:bodyPr>
          <a:lstStyle/>
          <a:p>
            <a:pPr marL="228600" indent="-228600" algn="just"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carry out downscaling of temperature  using Bias Correction and Spatial Downscaling (BCSD) technique.</a:t>
            </a:r>
          </a:p>
          <a:p>
            <a:pPr marL="228600" indent="-228600" algn="just"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project future regional temperature scenarios and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 estimate seasonal temperature extreme indices. </a:t>
            </a:r>
            <a:endParaRPr lang="en-US" sz="3200" dirty="0"/>
          </a:p>
        </p:txBody>
      </p:sp>
      <p:sp>
        <p:nvSpPr>
          <p:cNvPr id="70" name="Rectangle 69"/>
          <p:cNvSpPr/>
          <p:nvPr/>
        </p:nvSpPr>
        <p:spPr>
          <a:xfrm>
            <a:off x="1143000" y="26441400"/>
            <a:ext cx="9677400" cy="600116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392" tIns="45696" rIns="91392" bIns="45696">
            <a:spAutoFit/>
          </a:bodyPr>
          <a:lstStyle/>
          <a:p>
            <a:pPr algn="ctr"/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Fig. 1: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Location of climatic stations in study area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3053000" y="6781800"/>
            <a:ext cx="5925312" cy="6001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Temperature Frequency Indices</a:t>
            </a:r>
            <a:endParaRPr lang="en-US" sz="3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084000" y="6781800"/>
            <a:ext cx="5925312" cy="6001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Temperature Intensity Indices</a:t>
            </a:r>
            <a:endParaRPr lang="en-US" sz="3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185600" y="22166599"/>
            <a:ext cx="11658600" cy="7094201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marL="371289" indent="-371289" algn="just">
              <a:lnSpc>
                <a:spcPct val="125000"/>
              </a:lnSpc>
              <a:buFont typeface="Wingdings" pitchFamily="2" charset="2"/>
              <a:buChar char="ü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BCSD method can be used for downscaling maximum and minimum temperatures.</a:t>
            </a:r>
          </a:p>
          <a:p>
            <a:pPr marL="371289" indent="-371289" algn="just">
              <a:lnSpc>
                <a:spcPct val="125000"/>
              </a:lnSpc>
              <a:buFont typeface="Wingdings" pitchFamily="2" charset="2"/>
              <a:buChar char="ü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 both RCP scenarios, the minimum temperature increases at higher rate than the maximum temperature with respect to the historical period (1976-2005).</a:t>
            </a:r>
          </a:p>
          <a:p>
            <a:pPr marL="371289" indent="-371289" algn="just">
              <a:lnSpc>
                <a:spcPct val="125000"/>
              </a:lnSpc>
              <a:buFont typeface="Wingdings" pitchFamily="2" charset="2"/>
              <a:buChar char="ü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For the future scenarios, frequencies of consecutive hot days and warming nights are increasing, while frequencies of consecutive cold days are decreasing.</a:t>
            </a:r>
          </a:p>
          <a:p>
            <a:pPr marL="371289" indent="-371289" algn="just">
              <a:lnSpc>
                <a:spcPct val="125000"/>
              </a:lnSpc>
              <a:buFont typeface="Wingdings" pitchFamily="2" charset="2"/>
              <a:buChar char="ü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Temperature will increase in intensity under both RCP scenarios with respect to the historical period (1976-2005).</a:t>
            </a:r>
          </a:p>
          <a:p>
            <a:pPr marL="371289" indent="-371289" algn="just">
              <a:lnSpc>
                <a:spcPct val="125000"/>
              </a:lnSpc>
              <a:buFont typeface="Wingdings" pitchFamily="2" charset="2"/>
              <a:buChar char="ü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projected warming trends may change crop physiology and increase crop evapotranspiration in the study area.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3545800" y="14362141"/>
            <a:ext cx="13030200" cy="954059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392" tIns="45696" rIns="91392" bIns="45696">
            <a:spAutoFit/>
          </a:bodyPr>
          <a:lstStyle/>
          <a:p>
            <a:pPr marL="1085850" indent="-1085850"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Fig. 2: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Taylor diagram of observed and downscaled monsoon seasonal temperature of 4 CMIP5 GCMs for validation period (1991-2005)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3622000" y="21601141"/>
            <a:ext cx="12954000" cy="954059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392" tIns="45696" rIns="91392" bIns="45696">
            <a:spAutoFit/>
          </a:bodyPr>
          <a:lstStyle/>
          <a:p>
            <a:pPr marL="1143000" indent="-1143000"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Fig. 3: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Box plots of observed, historical and projected annual maximum and minimum temperatures for RCP4.5 and RCP8.5 scenarios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3698200" y="31623000"/>
            <a:ext cx="12954000" cy="954059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392" tIns="45696" rIns="91392" bIns="45696">
            <a:spAutoFit/>
          </a:bodyPr>
          <a:lstStyle/>
          <a:p>
            <a:pPr marL="1143000" indent="-1143000"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Fig. 4: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Sen's slope (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C/decade) of projected monsoon season maximum and minimum     temperature at 4 climatic stations for period 2011-2100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7185600" y="20193000"/>
            <a:ext cx="11811000" cy="954059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392" tIns="45696" rIns="91392" bIns="45696">
            <a:spAutoFit/>
          </a:bodyPr>
          <a:lstStyle/>
          <a:p>
            <a:pPr marL="1262063" indent="-1262063"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Fig. 5: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Seasonal temperature extreme indices over historical (1976-2005) and future (2011-2040, 2041-2070 and 2071-2100) periods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524000" y="20116800"/>
            <a:ext cx="8763000" cy="6245352"/>
            <a:chOff x="228600" y="609600"/>
            <a:chExt cx="8763000" cy="6118972"/>
          </a:xfrm>
        </p:grpSpPr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600" y="609600"/>
              <a:ext cx="25908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76600" y="1447800"/>
              <a:ext cx="5715000" cy="5280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3" name="Down Arrow 82"/>
            <p:cNvSpPr/>
            <p:nvPr/>
          </p:nvSpPr>
          <p:spPr>
            <a:xfrm rot="16200000">
              <a:off x="2933700" y="2781300"/>
              <a:ext cx="381000" cy="457200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7" name="Picture 2"/>
          <p:cNvPicPr preferRelativeResize="0"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09400" y="7467600"/>
            <a:ext cx="5925312" cy="415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Picture 3"/>
          <p:cNvPicPr preferRelativeResize="0"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071288" y="7467600"/>
            <a:ext cx="5925312" cy="415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6"/>
          <p:cNvPicPr preferRelativeResize="0"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071288" y="11698224"/>
            <a:ext cx="5925312" cy="415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4"/>
          <p:cNvPicPr preferRelativeResize="0"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109400" y="11698224"/>
            <a:ext cx="5925312" cy="415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7109400" y="15889224"/>
            <a:ext cx="5925312" cy="415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2"/>
          <p:cNvPicPr preferRelativeResize="0"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147488" y="15889224"/>
            <a:ext cx="5925312" cy="415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2"/>
          <p:cNvPicPr preferRelativeResize="0"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3545800" y="16154400"/>
            <a:ext cx="659282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2"/>
          <p:cNvPicPr preferRelativeResize="0"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946600" y="16154400"/>
            <a:ext cx="659282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11ag90j01\Downloads\CreativeCommons_Attribution_License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3418800" y="16014700"/>
            <a:ext cx="2540000" cy="889000"/>
          </a:xfrm>
          <a:prstGeom prst="rect">
            <a:avLst/>
          </a:prstGeom>
          <a:noFill/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3586400" y="1524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3840</TotalTime>
  <Words>715</Words>
  <Application>Microsoft Office PowerPoint</Application>
  <PresentationFormat>Custom</PresentationFormat>
  <Paragraphs>169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11ag90j01</dc:creator>
  <cp:lastModifiedBy>11ag90j01</cp:lastModifiedBy>
  <cp:revision>80</cp:revision>
  <dcterms:created xsi:type="dcterms:W3CDTF">2016-03-28T11:10:58Z</dcterms:created>
  <dcterms:modified xsi:type="dcterms:W3CDTF">2016-04-25T16:07:37Z</dcterms:modified>
</cp:coreProperties>
</file>