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7" r:id="rId6"/>
    <p:sldId id="268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0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8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8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2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25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3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1">
                <a:lumMod val="5000"/>
                <a:lumOff val="95000"/>
              </a:schemeClr>
            </a:gs>
            <a:gs pos="71000">
              <a:schemeClr val="bg1"/>
            </a:gs>
            <a:gs pos="8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3C2A6-7806-48A9-A2B2-4A6F496E01A0}" type="datetimeFigureOut">
              <a:rPr lang="en-GB" smtClean="0"/>
              <a:t>17/04/2016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A45C-FB84-4E26-9427-66B7E08C4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journal/001670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081" y="5863409"/>
            <a:ext cx="9144000" cy="2387600"/>
          </a:xfrm>
        </p:spPr>
        <p:txBody>
          <a:bodyPr>
            <a:noAutofit/>
          </a:bodyPr>
          <a:lstStyle/>
          <a:p>
            <a:r>
              <a:rPr lang="en-GB" sz="3200" dirty="0"/>
              <a:t>Incorporation of cooling-induced crystallisation into a 2-dimensional axisymmetric conduit heat flow </a:t>
            </a:r>
            <a:r>
              <a:rPr lang="en-GB" sz="3200" dirty="0" smtClean="0"/>
              <a:t>model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>David </a:t>
            </a:r>
            <a:r>
              <a:rPr lang="en-GB" sz="3200" dirty="0" smtClean="0"/>
              <a:t>Heptinstall</a:t>
            </a:r>
            <a:r>
              <a:rPr lang="en-GB" sz="2800" b="1" baseline="30000" dirty="0" smtClean="0"/>
              <a:t>1</a:t>
            </a:r>
            <a:r>
              <a:rPr lang="en-GB" sz="3200" baseline="30000" dirty="0" smtClean="0"/>
              <a:t>,</a:t>
            </a:r>
            <a:r>
              <a:rPr lang="en-GB" sz="2800" b="1" baseline="30000" dirty="0" smtClean="0"/>
              <a:t>2</a:t>
            </a:r>
            <a:r>
              <a:rPr lang="en-GB" sz="3200" dirty="0" smtClean="0"/>
              <a:t>, </a:t>
            </a:r>
            <a:r>
              <a:rPr lang="en-GB" sz="3200" dirty="0"/>
              <a:t>Caroline Bouvet De Maisonneuve</a:t>
            </a:r>
            <a:r>
              <a:rPr lang="en-GB" sz="3200" baseline="30000" dirty="0"/>
              <a:t>2</a:t>
            </a:r>
            <a:r>
              <a:rPr lang="en-GB" sz="3200" dirty="0"/>
              <a:t>, </a:t>
            </a:r>
            <a:r>
              <a:rPr lang="en-GB" sz="3200" dirty="0" err="1"/>
              <a:t>Jurgen</a:t>
            </a:r>
            <a:r>
              <a:rPr lang="en-GB" sz="3200" dirty="0"/>
              <a:t> Neuberg</a:t>
            </a:r>
            <a:r>
              <a:rPr lang="en-GB" sz="3200" baseline="30000" dirty="0"/>
              <a:t>1</a:t>
            </a:r>
            <a:r>
              <a:rPr lang="en-GB" sz="3200" dirty="0"/>
              <a:t>, Benoit Taisne</a:t>
            </a:r>
            <a:r>
              <a:rPr lang="en-GB" sz="3200" baseline="30000" dirty="0"/>
              <a:t>2</a:t>
            </a:r>
            <a:r>
              <a:rPr lang="en-GB" sz="3200" dirty="0"/>
              <a:t>, Amy Collinson</a:t>
            </a:r>
            <a:r>
              <a:rPr lang="en-GB" sz="3200" baseline="30000" dirty="0"/>
              <a:t>1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 </a:t>
            </a:r>
            <a:br>
              <a:rPr lang="en-GB" sz="3200" dirty="0"/>
            </a:br>
            <a:r>
              <a:rPr lang="en-GB" sz="2800" b="1" i="1" baseline="30000" dirty="0" smtClean="0"/>
              <a:t>1</a:t>
            </a:r>
            <a:r>
              <a:rPr lang="en-GB" sz="3200" i="1" baseline="30000" dirty="0" smtClean="0"/>
              <a:t> Department </a:t>
            </a:r>
            <a:r>
              <a:rPr lang="en-GB" sz="3200" i="1" baseline="30000" dirty="0"/>
              <a:t>of Earth and Environment, University of Leeds, Leeds, LS2 9JT, United Kingdom</a:t>
            </a:r>
            <a:r>
              <a:rPr lang="en-GB" sz="3200" baseline="30000" dirty="0"/>
              <a:t>. </a:t>
            </a:r>
            <a:br>
              <a:rPr lang="en-GB" sz="3200" baseline="30000" dirty="0"/>
            </a:br>
            <a:r>
              <a:rPr lang="en-GB" sz="2800" b="1" i="1" baseline="30000" dirty="0" smtClean="0"/>
              <a:t>2</a:t>
            </a:r>
            <a:r>
              <a:rPr lang="en-GB" sz="3200" i="1" baseline="30000" dirty="0" smtClean="0"/>
              <a:t> Earth </a:t>
            </a:r>
            <a:r>
              <a:rPr lang="en-GB" sz="3200" i="1" baseline="30000" dirty="0"/>
              <a:t>Observatory of Singapore, Nanyang Technology University, Singapore 639798 </a:t>
            </a:r>
            <a:r>
              <a:rPr lang="en-GB" sz="5400" baseline="30000" dirty="0"/>
              <a:t/>
            </a:r>
            <a:br>
              <a:rPr lang="en-GB" sz="5400" baseline="30000" dirty="0"/>
            </a:br>
            <a:r>
              <a:rPr lang="en-GB" sz="5400" i="1" dirty="0"/>
              <a:t> </a:t>
            </a: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293" y="442628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sz="3700" i="1" dirty="0" smtClean="0"/>
              <a:t> </a:t>
            </a:r>
            <a:endParaRPr lang="en-GB" sz="3700" dirty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6" name="AutoShape 4" descr="Image result for earth observatory of singapore"/>
          <p:cNvSpPr>
            <a:spLocks noChangeAspect="1" noChangeArrowheads="1"/>
          </p:cNvSpPr>
          <p:nvPr/>
        </p:nvSpPr>
        <p:spPr bwMode="auto">
          <a:xfrm>
            <a:off x="825276" y="51236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07" y="401167"/>
            <a:ext cx="3134063" cy="1724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0208" y="401166"/>
            <a:ext cx="2920619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8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/>
              <a:t>Our </a:t>
            </a:r>
            <a:r>
              <a:rPr lang="en-GB" dirty="0" smtClean="0"/>
              <a:t>aim is to establish the thermal fluxes within a static </a:t>
            </a:r>
            <a:r>
              <a:rPr lang="en-GB" dirty="0"/>
              <a:t>magma </a:t>
            </a:r>
            <a:r>
              <a:rPr lang="en-GB" dirty="0" smtClean="0"/>
              <a:t>column, during </a:t>
            </a:r>
            <a:r>
              <a:rPr lang="en-GB" dirty="0"/>
              <a:t>quiescence periods of 4 months and 2 </a:t>
            </a:r>
            <a:r>
              <a:rPr lang="en-GB" dirty="0" smtClean="0"/>
              <a:t>years</a:t>
            </a:r>
            <a:r>
              <a:rPr lang="en-GB" dirty="0"/>
              <a:t>,</a:t>
            </a:r>
            <a:r>
              <a:rPr lang="en-GB" dirty="0" smtClean="0"/>
              <a:t> which are representative </a:t>
            </a:r>
            <a:r>
              <a:rPr lang="en-GB" dirty="0"/>
              <a:t>of recorded gaps </a:t>
            </a:r>
            <a:r>
              <a:rPr lang="en-GB" dirty="0" smtClean="0"/>
              <a:t>in activity between 1998 and 2010 at Soufriere Hills Volcano, Montserrat (SHV) (Wadge </a:t>
            </a:r>
            <a:r>
              <a:rPr lang="en-GB" i="1" dirty="0"/>
              <a:t>et al</a:t>
            </a:r>
            <a:r>
              <a:rPr lang="en-GB" dirty="0"/>
              <a:t>., 2014). 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Our objectives </a:t>
            </a:r>
            <a:r>
              <a:rPr lang="en-GB" dirty="0"/>
              <a:t>of this study </a:t>
            </a:r>
            <a:r>
              <a:rPr lang="en-GB" dirty="0" smtClean="0"/>
              <a:t>are</a:t>
            </a:r>
          </a:p>
          <a:p>
            <a:pPr marL="514350" indent="-514350">
              <a:buAutoNum type="arabicParenR"/>
            </a:pPr>
            <a:r>
              <a:rPr lang="en-GB" dirty="0" smtClean="0"/>
              <a:t>To </a:t>
            </a:r>
            <a:r>
              <a:rPr lang="en-GB" dirty="0"/>
              <a:t>quantify the influence of latent heat release </a:t>
            </a:r>
            <a:r>
              <a:rPr lang="en-GB" dirty="0" smtClean="0"/>
              <a:t>on magma </a:t>
            </a:r>
            <a:r>
              <a:rPr lang="en-GB" dirty="0"/>
              <a:t>temperature </a:t>
            </a:r>
            <a:r>
              <a:rPr lang="en-GB" dirty="0" smtClean="0"/>
              <a:t>evolution. </a:t>
            </a:r>
          </a:p>
          <a:p>
            <a:pPr marL="514350" indent="-514350">
              <a:buAutoNum type="arabicParenR"/>
            </a:pPr>
            <a:r>
              <a:rPr lang="en-GB" dirty="0" smtClean="0"/>
              <a:t>To establish the cooling timescales required for a magma column to cool to a crystal-rich plug (</a:t>
            </a:r>
            <a:r>
              <a:rPr lang="en-GB" dirty="0" smtClean="0"/>
              <a:t>75 %), </a:t>
            </a:r>
            <a:r>
              <a:rPr lang="en-GB" dirty="0" smtClean="0"/>
              <a:t>when magma is unlikely to be re-mobilised </a:t>
            </a:r>
          </a:p>
          <a:p>
            <a:pPr marL="514350" indent="-514350">
              <a:buAutoNum type="arabicParenR"/>
            </a:pPr>
            <a:r>
              <a:rPr lang="en-GB" dirty="0" smtClean="0"/>
              <a:t>To compare our estimates of latent heat of crystallisation and the extent of thermal rebound to previous studies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855742" y="618979"/>
            <a:ext cx="499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Aims &amp; Objectives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320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1074" y="-82961"/>
            <a:ext cx="499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Methods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417634" y="361685"/>
            <a:ext cx="3181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MELTS</a:t>
            </a:r>
          </a:p>
          <a:p>
            <a:endParaRPr lang="en-GB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7482" y="6161677"/>
            <a:ext cx="5598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/>
              <a:t>Table 1: Normalised andesitic melt composition (Couch et al., </a:t>
            </a:r>
            <a:r>
              <a:rPr lang="en-GB" sz="1200" b="1" dirty="0" smtClean="0"/>
              <a:t>2003b). </a:t>
            </a:r>
            <a:r>
              <a:rPr lang="en-US" sz="1200" b="1" dirty="0" smtClean="0"/>
              <a:t>We </a:t>
            </a:r>
            <a:r>
              <a:rPr lang="en-US" sz="1200" b="1" dirty="0"/>
              <a:t>used the MELTS software to calculate the latent heat generated by crystallizing melt phase, according to the  bulk crystal and melt compositions.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6812" y="361685"/>
            <a:ext cx="2824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COMSOL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812" y="886535"/>
            <a:ext cx="5860942" cy="5275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9347" y="6176059"/>
            <a:ext cx="5428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/>
              <a:t>Figure 1: The points record the temperature of the magma column within the conduit, conduit wall and host rock.</a:t>
            </a:r>
            <a:endParaRPr lang="en-GB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327482" y="61350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Run 1: 34MPa – 18.5 </a:t>
            </a:r>
            <a:r>
              <a:rPr lang="en-GB" dirty="0" smtClean="0"/>
              <a:t>MPa</a:t>
            </a:r>
            <a:r>
              <a:rPr lang="en-GB" dirty="0"/>
              <a:t>; 1002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r>
              <a:rPr lang="en-GB" dirty="0"/>
              <a:t>- 847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C; Liquidus 1000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endParaRPr lang="en-GB" dirty="0"/>
          </a:p>
          <a:p>
            <a:r>
              <a:rPr lang="en-GB" dirty="0"/>
              <a:t>Run 2: 34MPa – 9 </a:t>
            </a:r>
            <a:r>
              <a:rPr lang="en-GB" dirty="0" smtClean="0"/>
              <a:t>MPa</a:t>
            </a:r>
            <a:r>
              <a:rPr lang="en-GB" dirty="0"/>
              <a:t>; 1002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r>
              <a:rPr lang="en-GB" dirty="0"/>
              <a:t>- 875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C; Liquidus 1000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endParaRPr lang="en-GB" dirty="0"/>
          </a:p>
          <a:p>
            <a:r>
              <a:rPr lang="en-GB" dirty="0"/>
              <a:t>Run 3: </a:t>
            </a:r>
            <a:r>
              <a:rPr lang="en-GB" dirty="0" smtClean="0"/>
              <a:t>25.4MPa </a:t>
            </a:r>
            <a:r>
              <a:rPr lang="en-GB" dirty="0"/>
              <a:t>– 10.9 </a:t>
            </a:r>
            <a:r>
              <a:rPr lang="en-GB" dirty="0" smtClean="0"/>
              <a:t>MPa</a:t>
            </a:r>
            <a:r>
              <a:rPr lang="en-GB" dirty="0"/>
              <a:t>; 1014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r>
              <a:rPr lang="en-GB" dirty="0"/>
              <a:t>- 869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C; Liquidus 1014 </a:t>
            </a:r>
            <a:r>
              <a:rPr lang="en-GB" baseline="30000" dirty="0">
                <a:solidFill>
                  <a:prstClr val="black"/>
                </a:solidFill>
              </a:rPr>
              <a:t>o</a:t>
            </a:r>
            <a:r>
              <a:rPr lang="en-GB" dirty="0">
                <a:solidFill>
                  <a:prstClr val="black"/>
                </a:solidFill>
              </a:rPr>
              <a:t>C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33470"/>
              </p:ext>
            </p:extLst>
          </p:nvPr>
        </p:nvGraphicFramePr>
        <p:xfrm>
          <a:off x="446056" y="1536831"/>
          <a:ext cx="5480143" cy="4601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920"/>
                <a:gridCol w="1537892"/>
                <a:gridCol w="1493949"/>
                <a:gridCol w="1547382"/>
              </a:tblGrid>
              <a:tr h="1130084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 dirty="0">
                          <a:effectLst/>
                        </a:rPr>
                        <a:t>Phase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aMon6a groundmass composition (Couch et al., 2003a)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Hydrous normalised melt used in study (at 34 MPa)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 dirty="0">
                          <a:effectLst/>
                        </a:rPr>
                        <a:t>Hydrous normalised melt used in study (at 25.4 MPa)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SiO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71.41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69.99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70.18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TiO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0.28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0.27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0.27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Al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O</a:t>
                      </a:r>
                      <a:r>
                        <a:rPr lang="en-GB" sz="900" baseline="-25000">
                          <a:effectLst/>
                        </a:rPr>
                        <a:t>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13.58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13.31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13.34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Fe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O</a:t>
                      </a:r>
                      <a:r>
                        <a:rPr lang="en-GB" sz="900" baseline="-25000">
                          <a:effectLst/>
                        </a:rPr>
                        <a:t>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1.05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1.05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FeO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2.78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1.77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1.78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FeO*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2.55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2.55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MnO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0.098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0.098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MgO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1.64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1.61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1.61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CaO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4.86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4.76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4.77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Na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3.73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3.66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3.66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K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1.57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1.57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  <a:tr h="289262"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H</a:t>
                      </a:r>
                      <a:r>
                        <a:rPr lang="en-GB" sz="900" baseline="-25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O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>
                          <a:effectLst/>
                        </a:rPr>
                        <a:t>1.9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  <a:tc>
                  <a:txBody>
                    <a:bodyPr/>
                    <a:lstStyle/>
                    <a:p>
                      <a:pPr marL="311150" indent="-6350" algn="just">
                        <a:lnSpc>
                          <a:spcPct val="203000"/>
                        </a:lnSpc>
                        <a:spcAft>
                          <a:spcPts val="1150"/>
                        </a:spcAft>
                      </a:pPr>
                      <a:r>
                        <a:rPr lang="en-GB" sz="900" dirty="0">
                          <a:effectLst/>
                        </a:rPr>
                        <a:t>1.62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60" marR="43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843"/>
            <a:ext cx="10515600" cy="4351338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10615" y="618979"/>
            <a:ext cx="831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Methods – MELTS &amp; COMSOL Parameters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5040" y="1265310"/>
                <a:ext cx="7662929" cy="553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Total </a:t>
                </a:r>
                <a:r>
                  <a:rPr lang="en-GB" dirty="0"/>
                  <a:t>enthalpy (</a:t>
                </a:r>
                <a:r>
                  <a:rPr lang="en-GB" dirty="0" smtClean="0"/>
                  <a:t>𝛥𝐻 -KJ), </a:t>
                </a:r>
                <a:r>
                  <a:rPr lang="en-GB" dirty="0"/>
                  <a:t>specific </a:t>
                </a:r>
                <a:r>
                  <a:rPr lang="en-GB" dirty="0" smtClean="0"/>
                  <a:t>heat (Cp - J/K), liquid melt (m-kg), crystal percentage as a ratio at model convergence (mc), the </a:t>
                </a:r>
                <a:r>
                  <a:rPr lang="en-GB" dirty="0"/>
                  <a:t>change in </a:t>
                </a:r>
                <a:r>
                  <a:rPr lang="en-GB" dirty="0" smtClean="0"/>
                  <a:t>magma temperature between liquidus &amp; model convergence (𝛥T -K).</a:t>
                </a:r>
                <a:r>
                  <a:rPr lang="en-GB" b="1" dirty="0" smtClean="0"/>
                  <a:t/>
                </a:r>
                <a:br>
                  <a:rPr lang="en-GB" b="1" dirty="0" smtClean="0"/>
                </a:br>
                <a:r>
                  <a:rPr lang="en-GB" b="1" dirty="0" smtClean="0"/>
                  <a:t/>
                </a:r>
                <a:br>
                  <a:rPr lang="en-GB" b="1" dirty="0" smtClean="0"/>
                </a:br>
                <a:r>
                  <a:rPr lang="en-GB" b="1" dirty="0" smtClean="0"/>
                  <a:t>Thermal conduction &amp; Radiative heat flux parameters</a:t>
                </a:r>
              </a:p>
              <a:p>
                <a:r>
                  <a:rPr lang="en-GB" dirty="0" smtClean="0"/>
                  <a:t>Melt-crystal convection 1.04 W/m</a:t>
                </a:r>
                <a:r>
                  <a:rPr lang="en-GB" baseline="30000" dirty="0"/>
                  <a:t>3</a:t>
                </a:r>
                <a:r>
                  <a:rPr lang="en-GB" dirty="0" smtClean="0"/>
                  <a:t> (Collier </a:t>
                </a:r>
                <a:r>
                  <a:rPr lang="en-GB" dirty="0"/>
                  <a:t>&amp; </a:t>
                </a:r>
                <a:r>
                  <a:rPr lang="en-GB" dirty="0" smtClean="0"/>
                  <a:t>Neuberg., 2006</a:t>
                </a:r>
                <a:r>
                  <a:rPr lang="en-GB" dirty="0"/>
                  <a:t>) </a:t>
                </a:r>
                <a:endParaRPr lang="en-GB" dirty="0" smtClean="0"/>
              </a:p>
              <a:p>
                <a:r>
                  <a:rPr lang="en-GB" dirty="0" smtClean="0"/>
                  <a:t>Host rock conduction 2.25 W/m</a:t>
                </a:r>
                <a:r>
                  <a:rPr lang="en-GB" baseline="30000" dirty="0"/>
                  <a:t>3</a:t>
                </a:r>
                <a:r>
                  <a:rPr lang="en-GB" dirty="0" smtClean="0"/>
                  <a:t> (Collier </a:t>
                </a:r>
                <a:r>
                  <a:rPr lang="en-GB" dirty="0"/>
                  <a:t>&amp; </a:t>
                </a:r>
                <a:r>
                  <a:rPr lang="en-GB" dirty="0" smtClean="0"/>
                  <a:t>Neuberg., 2006</a:t>
                </a:r>
                <a:r>
                  <a:rPr lang="en-GB" dirty="0"/>
                  <a:t>) </a:t>
                </a:r>
                <a:endParaRPr lang="en-GB" dirty="0" smtClean="0"/>
              </a:p>
              <a:p>
                <a:r>
                  <a:rPr lang="en-GB" dirty="0" smtClean="0"/>
                  <a:t>Convection from exsolved water 0.07 W/m</a:t>
                </a:r>
                <a:r>
                  <a:rPr lang="en-GB" baseline="30000" dirty="0"/>
                  <a:t>3</a:t>
                </a:r>
                <a:r>
                  <a:rPr lang="en-GB" dirty="0" smtClean="0"/>
                  <a:t> (Di </a:t>
                </a:r>
                <a:r>
                  <a:rPr lang="en-GB" dirty="0"/>
                  <a:t>Genova </a:t>
                </a:r>
                <a:r>
                  <a:rPr lang="en-GB" i="1" dirty="0"/>
                  <a:t>et al</a:t>
                </a:r>
                <a:r>
                  <a:rPr lang="en-GB" dirty="0"/>
                  <a:t>., </a:t>
                </a:r>
                <a:r>
                  <a:rPr lang="en-GB" dirty="0" smtClean="0"/>
                  <a:t>2014)</a:t>
                </a:r>
                <a:br>
                  <a:rPr lang="en-GB" dirty="0" smtClean="0"/>
                </a:br>
                <a:r>
                  <a:rPr lang="en-GB" dirty="0"/>
                  <a:t>T</a:t>
                </a:r>
                <a:r>
                  <a:rPr lang="en-GB" baseline="-25000" dirty="0"/>
                  <a:t>amb</a:t>
                </a:r>
                <a:r>
                  <a:rPr lang="en-GB" dirty="0"/>
                  <a:t> is </a:t>
                </a:r>
                <a:r>
                  <a:rPr lang="en-GB" dirty="0" smtClean="0"/>
                  <a:t>293.15 K </a:t>
                </a:r>
              </a:p>
              <a:p>
                <a:r>
                  <a:rPr lang="en-GB" dirty="0"/>
                  <a:t>S</a:t>
                </a:r>
                <a:r>
                  <a:rPr lang="en-GB" dirty="0" smtClean="0"/>
                  <a:t>urface </a:t>
                </a:r>
                <a:r>
                  <a:rPr lang="en-GB" dirty="0"/>
                  <a:t>emissivity (ε) is </a:t>
                </a:r>
                <a:r>
                  <a:rPr lang="en-GB" dirty="0" smtClean="0"/>
                  <a:t>0.95 (Hutchinson </a:t>
                </a:r>
                <a:r>
                  <a:rPr lang="en-GB" i="1" dirty="0" smtClean="0"/>
                  <a:t>et al., </a:t>
                </a:r>
                <a:r>
                  <a:rPr lang="en-GB" dirty="0" smtClean="0"/>
                  <a:t>2013)</a:t>
                </a:r>
              </a:p>
              <a:p>
                <a:r>
                  <a:rPr lang="en-GB" dirty="0" smtClean="0"/>
                  <a:t>Maxwell-Boltzmann </a:t>
                </a:r>
                <a:r>
                  <a:rPr lang="en-GB" dirty="0"/>
                  <a:t>constant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/>
                  <a:t>) is </a:t>
                </a:r>
                <a:r>
                  <a:rPr lang="en-GB" dirty="0" smtClean="0"/>
                  <a:t>5.6×10</a:t>
                </a:r>
                <a:r>
                  <a:rPr lang="en-GB" baseline="30000" dirty="0"/>
                  <a:t>−8</a:t>
                </a:r>
                <a:r>
                  <a:rPr lang="en-GB" dirty="0"/>
                  <a:t> W m</a:t>
                </a:r>
                <a:r>
                  <a:rPr lang="en-GB" baseline="30000" dirty="0"/>
                  <a:t>−2</a:t>
                </a:r>
                <a:r>
                  <a:rPr lang="en-GB" dirty="0"/>
                  <a:t> K</a:t>
                </a:r>
                <a:r>
                  <a:rPr lang="en-GB" baseline="30000" dirty="0"/>
                  <a:t>−4</a:t>
                </a:r>
                <a:endParaRPr lang="en-GB" dirty="0" smtClean="0"/>
              </a:p>
              <a:p>
                <a:endParaRPr lang="en-GB" dirty="0"/>
              </a:p>
              <a:p>
                <a:r>
                  <a:rPr lang="en-GB" b="1" dirty="0" smtClean="0"/>
                  <a:t>Other constant model parameters</a:t>
                </a:r>
              </a:p>
              <a:p>
                <a:r>
                  <a:rPr lang="en-GB" dirty="0" smtClean="0"/>
                  <a:t>Specific heat of water at constant pressure 0.738 J/kg*K (Di </a:t>
                </a:r>
                <a:r>
                  <a:rPr lang="en-GB" dirty="0"/>
                  <a:t>Genova </a:t>
                </a:r>
                <a:r>
                  <a:rPr lang="en-GB" i="1" dirty="0"/>
                  <a:t>et </a:t>
                </a:r>
                <a:r>
                  <a:rPr lang="en-GB" i="1" dirty="0" smtClean="0"/>
                  <a:t>al</a:t>
                </a:r>
                <a:r>
                  <a:rPr lang="en-GB" dirty="0" smtClean="0"/>
                  <a:t>., 2014) </a:t>
                </a:r>
              </a:p>
              <a:p>
                <a:r>
                  <a:rPr lang="en-GB" dirty="0" smtClean="0"/>
                  <a:t>Host rock density 2400 kg/m</a:t>
                </a:r>
                <a:r>
                  <a:rPr lang="en-GB" baseline="30000" dirty="0" smtClean="0"/>
                  <a:t>3 </a:t>
                </a:r>
                <a:r>
                  <a:rPr lang="en-GB" dirty="0"/>
                  <a:t>(Neuberg </a:t>
                </a:r>
                <a:r>
                  <a:rPr lang="en-GB" i="1" dirty="0"/>
                  <a:t>et al., </a:t>
                </a:r>
                <a:r>
                  <a:rPr lang="en-GB" dirty="0"/>
                  <a:t>2006)</a:t>
                </a:r>
                <a:endParaRPr lang="en-GB" baseline="30000" dirty="0" smtClean="0"/>
              </a:p>
              <a:p>
                <a:r>
                  <a:rPr lang="en-GB" dirty="0" smtClean="0"/>
                  <a:t>Crystal  density 2700 kg/m</a:t>
                </a:r>
                <a:r>
                  <a:rPr lang="en-GB" baseline="30000" dirty="0" smtClean="0"/>
                  <a:t>3       </a:t>
                </a:r>
                <a:r>
                  <a:rPr lang="en-GB" dirty="0" smtClean="0"/>
                  <a:t>(</a:t>
                </a:r>
                <a:r>
                  <a:rPr lang="en-GB" dirty="0"/>
                  <a:t>Costa </a:t>
                </a:r>
                <a:r>
                  <a:rPr lang="en-GB" i="1" dirty="0"/>
                  <a:t>et al., </a:t>
                </a:r>
                <a:r>
                  <a:rPr lang="en-GB" dirty="0"/>
                  <a:t>2007</a:t>
                </a:r>
                <a:r>
                  <a:rPr lang="en-GB" dirty="0" smtClean="0"/>
                  <a:t>)</a:t>
                </a:r>
                <a:endParaRPr lang="en-GB" baseline="30000" dirty="0" smtClean="0"/>
              </a:p>
              <a:p>
                <a:r>
                  <a:rPr lang="en-GB" dirty="0" smtClean="0"/>
                  <a:t>Melt </a:t>
                </a:r>
                <a:r>
                  <a:rPr lang="en-GB" dirty="0"/>
                  <a:t>density 2400 kg/m</a:t>
                </a:r>
                <a:r>
                  <a:rPr lang="en-GB" baseline="30000" dirty="0"/>
                  <a:t>3 </a:t>
                </a:r>
                <a:r>
                  <a:rPr lang="en-GB" baseline="30000" dirty="0" smtClean="0"/>
                  <a:t>             </a:t>
                </a:r>
                <a:r>
                  <a:rPr lang="en-GB" dirty="0"/>
                  <a:t>(Costa </a:t>
                </a:r>
                <a:r>
                  <a:rPr lang="en-GB" i="1" dirty="0"/>
                  <a:t>et al., </a:t>
                </a:r>
                <a:r>
                  <a:rPr lang="en-GB" dirty="0"/>
                  <a:t>2007)</a:t>
                </a:r>
              </a:p>
              <a:p>
                <a:endParaRPr lang="en-GB" baseline="30000" dirty="0"/>
              </a:p>
              <a:p>
                <a:endParaRPr lang="en-GB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040" y="1265310"/>
                <a:ext cx="7662929" cy="5539978"/>
              </a:xfrm>
              <a:prstGeom prst="rect">
                <a:avLst/>
              </a:prstGeom>
              <a:blipFill rotWithShape="0">
                <a:blip r:embed="rId2"/>
                <a:stretch>
                  <a:fillRect l="-636" t="-881" r="-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5771" y="1863792"/>
                <a:ext cx="43788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Latent heat of crystallisation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0">
                            <a:latin typeface="Cambria Math" panose="02040503050406030204" pitchFamily="18" charset="0"/>
                          </a:rPr>
                          <m:t>𝐋</m:t>
                        </m:r>
                      </m:e>
                      <m:sub>
                        <m:r>
                          <a:rPr lang="en-GB" b="1" i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GB" b="1" dirty="0" smtClean="0"/>
                  <a:t> (J/kg*K)</a:t>
                </a:r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1" y="1863792"/>
                <a:ext cx="437881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13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5771" y="4713671"/>
                <a:ext cx="36447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Surface to air radiation -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𝐪</m:t>
                    </m:r>
                  </m:oMath>
                </a14:m>
                <a:endParaRPr lang="en-GB" b="1" dirty="0"/>
              </a:p>
              <a:p>
                <a:endParaRPr lang="en-GB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1" y="4713671"/>
                <a:ext cx="3644721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338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771" y="3244689"/>
                <a:ext cx="3321676" cy="396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Specific heat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0">
                            <a:latin typeface="Cambria Math" panose="02040503050406030204" pitchFamily="18" charset="0"/>
                          </a:rPr>
                          <m:t>𝐂𝐩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1" dirty="0" smtClean="0"/>
                  <a:t>(J/kg*K)</a:t>
                </a:r>
                <a:endParaRPr lang="en-GB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1" y="3244689"/>
                <a:ext cx="3321676" cy="396262"/>
              </a:xfrm>
              <a:prstGeom prst="rect">
                <a:avLst/>
              </a:prstGeom>
              <a:blipFill rotWithShape="0">
                <a:blip r:embed="rId5"/>
                <a:stretch>
                  <a:fillRect l="-1468" t="-7692"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5771" y="5366889"/>
                <a:ext cx="3321676" cy="445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GB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𝑎𝑚𝑏</m:t>
                            </m:r>
                          </m:sub>
                          <m:sup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  <m:r>
                      <a:rPr lang="en-GB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1" y="5366889"/>
                <a:ext cx="3321676" cy="445058"/>
              </a:xfrm>
              <a:prstGeom prst="rect">
                <a:avLst/>
              </a:prstGeom>
              <a:blipFill rotWithShape="0">
                <a:blip r:embed="rId6"/>
                <a:stretch>
                  <a:fillRect t="-115068" b="-179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2327924"/>
                <a:ext cx="466653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(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)=(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𝐶𝑝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×∆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den>
                          </m:f>
                          <m:f>
                            <m:fPr>
                              <m:type m:val="li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∗∆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27924"/>
                <a:ext cx="4666534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5771" y="3783443"/>
                <a:ext cx="427508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𝐶𝑝</m:t>
                              </m:r>
                            </m:e>
                            <m:sub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)=(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𝐶𝑝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×∆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den>
                          </m:f>
                          <m:f>
                            <m:fPr>
                              <m:type m:val="li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𝑚𝑐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∗∆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1" y="3783443"/>
                <a:ext cx="4275081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5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462" y="156904"/>
            <a:ext cx="778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Results – Latent Heat of Crystallisation</a:t>
            </a:r>
            <a:endParaRPr lang="en-GB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28" y="693279"/>
            <a:ext cx="4289178" cy="3021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3006" y="858543"/>
            <a:ext cx="28916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mbria" panose="02040503050406030204" pitchFamily="18" charset="0"/>
              </a:rPr>
              <a:t>Figure 2a (top left): Correlation between our MELTS runs and Couch</a:t>
            </a:r>
            <a:r>
              <a:rPr lang="en-GB" sz="1400" i="1" dirty="0" smtClean="0">
                <a:latin typeface="Cambria" panose="02040503050406030204" pitchFamily="18" charset="0"/>
              </a:rPr>
              <a:t> </a:t>
            </a:r>
            <a:r>
              <a:rPr lang="en-GB" sz="1400" i="1" dirty="0">
                <a:latin typeface="Cambria" panose="02040503050406030204" pitchFamily="18" charset="0"/>
              </a:rPr>
              <a:t>et al</a:t>
            </a:r>
            <a:r>
              <a:rPr lang="en-GB" sz="1400" dirty="0">
                <a:latin typeface="Cambria" panose="02040503050406030204" pitchFamily="18" charset="0"/>
              </a:rPr>
              <a:t> (2003a</a:t>
            </a:r>
            <a:r>
              <a:rPr lang="en-GB" sz="1400" dirty="0" smtClean="0">
                <a:latin typeface="Cambria" panose="02040503050406030204" pitchFamily="18" charset="0"/>
              </a:rPr>
              <a:t>) experimental </a:t>
            </a:r>
            <a:r>
              <a:rPr lang="en-GB" sz="1400" dirty="0">
                <a:latin typeface="Cambria" panose="02040503050406030204" pitchFamily="18" charset="0"/>
              </a:rPr>
              <a:t>glass, matrix </a:t>
            </a:r>
            <a:r>
              <a:rPr lang="en-GB" sz="1400" dirty="0" smtClean="0">
                <a:latin typeface="Cambria" panose="02040503050406030204" pitchFamily="18" charset="0"/>
              </a:rPr>
              <a:t>and groundmass data. 25 MPa glass data sc11 </a:t>
            </a:r>
            <a:r>
              <a:rPr lang="en-GB" sz="1400" dirty="0">
                <a:latin typeface="Cambria" panose="02040503050406030204" pitchFamily="18" charset="0"/>
              </a:rPr>
              <a:t>and </a:t>
            </a:r>
            <a:r>
              <a:rPr lang="en-GB" sz="1400" dirty="0" smtClean="0">
                <a:latin typeface="Cambria" panose="02040503050406030204" pitchFamily="18" charset="0"/>
              </a:rPr>
              <a:t>sc12 correlates with run 1.</a:t>
            </a:r>
          </a:p>
          <a:p>
            <a:pPr algn="ctr"/>
            <a:r>
              <a:rPr lang="en-GB" sz="1400" dirty="0" smtClean="0">
                <a:latin typeface="Cambria" panose="02040503050406030204" pitchFamily="18" charset="0"/>
              </a:rPr>
              <a:t/>
            </a:r>
            <a:br>
              <a:rPr lang="en-GB" sz="1400" dirty="0" smtClean="0">
                <a:latin typeface="Cambria" panose="02040503050406030204" pitchFamily="18" charset="0"/>
              </a:rPr>
            </a:br>
            <a:r>
              <a:rPr lang="en-GB" sz="1400" dirty="0" smtClean="0">
                <a:latin typeface="Cambria" panose="02040503050406030204" pitchFamily="18" charset="0"/>
              </a:rPr>
              <a:t>Figure 2b (top right): Latent heat (J/kg) released in all MELTS model runs vary widely from Costa </a:t>
            </a:r>
            <a:r>
              <a:rPr lang="en-GB" sz="1400" i="1" dirty="0" smtClean="0">
                <a:latin typeface="Cambria" panose="02040503050406030204" pitchFamily="18" charset="0"/>
              </a:rPr>
              <a:t>et al </a:t>
            </a:r>
            <a:r>
              <a:rPr lang="en-GB" sz="1400" dirty="0" smtClean="0">
                <a:latin typeface="Cambria" panose="02040503050406030204" pitchFamily="18" charset="0"/>
              </a:rPr>
              <a:t>(2007), apart from near-liquidus latent heat release in run 3.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Figure 2c (bottom left): Considerable </a:t>
            </a:r>
            <a:r>
              <a:rPr lang="en-GB" sz="1400" dirty="0"/>
              <a:t>release of latent heat during early crystallisation for all model runs, with over 70% of the cumulative latent heat released prior to 30 % crystallinity.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Figure 2d (bottom right): Latent heat release with magma pressure, the kinks in the gradients are indicative of changes in crystallisation. Such as albite-rich Plagioclase Feldspar, Quartz &amp; Diopside-rich Clinopyroxene crystallisation.</a:t>
            </a:r>
            <a:r>
              <a:rPr lang="en-GB" sz="1400" dirty="0" smtClean="0">
                <a:latin typeface="Cambria" panose="02040503050406030204" pitchFamily="18" charset="0"/>
              </a:rPr>
              <a:t> </a:t>
            </a:r>
            <a:br>
              <a:rPr lang="en-GB" sz="1400" dirty="0" smtClean="0">
                <a:latin typeface="Cambria" panose="02040503050406030204" pitchFamily="18" charset="0"/>
              </a:rPr>
            </a:br>
            <a:endParaRPr lang="en-GB" sz="1600" dirty="0">
              <a:latin typeface="Cambria" panose="020405030504060302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698" y="803235"/>
            <a:ext cx="4460230" cy="291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698" y="3934377"/>
            <a:ext cx="4460229" cy="279973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8" y="3934377"/>
            <a:ext cx="4289178" cy="2799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4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5742" y="618979"/>
            <a:ext cx="631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Results – Thermal timescales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643978"/>
            <a:ext cx="55943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Melt undercooling of 30</a:t>
            </a:r>
            <a:r>
              <a:rPr lang="en-GB" baseline="30000" dirty="0"/>
              <a:t>o</a:t>
            </a:r>
            <a:r>
              <a:rPr lang="en-GB" dirty="0"/>
              <a:t>C in run 1, 30</a:t>
            </a:r>
            <a:r>
              <a:rPr lang="en-GB" baseline="30000" dirty="0"/>
              <a:t>o</a:t>
            </a:r>
            <a:r>
              <a:rPr lang="en-GB" dirty="0"/>
              <a:t>C in run 2 &amp;</a:t>
            </a:r>
            <a:r>
              <a:rPr lang="en-GB" dirty="0" smtClean="0"/>
              <a:t> </a:t>
            </a:r>
            <a:r>
              <a:rPr lang="en-GB" dirty="0"/>
              <a:t>44</a:t>
            </a:r>
            <a:r>
              <a:rPr lang="en-GB" baseline="30000" dirty="0"/>
              <a:t>o</a:t>
            </a:r>
            <a:r>
              <a:rPr lang="en-GB" dirty="0"/>
              <a:t>C </a:t>
            </a:r>
            <a:r>
              <a:rPr lang="en-GB" dirty="0" smtClean="0"/>
              <a:t>in run 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Thermal </a:t>
            </a:r>
            <a:r>
              <a:rPr lang="en-GB" dirty="0"/>
              <a:t>rebound of 35</a:t>
            </a:r>
            <a:r>
              <a:rPr lang="en-GB" baseline="30000" dirty="0"/>
              <a:t>o</a:t>
            </a:r>
            <a:r>
              <a:rPr lang="en-GB" dirty="0"/>
              <a:t>C in run 1, 35</a:t>
            </a:r>
            <a:r>
              <a:rPr lang="en-GB" baseline="30000" dirty="0"/>
              <a:t>o</a:t>
            </a:r>
            <a:r>
              <a:rPr lang="en-GB" dirty="0"/>
              <a:t>C in run 2 </a:t>
            </a:r>
            <a:r>
              <a:rPr lang="en-GB" dirty="0" smtClean="0"/>
              <a:t>&amp; 36</a:t>
            </a:r>
            <a:r>
              <a:rPr lang="en-GB" baseline="30000" dirty="0" smtClean="0"/>
              <a:t>o</a:t>
            </a:r>
            <a:r>
              <a:rPr lang="en-GB" dirty="0" smtClean="0"/>
              <a:t>C </a:t>
            </a:r>
            <a:r>
              <a:rPr lang="en-GB" dirty="0"/>
              <a:t>in run </a:t>
            </a:r>
            <a:r>
              <a:rPr lang="en-GB" dirty="0" smtClean="0"/>
              <a:t>3 at 970</a:t>
            </a:r>
            <a:r>
              <a:rPr lang="en-GB" baseline="30000" dirty="0"/>
              <a:t>o</a:t>
            </a:r>
            <a:r>
              <a:rPr lang="en-GB" dirty="0"/>
              <a:t>C.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Cumulative latent heat </a:t>
            </a:r>
            <a:r>
              <a:rPr lang="en-GB" dirty="0"/>
              <a:t>release between </a:t>
            </a:r>
            <a:r>
              <a:rPr lang="en-GB" dirty="0" smtClean="0"/>
              <a:t>liquidus and </a:t>
            </a:r>
            <a:r>
              <a:rPr lang="en-GB" dirty="0"/>
              <a:t>model convergence </a:t>
            </a:r>
            <a:r>
              <a:rPr lang="en-GB" dirty="0" smtClean="0"/>
              <a:t>(87-90 </a:t>
            </a:r>
            <a:r>
              <a:rPr lang="en-GB" dirty="0"/>
              <a:t>wt% </a:t>
            </a:r>
            <a:r>
              <a:rPr lang="en-GB" dirty="0" smtClean="0"/>
              <a:t>crystallinity). 8.69E5 </a:t>
            </a:r>
            <a:r>
              <a:rPr lang="en-GB" dirty="0"/>
              <a:t>J/kg*K in run 1, 9.32E5 J/kg*K in run 2, and 9.49E5 J/kg*K in run 3. </a:t>
            </a:r>
            <a:endParaRPr lang="en-GB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Latent heat released to 970</a:t>
            </a:r>
            <a:r>
              <a:rPr lang="en-GB" baseline="30000" dirty="0"/>
              <a:t>o</a:t>
            </a:r>
            <a:r>
              <a:rPr lang="en-GB" dirty="0"/>
              <a:t>C </a:t>
            </a:r>
            <a:r>
              <a:rPr lang="en-GB" dirty="0" smtClean="0"/>
              <a:t>(Early crystallisation)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dirty="0"/>
              <a:t>26.1% </a:t>
            </a:r>
            <a:r>
              <a:rPr lang="en-GB" dirty="0" smtClean="0"/>
              <a:t>(2.27E+05 J/kg*K) in </a:t>
            </a:r>
            <a:r>
              <a:rPr lang="en-GB" dirty="0"/>
              <a:t>run 1, 35.4</a:t>
            </a:r>
            <a:r>
              <a:rPr lang="en-GB" dirty="0" smtClean="0"/>
              <a:t>% (3.3E+05 J/kg*K) in </a:t>
            </a:r>
            <a:r>
              <a:rPr lang="en-GB" dirty="0"/>
              <a:t>run 2 and 39.2</a:t>
            </a:r>
            <a:r>
              <a:rPr lang="en-GB" dirty="0" smtClean="0"/>
              <a:t>% (3.72E+05 J/kg*K) in </a:t>
            </a:r>
            <a:r>
              <a:rPr lang="en-GB" dirty="0"/>
              <a:t>run </a:t>
            </a:r>
            <a:r>
              <a:rPr lang="en-GB" dirty="0" smtClean="0"/>
              <a:t>3.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Latent heat released prior </a:t>
            </a:r>
            <a:r>
              <a:rPr lang="en-GB" dirty="0"/>
              <a:t>to Quartz </a:t>
            </a:r>
            <a:r>
              <a:rPr lang="en-GB" dirty="0" smtClean="0"/>
              <a:t>crystallisation: </a:t>
            </a:r>
            <a:r>
              <a:rPr lang="en-GB" dirty="0"/>
              <a:t>72.2% </a:t>
            </a:r>
            <a:r>
              <a:rPr lang="en-GB" dirty="0" smtClean="0"/>
              <a:t>(6.27E+05 J/kg*K) in </a:t>
            </a:r>
            <a:r>
              <a:rPr lang="en-GB" dirty="0"/>
              <a:t>run 1, 76.4</a:t>
            </a:r>
            <a:r>
              <a:rPr lang="en-GB" dirty="0" smtClean="0"/>
              <a:t>% (7.12E+05 J/kg*K) in </a:t>
            </a:r>
            <a:r>
              <a:rPr lang="en-GB" dirty="0"/>
              <a:t>run 2 and 73.9% </a:t>
            </a:r>
            <a:r>
              <a:rPr lang="en-GB" dirty="0" smtClean="0"/>
              <a:t>(7.01E+05 J/kg*K) in </a:t>
            </a:r>
            <a:r>
              <a:rPr lang="en-GB" dirty="0"/>
              <a:t>run 3.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749" y="5895298"/>
            <a:ext cx="5808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/>
              <a:t>Figure 3: Thermal timescales over a 10 year period in run 1.  Upper magma column cooling to 875</a:t>
            </a:r>
            <a:r>
              <a:rPr lang="en-GB" sz="1400" baseline="30000" dirty="0" smtClean="0"/>
              <a:t>o</a:t>
            </a:r>
            <a:r>
              <a:rPr lang="en-GB" sz="1400" dirty="0" smtClean="0"/>
              <a:t>C </a:t>
            </a:r>
            <a:r>
              <a:rPr lang="en-GB" sz="1400" dirty="0"/>
              <a:t>(</a:t>
            </a:r>
            <a:r>
              <a:rPr lang="en-GB" sz="1400" dirty="0" smtClean="0"/>
              <a:t>75 wt% crystallinity) is after 4.1 years, whilst the middle-lower magma column requires 11 years, where the molten magma is considered to be too crystalline for remobilisation.</a:t>
            </a:r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749" y="1643979"/>
            <a:ext cx="5808372" cy="42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843"/>
            <a:ext cx="10515600" cy="4351338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855742" y="618979"/>
            <a:ext cx="499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Conclusion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193183" y="2056686"/>
            <a:ext cx="119988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All COMSOL model runs show a thermal rebound due to latent heat release to be</a:t>
            </a:r>
            <a:r>
              <a:rPr lang="en-GB" sz="2000" dirty="0"/>
              <a:t> </a:t>
            </a:r>
            <a:r>
              <a:rPr lang="en-GB" sz="2000" dirty="0" smtClean="0"/>
              <a:t>&lt;40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 for the Soufriere Hills andesite (Couch </a:t>
            </a:r>
            <a:r>
              <a:rPr lang="en-GB" sz="2000" i="1" dirty="0"/>
              <a:t>et </a:t>
            </a:r>
            <a:r>
              <a:rPr lang="en-GB" sz="2000" i="1" dirty="0" smtClean="0"/>
              <a:t>al</a:t>
            </a:r>
            <a:r>
              <a:rPr lang="en-GB" sz="2000" dirty="0" smtClean="0"/>
              <a:t>., 2003a;b</a:t>
            </a:r>
            <a:r>
              <a:rPr lang="en-GB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</a:t>
            </a:r>
            <a:r>
              <a:rPr lang="en-GB" sz="2000" dirty="0" smtClean="0"/>
              <a:t>atent </a:t>
            </a:r>
            <a:r>
              <a:rPr lang="en-GB" sz="2000" dirty="0"/>
              <a:t>heat of crystallisation </a:t>
            </a:r>
            <a:r>
              <a:rPr lang="en-GB" sz="2000" dirty="0" smtClean="0"/>
              <a:t>varies significantly with pressure and temperature, thus using an arbitrary value such as 3.5E+05 </a:t>
            </a:r>
            <a:r>
              <a:rPr lang="en-GB" sz="2000" dirty="0"/>
              <a:t>J/kg </a:t>
            </a:r>
            <a:r>
              <a:rPr lang="en-GB" sz="2000" dirty="0" smtClean="0"/>
              <a:t>(Costa </a:t>
            </a:r>
            <a:r>
              <a:rPr lang="en-GB" sz="2000" i="1" dirty="0"/>
              <a:t>et al</a:t>
            </a:r>
            <a:r>
              <a:rPr lang="en-GB" sz="2000" dirty="0"/>
              <a:t>., 2007</a:t>
            </a:r>
            <a:r>
              <a:rPr lang="en-GB" sz="2000" dirty="0" smtClean="0"/>
              <a:t>) will not be representative for a significant pressure range.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 magma crystallinity of 75 </a:t>
            </a:r>
            <a:r>
              <a:rPr lang="en-GB" sz="2000" dirty="0" smtClean="0"/>
              <a:t>% </a:t>
            </a:r>
            <a:r>
              <a:rPr lang="en-GB" sz="2000" dirty="0"/>
              <a:t>is reached at 874</a:t>
            </a:r>
            <a:r>
              <a:rPr lang="en-GB" sz="2000" baseline="30000" dirty="0"/>
              <a:t>o</a:t>
            </a:r>
            <a:r>
              <a:rPr lang="en-GB" sz="2000" dirty="0"/>
              <a:t>C after 4.1 years in run </a:t>
            </a:r>
            <a:r>
              <a:rPr lang="en-GB" sz="2000" dirty="0" smtClean="0"/>
              <a:t>1, which is the most representative model of deeper level activity near the conduit wall based on Wadge </a:t>
            </a:r>
            <a:r>
              <a:rPr lang="en-GB" sz="2000" i="1" dirty="0" smtClean="0"/>
              <a:t>et al </a:t>
            </a:r>
            <a:r>
              <a:rPr lang="en-GB" sz="2000" dirty="0"/>
              <a:t>(</a:t>
            </a:r>
            <a:r>
              <a:rPr lang="en-GB" sz="2000" dirty="0" smtClean="0"/>
              <a:t>2014) observations.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Due </a:t>
            </a:r>
            <a:r>
              <a:rPr lang="en-GB" sz="2000" dirty="0"/>
              <a:t>to the open system nature of most quiescence </a:t>
            </a:r>
            <a:r>
              <a:rPr lang="en-GB" sz="2000" dirty="0" smtClean="0"/>
              <a:t>periods observed by Wadge </a:t>
            </a:r>
            <a:r>
              <a:rPr lang="en-GB" sz="2000" i="1" dirty="0" smtClean="0"/>
              <a:t>et al </a:t>
            </a:r>
            <a:r>
              <a:rPr lang="en-GB" sz="2000" dirty="0" smtClean="0"/>
              <a:t>(2014), </a:t>
            </a:r>
            <a:r>
              <a:rPr lang="en-GB" sz="2000" dirty="0"/>
              <a:t>our model cooling timescales </a:t>
            </a:r>
            <a:r>
              <a:rPr lang="en-GB" sz="2000" dirty="0" smtClean="0"/>
              <a:t>appear </a:t>
            </a:r>
            <a:r>
              <a:rPr lang="en-GB" sz="2000" dirty="0"/>
              <a:t>to be slower than the observed physical volcanology</a:t>
            </a:r>
            <a:r>
              <a:rPr lang="en-GB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Due to the variability </a:t>
            </a:r>
            <a:r>
              <a:rPr lang="en-GB" sz="2000" dirty="0"/>
              <a:t>of latent heat release with melt composition &amp; magma </a:t>
            </a:r>
            <a:r>
              <a:rPr lang="en-GB" sz="2000" dirty="0" smtClean="0"/>
              <a:t>pressurisation accurate </a:t>
            </a:r>
            <a:r>
              <a:rPr lang="en-GB" sz="2000" dirty="0"/>
              <a:t>estimation of latent heat of crystallisation release within a magma </a:t>
            </a:r>
            <a:r>
              <a:rPr lang="en-GB" sz="2000" dirty="0" smtClean="0"/>
              <a:t>column. 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Computational modelling of latent </a:t>
            </a:r>
            <a:r>
              <a:rPr lang="en-GB" sz="2000" dirty="0"/>
              <a:t>heat </a:t>
            </a:r>
            <a:r>
              <a:rPr lang="en-GB" sz="2000" dirty="0" smtClean="0"/>
              <a:t>with </a:t>
            </a:r>
            <a:r>
              <a:rPr lang="en-GB" sz="2000" dirty="0"/>
              <a:t>pressure and </a:t>
            </a:r>
            <a:r>
              <a:rPr lang="en-GB" sz="2000" dirty="0" smtClean="0"/>
              <a:t>temperature is beneficial for 2D or 3D thermal-rheological simulation models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216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8833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r>
              <a:rPr lang="en-GB" sz="4400" dirty="0" smtClean="0"/>
              <a:t>Bea</a:t>
            </a:r>
            <a:r>
              <a:rPr lang="en-GB" sz="4400" dirty="0"/>
              <a:t>, F., 2010. Crystallization dynamics of granite magma chambers in the absence of regional stress: Multi-physics modelling with natural examples, Journal of Petrology, </a:t>
            </a:r>
            <a:r>
              <a:rPr lang="en-GB" sz="4400" b="1" dirty="0"/>
              <a:t>51</a:t>
            </a:r>
            <a:r>
              <a:rPr lang="en-GB" sz="4400" dirty="0"/>
              <a:t>, </a:t>
            </a:r>
            <a:r>
              <a:rPr lang="en-GB" sz="4400" i="1" dirty="0"/>
              <a:t>7</a:t>
            </a:r>
            <a:r>
              <a:rPr lang="en-GB" sz="4400" dirty="0"/>
              <a:t>, 1541-1569. </a:t>
            </a:r>
          </a:p>
          <a:p>
            <a:r>
              <a:rPr lang="en-GB" sz="4400" dirty="0"/>
              <a:t>Brandeis, G, </a:t>
            </a:r>
            <a:r>
              <a:rPr lang="en-GB" sz="4400" dirty="0" err="1"/>
              <a:t>Jaupart</a:t>
            </a:r>
            <a:r>
              <a:rPr lang="en-GB" sz="4400" dirty="0"/>
              <a:t>, C, </a:t>
            </a:r>
            <a:r>
              <a:rPr lang="en-GB" sz="4400" dirty="0" err="1"/>
              <a:t>Allegre</a:t>
            </a:r>
            <a:r>
              <a:rPr lang="en-GB" sz="4400" dirty="0"/>
              <a:t>, C.J., 1984. Nucleation, crystal growth and the thermal regime of cooling magmas, Journal of Geophysical Research, </a:t>
            </a:r>
            <a:r>
              <a:rPr lang="en-GB" sz="4400" b="1" dirty="0"/>
              <a:t>89</a:t>
            </a:r>
            <a:r>
              <a:rPr lang="en-GB" sz="4400" dirty="0"/>
              <a:t>, B12, 10,161-10,177. </a:t>
            </a:r>
          </a:p>
          <a:p>
            <a:r>
              <a:rPr lang="en-GB" sz="4400" dirty="0" smtClean="0"/>
              <a:t>Cashman</a:t>
            </a:r>
            <a:r>
              <a:rPr lang="en-GB" sz="4400" dirty="0"/>
              <a:t>, K and Blundy, J., 2000. Degassing and crystallization of ascending andesite and </a:t>
            </a:r>
            <a:r>
              <a:rPr lang="en-GB" sz="4400" dirty="0" err="1"/>
              <a:t>dacite</a:t>
            </a:r>
            <a:r>
              <a:rPr lang="en-GB" sz="4400" dirty="0"/>
              <a:t>, Philosophical transactions: Mathematics, Physical and Engineering sciences, </a:t>
            </a:r>
            <a:r>
              <a:rPr lang="en-GB" sz="4400" b="1" dirty="0"/>
              <a:t>358</a:t>
            </a:r>
            <a:r>
              <a:rPr lang="en-GB" sz="4400" dirty="0"/>
              <a:t>, 1770, Causes and consequences of eruptions of Andesite Volcanoes, 1487-1513. </a:t>
            </a:r>
          </a:p>
          <a:p>
            <a:r>
              <a:rPr lang="en-GB" sz="4400" dirty="0"/>
              <a:t>Collier, L and </a:t>
            </a:r>
            <a:r>
              <a:rPr lang="en-GB" sz="4400" dirty="0" err="1"/>
              <a:t>Neuberg</a:t>
            </a:r>
            <a:r>
              <a:rPr lang="en-GB" sz="4400" dirty="0"/>
              <a:t>, J., 2006. Incorporating seismic observations into 2-D conduit flow modelling, Journal of Volcanology and Geothermal research, </a:t>
            </a:r>
            <a:r>
              <a:rPr lang="en-GB" sz="4400" b="1" dirty="0"/>
              <a:t>152</a:t>
            </a:r>
            <a:r>
              <a:rPr lang="en-GB" sz="4400" dirty="0"/>
              <a:t>, 331-346. </a:t>
            </a:r>
          </a:p>
          <a:p>
            <a:r>
              <a:rPr lang="en-GB" sz="4400" dirty="0"/>
              <a:t>Costa, A, </a:t>
            </a:r>
            <a:r>
              <a:rPr lang="en-GB" sz="4400" dirty="0" err="1"/>
              <a:t>Melnik</a:t>
            </a:r>
            <a:r>
              <a:rPr lang="en-GB" sz="4400" dirty="0"/>
              <a:t>, O, Sparks, R.S.J., 2007. Controls of conduit geometry and </a:t>
            </a:r>
            <a:r>
              <a:rPr lang="en-GB" sz="4400" dirty="0" err="1"/>
              <a:t>wallrock</a:t>
            </a:r>
            <a:r>
              <a:rPr lang="en-GB" sz="4400" dirty="0"/>
              <a:t> elasticity on lava dome eruptions, Earth and Planetary Science Letters, </a:t>
            </a:r>
            <a:r>
              <a:rPr lang="en-GB" sz="4400" b="1" dirty="0"/>
              <a:t>260</a:t>
            </a:r>
            <a:r>
              <a:rPr lang="en-GB" sz="4400" dirty="0"/>
              <a:t>, 137-151. </a:t>
            </a:r>
          </a:p>
          <a:p>
            <a:r>
              <a:rPr lang="en-GB" sz="4400" dirty="0" smtClean="0"/>
              <a:t>Couch</a:t>
            </a:r>
            <a:r>
              <a:rPr lang="en-GB" sz="4400" dirty="0"/>
              <a:t>, S, Sparks, R.S.J, Carroll, M.R., </a:t>
            </a:r>
            <a:r>
              <a:rPr lang="en-GB" sz="4400" dirty="0" smtClean="0"/>
              <a:t>2003(a). </a:t>
            </a:r>
            <a:r>
              <a:rPr lang="en-GB" sz="4400" dirty="0"/>
              <a:t>The kinetics of degassing-induced crystallization at Soufriere Hills Volcano, Montserrat, Journal of petrology, </a:t>
            </a:r>
            <a:r>
              <a:rPr lang="en-GB" sz="4400" dirty="0" err="1"/>
              <a:t>vol</a:t>
            </a:r>
            <a:r>
              <a:rPr lang="en-GB" sz="4400" dirty="0"/>
              <a:t> 44, </a:t>
            </a:r>
            <a:r>
              <a:rPr lang="en-GB" sz="4400" i="1" dirty="0"/>
              <a:t>8</a:t>
            </a:r>
            <a:r>
              <a:rPr lang="en-GB" sz="4400" dirty="0"/>
              <a:t>, </a:t>
            </a:r>
            <a:r>
              <a:rPr lang="en-GB" sz="4400" dirty="0" err="1"/>
              <a:t>pg</a:t>
            </a:r>
            <a:r>
              <a:rPr lang="en-GB" sz="4400" dirty="0"/>
              <a:t> 1477-1502. </a:t>
            </a:r>
            <a:endParaRPr lang="en-GB" sz="4400" dirty="0" smtClean="0"/>
          </a:p>
          <a:p>
            <a:r>
              <a:rPr lang="en-GB" sz="4400" dirty="0"/>
              <a:t>Couch, S, </a:t>
            </a:r>
            <a:r>
              <a:rPr lang="en-GB" sz="4400" dirty="0" err="1"/>
              <a:t>Harford</a:t>
            </a:r>
            <a:r>
              <a:rPr lang="en-GB" sz="4400" dirty="0"/>
              <a:t>, C.L, Sparks, R.S.J, Carroll, M.R., 2003(b).  Experimental constraints on the conditions of formation of highly calcic plagioclase </a:t>
            </a:r>
            <a:r>
              <a:rPr lang="en-GB" sz="4400" dirty="0" err="1"/>
              <a:t>microlites</a:t>
            </a:r>
            <a:r>
              <a:rPr lang="en-GB" sz="4400" dirty="0"/>
              <a:t> at the Soufriere Hills Volcano, Montserrat, Journal of petrology, </a:t>
            </a:r>
            <a:r>
              <a:rPr lang="en-GB" sz="4400" b="1" dirty="0"/>
              <a:t>44</a:t>
            </a:r>
            <a:r>
              <a:rPr lang="en-GB" sz="4400" dirty="0"/>
              <a:t>, </a:t>
            </a:r>
            <a:r>
              <a:rPr lang="en-GB" sz="4400" i="1" dirty="0"/>
              <a:t>8</a:t>
            </a:r>
            <a:r>
              <a:rPr lang="en-GB" sz="4400" dirty="0"/>
              <a:t>,1455-1475</a:t>
            </a:r>
            <a:r>
              <a:rPr lang="en-GB" sz="4400" dirty="0" smtClean="0"/>
              <a:t>.</a:t>
            </a:r>
            <a:endParaRPr lang="en-GB" sz="4400" dirty="0"/>
          </a:p>
          <a:p>
            <a:r>
              <a:rPr lang="en-GB" sz="4400" dirty="0" smtClean="0"/>
              <a:t>Di </a:t>
            </a:r>
            <a:r>
              <a:rPr lang="en-GB" sz="4400" dirty="0"/>
              <a:t>Genova, D, Romano, C, Giordano, D, </a:t>
            </a:r>
            <a:r>
              <a:rPr lang="en-GB" sz="4400" dirty="0" err="1"/>
              <a:t>Aletti</a:t>
            </a:r>
            <a:r>
              <a:rPr lang="en-GB" sz="4400" dirty="0"/>
              <a:t>, M., 2014. Heat capacity, </a:t>
            </a:r>
            <a:r>
              <a:rPr lang="en-GB" sz="4400" dirty="0" smtClean="0"/>
              <a:t>configurational </a:t>
            </a:r>
            <a:r>
              <a:rPr lang="en-GB" sz="4400" dirty="0"/>
              <a:t>heat capacity and fragility of hydrous magmas, </a:t>
            </a:r>
            <a:r>
              <a:rPr lang="en-GB" sz="4400" dirty="0" err="1">
                <a:hlinkClick r:id="rId2"/>
              </a:rPr>
              <a:t>Geochimica</a:t>
            </a:r>
            <a:r>
              <a:rPr lang="en-GB" sz="4400" dirty="0">
                <a:hlinkClick r:id="rId2"/>
              </a:rPr>
              <a:t> et </a:t>
            </a:r>
            <a:r>
              <a:rPr lang="en-GB" sz="4400" dirty="0" err="1" smtClean="0">
                <a:hlinkClick r:id="rId2"/>
              </a:rPr>
              <a:t>Cosmochimica</a:t>
            </a:r>
            <a:r>
              <a:rPr lang="en-GB" sz="4400" dirty="0" smtClean="0">
                <a:hlinkClick r:id="rId2"/>
              </a:rPr>
              <a:t> </a:t>
            </a:r>
            <a:r>
              <a:rPr lang="en-GB" sz="4400" dirty="0" err="1">
                <a:hlinkClick r:id="rId2"/>
              </a:rPr>
              <a:t>Acta</a:t>
            </a:r>
            <a:r>
              <a:rPr lang="en-GB" sz="4400" dirty="0">
                <a:hlinkClick r:id="rId2"/>
              </a:rPr>
              <a:t>,</a:t>
            </a:r>
            <a:r>
              <a:rPr lang="en-GB" sz="4400" dirty="0"/>
              <a:t> </a:t>
            </a:r>
            <a:r>
              <a:rPr lang="en-GB" sz="4400" b="1" dirty="0"/>
              <a:t>142</a:t>
            </a:r>
            <a:r>
              <a:rPr lang="en-GB" sz="4400" dirty="0"/>
              <a:t>, 314-333. </a:t>
            </a:r>
          </a:p>
          <a:p>
            <a:r>
              <a:rPr lang="en-GB" sz="4400" dirty="0" err="1" smtClean="0"/>
              <a:t>Genaraeu</a:t>
            </a:r>
            <a:r>
              <a:rPr lang="en-GB" sz="4400" dirty="0"/>
              <a:t>, K, Clarke, A.B, </a:t>
            </a:r>
            <a:r>
              <a:rPr lang="en-GB" sz="4400" dirty="0" err="1"/>
              <a:t>Hervig</a:t>
            </a:r>
            <a:r>
              <a:rPr lang="en-GB" sz="4400" dirty="0"/>
              <a:t>, R.L., 2009. New insight into explosive volcanic eruptions: connecting crystal-scale chemical changes with conduit scale dynamics, Geology, </a:t>
            </a:r>
            <a:r>
              <a:rPr lang="en-GB" sz="4400" b="1" dirty="0"/>
              <a:t>37</a:t>
            </a:r>
            <a:r>
              <a:rPr lang="en-GB" sz="4400" dirty="0"/>
              <a:t>, 367-370. </a:t>
            </a:r>
          </a:p>
          <a:p>
            <a:r>
              <a:rPr lang="en-GB" sz="4400" dirty="0" err="1" smtClean="0"/>
              <a:t>Ghiorso</a:t>
            </a:r>
            <a:r>
              <a:rPr lang="en-GB" sz="4400" dirty="0"/>
              <a:t>, M.S and Sack, R.O., 1995. Chemical mass transfer in magmatic processes, A revised and internally consistent thermodynamic model for the interpolation and extrapolation of liquid-solid </a:t>
            </a:r>
            <a:r>
              <a:rPr lang="en-GB" sz="4400" dirty="0" err="1"/>
              <a:t>equilbria</a:t>
            </a:r>
            <a:r>
              <a:rPr lang="en-GB" sz="4400" dirty="0"/>
              <a:t> in magmatic systems at elevated temperatures and pressures, Contributions to mineralogy and petrology, </a:t>
            </a:r>
            <a:r>
              <a:rPr lang="en-GB" sz="4400" b="1" dirty="0"/>
              <a:t>119</a:t>
            </a:r>
            <a:r>
              <a:rPr lang="en-GB" sz="4400" dirty="0"/>
              <a:t>, 197-212</a:t>
            </a:r>
          </a:p>
          <a:p>
            <a:r>
              <a:rPr lang="en-GB" sz="4400" dirty="0" smtClean="0"/>
              <a:t>Higgins</a:t>
            </a:r>
            <a:r>
              <a:rPr lang="en-GB" sz="4400" dirty="0"/>
              <a:t>, M.D and </a:t>
            </a:r>
            <a:r>
              <a:rPr lang="en-GB" sz="4400" dirty="0" err="1"/>
              <a:t>Roberge</a:t>
            </a:r>
            <a:r>
              <a:rPr lang="en-GB" sz="4400" dirty="0"/>
              <a:t>, J., 2003.  Crystal size distribution of plagioclase and amphibole from Soufriere Hills Volcano, Montserrat: Evidence for dynamic crystallisation – textural coarsening cycles, Journal of petrology, </a:t>
            </a:r>
            <a:r>
              <a:rPr lang="en-GB" sz="4400" b="1" dirty="0"/>
              <a:t>44</a:t>
            </a:r>
            <a:r>
              <a:rPr lang="en-GB" sz="4400" dirty="0"/>
              <a:t>, </a:t>
            </a:r>
            <a:r>
              <a:rPr lang="en-GB" sz="4400" i="1" dirty="0"/>
              <a:t>8</a:t>
            </a:r>
            <a:r>
              <a:rPr lang="en-GB" sz="4400" dirty="0"/>
              <a:t>, 1401-1411. </a:t>
            </a:r>
            <a:endParaRPr lang="en-GB" sz="4400" dirty="0" smtClean="0"/>
          </a:p>
          <a:p>
            <a:r>
              <a:rPr lang="en-GB" sz="4400" dirty="0" err="1"/>
              <a:t>Hort</a:t>
            </a:r>
            <a:r>
              <a:rPr lang="en-GB" sz="4400" dirty="0"/>
              <a:t>, M and </a:t>
            </a:r>
            <a:r>
              <a:rPr lang="en-GB" sz="4400" dirty="0" err="1"/>
              <a:t>Spohn</a:t>
            </a:r>
            <a:r>
              <a:rPr lang="en-GB" sz="4400" dirty="0"/>
              <a:t>, T., 1991.  Crystallization calculations for a binary melt cooling at constant rates of heat removal: implications for the crystallization of magma bodies, Earth and Planetary Science Letters, </a:t>
            </a:r>
            <a:r>
              <a:rPr lang="en-GB" sz="4400" b="1" dirty="0"/>
              <a:t>107</a:t>
            </a:r>
            <a:r>
              <a:rPr lang="en-GB" sz="4400" dirty="0"/>
              <a:t>, 463-474. </a:t>
            </a:r>
          </a:p>
          <a:p>
            <a:r>
              <a:rPr lang="en-GB" sz="4400" dirty="0" err="1"/>
              <a:t>Hort</a:t>
            </a:r>
            <a:r>
              <a:rPr lang="en-GB" sz="4400" dirty="0"/>
              <a:t>, M., 1997. Cooling and crystallization in sheet-like magma bodies revisited, Journal of Volcanology and Geothermal Research, </a:t>
            </a:r>
            <a:r>
              <a:rPr lang="en-GB" sz="4400" b="1" dirty="0"/>
              <a:t>76</a:t>
            </a:r>
            <a:r>
              <a:rPr lang="en-GB" sz="4400" dirty="0"/>
              <a:t>, 297-317. </a:t>
            </a:r>
          </a:p>
          <a:p>
            <a:r>
              <a:rPr lang="en-GB" sz="4400" dirty="0"/>
              <a:t>Wadge, G, Voight, B, Sparks, R.S.J, Cole, P.D, Loughlin, S.C, Robertson, R.E.A., 2014. Chapter 1: An </a:t>
            </a:r>
            <a:r>
              <a:rPr lang="en-GB" sz="4400" dirty="0" err="1"/>
              <a:t>overwiew</a:t>
            </a:r>
            <a:r>
              <a:rPr lang="en-GB" sz="4400" dirty="0"/>
              <a:t> of the Soufriere Hills Volcano, Montserrat from 2000 to 2010, Geological Society, London, Memoirs, </a:t>
            </a:r>
            <a:r>
              <a:rPr lang="en-GB" sz="4400" b="1" dirty="0"/>
              <a:t>39</a:t>
            </a:r>
            <a:r>
              <a:rPr lang="en-GB" sz="4400" dirty="0"/>
              <a:t>, 1-40. </a:t>
            </a:r>
          </a:p>
          <a:p>
            <a:endParaRPr lang="en-GB" sz="4400" dirty="0"/>
          </a:p>
          <a:p>
            <a:endParaRPr lang="en-GB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048729" y="745231"/>
            <a:ext cx="499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42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1869</TotalTime>
  <Words>1279</Words>
  <Application>Microsoft Office PowerPoint</Application>
  <PresentationFormat>Widescreen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Incorporation of cooling-induced crystallisation into a 2-dimensional axisymmetric conduit heat flow model  David Heptinstall1,2, Caroline Bouvet De Maisonneuve2, Jurgen Neuberg1, Benoit Taisne2, Amy Collinson1   1 Department of Earth and Environment, University of Leeds, Leeds, LS2 9JT, United Kingdom.  2 Earth Observatory of Singapore, Nanyang Technology University, Singapore 639798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David Heptinstall</dc:creator>
  <cp:lastModifiedBy>David Heptinstall</cp:lastModifiedBy>
  <cp:revision>136</cp:revision>
  <dcterms:created xsi:type="dcterms:W3CDTF">2016-03-23T08:49:40Z</dcterms:created>
  <dcterms:modified xsi:type="dcterms:W3CDTF">2016-04-17T06:12:53Z</dcterms:modified>
</cp:coreProperties>
</file>