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89" r:id="rId2"/>
    <p:sldId id="314" r:id="rId3"/>
    <p:sldId id="355" r:id="rId4"/>
    <p:sldId id="356" r:id="rId5"/>
    <p:sldId id="315" r:id="rId6"/>
    <p:sldId id="327" r:id="rId7"/>
    <p:sldId id="360" r:id="rId8"/>
    <p:sldId id="361" r:id="rId9"/>
    <p:sldId id="362" r:id="rId10"/>
    <p:sldId id="363" r:id="rId11"/>
    <p:sldId id="369" r:id="rId12"/>
    <p:sldId id="364" r:id="rId13"/>
    <p:sldId id="365" r:id="rId14"/>
    <p:sldId id="366" r:id="rId15"/>
    <p:sldId id="373" r:id="rId16"/>
    <p:sldId id="371" r:id="rId17"/>
    <p:sldId id="372" r:id="rId18"/>
    <p:sldId id="331" r:id="rId19"/>
    <p:sldId id="328" r:id="rId20"/>
    <p:sldId id="332" r:id="rId21"/>
    <p:sldId id="329" r:id="rId22"/>
    <p:sldId id="334" r:id="rId23"/>
    <p:sldId id="335" r:id="rId24"/>
    <p:sldId id="301" r:id="rId25"/>
    <p:sldId id="338" r:id="rId26"/>
    <p:sldId id="336" r:id="rId27"/>
    <p:sldId id="337" r:id="rId28"/>
    <p:sldId id="353" r:id="rId29"/>
    <p:sldId id="354" r:id="rId30"/>
    <p:sldId id="308" r:id="rId31"/>
    <p:sldId id="309" r:id="rId32"/>
    <p:sldId id="310" r:id="rId33"/>
    <p:sldId id="313" r:id="rId34"/>
    <p:sldId id="339" r:id="rId35"/>
    <p:sldId id="340" r:id="rId36"/>
    <p:sldId id="341" r:id="rId37"/>
    <p:sldId id="342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43" r:id="rId46"/>
    <p:sldId id="344" r:id="rId47"/>
    <p:sldId id="345" r:id="rId48"/>
    <p:sldId id="347" r:id="rId49"/>
    <p:sldId id="348" r:id="rId50"/>
    <p:sldId id="349" r:id="rId51"/>
    <p:sldId id="323" r:id="rId52"/>
    <p:sldId id="370" r:id="rId53"/>
    <p:sldId id="374" r:id="rId54"/>
    <p:sldId id="375" r:id="rId55"/>
    <p:sldId id="330" r:id="rId56"/>
    <p:sldId id="333" r:id="rId57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1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0000FF"/>
    <a:srgbClr val="CCCC00"/>
    <a:srgbClr val="008000"/>
    <a:srgbClr val="9BBB59"/>
    <a:srgbClr val="0033CC"/>
    <a:srgbClr val="9AEAAF"/>
    <a:srgbClr val="006600"/>
    <a:srgbClr val="990099"/>
    <a:srgbClr val="FF66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9" autoAdjust="0"/>
    <p:restoredTop sz="78297" autoAdjust="0"/>
  </p:normalViewPr>
  <p:slideViewPr>
    <p:cSldViewPr showGuides="1">
      <p:cViewPr varScale="1">
        <p:scale>
          <a:sx n="57" d="100"/>
          <a:sy n="57" d="100"/>
        </p:scale>
        <p:origin x="-1380" y="-84"/>
      </p:cViewPr>
      <p:guideLst>
        <p:guide orient="horz" pos="41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3508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1"/>
            <a:ext cx="3076363" cy="513508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300"/>
            </a:lvl1pPr>
          </a:lstStyle>
          <a:p>
            <a:fld id="{115010E5-6457-4C4B-B9E0-3FFC01A248B4}" type="datetimeFigureOut">
              <a:rPr lang="en-GB" smtClean="0"/>
              <a:pPr/>
              <a:t>20/04/2016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721107"/>
            <a:ext cx="3076363" cy="513506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7"/>
            <a:ext cx="3076363" cy="513506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300"/>
            </a:lvl1pPr>
          </a:lstStyle>
          <a:p>
            <a:fld id="{65A4D5AC-88A2-4DB8-9A5B-4F299A16C1C6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17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6363" cy="513508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1"/>
            <a:ext cx="3076363" cy="513508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300"/>
            </a:lvl1pPr>
          </a:lstStyle>
          <a:p>
            <a:fld id="{08E9927A-FCF9-48F7-B9FD-5414AF9D5996}" type="datetimeFigureOut">
              <a:rPr lang="en-GB" smtClean="0"/>
              <a:pPr/>
              <a:t>20/04/2016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5" tIns="47777" rIns="95555" bIns="477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5555" tIns="47777" rIns="95555" bIns="4777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07"/>
            <a:ext cx="3076363" cy="513506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6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300"/>
            </a:lvl1pPr>
          </a:lstStyle>
          <a:p>
            <a:fld id="{A4C6F085-5CC7-42E4-9088-27B4286A7663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11016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33239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67202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16823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27319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650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Nov 2014 – Apr 2015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8827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33239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99045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About 1/3 to ½ of the difference in r between the ocean and land points is due to the Dec 1999 value</a:t>
            </a:r>
            <a:r>
              <a:rPr lang="en-GB" baseline="0" dirty="0" smtClean="0"/>
              <a:t> where below -40 W/m2 was observed and the land points give around -10 W/m2.</a:t>
            </a:r>
          </a:p>
          <a:p>
            <a:r>
              <a:rPr lang="en-GB" baseline="0" dirty="0" smtClean="0"/>
              <a:t>More generally, the land points tend to slightly underestimate the stronger anomalies (of either sign).</a:t>
            </a:r>
          </a:p>
          <a:p>
            <a:r>
              <a:rPr lang="en-GB" baseline="0" dirty="0" smtClean="0"/>
              <a:t>Anomalies are relative to the period climatology (monthly means).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14580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7226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6890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67700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27240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26547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85576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Monthly anomalies over 2010-2014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883793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5571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88353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Barrow: at close</a:t>
            </a:r>
            <a:r>
              <a:rPr lang="en-GB" baseline="0" dirty="0" smtClean="0"/>
              <a:t> range, about 0.1 difference in r between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; at 400-500 km however, difference rather small, which means that even without a station existing at a location,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 can be used to estimate the footprint</a:t>
            </a:r>
          </a:p>
          <a:p>
            <a:r>
              <a:rPr lang="en-GB" baseline="0" dirty="0" smtClean="0"/>
              <a:t>Alert: larger difference at close range, some very low correlations at 200-300 km; at 400-500 km, however,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 relatively similar again; r is however ~0.1 smaller at that distance than it is for Barrow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78692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NyAlesund</a:t>
            </a:r>
            <a:r>
              <a:rPr lang="en-GB" dirty="0" smtClean="0"/>
              <a:t> has weaker</a:t>
            </a:r>
            <a:r>
              <a:rPr lang="en-GB" baseline="0" dirty="0" smtClean="0"/>
              <a:t> drop of r with distance in the first 1000 km, difference between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 is smaller than for Barrow, Alert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73531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672027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16823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84897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Monthly anomalies over 2010-2014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260290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71656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144627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 values, Barrow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27287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11566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19199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2530579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 values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7510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273196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48784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891209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6507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152505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552200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585123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34909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Nov 2014 – Apr 2015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188275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5 – 15 Dec 2014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810802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5 – 15 Dec 2014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89374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5 – 15 Dec 2014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321795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5 – 15 Dec 2014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2377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ERA-Interim: daily climatology based on period 1989-2008 (20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8986200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00,12 UTC analyses used from ERA-Interim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CM SAF field from polar orbiting satellites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564311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070553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715277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641020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8245332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Correlation values based on daily anomalies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9307470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Correlation values based on daily anomalies</a:t>
            </a:r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5712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About 1/3 to ½ of the difference in r between the ocean and land points is due to the Dec 1999 value</a:t>
            </a:r>
            <a:r>
              <a:rPr lang="en-GB" baseline="0" dirty="0" smtClean="0"/>
              <a:t> where below -40 W/m2 was observed and the land points give around -10 W/m2.</a:t>
            </a:r>
          </a:p>
          <a:p>
            <a:r>
              <a:rPr lang="en-GB" baseline="0" dirty="0" smtClean="0"/>
              <a:t>More generally, the land points tend to slightly underestimate the stronger anomalies (of either sign).</a:t>
            </a:r>
          </a:p>
          <a:p>
            <a:r>
              <a:rPr lang="en-GB" baseline="0" dirty="0" smtClean="0"/>
              <a:t>Anomalies are relative to the period climatology (monthly means).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1458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1016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1225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Barrow: at close</a:t>
            </a:r>
            <a:r>
              <a:rPr lang="en-GB" baseline="0" dirty="0" smtClean="0"/>
              <a:t> range, about 0.1 difference in r between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; at 400-500 km however, difference rather small, which means that even without a station existing at a location,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 can be used to estimate the footprint</a:t>
            </a:r>
          </a:p>
          <a:p>
            <a:r>
              <a:rPr lang="en-GB" baseline="0" dirty="0" smtClean="0"/>
              <a:t>Alert: larger difference at close range, some very low correlations at 200-300 km; at 400-500 km, however, </a:t>
            </a:r>
            <a:r>
              <a:rPr lang="en-GB" baseline="0" dirty="0" err="1" smtClean="0"/>
              <a:t>obs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eraint</a:t>
            </a:r>
            <a:r>
              <a:rPr lang="en-GB" baseline="0" dirty="0" smtClean="0"/>
              <a:t> relatively similar again; r is however ~0.1 smaller at that distance than it is for Barrow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6F085-5CC7-42E4-9088-27B4286A766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078692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2132856"/>
            <a:ext cx="74866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3886200"/>
            <a:ext cx="608072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36296" y="6378653"/>
            <a:ext cx="952416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C614BF5-869D-1642-9A45-62CC630DC330}" type="datetime1">
              <a:rPr lang="en-GB" smtClean="0"/>
              <a:pPr/>
              <a:t>20/04/2016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60432" y="6361038"/>
            <a:ext cx="405408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1E6F7D49-625A-4DC0-89B0-0AC14CBD2779}" type="slidenum">
              <a:rPr lang="en-GB" smtClean="0"/>
              <a:pPr/>
              <a:t>‹Nr.›</a:t>
            </a:fld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13731" y="6181724"/>
            <a:ext cx="8157407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48656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2068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508A-428B-E143-9E91-6694BD7BC7DD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8447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99" y="4406900"/>
            <a:ext cx="75231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600" y="2924944"/>
            <a:ext cx="7523113" cy="15303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D2650-AC05-AD48-964A-98488F40EFAF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77209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4C306-7042-FE4F-9BE7-BE4802C55585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29313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50E5E-81FB-D840-BD64-37276B716F9D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08708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257C2-B91D-644E-968C-79CB9F50A408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78415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DC4BB-EF9B-764F-931D-08DA03E98C65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5512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73050"/>
            <a:ext cx="27363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273050"/>
            <a:ext cx="483488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1435100"/>
            <a:ext cx="273630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95D2A-FE18-DF45-8AF2-2A14CC7962CB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091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F406-5819-0B45-934B-3AB3B4C961D1}" type="datetime1">
              <a:rPr lang="en-GB" smtClean="0"/>
              <a:pPr/>
              <a:t>20/04/2016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F7D49-625A-4DC0-89B0-0AC14CBD2779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77100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74271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1600200"/>
            <a:ext cx="742716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6296" y="6356349"/>
            <a:ext cx="1080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fld id="{805CAA37-3C1B-B543-8DE1-45F401C85F67}" type="datetime1">
              <a:rPr lang="en-GB" smtClean="0"/>
              <a:pPr/>
              <a:t>20/04/2016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3703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</a:defRPr>
            </a:lvl1pPr>
          </a:lstStyle>
          <a:p>
            <a:fld id="{1E6F7D49-625A-4DC0-89B0-0AC14CBD2779}" type="slidenum">
              <a:rPr lang="en-GB" smtClean="0"/>
              <a:pPr/>
              <a:t>‹Nr.›</a:t>
            </a:fld>
            <a:endParaRPr lang="en-GB" dirty="0"/>
          </a:p>
        </p:txBody>
      </p:sp>
      <p:pic>
        <p:nvPicPr>
          <p:cNvPr id="7" name="Picture 6" descr="bluesidebar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536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39718"/>
            <a:ext cx="5449961" cy="5890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221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latin typeface="Helvetica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50000"/>
              <a:lumOff val="50000"/>
            </a:schemeClr>
          </a:solidFill>
          <a:latin typeface="Helvetic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0" r="7601"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7848872" cy="1224136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Probing the Arctic</a:t>
            </a:r>
            <a:br>
              <a:rPr lang="it-IT" sz="3600" dirty="0" smtClean="0">
                <a:solidFill>
                  <a:schemeClr val="bg1"/>
                </a:solidFill>
              </a:rPr>
            </a:br>
            <a:r>
              <a:rPr lang="it-IT" sz="2000" dirty="0" smtClean="0">
                <a:solidFill>
                  <a:schemeClr val="bg1"/>
                </a:solidFill>
              </a:rPr>
              <a:t>Combining surface observations and model analyses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23528" y="4077072"/>
            <a:ext cx="84969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it-IT" sz="2000" dirty="0" smtClean="0">
                <a:solidFill>
                  <a:schemeClr val="bg1"/>
                </a:solidFill>
              </a:rPr>
              <a:t>Thomas Haiden (ECMWF)</a:t>
            </a:r>
          </a:p>
          <a:p>
            <a:endParaRPr lang="it-IT" sz="8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Thanks to: Christopher Cox (Univ. Colorado), Martin Janousek (ECMWF), Richard Forbes (ECMWF)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992380" y="6578588"/>
            <a:ext cx="1224136" cy="27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it-IT" sz="1000" dirty="0" smtClean="0">
                <a:solidFill>
                  <a:schemeClr val="bg1"/>
                </a:solidFill>
              </a:rPr>
              <a:t>Photo IASOA</a:t>
            </a:r>
          </a:p>
        </p:txBody>
      </p:sp>
    </p:spTree>
    <p:extLst>
      <p:ext uri="{BB962C8B-B14F-4D97-AF65-F5344CB8AC3E}">
        <p14:creationId xmlns="" xmlns:p14="http://schemas.microsoft.com/office/powerpoint/2010/main" val="31401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4793931" y="1224558"/>
            <a:ext cx="4182134" cy="4485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39552" y="1224558"/>
            <a:ext cx="4198499" cy="44738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7" y="188640"/>
            <a:ext cx="835859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Variance explained by positive correlations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Barrow, Alert, </a:t>
            </a:r>
            <a:r>
              <a:rPr lang="en-GB" dirty="0" err="1" smtClean="0"/>
              <a:t>Ny-Alesund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8436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All IASOA stations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389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4644008" y="940796"/>
            <a:ext cx="4162297" cy="446391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64095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Correlations in areas of large sea-ice variability</a:t>
            </a:r>
            <a:endParaRPr lang="it-IT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7103" b="6541"/>
          <a:stretch/>
        </p:blipFill>
        <p:spPr>
          <a:xfrm>
            <a:off x="1233435" y="1124745"/>
            <a:ext cx="2762502" cy="4083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2080" y="5412299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LW downward (r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64244" y="5985327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Kapsch</a:t>
            </a:r>
            <a:r>
              <a:rPr lang="en-GB" dirty="0" smtClean="0">
                <a:solidFill>
                  <a:srgbClr val="0000FF"/>
                </a:solidFill>
              </a:rPr>
              <a:t> et al (2013)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795" y="5273799"/>
            <a:ext cx="30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ice concentration anomalies for Sep (1979-2010)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138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Winter-time cloud cover: analysis bias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7480" y="980728"/>
            <a:ext cx="5438775" cy="5362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14847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Nov 2014 – Apr 2015</a:t>
            </a:r>
            <a:endParaRPr lang="en-GB" dirty="0"/>
          </a:p>
        </p:txBody>
      </p:sp>
      <p:grpSp>
        <p:nvGrpSpPr>
          <p:cNvPr id="3" name="Group 12"/>
          <p:cNvGrpSpPr/>
          <p:nvPr/>
        </p:nvGrpSpPr>
        <p:grpSpPr>
          <a:xfrm>
            <a:off x="2627784" y="2204864"/>
            <a:ext cx="3103959" cy="3195017"/>
            <a:chOff x="2627784" y="2204864"/>
            <a:chExt cx="3103959" cy="3195017"/>
          </a:xfrm>
        </p:grpSpPr>
        <p:sp>
          <p:nvSpPr>
            <p:cNvPr id="6" name="Arc 5"/>
            <p:cNvSpPr/>
            <p:nvPr/>
          </p:nvSpPr>
          <p:spPr>
            <a:xfrm flipV="1">
              <a:off x="2627784" y="2204864"/>
              <a:ext cx="3096344" cy="3168352"/>
            </a:xfrm>
            <a:prstGeom prst="arc">
              <a:avLst>
                <a:gd name="adj1" fmla="val 16200000"/>
                <a:gd name="adj2" fmla="val 21489611"/>
              </a:avLst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147567" y="3815705"/>
              <a:ext cx="1584176" cy="0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378150" y="4607793"/>
              <a:ext cx="1584176" cy="0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100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Winter-time cloud cover </a:t>
            </a:r>
            <a:r>
              <a:rPr lang="it-IT" sz="3200" dirty="0" err="1" smtClean="0"/>
              <a:t>analysis</a:t>
            </a:r>
            <a:r>
              <a:rPr lang="it-IT" sz="3200" dirty="0" smtClean="0"/>
              <a:t> error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01252"/>
            <a:ext cx="6624736" cy="4554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36987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30000" dirty="0" smtClean="0"/>
              <a:t>2</a:t>
            </a:r>
            <a:r>
              <a:rPr lang="en-GB" dirty="0" smtClean="0"/>
              <a:t>=0.49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870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ERA-Interim low cloud and sea ice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435760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Low cloud cover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611560" y="980728"/>
            <a:ext cx="4028556" cy="4320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51374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ice concentration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187" b="4385"/>
          <a:stretch/>
        </p:blipFill>
        <p:spPr>
          <a:xfrm>
            <a:off x="4860032" y="980728"/>
            <a:ext cx="4086941" cy="4320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590441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Nov 2014 – Apr 2015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7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00" r="7601"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988840"/>
            <a:ext cx="7848872" cy="1224136"/>
          </a:xfrm>
        </p:spPr>
        <p:txBody>
          <a:bodyPr>
            <a:noAutofit/>
          </a:bodyPr>
          <a:lstStyle/>
          <a:p>
            <a:r>
              <a:rPr lang="it-IT" sz="3600" dirty="0" smtClean="0">
                <a:solidFill>
                  <a:schemeClr val="bg1"/>
                </a:solidFill>
              </a:rPr>
              <a:t>Probing the Arctic</a:t>
            </a:r>
            <a:br>
              <a:rPr lang="it-IT" sz="3600" dirty="0" smtClean="0">
                <a:solidFill>
                  <a:schemeClr val="bg1"/>
                </a:solidFill>
              </a:rPr>
            </a:br>
            <a:r>
              <a:rPr lang="it-IT" sz="2000" dirty="0" smtClean="0">
                <a:solidFill>
                  <a:schemeClr val="bg1"/>
                </a:solidFill>
              </a:rPr>
              <a:t>Combining surface observations and model analyses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323528" y="4077072"/>
            <a:ext cx="84969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it-IT" sz="2000" dirty="0" smtClean="0">
                <a:solidFill>
                  <a:schemeClr val="bg1"/>
                </a:solidFill>
              </a:rPr>
              <a:t>Thomas Haiden (ECMWF)</a:t>
            </a:r>
          </a:p>
          <a:p>
            <a:endParaRPr lang="it-IT" sz="800" dirty="0" smtClean="0">
              <a:solidFill>
                <a:schemeClr val="bg1"/>
              </a:solidFill>
            </a:endParaRPr>
          </a:p>
          <a:p>
            <a:r>
              <a:rPr lang="it-IT" sz="2000" dirty="0" smtClean="0">
                <a:solidFill>
                  <a:schemeClr val="bg1"/>
                </a:solidFill>
              </a:rPr>
              <a:t>Thanks to: Christopher Cox (Univ. Colorado), Martin Janousek (ECMWF), Richard Forbes (ECMWF)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7992380" y="6578588"/>
            <a:ext cx="1224136" cy="27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it-IT" sz="1000" dirty="0" smtClean="0">
                <a:solidFill>
                  <a:schemeClr val="bg1"/>
                </a:solidFill>
              </a:rPr>
              <a:t>Photo IASOA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23528" y="5633864"/>
            <a:ext cx="8496944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1">
                    <a:lumMod val="75000"/>
                  </a:schemeClr>
                </a:solidFill>
                <a:latin typeface="Helvetica" pitchFamily="34" charset="0"/>
                <a:ea typeface="+mj-ea"/>
                <a:cs typeface="+mj-cs"/>
              </a:defRPr>
            </a:lvl1pPr>
          </a:lstStyle>
          <a:p>
            <a:r>
              <a:rPr lang="it-IT" sz="3200" dirty="0" err="1" smtClean="0">
                <a:solidFill>
                  <a:schemeClr val="bg1"/>
                </a:solidFill>
              </a:rPr>
              <a:t>Additional</a:t>
            </a:r>
            <a:r>
              <a:rPr lang="it-IT" sz="3200" dirty="0" smtClean="0">
                <a:solidFill>
                  <a:schemeClr val="bg1"/>
                </a:solidFill>
              </a:rPr>
              <a:t> </a:t>
            </a:r>
            <a:r>
              <a:rPr lang="it-IT" sz="3200" dirty="0" err="1" smtClean="0">
                <a:solidFill>
                  <a:schemeClr val="bg1"/>
                </a:solidFill>
              </a:rPr>
              <a:t>slides</a:t>
            </a:r>
            <a:endParaRPr lang="it-IT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016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58044" y="10635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Example: Barrow, Alaska (71N,157W)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320498" y="4658857"/>
            <a:ext cx="2770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ERA-Interim (</a:t>
            </a:r>
            <a:r>
              <a:rPr lang="el-GR" sz="2000" dirty="0" smtClean="0">
                <a:solidFill>
                  <a:srgbClr val="0000FF"/>
                </a:solidFill>
              </a:rPr>
              <a:t>Δ</a:t>
            </a:r>
            <a:r>
              <a:rPr lang="en-GB" sz="2000" dirty="0" smtClean="0">
                <a:solidFill>
                  <a:srgbClr val="0000FF"/>
                </a:solidFill>
              </a:rPr>
              <a:t>x=80 km)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75923" y="4657063"/>
            <a:ext cx="25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HRES (</a:t>
            </a:r>
            <a:r>
              <a:rPr lang="el-GR" sz="2000" dirty="0" smtClean="0">
                <a:solidFill>
                  <a:srgbClr val="0000FF"/>
                </a:solidFill>
              </a:rPr>
              <a:t>Δ</a:t>
            </a:r>
            <a:r>
              <a:rPr lang="en-GB" sz="2000" dirty="0" smtClean="0">
                <a:solidFill>
                  <a:srgbClr val="0000FF"/>
                </a:solidFill>
              </a:rPr>
              <a:t>x=10 km)</a:t>
            </a:r>
            <a:endParaRPr lang="en-GB" sz="20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19961" r="37400" b="4385"/>
          <a:stretch/>
        </p:blipFill>
        <p:spPr>
          <a:xfrm>
            <a:off x="741257" y="836712"/>
            <a:ext cx="3928672" cy="3816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19961" r="37400" b="4385"/>
          <a:stretch/>
        </p:blipFill>
        <p:spPr>
          <a:xfrm>
            <a:off x="4989729" y="836712"/>
            <a:ext cx="3928672" cy="381642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633585" y="2456892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882057" y="2456892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58044" y="5064688"/>
            <a:ext cx="828092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Which grid point is the </a:t>
            </a:r>
            <a:r>
              <a:rPr kumimoji="0" lang="en-GB" alt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‘most representative’</a:t>
            </a:r>
            <a:r>
              <a:rPr lang="en-GB" altLang="en-US" sz="2000" baseline="0" dirty="0" smtClean="0">
                <a:latin typeface="+mn-lt"/>
              </a:rPr>
              <a:t>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Look at systematic or non-systematic errors?</a:t>
            </a: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Look at daily</a:t>
            </a:r>
            <a:r>
              <a:rPr kumimoji="0" lang="en-GB" altLang="en-US" sz="2000" b="0" i="0" u="none" strike="noStrike" cap="none" normalizeH="0" dirty="0" smtClean="0">
                <a:ln>
                  <a:noFill/>
                </a:ln>
                <a:effectLst/>
                <a:latin typeface="+mn-lt"/>
              </a:rPr>
              <a:t> or</a:t>
            </a: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monthly </a:t>
            </a: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values</a:t>
            </a:r>
            <a:r>
              <a:rPr kumimoji="0" lang="en-GB" alt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?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000" dirty="0" smtClean="0">
                <a:latin typeface="+mn-lt"/>
              </a:rPr>
              <a:t>Absolute values or anomalies?</a:t>
            </a: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23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5" t="7349" r="9407" b="3401"/>
          <a:stretch/>
        </p:blipFill>
        <p:spPr>
          <a:xfrm>
            <a:off x="899592" y="1196752"/>
            <a:ext cx="4608512" cy="47771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Downward longwave flux at Barrow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6012160" y="4437112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Ocean points in analysis match observations better than land points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77251652"/>
              </p:ext>
            </p:extLst>
          </p:nvPr>
        </p:nvGraphicFramePr>
        <p:xfrm>
          <a:off x="6084168" y="1988840"/>
          <a:ext cx="2520280" cy="237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6207"/>
                <a:gridCol w="921985"/>
                <a:gridCol w="792088"/>
              </a:tblGrid>
              <a:tr h="541038">
                <a:tc>
                  <a:txBody>
                    <a:bodyPr/>
                    <a:lstStyle/>
                    <a:p>
                      <a:r>
                        <a:rPr lang="en-GB" dirty="0" smtClean="0"/>
                        <a:t>Grid point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Land fraction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0.33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0.823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1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0.07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0.852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0.886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0.885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44441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68%-78% of observed variance represented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393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19960" r="38188" b="4385"/>
          <a:stretch/>
        </p:blipFill>
        <p:spPr>
          <a:xfrm>
            <a:off x="5004048" y="1203226"/>
            <a:ext cx="3928672" cy="3871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19960" r="38188" b="4385"/>
          <a:stretch/>
        </p:blipFill>
        <p:spPr>
          <a:xfrm>
            <a:off x="755576" y="1196752"/>
            <a:ext cx="3928672" cy="3871735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Example: Alert, Nunavut (82N,62W)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388294" y="5068487"/>
            <a:ext cx="2770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ERA-Interim (</a:t>
            </a:r>
            <a:r>
              <a:rPr lang="el-GR" sz="2000" dirty="0" smtClean="0">
                <a:solidFill>
                  <a:srgbClr val="0000FF"/>
                </a:solidFill>
              </a:rPr>
              <a:t>Δ</a:t>
            </a:r>
            <a:r>
              <a:rPr lang="en-GB" sz="2000" dirty="0" smtClean="0">
                <a:solidFill>
                  <a:srgbClr val="0000FF"/>
                </a:solidFill>
              </a:rPr>
              <a:t>x=80 km)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3719" y="5066693"/>
            <a:ext cx="25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HRES (</a:t>
            </a:r>
            <a:r>
              <a:rPr lang="el-GR" sz="2000" dirty="0" smtClean="0">
                <a:solidFill>
                  <a:srgbClr val="0000FF"/>
                </a:solidFill>
              </a:rPr>
              <a:t>Δ</a:t>
            </a:r>
            <a:r>
              <a:rPr lang="en-GB" sz="2000" dirty="0" smtClean="0">
                <a:solidFill>
                  <a:srgbClr val="0000FF"/>
                </a:solidFill>
              </a:rPr>
              <a:t>x=10 km)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29373" y="3132619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6877845" y="3132619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096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00" t="7349" r="8651" b="3401"/>
          <a:stretch/>
        </p:blipFill>
        <p:spPr>
          <a:xfrm>
            <a:off x="899592" y="1196752"/>
            <a:ext cx="4680520" cy="47933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Downward longwave flux at Alert</a:t>
            </a:r>
            <a:endParaRPr lang="it-IT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61572814"/>
              </p:ext>
            </p:extLst>
          </p:nvPr>
        </p:nvGraphicFramePr>
        <p:xfrm>
          <a:off x="6084168" y="1988840"/>
          <a:ext cx="2520280" cy="237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6207"/>
                <a:gridCol w="921985"/>
                <a:gridCol w="792088"/>
              </a:tblGrid>
              <a:tr h="541038">
                <a:tc>
                  <a:txBody>
                    <a:bodyPr/>
                    <a:lstStyle/>
                    <a:p>
                      <a:r>
                        <a:rPr lang="en-GB" dirty="0" smtClean="0"/>
                        <a:t>Grid point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Land fraction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0.67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0.679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1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0.05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0.794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2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0.747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3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0.07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0.692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44441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46%-63% of observed variance represented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443711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Local conditions not as well captured as in Barrow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573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3201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t="2262" b="2727"/>
          <a:stretch/>
        </p:blipFill>
        <p:spPr>
          <a:xfrm>
            <a:off x="1547664" y="980728"/>
            <a:ext cx="6358284" cy="5256585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IASOA observatories</a:t>
            </a:r>
            <a:endParaRPr lang="it-IT" sz="3200" dirty="0"/>
          </a:p>
        </p:txBody>
      </p:sp>
    </p:spTree>
    <p:extLst>
      <p:ext uri="{BB962C8B-B14F-4D97-AF65-F5344CB8AC3E}">
        <p14:creationId xmlns="" xmlns:p14="http://schemas.microsoft.com/office/powerpoint/2010/main" val="24284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6" t="19960" r="36613" b="4385"/>
          <a:stretch/>
        </p:blipFill>
        <p:spPr>
          <a:xfrm>
            <a:off x="4954684" y="1203227"/>
            <a:ext cx="3978036" cy="380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75" t="19960" r="36613" b="4385"/>
          <a:stretch/>
        </p:blipFill>
        <p:spPr>
          <a:xfrm>
            <a:off x="755576" y="1203226"/>
            <a:ext cx="3978037" cy="380995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21160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Example</a:t>
            </a:r>
            <a:r>
              <a:rPr lang="it-IT" sz="3200" dirty="0"/>
              <a:t>: </a:t>
            </a:r>
            <a:r>
              <a:rPr lang="it-IT" sz="3200" dirty="0" smtClean="0"/>
              <a:t>Ny-Ålesund, Svalbard (79N,12E)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388294" y="5013175"/>
            <a:ext cx="2770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ERA-Interim (</a:t>
            </a:r>
            <a:r>
              <a:rPr lang="el-GR" sz="2000" dirty="0" smtClean="0">
                <a:solidFill>
                  <a:srgbClr val="0000FF"/>
                </a:solidFill>
              </a:rPr>
              <a:t>Δ</a:t>
            </a:r>
            <a:r>
              <a:rPr lang="en-GB" sz="2000" dirty="0" smtClean="0">
                <a:solidFill>
                  <a:srgbClr val="0000FF"/>
                </a:solidFill>
              </a:rPr>
              <a:t>x=80 km)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3719" y="5011381"/>
            <a:ext cx="2556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</a:rPr>
              <a:t>HRES (</a:t>
            </a:r>
            <a:r>
              <a:rPr lang="el-GR" sz="2000" dirty="0" smtClean="0">
                <a:solidFill>
                  <a:srgbClr val="0000FF"/>
                </a:solidFill>
              </a:rPr>
              <a:t>Δ</a:t>
            </a:r>
            <a:r>
              <a:rPr lang="en-GB" sz="2000" dirty="0" smtClean="0">
                <a:solidFill>
                  <a:srgbClr val="0000FF"/>
                </a:solidFill>
              </a:rPr>
              <a:t>x=10 km)</a:t>
            </a:r>
            <a:endParaRPr lang="en-GB" sz="2000" dirty="0">
              <a:solidFill>
                <a:srgbClr val="0000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73389" y="3036193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7002788" y="3036193"/>
            <a:ext cx="144016" cy="14401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6100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9051" b="3801"/>
          <a:stretch/>
        </p:blipFill>
        <p:spPr>
          <a:xfrm>
            <a:off x="935596" y="1204846"/>
            <a:ext cx="4608512" cy="47771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Downward longwave flux at Ny-Ålesund</a:t>
            </a:r>
            <a:endParaRPr lang="it-IT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74443830"/>
              </p:ext>
            </p:extLst>
          </p:nvPr>
        </p:nvGraphicFramePr>
        <p:xfrm>
          <a:off x="6084168" y="1988840"/>
          <a:ext cx="2520280" cy="237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6207"/>
                <a:gridCol w="921985"/>
                <a:gridCol w="792088"/>
              </a:tblGrid>
              <a:tr h="541038">
                <a:tc>
                  <a:txBody>
                    <a:bodyPr/>
                    <a:lstStyle/>
                    <a:p>
                      <a:r>
                        <a:rPr lang="en-GB" dirty="0" smtClean="0"/>
                        <a:t>Grid point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Land fraction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0.62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0.918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1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0.838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2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0.18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0.816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0.859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44441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67%-84% of observed variance represented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4437112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Largest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Highest correlation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Systematic differences between grid-points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57569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839384" y="1210097"/>
            <a:ext cx="4202783" cy="4478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539552" y="1210097"/>
            <a:ext cx="4202782" cy="44783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Spatial correlation of longwave flux at Alert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within ERA-Interim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8436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OBS v ERA-Interim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751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39552" y="1210097"/>
            <a:ext cx="4202783" cy="4478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839384" y="1210097"/>
            <a:ext cx="4202783" cy="44783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 smtClean="0"/>
              <a:t>Spatial correlation of longwave flux at NyAlesund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within ERA-Interim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68436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OBS v ERA-Interim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2329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800574" y="1231429"/>
            <a:ext cx="4209230" cy="4485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543560" y="1231429"/>
            <a:ext cx="4210672" cy="4486782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7" y="188640"/>
            <a:ext cx="835859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Superposition of positive correlations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within ERA-Interim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8436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OBS v ERA-Interim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0844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799236" y="1224558"/>
            <a:ext cx="4189211" cy="446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39552" y="1224558"/>
            <a:ext cx="4198499" cy="44738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7" y="188640"/>
            <a:ext cx="835859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Variance explained by positive correlations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within ERA-Interim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8436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OBS v ERA-Interim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47661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Correlation as a function of distance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87624" y="5462914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Barrow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3495" y="5462914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Alert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6950" b="3800"/>
          <a:stretch/>
        </p:blipFill>
        <p:spPr>
          <a:xfrm>
            <a:off x="539552" y="1210098"/>
            <a:ext cx="4202783" cy="4252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6950" b="3801"/>
          <a:stretch/>
        </p:blipFill>
        <p:spPr>
          <a:xfrm>
            <a:off x="4742335" y="1207046"/>
            <a:ext cx="4205799" cy="42558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6950" b="3801"/>
          <a:stretch/>
        </p:blipFill>
        <p:spPr>
          <a:xfrm>
            <a:off x="4727806" y="1207046"/>
            <a:ext cx="4205799" cy="425586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Correlation as a function of distance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87624" y="5462914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Barrow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3495" y="5462914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0000FF"/>
                </a:solidFill>
              </a:rPr>
              <a:t>Ny-Ålesund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6950" b="3800"/>
          <a:stretch/>
        </p:blipFill>
        <p:spPr>
          <a:xfrm>
            <a:off x="539552" y="1210098"/>
            <a:ext cx="4202783" cy="42528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276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4793931" y="1224558"/>
            <a:ext cx="4182134" cy="4485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39552" y="1224558"/>
            <a:ext cx="4198499" cy="447380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7" y="188640"/>
            <a:ext cx="835859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Variance explained by positive correlations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Barrow, Alert, </a:t>
            </a:r>
            <a:r>
              <a:rPr lang="en-GB" dirty="0" err="1" smtClean="0"/>
              <a:t>Ny-Alesund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368436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All IASOA stations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6389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4644008" y="940796"/>
            <a:ext cx="4162297" cy="446391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64095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Correlations in areas of large sea-ice variability</a:t>
            </a:r>
            <a:endParaRPr lang="it-IT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7103" b="6541"/>
          <a:stretch/>
        </p:blipFill>
        <p:spPr>
          <a:xfrm>
            <a:off x="1233435" y="1124745"/>
            <a:ext cx="2762502" cy="4083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2080" y="5412299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LW downward (r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064244" y="5985327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0000FF"/>
                </a:solidFill>
              </a:rPr>
              <a:t>Kapsch</a:t>
            </a:r>
            <a:r>
              <a:rPr lang="en-GB" dirty="0" smtClean="0">
                <a:solidFill>
                  <a:srgbClr val="0000FF"/>
                </a:solidFill>
              </a:rPr>
              <a:t> et al (2013)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795" y="5273799"/>
            <a:ext cx="3075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ice concentration anomalies for Sep (1979-2010)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1382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3201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IASOA observations</a:t>
            </a:r>
            <a:endParaRPr lang="it-IT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2787" t="1222" r="2966" b="21736"/>
          <a:stretch/>
        </p:blipFill>
        <p:spPr>
          <a:xfrm>
            <a:off x="683568" y="1124744"/>
            <a:ext cx="5376597" cy="4032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6156176" y="1063476"/>
            <a:ext cx="2736304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Aerosol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Atmospheric State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Cloud Properties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err="1" smtClean="0">
                <a:latin typeface="+mn-lt"/>
              </a:rPr>
              <a:t>Cryosphere</a:t>
            </a:r>
            <a:endParaRPr lang="en-GB" altLang="en-US" sz="2400" dirty="0" smtClean="0">
              <a:latin typeface="+mn-lt"/>
            </a:endParaRP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Greenhouse Gas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Ozone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POPs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Precipitation </a:t>
            </a:r>
            <a:r>
              <a:rPr lang="en-GB" altLang="en-US" sz="2400" dirty="0" err="1" smtClean="0">
                <a:latin typeface="+mn-lt"/>
              </a:rPr>
              <a:t>Chem</a:t>
            </a:r>
            <a:endParaRPr lang="en-GB" altLang="en-US" sz="2400" dirty="0" smtClean="0">
              <a:latin typeface="+mn-lt"/>
            </a:endParaRP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Radiometric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Reactive Gas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latin typeface="+mn-lt"/>
              </a:rPr>
              <a:t>Surface Properties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683568" y="5517232"/>
            <a:ext cx="489654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+mn-lt"/>
              </a:rPr>
              <a:t>‘Earth-system observation’ approach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740039" y="5110571"/>
            <a:ext cx="168014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Uttal</a:t>
            </a: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et al. (2015)</a:t>
            </a:r>
            <a:endParaRPr lang="en-GB" alt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49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808586" y="1212143"/>
            <a:ext cx="4202783" cy="44783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526392" y="1212143"/>
            <a:ext cx="4202782" cy="44783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NyAlesund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Daily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8277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Monthly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839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4758265" y="1212143"/>
            <a:ext cx="4217498" cy="4494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497302" y="1212143"/>
            <a:ext cx="4217498" cy="4494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24" y="5692882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Northerly flow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NyAlesund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Southerly flow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773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4751386" y="1214325"/>
            <a:ext cx="4225758" cy="4502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500378" y="1212143"/>
            <a:ext cx="4217497" cy="44940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24" y="571954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Northerly flow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Barrow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717182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Southerly flow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20079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4536504" cy="453650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Barrow OBS v ERA-I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262797" y="1665339"/>
            <a:ext cx="148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Southerly flow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1" y="1439652"/>
            <a:ext cx="1485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00FF"/>
                </a:solidFill>
              </a:rPr>
              <a:t>Northerly flow</a:t>
            </a:r>
            <a:endParaRPr lang="en-GB" sz="16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62" y="764704"/>
            <a:ext cx="4536504" cy="45365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287" y="5342229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Barrow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994101" y="5342229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Ny-Ålesund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5715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763080" y="1214424"/>
            <a:ext cx="4212683" cy="4488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14351" y="1212142"/>
            <a:ext cx="4214824" cy="4491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24" y="5692882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All cases (1826 days)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NyAlesund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700 </a:t>
            </a:r>
            <a:r>
              <a:rPr lang="en-GB" dirty="0" err="1" smtClean="0"/>
              <a:t>hPa</a:t>
            </a:r>
            <a:r>
              <a:rPr lang="en-GB" dirty="0" smtClean="0"/>
              <a:t> flow speed &gt;10m/s (217 days)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73942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182" t="12959" r="38947" b="4592"/>
          <a:stretch/>
        </p:blipFill>
        <p:spPr>
          <a:xfrm>
            <a:off x="514352" y="1207357"/>
            <a:ext cx="4138302" cy="4483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756212" y="1207357"/>
            <a:ext cx="4207274" cy="44831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24" y="5692882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All cases (1826 days)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Barrow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700 </a:t>
            </a:r>
            <a:r>
              <a:rPr lang="en-GB" dirty="0" err="1" smtClean="0"/>
              <a:t>hPa</a:t>
            </a:r>
            <a:r>
              <a:rPr lang="en-GB" dirty="0" smtClean="0"/>
              <a:t> flow speed &gt;10m/s (147 days)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0073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4760939" y="1212142"/>
            <a:ext cx="4214824" cy="44912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14352" y="1212142"/>
            <a:ext cx="4214824" cy="44912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24" y="5692882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Summer (May-Oct)</a:t>
            </a: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NyAlesund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Winter (Nov-Apr)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81597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5" t="13216" r="38327" b="4336"/>
          <a:stretch/>
        </p:blipFill>
        <p:spPr>
          <a:xfrm>
            <a:off x="4767783" y="1207357"/>
            <a:ext cx="4207274" cy="4483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3" t="13216" r="38328" b="4336"/>
          <a:stretch/>
        </p:blipFill>
        <p:spPr>
          <a:xfrm>
            <a:off x="514352" y="1209184"/>
            <a:ext cx="4205559" cy="44813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8724" y="5692882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Summer (May-Oct)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Longwave flux at Barrow OBS v ERA-I</a:t>
            </a:r>
            <a:endParaRPr lang="it-IT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79463" y="5690517"/>
            <a:ext cx="4038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Winter (Nov-Apr)</a:t>
            </a:r>
          </a:p>
        </p:txBody>
      </p:sp>
    </p:spTree>
    <p:extLst>
      <p:ext uri="{BB962C8B-B14F-4D97-AF65-F5344CB8AC3E}">
        <p14:creationId xmlns="" xmlns:p14="http://schemas.microsoft.com/office/powerpoint/2010/main" val="26288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Winter-time cloud cover: analysis bias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7480" y="980728"/>
            <a:ext cx="5438775" cy="5362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4248" y="148478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Nov 2014 – Apr 2015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2627784" y="2204864"/>
            <a:ext cx="3103959" cy="3195017"/>
            <a:chOff x="2627784" y="2204864"/>
            <a:chExt cx="3103959" cy="3195017"/>
          </a:xfrm>
        </p:grpSpPr>
        <p:sp>
          <p:nvSpPr>
            <p:cNvPr id="6" name="Arc 5"/>
            <p:cNvSpPr/>
            <p:nvPr/>
          </p:nvSpPr>
          <p:spPr>
            <a:xfrm flipV="1">
              <a:off x="2627784" y="2204864"/>
              <a:ext cx="3096344" cy="3168352"/>
            </a:xfrm>
            <a:prstGeom prst="arc">
              <a:avLst>
                <a:gd name="adj1" fmla="val 16200000"/>
                <a:gd name="adj2" fmla="val 21489611"/>
              </a:avLst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147567" y="3815705"/>
              <a:ext cx="1584176" cy="0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378150" y="4607793"/>
              <a:ext cx="1584176" cy="0"/>
            </a:xfrm>
            <a:prstGeom prst="line">
              <a:avLst/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41000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Winter-time cloud cover forecast error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938536" y="4365104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610944" y="4875160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124744"/>
            <a:ext cx="5943600" cy="252412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653061"/>
            <a:ext cx="5943600" cy="25228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31224" y="1412776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Total cloud cover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7164288" y="3869375"/>
            <a:ext cx="191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2-m temperature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802632" y="10490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FCST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6668" y="1789645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OBS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954760" y="2657658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CC"/>
                </a:solidFill>
              </a:rPr>
              <a:t>ERR</a:t>
            </a:r>
            <a:endParaRPr lang="en-GB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81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3201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IASOA collaboration</a:t>
            </a:r>
            <a:endParaRPr lang="it-IT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5923" t="31742" r="3360"/>
          <a:stretch/>
        </p:blipFill>
        <p:spPr>
          <a:xfrm>
            <a:off x="861120" y="2204864"/>
            <a:ext cx="7776865" cy="3406700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78656" y="1573739"/>
            <a:ext cx="82653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6 Working </a:t>
            </a:r>
            <a:r>
              <a:rPr lang="en-GB" altLang="en-US" sz="2800" dirty="0">
                <a:latin typeface="+mn-lt"/>
              </a:rPr>
              <a:t>G</a:t>
            </a:r>
            <a:r>
              <a:rPr kumimoji="0" lang="en-GB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roups: sustained virtual research teams</a:t>
            </a:r>
            <a:endParaRPr lang="en-GB" altLang="en-US" sz="2800" dirty="0" smtClean="0"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212336" y="5708959"/>
            <a:ext cx="144016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S. </a:t>
            </a:r>
            <a:r>
              <a:rPr kumimoji="0" lang="en-GB" altLang="en-US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Starkweather</a:t>
            </a:r>
            <a:endParaRPr lang="en-GB" altLang="en-US" sz="1400" dirty="0" smtClean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8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Winter-time cloud cover forecast error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201252"/>
            <a:ext cx="6624736" cy="45545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1800" y="36987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</a:t>
            </a:r>
            <a:r>
              <a:rPr lang="en-GB" baseline="30000" dirty="0" smtClean="0"/>
              <a:t>2</a:t>
            </a:r>
            <a:r>
              <a:rPr lang="en-GB" dirty="0" smtClean="0"/>
              <a:t>=0.49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68702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576" y="6309320"/>
            <a:ext cx="58326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Cape Parry T2M and TCC obs and fcst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45379"/>
            <a:ext cx="6946900" cy="29488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0449"/>
            <a:ext cx="6946897" cy="2948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5167" y="1951721"/>
            <a:ext cx="7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OPER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740887" y="4833512"/>
            <a:ext cx="7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1861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 fontScale="90000"/>
          </a:bodyPr>
          <a:lstStyle/>
          <a:p>
            <a:pPr algn="l"/>
            <a:r>
              <a:rPr lang="it-IT" sz="3200" dirty="0" smtClean="0"/>
              <a:t>Winter-time cloud cover </a:t>
            </a:r>
            <a:r>
              <a:rPr lang="it-IT" sz="3200" dirty="0" err="1" smtClean="0"/>
              <a:t>forecast</a:t>
            </a:r>
            <a:r>
              <a:rPr lang="it-IT" sz="3200" dirty="0" smtClean="0"/>
              <a:t> </a:t>
            </a:r>
            <a:r>
              <a:rPr lang="it-IT" sz="3200" dirty="0" err="1" smtClean="0"/>
              <a:t>error</a:t>
            </a:r>
            <a:r>
              <a:rPr lang="it-IT" sz="3200" dirty="0" smtClean="0"/>
              <a:t>,</a:t>
            </a:r>
            <a:r>
              <a:rPr lang="it-IT" sz="3200" dirty="0" smtClean="0"/>
              <a:t> EXP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1929" y="1340768"/>
            <a:ext cx="6552728" cy="45050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71800" y="369875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r</a:t>
            </a:r>
            <a:r>
              <a:rPr lang="en-GB" baseline="30000" smtClean="0"/>
              <a:t>2</a:t>
            </a:r>
            <a:r>
              <a:rPr lang="en-GB" smtClean="0"/>
              <a:t>=0.47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18150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576" y="6309320"/>
            <a:ext cx="58326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Cape Parry T2M and TCC obs and fcst</a:t>
            </a:r>
            <a:endParaRPr lang="it-IT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0449"/>
            <a:ext cx="6946897" cy="2948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45167" y="1951721"/>
            <a:ext cx="7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OPER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740887" y="4833512"/>
            <a:ext cx="140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ERA-Interim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45380"/>
            <a:ext cx="6946897" cy="29488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991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822441"/>
            <a:ext cx="6946897" cy="29488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5576" y="6309320"/>
            <a:ext cx="583264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Cape Parry T2M and TCC summer (JJA)</a:t>
            </a:r>
            <a:endParaRPr lang="it-IT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7745167" y="1951721"/>
            <a:ext cx="787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OPER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7740887" y="4833512"/>
            <a:ext cx="1403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ERA-Interim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745380"/>
            <a:ext cx="6946897" cy="29488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86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ERA-Interim low cloud and sea ice</a:t>
            </a:r>
            <a:endParaRPr lang="it-IT" sz="3200" dirty="0"/>
          </a:p>
        </p:txBody>
      </p:sp>
      <p:sp>
        <p:nvSpPr>
          <p:cNvPr id="7" name="Rectangle 6"/>
          <p:cNvSpPr/>
          <p:nvPr/>
        </p:nvSpPr>
        <p:spPr>
          <a:xfrm>
            <a:off x="1187624" y="4221088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435760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Low cloud cover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611560" y="980728"/>
            <a:ext cx="4028556" cy="43204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51374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ice concentration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187" b="4385"/>
          <a:stretch/>
        </p:blipFill>
        <p:spPr>
          <a:xfrm>
            <a:off x="4860032" y="980728"/>
            <a:ext cx="4086941" cy="4320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590441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Nov 2014 – Apr 2015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7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620" r="38975" b="4384"/>
          <a:stretch/>
        </p:blipFill>
        <p:spPr>
          <a:xfrm>
            <a:off x="599027" y="980727"/>
            <a:ext cx="4041089" cy="4316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82" t="13351" r="38582" b="4319"/>
          <a:stretch/>
        </p:blipFill>
        <p:spPr>
          <a:xfrm>
            <a:off x="4860032" y="980728"/>
            <a:ext cx="4024624" cy="43162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ERA-Interim low cloud and sea ice</a:t>
            </a:r>
            <a:endParaRPr lang="it-I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35760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Low cloud cover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751374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ice concentration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99027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5-15 Dec 2014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852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4860032" y="980727"/>
            <a:ext cx="4024624" cy="4316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9" t="13285" r="38975" b="4385"/>
          <a:stretch/>
        </p:blipFill>
        <p:spPr>
          <a:xfrm>
            <a:off x="599027" y="985290"/>
            <a:ext cx="4020369" cy="43117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80920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 Surface sensible and latent heat flux</a:t>
            </a:r>
            <a:endParaRPr lang="it-I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35760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Sensible heat flux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751374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Latent heat flux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99027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5-15 Dec 2014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5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599027" y="980725"/>
            <a:ext cx="4024625" cy="4316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4" r="38975" b="4384"/>
          <a:stretch/>
        </p:blipFill>
        <p:spPr>
          <a:xfrm>
            <a:off x="4860032" y="980727"/>
            <a:ext cx="4024624" cy="43162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80920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 Low cloud and surface latent heat flux</a:t>
            </a:r>
            <a:endParaRPr lang="it-I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35760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Sea ice concentration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751374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Latent heat flux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99027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5-15 Dec 2014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991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599027" y="980726"/>
            <a:ext cx="4024625" cy="4316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4" r="38975" b="4384"/>
          <a:stretch/>
        </p:blipFill>
        <p:spPr>
          <a:xfrm>
            <a:off x="4860032" y="980727"/>
            <a:ext cx="4024624" cy="431626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80920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 Low cloud and surface latent heat flux</a:t>
            </a:r>
            <a:endParaRPr lang="it-I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435760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Low cloud cover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751374" y="529699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Latent heat flux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99027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5-15 Dec 2014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36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60840" cy="1080120"/>
          </a:xfrm>
        </p:spPr>
        <p:txBody>
          <a:bodyPr>
            <a:normAutofit/>
          </a:bodyPr>
          <a:lstStyle/>
          <a:p>
            <a:pPr lvl="0" algn="l"/>
            <a:r>
              <a:rPr lang="en-GB" altLang="en-US" sz="2800" dirty="0"/>
              <a:t>H</a:t>
            </a:r>
            <a:r>
              <a:rPr lang="en-GB" altLang="en-US" sz="2800" dirty="0" smtClean="0"/>
              <a:t>ow </a:t>
            </a:r>
            <a:r>
              <a:rPr lang="en-GB" altLang="en-US" sz="2800" dirty="0"/>
              <a:t>much information about </a:t>
            </a:r>
            <a:r>
              <a:rPr lang="en-GB" altLang="en-US" sz="2800" dirty="0" smtClean="0"/>
              <a:t>the larger </a:t>
            </a:r>
            <a:r>
              <a:rPr lang="en-GB" altLang="en-US" sz="2800" dirty="0"/>
              <a:t>Arctic area </a:t>
            </a:r>
            <a:r>
              <a:rPr lang="en-GB" altLang="en-US" sz="2800" dirty="0" smtClean="0"/>
              <a:t>do IASOA observations contain?</a:t>
            </a:r>
            <a:endParaRPr lang="it-IT" sz="28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3201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98788" y="1666409"/>
            <a:ext cx="16561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IASOA observation</a:t>
            </a:r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3707904" y="1658101"/>
            <a:ext cx="1656184" cy="10081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Grid-scale value at IASOA location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30195" y="1677842"/>
            <a:ext cx="1656184" cy="1008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Larger Arctic area</a:t>
            </a:r>
            <a:endParaRPr lang="en-GB" sz="2000" dirty="0"/>
          </a:p>
        </p:txBody>
      </p:sp>
      <p:cxnSp>
        <p:nvCxnSpPr>
          <p:cNvPr id="16" name="Straight Arrow Connector 15"/>
          <p:cNvCxnSpPr>
            <a:stCxn id="8" idx="3"/>
            <a:endCxn id="19" idx="1"/>
          </p:cNvCxnSpPr>
          <p:nvPr/>
        </p:nvCxnSpPr>
        <p:spPr>
          <a:xfrm flipV="1">
            <a:off x="2754972" y="2162157"/>
            <a:ext cx="952932" cy="83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383264" y="2162157"/>
            <a:ext cx="952932" cy="83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926880" y="2825832"/>
            <a:ext cx="25202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000" dirty="0" smtClean="0">
                <a:latin typeface="+mn-lt"/>
              </a:rPr>
              <a:t>r</a:t>
            </a: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epresentativeness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004758" y="2159933"/>
            <a:ext cx="226680" cy="666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4912970" y="2842051"/>
            <a:ext cx="19082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000" dirty="0">
                <a:latin typeface="+mn-lt"/>
              </a:rPr>
              <a:t>s</a:t>
            </a:r>
            <a:r>
              <a:rPr lang="en-GB" altLang="en-US" sz="2000" dirty="0" smtClean="0">
                <a:latin typeface="+mn-lt"/>
              </a:rPr>
              <a:t>ynoptic-scale relationships</a:t>
            </a: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658292" y="2168242"/>
            <a:ext cx="226680" cy="666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84638" y="3933056"/>
            <a:ext cx="73750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→ assess the spatial ‘footprint’ of IASOA observations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using model analyses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(ERA-Interim)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852630" y="2597571"/>
            <a:ext cx="2304256" cy="936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942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88" t="13285" r="38975" b="4385"/>
          <a:stretch/>
        </p:blipFill>
        <p:spPr>
          <a:xfrm>
            <a:off x="599027" y="1201272"/>
            <a:ext cx="3622286" cy="388477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80920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ERA-Interim v CM SAF satellite observations</a:t>
            </a:r>
            <a:endParaRPr lang="it-IT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58042" y="508604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ERA-Interim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408039" y="511232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CM SAF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99027" y="5877272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Averaging period: 1-31 Dec 2014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26" r="4326"/>
          <a:stretch/>
        </p:blipFill>
        <p:spPr>
          <a:xfrm>
            <a:off x="4299864" y="1238743"/>
            <a:ext cx="4520607" cy="38472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825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80920" cy="674948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/>
              <a:t>Discussion</a:t>
            </a:r>
            <a:endParaRPr lang="it-IT" sz="2800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755576" y="980728"/>
            <a:ext cx="838842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Sotiropoulou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et al. (2015): Summer Arctic 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stratus in 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the IFS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400" dirty="0" smtClean="0">
                <a:solidFill>
                  <a:srgbClr val="0070C0"/>
                </a:solidFill>
                <a:latin typeface="+mn-lt"/>
              </a:rPr>
              <a:t>Problem representing stably stratified cloud regime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Problem representing low CCN regime in the Arctic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endParaRPr lang="en-GB" altLang="en-US" sz="2400" dirty="0" smtClean="0">
              <a:solidFill>
                <a:srgbClr val="0070C0"/>
              </a:solidFill>
              <a:latin typeface="+mn-lt"/>
            </a:endParaRPr>
          </a:p>
          <a:p>
            <a:pPr lvl="0"/>
            <a:r>
              <a:rPr lang="en-GB" altLang="en-US" sz="2400" dirty="0" smtClean="0">
                <a:latin typeface="+mn-lt"/>
              </a:rPr>
              <a:t>This study: Winter Arctic stratus in the IFS</a:t>
            </a:r>
            <a:endParaRPr lang="en-GB" altLang="en-US" sz="2400" dirty="0" smtClean="0">
              <a:latin typeface="+mn-lt"/>
            </a:endParaRPr>
          </a:p>
          <a:p>
            <a:pPr marL="342900" lvl="0" indent="-342900">
              <a:buFontTx/>
              <a:buChar char="-"/>
            </a:pPr>
            <a:r>
              <a:rPr lang="en-GB" altLang="en-US" sz="2400" dirty="0" smtClean="0">
                <a:solidFill>
                  <a:srgbClr val="0070C0"/>
                </a:solidFill>
                <a:latin typeface="+mn-lt"/>
              </a:rPr>
              <a:t>Overestimation of cloudiness larger at colder temperatures</a:t>
            </a:r>
          </a:p>
          <a:p>
            <a:pPr marL="342900" lvl="0" indent="-342900">
              <a:buFontTx/>
              <a:buChar char="-"/>
            </a:pPr>
            <a:r>
              <a:rPr lang="en-GB" altLang="en-US" sz="2400" dirty="0" smtClean="0">
                <a:solidFill>
                  <a:srgbClr val="0070C0"/>
                </a:solidFill>
                <a:latin typeface="+mn-lt"/>
              </a:rPr>
              <a:t>Surface fluxes at SIC&lt;100% appear to be part of the problem </a:t>
            </a:r>
            <a:endParaRPr lang="en-GB" altLang="en-US" sz="2400" dirty="0" smtClean="0">
              <a:solidFill>
                <a:srgbClr val="0070C0"/>
              </a:solidFill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endParaRPr lang="en-GB" altLang="en-US" sz="2400" dirty="0">
              <a:solidFill>
                <a:srgbClr val="0070C0"/>
              </a:solidFill>
              <a:latin typeface="+mn-lt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err="1" smtClean="0">
                <a:ln>
                  <a:noFill/>
                </a:ln>
                <a:effectLst/>
                <a:latin typeface="+mn-lt"/>
              </a:rPr>
              <a:t>Beesley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effectLst/>
                <a:latin typeface="+mn-lt"/>
              </a:rPr>
              <a:t> and Moritz (1999): Annual cycle of cloudiness in the Arctic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Ice particle growth by vapour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 deposition more efficient in 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+mn-lt"/>
              </a:rPr>
              <a:t>winter </a:t>
            </a:r>
            <a:endParaRPr kumimoji="0" lang="en-GB" altLang="en-US" sz="2400" b="0" i="0" u="none" strike="noStrike" cap="none" normalizeH="0" dirty="0" smtClean="0">
              <a:ln>
                <a:noFill/>
              </a:ln>
              <a:solidFill>
                <a:srgbClr val="0070C0"/>
              </a:solidFill>
              <a:effectLst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>
                <a:tab pos="990600" algn="ctr"/>
                <a:tab pos="2970213" algn="ctr"/>
                <a:tab pos="4951413" algn="ctr"/>
              </a:tabLst>
            </a:pPr>
            <a:endParaRPr kumimoji="0" lang="en-GB" altLang="en-US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+mn-lt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3201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524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Conclusions &amp; outlook</a:t>
            </a:r>
            <a:endParaRPr lang="it-IT" sz="3200" dirty="0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65820" y="1196752"/>
            <a:ext cx="83884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Representativeness </a:t>
            </a:r>
            <a:r>
              <a:rPr lang="en-GB" sz="2400" dirty="0" smtClean="0"/>
              <a:t>of downward </a:t>
            </a:r>
            <a:r>
              <a:rPr lang="en-GB" sz="2400" dirty="0" err="1" smtClean="0"/>
              <a:t>longwave</a:t>
            </a:r>
            <a:r>
              <a:rPr lang="en-GB" sz="2400" dirty="0" smtClean="0"/>
              <a:t> flux at IASOA </a:t>
            </a:r>
            <a:r>
              <a:rPr lang="en-GB" sz="2400" dirty="0" smtClean="0"/>
              <a:t>sites</a:t>
            </a:r>
            <a:endParaRPr lang="en-GB" sz="2400" dirty="0" smtClean="0"/>
          </a:p>
          <a:p>
            <a:r>
              <a:rPr lang="en-GB" sz="2400" dirty="0" smtClean="0">
                <a:solidFill>
                  <a:schemeClr val="accent1"/>
                </a:solidFill>
              </a:rPr>
              <a:t>    - Correlation OBS v ERA-I is typically </a:t>
            </a:r>
            <a:r>
              <a:rPr lang="en-GB" sz="2400" dirty="0" smtClean="0">
                <a:solidFill>
                  <a:schemeClr val="accent1"/>
                </a:solidFill>
              </a:rPr>
              <a:t>0.65-0.9 </a:t>
            </a:r>
            <a:r>
              <a:rPr lang="en-GB" sz="2400" dirty="0" smtClean="0">
                <a:solidFill>
                  <a:schemeClr val="accent1"/>
                </a:solidFill>
              </a:rPr>
              <a:t>(monthly, daily)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   - </a:t>
            </a:r>
            <a:r>
              <a:rPr lang="en-GB" sz="2400" dirty="0" err="1">
                <a:solidFill>
                  <a:schemeClr val="accent1"/>
                </a:solidFill>
              </a:rPr>
              <a:t>NyAlesund</a:t>
            </a:r>
            <a:r>
              <a:rPr lang="en-GB" sz="2400" dirty="0">
                <a:solidFill>
                  <a:schemeClr val="accent1"/>
                </a:solidFill>
              </a:rPr>
              <a:t> and Barrow have larger ‘footprint’ than </a:t>
            </a:r>
            <a:r>
              <a:rPr lang="en-GB" sz="2400" dirty="0" smtClean="0">
                <a:solidFill>
                  <a:schemeClr val="accent1"/>
                </a:solidFill>
              </a:rPr>
              <a:t>Alert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   - Ocean points may correlate better with </a:t>
            </a:r>
            <a:r>
              <a:rPr lang="en-GB" sz="2400" dirty="0" err="1" smtClean="0">
                <a:solidFill>
                  <a:schemeClr val="accent1"/>
                </a:solidFill>
              </a:rPr>
              <a:t>obs</a:t>
            </a:r>
            <a:r>
              <a:rPr lang="en-GB" sz="2400" dirty="0" smtClean="0">
                <a:solidFill>
                  <a:schemeClr val="accent1"/>
                </a:solidFill>
              </a:rPr>
              <a:t> than land </a:t>
            </a:r>
            <a:r>
              <a:rPr lang="en-GB" sz="2400" dirty="0" smtClean="0">
                <a:solidFill>
                  <a:schemeClr val="accent1"/>
                </a:solidFill>
              </a:rPr>
              <a:t>points</a:t>
            </a:r>
          </a:p>
          <a:p>
            <a:pPr marL="449263" indent="-449263"/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   - Correlations within ERA-Interim can be used as proxy for  actual observations at distances &gt;200-300 km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Verification of Arctic low cloud in the IFS (HRES, ERA-Interim)</a:t>
            </a:r>
          </a:p>
          <a:p>
            <a:r>
              <a:rPr lang="en-GB" sz="2400" dirty="0" smtClean="0">
                <a:solidFill>
                  <a:schemeClr val="accent1"/>
                </a:solidFill>
              </a:rPr>
              <a:t>   - Too frequent overcast at low temperatures</a:t>
            </a:r>
          </a:p>
          <a:p>
            <a:r>
              <a:rPr lang="en-GB" sz="2400" dirty="0" smtClean="0">
                <a:solidFill>
                  <a:schemeClr val="accent1"/>
                </a:solidFill>
              </a:rPr>
              <a:t>   - </a:t>
            </a:r>
            <a:r>
              <a:rPr lang="en-GB" sz="2400" dirty="0" smtClean="0">
                <a:solidFill>
                  <a:schemeClr val="accent1"/>
                </a:solidFill>
              </a:rPr>
              <a:t>Occurs especially in areas where </a:t>
            </a:r>
            <a:r>
              <a:rPr lang="en-GB" sz="2400" dirty="0" smtClean="0">
                <a:solidFill>
                  <a:schemeClr val="accent1"/>
                </a:solidFill>
              </a:rPr>
              <a:t>sea-ice </a:t>
            </a:r>
            <a:r>
              <a:rPr lang="en-GB" sz="2400" dirty="0" smtClean="0">
                <a:solidFill>
                  <a:schemeClr val="accent1"/>
                </a:solidFill>
              </a:rPr>
              <a:t>fraction &lt;100%</a:t>
            </a:r>
          </a:p>
          <a:p>
            <a:pPr marL="365125" indent="-365125"/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  - Need to disentangle surface, boundary-layer, and cloud physics contributions</a:t>
            </a:r>
            <a:endParaRPr lang="en-GB" sz="2400" dirty="0" smtClean="0"/>
          </a:p>
          <a:p>
            <a:pPr marL="449263" indent="-449263"/>
            <a:endParaRPr lang="en-GB" sz="24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2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Year of Polar Prediction 2017-2019</a:t>
            </a:r>
            <a:endParaRPr lang="it-IT" sz="3200" dirty="0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499992" y="1124744"/>
            <a:ext cx="44822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4.1.3 Extra observations</a:t>
            </a:r>
          </a:p>
          <a:p>
            <a:endParaRPr lang="en-GB" sz="800" dirty="0" smtClean="0"/>
          </a:p>
          <a:p>
            <a:r>
              <a:rPr lang="en-GB" sz="2400" dirty="0" smtClean="0"/>
              <a:t>‘Stable </a:t>
            </a:r>
            <a:r>
              <a:rPr lang="en-GB" sz="2400" dirty="0"/>
              <a:t>boundary layers are still a perplexing problem for models that is particularly acute in</a:t>
            </a:r>
          </a:p>
          <a:p>
            <a:r>
              <a:rPr lang="en-GB" sz="2400" dirty="0"/>
              <a:t>the Arctic, especially over land</a:t>
            </a:r>
            <a:r>
              <a:rPr lang="en-GB" sz="2400" dirty="0" smtClean="0"/>
              <a:t>.’</a:t>
            </a:r>
            <a:endParaRPr lang="en-GB" sz="2400" i="1" dirty="0" smtClean="0"/>
          </a:p>
          <a:p>
            <a:endParaRPr lang="en-GB" sz="2400" i="1" dirty="0" smtClean="0"/>
          </a:p>
          <a:p>
            <a:r>
              <a:rPr lang="en-GB" sz="2400" i="1" dirty="0" smtClean="0"/>
              <a:t>4.3.2 Verification</a:t>
            </a:r>
          </a:p>
          <a:p>
            <a:endParaRPr lang="en-GB" sz="800" dirty="0" smtClean="0"/>
          </a:p>
          <a:p>
            <a:r>
              <a:rPr lang="en-GB" sz="2400" dirty="0" smtClean="0"/>
              <a:t>‘.. the </a:t>
            </a:r>
            <a:r>
              <a:rPr lang="en-GB" sz="2400" dirty="0"/>
              <a:t>surface radiation budget is particularly important in</a:t>
            </a:r>
          </a:p>
          <a:p>
            <a:r>
              <a:rPr lang="en-GB" sz="2400" dirty="0"/>
              <a:t>polar regions and should be observed and verified, especially as part of process </a:t>
            </a:r>
            <a:r>
              <a:rPr lang="en-GB" sz="2400" dirty="0" smtClean="0"/>
              <a:t>studies.’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24744"/>
            <a:ext cx="3567613" cy="49631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7687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Year of Polar Prediction 2017-2019</a:t>
            </a:r>
            <a:endParaRPr lang="it-IT" sz="3200" dirty="0"/>
          </a:p>
        </p:txBody>
      </p:sp>
      <p:sp>
        <p:nvSpPr>
          <p:cNvPr id="10" name="Rectangle 9"/>
          <p:cNvSpPr/>
          <p:nvPr/>
        </p:nvSpPr>
        <p:spPr>
          <a:xfrm>
            <a:off x="4860032" y="4731144"/>
            <a:ext cx="2736304" cy="288032"/>
          </a:xfrm>
          <a:prstGeom prst="rect">
            <a:avLst/>
          </a:prstGeom>
          <a:solidFill>
            <a:schemeClr val="bg1"/>
          </a:solidFill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674694" y="903719"/>
            <a:ext cx="83706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Sparse surface observation network in the Arctic</a:t>
            </a:r>
          </a:p>
          <a:p>
            <a:r>
              <a:rPr lang="en-GB" sz="2400" dirty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  </a:t>
            </a:r>
            <a:r>
              <a:rPr lang="en-GB" sz="2400" dirty="0" smtClean="0">
                <a:solidFill>
                  <a:schemeClr val="accent1"/>
                </a:solidFill>
              </a:rPr>
              <a:t>- </a:t>
            </a:r>
            <a:r>
              <a:rPr lang="en-GB" sz="2400" dirty="0" smtClean="0">
                <a:solidFill>
                  <a:schemeClr val="accent1"/>
                </a:solidFill>
              </a:rPr>
              <a:t>Model analyses more uncertain in polar </a:t>
            </a:r>
            <a:r>
              <a:rPr lang="en-GB" sz="2400" dirty="0" smtClean="0">
                <a:solidFill>
                  <a:schemeClr val="accent1"/>
                </a:solidFill>
              </a:rPr>
              <a:t>regions</a:t>
            </a:r>
          </a:p>
          <a:p>
            <a:r>
              <a:rPr lang="en-GB" sz="2400" dirty="0" smtClean="0">
                <a:solidFill>
                  <a:schemeClr val="accent1"/>
                </a:solidFill>
              </a:rPr>
              <a:t> </a:t>
            </a:r>
            <a:r>
              <a:rPr lang="en-GB" sz="2400" dirty="0" smtClean="0">
                <a:solidFill>
                  <a:schemeClr val="accent1"/>
                </a:solidFill>
              </a:rPr>
              <a:t>  - Verification</a:t>
            </a:r>
            <a:r>
              <a:rPr lang="en-GB" sz="2400" dirty="0" smtClean="0">
                <a:solidFill>
                  <a:schemeClr val="accent1"/>
                </a:solidFill>
              </a:rPr>
              <a:t>: </a:t>
            </a:r>
            <a:r>
              <a:rPr lang="en-GB" sz="2400" dirty="0" smtClean="0">
                <a:solidFill>
                  <a:schemeClr val="accent1"/>
                </a:solidFill>
              </a:rPr>
              <a:t>each single station counts</a:t>
            </a:r>
            <a:endParaRPr lang="en-GB" sz="2400" dirty="0" smtClean="0">
              <a:solidFill>
                <a:schemeClr val="accent1"/>
              </a:solidFill>
            </a:endParaRPr>
          </a:p>
          <a:p>
            <a:r>
              <a:rPr lang="en-GB" sz="2400" smtClean="0">
                <a:solidFill>
                  <a:schemeClr val="accent1"/>
                </a:solidFill>
              </a:rPr>
              <a:t>   - </a:t>
            </a:r>
            <a:r>
              <a:rPr lang="en-GB" sz="2400" dirty="0" smtClean="0">
                <a:solidFill>
                  <a:schemeClr val="accent1"/>
                </a:solidFill>
              </a:rPr>
              <a:t>Complement satellite retrievals of cloud and surface properties </a:t>
            </a:r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852936"/>
            <a:ext cx="5321251" cy="3358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r="51379"/>
          <a:stretch/>
        </p:blipFill>
        <p:spPr>
          <a:xfrm>
            <a:off x="827584" y="3291718"/>
            <a:ext cx="2537842" cy="2686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082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8248"/>
            <a:ext cx="8748464" cy="371360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Downward longwave flux at Barrow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5259705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Sea points in analysis may match observations better than land points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2627784" y="4149080"/>
            <a:ext cx="6480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GB" sz="1100" dirty="0" smtClean="0"/>
              <a:t>r=0.731</a:t>
            </a:r>
          </a:p>
          <a:p>
            <a:pPr>
              <a:lnSpc>
                <a:spcPct val="75000"/>
              </a:lnSpc>
            </a:pPr>
            <a:r>
              <a:rPr lang="en-GB" sz="1100" dirty="0" smtClean="0"/>
              <a:t>r=0.727</a:t>
            </a:r>
          </a:p>
          <a:p>
            <a:pPr>
              <a:lnSpc>
                <a:spcPct val="75000"/>
              </a:lnSpc>
            </a:pPr>
            <a:r>
              <a:rPr lang="en-GB" sz="1100" b="1" dirty="0" smtClean="0"/>
              <a:t>r=0.757</a:t>
            </a:r>
          </a:p>
          <a:p>
            <a:pPr>
              <a:lnSpc>
                <a:spcPct val="75000"/>
              </a:lnSpc>
            </a:pPr>
            <a:r>
              <a:rPr lang="en-GB" sz="1100" dirty="0" smtClean="0"/>
              <a:t>r=0.755</a:t>
            </a:r>
            <a:endParaRPr lang="en-GB" sz="1100" dirty="0"/>
          </a:p>
        </p:txBody>
      </p:sp>
    </p:spTree>
    <p:extLst>
      <p:ext uri="{BB962C8B-B14F-4D97-AF65-F5344CB8AC3E}">
        <p14:creationId xmlns="" xmlns:p14="http://schemas.microsoft.com/office/powerpoint/2010/main" val="11225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Downward longwave flux at Alert</a:t>
            </a:r>
            <a:endParaRPr lang="it-IT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12"/>
          <a:stretch/>
        </p:blipFill>
        <p:spPr>
          <a:xfrm>
            <a:off x="539552" y="1484784"/>
            <a:ext cx="8467228" cy="36830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93446" y="40470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Total cloud cover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829650" y="4149080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1</a:t>
            </a:r>
            <a:endParaRPr lang="en-GB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829650" y="4519950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0</a:t>
            </a:r>
            <a:endParaRPr lang="en-GB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99592" y="5167821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Sea points match observations better than land point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3049166" y="3785081"/>
            <a:ext cx="648072" cy="562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en-GB" sz="1100" dirty="0" smtClean="0"/>
              <a:t>r=0.603</a:t>
            </a:r>
          </a:p>
          <a:p>
            <a:pPr>
              <a:lnSpc>
                <a:spcPts val="900"/>
              </a:lnSpc>
            </a:pPr>
            <a:r>
              <a:rPr lang="en-GB" sz="1100" dirty="0" smtClean="0">
                <a:solidFill>
                  <a:srgbClr val="FF0000"/>
                </a:solidFill>
              </a:rPr>
              <a:t>r=0.736</a:t>
            </a:r>
          </a:p>
          <a:p>
            <a:pPr>
              <a:lnSpc>
                <a:spcPts val="900"/>
              </a:lnSpc>
            </a:pPr>
            <a:r>
              <a:rPr lang="en-GB" sz="1100" dirty="0" smtClean="0"/>
              <a:t>r=0.722</a:t>
            </a:r>
          </a:p>
          <a:p>
            <a:pPr>
              <a:lnSpc>
                <a:spcPts val="900"/>
              </a:lnSpc>
            </a:pPr>
            <a:r>
              <a:rPr lang="en-GB" sz="1100" dirty="0" smtClean="0"/>
              <a:t>r=0.711</a:t>
            </a:r>
            <a:endParaRPr lang="en-GB" sz="1100" dirty="0"/>
          </a:p>
        </p:txBody>
      </p:sp>
    </p:spTree>
    <p:extLst>
      <p:ext uri="{BB962C8B-B14F-4D97-AF65-F5344CB8AC3E}">
        <p14:creationId xmlns="" xmlns:p14="http://schemas.microsoft.com/office/powerpoint/2010/main" val="41295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95" t="7349" r="9407" b="3401"/>
          <a:stretch/>
        </p:blipFill>
        <p:spPr>
          <a:xfrm>
            <a:off x="899592" y="1196752"/>
            <a:ext cx="4608512" cy="477711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48872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Downward longwave flux at Barrow</a:t>
            </a:r>
            <a:endParaRPr lang="it-IT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77251652"/>
              </p:ext>
            </p:extLst>
          </p:nvPr>
        </p:nvGraphicFramePr>
        <p:xfrm>
          <a:off x="6084168" y="1988840"/>
          <a:ext cx="2520280" cy="2371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6207"/>
                <a:gridCol w="921985"/>
                <a:gridCol w="792088"/>
              </a:tblGrid>
              <a:tr h="541038">
                <a:tc>
                  <a:txBody>
                    <a:bodyPr/>
                    <a:lstStyle/>
                    <a:p>
                      <a:r>
                        <a:rPr lang="en-GB" dirty="0" smtClean="0"/>
                        <a:t>Grid point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Land fraction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0.33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0000"/>
                          </a:solidFill>
                        </a:rPr>
                        <a:t>0.823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1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0.07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CCCC00"/>
                          </a:solidFill>
                        </a:rPr>
                        <a:t>0.852</a:t>
                      </a:r>
                      <a:endParaRPr lang="en-GB" dirty="0">
                        <a:solidFill>
                          <a:srgbClr val="CCCC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2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8000"/>
                          </a:solidFill>
                        </a:rPr>
                        <a:t>0.886</a:t>
                      </a:r>
                      <a:endParaRPr lang="en-GB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866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0.00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0000FF"/>
                          </a:solidFill>
                        </a:rPr>
                        <a:t>0.885</a:t>
                      </a:r>
                      <a:endParaRPr lang="en-GB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44441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68%-78% of observed variance represented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363938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560840" cy="1080120"/>
          </a:xfrm>
        </p:spPr>
        <p:txBody>
          <a:bodyPr>
            <a:normAutofit/>
          </a:bodyPr>
          <a:lstStyle/>
          <a:p>
            <a:pPr lvl="0" algn="l"/>
            <a:r>
              <a:rPr lang="en-GB" altLang="en-US" sz="2800" dirty="0"/>
              <a:t>H</a:t>
            </a:r>
            <a:r>
              <a:rPr lang="en-GB" altLang="en-US" sz="2800" dirty="0" smtClean="0"/>
              <a:t>ow </a:t>
            </a:r>
            <a:r>
              <a:rPr lang="en-GB" altLang="en-US" sz="2800" dirty="0"/>
              <a:t>much information about </a:t>
            </a:r>
            <a:r>
              <a:rPr lang="en-GB" altLang="en-US" sz="2800" dirty="0" smtClean="0"/>
              <a:t>the larger </a:t>
            </a:r>
            <a:r>
              <a:rPr lang="en-GB" altLang="en-US" sz="2800" dirty="0"/>
              <a:t>Arctic area </a:t>
            </a:r>
            <a:r>
              <a:rPr lang="en-GB" altLang="en-US" sz="2800" dirty="0" smtClean="0"/>
              <a:t>do IASOA observations contain?</a:t>
            </a:r>
            <a:endParaRPr lang="it-IT" sz="2800" dirty="0"/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0" y="13201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098788" y="1666409"/>
            <a:ext cx="165618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IASOA observation</a:t>
            </a:r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3707904" y="1658101"/>
            <a:ext cx="1656184" cy="100811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Grid-scale value at IASOA location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30195" y="1677842"/>
            <a:ext cx="1656184" cy="1008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Larger Arctic area</a:t>
            </a:r>
            <a:endParaRPr lang="en-GB" sz="2000" dirty="0"/>
          </a:p>
        </p:txBody>
      </p:sp>
      <p:cxnSp>
        <p:nvCxnSpPr>
          <p:cNvPr id="16" name="Straight Arrow Connector 15"/>
          <p:cNvCxnSpPr>
            <a:stCxn id="8" idx="3"/>
            <a:endCxn id="19" idx="1"/>
          </p:cNvCxnSpPr>
          <p:nvPr/>
        </p:nvCxnSpPr>
        <p:spPr>
          <a:xfrm flipV="1">
            <a:off x="2754972" y="2162157"/>
            <a:ext cx="952932" cy="83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383264" y="2162157"/>
            <a:ext cx="952932" cy="830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926880" y="2825832"/>
            <a:ext cx="25202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000" dirty="0" smtClean="0">
                <a:latin typeface="+mn-lt"/>
              </a:rPr>
              <a:t>r</a:t>
            </a:r>
            <a:r>
              <a:rPr kumimoji="0" lang="en-GB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epresentativeness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004758" y="2159933"/>
            <a:ext cx="226680" cy="666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4912970" y="2842051"/>
            <a:ext cx="19082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lang="en-GB" altLang="en-US" sz="2000" dirty="0">
                <a:latin typeface="+mn-lt"/>
              </a:rPr>
              <a:t>s</a:t>
            </a:r>
            <a:r>
              <a:rPr lang="en-GB" altLang="en-US" sz="2000" dirty="0" smtClean="0">
                <a:latin typeface="+mn-lt"/>
              </a:rPr>
              <a:t>ynoptic-scale relationships</a:t>
            </a: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5658292" y="2168242"/>
            <a:ext cx="226680" cy="6666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84638" y="3933056"/>
            <a:ext cx="73750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90600" algn="ctr"/>
                <a:tab pos="2970213" algn="ctr"/>
                <a:tab pos="4951413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→ assess the spatial ‘footprint’ of IASOA observations using model analyses</a:t>
            </a:r>
            <a:r>
              <a:rPr kumimoji="0" lang="en-GB" alt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(ERA-Interim)</a:t>
            </a:r>
            <a:r>
              <a:rPr kumimoji="0" lang="en-GB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990600" algn="ctr"/>
                <a:tab pos="2970213" algn="ctr"/>
                <a:tab pos="4951413" algn="ctr"/>
              </a:tabLst>
            </a:pPr>
            <a:endParaRPr kumimoji="0" lang="en-GB" alt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536513" y="2757890"/>
            <a:ext cx="2304256" cy="9361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7253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04" t="13216" r="38328" b="4336"/>
          <a:stretch/>
        </p:blipFill>
        <p:spPr>
          <a:xfrm>
            <a:off x="539552" y="1210097"/>
            <a:ext cx="4202783" cy="44783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7" y="188640"/>
            <a:ext cx="8358599" cy="674948"/>
          </a:xfrm>
        </p:spPr>
        <p:txBody>
          <a:bodyPr>
            <a:noAutofit/>
          </a:bodyPr>
          <a:lstStyle/>
          <a:p>
            <a:pPr algn="l"/>
            <a:r>
              <a:rPr lang="it-IT" sz="3200" dirty="0" smtClean="0"/>
              <a:t>Spatial correlation of longwave flux at Barrow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3052" y="5688471"/>
            <a:ext cx="307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Correlation within ERA-Interim</a:t>
            </a:r>
            <a:endParaRPr lang="en-GB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839383" y="1210097"/>
            <a:ext cx="4202783" cy="4847706"/>
            <a:chOff x="4839383" y="1210097"/>
            <a:chExt cx="4202783" cy="4847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904" t="13216" r="38328" b="4336"/>
            <a:stretch/>
          </p:blipFill>
          <p:spPr>
            <a:xfrm>
              <a:off x="4839383" y="1210097"/>
              <a:ext cx="4202783" cy="44783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68436" y="5688471"/>
              <a:ext cx="3075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Correlation OBS v ERA-Interim</a:t>
              </a:r>
              <a:endParaRPr lang="en-GB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36922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50038" cy="674948"/>
          </a:xfrm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Correlation as a function of distance</a:t>
            </a:r>
            <a:endParaRPr lang="it-IT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1187624" y="5462914"/>
            <a:ext cx="307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0FF"/>
                </a:solidFill>
              </a:rPr>
              <a:t>Barrow</a:t>
            </a:r>
            <a:endParaRPr lang="en-GB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3495" y="5462914"/>
            <a:ext cx="30757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00FF"/>
                </a:solidFill>
              </a:rPr>
              <a:t>Alert</a:t>
            </a:r>
            <a:endParaRPr lang="en-GB" sz="2400" b="1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6950" b="3800"/>
          <a:stretch/>
        </p:blipFill>
        <p:spPr>
          <a:xfrm>
            <a:off x="539552" y="1210098"/>
            <a:ext cx="4202783" cy="4252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51" t="6951" r="6950" b="3801"/>
          <a:stretch/>
        </p:blipFill>
        <p:spPr>
          <a:xfrm>
            <a:off x="4742335" y="1207046"/>
            <a:ext cx="4205799" cy="4255868"/>
          </a:xfrm>
          <a:prstGeom prst="rect">
            <a:avLst/>
          </a:prstGeom>
        </p:spPr>
      </p:pic>
      <p:sp>
        <p:nvSpPr>
          <p:cNvPr id="7" name="TextBox 14"/>
          <p:cNvSpPr txBox="1"/>
          <p:nvPr/>
        </p:nvSpPr>
        <p:spPr>
          <a:xfrm>
            <a:off x="3059832" y="1412776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ERA-Interim</a:t>
            </a:r>
            <a:endParaRPr lang="en-GB" sz="2000" dirty="0" smtClean="0">
              <a:solidFill>
                <a:srgbClr val="FF0000"/>
              </a:solidFill>
            </a:endParaRPr>
          </a:p>
          <a:p>
            <a:r>
              <a:rPr lang="en-GB" sz="2000" dirty="0" smtClean="0"/>
              <a:t>Observation</a:t>
            </a:r>
            <a:endParaRPr lang="en-GB" sz="2000" dirty="0"/>
          </a:p>
        </p:txBody>
      </p:sp>
    </p:spTree>
    <p:extLst>
      <p:ext uri="{BB962C8B-B14F-4D97-AF65-F5344CB8AC3E}">
        <p14:creationId xmlns="" xmlns:p14="http://schemas.microsoft.com/office/powerpoint/2010/main" val="42383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CMWF_Template white with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ECMWF_Template white with bar_Stephan" id="{98460808-4632-4860-8593-715F2A030EE3}" vid="{5051BD46-3867-4B03-9A0B-12D74094AB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ECMWF_Template white with bar_Stephan</Template>
  <TotalTime>0</TotalTime>
  <Words>1752</Words>
  <Application>Microsoft Office PowerPoint</Application>
  <PresentationFormat>Bildschirmpräsentation (4:3)</PresentationFormat>
  <Paragraphs>385</Paragraphs>
  <Slides>56</Slides>
  <Notes>56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57" baseType="lpstr">
      <vt:lpstr>ECMWF_Template white with bar</vt:lpstr>
      <vt:lpstr>Probing the Arctic Combining surface observations and model analyses</vt:lpstr>
      <vt:lpstr>IASOA observatories</vt:lpstr>
      <vt:lpstr>IASOA observations</vt:lpstr>
      <vt:lpstr>IASOA collaboration</vt:lpstr>
      <vt:lpstr>How much information about the larger Arctic area do IASOA observations contain?</vt:lpstr>
      <vt:lpstr>Downward longwave flux at Barrow</vt:lpstr>
      <vt:lpstr>How much information about the larger Arctic area do IASOA observations contain?</vt:lpstr>
      <vt:lpstr>Spatial correlation of longwave flux at Barrow</vt:lpstr>
      <vt:lpstr>Correlation as a function of distance</vt:lpstr>
      <vt:lpstr>Variance explained by positive correlations</vt:lpstr>
      <vt:lpstr>Correlations in areas of large sea-ice variability</vt:lpstr>
      <vt:lpstr>Winter-time cloud cover: analysis bias</vt:lpstr>
      <vt:lpstr>Winter-time cloud cover analysis error</vt:lpstr>
      <vt:lpstr>ERA-Interim low cloud and sea ice</vt:lpstr>
      <vt:lpstr>Probing the Arctic Combining surface observations and model analyses</vt:lpstr>
      <vt:lpstr>Example: Barrow, Alaska (71N,157W)</vt:lpstr>
      <vt:lpstr>Downward longwave flux at Barrow</vt:lpstr>
      <vt:lpstr>Example: Alert, Nunavut (82N,62W)</vt:lpstr>
      <vt:lpstr>Downward longwave flux at Alert</vt:lpstr>
      <vt:lpstr>Example: Ny-Ålesund, Svalbard (79N,12E)</vt:lpstr>
      <vt:lpstr>Downward longwave flux at Ny-Ålesund</vt:lpstr>
      <vt:lpstr>Spatial correlation of longwave flux at Alert</vt:lpstr>
      <vt:lpstr>Spatial correlation of longwave flux at NyAlesund</vt:lpstr>
      <vt:lpstr>Superposition of positive correlations</vt:lpstr>
      <vt:lpstr>Variance explained by positive correlations</vt:lpstr>
      <vt:lpstr>Correlation as a function of distance</vt:lpstr>
      <vt:lpstr>Correlation as a function of distance</vt:lpstr>
      <vt:lpstr>Variance explained by positive correlations</vt:lpstr>
      <vt:lpstr>Correlations in areas of large sea-ice variability</vt:lpstr>
      <vt:lpstr>Longwave flux at NyAlesund OBS v ERA-I</vt:lpstr>
      <vt:lpstr>Longwave flux at NyAlesund OBS v ERA-I</vt:lpstr>
      <vt:lpstr>Longwave flux at Barrow OBS v ERA-I</vt:lpstr>
      <vt:lpstr>Longwave flux at Barrow OBS v ERA-I</vt:lpstr>
      <vt:lpstr>Longwave flux at NyAlesund OBS v ERA-I</vt:lpstr>
      <vt:lpstr>Longwave flux at Barrow OBS v ERA-I</vt:lpstr>
      <vt:lpstr>Longwave flux at NyAlesund OBS v ERA-I</vt:lpstr>
      <vt:lpstr>Longwave flux at Barrow OBS v ERA-I</vt:lpstr>
      <vt:lpstr>Winter-time cloud cover: analysis bias</vt:lpstr>
      <vt:lpstr>Winter-time cloud cover forecast error</vt:lpstr>
      <vt:lpstr>Winter-time cloud cover forecast error</vt:lpstr>
      <vt:lpstr>Cape Parry T2M and TCC obs and fcst</vt:lpstr>
      <vt:lpstr>Winter-time cloud cover forecast error, EXP</vt:lpstr>
      <vt:lpstr>Cape Parry T2M and TCC obs and fcst</vt:lpstr>
      <vt:lpstr>Cape Parry T2M and TCC summer (JJA)</vt:lpstr>
      <vt:lpstr>ERA-Interim low cloud and sea ice</vt:lpstr>
      <vt:lpstr>ERA-Interim low cloud and sea ice</vt:lpstr>
      <vt:lpstr>ERA-I Surface sensible and latent heat flux</vt:lpstr>
      <vt:lpstr>ERA-I Low cloud and surface latent heat flux</vt:lpstr>
      <vt:lpstr>ERA-I Low cloud and surface latent heat flux</vt:lpstr>
      <vt:lpstr>ERA-Interim v CM SAF satellite observations</vt:lpstr>
      <vt:lpstr>Discussion</vt:lpstr>
      <vt:lpstr>Conclusions &amp; outlook</vt:lpstr>
      <vt:lpstr>Year of Polar Prediction 2017-2019</vt:lpstr>
      <vt:lpstr>Year of Polar Prediction 2017-2019</vt:lpstr>
      <vt:lpstr>Downward longwave flux at Barrow</vt:lpstr>
      <vt:lpstr>Downward longwave flux at Alert</vt:lpstr>
    </vt:vector>
  </TitlesOfParts>
  <Company>ECMWF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Hilda Carr</dc:creator>
  <cp:keywords>ECMWF</cp:keywords>
  <cp:lastModifiedBy>ZAMG</cp:lastModifiedBy>
  <cp:revision>701</cp:revision>
  <cp:lastPrinted>2016-03-16T11:38:16Z</cp:lastPrinted>
  <dcterms:created xsi:type="dcterms:W3CDTF">2014-08-26T15:51:43Z</dcterms:created>
  <dcterms:modified xsi:type="dcterms:W3CDTF">2016-04-20T19:21:00Z</dcterms:modified>
</cp:coreProperties>
</file>