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1" r:id="rId2"/>
    <p:sldId id="290" r:id="rId3"/>
    <p:sldId id="256" r:id="rId4"/>
    <p:sldId id="272" r:id="rId5"/>
    <p:sldId id="273" r:id="rId6"/>
    <p:sldId id="275" r:id="rId7"/>
    <p:sldId id="274" r:id="rId8"/>
    <p:sldId id="276" r:id="rId9"/>
    <p:sldId id="257" r:id="rId10"/>
    <p:sldId id="259" r:id="rId11"/>
    <p:sldId id="260" r:id="rId12"/>
    <p:sldId id="261" r:id="rId13"/>
    <p:sldId id="277" r:id="rId14"/>
    <p:sldId id="285" r:id="rId15"/>
    <p:sldId id="268" r:id="rId16"/>
    <p:sldId id="286" r:id="rId17"/>
    <p:sldId id="269" r:id="rId18"/>
    <p:sldId id="287" r:id="rId19"/>
    <p:sldId id="288" r:id="rId20"/>
    <p:sldId id="289" r:id="rId21"/>
    <p:sldId id="270" r:id="rId22"/>
    <p:sldId id="284" r:id="rId23"/>
    <p:sldId id="279" r:id="rId24"/>
    <p:sldId id="278" r:id="rId25"/>
    <p:sldId id="280" r:id="rId26"/>
    <p:sldId id="281" r:id="rId27"/>
    <p:sldId id="283" r:id="rId28"/>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CC00FF"/>
    <a:srgbClr val="FF66FF"/>
    <a:srgbClr val="FF0066"/>
    <a:srgbClr val="FF99FF"/>
    <a:srgbClr val="0099FF"/>
    <a:srgbClr val="00FF99"/>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p:cViewPr varScale="1">
        <p:scale>
          <a:sx n="74" d="100"/>
          <a:sy n="74" d="100"/>
        </p:scale>
        <p:origin x="-858" y="-90"/>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AE42A-0183-4C7F-8A4D-9A0CE2A6B396}" type="datetimeFigureOut">
              <a:rPr lang="ru-RU" smtClean="0"/>
              <a:pPr/>
              <a:t>17.04.2016</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2C2F7-802F-43D3-A3D4-0B9A85816126}" type="slidenum">
              <a:rPr lang="ru-RU" smtClean="0"/>
              <a:pPr/>
              <a:t>‹#›</a:t>
            </a:fld>
            <a:endParaRPr lang="ru-RU"/>
          </a:p>
        </p:txBody>
      </p:sp>
    </p:spTree>
    <p:extLst>
      <p:ext uri="{BB962C8B-B14F-4D97-AF65-F5344CB8AC3E}">
        <p14:creationId xmlns:p14="http://schemas.microsoft.com/office/powerpoint/2010/main" xmlns="" val="100284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1225" fontAlgn="base">
              <a:spcBef>
                <a:spcPct val="0"/>
              </a:spcBef>
              <a:spcAft>
                <a:spcPct val="0"/>
              </a:spcAft>
              <a:defRPr/>
            </a:pPr>
            <a:fld id="{AF0E401B-8FC8-4856-9D5C-11171B1A6A63}" type="slidenum">
              <a:rPr lang="ru-RU" smtClean="0"/>
              <a:pPr defTabSz="911225" fontAlgn="base">
                <a:spcBef>
                  <a:spcPct val="0"/>
                </a:spcBef>
                <a:spcAft>
                  <a:spcPct val="0"/>
                </a:spcAft>
                <a:defRPr/>
              </a:pPr>
              <a:t>14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DCC84A-A70D-44E8-AC35-4D1CBC2F3347}" type="datetime1">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148158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321B44-D768-4134-863F-2007D6418A65}" type="datetime1">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126316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1"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37"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87E4EB-98A7-45D4-8037-9ED50C1E7CB4}" type="datetime1">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111171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D0FD1F-D73E-4626-A59B-86566AED0CC1}" type="datetime1">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315132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78" y="1709739"/>
            <a:ext cx="8543925"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B8D140-6E2B-4690-B4C7-4F792D1B0229}" type="datetime1">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315528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5186CC-6921-4642-854E-031748AC43F4}" type="datetime1">
              <a:rPr lang="ru-RU" smtClean="0"/>
              <a:t>19.04.2016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20220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365126"/>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77867E-0F7D-410A-B082-5FC1ADE381C5}" type="datetime1">
              <a:rPr lang="ru-RU" smtClean="0"/>
              <a:t>19.04.2016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147203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CA5DF5-CBE7-4A95-9232-05C43E0CC060}" type="datetime1">
              <a:rPr lang="ru-RU" smtClean="0"/>
              <a:t>19.04.2016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35062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C80043-9B47-4FFB-A43E-4A76442679B4}" type="datetime1">
              <a:rPr lang="ru-RU" smtClean="0"/>
              <a:t>19.04.2016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345543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94A4E1-1C5A-4C47-970F-05B3D9965E19}" type="datetime1">
              <a:rPr lang="ru-RU" smtClean="0"/>
              <a:t>19.04.2016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252532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457253-3F5A-4412-892A-88B96121009B}" type="datetime1">
              <a:rPr lang="ru-RU" smtClean="0"/>
              <a:t>19.04.2016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368628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87F59-D7EC-4826-9262-678D43FB82E5}" type="datetime1">
              <a:rPr lang="ru-RU" smtClean="0"/>
              <a:t>19.04.2016</a:t>
            </a:fld>
            <a:endParaRPr lang="ru-RU"/>
          </a:p>
        </p:txBody>
      </p:sp>
      <p:sp>
        <p:nvSpPr>
          <p:cNvPr id="5" name="Нижний колонтитул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F3AA-F14A-464B-9DA2-131B56706778}" type="slidenum">
              <a:rPr lang="ru-RU" smtClean="0"/>
              <a:pPr/>
              <a:t>‹#›</a:t>
            </a:fld>
            <a:endParaRPr lang="ru-RU"/>
          </a:p>
        </p:txBody>
      </p:sp>
    </p:spTree>
    <p:extLst>
      <p:ext uri="{BB962C8B-B14F-4D97-AF65-F5344CB8AC3E}">
        <p14:creationId xmlns:p14="http://schemas.microsoft.com/office/powerpoint/2010/main" xmlns="" val="423835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1.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16.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14.xml"/><Relationship Id="rId4" Type="http://schemas.openxmlformats.org/officeDocument/2006/relationships/slide" Target="slide20.xml"/><Relationship Id="rId9" Type="http://schemas.openxmlformats.org/officeDocument/2006/relationships/slide" Target="slide6.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2.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3.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EolDay\GEolDay1.jpg"/>
          <p:cNvPicPr>
            <a:picLocks noChangeAspect="1" noChangeArrowheads="1"/>
          </p:cNvPicPr>
          <p:nvPr/>
        </p:nvPicPr>
        <p:blipFill>
          <a:blip r:embed="rId2"/>
          <a:srcRect/>
          <a:stretch>
            <a:fillRect/>
          </a:stretch>
        </p:blipFill>
        <p:spPr bwMode="auto">
          <a:xfrm>
            <a:off x="12039" y="165100"/>
            <a:ext cx="9802813" cy="6786563"/>
          </a:xfrm>
          <a:prstGeom prst="rect">
            <a:avLst/>
          </a:prstGeom>
          <a:noFill/>
          <a:ln w="9525">
            <a:noFill/>
            <a:miter lim="800000"/>
            <a:headEnd/>
            <a:tailEnd/>
          </a:ln>
        </p:spPr>
      </p:pic>
      <p:grpSp>
        <p:nvGrpSpPr>
          <p:cNvPr id="2" name="Группа 5"/>
          <p:cNvGrpSpPr/>
          <p:nvPr/>
        </p:nvGrpSpPr>
        <p:grpSpPr>
          <a:xfrm>
            <a:off x="-117564" y="109583"/>
            <a:ext cx="1554861" cy="1834098"/>
            <a:chOff x="7572396" y="4901984"/>
            <a:chExt cx="1578749" cy="2008779"/>
          </a:xfrm>
          <a:solidFill>
            <a:schemeClr val="accent2">
              <a:lumMod val="20000"/>
              <a:lumOff val="80000"/>
            </a:schemeClr>
          </a:solidFill>
        </p:grpSpPr>
        <p:pic>
          <p:nvPicPr>
            <p:cNvPr id="5" name="Picture 1" descr="geology2"/>
            <p:cNvPicPr>
              <a:picLocks noChangeAspect="1" noChangeArrowheads="1"/>
            </p:cNvPicPr>
            <p:nvPr/>
          </p:nvPicPr>
          <p:blipFill>
            <a:blip r:embed="rId3"/>
            <a:srcRect/>
            <a:stretch>
              <a:fillRect/>
            </a:stretch>
          </p:blipFill>
          <p:spPr bwMode="auto">
            <a:xfrm>
              <a:off x="7650976" y="4901984"/>
              <a:ext cx="1500169" cy="1214423"/>
            </a:xfrm>
            <a:prstGeom prst="rect">
              <a:avLst/>
            </a:prstGeom>
            <a:grpFill/>
            <a:ln w="9525" algn="ctr">
              <a:noFill/>
              <a:miter lim="800000"/>
              <a:headEnd/>
              <a:tailEnd/>
            </a:ln>
            <a:effectLst/>
          </p:spPr>
        </p:pic>
        <p:sp>
          <p:nvSpPr>
            <p:cNvPr id="6" name="Rectangle 2"/>
            <p:cNvSpPr>
              <a:spLocks noChangeArrowheads="1"/>
            </p:cNvSpPr>
            <p:nvPr/>
          </p:nvSpPr>
          <p:spPr bwMode="auto">
            <a:xfrm>
              <a:off x="7572396" y="6304002"/>
              <a:ext cx="1444034" cy="606761"/>
            </a:xfrm>
            <a:prstGeom prst="rect">
              <a:avLst/>
            </a:prstGeom>
            <a:grpFill/>
            <a:ln w="9525">
              <a:noFill/>
              <a:miter lim="800000"/>
              <a:headEnd/>
              <a:tailEnd/>
            </a:ln>
            <a:effectLst/>
          </p:spPr>
          <p:txBody>
            <a:bodyPr wrap="none" anchor="ctr">
              <a:spAutoFit/>
            </a:bodyPr>
            <a:lstStyle/>
            <a:p>
              <a:pPr defTabSz="911646" fontAlgn="auto">
                <a:spcBef>
                  <a:spcPts val="0"/>
                </a:spcBef>
                <a:spcAft>
                  <a:spcPts val="0"/>
                </a:spcAft>
                <a:defRPr/>
              </a:pPr>
              <a:r>
                <a:rPr lang="en-US" sz="1000" b="1" dirty="0">
                  <a:solidFill>
                    <a:srgbClr val="FF0000"/>
                  </a:solidFill>
                  <a:latin typeface="Arial" pitchFamily="34" charset="0"/>
                  <a:ea typeface="Times New Roman" pitchFamily="18" charset="0"/>
                  <a:cs typeface="Arial" pitchFamily="34" charset="0"/>
                </a:rPr>
                <a:t>Institute of Geology </a:t>
              </a:r>
            </a:p>
            <a:p>
              <a:pPr defTabSz="911646" fontAlgn="auto">
                <a:spcBef>
                  <a:spcPts val="0"/>
                </a:spcBef>
                <a:spcAft>
                  <a:spcPts val="0"/>
                </a:spcAft>
                <a:defRPr/>
              </a:pPr>
              <a:r>
                <a:rPr lang="en-US" sz="1000" b="1" dirty="0">
                  <a:solidFill>
                    <a:srgbClr val="FF0000"/>
                  </a:solidFill>
                  <a:latin typeface="Arial" pitchFamily="34" charset="0"/>
                  <a:ea typeface="Times New Roman" pitchFamily="18" charset="0"/>
                  <a:cs typeface="Arial" pitchFamily="34" charset="0"/>
                </a:rPr>
                <a:t>and Mineralogy, </a:t>
              </a:r>
            </a:p>
            <a:p>
              <a:pPr defTabSz="911646" fontAlgn="auto">
                <a:spcBef>
                  <a:spcPts val="0"/>
                </a:spcBef>
                <a:spcAft>
                  <a:spcPts val="0"/>
                </a:spcAft>
                <a:defRPr/>
              </a:pPr>
              <a:r>
                <a:rPr lang="en-US" sz="1000" b="1" dirty="0">
                  <a:solidFill>
                    <a:srgbClr val="FF0000"/>
                  </a:solidFill>
                  <a:latin typeface="Arial" pitchFamily="34" charset="0"/>
                  <a:cs typeface="Arial" pitchFamily="34" charset="0"/>
                </a:rPr>
                <a:t>Novosibirsk Russia</a:t>
              </a:r>
              <a:endParaRPr lang="ru-RU" b="1" dirty="0">
                <a:solidFill>
                  <a:srgbClr val="FF0000"/>
                </a:solidFill>
                <a:latin typeface="Arial" pitchFamily="34" charset="0"/>
                <a:cs typeface="+mn-cs"/>
              </a:endParaRPr>
            </a:p>
          </p:txBody>
        </p:sp>
      </p:grpSp>
      <p:sp>
        <p:nvSpPr>
          <p:cNvPr id="1025" name="Rectangle 1"/>
          <p:cNvSpPr>
            <a:spLocks noChangeArrowheads="1"/>
          </p:cNvSpPr>
          <p:nvPr/>
        </p:nvSpPr>
        <p:spPr bwMode="auto">
          <a:xfrm>
            <a:off x="77392" y="169864"/>
            <a:ext cx="9828609" cy="6062924"/>
          </a:xfrm>
          <a:prstGeom prst="rect">
            <a:avLst/>
          </a:prstGeom>
          <a:noFill/>
          <a:ln w="9525">
            <a:solidFill>
              <a:srgbClr val="00B0F0"/>
            </a:solidFill>
            <a:miter lim="800000"/>
            <a:headEnd/>
            <a:tailEnd/>
          </a:ln>
          <a:effectLst/>
        </p:spPr>
        <p:txBody>
          <a:bodyPr lIns="91167" tIns="45584" rIns="91167" bIns="45584" anchor="ctr">
            <a:spAutoFit/>
          </a:bodyPr>
          <a:lstStyle/>
          <a:p>
            <a:pPr algn="ctr" defTabSz="911646" fontAlgn="auto">
              <a:spcBef>
                <a:spcPts val="0"/>
              </a:spcBef>
              <a:spcAft>
                <a:spcPts val="0"/>
              </a:spcAft>
              <a:defRPr/>
            </a:pPr>
            <a:r>
              <a:rPr lang="en-US" sz="4400" b="1" dirty="0">
                <a:solidFill>
                  <a:srgbClr val="FF0000"/>
                </a:solidFill>
                <a:latin typeface="+mn-lt"/>
                <a:cs typeface="+mn-cs"/>
              </a:rPr>
              <a:t>USAGE OF ECLOGITE THERMOBAROMETRY FOR MANTLE PETROLOGY</a:t>
            </a:r>
            <a:endParaRPr lang="ru-RU" sz="4400" dirty="0">
              <a:solidFill>
                <a:srgbClr val="FF0000"/>
              </a:solidFill>
              <a:latin typeface="+mn-lt"/>
              <a:cs typeface="+mn-cs"/>
            </a:endParaRPr>
          </a:p>
          <a:p>
            <a:pPr algn="ctr" defTabSz="911646" eaLnBrk="0" fontAlgn="auto" hangingPunct="0">
              <a:spcBef>
                <a:spcPts val="0"/>
              </a:spcBef>
              <a:spcAft>
                <a:spcPts val="0"/>
              </a:spcAft>
              <a:defRPr/>
            </a:pPr>
            <a:r>
              <a:rPr lang="en-US" sz="4800" b="1" i="1" dirty="0">
                <a:solidFill>
                  <a:srgbClr val="FFC000"/>
                </a:solidFill>
                <a:effectLst>
                  <a:outerShdw blurRad="38100" dist="38100" dir="2700000" algn="tl">
                    <a:srgbClr val="C0C0C0"/>
                  </a:outerShdw>
                </a:effectLst>
                <a:latin typeface="+mn-lt"/>
                <a:cs typeface="Times New Roman" pitchFamily="18" charset="0"/>
              </a:rPr>
              <a:t>Ashchepkov  Igor</a:t>
            </a:r>
            <a:r>
              <a:rPr lang="en-US" sz="4800" b="1" i="1" baseline="30000" dirty="0">
                <a:solidFill>
                  <a:srgbClr val="FFC000"/>
                </a:solidFill>
                <a:latin typeface="+mn-lt"/>
                <a:cs typeface="+mn-cs"/>
              </a:rPr>
              <a:t>1</a:t>
            </a:r>
            <a:endParaRPr lang="en-US" sz="4800" b="1" i="1" dirty="0">
              <a:solidFill>
                <a:srgbClr val="FFC000"/>
              </a:solidFill>
              <a:effectLst>
                <a:outerShdw blurRad="38100" dist="38100" dir="2700000" algn="tl">
                  <a:srgbClr val="C0C0C0"/>
                </a:outerShdw>
              </a:effectLst>
              <a:latin typeface="+mn-lt"/>
              <a:cs typeface="Times New Roman" pitchFamily="18" charset="0"/>
            </a:endParaRPr>
          </a:p>
          <a:p>
            <a:pPr algn="ctr" defTabSz="911646" eaLnBrk="0" fontAlgn="auto" hangingPunct="0">
              <a:spcBef>
                <a:spcPts val="0"/>
              </a:spcBef>
              <a:spcAft>
                <a:spcPts val="0"/>
              </a:spcAft>
              <a:defRPr/>
            </a:pPr>
            <a:r>
              <a:rPr lang="en-US" sz="4400" b="1" i="1" dirty="0">
                <a:solidFill>
                  <a:srgbClr val="FFC000"/>
                </a:solidFill>
                <a:latin typeface="+mn-lt"/>
                <a:cs typeface="+mn-cs"/>
              </a:rPr>
              <a:t>N.V.Vladykin</a:t>
            </a:r>
            <a:r>
              <a:rPr lang="en-US" sz="4400" b="1" i="1" baseline="30000" dirty="0">
                <a:solidFill>
                  <a:srgbClr val="FFC000"/>
                </a:solidFill>
                <a:latin typeface="+mn-lt"/>
                <a:cs typeface="+mn-cs"/>
              </a:rPr>
              <a:t>2</a:t>
            </a:r>
            <a:r>
              <a:rPr lang="en-US" sz="4400" b="1" i="1" dirty="0">
                <a:solidFill>
                  <a:srgbClr val="FFC000"/>
                </a:solidFill>
                <a:latin typeface="+mn-lt"/>
                <a:cs typeface="+mn-cs"/>
              </a:rPr>
              <a:t>, Z.V. Spetsius</a:t>
            </a:r>
            <a:r>
              <a:rPr lang="en-US" sz="4400" b="1" i="1" baseline="30000" dirty="0">
                <a:solidFill>
                  <a:srgbClr val="FFC000"/>
                </a:solidFill>
                <a:latin typeface="+mn-lt"/>
                <a:cs typeface="+mn-cs"/>
              </a:rPr>
              <a:t>3</a:t>
            </a:r>
            <a:r>
              <a:rPr lang="en-US" sz="4400" b="1" i="1" dirty="0">
                <a:solidFill>
                  <a:srgbClr val="FFC000"/>
                </a:solidFill>
                <a:latin typeface="+mn-lt"/>
                <a:cs typeface="+mn-cs"/>
              </a:rPr>
              <a:t>, C.A. Babushkina</a:t>
            </a:r>
            <a:r>
              <a:rPr lang="en-US" sz="4400" b="1" i="1" baseline="30000" dirty="0">
                <a:solidFill>
                  <a:srgbClr val="FFC000"/>
                </a:solidFill>
                <a:latin typeface="+mn-lt"/>
                <a:cs typeface="+mn-cs"/>
              </a:rPr>
              <a:t>4</a:t>
            </a:r>
            <a:r>
              <a:rPr lang="en-US" sz="4400" b="1" i="1" dirty="0">
                <a:solidFill>
                  <a:srgbClr val="FFC000"/>
                </a:solidFill>
                <a:latin typeface="+mn-lt"/>
                <a:cs typeface="+mn-cs"/>
              </a:rPr>
              <a:t>, H. Downes </a:t>
            </a:r>
            <a:r>
              <a:rPr lang="en-US" sz="4400" b="1" i="1" baseline="30000" dirty="0">
                <a:solidFill>
                  <a:srgbClr val="FFC000"/>
                </a:solidFill>
                <a:latin typeface="+mn-lt"/>
                <a:cs typeface="+mn-cs"/>
              </a:rPr>
              <a:t>5</a:t>
            </a:r>
            <a:r>
              <a:rPr lang="en-US" sz="4400" b="1" i="1" dirty="0">
                <a:solidFill>
                  <a:srgbClr val="FFC000"/>
                </a:solidFill>
                <a:latin typeface="+mn-lt"/>
                <a:cs typeface="+mn-cs"/>
              </a:rPr>
              <a:t>, T. Ntaflos</a:t>
            </a:r>
            <a:r>
              <a:rPr lang="en-US" sz="4400" b="1" i="1" baseline="30000" dirty="0">
                <a:solidFill>
                  <a:srgbClr val="FFC000"/>
                </a:solidFill>
                <a:latin typeface="+mn-lt"/>
                <a:cs typeface="+mn-cs"/>
              </a:rPr>
              <a:t>6</a:t>
            </a:r>
            <a:r>
              <a:rPr lang="en-US" sz="4400" b="1" i="1" dirty="0">
                <a:solidFill>
                  <a:srgbClr val="FFC000"/>
                </a:solidFill>
                <a:latin typeface="+mn-lt"/>
                <a:cs typeface="+mn-cs"/>
              </a:rPr>
              <a:t>.</a:t>
            </a:r>
            <a:endParaRPr lang="en-US" sz="4400" b="1" i="1" dirty="0">
              <a:solidFill>
                <a:srgbClr val="FFC000"/>
              </a:solidFill>
              <a:effectLst>
                <a:outerShdw blurRad="38100" dist="38100" dir="2700000" algn="tl">
                  <a:srgbClr val="C0C0C0"/>
                </a:outerShdw>
              </a:effectLst>
              <a:latin typeface="+mn-lt"/>
              <a:cs typeface="Times New Roman" pitchFamily="18" charset="0"/>
            </a:endParaRPr>
          </a:p>
          <a:p>
            <a:pPr algn="ctr" defTabSz="911646" fontAlgn="auto">
              <a:spcBef>
                <a:spcPts val="0"/>
              </a:spcBef>
              <a:spcAft>
                <a:spcPts val="0"/>
              </a:spcAft>
              <a:defRPr/>
            </a:pPr>
            <a:r>
              <a:rPr lang="en-US" sz="2000" b="1" dirty="0" smtClean="0">
                <a:solidFill>
                  <a:srgbClr val="00B050"/>
                </a:solidFill>
                <a:latin typeface="Arial Narrow" pitchFamily="34" charset="0"/>
                <a:ea typeface="Times New Roman" pitchFamily="18" charset="0"/>
                <a:cs typeface="Arial" pitchFamily="34" charset="0"/>
              </a:rPr>
              <a:t>1. </a:t>
            </a:r>
            <a:r>
              <a:rPr lang="en-US" sz="2000" b="1" dirty="0">
                <a:solidFill>
                  <a:srgbClr val="00B050"/>
                </a:solidFill>
                <a:latin typeface="Arial Narrow" pitchFamily="34" charset="0"/>
                <a:ea typeface="Times New Roman" pitchFamily="18" charset="0"/>
                <a:cs typeface="Arial" pitchFamily="34" charset="0"/>
              </a:rPr>
              <a:t>V.S. Sobolev Institute of Geology and Mineralogy SB RAS, Novosibirsk, Russia; </a:t>
            </a:r>
          </a:p>
          <a:p>
            <a:pPr algn="ctr" defTabSz="911646" fontAlgn="auto">
              <a:spcBef>
                <a:spcPts val="0"/>
              </a:spcBef>
              <a:spcAft>
                <a:spcPts val="0"/>
              </a:spcAft>
              <a:defRPr/>
            </a:pPr>
            <a:r>
              <a:rPr lang="en-US" sz="2000" b="1" dirty="0">
                <a:solidFill>
                  <a:srgbClr val="00B050"/>
                </a:solidFill>
                <a:latin typeface="Arial Narrow" pitchFamily="34" charset="0"/>
                <a:ea typeface="Times New Roman" pitchFamily="18" charset="0"/>
                <a:cs typeface="Arial" pitchFamily="34" charset="0"/>
              </a:rPr>
              <a:t>2 Institute of Geochemistry SD RAS, </a:t>
            </a:r>
          </a:p>
          <a:p>
            <a:pPr algn="ctr" defTabSz="911646" fontAlgn="auto">
              <a:spcBef>
                <a:spcPts val="0"/>
              </a:spcBef>
              <a:spcAft>
                <a:spcPts val="0"/>
              </a:spcAft>
              <a:defRPr/>
            </a:pPr>
            <a:r>
              <a:rPr lang="en-US" sz="2000" b="1" dirty="0">
                <a:solidFill>
                  <a:srgbClr val="00B050"/>
                </a:solidFill>
                <a:latin typeface="Arial Narrow" pitchFamily="34" charset="0"/>
                <a:ea typeface="Times New Roman" pitchFamily="18" charset="0"/>
                <a:cs typeface="Arial" pitchFamily="34" charset="0"/>
              </a:rPr>
              <a:t>3 ALROSA Stock Company</a:t>
            </a:r>
          </a:p>
          <a:p>
            <a:pPr algn="ctr" defTabSz="911646" fontAlgn="auto">
              <a:spcBef>
                <a:spcPts val="0"/>
              </a:spcBef>
              <a:spcAft>
                <a:spcPts val="0"/>
              </a:spcAft>
              <a:defRPr/>
            </a:pPr>
            <a:r>
              <a:rPr lang="en-US" sz="2000" b="1" dirty="0">
                <a:solidFill>
                  <a:srgbClr val="00B050"/>
                </a:solidFill>
                <a:latin typeface="Arial Narrow" pitchFamily="34" charset="0"/>
              </a:rPr>
              <a:t>4.Institute of  Geology of Diamond and Noble Metals  SD RAS, Yakutsk, Russia</a:t>
            </a:r>
            <a:endParaRPr lang="ru-RU" sz="2000" b="1" dirty="0">
              <a:solidFill>
                <a:srgbClr val="00B050"/>
              </a:solidFill>
              <a:latin typeface="Arial Narrow" pitchFamily="34" charset="0"/>
            </a:endParaRPr>
          </a:p>
          <a:p>
            <a:pPr algn="ctr" defTabSz="911646" fontAlgn="auto">
              <a:spcBef>
                <a:spcPts val="0"/>
              </a:spcBef>
              <a:spcAft>
                <a:spcPts val="0"/>
              </a:spcAft>
              <a:defRPr/>
            </a:pPr>
            <a:r>
              <a:rPr lang="en-US" sz="2000" b="1" dirty="0">
                <a:solidFill>
                  <a:srgbClr val="00B050"/>
                </a:solidFill>
                <a:latin typeface="Arial Narrow" pitchFamily="34" charset="0"/>
                <a:ea typeface="Times New Roman" pitchFamily="18" charset="0"/>
                <a:cs typeface="Arial" pitchFamily="34" charset="0"/>
              </a:rPr>
              <a:t>5 </a:t>
            </a:r>
            <a:r>
              <a:rPr lang="en-US" sz="2000" b="1" dirty="0" err="1">
                <a:solidFill>
                  <a:srgbClr val="00B050"/>
                </a:solidFill>
                <a:latin typeface="Arial Narrow" pitchFamily="34" charset="0"/>
                <a:ea typeface="Times New Roman" pitchFamily="18" charset="0"/>
                <a:cs typeface="Arial" pitchFamily="34" charset="0"/>
              </a:rPr>
              <a:t>Birkbeck</a:t>
            </a:r>
            <a:r>
              <a:rPr lang="en-US" sz="2000" b="1" dirty="0">
                <a:solidFill>
                  <a:srgbClr val="00B050"/>
                </a:solidFill>
                <a:latin typeface="Arial Narrow" pitchFamily="34" charset="0"/>
                <a:ea typeface="Times New Roman" pitchFamily="18" charset="0"/>
                <a:cs typeface="Arial" pitchFamily="34" charset="0"/>
              </a:rPr>
              <a:t> College, University of London, UK</a:t>
            </a:r>
          </a:p>
          <a:p>
            <a:pPr algn="ctr" defTabSz="911646" fontAlgn="auto">
              <a:spcBef>
                <a:spcPts val="0"/>
              </a:spcBef>
              <a:spcAft>
                <a:spcPts val="0"/>
              </a:spcAft>
              <a:defRPr/>
            </a:pPr>
            <a:r>
              <a:rPr lang="en-US" sz="2000" b="1" dirty="0">
                <a:solidFill>
                  <a:srgbClr val="00B050"/>
                </a:solidFill>
                <a:latin typeface="Arial Narrow" pitchFamily="34" charset="0"/>
                <a:ea typeface="Times New Roman" pitchFamily="18" charset="0"/>
                <a:cs typeface="Arial" pitchFamily="34" charset="0"/>
              </a:rPr>
              <a:t>6. Vienna </a:t>
            </a:r>
            <a:r>
              <a:rPr lang="en-US" sz="2000" b="1" dirty="0" err="1">
                <a:solidFill>
                  <a:srgbClr val="00B050"/>
                </a:solidFill>
                <a:latin typeface="Arial Narrow" pitchFamily="34" charset="0"/>
                <a:ea typeface="Times New Roman" pitchFamily="18" charset="0"/>
                <a:cs typeface="Arial" pitchFamily="34" charset="0"/>
              </a:rPr>
              <a:t>Universyty</a:t>
            </a:r>
            <a:r>
              <a:rPr lang="en-US" sz="2000" b="1" dirty="0">
                <a:solidFill>
                  <a:srgbClr val="00B050"/>
                </a:solidFill>
                <a:latin typeface="Arial Narrow" pitchFamily="34" charset="0"/>
                <a:ea typeface="Times New Roman" pitchFamily="18" charset="0"/>
                <a:cs typeface="Arial" pitchFamily="34" charset="0"/>
              </a:rPr>
              <a:t>, Austria  </a:t>
            </a:r>
          </a:p>
        </p:txBody>
      </p:sp>
      <p:pic>
        <p:nvPicPr>
          <p:cNvPr id="2053" name="Picture 2" descr="C:\Documents and Settings\Ashchepkov  Igor\Мои документы\Мои рисунки\Рисунок2.jpg"/>
          <p:cNvPicPr>
            <a:picLocks noChangeAspect="1" noChangeArrowheads="1"/>
          </p:cNvPicPr>
          <p:nvPr/>
        </p:nvPicPr>
        <p:blipFill>
          <a:blip r:embed="rId4"/>
          <a:srcRect/>
          <a:stretch>
            <a:fillRect/>
          </a:stretch>
        </p:blipFill>
        <p:spPr bwMode="auto">
          <a:xfrm>
            <a:off x="8461420" y="53629"/>
            <a:ext cx="1444580" cy="1000472"/>
          </a:xfrm>
          <a:prstGeom prst="rect">
            <a:avLst/>
          </a:prstGeom>
          <a:noFill/>
          <a:ln w="9525">
            <a:noFill/>
            <a:miter lim="800000"/>
            <a:headEnd/>
            <a:tailEnd/>
          </a:ln>
        </p:spPr>
      </p:pic>
      <p:sp>
        <p:nvSpPr>
          <p:cNvPr id="8" name="Стрелка вправо 7">
            <a:hlinkClick r:id="" action="ppaction://hlinkshowjump?jump=nextslide"/>
          </p:cNvPr>
          <p:cNvSpPr/>
          <p:nvPr/>
        </p:nvSpPr>
        <p:spPr>
          <a:xfrm>
            <a:off x="9118243" y="5679583"/>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p:txBody>
          <a:bodyPr/>
          <a:lstStyle/>
          <a:p>
            <a:fld id="{D08CF3AA-F14A-464B-9DA2-131B56706778}"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1187" y="3861048"/>
            <a:ext cx="367408" cy="369332"/>
          </a:xfrm>
          <a:prstGeom prst="rect">
            <a:avLst/>
          </a:prstGeom>
        </p:spPr>
        <p:txBody>
          <a:bodyPr wrap="none">
            <a:spAutoFit/>
          </a:bodyPr>
          <a:lstStyle/>
          <a:p>
            <a:r>
              <a:rPr lang="en-US" dirty="0"/>
              <a:t>B.</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245" y="1501423"/>
            <a:ext cx="9118242" cy="4645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Заголовок 5"/>
          <p:cNvSpPr>
            <a:spLocks noGrp="1"/>
          </p:cNvSpPr>
          <p:nvPr>
            <p:ph type="title"/>
          </p:nvPr>
        </p:nvSpPr>
        <p:spPr>
          <a:xfrm>
            <a:off x="437882" y="257577"/>
            <a:ext cx="8543925" cy="1325563"/>
          </a:xfrm>
        </p:spPr>
        <p:txBody>
          <a:bodyPr>
            <a:noAutofit/>
          </a:bodyPr>
          <a:lstStyle/>
          <a:p>
            <a:pPr algn="ctr"/>
            <a:r>
              <a:rPr lang="en-US" sz="2000" dirty="0" smtClean="0">
                <a:solidFill>
                  <a:srgbClr val="FF0000"/>
                </a:solidFill>
                <a:latin typeface="Britannic Bold" pitchFamily="34" charset="0"/>
              </a:rPr>
              <a:t>Correlations of the pressures produced by universal Cpx barometer  and pressures produced by the most reliable barometers </a:t>
            </a:r>
            <a:endParaRPr lang="ru-RU" sz="2000" dirty="0">
              <a:solidFill>
                <a:srgbClr val="FF0000"/>
              </a:solidFill>
            </a:endParaRPr>
          </a:p>
        </p:txBody>
      </p:sp>
      <p:sp>
        <p:nvSpPr>
          <p:cNvPr id="7" name="Номер слайда 6"/>
          <p:cNvSpPr>
            <a:spLocks noGrp="1"/>
          </p:cNvSpPr>
          <p:nvPr>
            <p:ph type="sldNum" sz="quarter" idx="12"/>
          </p:nvPr>
        </p:nvSpPr>
        <p:spPr/>
        <p:txBody>
          <a:bodyPr/>
          <a:lstStyle/>
          <a:p>
            <a:fld id="{D08CF3AA-F14A-464B-9DA2-131B56706778}" type="slidenum">
              <a:rPr lang="ru-RU" smtClean="0"/>
              <a:pPr/>
              <a:t>10</a:t>
            </a:fld>
            <a:endParaRPr lang="ru-RU"/>
          </a:p>
        </p:txBody>
      </p:sp>
      <p:sp>
        <p:nvSpPr>
          <p:cNvPr id="8" name="Заголовок 5"/>
          <p:cNvSpPr txBox="1">
            <a:spLocks/>
          </p:cNvSpPr>
          <p:nvPr/>
        </p:nvSpPr>
        <p:spPr>
          <a:xfrm>
            <a:off x="437882" y="399245"/>
            <a:ext cx="8543925" cy="13255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ru-RU"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Стрелка вправо 8">
            <a:hlinkClick r:id="" action="ppaction://hlinkshowjump?jump=previousslide"/>
          </p:cNvPr>
          <p:cNvSpPr/>
          <p:nvPr/>
        </p:nvSpPr>
        <p:spPr>
          <a:xfrm>
            <a:off x="7935531" y="193184"/>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a:hlinkClick r:id="" action="ppaction://hlinkshowjump?jump=nextslide"/>
          </p:cNvPr>
          <p:cNvSpPr/>
          <p:nvPr/>
        </p:nvSpPr>
        <p:spPr>
          <a:xfrm>
            <a:off x="9223418" y="206061"/>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453579" y="192041"/>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Tree>
    <p:extLst>
      <p:ext uri="{BB962C8B-B14F-4D97-AF65-F5344CB8AC3E}">
        <p14:creationId xmlns:p14="http://schemas.microsoft.com/office/powerpoint/2010/main" xmlns="" val="10281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3366" y="725000"/>
            <a:ext cx="5875422" cy="3031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Рисунок 6"/>
          <p:cNvPicPr>
            <a:picLocks noChangeAspect="1"/>
          </p:cNvPicPr>
          <p:nvPr/>
        </p:nvPicPr>
        <p:blipFill>
          <a:blip r:embed="rId3"/>
          <a:stretch>
            <a:fillRect/>
          </a:stretch>
        </p:blipFill>
        <p:spPr>
          <a:xfrm>
            <a:off x="2080449" y="3980846"/>
            <a:ext cx="5921829" cy="2877154"/>
          </a:xfrm>
          <a:prstGeom prst="rect">
            <a:avLst/>
          </a:prstGeom>
        </p:spPr>
      </p:pic>
      <p:sp>
        <p:nvSpPr>
          <p:cNvPr id="5" name="Номер слайда 4"/>
          <p:cNvSpPr>
            <a:spLocks noGrp="1"/>
          </p:cNvSpPr>
          <p:nvPr>
            <p:ph type="sldNum" sz="quarter" idx="12"/>
          </p:nvPr>
        </p:nvSpPr>
        <p:spPr/>
        <p:txBody>
          <a:bodyPr/>
          <a:lstStyle/>
          <a:p>
            <a:fld id="{D08CF3AA-F14A-464B-9DA2-131B56706778}" type="slidenum">
              <a:rPr lang="ru-RU" smtClean="0"/>
              <a:pPr/>
              <a:t>11</a:t>
            </a:fld>
            <a:endParaRPr lang="ru-RU"/>
          </a:p>
        </p:txBody>
      </p:sp>
      <p:sp>
        <p:nvSpPr>
          <p:cNvPr id="8" name="Заголовок 7"/>
          <p:cNvSpPr>
            <a:spLocks noGrp="1"/>
          </p:cNvSpPr>
          <p:nvPr>
            <p:ph type="title"/>
          </p:nvPr>
        </p:nvSpPr>
        <p:spPr>
          <a:xfrm>
            <a:off x="2278019" y="0"/>
            <a:ext cx="5153091" cy="862885"/>
          </a:xfrm>
        </p:spPr>
        <p:txBody>
          <a:bodyPr>
            <a:normAutofit/>
          </a:bodyPr>
          <a:lstStyle/>
          <a:p>
            <a:r>
              <a:rPr lang="en-US" sz="2400" dirty="0" smtClean="0">
                <a:solidFill>
                  <a:srgbClr val="FF0000"/>
                </a:solidFill>
                <a:latin typeface="Britannic Bold" pitchFamily="34" charset="0"/>
              </a:rPr>
              <a:t>Correlation for natural eclogites</a:t>
            </a:r>
            <a:endParaRPr lang="ru-RU" sz="2400" dirty="0">
              <a:solidFill>
                <a:srgbClr val="FF0000"/>
              </a:solidFill>
            </a:endParaRPr>
          </a:p>
        </p:txBody>
      </p:sp>
      <p:sp>
        <p:nvSpPr>
          <p:cNvPr id="9" name="Стрелка вправо 8">
            <a:hlinkClick r:id="" action="ppaction://hlinkshowjump?jump=previousslide"/>
          </p:cNvPr>
          <p:cNvSpPr/>
          <p:nvPr/>
        </p:nvSpPr>
        <p:spPr>
          <a:xfrm>
            <a:off x="7884016" y="540914"/>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a:hlinkClick r:id="" action="ppaction://hlinkshowjump?jump=nextslide"/>
          </p:cNvPr>
          <p:cNvSpPr/>
          <p:nvPr/>
        </p:nvSpPr>
        <p:spPr>
          <a:xfrm>
            <a:off x="9171903" y="553791"/>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402064" y="539771"/>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extLst>
      <p:ext uri="{BB962C8B-B14F-4D97-AF65-F5344CB8AC3E}">
        <p14:creationId xmlns:p14="http://schemas.microsoft.com/office/powerpoint/2010/main" xmlns="" val="126787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82977" y="3768127"/>
            <a:ext cx="5531467" cy="2908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70426" y="904928"/>
            <a:ext cx="5604738"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Заголовок 1"/>
          <p:cNvSpPr txBox="1">
            <a:spLocks/>
          </p:cNvSpPr>
          <p:nvPr/>
        </p:nvSpPr>
        <p:spPr>
          <a:xfrm>
            <a:off x="412124" y="-70718"/>
            <a:ext cx="7830355"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FF0000"/>
                </a:solidFill>
                <a:latin typeface="Britannic Bold" pitchFamily="34" charset="0"/>
              </a:rPr>
              <a:t>Corrections to the Nimis Taylor, 2000 thermometer give the more agreements with the other thermometers for mantle rocks mantle </a:t>
            </a:r>
            <a:endParaRPr lang="ru-RU" sz="1800" dirty="0">
              <a:solidFill>
                <a:srgbClr val="FF0000"/>
              </a:solidFill>
            </a:endParaRPr>
          </a:p>
        </p:txBody>
      </p:sp>
      <p:sp>
        <p:nvSpPr>
          <p:cNvPr id="7" name="Прямоугольник 6"/>
          <p:cNvSpPr/>
          <p:nvPr/>
        </p:nvSpPr>
        <p:spPr>
          <a:xfrm>
            <a:off x="1626478" y="750379"/>
            <a:ext cx="322524"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A.</a:t>
            </a:r>
            <a:endParaRPr lang="ru-RU" sz="11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561137" y="3658235"/>
            <a:ext cx="314510"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B.</a:t>
            </a:r>
            <a:endParaRPr lang="ru-RU" sz="11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431831" y="2492896"/>
            <a:ext cx="322524"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D.</a:t>
            </a:r>
            <a:endParaRPr lang="ru-RU" sz="11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117296" y="2530138"/>
            <a:ext cx="306494"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E.</a:t>
            </a:r>
            <a:endParaRPr lang="ru-RU" sz="11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426798" y="4437112"/>
            <a:ext cx="322524"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G.</a:t>
            </a:r>
            <a:endParaRPr lang="ru-RU" sz="11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110783" y="4481974"/>
            <a:ext cx="322524"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H.</a:t>
            </a:r>
            <a:endParaRPr lang="ru-RU" sz="1100" dirty="0">
              <a:latin typeface="Times New Roman" panose="02020603050405020304" pitchFamily="18" charset="0"/>
              <a:cs typeface="Times New Roman" panose="02020603050405020304" pitchFamily="18" charset="0"/>
            </a:endParaRPr>
          </a:p>
        </p:txBody>
      </p:sp>
      <p:sp>
        <p:nvSpPr>
          <p:cNvPr id="12" name="Номер слайда 11"/>
          <p:cNvSpPr>
            <a:spLocks noGrp="1"/>
          </p:cNvSpPr>
          <p:nvPr>
            <p:ph type="sldNum" sz="quarter" idx="12"/>
          </p:nvPr>
        </p:nvSpPr>
        <p:spPr/>
        <p:txBody>
          <a:bodyPr/>
          <a:lstStyle/>
          <a:p>
            <a:fld id="{D08CF3AA-F14A-464B-9DA2-131B56706778}" type="slidenum">
              <a:rPr lang="ru-RU" smtClean="0"/>
              <a:pPr/>
              <a:t>12</a:t>
            </a:fld>
            <a:endParaRPr lang="ru-RU"/>
          </a:p>
        </p:txBody>
      </p:sp>
      <p:sp>
        <p:nvSpPr>
          <p:cNvPr id="15" name="Стрелка вправо 14">
            <a:hlinkClick r:id="" action="ppaction://hlinkshowjump?jump=previousslide"/>
          </p:cNvPr>
          <p:cNvSpPr/>
          <p:nvPr/>
        </p:nvSpPr>
        <p:spPr>
          <a:xfrm>
            <a:off x="7884016" y="399246"/>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9171903" y="412123"/>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402064" y="398103"/>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extLst>
      <p:ext uri="{BB962C8B-B14F-4D97-AF65-F5344CB8AC3E}">
        <p14:creationId xmlns:p14="http://schemas.microsoft.com/office/powerpoint/2010/main" xmlns="" val="400109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Объект 3"/>
          <p:cNvPicPr>
            <a:picLocks noGrp="1"/>
          </p:cNvPicPr>
          <p:nvPr>
            <p:ph idx="1"/>
          </p:nvPr>
        </p:nvPicPr>
        <p:blipFill>
          <a:blip r:embed="rId2"/>
          <a:srcRect/>
          <a:stretch>
            <a:fillRect/>
          </a:stretch>
        </p:blipFill>
        <p:spPr>
          <a:xfrm>
            <a:off x="1089078" y="1289900"/>
            <a:ext cx="6818550" cy="5400675"/>
          </a:xfrm>
        </p:spPr>
      </p:pic>
      <p:sp>
        <p:nvSpPr>
          <p:cNvPr id="16387" name="Прямоугольник 4"/>
          <p:cNvSpPr>
            <a:spLocks noChangeArrowheads="1"/>
          </p:cNvSpPr>
          <p:nvPr/>
        </p:nvSpPr>
        <p:spPr bwMode="auto">
          <a:xfrm>
            <a:off x="1754187" y="115889"/>
            <a:ext cx="6076167" cy="1184940"/>
          </a:xfrm>
          <a:prstGeom prst="rect">
            <a:avLst/>
          </a:prstGeom>
          <a:solidFill>
            <a:srgbClr val="FFFF00"/>
          </a:solidFill>
          <a:ln w="9525">
            <a:noFill/>
            <a:miter lim="800000"/>
            <a:headEnd/>
            <a:tailEnd/>
          </a:ln>
        </p:spPr>
        <p:txBody>
          <a:bodyPr wrap="square">
            <a:spAutoFit/>
          </a:bodyPr>
          <a:lstStyle/>
          <a:p>
            <a:pPr algn="ctr"/>
            <a:r>
              <a:rPr lang="en-US" sz="2000" b="1" i="1" dirty="0">
                <a:solidFill>
                  <a:srgbClr val="FF0000"/>
                </a:solidFill>
              </a:rPr>
              <a:t>. </a:t>
            </a:r>
            <a:r>
              <a:rPr lang="en-US" sz="2000" b="1" dirty="0">
                <a:solidFill>
                  <a:srgbClr val="FF0000"/>
                </a:solidFill>
              </a:rPr>
              <a:t>PT diagrams for mantle xenoliths of peridotite and eclogite type together from Udachnaya Mir Komsomolskaya and Nyurbinskaya kimberlite pipes. </a:t>
            </a:r>
            <a:endParaRPr lang="ru-RU" sz="2000" b="1" dirty="0">
              <a:solidFill>
                <a:srgbClr val="FF0000"/>
              </a:solidFill>
            </a:endParaRPr>
          </a:p>
          <a:p>
            <a:pPr algn="ctr"/>
            <a:r>
              <a:rPr lang="en-US" sz="1100" b="1" dirty="0">
                <a:solidFill>
                  <a:srgbClr val="FF0000"/>
                </a:solidFill>
              </a:rPr>
              <a:t>The signs are shown on the legend.</a:t>
            </a:r>
            <a:endParaRPr lang="ru-RU" sz="1100" b="1" dirty="0">
              <a:solidFill>
                <a:srgbClr val="FF0000"/>
              </a:solidFill>
            </a:endParaRPr>
          </a:p>
        </p:txBody>
      </p:sp>
      <p:sp>
        <p:nvSpPr>
          <p:cNvPr id="4" name="Номер слайда 3"/>
          <p:cNvSpPr>
            <a:spLocks noGrp="1"/>
          </p:cNvSpPr>
          <p:nvPr>
            <p:ph type="sldNum" sz="quarter" idx="12"/>
          </p:nvPr>
        </p:nvSpPr>
        <p:spPr/>
        <p:txBody>
          <a:bodyPr/>
          <a:lstStyle/>
          <a:p>
            <a:fld id="{D08CF3AA-F14A-464B-9DA2-131B56706778}" type="slidenum">
              <a:rPr lang="ru-RU" smtClean="0"/>
              <a:pPr/>
              <a:t>13</a:t>
            </a:fld>
            <a:endParaRPr lang="ru-RU"/>
          </a:p>
        </p:txBody>
      </p:sp>
      <p:sp>
        <p:nvSpPr>
          <p:cNvPr id="5" name="Стрелка вправо 4">
            <a:hlinkClick r:id="" action="ppaction://hlinkshowjump?jump=previousslide"/>
          </p:cNvPr>
          <p:cNvSpPr/>
          <p:nvPr/>
        </p:nvSpPr>
        <p:spPr>
          <a:xfrm>
            <a:off x="7974168" y="347731"/>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 action="ppaction://hlinkshowjump?jump=nextslide"/>
          </p:cNvPr>
          <p:cNvSpPr/>
          <p:nvPr/>
        </p:nvSpPr>
        <p:spPr>
          <a:xfrm>
            <a:off x="9262055" y="360608"/>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492216" y="346588"/>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448866" y="1214438"/>
            <a:ext cx="897732" cy="3128962"/>
          </a:xfrm>
          <a:prstGeom prst="rect">
            <a:avLst/>
          </a:prstGeom>
        </p:spPr>
        <p:txBody>
          <a:bodyPr lIns="91167" tIns="45584" rIns="91167" bIns="45584"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dirty="0"/>
              <a:t>A)</a:t>
            </a:r>
            <a:br>
              <a:rPr lang="en-US" sz="1600" dirty="0"/>
            </a:br>
            <a:r>
              <a:rPr lang="en-US" sz="1600" dirty="0"/>
              <a:t/>
            </a:r>
            <a:br>
              <a:rPr lang="en-US" sz="1600" dirty="0"/>
            </a:br>
            <a:r>
              <a:rPr lang="en-US" sz="1600" dirty="0"/>
              <a:t/>
            </a:r>
            <a:br>
              <a:rPr lang="en-US" sz="1600" dirty="0"/>
            </a:br>
            <a:endParaRPr lang="en-US" sz="1600" dirty="0"/>
          </a:p>
          <a:p>
            <a:pPr fontAlgn="auto">
              <a:spcAft>
                <a:spcPts val="0"/>
              </a:spcAft>
              <a:defRPr/>
            </a:pPr>
            <a:endParaRPr lang="en-US" sz="1600" dirty="0"/>
          </a:p>
          <a:p>
            <a:pPr fontAlgn="auto">
              <a:spcAft>
                <a:spcPts val="0"/>
              </a:spcAft>
              <a:defRPr/>
            </a:pPr>
            <a:endParaRPr lang="en-US" sz="1600" dirty="0"/>
          </a:p>
          <a:p>
            <a:pPr fontAlgn="auto">
              <a:spcAft>
                <a:spcPts val="0"/>
              </a:spcAft>
              <a:defRPr/>
            </a:pPr>
            <a:endParaRPr lang="en-US" sz="1600" dirty="0"/>
          </a:p>
          <a:p>
            <a:pPr fontAlgn="auto">
              <a:spcAft>
                <a:spcPts val="0"/>
              </a:spcAft>
              <a:defRPr/>
            </a:pP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B)</a:t>
            </a:r>
            <a:endParaRPr lang="ru-RU" sz="1600" dirty="0"/>
          </a:p>
        </p:txBody>
      </p:sp>
      <p:sp>
        <p:nvSpPr>
          <p:cNvPr id="17412" name="Rectangle 4"/>
          <p:cNvSpPr>
            <a:spLocks noChangeArrowheads="1"/>
          </p:cNvSpPr>
          <p:nvPr/>
        </p:nvSpPr>
        <p:spPr bwMode="auto">
          <a:xfrm>
            <a:off x="6191250" y="3307443"/>
            <a:ext cx="7429500" cy="523220"/>
          </a:xfrm>
          <a:prstGeom prst="rect">
            <a:avLst/>
          </a:prstGeom>
          <a:noFill/>
          <a:ln w="9525">
            <a:noFill/>
            <a:miter lim="800000"/>
            <a:headEnd/>
            <a:tailEnd/>
          </a:ln>
        </p:spPr>
        <p:txBody>
          <a:bodyPr anchor="ctr">
            <a:spAutoFit/>
          </a:bodyPr>
          <a:lstStyle/>
          <a:p>
            <a:r>
              <a:rPr lang="en-US" sz="1400" b="1" dirty="0" err="1">
                <a:solidFill>
                  <a:srgbClr val="FF0000"/>
                </a:solidFill>
                <a:ea typeface="Calibri" pitchFamily="34" charset="0"/>
                <a:cs typeface="Times New Roman" pitchFamily="18" charset="0"/>
              </a:rPr>
              <a:t>FeKD</a:t>
            </a:r>
            <a:r>
              <a:rPr lang="en-US" sz="1400" b="1" dirty="0">
                <a:solidFill>
                  <a:srgbClr val="FF0000"/>
                </a:solidFill>
                <a:ea typeface="Calibri" pitchFamily="34" charset="0"/>
                <a:cs typeface="Times New Roman" pitchFamily="18" charset="0"/>
              </a:rPr>
              <a:t> Solid/Melt = O.33 (</a:t>
            </a:r>
            <a:r>
              <a:rPr lang="en-US" sz="1400" b="1" dirty="0" err="1">
                <a:solidFill>
                  <a:srgbClr val="FF0000"/>
                </a:solidFill>
                <a:ea typeface="Calibri" pitchFamily="34" charset="0"/>
                <a:cs typeface="Times New Roman" pitchFamily="18" charset="0"/>
              </a:rPr>
              <a:t>Albarede</a:t>
            </a:r>
            <a:r>
              <a:rPr lang="en-US" sz="1400" b="1" dirty="0">
                <a:solidFill>
                  <a:srgbClr val="FF0000"/>
                </a:solidFill>
                <a:ea typeface="Calibri" pitchFamily="34" charset="0"/>
                <a:cs typeface="Times New Roman" pitchFamily="18" charset="0"/>
              </a:rPr>
              <a:t>, 1992)  </a:t>
            </a:r>
          </a:p>
          <a:p>
            <a:r>
              <a:rPr lang="en-US" sz="1400" b="1" dirty="0">
                <a:solidFill>
                  <a:srgbClr val="FF0000"/>
                </a:solidFill>
                <a:ea typeface="Calibri" pitchFamily="34" charset="0"/>
                <a:cs typeface="Times New Roman" pitchFamily="18" charset="0"/>
              </a:rPr>
              <a:t>Archean Ol 7- 8 – primitive magmas  Fe </a:t>
            </a:r>
            <a:r>
              <a:rPr lang="en-US" sz="1400" b="1" dirty="0" smtClean="0">
                <a:solidFill>
                  <a:srgbClr val="FF0000"/>
                </a:solidFill>
                <a:ea typeface="Calibri" pitchFamily="34" charset="0"/>
                <a:cs typeface="Times New Roman" pitchFamily="18" charset="0"/>
              </a:rPr>
              <a:t>25-27</a:t>
            </a:r>
            <a:endParaRPr lang="en-US" sz="1400" b="1" dirty="0">
              <a:solidFill>
                <a:srgbClr val="FF0000"/>
              </a:solidFill>
              <a:ea typeface="Calibri" pitchFamily="34" charset="0"/>
              <a:cs typeface="Times New Roman" pitchFamily="18" charset="0"/>
            </a:endParaRPr>
          </a:p>
        </p:txBody>
      </p:sp>
      <p:pic>
        <p:nvPicPr>
          <p:cNvPr id="5" name="Рисунок 4"/>
          <p:cNvPicPr>
            <a:picLocks noChangeAspect="1"/>
          </p:cNvPicPr>
          <p:nvPr/>
        </p:nvPicPr>
        <p:blipFill>
          <a:blip r:embed="rId3"/>
          <a:stretch>
            <a:fillRect/>
          </a:stretch>
        </p:blipFill>
        <p:spPr>
          <a:xfrm>
            <a:off x="-979233" y="3818586"/>
            <a:ext cx="10624934" cy="3039414"/>
          </a:xfrm>
          <a:prstGeom prst="rect">
            <a:avLst/>
          </a:prstGeom>
        </p:spPr>
      </p:pic>
      <p:sp>
        <p:nvSpPr>
          <p:cNvPr id="7" name="Заголовок 10"/>
          <p:cNvSpPr txBox="1">
            <a:spLocks/>
          </p:cNvSpPr>
          <p:nvPr/>
        </p:nvSpPr>
        <p:spPr>
          <a:xfrm>
            <a:off x="218941" y="-206062"/>
            <a:ext cx="10174309" cy="99167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Britannic Bold" pitchFamily="34" charset="0"/>
                <a:ea typeface="+mj-ea"/>
                <a:cs typeface="+mj-cs"/>
              </a:rPr>
              <a:t>PTX diagrams for the deep seated inclusions in  Mir  and Udachnaya kimberlites  </a:t>
            </a:r>
            <a:endParaRPr kumimoji="0" lang="ru-RU" sz="20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10" name="Прямая соединительная линия 9"/>
          <p:cNvCxnSpPr/>
          <p:nvPr/>
        </p:nvCxnSpPr>
        <p:spPr>
          <a:xfrm rot="16200000" flipV="1">
            <a:off x="2340429" y="5134428"/>
            <a:ext cx="3403600" cy="43543"/>
          </a:xfrm>
          <a:prstGeom prst="line">
            <a:avLst/>
          </a:prstGeom>
          <a:ln w="12700">
            <a:solidFill>
              <a:srgbClr val="FF0066"/>
            </a:solidFill>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6200000" flipV="1">
            <a:off x="3331029" y="5134428"/>
            <a:ext cx="3403600" cy="43543"/>
          </a:xfrm>
          <a:prstGeom prst="line">
            <a:avLst/>
          </a:prstGeom>
          <a:ln w="12700">
            <a:solidFill>
              <a:srgbClr val="FF0066"/>
            </a:solidFill>
            <a:prstDash val="dash"/>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028709" y="3142734"/>
            <a:ext cx="1099340" cy="738664"/>
          </a:xfrm>
          <a:prstGeom prst="rect">
            <a:avLst/>
          </a:prstGeom>
        </p:spPr>
        <p:txBody>
          <a:bodyPr wrap="none">
            <a:spAutoFit/>
          </a:bodyPr>
          <a:lstStyle/>
          <a:p>
            <a:r>
              <a:rPr lang="en-US" sz="1400" dirty="0" err="1" smtClean="0">
                <a:solidFill>
                  <a:srgbClr val="FF0000"/>
                </a:solidFill>
              </a:rPr>
              <a:t>Restite</a:t>
            </a:r>
            <a:r>
              <a:rPr lang="en-US" sz="1400" dirty="0" smtClean="0">
                <a:solidFill>
                  <a:srgbClr val="FF0000"/>
                </a:solidFill>
              </a:rPr>
              <a:t> </a:t>
            </a:r>
          </a:p>
          <a:p>
            <a:r>
              <a:rPr lang="en-US" sz="1400" dirty="0" smtClean="0">
                <a:solidFill>
                  <a:srgbClr val="FF0000"/>
                </a:solidFill>
              </a:rPr>
              <a:t>Cumulates </a:t>
            </a:r>
          </a:p>
          <a:p>
            <a:r>
              <a:rPr lang="en-US" sz="1400" dirty="0" smtClean="0">
                <a:solidFill>
                  <a:srgbClr val="FF0000"/>
                </a:solidFill>
              </a:rPr>
              <a:t>Partial melts</a:t>
            </a:r>
            <a:endParaRPr lang="ru-RU" sz="1400" dirty="0"/>
          </a:p>
        </p:txBody>
      </p:sp>
      <p:sp>
        <p:nvSpPr>
          <p:cNvPr id="13" name="Прямоугольник 12"/>
          <p:cNvSpPr/>
          <p:nvPr/>
        </p:nvSpPr>
        <p:spPr>
          <a:xfrm>
            <a:off x="4057409" y="3168134"/>
            <a:ext cx="1045094" cy="523220"/>
          </a:xfrm>
          <a:prstGeom prst="rect">
            <a:avLst/>
          </a:prstGeom>
        </p:spPr>
        <p:txBody>
          <a:bodyPr wrap="none">
            <a:spAutoFit/>
          </a:bodyPr>
          <a:lstStyle/>
          <a:p>
            <a:r>
              <a:rPr lang="en-US" sz="1400" dirty="0" smtClean="0">
                <a:solidFill>
                  <a:srgbClr val="FF0000"/>
                </a:solidFill>
              </a:rPr>
              <a:t>Basaltic </a:t>
            </a:r>
          </a:p>
          <a:p>
            <a:r>
              <a:rPr lang="en-US" sz="1400" dirty="0" err="1" smtClean="0">
                <a:solidFill>
                  <a:srgbClr val="FF0000"/>
                </a:solidFill>
              </a:rPr>
              <a:t>Cumaulates</a:t>
            </a:r>
            <a:endParaRPr lang="ru-RU" sz="1400" dirty="0"/>
          </a:p>
        </p:txBody>
      </p:sp>
      <p:sp>
        <p:nvSpPr>
          <p:cNvPr id="14" name="Прямоугольник 13"/>
          <p:cNvSpPr/>
          <p:nvPr/>
        </p:nvSpPr>
        <p:spPr>
          <a:xfrm>
            <a:off x="4209809" y="3320534"/>
            <a:ext cx="1045094" cy="523220"/>
          </a:xfrm>
          <a:prstGeom prst="rect">
            <a:avLst/>
          </a:prstGeom>
        </p:spPr>
        <p:txBody>
          <a:bodyPr wrap="none">
            <a:spAutoFit/>
          </a:bodyPr>
          <a:lstStyle/>
          <a:p>
            <a:r>
              <a:rPr lang="en-US" sz="1400" dirty="0" smtClean="0">
                <a:solidFill>
                  <a:srgbClr val="FF0000"/>
                </a:solidFill>
              </a:rPr>
              <a:t>Basaltic </a:t>
            </a:r>
          </a:p>
          <a:p>
            <a:r>
              <a:rPr lang="en-US" sz="1400" dirty="0" err="1" smtClean="0">
                <a:solidFill>
                  <a:srgbClr val="FF0000"/>
                </a:solidFill>
              </a:rPr>
              <a:t>Cumaulates</a:t>
            </a:r>
            <a:endParaRPr lang="ru-RU" sz="1400" dirty="0"/>
          </a:p>
        </p:txBody>
      </p:sp>
      <p:sp>
        <p:nvSpPr>
          <p:cNvPr id="15" name="Прямоугольник 14"/>
          <p:cNvSpPr/>
          <p:nvPr/>
        </p:nvSpPr>
        <p:spPr>
          <a:xfrm>
            <a:off x="5035309" y="3218934"/>
            <a:ext cx="1141659" cy="523220"/>
          </a:xfrm>
          <a:prstGeom prst="rect">
            <a:avLst/>
          </a:prstGeom>
        </p:spPr>
        <p:txBody>
          <a:bodyPr wrap="none">
            <a:spAutoFit/>
          </a:bodyPr>
          <a:lstStyle/>
          <a:p>
            <a:r>
              <a:rPr lang="en-US" sz="1400" dirty="0" err="1" smtClean="0">
                <a:solidFill>
                  <a:srgbClr val="FF0000"/>
                </a:solidFill>
              </a:rPr>
              <a:t>Subd</a:t>
            </a:r>
            <a:r>
              <a:rPr lang="en-US" sz="1400" dirty="0" smtClean="0">
                <a:solidFill>
                  <a:srgbClr val="FF0000"/>
                </a:solidFill>
              </a:rPr>
              <a:t> basalts </a:t>
            </a:r>
          </a:p>
          <a:p>
            <a:r>
              <a:rPr lang="en-US" sz="1400" dirty="0" err="1" smtClean="0">
                <a:solidFill>
                  <a:srgbClr val="FF0000"/>
                </a:solidFill>
              </a:rPr>
              <a:t>sedimants</a:t>
            </a:r>
            <a:endParaRPr lang="ru-RU" sz="1400" dirty="0"/>
          </a:p>
        </p:txBody>
      </p:sp>
      <p:pic>
        <p:nvPicPr>
          <p:cNvPr id="1027" name="Picture 3"/>
          <p:cNvPicPr>
            <a:picLocks noChangeAspect="1" noChangeArrowheads="1"/>
          </p:cNvPicPr>
          <p:nvPr/>
        </p:nvPicPr>
        <p:blipFill>
          <a:blip r:embed="rId4"/>
          <a:srcRect/>
          <a:stretch>
            <a:fillRect/>
          </a:stretch>
        </p:blipFill>
        <p:spPr bwMode="auto">
          <a:xfrm>
            <a:off x="-987425" y="428626"/>
            <a:ext cx="11516257" cy="3021012"/>
          </a:xfrm>
          <a:prstGeom prst="rect">
            <a:avLst/>
          </a:prstGeom>
          <a:noFill/>
          <a:ln w="9525">
            <a:noFill/>
            <a:miter lim="800000"/>
            <a:headEnd/>
            <a:tailEnd/>
          </a:ln>
          <a:effectLst/>
        </p:spPr>
      </p:pic>
      <p:sp>
        <p:nvSpPr>
          <p:cNvPr id="16" name="Номер слайда 15"/>
          <p:cNvSpPr>
            <a:spLocks noGrp="1"/>
          </p:cNvSpPr>
          <p:nvPr>
            <p:ph type="sldNum" sz="quarter" idx="12"/>
          </p:nvPr>
        </p:nvSpPr>
        <p:spPr/>
        <p:txBody>
          <a:bodyPr/>
          <a:lstStyle/>
          <a:p>
            <a:fld id="{D08CF3AA-F14A-464B-9DA2-131B56706778}" type="slidenum">
              <a:rPr lang="ru-RU" smtClean="0"/>
              <a:pPr/>
              <a:t>14</a:t>
            </a:fld>
            <a:endParaRPr lang="ru-RU"/>
          </a:p>
        </p:txBody>
      </p:sp>
      <p:sp>
        <p:nvSpPr>
          <p:cNvPr id="17" name="Стрелка вправо 16">
            <a:hlinkClick r:id="" action="ppaction://hlinkshowjump?jump=previousslide"/>
          </p:cNvPr>
          <p:cNvSpPr/>
          <p:nvPr/>
        </p:nvSpPr>
        <p:spPr>
          <a:xfrm>
            <a:off x="8154473" y="4083351"/>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a:hlinkClick r:id="" action="ppaction://hlinkshowjump?jump=nextslide"/>
          </p:cNvPr>
          <p:cNvSpPr/>
          <p:nvPr/>
        </p:nvSpPr>
        <p:spPr>
          <a:xfrm>
            <a:off x="9442360" y="4096228"/>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8672521" y="4082208"/>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5" action="ppaction://hlinksldjump"/>
              </a:rPr>
              <a:t>Home</a:t>
            </a:r>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007145" y="569587"/>
            <a:ext cx="334772" cy="307777"/>
          </a:xfrm>
          <a:prstGeom prst="rect">
            <a:avLst/>
          </a:prstGeom>
        </p:spPr>
        <p:txBody>
          <a:bodyPr wrap="none">
            <a:spAutoFit/>
          </a:bodyPr>
          <a:lstStyle/>
          <a:p>
            <a:r>
              <a:rPr lang="en-US" sz="1400" dirty="0"/>
              <a:t>A.</a:t>
            </a:r>
            <a:endParaRPr lang="ru-RU" sz="1400" dirty="0"/>
          </a:p>
        </p:txBody>
      </p:sp>
      <p:pic>
        <p:nvPicPr>
          <p:cNvPr id="3" name="Рисунок 2"/>
          <p:cNvPicPr>
            <a:picLocks noChangeAspect="1"/>
          </p:cNvPicPr>
          <p:nvPr/>
        </p:nvPicPr>
        <p:blipFill>
          <a:blip r:embed="rId2"/>
          <a:stretch>
            <a:fillRect/>
          </a:stretch>
        </p:blipFill>
        <p:spPr>
          <a:xfrm>
            <a:off x="342900" y="3579990"/>
            <a:ext cx="8809148" cy="4267528"/>
          </a:xfrm>
          <a:prstGeom prst="rect">
            <a:avLst/>
          </a:prstGeom>
        </p:spPr>
      </p:pic>
      <p:pic>
        <p:nvPicPr>
          <p:cNvPr id="4" name="Рисунок 3"/>
          <p:cNvPicPr>
            <a:picLocks noChangeAspect="1"/>
          </p:cNvPicPr>
          <p:nvPr/>
        </p:nvPicPr>
        <p:blipFill>
          <a:blip r:embed="rId3"/>
          <a:stretch>
            <a:fillRect/>
          </a:stretch>
        </p:blipFill>
        <p:spPr>
          <a:xfrm>
            <a:off x="-818993" y="569516"/>
            <a:ext cx="9890012" cy="3049568"/>
          </a:xfrm>
          <a:prstGeom prst="rect">
            <a:avLst/>
          </a:prstGeom>
        </p:spPr>
      </p:pic>
      <p:sp>
        <p:nvSpPr>
          <p:cNvPr id="11" name="Заголовок 10"/>
          <p:cNvSpPr>
            <a:spLocks noGrp="1"/>
          </p:cNvSpPr>
          <p:nvPr>
            <p:ph type="title"/>
          </p:nvPr>
        </p:nvSpPr>
        <p:spPr>
          <a:xfrm>
            <a:off x="-515155" y="-206062"/>
            <a:ext cx="10087849" cy="991673"/>
          </a:xfrm>
        </p:spPr>
        <p:txBody>
          <a:bodyPr>
            <a:normAutofit/>
          </a:bodyPr>
          <a:lstStyle/>
          <a:p>
            <a:pPr algn="ctr"/>
            <a:r>
              <a:rPr lang="en-US" sz="2000" dirty="0" smtClean="0">
                <a:solidFill>
                  <a:srgbClr val="FF0000"/>
                </a:solidFill>
                <a:latin typeface="Britannic Bold" pitchFamily="34" charset="0"/>
              </a:rPr>
              <a:t>PTX diagrams for the deep seated inclusions in  </a:t>
            </a:r>
            <a:r>
              <a:rPr lang="en-US" sz="2000" dirty="0" err="1" smtClean="0">
                <a:solidFill>
                  <a:srgbClr val="FF0000"/>
                </a:solidFill>
                <a:latin typeface="Britannic Bold" pitchFamily="34" charset="0"/>
              </a:rPr>
              <a:t>Davik</a:t>
            </a:r>
            <a:r>
              <a:rPr lang="en-US" sz="2000" dirty="0" smtClean="0">
                <a:solidFill>
                  <a:srgbClr val="FF0000"/>
                </a:solidFill>
                <a:latin typeface="Britannic Bold" pitchFamily="34" charset="0"/>
              </a:rPr>
              <a:t> (Slave craton) and </a:t>
            </a:r>
            <a:br>
              <a:rPr lang="en-US" sz="2000" dirty="0" smtClean="0">
                <a:solidFill>
                  <a:srgbClr val="FF0000"/>
                </a:solidFill>
                <a:latin typeface="Britannic Bold" pitchFamily="34" charset="0"/>
              </a:rPr>
            </a:br>
            <a:r>
              <a:rPr lang="en-US" sz="2000" dirty="0" smtClean="0">
                <a:solidFill>
                  <a:srgbClr val="FF0000"/>
                </a:solidFill>
                <a:latin typeface="Britannic Bold" pitchFamily="34" charset="0"/>
              </a:rPr>
              <a:t>Lace kimberlites (Lesotho)  </a:t>
            </a:r>
            <a:endParaRPr lang="ru-RU" sz="2000" dirty="0">
              <a:solidFill>
                <a:srgbClr val="FF0000"/>
              </a:solidFill>
            </a:endParaRPr>
          </a:p>
        </p:txBody>
      </p:sp>
      <p:sp>
        <p:nvSpPr>
          <p:cNvPr id="14" name="Номер слайда 13"/>
          <p:cNvSpPr>
            <a:spLocks noGrp="1"/>
          </p:cNvSpPr>
          <p:nvPr>
            <p:ph type="sldNum" sz="quarter" idx="12"/>
          </p:nvPr>
        </p:nvSpPr>
        <p:spPr/>
        <p:txBody>
          <a:bodyPr/>
          <a:lstStyle/>
          <a:p>
            <a:fld id="{D08CF3AA-F14A-464B-9DA2-131B56706778}" type="slidenum">
              <a:rPr lang="ru-RU" smtClean="0"/>
              <a:pPr/>
              <a:t>15</a:t>
            </a:fld>
            <a:endParaRPr lang="ru-RU"/>
          </a:p>
        </p:txBody>
      </p:sp>
      <p:sp>
        <p:nvSpPr>
          <p:cNvPr id="15" name="Стрелка вправо 14">
            <a:hlinkClick r:id="" action="ppaction://hlinkshowjump?jump=previousslide"/>
          </p:cNvPr>
          <p:cNvSpPr/>
          <p:nvPr/>
        </p:nvSpPr>
        <p:spPr>
          <a:xfrm>
            <a:off x="8154473" y="270458"/>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hlinkClick r:id="" action="ppaction://hlinkshowjump?jump=nextslide"/>
          </p:cNvPr>
          <p:cNvSpPr/>
          <p:nvPr/>
        </p:nvSpPr>
        <p:spPr>
          <a:xfrm>
            <a:off x="9442360" y="283335"/>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672521" y="269315"/>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extLst>
      <p:ext uri="{BB962C8B-B14F-4D97-AF65-F5344CB8AC3E}">
        <p14:creationId xmlns:p14="http://schemas.microsoft.com/office/powerpoint/2010/main" xmlns="" val="256102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00112" y="744159"/>
            <a:ext cx="10430856" cy="299916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077912" y="3770325"/>
            <a:ext cx="10612437" cy="3459150"/>
          </a:xfrm>
          <a:prstGeom prst="rect">
            <a:avLst/>
          </a:prstGeom>
          <a:noFill/>
          <a:ln w="9525">
            <a:noFill/>
            <a:miter lim="800000"/>
            <a:headEnd/>
            <a:tailEnd/>
          </a:ln>
          <a:effectLst/>
        </p:spPr>
      </p:pic>
      <p:sp>
        <p:nvSpPr>
          <p:cNvPr id="6" name="Заголовок 10"/>
          <p:cNvSpPr txBox="1">
            <a:spLocks/>
          </p:cNvSpPr>
          <p:nvPr/>
        </p:nvSpPr>
        <p:spPr>
          <a:xfrm>
            <a:off x="266700" y="0"/>
            <a:ext cx="10174309" cy="99167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Britannic Bold" pitchFamily="34" charset="0"/>
                <a:ea typeface="+mj-ea"/>
                <a:cs typeface="+mj-cs"/>
              </a:rPr>
              <a:t>PTX diagrams for the deep seated inclusions in  KL4 (</a:t>
            </a:r>
            <a:r>
              <a:rPr kumimoji="0" lang="en-US" sz="2000" b="0" i="0" u="none" strike="noStrike" kern="1200" cap="none" spc="0" normalizeH="0" baseline="0" noProof="0" dirty="0" err="1" smtClean="0">
                <a:ln>
                  <a:noFill/>
                </a:ln>
                <a:solidFill>
                  <a:srgbClr val="FF0000"/>
                </a:solidFill>
                <a:effectLst/>
                <a:uLnTx/>
                <a:uFillTx/>
                <a:latin typeface="Britannic Bold" pitchFamily="34" charset="0"/>
                <a:ea typeface="+mj-ea"/>
                <a:cs typeface="+mj-cs"/>
              </a:rPr>
              <a:t>Drhawar</a:t>
            </a:r>
            <a:r>
              <a:rPr kumimoji="0" lang="en-US" sz="2000" b="0" i="0" u="none" strike="noStrike" kern="1200" cap="none" spc="0" normalizeH="0" baseline="0" noProof="0" dirty="0" smtClean="0">
                <a:ln>
                  <a:noFill/>
                </a:ln>
                <a:solidFill>
                  <a:srgbClr val="FF0000"/>
                </a:solidFill>
                <a:effectLst/>
                <a:uLnTx/>
                <a:uFillTx/>
                <a:latin typeface="Britannic Bold" pitchFamily="34" charset="0"/>
                <a:ea typeface="+mj-ea"/>
                <a:cs typeface="+mj-cs"/>
              </a:rPr>
              <a:t> craton)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Britannic Bold" pitchFamily="34" charset="0"/>
                <a:ea typeface="+mj-ea"/>
                <a:cs typeface="+mj-cs"/>
              </a:rPr>
              <a:t>and Sloan (Wyoming craton) kimberlites  </a:t>
            </a:r>
            <a:endParaRPr kumimoji="0" lang="ru-RU"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7" name="Номер слайда 6"/>
          <p:cNvSpPr>
            <a:spLocks noGrp="1"/>
          </p:cNvSpPr>
          <p:nvPr>
            <p:ph type="sldNum" sz="quarter" idx="12"/>
          </p:nvPr>
        </p:nvSpPr>
        <p:spPr/>
        <p:txBody>
          <a:bodyPr/>
          <a:lstStyle/>
          <a:p>
            <a:fld id="{D08CF3AA-F14A-464B-9DA2-131B56706778}" type="slidenum">
              <a:rPr lang="ru-RU" smtClean="0"/>
              <a:pPr/>
              <a:t>16</a:t>
            </a:fld>
            <a:endParaRPr lang="ru-RU"/>
          </a:p>
        </p:txBody>
      </p:sp>
      <p:sp>
        <p:nvSpPr>
          <p:cNvPr id="8" name="Стрелка вправо 7">
            <a:hlinkClick r:id="" action="ppaction://hlinkshowjump?jump=previousslide"/>
          </p:cNvPr>
          <p:cNvSpPr/>
          <p:nvPr/>
        </p:nvSpPr>
        <p:spPr>
          <a:xfrm>
            <a:off x="7987047" y="476520"/>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hlinkClick r:id="" action="ppaction://hlinkshowjump?jump=nextslide"/>
          </p:cNvPr>
          <p:cNvSpPr/>
          <p:nvPr/>
        </p:nvSpPr>
        <p:spPr>
          <a:xfrm>
            <a:off x="9274934" y="489397"/>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505095" y="475377"/>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616" y="1060975"/>
            <a:ext cx="10130468" cy="2772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Прямоугольник 14"/>
          <p:cNvSpPr/>
          <p:nvPr/>
        </p:nvSpPr>
        <p:spPr>
          <a:xfrm>
            <a:off x="1871144" y="587233"/>
            <a:ext cx="334772" cy="307777"/>
          </a:xfrm>
          <a:prstGeom prst="rect">
            <a:avLst/>
          </a:prstGeom>
        </p:spPr>
        <p:txBody>
          <a:bodyPr wrap="none">
            <a:spAutoFit/>
          </a:bodyPr>
          <a:lstStyle/>
          <a:p>
            <a:r>
              <a:rPr lang="en-US" sz="1400" dirty="0"/>
              <a:t>A.</a:t>
            </a:r>
            <a:endParaRPr lang="ru-RU" sz="1400" dirty="0"/>
          </a:p>
        </p:txBody>
      </p:sp>
      <p:sp>
        <p:nvSpPr>
          <p:cNvPr id="16" name="Прямоугольник 15"/>
          <p:cNvSpPr/>
          <p:nvPr/>
        </p:nvSpPr>
        <p:spPr>
          <a:xfrm>
            <a:off x="1871144" y="3479017"/>
            <a:ext cx="327334" cy="307777"/>
          </a:xfrm>
          <a:prstGeom prst="rect">
            <a:avLst/>
          </a:prstGeom>
        </p:spPr>
        <p:txBody>
          <a:bodyPr wrap="none">
            <a:spAutoFit/>
          </a:bodyPr>
          <a:lstStyle/>
          <a:p>
            <a:r>
              <a:rPr lang="en-US" sz="1400" dirty="0"/>
              <a:t>B.</a:t>
            </a:r>
            <a:endParaRPr lang="ru-RU" sz="14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564" y="3814968"/>
            <a:ext cx="10253021" cy="2868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Номер слайда 7"/>
          <p:cNvSpPr>
            <a:spLocks noGrp="1"/>
          </p:cNvSpPr>
          <p:nvPr>
            <p:ph type="sldNum" sz="quarter" idx="12"/>
          </p:nvPr>
        </p:nvSpPr>
        <p:spPr/>
        <p:txBody>
          <a:bodyPr/>
          <a:lstStyle/>
          <a:p>
            <a:fld id="{D08CF3AA-F14A-464B-9DA2-131B56706778}" type="slidenum">
              <a:rPr lang="ru-RU" smtClean="0"/>
              <a:pPr/>
              <a:t>17</a:t>
            </a:fld>
            <a:endParaRPr lang="ru-RU"/>
          </a:p>
        </p:txBody>
      </p:sp>
      <p:sp>
        <p:nvSpPr>
          <p:cNvPr id="9" name="Стрелка вправо 8">
            <a:hlinkClick r:id="" action="ppaction://hlinkshowjump?jump=previousslide"/>
          </p:cNvPr>
          <p:cNvSpPr/>
          <p:nvPr/>
        </p:nvSpPr>
        <p:spPr>
          <a:xfrm>
            <a:off x="7780985" y="244700"/>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a:hlinkClick r:id="" action="ppaction://hlinkshowjump?jump=nextslide"/>
          </p:cNvPr>
          <p:cNvSpPr/>
          <p:nvPr/>
        </p:nvSpPr>
        <p:spPr>
          <a:xfrm>
            <a:off x="9068872" y="257577"/>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299033" y="243557"/>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
        <p:nvSpPr>
          <p:cNvPr id="18" name="Прямоугольник 17"/>
          <p:cNvSpPr/>
          <p:nvPr/>
        </p:nvSpPr>
        <p:spPr>
          <a:xfrm>
            <a:off x="2270438" y="162654"/>
            <a:ext cx="4953000" cy="590931"/>
          </a:xfrm>
          <a:prstGeom prst="rect">
            <a:avLst/>
          </a:prstGeom>
        </p:spPr>
        <p:txBody>
          <a:bodyPr>
            <a:spAutoFit/>
          </a:bodyPr>
          <a:lstStyle/>
          <a:p>
            <a:pPr lvl="0" algn="ctr">
              <a:lnSpc>
                <a:spcPct val="90000"/>
              </a:lnSpc>
              <a:spcBef>
                <a:spcPct val="0"/>
              </a:spcBef>
              <a:defRPr/>
            </a:pPr>
            <a:r>
              <a:rPr lang="en-US" dirty="0" smtClean="0">
                <a:solidFill>
                  <a:srgbClr val="FF0000"/>
                </a:solidFill>
                <a:latin typeface="Britannic Bold" pitchFamily="34" charset="0"/>
              </a:rPr>
              <a:t>PTX diagrams for </a:t>
            </a:r>
            <a:r>
              <a:rPr lang="en-US" dirty="0" smtClean="0">
                <a:solidFill>
                  <a:srgbClr val="FF0000"/>
                </a:solidFill>
                <a:latin typeface="Britannic Bold" pitchFamily="34" charset="0"/>
              </a:rPr>
              <a:t>diamond </a:t>
            </a:r>
            <a:r>
              <a:rPr lang="en-US" dirty="0" err="1" smtClean="0">
                <a:solidFill>
                  <a:srgbClr val="FF0000"/>
                </a:solidFill>
                <a:latin typeface="Britannic Bold" pitchFamily="34" charset="0"/>
              </a:rPr>
              <a:t>inclusionsof</a:t>
            </a:r>
            <a:r>
              <a:rPr lang="en-US" dirty="0" smtClean="0">
                <a:solidFill>
                  <a:srgbClr val="FF0000"/>
                </a:solidFill>
                <a:latin typeface="Britannic Bold" pitchFamily="34" charset="0"/>
              </a:rPr>
              <a:t> </a:t>
            </a:r>
            <a:r>
              <a:rPr lang="en-US" dirty="0" err="1" smtClean="0">
                <a:solidFill>
                  <a:srgbClr val="FF0000"/>
                </a:solidFill>
                <a:latin typeface="Britannic Bold" pitchFamily="34" charset="0"/>
              </a:rPr>
              <a:t>Ebelyakn</a:t>
            </a:r>
            <a:r>
              <a:rPr lang="en-US" dirty="0" smtClean="0">
                <a:solidFill>
                  <a:srgbClr val="FF0000"/>
                </a:solidFill>
                <a:latin typeface="Britannic Bold" pitchFamily="34" charset="0"/>
              </a:rPr>
              <a:t> placer </a:t>
            </a:r>
            <a:r>
              <a:rPr lang="en-US" dirty="0" err="1" smtClean="0">
                <a:solidFill>
                  <a:srgbClr val="FF0000"/>
                </a:solidFill>
                <a:latin typeface="Britannic Bold" pitchFamily="34" charset="0"/>
              </a:rPr>
              <a:t>andNyurbinskaya</a:t>
            </a:r>
            <a:r>
              <a:rPr lang="en-US" dirty="0" smtClean="0">
                <a:solidFill>
                  <a:srgbClr val="FF0000"/>
                </a:solidFill>
                <a:latin typeface="Britannic Bold" pitchFamily="34" charset="0"/>
              </a:rPr>
              <a:t> pipe</a:t>
            </a:r>
            <a:endParaRPr lang="ru-RU" dirty="0">
              <a:solidFill>
                <a:srgbClr val="FF0000"/>
              </a:solidFill>
            </a:endParaRPr>
          </a:p>
        </p:txBody>
      </p:sp>
    </p:spTree>
    <p:extLst>
      <p:ext uri="{BB962C8B-B14F-4D97-AF65-F5344CB8AC3E}">
        <p14:creationId xmlns:p14="http://schemas.microsoft.com/office/powerpoint/2010/main" xmlns="" val="4126588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a:srcRect/>
          <a:stretch>
            <a:fillRect/>
          </a:stretch>
        </p:blipFill>
        <p:spPr bwMode="auto">
          <a:xfrm>
            <a:off x="-1083469" y="571500"/>
            <a:ext cx="11680825" cy="3067050"/>
          </a:xfrm>
          <a:prstGeom prst="rect">
            <a:avLst/>
          </a:prstGeom>
          <a:noFill/>
          <a:ln w="9525">
            <a:noFill/>
            <a:miter lim="800000"/>
            <a:headEnd/>
            <a:tailEnd/>
          </a:ln>
        </p:spPr>
      </p:pic>
      <p:pic>
        <p:nvPicPr>
          <p:cNvPr id="27652" name="Picture 4"/>
          <p:cNvPicPr>
            <a:picLocks noGrp="1" noChangeAspect="1" noChangeArrowheads="1"/>
          </p:cNvPicPr>
          <p:nvPr>
            <p:ph idx="1"/>
          </p:nvPr>
        </p:nvPicPr>
        <p:blipFill>
          <a:blip r:embed="rId3"/>
          <a:srcRect/>
          <a:stretch>
            <a:fillRect/>
          </a:stretch>
        </p:blipFill>
        <p:spPr>
          <a:xfrm>
            <a:off x="-1160860" y="3744914"/>
            <a:ext cx="11787453" cy="3113087"/>
          </a:xfrm>
          <a:noFill/>
        </p:spPr>
      </p:pic>
      <p:sp>
        <p:nvSpPr>
          <p:cNvPr id="5" name="Номер слайда 4"/>
          <p:cNvSpPr>
            <a:spLocks noGrp="1"/>
          </p:cNvSpPr>
          <p:nvPr>
            <p:ph type="sldNum" sz="quarter" idx="12"/>
          </p:nvPr>
        </p:nvSpPr>
        <p:spPr/>
        <p:txBody>
          <a:bodyPr/>
          <a:lstStyle/>
          <a:p>
            <a:fld id="{D08CF3AA-F14A-464B-9DA2-131B56706778}" type="slidenum">
              <a:rPr lang="ru-RU" smtClean="0"/>
              <a:pPr/>
              <a:t>18</a:t>
            </a:fld>
            <a:endParaRPr lang="ru-RU"/>
          </a:p>
        </p:txBody>
      </p:sp>
      <p:sp>
        <p:nvSpPr>
          <p:cNvPr id="6" name="Стрелка вправо 5">
            <a:hlinkClick r:id="" action="ppaction://hlinkshowjump?jump=previousslide"/>
          </p:cNvPr>
          <p:cNvSpPr/>
          <p:nvPr/>
        </p:nvSpPr>
        <p:spPr>
          <a:xfrm>
            <a:off x="7935531" y="193184"/>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a:hlinkClick r:id="" action="ppaction://hlinkshowjump?jump=nextslide"/>
          </p:cNvPr>
          <p:cNvSpPr/>
          <p:nvPr/>
        </p:nvSpPr>
        <p:spPr>
          <a:xfrm>
            <a:off x="9223418" y="206061"/>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453579" y="192041"/>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p:cNvPicPr>
            <a:picLocks noGrp="1" noChangeAspect="1" noChangeArrowheads="1"/>
          </p:cNvPicPr>
          <p:nvPr>
            <p:ph idx="1"/>
          </p:nvPr>
        </p:nvPicPr>
        <p:blipFill>
          <a:blip r:embed="rId2"/>
          <a:srcRect/>
          <a:stretch>
            <a:fillRect/>
          </a:stretch>
        </p:blipFill>
        <p:spPr>
          <a:xfrm>
            <a:off x="-851297" y="3857626"/>
            <a:ext cx="10549203" cy="2767013"/>
          </a:xfrm>
          <a:noFill/>
        </p:spPr>
      </p:pic>
      <p:pic>
        <p:nvPicPr>
          <p:cNvPr id="28676" name="Picture 4"/>
          <p:cNvPicPr>
            <a:picLocks noChangeAspect="1" noChangeArrowheads="1"/>
          </p:cNvPicPr>
          <p:nvPr/>
        </p:nvPicPr>
        <p:blipFill>
          <a:blip r:embed="rId3"/>
          <a:srcRect/>
          <a:stretch>
            <a:fillRect/>
          </a:stretch>
        </p:blipFill>
        <p:spPr bwMode="auto">
          <a:xfrm>
            <a:off x="-1083468" y="642939"/>
            <a:ext cx="10989469" cy="2884487"/>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D08CF3AA-F14A-464B-9DA2-131B56706778}" type="slidenum">
              <a:rPr lang="ru-RU" smtClean="0"/>
              <a:pPr/>
              <a:t>19</a:t>
            </a:fld>
            <a:endParaRPr lang="ru-RU"/>
          </a:p>
        </p:txBody>
      </p:sp>
      <p:sp>
        <p:nvSpPr>
          <p:cNvPr id="6" name="Стрелка вправо 5">
            <a:hlinkClick r:id="" action="ppaction://hlinkshowjump?jump=previousslide"/>
          </p:cNvPr>
          <p:cNvSpPr/>
          <p:nvPr/>
        </p:nvSpPr>
        <p:spPr>
          <a:xfrm>
            <a:off x="7755227" y="193184"/>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a:hlinkClick r:id="" action="ppaction://hlinkshowjump?jump=nextslide"/>
          </p:cNvPr>
          <p:cNvSpPr/>
          <p:nvPr/>
        </p:nvSpPr>
        <p:spPr>
          <a:xfrm>
            <a:off x="9043114" y="206061"/>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hlinkClick r:id="rId4" action="ppaction://hlinksldjump"/>
          </p:cNvPr>
          <p:cNvSpPr/>
          <p:nvPr/>
        </p:nvSpPr>
        <p:spPr>
          <a:xfrm>
            <a:off x="8273275" y="192041"/>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5" action="ppaction://hlinksldjump"/>
              </a:rPr>
              <a:t>Home</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581" y="502275"/>
            <a:ext cx="2306861" cy="746975"/>
          </a:xfrm>
          <a:solidFill>
            <a:srgbClr val="00FF99"/>
          </a:solidFill>
        </p:spPr>
        <p:txBody>
          <a:bodyPr>
            <a:noAutofit/>
          </a:bodyPr>
          <a:lstStyle/>
          <a:p>
            <a:r>
              <a:rPr lang="en-US" sz="2400" dirty="0" err="1" smtClean="0">
                <a:solidFill>
                  <a:srgbClr val="FF0000"/>
                </a:solidFill>
                <a:latin typeface="Britannic Bold" pitchFamily="34" charset="0"/>
                <a:hlinkClick r:id="rId2" action="ppaction://hlinksldjump"/>
              </a:rPr>
              <a:t>Evoluation</a:t>
            </a:r>
            <a:r>
              <a:rPr lang="en-US" sz="2400" dirty="0" smtClean="0">
                <a:solidFill>
                  <a:srgbClr val="FF0000"/>
                </a:solidFill>
                <a:latin typeface="Britannic Bold" pitchFamily="34" charset="0"/>
                <a:hlinkClick r:id="rId2" action="ppaction://hlinksldjump"/>
              </a:rPr>
              <a:t> of method for Cpx </a:t>
            </a:r>
            <a:endParaRPr lang="ru-RU" sz="2400" dirty="0">
              <a:solidFill>
                <a:srgbClr val="FF0000"/>
              </a:solidFill>
              <a:hlinkClick r:id="rId2" action="ppaction://hlinksldjump"/>
            </a:endParaRPr>
          </a:p>
        </p:txBody>
      </p:sp>
      <p:sp>
        <p:nvSpPr>
          <p:cNvPr id="4" name="Заголовок 1"/>
          <p:cNvSpPr txBox="1">
            <a:spLocks/>
          </p:cNvSpPr>
          <p:nvPr/>
        </p:nvSpPr>
        <p:spPr>
          <a:xfrm>
            <a:off x="4246341" y="1813776"/>
            <a:ext cx="2025670" cy="746975"/>
          </a:xfrm>
          <a:prstGeom prst="rect">
            <a:avLst/>
          </a:prstGeom>
          <a:solidFill>
            <a:srgbClr val="00FF00"/>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Britannic Bold" pitchFamily="34" charset="0"/>
                <a:ea typeface="+mj-ea"/>
                <a:cs typeface="+mj-cs"/>
              </a:rPr>
              <a:t>Variations of  eclogitic </a:t>
            </a:r>
            <a:r>
              <a:rPr kumimoji="0" lang="en-US" sz="2400" b="0" i="0" u="none" strike="noStrike" kern="1200" cap="none" spc="0" normalizeH="0" noProof="0" dirty="0" smtClean="0">
                <a:ln>
                  <a:noFill/>
                </a:ln>
                <a:solidFill>
                  <a:srgbClr val="FF0000"/>
                </a:solidFill>
                <a:effectLst/>
                <a:uLnTx/>
                <a:uFillTx/>
                <a:latin typeface="Britannic Bold" pitchFamily="34" charset="0"/>
                <a:ea typeface="+mj-ea"/>
                <a:cs typeface="+mj-cs"/>
              </a:rPr>
              <a:t>Cpx</a:t>
            </a:r>
            <a:endParaRPr kumimoji="0" lang="ru-RU" sz="2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Стрелка вправо 5">
            <a:hlinkClick r:id="" action="ppaction://hlinkshowjump?jump=previousslide"/>
          </p:cNvPr>
          <p:cNvSpPr/>
          <p:nvPr/>
        </p:nvSpPr>
        <p:spPr>
          <a:xfrm>
            <a:off x="7830356" y="6156103"/>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nextslide"/>
          </p:cNvPr>
          <p:cNvSpPr/>
          <p:nvPr/>
        </p:nvSpPr>
        <p:spPr>
          <a:xfrm>
            <a:off x="9028091" y="6143222"/>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348404" y="6154960"/>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
        <p:nvSpPr>
          <p:cNvPr id="12" name="Номер слайда 11"/>
          <p:cNvSpPr>
            <a:spLocks noGrp="1"/>
          </p:cNvSpPr>
          <p:nvPr>
            <p:ph type="sldNum" sz="quarter" idx="12"/>
          </p:nvPr>
        </p:nvSpPr>
        <p:spPr/>
        <p:txBody>
          <a:bodyPr/>
          <a:lstStyle/>
          <a:p>
            <a:fld id="{D08CF3AA-F14A-464B-9DA2-131B56706778}" type="slidenum">
              <a:rPr lang="ru-RU" smtClean="0"/>
              <a:pPr/>
              <a:t>2</a:t>
            </a:fld>
            <a:endParaRPr lang="ru-RU"/>
          </a:p>
        </p:txBody>
      </p:sp>
      <p:sp>
        <p:nvSpPr>
          <p:cNvPr id="13" name="Прямоугольник 12">
            <a:hlinkClick r:id="rId4" action="ppaction://hlinksldjump"/>
          </p:cNvPr>
          <p:cNvSpPr/>
          <p:nvPr/>
        </p:nvSpPr>
        <p:spPr>
          <a:xfrm>
            <a:off x="6108254" y="668560"/>
            <a:ext cx="3153427" cy="461665"/>
          </a:xfrm>
          <a:prstGeom prst="rect">
            <a:avLst/>
          </a:prstGeom>
          <a:solidFill>
            <a:srgbClr val="FFFF00"/>
          </a:solidFill>
          <a:ln>
            <a:solidFill>
              <a:schemeClr val="accent4"/>
            </a:solidFill>
          </a:ln>
        </p:spPr>
        <p:txBody>
          <a:bodyPr wrap="none">
            <a:spAutoFit/>
          </a:bodyPr>
          <a:lstStyle/>
          <a:p>
            <a:r>
              <a:rPr lang="en-US" sz="2400" b="1" dirty="0" err="1" smtClean="0">
                <a:solidFill>
                  <a:srgbClr val="FF0000"/>
                </a:solidFill>
                <a:latin typeface="Britannic Bold" pitchFamily="34" charset="0"/>
              </a:rPr>
              <a:t>Orogenic</a:t>
            </a:r>
            <a:r>
              <a:rPr lang="en-US" sz="2400" b="1" dirty="0" smtClean="0">
                <a:solidFill>
                  <a:srgbClr val="FF0000"/>
                </a:solidFill>
                <a:latin typeface="Britannic Bold" pitchFamily="34" charset="0"/>
              </a:rPr>
              <a:t> eclogites PT</a:t>
            </a:r>
            <a:endParaRPr lang="ru-RU" sz="2400" dirty="0"/>
          </a:p>
        </p:txBody>
      </p:sp>
      <p:sp>
        <p:nvSpPr>
          <p:cNvPr id="14" name="Прямоугольник 13">
            <a:hlinkClick r:id="rId5" action="ppaction://hlinksldjump"/>
          </p:cNvPr>
          <p:cNvSpPr/>
          <p:nvPr/>
        </p:nvSpPr>
        <p:spPr>
          <a:xfrm>
            <a:off x="441637" y="1856585"/>
            <a:ext cx="3537934" cy="1200329"/>
          </a:xfrm>
          <a:prstGeom prst="rect">
            <a:avLst/>
          </a:prstGeom>
          <a:solidFill>
            <a:srgbClr val="FFFF00"/>
          </a:solidFill>
        </p:spPr>
        <p:txBody>
          <a:bodyPr wrap="square">
            <a:spAutoFit/>
          </a:bodyPr>
          <a:lstStyle/>
          <a:p>
            <a:pPr algn="ctr"/>
            <a:r>
              <a:rPr lang="en-US" sz="2400" b="1" dirty="0" smtClean="0">
                <a:solidFill>
                  <a:srgbClr val="FF0000"/>
                </a:solidFill>
                <a:latin typeface="Britannic Bold" pitchFamily="34" charset="0"/>
                <a:cs typeface="Arial" panose="020B0604020202020204" pitchFamily="34" charset="0"/>
              </a:rPr>
              <a:t>PT </a:t>
            </a:r>
            <a:r>
              <a:rPr lang="en-US" sz="2400" b="1" dirty="0" smtClean="0">
                <a:solidFill>
                  <a:srgbClr val="FF0000"/>
                </a:solidFill>
                <a:latin typeface="Britannic Bold" pitchFamily="34" charset="0"/>
                <a:cs typeface="Arial" panose="020B0604020202020204" pitchFamily="34" charset="0"/>
              </a:rPr>
              <a:t>conditions </a:t>
            </a:r>
            <a:r>
              <a:rPr lang="en-US" sz="2400" b="1" dirty="0" smtClean="0">
                <a:solidFill>
                  <a:srgbClr val="FF0000"/>
                </a:solidFill>
                <a:latin typeface="Britannic Bold" pitchFamily="34" charset="0"/>
                <a:cs typeface="Arial" panose="020B0604020202020204" pitchFamily="34" charset="0"/>
              </a:rPr>
              <a:t>checked using  experimental </a:t>
            </a:r>
            <a:r>
              <a:rPr lang="en-US" sz="2400" b="1" dirty="0" smtClean="0">
                <a:solidFill>
                  <a:srgbClr val="FF0000"/>
                </a:solidFill>
                <a:latin typeface="Britannic Bold" pitchFamily="34" charset="0"/>
                <a:cs typeface="Arial" panose="020B0604020202020204" pitchFamily="34" charset="0"/>
                <a:hlinkClick r:id="rId6" action="ppaction://hlinksldjump"/>
              </a:rPr>
              <a:t>data</a:t>
            </a:r>
            <a:endParaRPr lang="en-US" sz="2400" b="1" dirty="0" smtClean="0">
              <a:solidFill>
                <a:srgbClr val="FF0000"/>
              </a:solidFill>
              <a:latin typeface="Britannic Bold" pitchFamily="34" charset="0"/>
              <a:cs typeface="Arial" panose="020B0604020202020204" pitchFamily="34" charset="0"/>
            </a:endParaRPr>
          </a:p>
        </p:txBody>
      </p:sp>
      <p:sp>
        <p:nvSpPr>
          <p:cNvPr id="16" name="Заголовок 1">
            <a:hlinkClick r:id="rId7" action="ppaction://hlinksldjump"/>
          </p:cNvPr>
          <p:cNvSpPr txBox="1">
            <a:spLocks/>
          </p:cNvSpPr>
          <p:nvPr/>
        </p:nvSpPr>
        <p:spPr>
          <a:xfrm>
            <a:off x="6606862" y="1622737"/>
            <a:ext cx="2627290" cy="579549"/>
          </a:xfrm>
          <a:prstGeom prst="rect">
            <a:avLst/>
          </a:prstGeom>
          <a:solidFill>
            <a:schemeClr val="accent4">
              <a:lumMod val="40000"/>
              <a:lumOff val="6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accent4">
                    <a:lumMod val="75000"/>
                  </a:schemeClr>
                </a:solidFill>
                <a:effectLst/>
                <a:uLnTx/>
                <a:uFillTx/>
                <a:latin typeface="Britannic Bold" pitchFamily="34" charset="0"/>
                <a:ea typeface="+mj-ea"/>
                <a:cs typeface="+mj-cs"/>
                <a:hlinkClick r:id="rId8" action="ppaction://hlinksldjump"/>
              </a:rPr>
              <a:t>Correlations</a:t>
            </a:r>
            <a:r>
              <a:rPr kumimoji="0" lang="en-US" sz="2400" b="0" i="0" u="none" strike="noStrike" kern="1200" cap="none" spc="0" normalizeH="0" baseline="0" noProof="0" dirty="0" smtClean="0">
                <a:ln>
                  <a:noFill/>
                </a:ln>
                <a:solidFill>
                  <a:schemeClr val="accent4">
                    <a:lumMod val="75000"/>
                  </a:schemeClr>
                </a:solidFill>
                <a:effectLst/>
                <a:uLnTx/>
                <a:uFillTx/>
                <a:latin typeface="Britannic Bold" pitchFamily="34" charset="0"/>
                <a:ea typeface="+mj-ea"/>
                <a:cs typeface="+mj-cs"/>
              </a:rPr>
              <a:t> for natural eclogites</a:t>
            </a:r>
            <a:endParaRPr kumimoji="0" lang="ru-RU" sz="2400" b="0" i="0" u="none" strike="noStrike" kern="1200" cap="none" spc="0" normalizeH="0" baseline="0" noProof="0" dirty="0" smtClean="0">
              <a:ln>
                <a:noFill/>
              </a:ln>
              <a:solidFill>
                <a:schemeClr val="accent4">
                  <a:lumMod val="75000"/>
                </a:schemeClr>
              </a:solidFill>
              <a:effectLst/>
              <a:uLnTx/>
              <a:uFillTx/>
              <a:latin typeface="+mj-lt"/>
              <a:ea typeface="+mj-ea"/>
              <a:cs typeface="+mj-cs"/>
            </a:endParaRPr>
          </a:p>
        </p:txBody>
      </p:sp>
      <p:sp>
        <p:nvSpPr>
          <p:cNvPr id="18" name="Прямоугольник 17">
            <a:hlinkClick r:id="rId9" action="ppaction://hlinksldjump"/>
          </p:cNvPr>
          <p:cNvSpPr/>
          <p:nvPr/>
        </p:nvSpPr>
        <p:spPr>
          <a:xfrm>
            <a:off x="3374175" y="448049"/>
            <a:ext cx="2476500" cy="1089529"/>
          </a:xfrm>
          <a:prstGeom prst="rect">
            <a:avLst/>
          </a:prstGeom>
          <a:solidFill>
            <a:srgbClr val="FF99FF"/>
          </a:solidFill>
        </p:spPr>
        <p:txBody>
          <a:bodyPr>
            <a:spAutoFit/>
          </a:bodyPr>
          <a:lstStyle/>
          <a:p>
            <a:pPr lvl="0">
              <a:lnSpc>
                <a:spcPct val="90000"/>
              </a:lnSpc>
              <a:spcBef>
                <a:spcPct val="0"/>
              </a:spcBef>
              <a:defRPr/>
            </a:pPr>
            <a:r>
              <a:rPr lang="en-US" sz="2400" dirty="0" err="1" smtClean="0">
                <a:solidFill>
                  <a:srgbClr val="FF0000"/>
                </a:solidFill>
                <a:latin typeface="Britannic Bold" pitchFamily="34" charset="0"/>
                <a:hlinkClick r:id="rId2" action="ppaction://hlinksldjump"/>
              </a:rPr>
              <a:t>Evoluation</a:t>
            </a:r>
            <a:r>
              <a:rPr lang="en-US" sz="2400" dirty="0" smtClean="0">
                <a:solidFill>
                  <a:srgbClr val="FF0000"/>
                </a:solidFill>
                <a:latin typeface="Britannic Bold" pitchFamily="34" charset="0"/>
                <a:hlinkClick r:id="rId2" action="ppaction://hlinksldjump"/>
              </a:rPr>
              <a:t> of method for eclogitic Garnet </a:t>
            </a:r>
            <a:endParaRPr lang="ru-RU" sz="2400" dirty="0">
              <a:solidFill>
                <a:srgbClr val="FF0000"/>
              </a:solidFill>
              <a:latin typeface="Calibri Light"/>
              <a:hlinkClick r:id="rId9" action="ppaction://hlinksldjump"/>
            </a:endParaRPr>
          </a:p>
        </p:txBody>
      </p:sp>
      <p:sp>
        <p:nvSpPr>
          <p:cNvPr id="19" name="Прямоугольник 18">
            <a:hlinkClick r:id="rId10" action="ppaction://hlinksldjump"/>
          </p:cNvPr>
          <p:cNvSpPr/>
          <p:nvPr/>
        </p:nvSpPr>
        <p:spPr>
          <a:xfrm>
            <a:off x="493154" y="3571417"/>
            <a:ext cx="4953000" cy="590931"/>
          </a:xfrm>
          <a:prstGeom prst="rect">
            <a:avLst/>
          </a:prstGeom>
          <a:solidFill>
            <a:schemeClr val="accent2">
              <a:lumMod val="60000"/>
              <a:lumOff val="40000"/>
            </a:schemeClr>
          </a:solidFill>
        </p:spPr>
        <p:txBody>
          <a:bodyPr>
            <a:spAutoFit/>
          </a:bodyPr>
          <a:lstStyle/>
          <a:p>
            <a:pPr lvl="0" algn="ctr">
              <a:lnSpc>
                <a:spcPct val="90000"/>
              </a:lnSpc>
              <a:spcBef>
                <a:spcPct val="0"/>
              </a:spcBef>
              <a:defRPr/>
            </a:pPr>
            <a:r>
              <a:rPr lang="en-US" dirty="0" smtClean="0">
                <a:solidFill>
                  <a:srgbClr val="FF0000"/>
                </a:solidFill>
                <a:latin typeface="Britannic Bold" pitchFamily="34" charset="0"/>
              </a:rPr>
              <a:t>PTX diagrams for the deep seated inclusions in  Mir  and Udachnaya kimberlites  </a:t>
            </a:r>
            <a:endParaRPr lang="ru-RU" dirty="0">
              <a:solidFill>
                <a:srgbClr val="FF0000"/>
              </a:solidFill>
            </a:endParaRPr>
          </a:p>
        </p:txBody>
      </p:sp>
      <p:sp>
        <p:nvSpPr>
          <p:cNvPr id="20" name="Прямоугольник 19">
            <a:hlinkClick r:id="rId11" action="ppaction://hlinksldjump"/>
          </p:cNvPr>
          <p:cNvSpPr/>
          <p:nvPr/>
        </p:nvSpPr>
        <p:spPr>
          <a:xfrm>
            <a:off x="493153" y="4435526"/>
            <a:ext cx="4953000" cy="923330"/>
          </a:xfrm>
          <a:prstGeom prst="rect">
            <a:avLst/>
          </a:prstGeom>
          <a:solidFill>
            <a:srgbClr val="0099FF"/>
          </a:solidFill>
        </p:spPr>
        <p:txBody>
          <a:bodyPr>
            <a:spAutoFit/>
          </a:bodyPr>
          <a:lstStyle/>
          <a:p>
            <a:pPr algn="ctr"/>
            <a:r>
              <a:rPr lang="en-US" dirty="0" smtClean="0">
                <a:solidFill>
                  <a:srgbClr val="7030A0"/>
                </a:solidFill>
                <a:latin typeface="Britannic Bold" pitchFamily="34" charset="0"/>
              </a:rPr>
              <a:t>PTX diagrams for the deep seated inclusions in  </a:t>
            </a:r>
            <a:r>
              <a:rPr lang="en-US" dirty="0" err="1" smtClean="0">
                <a:solidFill>
                  <a:srgbClr val="7030A0"/>
                </a:solidFill>
                <a:latin typeface="Britannic Bold" pitchFamily="34" charset="0"/>
              </a:rPr>
              <a:t>Davik</a:t>
            </a:r>
            <a:r>
              <a:rPr lang="en-US" dirty="0" smtClean="0">
                <a:solidFill>
                  <a:srgbClr val="7030A0"/>
                </a:solidFill>
                <a:latin typeface="Britannic Bold" pitchFamily="34" charset="0"/>
              </a:rPr>
              <a:t> (Slave craton) and </a:t>
            </a:r>
            <a:br>
              <a:rPr lang="en-US" dirty="0" smtClean="0">
                <a:solidFill>
                  <a:srgbClr val="7030A0"/>
                </a:solidFill>
                <a:latin typeface="Britannic Bold" pitchFamily="34" charset="0"/>
              </a:rPr>
            </a:br>
            <a:r>
              <a:rPr lang="en-US" dirty="0" smtClean="0">
                <a:solidFill>
                  <a:srgbClr val="7030A0"/>
                </a:solidFill>
                <a:latin typeface="Britannic Bold" pitchFamily="34" charset="0"/>
              </a:rPr>
              <a:t>Lace kimberlites (Lesotho) </a:t>
            </a:r>
            <a:endParaRPr lang="ru-RU" dirty="0">
              <a:solidFill>
                <a:srgbClr val="7030A0"/>
              </a:solidFill>
            </a:endParaRPr>
          </a:p>
        </p:txBody>
      </p:sp>
      <p:sp>
        <p:nvSpPr>
          <p:cNvPr id="21" name="Прямоугольник 20">
            <a:hlinkClick r:id="rId12" action="ppaction://hlinksldjump"/>
          </p:cNvPr>
          <p:cNvSpPr/>
          <p:nvPr/>
        </p:nvSpPr>
        <p:spPr>
          <a:xfrm>
            <a:off x="5644704" y="2789944"/>
            <a:ext cx="3821269" cy="1338828"/>
          </a:xfrm>
          <a:prstGeom prst="rect">
            <a:avLst/>
          </a:prstGeom>
          <a:solidFill>
            <a:srgbClr val="FF99FF"/>
          </a:solidFill>
        </p:spPr>
        <p:txBody>
          <a:bodyPr wrap="square">
            <a:spAutoFit/>
          </a:bodyPr>
          <a:lstStyle/>
          <a:p>
            <a:pPr lvl="0" algn="ctr">
              <a:lnSpc>
                <a:spcPct val="90000"/>
              </a:lnSpc>
              <a:spcBef>
                <a:spcPct val="0"/>
              </a:spcBef>
              <a:defRPr/>
            </a:pPr>
            <a:r>
              <a:rPr lang="en-US" dirty="0" smtClean="0">
                <a:solidFill>
                  <a:srgbClr val="CC00FF"/>
                </a:solidFill>
                <a:latin typeface="Britannic Bold" pitchFamily="34" charset="0"/>
              </a:rPr>
              <a:t>PTX diagrams for the deep seated inclusions in  KL4 (</a:t>
            </a:r>
            <a:r>
              <a:rPr lang="en-US" dirty="0" err="1" smtClean="0">
                <a:solidFill>
                  <a:srgbClr val="CC00FF"/>
                </a:solidFill>
                <a:latin typeface="Britannic Bold" pitchFamily="34" charset="0"/>
              </a:rPr>
              <a:t>Drhawar</a:t>
            </a:r>
            <a:r>
              <a:rPr lang="en-US" dirty="0" smtClean="0">
                <a:solidFill>
                  <a:srgbClr val="CC00FF"/>
                </a:solidFill>
                <a:latin typeface="Britannic Bold" pitchFamily="34" charset="0"/>
              </a:rPr>
              <a:t> craton)  </a:t>
            </a:r>
          </a:p>
          <a:p>
            <a:pPr lvl="0" algn="ctr">
              <a:lnSpc>
                <a:spcPct val="90000"/>
              </a:lnSpc>
              <a:spcBef>
                <a:spcPct val="0"/>
              </a:spcBef>
              <a:defRPr/>
            </a:pPr>
            <a:r>
              <a:rPr lang="en-US" dirty="0" smtClean="0">
                <a:solidFill>
                  <a:srgbClr val="CC00FF"/>
                </a:solidFill>
                <a:latin typeface="Britannic Bold" pitchFamily="34" charset="0"/>
              </a:rPr>
              <a:t>and Sloan (Wyoming craton) kimberlites  </a:t>
            </a:r>
            <a:endParaRPr lang="ru-RU" dirty="0">
              <a:solidFill>
                <a:srgbClr val="CC00FF"/>
              </a:solidFill>
            </a:endParaRPr>
          </a:p>
        </p:txBody>
      </p:sp>
      <p:sp>
        <p:nvSpPr>
          <p:cNvPr id="22" name="Прямоугольник 21"/>
          <p:cNvSpPr/>
          <p:nvPr/>
        </p:nvSpPr>
        <p:spPr>
          <a:xfrm>
            <a:off x="699216" y="5683552"/>
            <a:ext cx="4117483" cy="840230"/>
          </a:xfrm>
          <a:prstGeom prst="rect">
            <a:avLst/>
          </a:prstGeom>
          <a:solidFill>
            <a:srgbClr val="FF66FF"/>
          </a:solidFill>
        </p:spPr>
        <p:txBody>
          <a:bodyPr wrap="square">
            <a:spAutoFit/>
          </a:bodyPr>
          <a:lstStyle/>
          <a:p>
            <a:pPr lvl="0" algn="ctr">
              <a:lnSpc>
                <a:spcPct val="90000"/>
              </a:lnSpc>
              <a:spcBef>
                <a:spcPct val="0"/>
              </a:spcBef>
              <a:defRPr/>
            </a:pPr>
            <a:r>
              <a:rPr lang="en-US" dirty="0" smtClean="0">
                <a:solidFill>
                  <a:srgbClr val="FF0066"/>
                </a:solidFill>
                <a:latin typeface="Britannic Bold" pitchFamily="34" charset="0"/>
              </a:rPr>
              <a:t>PTX diagrams for diamond </a:t>
            </a:r>
            <a:r>
              <a:rPr lang="en-US" dirty="0" err="1" smtClean="0">
                <a:solidFill>
                  <a:srgbClr val="FF0066"/>
                </a:solidFill>
                <a:latin typeface="Britannic Bold" pitchFamily="34" charset="0"/>
              </a:rPr>
              <a:t>inclusionsof</a:t>
            </a:r>
            <a:r>
              <a:rPr lang="en-US" dirty="0" smtClean="0">
                <a:solidFill>
                  <a:srgbClr val="FF0066"/>
                </a:solidFill>
                <a:latin typeface="Britannic Bold" pitchFamily="34" charset="0"/>
              </a:rPr>
              <a:t> </a:t>
            </a:r>
            <a:r>
              <a:rPr lang="en-US" dirty="0" err="1" smtClean="0">
                <a:solidFill>
                  <a:srgbClr val="FF0066"/>
                </a:solidFill>
                <a:latin typeface="Britannic Bold" pitchFamily="34" charset="0"/>
              </a:rPr>
              <a:t>Ebelyakn</a:t>
            </a:r>
            <a:r>
              <a:rPr lang="en-US" dirty="0" smtClean="0">
                <a:solidFill>
                  <a:srgbClr val="FF0066"/>
                </a:solidFill>
                <a:latin typeface="Britannic Bold" pitchFamily="34" charset="0"/>
              </a:rPr>
              <a:t> placer </a:t>
            </a:r>
            <a:r>
              <a:rPr lang="en-US" dirty="0" err="1" smtClean="0">
                <a:solidFill>
                  <a:srgbClr val="FF0066"/>
                </a:solidFill>
                <a:latin typeface="Britannic Bold" pitchFamily="34" charset="0"/>
              </a:rPr>
              <a:t>andNyurbinskaya</a:t>
            </a:r>
            <a:r>
              <a:rPr lang="en-US" dirty="0" smtClean="0">
                <a:solidFill>
                  <a:srgbClr val="FF0066"/>
                </a:solidFill>
                <a:latin typeface="Britannic Bold" pitchFamily="34" charset="0"/>
              </a:rPr>
              <a:t> pipe</a:t>
            </a:r>
            <a:endParaRPr lang="ru-RU" dirty="0">
              <a:solidFill>
                <a:srgbClr val="FF0066"/>
              </a:solidFill>
            </a:endParaRPr>
          </a:p>
        </p:txBody>
      </p:sp>
      <p:sp>
        <p:nvSpPr>
          <p:cNvPr id="23" name="Прямоугольник 22"/>
          <p:cNvSpPr/>
          <p:nvPr/>
        </p:nvSpPr>
        <p:spPr>
          <a:xfrm>
            <a:off x="5650448" y="5845866"/>
            <a:ext cx="1458691" cy="461665"/>
          </a:xfrm>
          <a:prstGeom prst="rect">
            <a:avLst/>
          </a:prstGeom>
          <a:solidFill>
            <a:srgbClr val="FFFF00"/>
          </a:solidFill>
        </p:spPr>
        <p:txBody>
          <a:bodyPr wrap="square">
            <a:spAutoFit/>
          </a:bodyPr>
          <a:lstStyle/>
          <a:p>
            <a:r>
              <a:rPr lang="en-US" sz="2400" dirty="0" smtClean="0">
                <a:solidFill>
                  <a:srgbClr val="FF0000"/>
                </a:solidFill>
                <a:latin typeface="Britannic Bold" pitchFamily="34" charset="0"/>
                <a:hlinkClick r:id="rId13" action="ppaction://hlinksldjump"/>
              </a:rPr>
              <a:t>Abstract</a:t>
            </a:r>
            <a:endParaRPr lang="ru-RU" sz="2400" dirty="0"/>
          </a:p>
        </p:txBody>
      </p:sp>
      <p:sp>
        <p:nvSpPr>
          <p:cNvPr id="24" name="Прямоугольник 23">
            <a:hlinkClick r:id="rId14" action="ppaction://hlinksldjump"/>
          </p:cNvPr>
          <p:cNvSpPr/>
          <p:nvPr/>
        </p:nvSpPr>
        <p:spPr>
          <a:xfrm>
            <a:off x="6280541" y="4506465"/>
            <a:ext cx="2914975" cy="954107"/>
          </a:xfrm>
          <a:prstGeom prst="rect">
            <a:avLst/>
          </a:prstGeom>
          <a:solidFill>
            <a:srgbClr val="FF9966"/>
          </a:solidFill>
        </p:spPr>
        <p:txBody>
          <a:bodyPr wrap="square">
            <a:spAutoFit/>
          </a:bodyPr>
          <a:lstStyle/>
          <a:p>
            <a:pPr algn="ctr"/>
            <a:r>
              <a:rPr lang="en-US" sz="2800" dirty="0" smtClean="0">
                <a:solidFill>
                  <a:srgbClr val="CC00FF"/>
                </a:solidFill>
                <a:latin typeface="Arial Rounded MT Bold" pitchFamily="34" charset="0"/>
              </a:rPr>
              <a:t>Varieties of eclogites</a:t>
            </a:r>
            <a:endParaRPr lang="ru-RU" sz="2800" dirty="0">
              <a:solidFill>
                <a:srgbClr val="CC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630017" y="17463"/>
            <a:ext cx="5446644" cy="1143000"/>
          </a:xfrm>
        </p:spPr>
        <p:txBody>
          <a:bodyPr/>
          <a:lstStyle/>
          <a:p>
            <a:pPr algn="ctr" eaLnBrk="1" hangingPunct="1"/>
            <a:r>
              <a:rPr lang="en-US" sz="3600" b="1" dirty="0" err="1" smtClean="0">
                <a:solidFill>
                  <a:srgbClr val="FF0000"/>
                </a:solidFill>
              </a:rPr>
              <a:t>Orogenic</a:t>
            </a:r>
            <a:r>
              <a:rPr lang="en-US" sz="3600" b="1" dirty="0" smtClean="0">
                <a:solidFill>
                  <a:srgbClr val="FF0000"/>
                </a:solidFill>
              </a:rPr>
              <a:t> </a:t>
            </a:r>
            <a:r>
              <a:rPr lang="en-US" sz="3600" b="1" dirty="0" smtClean="0">
                <a:solidFill>
                  <a:srgbClr val="FF0000"/>
                </a:solidFill>
              </a:rPr>
              <a:t>eclogites PT</a:t>
            </a:r>
            <a:endParaRPr lang="ru-RU" sz="3600" b="1" dirty="0" smtClean="0">
              <a:solidFill>
                <a:srgbClr val="FF0000"/>
              </a:solidFill>
            </a:endParaRPr>
          </a:p>
        </p:txBody>
      </p:sp>
      <p:pic>
        <p:nvPicPr>
          <p:cNvPr id="30723" name="Picture 2"/>
          <p:cNvPicPr>
            <a:picLocks noGrp="1" noChangeAspect="1" noChangeArrowheads="1"/>
          </p:cNvPicPr>
          <p:nvPr>
            <p:ph idx="1"/>
          </p:nvPr>
        </p:nvPicPr>
        <p:blipFill>
          <a:blip r:embed="rId2"/>
          <a:srcRect/>
          <a:stretch>
            <a:fillRect/>
          </a:stretch>
        </p:blipFill>
        <p:spPr>
          <a:xfrm>
            <a:off x="322782" y="1119379"/>
            <a:ext cx="8915400" cy="2581275"/>
          </a:xfrm>
          <a:noFill/>
        </p:spPr>
      </p:pic>
      <p:pic>
        <p:nvPicPr>
          <p:cNvPr id="30724" name="Picture 3"/>
          <p:cNvPicPr>
            <a:picLocks noChangeAspect="1" noChangeArrowheads="1"/>
          </p:cNvPicPr>
          <p:nvPr/>
        </p:nvPicPr>
        <p:blipFill>
          <a:blip r:embed="rId3"/>
          <a:srcRect/>
          <a:stretch>
            <a:fillRect/>
          </a:stretch>
        </p:blipFill>
        <p:spPr bwMode="auto">
          <a:xfrm>
            <a:off x="-464381" y="3929066"/>
            <a:ext cx="13729097" cy="25463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D08CF3AA-F14A-464B-9DA2-131B56706778}" type="slidenum">
              <a:rPr lang="ru-RU" smtClean="0"/>
              <a:pPr/>
              <a:t>20</a:t>
            </a:fld>
            <a:endParaRPr lang="ru-RU"/>
          </a:p>
        </p:txBody>
      </p:sp>
      <p:sp>
        <p:nvSpPr>
          <p:cNvPr id="7" name="Стрелка вправо 6">
            <a:hlinkClick r:id="" action="ppaction://hlinkshowjump?jump=previousslide"/>
          </p:cNvPr>
          <p:cNvSpPr/>
          <p:nvPr/>
        </p:nvSpPr>
        <p:spPr>
          <a:xfrm>
            <a:off x="7820369" y="372742"/>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nextslide"/>
          </p:cNvPr>
          <p:cNvSpPr/>
          <p:nvPr/>
        </p:nvSpPr>
        <p:spPr>
          <a:xfrm>
            <a:off x="9108256" y="385619"/>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338417" y="371599"/>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736428" cy="6858000"/>
          </a:xfrm>
          <a:solidFill>
            <a:srgbClr val="FF99FF"/>
          </a:solidFill>
        </p:spPr>
        <p:txBody>
          <a:bodyPr>
            <a:noAutofit/>
          </a:bodyPr>
          <a:lstStyle/>
          <a:p>
            <a:pPr>
              <a:buNone/>
            </a:pPr>
            <a:endParaRPr lang="en-US" sz="1000" dirty="0" smtClean="0"/>
          </a:p>
          <a:p>
            <a:endParaRPr lang="en-US" sz="1000" dirty="0" smtClean="0"/>
          </a:p>
          <a:p>
            <a:endParaRPr lang="en-US" sz="1000" dirty="0" smtClean="0"/>
          </a:p>
          <a:p>
            <a:r>
              <a:rPr lang="en-US" sz="1000" dirty="0" smtClean="0"/>
              <a:t>Partition </a:t>
            </a:r>
            <a:r>
              <a:rPr lang="en-US" sz="1000" dirty="0" smtClean="0"/>
              <a:t>coefficients of the trace elements between Gar and Cpx for most mantle eclogites relate to </a:t>
            </a:r>
            <a:r>
              <a:rPr lang="en-US" sz="1000" dirty="0" smtClean="0"/>
              <a:t>equilibration with </a:t>
            </a:r>
            <a:r>
              <a:rPr lang="en-US" sz="1000" dirty="0" smtClean="0"/>
              <a:t>the melts and REE patterns show different </a:t>
            </a:r>
            <a:r>
              <a:rPr lang="en-US" sz="1000" b="1" dirty="0" smtClean="0"/>
              <a:t>inclinations, while crustal eclogites which re-equilibrated in </a:t>
            </a:r>
            <a:r>
              <a:rPr lang="en-US" sz="1000" b="1" dirty="0" smtClean="0"/>
              <a:t>the solid </a:t>
            </a:r>
            <a:r>
              <a:rPr lang="en-US" sz="1000" b="1" dirty="0" smtClean="0"/>
              <a:t>state often show the same </a:t>
            </a:r>
            <a:r>
              <a:rPr lang="en-US" sz="1000" b="1" dirty="0" smtClean="0"/>
              <a:t>inclinations. Groups </a:t>
            </a:r>
            <a:r>
              <a:rPr lang="en-US" sz="1000" b="1" dirty="0" smtClean="0"/>
              <a:t>A1: a Cr-bearing group formed after crystallization of partial melts produced by volatile fluxes </a:t>
            </a:r>
            <a:r>
              <a:rPr lang="en-US" sz="1000" b="1" dirty="0" smtClean="0"/>
              <a:t>generated by </a:t>
            </a:r>
            <a:r>
              <a:rPr lang="en-US" sz="1000" b="1" dirty="0" smtClean="0"/>
              <a:t>ancient subduction (</a:t>
            </a:r>
            <a:r>
              <a:rPr lang="en-US" sz="1000" b="1" dirty="0" err="1" smtClean="0"/>
              <a:t>Heaman</a:t>
            </a:r>
            <a:r>
              <a:rPr lang="en-US" sz="1000" b="1" dirty="0" smtClean="0"/>
              <a:t> et al., 2006; Smart et al., 2009); A2 - low - Al cumulates and </a:t>
            </a:r>
            <a:r>
              <a:rPr lang="en-US" sz="1000" b="1" dirty="0" err="1" smtClean="0"/>
              <a:t>restites</a:t>
            </a:r>
            <a:r>
              <a:rPr lang="en-US" sz="1000" b="1" dirty="0" smtClean="0"/>
              <a:t> </a:t>
            </a:r>
            <a:r>
              <a:rPr lang="en-US" sz="1000" b="1" dirty="0" smtClean="0"/>
              <a:t>from </a:t>
            </a:r>
            <a:r>
              <a:rPr lang="en-US" sz="1000" b="1" dirty="0" err="1" smtClean="0"/>
              <a:t>komatiitic</a:t>
            </a:r>
            <a:r>
              <a:rPr lang="en-US" sz="1000" b="1" dirty="0" smtClean="0"/>
              <a:t> </a:t>
            </a:r>
            <a:r>
              <a:rPr lang="en-US" sz="1000" b="1" dirty="0" smtClean="0"/>
              <a:t>melts (</a:t>
            </a:r>
            <a:r>
              <a:rPr lang="en-US" sz="1000" b="1" dirty="0" err="1" smtClean="0"/>
              <a:t>Aulbach</a:t>
            </a:r>
            <a:r>
              <a:rPr lang="en-US" sz="1000" b="1" dirty="0" smtClean="0"/>
              <a:t> et al., 2011); A3 - low-Cr group which could be </a:t>
            </a:r>
            <a:r>
              <a:rPr lang="en-US" sz="1000" b="1" dirty="0" err="1" smtClean="0"/>
              <a:t>restites</a:t>
            </a:r>
            <a:r>
              <a:rPr lang="en-US" sz="1000" b="1" dirty="0" smtClean="0"/>
              <a:t> (Wyman and </a:t>
            </a:r>
            <a:r>
              <a:rPr lang="en-US" sz="1000" b="1" dirty="0" err="1" smtClean="0"/>
              <a:t>Kerrich</a:t>
            </a:r>
            <a:r>
              <a:rPr lang="en-US" sz="1000" b="1" dirty="0" smtClean="0"/>
              <a:t>, 2009 </a:t>
            </a:r>
            <a:r>
              <a:rPr lang="en-US" sz="1000" b="1" dirty="0" smtClean="0"/>
              <a:t>) or </a:t>
            </a:r>
            <a:r>
              <a:rPr lang="en-US" sz="1000" b="1" dirty="0" smtClean="0"/>
              <a:t>deep cumulates from </a:t>
            </a:r>
            <a:r>
              <a:rPr lang="en-US" sz="1000" b="1" dirty="0" err="1" smtClean="0"/>
              <a:t>tonalite</a:t>
            </a:r>
            <a:r>
              <a:rPr lang="en-US" sz="1000" b="1" dirty="0" smtClean="0"/>
              <a:t>- </a:t>
            </a:r>
            <a:r>
              <a:rPr lang="en-US" sz="1000" b="1" dirty="0" err="1" smtClean="0"/>
              <a:t>trondhjemite</a:t>
            </a:r>
            <a:r>
              <a:rPr lang="en-US" sz="1000" b="1" dirty="0" smtClean="0"/>
              <a:t> or Mg-rich </a:t>
            </a:r>
            <a:r>
              <a:rPr lang="en-US" sz="1000" b="1" dirty="0" err="1" smtClean="0"/>
              <a:t>boninitic</a:t>
            </a:r>
            <a:r>
              <a:rPr lang="en-US" sz="1000" b="1" dirty="0" smtClean="0"/>
              <a:t> arc magmas (</a:t>
            </a:r>
            <a:r>
              <a:rPr lang="en-US" sz="1000" b="1" dirty="0" err="1" smtClean="0"/>
              <a:t>Horodytskyi</a:t>
            </a:r>
            <a:r>
              <a:rPr lang="en-US" sz="1000" b="1" dirty="0" smtClean="0"/>
              <a:t> et al., 2007; </a:t>
            </a:r>
            <a:r>
              <a:rPr lang="en-US" sz="1000" b="1" dirty="0" smtClean="0"/>
              <a:t>Barth et </a:t>
            </a:r>
            <a:r>
              <a:rPr lang="en-US" sz="1000" b="1" dirty="0" smtClean="0"/>
              <a:t>al., 2002); A4 a group derived by crystallization of differentiated protokimberlite melts (Haggerty et al., </a:t>
            </a:r>
            <a:r>
              <a:rPr lang="en-US" sz="1000" b="1" dirty="0" smtClean="0"/>
              <a:t>1979; </a:t>
            </a:r>
            <a:r>
              <a:rPr lang="en-US" sz="1000" b="1" dirty="0" err="1" smtClean="0"/>
              <a:t>Kamenetsky</a:t>
            </a:r>
            <a:r>
              <a:rPr lang="en-US" sz="1000" b="1" dirty="0" smtClean="0"/>
              <a:t> </a:t>
            </a:r>
            <a:r>
              <a:rPr lang="en-US" sz="1000" b="1" dirty="0" smtClean="0"/>
              <a:t>et al., 2009).</a:t>
            </a:r>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For </a:t>
            </a:r>
            <a:r>
              <a:rPr lang="en-US" sz="1000" b="1" dirty="0" smtClean="0">
                <a:latin typeface="Arial" panose="020B0604020202020204" pitchFamily="34" charset="0"/>
                <a:cs typeface="Arial" panose="020B0604020202020204" pitchFamily="34" charset="0"/>
              </a:rPr>
              <a:t>the group B Fe# of the omphacites are  0.11- 0.23 and they could be only cumulates from melted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MORB basalts or </a:t>
            </a:r>
            <a:r>
              <a:rPr lang="en-US" sz="1000" b="1" dirty="0" err="1" smtClean="0">
                <a:latin typeface="Arial" panose="020B0604020202020204" pitchFamily="34" charset="0"/>
                <a:cs typeface="Arial" panose="020B0604020202020204" pitchFamily="34" charset="0"/>
              </a:rPr>
              <a:t>reactional</a:t>
            </a:r>
            <a:r>
              <a:rPr lang="en-US" sz="1000" b="1" dirty="0" smtClean="0">
                <a:latin typeface="Arial" panose="020B0604020202020204" pitchFamily="34" charset="0"/>
                <a:cs typeface="Arial" panose="020B0604020202020204" pitchFamily="34" charset="0"/>
              </a:rPr>
              <a:t> products. The higher values of Fe –Na-Al rich group C (Fe# 0.25-0.4) could relate to the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basalts or Al - rich sediments (Spetsius et al., 2008) or Mg-rich</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crustal rocks which were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without much melting. Group D Ca-rich eclogites are commonly low Fe but  subduction related varieties (</a:t>
            </a:r>
            <a:r>
              <a:rPr lang="en-US" sz="1000" b="1" dirty="0" err="1" smtClean="0">
                <a:latin typeface="Arial" panose="020B0604020202020204" pitchFamily="34" charset="0"/>
                <a:cs typeface="Arial" panose="020B0604020202020204" pitchFamily="34" charset="0"/>
              </a:rPr>
              <a:t>Dongre</a:t>
            </a:r>
            <a:r>
              <a:rPr lang="en-US" sz="1000" b="1" dirty="0" smtClean="0">
                <a:latin typeface="Arial" panose="020B0604020202020204" pitchFamily="34" charset="0"/>
                <a:cs typeface="Arial" panose="020B0604020202020204" pitchFamily="34" charset="0"/>
              </a:rPr>
              <a:t> et al., 2015) could be higher in Fe and Na. Partition coefficients of the trace elements between Gar and Cpx for most mantle eclogites relate to equilibration with the melts and REE patterns show different inclinations, while crustal eclogites which re-equilibrated in the solid state often show the same inclinations. </a:t>
            </a:r>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Groups </a:t>
            </a:r>
            <a:r>
              <a:rPr lang="en-US" sz="1000" b="1" dirty="0" smtClean="0">
                <a:latin typeface="Arial" panose="020B0604020202020204" pitchFamily="34" charset="0"/>
                <a:cs typeface="Arial" panose="020B0604020202020204" pitchFamily="34" charset="0"/>
              </a:rPr>
              <a:t>A1: a Cr-bearing group formed after crystallization of partial melts produced by volatile fluxes generated by ancient subduction (</a:t>
            </a:r>
            <a:r>
              <a:rPr lang="en-US" sz="1000" b="1" dirty="0" err="1" smtClean="0">
                <a:latin typeface="Arial" panose="020B0604020202020204" pitchFamily="34" charset="0"/>
                <a:cs typeface="Arial" panose="020B0604020202020204" pitchFamily="34" charset="0"/>
              </a:rPr>
              <a:t>Heaman</a:t>
            </a:r>
            <a:r>
              <a:rPr lang="en-US" sz="1000" b="1" dirty="0" smtClean="0">
                <a:latin typeface="Arial" panose="020B0604020202020204" pitchFamily="34" charset="0"/>
                <a:cs typeface="Arial" panose="020B0604020202020204" pitchFamily="34" charset="0"/>
              </a:rPr>
              <a:t> et al., 2006; Smart et al., 2009); A2 - low - Al cumulates and </a:t>
            </a:r>
            <a:r>
              <a:rPr lang="en-US" sz="1000" b="1" dirty="0" err="1" smtClean="0">
                <a:latin typeface="Arial" panose="020B0604020202020204" pitchFamily="34" charset="0"/>
                <a:cs typeface="Arial" panose="020B0604020202020204" pitchFamily="34" charset="0"/>
              </a:rPr>
              <a:t>restites</a:t>
            </a:r>
            <a:r>
              <a:rPr lang="en-US" sz="1000" b="1" dirty="0" smtClean="0">
                <a:latin typeface="Arial" panose="020B0604020202020204" pitchFamily="34" charset="0"/>
                <a:cs typeface="Arial" panose="020B0604020202020204" pitchFamily="34" charset="0"/>
              </a:rPr>
              <a:t> from </a:t>
            </a:r>
            <a:r>
              <a:rPr lang="en-US" sz="1000" b="1" dirty="0" err="1" smtClean="0">
                <a:latin typeface="Arial" panose="020B0604020202020204" pitchFamily="34" charset="0"/>
                <a:cs typeface="Arial" panose="020B0604020202020204" pitchFamily="34" charset="0"/>
              </a:rPr>
              <a:t>komatiitic</a:t>
            </a:r>
            <a:r>
              <a:rPr lang="en-US" sz="1000" b="1" dirty="0" smtClean="0">
                <a:latin typeface="Arial" panose="020B0604020202020204" pitchFamily="34" charset="0"/>
                <a:cs typeface="Arial" panose="020B0604020202020204" pitchFamily="34" charset="0"/>
              </a:rPr>
              <a:t> melts (</a:t>
            </a:r>
            <a:r>
              <a:rPr lang="en-US" sz="1000" b="1" dirty="0" err="1" smtClean="0">
                <a:latin typeface="Arial" panose="020B0604020202020204" pitchFamily="34" charset="0"/>
                <a:cs typeface="Arial" panose="020B0604020202020204" pitchFamily="34" charset="0"/>
              </a:rPr>
              <a:t>Aulbach</a:t>
            </a:r>
            <a:r>
              <a:rPr lang="en-US" sz="1000" b="1" dirty="0" smtClean="0">
                <a:latin typeface="Arial" panose="020B0604020202020204" pitchFamily="34" charset="0"/>
                <a:cs typeface="Arial" panose="020B0604020202020204" pitchFamily="34" charset="0"/>
              </a:rPr>
              <a:t> et al., 2011); A3 - low-Cr group which could be </a:t>
            </a:r>
            <a:r>
              <a:rPr lang="en-US" sz="1000" b="1" dirty="0" err="1" smtClean="0">
                <a:latin typeface="Arial" panose="020B0604020202020204" pitchFamily="34" charset="0"/>
                <a:cs typeface="Arial" panose="020B0604020202020204" pitchFamily="34" charset="0"/>
              </a:rPr>
              <a:t>restites</a:t>
            </a:r>
            <a:r>
              <a:rPr lang="en-US" sz="1000" b="1" dirty="0" smtClean="0">
                <a:latin typeface="Arial" panose="020B0604020202020204" pitchFamily="34" charset="0"/>
                <a:cs typeface="Arial" panose="020B0604020202020204" pitchFamily="34" charset="0"/>
              </a:rPr>
              <a:t> (Wyman and </a:t>
            </a:r>
            <a:r>
              <a:rPr lang="en-US" sz="1000" b="1" dirty="0" err="1" smtClean="0">
                <a:latin typeface="Arial" panose="020B0604020202020204" pitchFamily="34" charset="0"/>
                <a:cs typeface="Arial" panose="020B0604020202020204" pitchFamily="34" charset="0"/>
              </a:rPr>
              <a:t>Kerrich</a:t>
            </a:r>
            <a:r>
              <a:rPr lang="en-US" sz="1000" b="1" dirty="0" smtClean="0">
                <a:latin typeface="Arial" panose="020B0604020202020204" pitchFamily="34" charset="0"/>
                <a:cs typeface="Arial" panose="020B0604020202020204" pitchFamily="34" charset="0"/>
              </a:rPr>
              <a:t>, 2009 ) or deep cumulates from </a:t>
            </a:r>
            <a:r>
              <a:rPr lang="en-US" sz="1000" b="1" dirty="0" err="1" smtClean="0">
                <a:latin typeface="Arial" panose="020B0604020202020204" pitchFamily="34" charset="0"/>
                <a:cs typeface="Arial" panose="020B0604020202020204" pitchFamily="34" charset="0"/>
              </a:rPr>
              <a:t>tonalite</a:t>
            </a:r>
            <a:r>
              <a:rPr lang="en-US" sz="1000" b="1" dirty="0" smtClean="0">
                <a:latin typeface="Arial" panose="020B0604020202020204" pitchFamily="34" charset="0"/>
                <a:cs typeface="Arial" panose="020B0604020202020204" pitchFamily="34" charset="0"/>
              </a:rPr>
              <a:t>- </a:t>
            </a:r>
            <a:r>
              <a:rPr lang="en-US" sz="1000" b="1" dirty="0" err="1" smtClean="0">
                <a:latin typeface="Arial" panose="020B0604020202020204" pitchFamily="34" charset="0"/>
                <a:cs typeface="Arial" panose="020B0604020202020204" pitchFamily="34" charset="0"/>
              </a:rPr>
              <a:t>trondhjemite</a:t>
            </a:r>
            <a:r>
              <a:rPr lang="en-US" sz="1000" b="1" dirty="0" smtClean="0">
                <a:latin typeface="Arial" panose="020B0604020202020204" pitchFamily="34" charset="0"/>
                <a:cs typeface="Arial" panose="020B0604020202020204" pitchFamily="34" charset="0"/>
              </a:rPr>
              <a:t> or Mg-rich </a:t>
            </a:r>
            <a:r>
              <a:rPr lang="en-US" sz="1000" b="1" dirty="0" err="1" smtClean="0">
                <a:latin typeface="Arial" panose="020B0604020202020204" pitchFamily="34" charset="0"/>
                <a:cs typeface="Arial" panose="020B0604020202020204" pitchFamily="34" charset="0"/>
              </a:rPr>
              <a:t>boninitic</a:t>
            </a:r>
            <a:r>
              <a:rPr lang="en-US" sz="1000" b="1" dirty="0" smtClean="0">
                <a:latin typeface="Arial" panose="020B0604020202020204" pitchFamily="34" charset="0"/>
                <a:cs typeface="Arial" panose="020B0604020202020204" pitchFamily="34" charset="0"/>
              </a:rPr>
              <a:t> arc magmas (</a:t>
            </a:r>
            <a:r>
              <a:rPr lang="en-US" sz="1000" b="1" dirty="0" err="1" smtClean="0">
                <a:latin typeface="Arial" panose="020B0604020202020204" pitchFamily="34" charset="0"/>
                <a:cs typeface="Arial" panose="020B0604020202020204" pitchFamily="34" charset="0"/>
              </a:rPr>
              <a:t>Horodytskyi</a:t>
            </a:r>
            <a:r>
              <a:rPr lang="en-US" sz="1000" b="1" dirty="0" smtClean="0">
                <a:latin typeface="Arial" panose="020B0604020202020204" pitchFamily="34" charset="0"/>
                <a:cs typeface="Arial" panose="020B0604020202020204" pitchFamily="34" charset="0"/>
              </a:rPr>
              <a:t> et al., 2007; Barth et al., 2002); A4 a group derived by crystallization of differentiated protokimberlite melts (Haggerty et al., 1979; </a:t>
            </a:r>
            <a:r>
              <a:rPr lang="en-US" sz="1000" b="1" dirty="0" err="1" smtClean="0">
                <a:latin typeface="Arial" panose="020B0604020202020204" pitchFamily="34" charset="0"/>
                <a:cs typeface="Arial" panose="020B0604020202020204" pitchFamily="34" charset="0"/>
              </a:rPr>
              <a:t>Kamenetsky</a:t>
            </a:r>
            <a:r>
              <a:rPr lang="en-US" sz="1000" b="1" dirty="0" smtClean="0">
                <a:latin typeface="Arial" panose="020B0604020202020204" pitchFamily="34" charset="0"/>
                <a:cs typeface="Arial" panose="020B0604020202020204" pitchFamily="34" charset="0"/>
              </a:rPr>
              <a:t> et al., 2009). The largest group B with Fe# ( 0.15-0.25, moderate in Al and Na values, commonly reveal Eu anomalies. The GrB1 interpreted as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a:t>
            </a:r>
            <a:r>
              <a:rPr lang="en-US" sz="1000" b="1" dirty="0" err="1" smtClean="0">
                <a:latin typeface="Arial" panose="020B0604020202020204" pitchFamily="34" charset="0"/>
                <a:cs typeface="Arial" panose="020B0604020202020204" pitchFamily="34" charset="0"/>
              </a:rPr>
              <a:t>metagrabbro</a:t>
            </a:r>
            <a:r>
              <a:rPr lang="en-US" sz="1000" b="1" dirty="0" smtClean="0">
                <a:latin typeface="Arial" panose="020B0604020202020204" pitchFamily="34" charset="0"/>
                <a:cs typeface="Arial" panose="020B0604020202020204" pitchFamily="34" charset="0"/>
              </a:rPr>
              <a:t> close to MORB (Jagoutz et al., 1974; Beard et al., 1996; Pearson, 1995; Snyder et al., 1997) reacted with oceanic water (Neal et al., 1990). Enriched Group B2 eclogites are thought to be products of fluid melting of ancient oceanic crust and interaction with peridotites during subduction (</a:t>
            </a:r>
            <a:r>
              <a:rPr lang="en-US" sz="1000" b="1" dirty="0" err="1" smtClean="0">
                <a:latin typeface="Arial" panose="020B0604020202020204" pitchFamily="34" charset="0"/>
                <a:cs typeface="Arial" panose="020B0604020202020204" pitchFamily="34" charset="0"/>
              </a:rPr>
              <a:t>Aulbach</a:t>
            </a:r>
            <a:r>
              <a:rPr lang="en-US" sz="1000" b="1" dirty="0" smtClean="0">
                <a:latin typeface="Arial" panose="020B0604020202020204" pitchFamily="34" charset="0"/>
                <a:cs typeface="Arial" panose="020B0604020202020204" pitchFamily="34" charset="0"/>
              </a:rPr>
              <a:t> et al., 2007). Group B3 eclogites (&gt;3 GPa) may be basaltic cumulates derived from plume or ancient arc magmas in </a:t>
            </a:r>
            <a:r>
              <a:rPr lang="en-US" sz="1000" b="1" dirty="0" err="1" smtClean="0">
                <a:latin typeface="Arial" panose="020B0604020202020204" pitchFamily="34" charset="0"/>
                <a:cs typeface="Arial" panose="020B0604020202020204" pitchFamily="34" charset="0"/>
              </a:rPr>
              <a:t>cratonic</a:t>
            </a:r>
            <a:r>
              <a:rPr lang="en-US" sz="1000" b="1" dirty="0" smtClean="0">
                <a:latin typeface="Arial" panose="020B0604020202020204" pitchFamily="34" charset="0"/>
                <a:cs typeface="Arial" panose="020B0604020202020204" pitchFamily="34" charset="0"/>
              </a:rPr>
              <a:t> margins (Wyman and </a:t>
            </a:r>
            <a:r>
              <a:rPr lang="en-US" sz="1000" b="1" dirty="0" err="1" smtClean="0">
                <a:latin typeface="Arial" panose="020B0604020202020204" pitchFamily="34" charset="0"/>
                <a:cs typeface="Arial" panose="020B0604020202020204" pitchFamily="34" charset="0"/>
              </a:rPr>
              <a:t>Kerrich</a:t>
            </a:r>
            <a:r>
              <a:rPr lang="en-US" sz="1000" b="1" dirty="0" smtClean="0">
                <a:latin typeface="Arial" panose="020B0604020202020204" pitchFamily="34" charset="0"/>
                <a:cs typeface="Arial" panose="020B0604020202020204" pitchFamily="34" charset="0"/>
              </a:rPr>
              <a:t>, 2009); those near Moho may be </a:t>
            </a:r>
            <a:r>
              <a:rPr lang="en-US" sz="1000" b="1" dirty="0" err="1" smtClean="0">
                <a:latin typeface="Arial" panose="020B0604020202020204" pitchFamily="34" charset="0"/>
                <a:cs typeface="Arial" panose="020B0604020202020204" pitchFamily="34" charset="0"/>
              </a:rPr>
              <a:t>eclogitized</a:t>
            </a:r>
            <a:r>
              <a:rPr lang="en-US" sz="1000" b="1" dirty="0" smtClean="0">
                <a:latin typeface="Arial" panose="020B0604020202020204" pitchFamily="34" charset="0"/>
                <a:cs typeface="Arial" panose="020B0604020202020204" pitchFamily="34" charset="0"/>
              </a:rPr>
              <a:t> lower crustal cumulates (</a:t>
            </a:r>
            <a:r>
              <a:rPr lang="en-US" sz="1000" b="1" dirty="0" err="1" smtClean="0">
                <a:latin typeface="Arial" panose="020B0604020202020204" pitchFamily="34" charset="0"/>
                <a:cs typeface="Arial" panose="020B0604020202020204" pitchFamily="34" charset="0"/>
              </a:rPr>
              <a:t>Shu</a:t>
            </a:r>
            <a:r>
              <a:rPr lang="en-US" sz="1000" b="1" dirty="0" smtClean="0">
                <a:latin typeface="Arial" panose="020B0604020202020204" pitchFamily="34" charset="0"/>
                <a:cs typeface="Arial" panose="020B0604020202020204" pitchFamily="34" charset="0"/>
              </a:rPr>
              <a:t> et al., 2014). Group B4 eclogites are results of hybridization of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basalts with protokimberlite and other plume melts (</a:t>
            </a:r>
            <a:r>
              <a:rPr lang="en-US" sz="1000" b="1" dirty="0" err="1" smtClean="0">
                <a:latin typeface="Arial" panose="020B0604020202020204" pitchFamily="34" charset="0"/>
                <a:cs typeface="Arial" panose="020B0604020202020204" pitchFamily="34" charset="0"/>
              </a:rPr>
              <a:t>Shatsky</a:t>
            </a:r>
            <a:r>
              <a:rPr lang="en-US" sz="1000" b="1" dirty="0" smtClean="0">
                <a:latin typeface="Arial" panose="020B0604020202020204" pitchFamily="34" charset="0"/>
                <a:cs typeface="Arial" panose="020B0604020202020204" pitchFamily="34" charset="0"/>
              </a:rPr>
              <a:t> et al., 2008 -2015). High-Fe -Na Group C1 eclogites (Fe# &gt; 0.27) may be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Fe- basalts; Ca-enriched varieties may be meta-</a:t>
            </a:r>
            <a:r>
              <a:rPr lang="en-US" sz="1000" b="1" dirty="0" err="1" smtClean="0">
                <a:latin typeface="Arial" panose="020B0604020202020204" pitchFamily="34" charset="0"/>
                <a:cs typeface="Arial" panose="020B0604020202020204" pitchFamily="34" charset="0"/>
              </a:rPr>
              <a:t>tonalites</a:t>
            </a:r>
            <a:r>
              <a:rPr lang="en-US" sz="1000" b="1" dirty="0" smtClean="0">
                <a:latin typeface="Arial" panose="020B0604020202020204" pitchFamily="34" charset="0"/>
                <a:cs typeface="Arial" panose="020B0604020202020204" pitchFamily="34" charset="0"/>
              </a:rPr>
              <a:t> or </a:t>
            </a:r>
            <a:r>
              <a:rPr lang="en-US" sz="1000" b="1" dirty="0" err="1" smtClean="0">
                <a:latin typeface="Arial" panose="020B0604020202020204" pitchFamily="34" charset="0"/>
                <a:cs typeface="Arial" panose="020B0604020202020204" pitchFamily="34" charset="0"/>
              </a:rPr>
              <a:t>trondhjemites</a:t>
            </a:r>
            <a:r>
              <a:rPr lang="en-US" sz="1000" b="1" dirty="0" smtClean="0">
                <a:latin typeface="Arial" panose="020B0604020202020204" pitchFamily="34" charset="0"/>
                <a:cs typeface="Arial" panose="020B0604020202020204" pitchFamily="34" charset="0"/>
              </a:rPr>
              <a:t> (Group C2) (Barth et al., 2002) and those which are very rich in Al could be</a:t>
            </a:r>
            <a:br>
              <a:rPr lang="en-US" sz="1000" b="1" dirty="0" smtClean="0">
                <a:latin typeface="Arial" panose="020B0604020202020204" pitchFamily="34" charset="0"/>
                <a:cs typeface="Arial" panose="020B0604020202020204" pitchFamily="34" charset="0"/>
              </a:rPr>
            </a:br>
            <a:r>
              <a:rPr lang="en-US" sz="1000" b="1" dirty="0" err="1" smtClean="0">
                <a:latin typeface="Arial" panose="020B0604020202020204" pitchFamily="34" charset="0"/>
                <a:cs typeface="Arial" panose="020B0604020202020204" pitchFamily="34" charset="0"/>
              </a:rPr>
              <a:t>metasediments</a:t>
            </a:r>
            <a:r>
              <a:rPr lang="en-US" sz="1000" b="1" dirty="0" smtClean="0">
                <a:latin typeface="Arial" panose="020B0604020202020204" pitchFamily="34" charset="0"/>
                <a:cs typeface="Arial" panose="020B0604020202020204" pitchFamily="34" charset="0"/>
              </a:rPr>
              <a:t> (Group C3) (</a:t>
            </a:r>
            <a:r>
              <a:rPr lang="en-US" sz="1000" b="1" dirty="0" err="1" smtClean="0">
                <a:latin typeface="Arial" panose="020B0604020202020204" pitchFamily="34" charset="0"/>
                <a:cs typeface="Arial" panose="020B0604020202020204" pitchFamily="34" charset="0"/>
              </a:rPr>
              <a:t>Mazzone</a:t>
            </a:r>
            <a:r>
              <a:rPr lang="en-US" sz="1000" b="1" dirty="0" smtClean="0">
                <a:latin typeface="Arial" panose="020B0604020202020204" pitchFamily="34" charset="0"/>
                <a:cs typeface="Arial" panose="020B0604020202020204" pitchFamily="34" charset="0"/>
              </a:rPr>
              <a:t> and Haggerty, 1989). High –Ca- Al GrD1 are rare high-Ca and low-Fe varieties, commonly Al-rich and kyanite-bearing (</a:t>
            </a:r>
            <a:r>
              <a:rPr lang="en-US" sz="1000" b="1" dirty="0" smtClean="0">
                <a:latin typeface="Arial" panose="020B0604020202020204" pitchFamily="34" charset="0"/>
                <a:cs typeface="Arial" panose="020B0604020202020204" pitchFamily="34" charset="0"/>
              </a:rPr>
              <a:t>sometimes</a:t>
            </a:r>
            <a:r>
              <a:rPr lang="ru-RU" sz="1000" b="1" dirty="0" smtClean="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with </a:t>
            </a:r>
            <a:r>
              <a:rPr lang="en-US" sz="1000" b="1" dirty="0" err="1" smtClean="0">
                <a:latin typeface="Arial" panose="020B0604020202020204" pitchFamily="34" charset="0"/>
                <a:cs typeface="Arial" panose="020B0604020202020204" pitchFamily="34" charset="0"/>
              </a:rPr>
              <a:t>coesite</a:t>
            </a:r>
            <a:r>
              <a:rPr lang="en-US" sz="1000" b="1" dirty="0" smtClean="0">
                <a:latin typeface="Arial" panose="020B0604020202020204" pitchFamily="34" charset="0"/>
                <a:cs typeface="Arial" panose="020B0604020202020204" pitchFamily="34" charset="0"/>
              </a:rPr>
              <a:t>) (</a:t>
            </a:r>
            <a:r>
              <a:rPr lang="en-US" sz="1000" b="1" dirty="0" err="1" smtClean="0">
                <a:latin typeface="Arial" panose="020B0604020202020204" pitchFamily="34" charset="0"/>
                <a:cs typeface="Arial" panose="020B0604020202020204" pitchFamily="34" charset="0"/>
              </a:rPr>
              <a:t>grosspydites</a:t>
            </a:r>
            <a:r>
              <a:rPr lang="en-US" sz="1000" b="1" dirty="0" smtClean="0">
                <a:latin typeface="Arial" panose="020B0604020202020204" pitchFamily="34" charset="0"/>
                <a:cs typeface="Arial" panose="020B0604020202020204" pitchFamily="34" charset="0"/>
              </a:rPr>
              <a:t>) which may be originally carbonate </a:t>
            </a:r>
            <a:r>
              <a:rPr lang="en-US" sz="1000" b="1" dirty="0" smtClean="0">
                <a:latin typeface="Arial" panose="020B0604020202020204" pitchFamily="34" charset="0"/>
                <a:cs typeface="Arial" panose="020B0604020202020204" pitchFamily="34" charset="0"/>
              </a:rPr>
              <a:t>metasomatites</a:t>
            </a:r>
            <a:r>
              <a:rPr lang="ru-RU" sz="1000" b="1" dirty="0" smtClean="0">
                <a:latin typeface="Arial" panose="020B0604020202020204" pitchFamily="34" charset="0"/>
                <a:cs typeface="Arial" panose="020B0604020202020204" pitchFamily="34" charset="0"/>
              </a:rPr>
              <a:t> </a:t>
            </a:r>
            <a:r>
              <a:rPr lang="ru-RU" sz="1000" b="1" dirty="0" err="1" smtClean="0">
                <a:latin typeface="Arial" panose="020B0604020202020204" pitchFamily="34" charset="0"/>
                <a:cs typeface="Arial" panose="020B0604020202020204" pitchFamily="34" charset="0"/>
              </a:rPr>
              <a:t>ю</a:t>
            </a:r>
            <a:r>
              <a:rPr lang="en-US" sz="1000" b="1" dirty="0" smtClean="0">
                <a:latin typeface="Arial" panose="020B0604020202020204" pitchFamily="34" charset="0"/>
                <a:cs typeface="Arial" panose="020B0604020202020204" pitchFamily="34" charset="0"/>
              </a:rPr>
              <a:t>Enhanced monomineral thermobarometry for clinopyroxenes and garnet (Ashchepkov et al., 2015) allow reconstruction  of thermal conditions for the mantle eclogitic xenoliths and xenocrysts of omphacites and pyrope  almandine garnets of eclogitic and megacrystic types. Three common groups according to Dawson,(1977) A. Mg - eclogites; B. common subduction-related basaltic eclogites and C. Na-Fe- rich eclogites. In addition group D compile Ca-Al rich varieties (Spetsius et al., 2008; </a:t>
            </a:r>
            <a:r>
              <a:rPr lang="en-US" sz="1000" b="1" dirty="0" err="1" smtClean="0">
                <a:latin typeface="Arial" panose="020B0604020202020204" pitchFamily="34" charset="0"/>
                <a:cs typeface="Arial" panose="020B0604020202020204" pitchFamily="34" charset="0"/>
              </a:rPr>
              <a:t>Viljoen</a:t>
            </a:r>
            <a:r>
              <a:rPr lang="en-US" sz="1000" b="1" dirty="0" smtClean="0">
                <a:latin typeface="Arial" panose="020B0604020202020204" pitchFamily="34" charset="0"/>
                <a:cs typeface="Arial" panose="020B0604020202020204" pitchFamily="34" charset="0"/>
              </a:rPr>
              <a:t> et al., 2010). We subdivided these groups and their positions in mantle lithosphere sections beneath the  most studied pipes in Yakutia and most interesting localities Worldwide. Group A including Al-rich and low groups are </a:t>
            </a:r>
            <a:r>
              <a:rPr lang="en-US" sz="1000" b="1" dirty="0" err="1" smtClean="0">
                <a:latin typeface="Arial" panose="020B0604020202020204" pitchFamily="34" charset="0"/>
                <a:cs typeface="Arial" panose="020B0604020202020204" pitchFamily="34" charset="0"/>
              </a:rPr>
              <a:t>restis</a:t>
            </a:r>
            <a:r>
              <a:rPr lang="en-US" sz="1000" b="1" dirty="0" smtClean="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or cumulates from the ancient </a:t>
            </a:r>
            <a:r>
              <a:rPr lang="en-US" sz="1000" b="1" dirty="0" err="1" smtClean="0">
                <a:latin typeface="Arial" panose="020B0604020202020204" pitchFamily="34" charset="0"/>
                <a:cs typeface="Arial" panose="020B0604020202020204" pitchFamily="34" charset="0"/>
              </a:rPr>
              <a:t>komatiitic</a:t>
            </a:r>
            <a:r>
              <a:rPr lang="en-US" sz="1000" b="1" dirty="0" smtClean="0">
                <a:latin typeface="Arial" panose="020B0604020202020204" pitchFamily="34" charset="0"/>
                <a:cs typeface="Arial" panose="020B0604020202020204" pitchFamily="34" charset="0"/>
              </a:rPr>
              <a:t> basalts or  </a:t>
            </a:r>
            <a:r>
              <a:rPr lang="en-US" sz="1000" b="1" dirty="0" err="1" smtClean="0">
                <a:latin typeface="Arial" panose="020B0604020202020204" pitchFamily="34" charset="0"/>
                <a:cs typeface="Arial" panose="020B0604020202020204" pitchFamily="34" charset="0"/>
              </a:rPr>
              <a:t>boninites</a:t>
            </a:r>
            <a:r>
              <a:rPr lang="en-US" sz="1000" b="1" dirty="0" smtClean="0">
                <a:latin typeface="Arial" panose="020B0604020202020204" pitchFamily="34" charset="0"/>
                <a:cs typeface="Arial" panose="020B0604020202020204" pitchFamily="34" charset="0"/>
              </a:rPr>
              <a:t>. The Fe# for olivine in equilibrium is 0.05 -0.11 using melt -solid partition coefficient 0.33 for Fe (</a:t>
            </a:r>
            <a:r>
              <a:rPr lang="en-US" sz="1000" b="1" dirty="0" err="1" smtClean="0">
                <a:latin typeface="Arial" panose="020B0604020202020204" pitchFamily="34" charset="0"/>
                <a:cs typeface="Arial" panose="020B0604020202020204" pitchFamily="34" charset="0"/>
              </a:rPr>
              <a:t>Albarede</a:t>
            </a:r>
            <a:r>
              <a:rPr lang="en-US" sz="1000" b="1" dirty="0" smtClean="0">
                <a:latin typeface="Arial" panose="020B0604020202020204" pitchFamily="34" charset="0"/>
                <a:cs typeface="Arial" panose="020B0604020202020204" pitchFamily="34" charset="0"/>
              </a:rPr>
              <a:t>, 1992). </a:t>
            </a:r>
            <a:r>
              <a:rPr lang="ru-RU" sz="1000" b="1" dirty="0" smtClean="0">
                <a:latin typeface="Arial" panose="020B0604020202020204" pitchFamily="34" charset="0"/>
                <a:cs typeface="Arial" panose="020B0604020202020204" pitchFamily="34" charset="0"/>
              </a:rPr>
              <a:t/>
            </a:r>
            <a:br>
              <a:rPr lang="ru-RU"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 (Smyth, 1977) or </a:t>
            </a:r>
            <a:r>
              <a:rPr lang="en-US" sz="1000" b="1" dirty="0" err="1" smtClean="0">
                <a:latin typeface="Arial" panose="020B0604020202020204" pitchFamily="34" charset="0"/>
                <a:cs typeface="Arial" panose="020B0604020202020204" pitchFamily="34" charset="0"/>
              </a:rPr>
              <a:t>metapelites</a:t>
            </a:r>
            <a:r>
              <a:rPr lang="en-US" sz="1000" b="1" dirty="0" smtClean="0">
                <a:latin typeface="Arial" panose="020B0604020202020204" pitchFamily="34" charset="0"/>
                <a:cs typeface="Arial" panose="020B0604020202020204" pitchFamily="34" charset="0"/>
              </a:rPr>
              <a:t> (</a:t>
            </a:r>
            <a:r>
              <a:rPr lang="en-US" sz="1000" b="1" dirty="0" err="1" smtClean="0">
                <a:latin typeface="Arial" panose="020B0604020202020204" pitchFamily="34" charset="0"/>
                <a:cs typeface="Arial" panose="020B0604020202020204" pitchFamily="34" charset="0"/>
              </a:rPr>
              <a:t>Liou</a:t>
            </a:r>
            <a:r>
              <a:rPr lang="en-US" sz="1000" b="1" dirty="0" smtClean="0">
                <a:latin typeface="Arial" panose="020B0604020202020204" pitchFamily="34" charset="0"/>
                <a:cs typeface="Arial" panose="020B0604020202020204" pitchFamily="34" charset="0"/>
              </a:rPr>
              <a:t> et al., 2014); Group GrD3 eclogites are high-Ca and moderate-Fe and may be ancient Mg-granites (Barth et al., 2002; Jacob et al., 2003) . According to the thermobarometry </a:t>
            </a:r>
            <a:r>
              <a:rPr lang="en-US" sz="1000" b="1" dirty="0" err="1" smtClean="0">
                <a:latin typeface="Arial" panose="020B0604020202020204" pitchFamily="34" charset="0"/>
                <a:cs typeface="Arial" panose="020B0604020202020204" pitchFamily="34" charset="0"/>
              </a:rPr>
              <a:t>GrA</a:t>
            </a:r>
            <a:r>
              <a:rPr lang="en-US" sz="1000" b="1" dirty="0" smtClean="0">
                <a:latin typeface="Arial" panose="020B0604020202020204" pitchFamily="34" charset="0"/>
                <a:cs typeface="Arial" panose="020B0604020202020204" pitchFamily="34" charset="0"/>
              </a:rPr>
              <a:t> eclogites are distributed mostly in the lower (L) and- middle parts of SCLM and correspond to low - temperature thermal gradients. GrB2 eclogites form trends of increasing Fe# for garnets and omphacites with decreasing pressure. This could be due to the progressive melting of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basalts (Rosenthal et al., 2014) or an opposite due to crystallization of evolving partial melts from primary eclogites. In USCLM the GrB3 omphacites show </a:t>
            </a:r>
            <a:r>
              <a:rPr lang="en-US" sz="1000" b="1" dirty="0" err="1" smtClean="0">
                <a:latin typeface="Arial" panose="020B0604020202020204" pitchFamily="34" charset="0"/>
                <a:cs typeface="Arial" panose="020B0604020202020204" pitchFamily="34" charset="0"/>
              </a:rPr>
              <a:t>reactional</a:t>
            </a:r>
            <a:r>
              <a:rPr lang="en-US" sz="1000" b="1" dirty="0" smtClean="0">
                <a:latin typeface="Arial" panose="020B0604020202020204" pitchFamily="34" charset="0"/>
                <a:cs typeface="Arial" panose="020B0604020202020204" pitchFamily="34" charset="0"/>
              </a:rPr>
              <a:t> trends with decreasing Fe# upward or an opposite progressive rise due to magmatic differentiation. </a:t>
            </a:r>
            <a:r>
              <a:rPr lang="en-US" sz="1000" b="1" dirty="0" err="1" smtClean="0">
                <a:latin typeface="Arial" panose="020B0604020202020204" pitchFamily="34" charset="0"/>
                <a:cs typeface="Arial" panose="020B0604020202020204" pitchFamily="34" charset="0"/>
              </a:rPr>
              <a:t>GrC</a:t>
            </a:r>
            <a:r>
              <a:rPr lang="en-US" sz="1000" b="1" dirty="0" smtClean="0">
                <a:latin typeface="Arial" panose="020B0604020202020204" pitchFamily="34" charset="0"/>
                <a:cs typeface="Arial" panose="020B0604020202020204" pitchFamily="34" charset="0"/>
              </a:rPr>
              <a:t> dominate the middle part of the SCLM (3-4 GPa) and mostly correspond to the layer originated in the Early Archean time at 3.5-4.0 GPa possibly due to subduction of the </a:t>
            </a:r>
            <a:r>
              <a:rPr lang="en-US" sz="1000" b="1" dirty="0" err="1" smtClean="0">
                <a:latin typeface="Arial" panose="020B0604020202020204" pitchFamily="34" charset="0"/>
                <a:cs typeface="Arial" panose="020B0604020202020204" pitchFamily="34" charset="0"/>
              </a:rPr>
              <a:t>tonalitic</a:t>
            </a:r>
            <a:r>
              <a:rPr lang="en-US" sz="1000" b="1" dirty="0" smtClean="0">
                <a:latin typeface="Arial" panose="020B0604020202020204" pitchFamily="34" charset="0"/>
                <a:cs typeface="Arial" panose="020B0604020202020204" pitchFamily="34" charset="0"/>
              </a:rPr>
              <a:t> crust and related </a:t>
            </a:r>
            <a:r>
              <a:rPr lang="en-US" sz="1000" b="1" dirty="0" err="1" smtClean="0">
                <a:latin typeface="Arial" panose="020B0604020202020204" pitchFamily="34" charset="0"/>
                <a:cs typeface="Arial" panose="020B0604020202020204" pitchFamily="34" charset="0"/>
              </a:rPr>
              <a:t>metasediments</a:t>
            </a:r>
            <a:r>
              <a:rPr lang="en-US" sz="1000" b="1" dirty="0" smtClean="0">
                <a:latin typeface="Arial" panose="020B0604020202020204" pitchFamily="34" charset="0"/>
                <a:cs typeface="Arial" panose="020B0604020202020204" pitchFamily="34" charset="0"/>
              </a:rPr>
              <a:t>. CrD1 -rich </a:t>
            </a:r>
            <a:r>
              <a:rPr lang="en-US" sz="1000" b="1" dirty="0" err="1" smtClean="0">
                <a:latin typeface="Arial" panose="020B0604020202020204" pitchFamily="34" charset="0"/>
                <a:cs typeface="Arial" panose="020B0604020202020204" pitchFamily="34" charset="0"/>
              </a:rPr>
              <a:t>grosspyditic</a:t>
            </a:r>
            <a:r>
              <a:rPr lang="en-US" sz="1000" b="1" dirty="0" smtClean="0">
                <a:latin typeface="Arial" panose="020B0604020202020204" pitchFamily="34" charset="0"/>
                <a:cs typeface="Arial" panose="020B0604020202020204" pitchFamily="34" charset="0"/>
              </a:rPr>
              <a:t> varieties from India, Siberia and South Africa are relatively low-Fe and Al-rich and possibly are metasomatites or products of interaction of sediments and peridotites. The other Ca- rich varieties most likely are </a:t>
            </a:r>
            <a:r>
              <a:rPr lang="en-US" sz="1000" b="1" dirty="0" err="1" smtClean="0">
                <a:latin typeface="Arial" panose="020B0604020202020204" pitchFamily="34" charset="0"/>
                <a:cs typeface="Arial" panose="020B0604020202020204" pitchFamily="34" charset="0"/>
              </a:rPr>
              <a:t>subducted</a:t>
            </a:r>
            <a:r>
              <a:rPr lang="en-US" sz="1000" b="1" dirty="0" smtClean="0">
                <a:latin typeface="Arial" panose="020B0604020202020204" pitchFamily="34" charset="0"/>
                <a:cs typeface="Arial" panose="020B0604020202020204" pitchFamily="34" charset="0"/>
              </a:rPr>
              <a:t> </a:t>
            </a:r>
            <a:r>
              <a:rPr lang="en-US" sz="1000" b="1" dirty="0" err="1" smtClean="0">
                <a:latin typeface="Arial" panose="020B0604020202020204" pitchFamily="34" charset="0"/>
                <a:cs typeface="Arial" panose="020B0604020202020204" pitchFamily="34" charset="0"/>
              </a:rPr>
              <a:t>anorthosites</a:t>
            </a:r>
            <a:r>
              <a:rPr lang="en-US" sz="1000" b="1" dirty="0" smtClean="0">
                <a:latin typeface="Arial" panose="020B0604020202020204" pitchFamily="34" charset="0"/>
                <a:cs typeface="Arial" panose="020B0604020202020204" pitchFamily="34" charset="0"/>
              </a:rPr>
              <a:t> or rare granites </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Supported by the RFBR grants: 05-05-64718, 03-05-64146, 11 -05-00060, 11-05-91060-PICS, 16-05-00841,</a:t>
            </a:r>
            <a:br>
              <a:rPr lang="en-US" sz="1000" b="1" dirty="0" smtClean="0">
                <a:latin typeface="Arial" panose="020B0604020202020204" pitchFamily="34" charset="0"/>
                <a:cs typeface="Arial" panose="020B0604020202020204" pitchFamily="34" charset="0"/>
              </a:rPr>
            </a:br>
            <a:r>
              <a:rPr lang="en-US" sz="1000" b="1" dirty="0" smtClean="0">
                <a:latin typeface="Arial" panose="020B0604020202020204" pitchFamily="34" charset="0"/>
                <a:cs typeface="Arial" panose="020B0604020202020204" pitchFamily="34" charset="0"/>
              </a:rPr>
              <a:t>16-05-00860 and projects 77-2, 65-03, 02-05 UIGGM SB RAS and ALROSA Stock Company</a:t>
            </a:r>
            <a:endParaRPr lang="ru-RU" sz="1000" b="1" dirty="0"/>
          </a:p>
        </p:txBody>
      </p:sp>
      <p:sp>
        <p:nvSpPr>
          <p:cNvPr id="4" name="Номер слайда 3"/>
          <p:cNvSpPr>
            <a:spLocks noGrp="1"/>
          </p:cNvSpPr>
          <p:nvPr>
            <p:ph type="sldNum" sz="quarter" idx="12"/>
          </p:nvPr>
        </p:nvSpPr>
        <p:spPr/>
        <p:txBody>
          <a:bodyPr/>
          <a:lstStyle/>
          <a:p>
            <a:fld id="{D08CF3AA-F14A-464B-9DA2-131B56706778}" type="slidenum">
              <a:rPr lang="ru-RU" smtClean="0"/>
              <a:pPr/>
              <a:t>21</a:t>
            </a:fld>
            <a:endParaRPr lang="ru-RU"/>
          </a:p>
        </p:txBody>
      </p:sp>
      <p:sp>
        <p:nvSpPr>
          <p:cNvPr id="5" name="Стрелка вправо 4">
            <a:hlinkClick r:id="" action="ppaction://hlinkshowjump?jump=previousslide"/>
          </p:cNvPr>
          <p:cNvSpPr/>
          <p:nvPr/>
        </p:nvSpPr>
        <p:spPr>
          <a:xfrm>
            <a:off x="7716591" y="6323528"/>
            <a:ext cx="463640" cy="317206"/>
          </a:xfrm>
          <a:prstGeom prst="rightArrow">
            <a:avLst/>
          </a:prstGeom>
          <a:solidFill>
            <a:srgbClr val="FF0000"/>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 action="ppaction://hlinkshowjump?jump=nextslide"/>
          </p:cNvPr>
          <p:cNvSpPr/>
          <p:nvPr/>
        </p:nvSpPr>
        <p:spPr>
          <a:xfrm>
            <a:off x="9004478" y="6336405"/>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234639" y="6322385"/>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2" action="ppaction://hlinksldjump"/>
              </a:rPr>
              <a:t>Home</a:t>
            </a:r>
            <a:endParaRPr lang="ru-RU" sz="1600" dirty="0"/>
          </a:p>
        </p:txBody>
      </p:sp>
      <p:sp>
        <p:nvSpPr>
          <p:cNvPr id="8" name="Заголовок 1"/>
          <p:cNvSpPr>
            <a:spLocks noGrp="1"/>
          </p:cNvSpPr>
          <p:nvPr>
            <p:ph type="title"/>
          </p:nvPr>
        </p:nvSpPr>
        <p:spPr>
          <a:xfrm>
            <a:off x="4081238" y="193183"/>
            <a:ext cx="1649861" cy="561975"/>
          </a:xfrm>
          <a:solidFill>
            <a:srgbClr val="FFFF00"/>
          </a:solidFill>
        </p:spPr>
        <p:txBody>
          <a:bodyPr>
            <a:normAutofit fontScale="90000"/>
          </a:bodyPr>
          <a:lstStyle/>
          <a:p>
            <a:pPr eaLnBrk="1" hangingPunct="1"/>
            <a:r>
              <a:rPr lang="en-US" sz="2800" dirty="0" smtClean="0">
                <a:solidFill>
                  <a:srgbClr val="FF0000"/>
                </a:solidFill>
                <a:latin typeface="Arial Rounded MT Bold" pitchFamily="34" charset="0"/>
              </a:rPr>
              <a:t>Abstract</a:t>
            </a:r>
            <a:endParaRPr lang="ru-RU" sz="2800"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1363796" y="188914"/>
            <a:ext cx="3929421" cy="561975"/>
          </a:xfrm>
          <a:solidFill>
            <a:srgbClr val="FFFF00"/>
          </a:solidFill>
        </p:spPr>
        <p:txBody>
          <a:bodyPr/>
          <a:lstStyle/>
          <a:p>
            <a:pPr eaLnBrk="1" hangingPunct="1"/>
            <a:r>
              <a:rPr lang="en-US" sz="2800" dirty="0" smtClean="0">
                <a:solidFill>
                  <a:srgbClr val="FF0000"/>
                </a:solidFill>
                <a:latin typeface="Arial Rounded MT Bold" pitchFamily="34" charset="0"/>
              </a:rPr>
              <a:t>Varieties of eclogites</a:t>
            </a:r>
            <a:endParaRPr lang="ru-RU" sz="2800" dirty="0" smtClean="0">
              <a:solidFill>
                <a:srgbClr val="FF0000"/>
              </a:solidFill>
            </a:endParaRPr>
          </a:p>
        </p:txBody>
      </p:sp>
      <p:sp>
        <p:nvSpPr>
          <p:cNvPr id="33795" name="Объект 2"/>
          <p:cNvSpPr>
            <a:spLocks noGrp="1"/>
          </p:cNvSpPr>
          <p:nvPr>
            <p:ph idx="1"/>
          </p:nvPr>
        </p:nvSpPr>
        <p:spPr>
          <a:xfrm>
            <a:off x="271727" y="981075"/>
            <a:ext cx="8972154" cy="5472113"/>
          </a:xfrm>
        </p:spPr>
        <p:txBody>
          <a:bodyPr/>
          <a:lstStyle/>
          <a:p>
            <a:pPr eaLnBrk="1" hangingPunct="1"/>
            <a:r>
              <a:rPr lang="en-US" sz="1400" smtClean="0"/>
              <a:t>1. </a:t>
            </a:r>
            <a:r>
              <a:rPr lang="en-US" sz="2000" smtClean="0">
                <a:solidFill>
                  <a:srgbClr val="FF0000"/>
                </a:solidFill>
              </a:rPr>
              <a:t>The high-Mg eclogites (Fe=0.07-0.15) </a:t>
            </a:r>
            <a:r>
              <a:rPr lang="en-US" sz="1600" b="1" smtClean="0">
                <a:solidFill>
                  <a:srgbClr val="FF0000"/>
                </a:solidFill>
              </a:rPr>
              <a:t>(Group A) </a:t>
            </a:r>
            <a:r>
              <a:rPr lang="en-US" sz="1400" smtClean="0"/>
              <a:t>consist of several Groups: 1a) a Cr-bearing group formed after crystallization of partial melts produced by volatile fluxes or heating (Heaman et al., 2006; Smart et al., 2009); 1b) a group formed by hybridization of plume melts and fluids with mantle peridotites (Aulbach et al., 2011); 1c) a low-Cr group which could be restites (Wyman &amp; Kerrich, 2009 ) or deep cumulates from Mg-rich arc magmas (Horodytskyi et al., 2007; Barth et al., 2002). 1d) a group derived by crystallization of differentiated protokimberlite melts (Haggerty et al., 1979; Kamenetsky et al., 2009);</a:t>
            </a:r>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en-US" sz="1400" smtClean="0"/>
          </a:p>
          <a:p>
            <a:pPr eaLnBrk="1" hangingPunct="1"/>
            <a:endParaRPr lang="ru-RU" sz="1400" smtClean="0"/>
          </a:p>
        </p:txBody>
      </p:sp>
      <p:pic>
        <p:nvPicPr>
          <p:cNvPr id="33796" name="Picture 5"/>
          <p:cNvPicPr>
            <a:picLocks noChangeAspect="1" noChangeArrowheads="1"/>
          </p:cNvPicPr>
          <p:nvPr/>
        </p:nvPicPr>
        <p:blipFill>
          <a:blip r:embed="rId2"/>
          <a:srcRect/>
          <a:stretch>
            <a:fillRect/>
          </a:stretch>
        </p:blipFill>
        <p:spPr bwMode="auto">
          <a:xfrm>
            <a:off x="507339" y="2492375"/>
            <a:ext cx="9261078" cy="403225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D08CF3AA-F14A-464B-9DA2-131B56706778}" type="slidenum">
              <a:rPr lang="ru-RU" smtClean="0"/>
              <a:pPr/>
              <a:t>22</a:t>
            </a:fld>
            <a:endParaRPr lang="ru-RU"/>
          </a:p>
        </p:txBody>
      </p:sp>
      <p:sp>
        <p:nvSpPr>
          <p:cNvPr id="6" name="Стрелка вправо 5">
            <a:hlinkClick r:id="" action="ppaction://hlinkshowjump?jump=previousslide"/>
          </p:cNvPr>
          <p:cNvSpPr/>
          <p:nvPr/>
        </p:nvSpPr>
        <p:spPr>
          <a:xfrm>
            <a:off x="7600681" y="373488"/>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a:hlinkClick r:id="" action="ppaction://hlinkshowjump?jump=nextslide"/>
          </p:cNvPr>
          <p:cNvSpPr/>
          <p:nvPr/>
        </p:nvSpPr>
        <p:spPr>
          <a:xfrm>
            <a:off x="8888568" y="386365"/>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118729" y="372345"/>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2120" y="188914"/>
            <a:ext cx="7957476" cy="2708275"/>
          </a:xfrm>
        </p:spPr>
        <p:txBody>
          <a:bodyPr rtlCol="0">
            <a:normAutofit lnSpcReduction="10000"/>
          </a:bodyPr>
          <a:lstStyle/>
          <a:p>
            <a:pPr marL="341868" indent="-341868" defTabSz="911646" eaLnBrk="1" fontAlgn="auto" hangingPunct="1">
              <a:spcAft>
                <a:spcPts val="0"/>
              </a:spcAft>
              <a:buFont typeface="Arial" pitchFamily="34" charset="0"/>
              <a:buChar char="•"/>
              <a:defRPr/>
            </a:pPr>
            <a:r>
              <a:rPr lang="en-US" sz="2900" dirty="0"/>
              <a:t>2. </a:t>
            </a:r>
            <a:r>
              <a:rPr lang="en-US" sz="2900" dirty="0">
                <a:solidFill>
                  <a:schemeClr val="accent6">
                    <a:lumMod val="75000"/>
                  </a:schemeClr>
                </a:solidFill>
              </a:rPr>
              <a:t>Cumulate or </a:t>
            </a:r>
            <a:r>
              <a:rPr lang="en-US" sz="2900" dirty="0" err="1" smtClean="0">
                <a:solidFill>
                  <a:schemeClr val="accent6">
                    <a:lumMod val="75000"/>
                  </a:schemeClr>
                </a:solidFill>
              </a:rPr>
              <a:t>restites</a:t>
            </a:r>
            <a:r>
              <a:rPr lang="en-US" sz="2900" dirty="0" smtClean="0">
                <a:solidFill>
                  <a:schemeClr val="accent6">
                    <a:lumMod val="75000"/>
                  </a:schemeClr>
                </a:solidFill>
              </a:rPr>
              <a:t>  </a:t>
            </a:r>
            <a:r>
              <a:rPr lang="en-US" sz="2900" dirty="0">
                <a:solidFill>
                  <a:schemeClr val="accent6">
                    <a:lumMod val="75000"/>
                  </a:schemeClr>
                </a:solidFill>
              </a:rPr>
              <a:t>or  reactional</a:t>
            </a:r>
            <a:r>
              <a:rPr lang="en-US" sz="2900" dirty="0"/>
              <a:t>  (</a:t>
            </a:r>
            <a:r>
              <a:rPr lang="en-US" sz="2900" b="1" dirty="0"/>
              <a:t>Group B) </a:t>
            </a:r>
            <a:r>
              <a:rPr lang="en-US" sz="2900" dirty="0"/>
              <a:t>Fe# (~ 0.15-0.30</a:t>
            </a:r>
            <a:r>
              <a:rPr lang="en-US" sz="1500" dirty="0"/>
              <a:t>) Eclogites The largest group with moderate Al</a:t>
            </a:r>
            <a:r>
              <a:rPr lang="en-US" sz="1500" baseline="-25000" dirty="0"/>
              <a:t>2</a:t>
            </a:r>
            <a:r>
              <a:rPr lang="en-US" sz="1500" dirty="0"/>
              <a:t>O</a:t>
            </a:r>
            <a:r>
              <a:rPr lang="en-US" sz="1500" baseline="-25000" dirty="0"/>
              <a:t>3</a:t>
            </a:r>
            <a:r>
              <a:rPr lang="en-US" sz="1500" dirty="0"/>
              <a:t> and Na</a:t>
            </a:r>
            <a:r>
              <a:rPr lang="en-US" sz="1500" baseline="-25000" dirty="0"/>
              <a:t>2</a:t>
            </a:r>
            <a:r>
              <a:rPr lang="en-US" sz="1500" dirty="0"/>
              <a:t>O values, commonly reveal Eu anomalies. The most abundant rocks form Group 2a interpreted as subducted basalts and their modifications as well as </a:t>
            </a:r>
            <a:r>
              <a:rPr lang="en-US" sz="1500" dirty="0" err="1"/>
              <a:t>eclogitized</a:t>
            </a:r>
            <a:r>
              <a:rPr lang="en-US" sz="1500" dirty="0"/>
              <a:t> </a:t>
            </a:r>
            <a:r>
              <a:rPr lang="en-US" sz="1500" dirty="0" err="1"/>
              <a:t>metagrabbro</a:t>
            </a:r>
            <a:r>
              <a:rPr lang="en-US" sz="1500" dirty="0"/>
              <a:t> (with relics of ophitic structures), close to MORB basalts (</a:t>
            </a:r>
            <a:r>
              <a:rPr lang="en-US" sz="1500" dirty="0" err="1"/>
              <a:t>Jagoutz</a:t>
            </a:r>
            <a:r>
              <a:rPr lang="en-US" sz="1500" dirty="0"/>
              <a:t> et al., 1974; Beard et al., 1996; Pearson, 1995; Snyder et al., 1997) reacted with oceanic water (Neal et al., 1990).  Enriched "gabbroic" type. Group 2b eclogites are thought to be products of fluid melting of ancient oceanic crust and interaction with peridotites during subduction (</a:t>
            </a:r>
            <a:r>
              <a:rPr lang="en-US" sz="1500" dirty="0" err="1"/>
              <a:t>Aulbach</a:t>
            </a:r>
            <a:r>
              <a:rPr lang="en-US" sz="1500" dirty="0"/>
              <a:t> et al., 2007).  Group 2c eclogites are considered as shallow mantle basaltic cumulates derived from plume or ancient arc magmas in </a:t>
            </a:r>
            <a:r>
              <a:rPr lang="en-US" sz="1500" dirty="0" err="1"/>
              <a:t>cratonic</a:t>
            </a:r>
            <a:r>
              <a:rPr lang="en-US" sz="1500" dirty="0"/>
              <a:t> margins (Wyman &amp;  </a:t>
            </a:r>
            <a:r>
              <a:rPr lang="en-US" sz="1500" dirty="0" err="1"/>
              <a:t>Kerrich</a:t>
            </a:r>
            <a:r>
              <a:rPr lang="en-US" sz="1500" dirty="0"/>
              <a:t>, 2009);  those near Moho may be </a:t>
            </a:r>
            <a:r>
              <a:rPr lang="en-US" sz="1500" dirty="0" err="1"/>
              <a:t>eclogitized</a:t>
            </a:r>
            <a:r>
              <a:rPr lang="en-US" sz="1500" dirty="0"/>
              <a:t> lower crustal cumulates (Shu et al., 2014).  Group 2d eclogites are “</a:t>
            </a:r>
            <a:r>
              <a:rPr lang="en-US" sz="1500" dirty="0" err="1"/>
              <a:t>metabasaltic</a:t>
            </a:r>
            <a:r>
              <a:rPr lang="en-US" sz="1500" dirty="0"/>
              <a:t> of </a:t>
            </a:r>
            <a:r>
              <a:rPr lang="en-US" sz="1500" dirty="0" err="1"/>
              <a:t>remelting</a:t>
            </a:r>
            <a:r>
              <a:rPr lang="en-US" sz="1500" dirty="0"/>
              <a:t> or hybridization with protokimberlite and other plume melts (</a:t>
            </a:r>
            <a:r>
              <a:rPr lang="en-US" sz="1500" dirty="0" err="1"/>
              <a:t>Shatsky</a:t>
            </a:r>
            <a:r>
              <a:rPr lang="en-US" sz="1500" dirty="0"/>
              <a:t> et al., 2008). </a:t>
            </a:r>
            <a:endParaRPr lang="ru-RU" sz="1500" dirty="0"/>
          </a:p>
          <a:p>
            <a:pPr marL="341868" indent="-341868" defTabSz="911646" eaLnBrk="1" fontAlgn="auto" hangingPunct="1">
              <a:spcAft>
                <a:spcPts val="0"/>
              </a:spcAft>
              <a:buFont typeface="Arial" pitchFamily="34" charset="0"/>
              <a:buChar char="•"/>
              <a:defRPr/>
            </a:pPr>
            <a:endParaRPr lang="ru-RU" sz="1500" dirty="0"/>
          </a:p>
          <a:p>
            <a:pPr marL="341868" indent="-341868" defTabSz="911646" eaLnBrk="1" fontAlgn="auto" hangingPunct="1">
              <a:spcAft>
                <a:spcPts val="0"/>
              </a:spcAft>
              <a:buFont typeface="Arial" pitchFamily="34" charset="0"/>
              <a:buChar char="•"/>
              <a:defRPr/>
            </a:pPr>
            <a:endParaRPr lang="ru-RU" sz="1500" dirty="0"/>
          </a:p>
        </p:txBody>
      </p:sp>
      <p:pic>
        <p:nvPicPr>
          <p:cNvPr id="35843" name="Picture 3"/>
          <p:cNvPicPr>
            <a:picLocks noChangeAspect="1" noChangeArrowheads="1"/>
          </p:cNvPicPr>
          <p:nvPr/>
        </p:nvPicPr>
        <p:blipFill>
          <a:blip r:embed="rId2"/>
          <a:srcRect/>
          <a:stretch>
            <a:fillRect/>
          </a:stretch>
        </p:blipFill>
        <p:spPr bwMode="auto">
          <a:xfrm>
            <a:off x="271728" y="2852739"/>
            <a:ext cx="9489810" cy="37163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D08CF3AA-F14A-464B-9DA2-131B56706778}" type="slidenum">
              <a:rPr lang="ru-RU" smtClean="0"/>
              <a:pPr/>
              <a:t>23</a:t>
            </a:fld>
            <a:endParaRPr lang="ru-RU"/>
          </a:p>
        </p:txBody>
      </p:sp>
      <p:sp>
        <p:nvSpPr>
          <p:cNvPr id="5" name="Стрелка вправо 4">
            <a:hlinkClick r:id="" action="ppaction://hlinkshowjump?jump=previousslide"/>
          </p:cNvPr>
          <p:cNvSpPr/>
          <p:nvPr/>
        </p:nvSpPr>
        <p:spPr>
          <a:xfrm>
            <a:off x="8154473" y="515156"/>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 action="ppaction://hlinkshowjump?jump=nextslide"/>
          </p:cNvPr>
          <p:cNvSpPr/>
          <p:nvPr/>
        </p:nvSpPr>
        <p:spPr>
          <a:xfrm>
            <a:off x="9442360" y="528033"/>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672521" y="514013"/>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1728" y="188913"/>
            <a:ext cx="9517327" cy="1655762"/>
          </a:xfrm>
        </p:spPr>
        <p:txBody>
          <a:bodyPr rtlCol="0">
            <a:normAutofit fontScale="70000" lnSpcReduction="20000"/>
          </a:bodyPr>
          <a:lstStyle/>
          <a:p>
            <a:pPr marL="0" indent="0" defTabSz="911646" eaLnBrk="1" fontAlgn="auto" hangingPunct="1">
              <a:spcAft>
                <a:spcPts val="0"/>
              </a:spcAft>
              <a:buFont typeface="Arial" pitchFamily="34" charset="0"/>
              <a:buNone/>
              <a:defRPr/>
            </a:pPr>
            <a:r>
              <a:rPr lang="en-US" dirty="0" smtClean="0"/>
              <a:t> </a:t>
            </a:r>
            <a:r>
              <a:rPr lang="en-US" sz="4500" dirty="0" smtClean="0"/>
              <a:t>3</a:t>
            </a:r>
            <a:r>
              <a:rPr lang="en-US" sz="4500" dirty="0"/>
              <a:t>.</a:t>
            </a:r>
            <a:r>
              <a:rPr lang="en-US" dirty="0"/>
              <a:t> </a:t>
            </a:r>
            <a:r>
              <a:rPr lang="en-US" sz="4600" b="1" dirty="0">
                <a:solidFill>
                  <a:schemeClr val="accent2">
                    <a:lumMod val="75000"/>
                  </a:schemeClr>
                </a:solidFill>
              </a:rPr>
              <a:t>The high-Fe -Na Group </a:t>
            </a:r>
            <a:r>
              <a:rPr lang="en-US" sz="4600" b="1" dirty="0" smtClean="0">
                <a:solidFill>
                  <a:schemeClr val="accent2">
                    <a:lumMod val="75000"/>
                  </a:schemeClr>
                </a:solidFill>
              </a:rPr>
              <a:t>3 </a:t>
            </a:r>
            <a:r>
              <a:rPr lang="en-US" sz="4600" b="1" dirty="0">
                <a:solidFill>
                  <a:schemeClr val="accent2">
                    <a:lumMod val="75000"/>
                  </a:schemeClr>
                </a:solidFill>
              </a:rPr>
              <a:t>(Group C) eclogites (Fe# &gt; 0.27) </a:t>
            </a:r>
            <a:r>
              <a:rPr lang="en-US" dirty="0"/>
              <a:t>may be subducted Fe- basalts (Group 3a); Ca-enriched varieties may be meta-tonalites or </a:t>
            </a:r>
            <a:r>
              <a:rPr lang="en-US" dirty="0" smtClean="0"/>
              <a:t>trondhjemites </a:t>
            </a:r>
            <a:r>
              <a:rPr lang="en-US" dirty="0"/>
              <a:t>(Barth et al., 2002) and those which are very rich in Al could be </a:t>
            </a:r>
            <a:r>
              <a:rPr lang="en-US" dirty="0" err="1"/>
              <a:t>metasediments</a:t>
            </a:r>
            <a:r>
              <a:rPr lang="en-US" dirty="0"/>
              <a:t> (Group 3c) (</a:t>
            </a:r>
            <a:r>
              <a:rPr lang="en-US" dirty="0" err="1"/>
              <a:t>Mazzone</a:t>
            </a:r>
            <a:r>
              <a:rPr lang="en-US" dirty="0"/>
              <a:t> &amp; Haggerty, 1989</a:t>
            </a:r>
            <a:r>
              <a:rPr lang="en-US" dirty="0" smtClean="0"/>
              <a:t>).</a:t>
            </a:r>
            <a:r>
              <a:rPr lang="en-US" dirty="0"/>
              <a:t> (Group 3b</a:t>
            </a:r>
            <a:r>
              <a:rPr lang="en-US" dirty="0" smtClean="0"/>
              <a:t>)</a:t>
            </a:r>
          </a:p>
          <a:p>
            <a:pPr marL="0" indent="0" defTabSz="911646" eaLnBrk="1" fontAlgn="auto" hangingPunct="1">
              <a:spcAft>
                <a:spcPts val="0"/>
              </a:spcAft>
              <a:buFont typeface="Arial" pitchFamily="34" charset="0"/>
              <a:buNone/>
              <a:defRPr/>
            </a:pPr>
            <a:r>
              <a:rPr lang="en-US" dirty="0" smtClean="0"/>
              <a:t>and </a:t>
            </a:r>
            <a:r>
              <a:rPr lang="en-US" dirty="0" err="1" smtClean="0"/>
              <a:t>remelted</a:t>
            </a:r>
            <a:r>
              <a:rPr lang="en-US" dirty="0" smtClean="0"/>
              <a:t> varieties at 3 -4 GPa  (Gr3c)</a:t>
            </a:r>
            <a:endParaRPr lang="ru-RU" dirty="0"/>
          </a:p>
          <a:p>
            <a:pPr marL="341868" indent="-341868" defTabSz="911646" eaLnBrk="1" fontAlgn="auto" hangingPunct="1">
              <a:spcAft>
                <a:spcPts val="0"/>
              </a:spcAft>
              <a:buFont typeface="Arial" pitchFamily="34" charset="0"/>
              <a:buChar char="•"/>
              <a:defRPr/>
            </a:pPr>
            <a:endParaRPr lang="ru-RU" dirty="0"/>
          </a:p>
        </p:txBody>
      </p:sp>
      <p:pic>
        <p:nvPicPr>
          <p:cNvPr id="34819" name="Picture 4"/>
          <p:cNvPicPr>
            <a:picLocks noChangeAspect="1" noChangeArrowheads="1"/>
          </p:cNvPicPr>
          <p:nvPr/>
        </p:nvPicPr>
        <p:blipFill>
          <a:blip r:embed="rId2"/>
          <a:srcRect/>
          <a:stretch>
            <a:fillRect/>
          </a:stretch>
        </p:blipFill>
        <p:spPr bwMode="auto">
          <a:xfrm>
            <a:off x="350838" y="2133601"/>
            <a:ext cx="9453695" cy="4437063"/>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D08CF3AA-F14A-464B-9DA2-131B56706778}" type="slidenum">
              <a:rPr lang="ru-RU" smtClean="0"/>
              <a:pPr/>
              <a:t>24</a:t>
            </a:fld>
            <a:endParaRPr lang="ru-RU"/>
          </a:p>
        </p:txBody>
      </p:sp>
      <p:sp>
        <p:nvSpPr>
          <p:cNvPr id="5" name="Стрелка вправо 4">
            <a:hlinkClick r:id="" action="ppaction://hlinkshowjump?jump=previousslide"/>
          </p:cNvPr>
          <p:cNvSpPr/>
          <p:nvPr/>
        </p:nvSpPr>
        <p:spPr>
          <a:xfrm>
            <a:off x="7793864" y="1313646"/>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 action="ppaction://hlinkshowjump?jump=nextslide"/>
          </p:cNvPr>
          <p:cNvSpPr/>
          <p:nvPr/>
        </p:nvSpPr>
        <p:spPr>
          <a:xfrm>
            <a:off x="9081751" y="1326523"/>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311912" y="1312503"/>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6512" y="778300"/>
            <a:ext cx="9059863" cy="2303462"/>
          </a:xfrm>
        </p:spPr>
        <p:txBody>
          <a:bodyPr rtlCol="0">
            <a:normAutofit fontScale="92500" lnSpcReduction="20000"/>
          </a:bodyPr>
          <a:lstStyle/>
          <a:p>
            <a:pPr marL="341868" indent="-341868" defTabSz="911646" eaLnBrk="1" fontAlgn="auto" hangingPunct="1">
              <a:spcAft>
                <a:spcPts val="0"/>
              </a:spcAft>
              <a:buFont typeface="Arial" pitchFamily="34" charset="0"/>
              <a:buChar char="•"/>
              <a:defRPr/>
            </a:pPr>
            <a:r>
              <a:rPr lang="en-US" b="1" dirty="0">
                <a:solidFill>
                  <a:srgbClr val="0070C0"/>
                </a:solidFill>
              </a:rPr>
              <a:t>4. High –Ca- Al  Group  eclogites</a:t>
            </a:r>
            <a:r>
              <a:rPr lang="en-US" dirty="0"/>
              <a:t> </a:t>
            </a:r>
            <a:r>
              <a:rPr lang="en-US" dirty="0" smtClean="0"/>
              <a:t>: </a:t>
            </a:r>
            <a:r>
              <a:rPr lang="en-US" dirty="0"/>
              <a:t>Group4a rocks are high-Ca and low-Fe  varieties, commonly Al-rich and  </a:t>
            </a:r>
            <a:r>
              <a:rPr lang="en-US" dirty="0" err="1"/>
              <a:t>kyanite</a:t>
            </a:r>
            <a:r>
              <a:rPr lang="en-US" dirty="0"/>
              <a:t>-bearing (sometimes with coesite) (</a:t>
            </a:r>
            <a:r>
              <a:rPr lang="en-US" dirty="0" err="1"/>
              <a:t>grosspydites</a:t>
            </a:r>
            <a:r>
              <a:rPr lang="en-US" dirty="0"/>
              <a:t>) which may be originally carbonate metasomatites (Smyth, 1977) or </a:t>
            </a:r>
            <a:r>
              <a:rPr lang="en-US" dirty="0" err="1"/>
              <a:t>metapelites</a:t>
            </a:r>
            <a:r>
              <a:rPr lang="en-US" dirty="0"/>
              <a:t> (</a:t>
            </a:r>
            <a:r>
              <a:rPr lang="en-US" dirty="0" err="1"/>
              <a:t>Liou</a:t>
            </a:r>
            <a:r>
              <a:rPr lang="en-US" dirty="0"/>
              <a:t> et al., 2014);  Group 4b eclogites are high-Ca and moderate-Fe and may be ancient Mg-granites (Barth et al., 2002; Jacob et al., 2003) .</a:t>
            </a:r>
            <a:endParaRPr lang="ru-RU" dirty="0"/>
          </a:p>
        </p:txBody>
      </p:sp>
      <p:pic>
        <p:nvPicPr>
          <p:cNvPr id="36867" name="Picture 2"/>
          <p:cNvPicPr>
            <a:picLocks noChangeAspect="1" noChangeArrowheads="1"/>
          </p:cNvPicPr>
          <p:nvPr/>
        </p:nvPicPr>
        <p:blipFill>
          <a:blip r:embed="rId2"/>
          <a:srcRect/>
          <a:stretch>
            <a:fillRect/>
          </a:stretch>
        </p:blipFill>
        <p:spPr bwMode="auto">
          <a:xfrm>
            <a:off x="1833299" y="2990850"/>
            <a:ext cx="6518010" cy="3608388"/>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D08CF3AA-F14A-464B-9DA2-131B56706778}" type="slidenum">
              <a:rPr lang="ru-RU" smtClean="0"/>
              <a:pPr/>
              <a:t>25</a:t>
            </a:fld>
            <a:endParaRPr lang="ru-RU"/>
          </a:p>
        </p:txBody>
      </p:sp>
      <p:sp>
        <p:nvSpPr>
          <p:cNvPr id="5" name="Стрелка вправо 4">
            <a:hlinkClick r:id="" action="ppaction://hlinkshowjump?jump=previousslide"/>
          </p:cNvPr>
          <p:cNvSpPr/>
          <p:nvPr/>
        </p:nvSpPr>
        <p:spPr>
          <a:xfrm>
            <a:off x="7523408" y="360610"/>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 action="ppaction://hlinkshowjump?jump=nextslide"/>
          </p:cNvPr>
          <p:cNvSpPr/>
          <p:nvPr/>
        </p:nvSpPr>
        <p:spPr>
          <a:xfrm>
            <a:off x="8811295" y="373487"/>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041456" y="359467"/>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a:xfrm>
            <a:off x="715590" y="1016672"/>
            <a:ext cx="8112258" cy="4525963"/>
          </a:xfrm>
          <a:noFill/>
        </p:spPr>
      </p:pic>
      <p:sp>
        <p:nvSpPr>
          <p:cNvPr id="3" name="Номер слайда 2"/>
          <p:cNvSpPr>
            <a:spLocks noGrp="1"/>
          </p:cNvSpPr>
          <p:nvPr>
            <p:ph type="sldNum" sz="quarter" idx="12"/>
          </p:nvPr>
        </p:nvSpPr>
        <p:spPr/>
        <p:txBody>
          <a:bodyPr/>
          <a:lstStyle/>
          <a:p>
            <a:fld id="{D08CF3AA-F14A-464B-9DA2-131B56706778}" type="slidenum">
              <a:rPr lang="ru-RU" smtClean="0"/>
              <a:pPr/>
              <a:t>26</a:t>
            </a:fld>
            <a:endParaRPr lang="ru-RU"/>
          </a:p>
        </p:txBody>
      </p:sp>
      <p:sp>
        <p:nvSpPr>
          <p:cNvPr id="4" name="Стрелка вправо 3">
            <a:hlinkClick r:id="" action="ppaction://hlinkshowjump?jump=previousslide"/>
          </p:cNvPr>
          <p:cNvSpPr/>
          <p:nvPr/>
        </p:nvSpPr>
        <p:spPr>
          <a:xfrm>
            <a:off x="7703711" y="321973"/>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hlinkClick r:id="" action="ppaction://hlinkshowjump?jump=nextslide"/>
          </p:cNvPr>
          <p:cNvSpPr/>
          <p:nvPr/>
        </p:nvSpPr>
        <p:spPr>
          <a:xfrm>
            <a:off x="8991598" y="334850"/>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8221759" y="320830"/>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4" y="0"/>
            <a:ext cx="5678879" cy="1143000"/>
          </a:xfrm>
          <a:solidFill>
            <a:schemeClr val="accent3">
              <a:lumMod val="60000"/>
              <a:lumOff val="40000"/>
            </a:schemeClr>
          </a:solidFill>
        </p:spPr>
        <p:txBody>
          <a:bodyPr rtlCol="0">
            <a:normAutofit/>
          </a:bodyPr>
          <a:lstStyle/>
          <a:p>
            <a:pPr defTabSz="911646" eaLnBrk="1" fontAlgn="auto" hangingPunct="1">
              <a:spcAft>
                <a:spcPts val="0"/>
              </a:spcAft>
              <a:defRPr/>
            </a:pPr>
            <a:r>
              <a:rPr lang="en-US" dirty="0" smtClean="0">
                <a:solidFill>
                  <a:srgbClr val="FFFF00"/>
                </a:solidFill>
              </a:rPr>
              <a:t>Acknowledgements</a:t>
            </a:r>
            <a:endParaRPr lang="ru-RU" dirty="0">
              <a:solidFill>
                <a:srgbClr val="FFFF00"/>
              </a:solidFill>
            </a:endParaRPr>
          </a:p>
        </p:txBody>
      </p:sp>
      <p:sp>
        <p:nvSpPr>
          <p:cNvPr id="39939" name="Содержимое 2"/>
          <p:cNvSpPr>
            <a:spLocks noGrp="1"/>
          </p:cNvSpPr>
          <p:nvPr>
            <p:ph idx="1"/>
          </p:nvPr>
        </p:nvSpPr>
        <p:spPr>
          <a:xfrm>
            <a:off x="0" y="1285875"/>
            <a:ext cx="9906000" cy="4708525"/>
          </a:xfrm>
        </p:spPr>
        <p:txBody>
          <a:bodyPr/>
          <a:lstStyle/>
          <a:p>
            <a:r>
              <a:rPr lang="en-US" sz="2000" b="1" dirty="0" smtClean="0">
                <a:solidFill>
                  <a:srgbClr val="FF0000"/>
                </a:solidFill>
              </a:rPr>
              <a:t>Grants RBRF </a:t>
            </a:r>
            <a:r>
              <a:rPr lang="ru-RU" sz="2000" b="1" dirty="0" smtClean="0">
                <a:solidFill>
                  <a:srgbClr val="FF0000"/>
                </a:solidFill>
              </a:rPr>
              <a:t>-05-17105,  99-05-65288, 05-05-64718</a:t>
            </a:r>
            <a:r>
              <a:rPr lang="en-US" sz="2000" b="1" dirty="0" smtClean="0">
                <a:solidFill>
                  <a:srgbClr val="FF0000"/>
                </a:solidFill>
              </a:rPr>
              <a:t>, 11-05- </a:t>
            </a:r>
            <a:r>
              <a:rPr lang="en-US" sz="2000" b="1" dirty="0" smtClean="0">
                <a:solidFill>
                  <a:srgbClr val="FF0000"/>
                </a:solidFill>
              </a:rPr>
              <a:t>60</a:t>
            </a:r>
            <a:r>
              <a:rPr lang="en-US" sz="2000" b="1" smtClean="0">
                <a:solidFill>
                  <a:srgbClr val="FF0000"/>
                </a:solidFill>
              </a:rPr>
              <a:t>,  16-05- </a:t>
            </a:r>
            <a:r>
              <a:rPr lang="en-US" sz="2000" b="1" dirty="0" smtClean="0">
                <a:solidFill>
                  <a:srgbClr val="FF0000"/>
                </a:solidFill>
              </a:rPr>
              <a:t>00860 </a:t>
            </a:r>
            <a:endParaRPr lang="en-US" sz="2000" b="1" dirty="0" smtClean="0">
              <a:solidFill>
                <a:srgbClr val="FF0000"/>
              </a:solidFill>
            </a:endParaRPr>
          </a:p>
          <a:p>
            <a:pPr eaLnBrk="1" hangingPunct="1"/>
            <a:r>
              <a:rPr lang="en-US" sz="2000" dirty="0" smtClean="0">
                <a:solidFill>
                  <a:srgbClr val="00B050"/>
                </a:solidFill>
              </a:rPr>
              <a:t>77-2, 65-03, 02-05 </a:t>
            </a:r>
            <a:r>
              <a:rPr lang="ru-RU" sz="2000" dirty="0" smtClean="0">
                <a:solidFill>
                  <a:srgbClr val="00B050"/>
                </a:solidFill>
              </a:rPr>
              <a:t> </a:t>
            </a:r>
            <a:r>
              <a:rPr lang="en-US" sz="2000" dirty="0" smtClean="0">
                <a:solidFill>
                  <a:srgbClr val="00B050"/>
                </a:solidFill>
              </a:rPr>
              <a:t> projects UIGGM SD RAS and ALROSA Stock Company.</a:t>
            </a:r>
            <a:endParaRPr lang="ru-RU" sz="2000" dirty="0" smtClean="0">
              <a:solidFill>
                <a:srgbClr val="00B050"/>
              </a:solidFill>
            </a:endParaRPr>
          </a:p>
          <a:p>
            <a:pPr eaLnBrk="1" hangingPunct="1"/>
            <a:r>
              <a:rPr lang="en-US" sz="2000" b="1" dirty="0" smtClean="0">
                <a:solidFill>
                  <a:srgbClr val="FFC000"/>
                </a:solidFill>
              </a:rPr>
              <a:t>Special thanks to Sergey </a:t>
            </a:r>
            <a:r>
              <a:rPr lang="en-US" sz="2000" b="1" dirty="0" err="1" smtClean="0">
                <a:solidFill>
                  <a:srgbClr val="FFC000"/>
                </a:solidFill>
              </a:rPr>
              <a:t>Kanakin</a:t>
            </a:r>
            <a:r>
              <a:rPr lang="en-US" sz="2000" b="1" dirty="0" smtClean="0">
                <a:solidFill>
                  <a:srgbClr val="FFC000"/>
                </a:solidFill>
              </a:rPr>
              <a:t> and Nikolai </a:t>
            </a:r>
            <a:r>
              <a:rPr lang="en-US" sz="2000" b="1" dirty="0" err="1" smtClean="0">
                <a:solidFill>
                  <a:srgbClr val="FFC000"/>
                </a:solidFill>
              </a:rPr>
              <a:t>Karmanov</a:t>
            </a:r>
            <a:r>
              <a:rPr lang="en-US" sz="2000" b="1" dirty="0" smtClean="0">
                <a:solidFill>
                  <a:srgbClr val="FFC000"/>
                </a:solidFill>
              </a:rPr>
              <a:t>  who helped in construction of PT program in initial stage</a:t>
            </a:r>
            <a:endParaRPr lang="ru-RU" sz="2000" b="1" dirty="0" smtClean="0">
              <a:solidFill>
                <a:srgbClr val="FFC000"/>
              </a:solidFill>
            </a:endParaRPr>
          </a:p>
        </p:txBody>
      </p:sp>
      <p:pic>
        <p:nvPicPr>
          <p:cNvPr id="39940" name="Рисунок 1" descr="DSCN1825_0.tmp"/>
          <p:cNvPicPr>
            <a:picLocks noChangeAspect="1"/>
          </p:cNvPicPr>
          <p:nvPr/>
        </p:nvPicPr>
        <p:blipFill>
          <a:blip r:embed="rId2"/>
          <a:srcRect/>
          <a:stretch>
            <a:fillRect/>
          </a:stretch>
        </p:blipFill>
        <p:spPr bwMode="auto">
          <a:xfrm>
            <a:off x="266569" y="2781301"/>
            <a:ext cx="3044031" cy="2106613"/>
          </a:xfrm>
          <a:prstGeom prst="rect">
            <a:avLst/>
          </a:prstGeom>
          <a:noFill/>
          <a:ln w="9525">
            <a:noFill/>
            <a:miter lim="800000"/>
            <a:headEnd/>
            <a:tailEnd/>
          </a:ln>
        </p:spPr>
      </p:pic>
      <p:pic>
        <p:nvPicPr>
          <p:cNvPr id="39941" name="Picture 6"/>
          <p:cNvPicPr>
            <a:picLocks noChangeAspect="1" noChangeArrowheads="1"/>
          </p:cNvPicPr>
          <p:nvPr/>
        </p:nvPicPr>
        <p:blipFill>
          <a:blip r:embed="rId3"/>
          <a:srcRect/>
          <a:stretch>
            <a:fillRect/>
          </a:stretch>
        </p:blipFill>
        <p:spPr bwMode="auto">
          <a:xfrm>
            <a:off x="3559969" y="2865438"/>
            <a:ext cx="3071548" cy="2127250"/>
          </a:xfrm>
          <a:prstGeom prst="rect">
            <a:avLst/>
          </a:prstGeom>
          <a:noFill/>
          <a:ln w="9525">
            <a:noFill/>
            <a:miter lim="800000"/>
            <a:headEnd/>
            <a:tailEnd/>
          </a:ln>
        </p:spPr>
      </p:pic>
      <p:pic>
        <p:nvPicPr>
          <p:cNvPr id="39942" name="Picture 1"/>
          <p:cNvPicPr>
            <a:picLocks noChangeAspect="1" noChangeArrowheads="1"/>
          </p:cNvPicPr>
          <p:nvPr/>
        </p:nvPicPr>
        <p:blipFill>
          <a:blip r:embed="rId4"/>
          <a:srcRect/>
          <a:stretch>
            <a:fillRect/>
          </a:stretch>
        </p:blipFill>
        <p:spPr bwMode="auto">
          <a:xfrm>
            <a:off x="6812096" y="2747964"/>
            <a:ext cx="2861733" cy="2363787"/>
          </a:xfrm>
          <a:prstGeom prst="rect">
            <a:avLst/>
          </a:prstGeom>
          <a:noFill/>
          <a:ln w="9525">
            <a:noFill/>
            <a:miter lim="800000"/>
            <a:headEnd/>
            <a:tailEnd/>
          </a:ln>
        </p:spPr>
      </p:pic>
      <p:sp>
        <p:nvSpPr>
          <p:cNvPr id="8" name="Заголовок 1"/>
          <p:cNvSpPr txBox="1">
            <a:spLocks/>
          </p:cNvSpPr>
          <p:nvPr/>
        </p:nvSpPr>
        <p:spPr>
          <a:xfrm>
            <a:off x="-819641" y="5303121"/>
            <a:ext cx="9364331" cy="1143000"/>
          </a:xfrm>
          <a:prstGeom prst="rect">
            <a:avLst/>
          </a:prstGeom>
        </p:spPr>
        <p:txBody>
          <a:bodyPr lIns="91167" tIns="45584" rIns="91167" bIns="45584" anchor="ctr">
            <a:scene3d>
              <a:camera prst="orthographicFront"/>
              <a:lightRig rig="soft" dir="t">
                <a:rot lat="0" lon="0" rev="16800000"/>
              </a:lightRig>
            </a:scene3d>
            <a:sp3d prstMaterial="softEdge">
              <a:bevelT w="38100" h="38100"/>
            </a:sp3d>
          </a:bodyPr>
          <a:lstStyle/>
          <a:p>
            <a:pPr algn="ctr" defTabSz="911646" fontAlgn="auto">
              <a:spcBef>
                <a:spcPts val="0"/>
              </a:spcBef>
              <a:spcAft>
                <a:spcPts val="0"/>
              </a:spcAft>
              <a:defRPr/>
            </a:pPr>
            <a:r>
              <a:rPr lang="en-US" sz="6000" b="1" dirty="0">
                <a:ln w="6350">
                  <a:noFill/>
                </a:ln>
                <a:solidFill>
                  <a:srgbClr val="FF0000"/>
                </a:solidFill>
                <a:effectLst>
                  <a:outerShdw blurRad="114300" dist="101600" dir="2700000" algn="tl" rotWithShape="0">
                    <a:srgbClr val="000000">
                      <a:alpha val="40000"/>
                    </a:srgbClr>
                  </a:outerShdw>
                </a:effectLst>
                <a:latin typeface="+mj-lt"/>
                <a:ea typeface="+mj-ea"/>
                <a:cs typeface="+mj-cs"/>
              </a:rPr>
              <a:t>Thank you</a:t>
            </a:r>
            <a:br>
              <a:rPr lang="en-US" sz="6000" b="1" dirty="0">
                <a:ln w="6350">
                  <a:noFill/>
                </a:ln>
                <a:solidFill>
                  <a:srgbClr val="FF0000"/>
                </a:solidFill>
                <a:effectLst>
                  <a:outerShdw blurRad="114300" dist="101600" dir="2700000" algn="tl" rotWithShape="0">
                    <a:srgbClr val="000000">
                      <a:alpha val="40000"/>
                    </a:srgbClr>
                  </a:outerShdw>
                </a:effectLst>
                <a:latin typeface="+mj-lt"/>
                <a:ea typeface="+mj-ea"/>
                <a:cs typeface="+mj-cs"/>
              </a:rPr>
            </a:br>
            <a:r>
              <a:rPr lang="en-US" sz="6000" b="1" dirty="0">
                <a:ln w="6350">
                  <a:noFill/>
                </a:ln>
                <a:solidFill>
                  <a:srgbClr val="FF0000"/>
                </a:solidFill>
                <a:effectLst>
                  <a:outerShdw blurRad="114300" dist="101600" dir="2700000" algn="tl" rotWithShape="0">
                    <a:srgbClr val="000000">
                      <a:alpha val="40000"/>
                    </a:srgbClr>
                  </a:outerShdw>
                </a:effectLst>
                <a:latin typeface="+mj-lt"/>
                <a:ea typeface="+mj-ea"/>
                <a:cs typeface="+mj-cs"/>
              </a:rPr>
              <a:t> for attention</a:t>
            </a:r>
            <a:endParaRPr lang="ru-RU" sz="6000" b="1" dirty="0">
              <a:ln w="6350">
                <a:noFill/>
              </a:ln>
              <a:solidFill>
                <a:srgbClr val="FF0000"/>
              </a:solidFill>
              <a:effectLst>
                <a:outerShdw blurRad="114300" dist="101600" dir="2700000" algn="tl" rotWithShape="0">
                  <a:srgbClr val="000000">
                    <a:alpha val="40000"/>
                  </a:srgbClr>
                </a:outerShdw>
              </a:effectLst>
              <a:latin typeface="+mj-lt"/>
              <a:ea typeface="+mj-ea"/>
              <a:cs typeface="+mj-cs"/>
            </a:endParaRPr>
          </a:p>
        </p:txBody>
      </p:sp>
      <p:grpSp>
        <p:nvGrpSpPr>
          <p:cNvPr id="3" name="Группа 4"/>
          <p:cNvGrpSpPr>
            <a:grpSpLocks/>
          </p:cNvGrpSpPr>
          <p:nvPr/>
        </p:nvGrpSpPr>
        <p:grpSpPr bwMode="auto">
          <a:xfrm>
            <a:off x="8203407" y="5143500"/>
            <a:ext cx="1470422" cy="1548007"/>
            <a:chOff x="7572397" y="5214950"/>
            <a:chExt cx="1571603" cy="1696020"/>
          </a:xfrm>
        </p:grpSpPr>
        <p:pic>
          <p:nvPicPr>
            <p:cNvPr id="39945" name="Picture 1" descr="geology2"/>
            <p:cNvPicPr>
              <a:picLocks noChangeAspect="1" noChangeArrowheads="1"/>
            </p:cNvPicPr>
            <p:nvPr/>
          </p:nvPicPr>
          <p:blipFill>
            <a:blip r:embed="rId5"/>
            <a:srcRect/>
            <a:stretch>
              <a:fillRect/>
            </a:stretch>
          </p:blipFill>
          <p:spPr bwMode="auto">
            <a:xfrm>
              <a:off x="7643831" y="5214950"/>
              <a:ext cx="1500169" cy="1214422"/>
            </a:xfrm>
            <a:prstGeom prst="rect">
              <a:avLst/>
            </a:prstGeom>
            <a:noFill/>
            <a:ln w="9525" algn="ctr">
              <a:noFill/>
              <a:miter lim="800000"/>
              <a:headEnd/>
              <a:tailEnd/>
            </a:ln>
          </p:spPr>
        </p:pic>
        <p:sp>
          <p:nvSpPr>
            <p:cNvPr id="39946" name="Rectangle 2"/>
            <p:cNvSpPr>
              <a:spLocks noChangeArrowheads="1"/>
            </p:cNvSpPr>
            <p:nvPr/>
          </p:nvSpPr>
          <p:spPr bwMode="auto">
            <a:xfrm>
              <a:off x="7572397" y="6304002"/>
              <a:ext cx="1358995" cy="606968"/>
            </a:xfrm>
            <a:prstGeom prst="rect">
              <a:avLst/>
            </a:prstGeom>
            <a:noFill/>
            <a:ln w="9525">
              <a:noFill/>
              <a:miter lim="800000"/>
              <a:headEnd/>
              <a:tailEnd/>
            </a:ln>
          </p:spPr>
          <p:txBody>
            <a:bodyPr wrap="none" anchor="ctr">
              <a:spAutoFit/>
            </a:bodyPr>
            <a:lstStyle/>
            <a:p>
              <a:r>
                <a:rPr lang="en-US" sz="1000" b="1">
                  <a:solidFill>
                    <a:srgbClr val="FF0000"/>
                  </a:solidFill>
                  <a:cs typeface="Times New Roman" pitchFamily="18" charset="0"/>
                </a:rPr>
                <a:t>Institute of Geology </a:t>
              </a:r>
            </a:p>
            <a:p>
              <a:r>
                <a:rPr lang="en-US" sz="1000" b="1">
                  <a:solidFill>
                    <a:srgbClr val="FF0000"/>
                  </a:solidFill>
                  <a:cs typeface="Times New Roman" pitchFamily="18" charset="0"/>
                </a:rPr>
                <a:t>and Mineralogy, </a:t>
              </a:r>
            </a:p>
            <a:p>
              <a:r>
                <a:rPr lang="en-US" sz="1000" b="1">
                  <a:solidFill>
                    <a:srgbClr val="FF0000"/>
                  </a:solidFill>
                  <a:cs typeface="Times New Roman" pitchFamily="18" charset="0"/>
                </a:rPr>
                <a:t>Novosibirsk Russia</a:t>
              </a:r>
              <a:endParaRPr lang="ru-RU" b="1">
                <a:solidFill>
                  <a:srgbClr val="FF0000"/>
                </a:solidFill>
                <a:cs typeface="Times New Roman" pitchFamily="18" charset="0"/>
              </a:endParaRPr>
            </a:p>
          </p:txBody>
        </p:sp>
      </p:grpSp>
      <p:sp>
        <p:nvSpPr>
          <p:cNvPr id="11" name="Номер слайда 10"/>
          <p:cNvSpPr>
            <a:spLocks noGrp="1"/>
          </p:cNvSpPr>
          <p:nvPr>
            <p:ph type="sldNum" sz="quarter" idx="12"/>
          </p:nvPr>
        </p:nvSpPr>
        <p:spPr/>
        <p:txBody>
          <a:bodyPr/>
          <a:lstStyle/>
          <a:p>
            <a:fld id="{D08CF3AA-F14A-464B-9DA2-131B56706778}" type="slidenum">
              <a:rPr lang="ru-RU" smtClean="0"/>
              <a:pPr/>
              <a:t>27</a:t>
            </a:fld>
            <a:endParaRPr lang="ru-RU"/>
          </a:p>
        </p:txBody>
      </p:sp>
      <p:sp>
        <p:nvSpPr>
          <p:cNvPr id="12" name="Стрелка вправо 11">
            <a:hlinkClick r:id="" action="ppaction://hlinkshowjump?jump=previousslide"/>
          </p:cNvPr>
          <p:cNvSpPr/>
          <p:nvPr/>
        </p:nvSpPr>
        <p:spPr>
          <a:xfrm>
            <a:off x="7742348" y="231821"/>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a:hlinkClick r:id="" action="ppaction://hlinkshowjump?jump=nextslide"/>
          </p:cNvPr>
          <p:cNvSpPr/>
          <p:nvPr/>
        </p:nvSpPr>
        <p:spPr>
          <a:xfrm>
            <a:off x="9030235" y="244698"/>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8260396" y="230678"/>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6" action="ppaction://hlinksldjump"/>
              </a:rPr>
              <a:t>Home</a:t>
            </a: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2685" y="4470400"/>
            <a:ext cx="7429500" cy="2387600"/>
          </a:xfrm>
        </p:spPr>
        <p:txBody>
          <a:bodyPr>
            <a:noAutofit/>
          </a:bodyPr>
          <a:lstStyle/>
          <a:p>
            <a:r>
              <a:rPr lang="en-US" sz="900" dirty="0">
                <a:latin typeface="Arial" panose="020B0604020202020204" pitchFamily="34" charset="0"/>
                <a:cs typeface="Arial" panose="020B0604020202020204" pitchFamily="34" charset="0"/>
              </a:rP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a:r>
            <a:br>
              <a:rPr lang="en-US" sz="900" dirty="0">
                <a:latin typeface="Arial" panose="020B0604020202020204" pitchFamily="34" charset="0"/>
                <a:cs typeface="Arial" panose="020B0604020202020204" pitchFamily="34" charset="0"/>
              </a:rPr>
            </a:br>
            <a:endParaRPr lang="ru-RU" sz="900" dirty="0">
              <a:latin typeface="Arial" panose="020B0604020202020204" pitchFamily="34" charset="0"/>
              <a:cs typeface="Arial" panose="020B0604020202020204" pitchFamily="34" charset="0"/>
            </a:endParaRPr>
          </a:p>
        </p:txBody>
      </p:sp>
      <p:pic>
        <p:nvPicPr>
          <p:cNvPr id="5" name="Picture 10" descr="http://www.mnh.si.edu/earth/images/6_0_0_GeoGallery/specimen3022_1.jpg"/>
          <p:cNvPicPr>
            <a:picLocks noChangeAspect="1" noChangeArrowheads="1"/>
          </p:cNvPicPr>
          <p:nvPr/>
        </p:nvPicPr>
        <p:blipFill>
          <a:blip r:embed="rId2"/>
          <a:srcRect/>
          <a:stretch>
            <a:fillRect/>
          </a:stretch>
        </p:blipFill>
        <p:spPr bwMode="auto">
          <a:xfrm>
            <a:off x="2788882" y="3671494"/>
            <a:ext cx="1499783" cy="917219"/>
          </a:xfrm>
          <a:prstGeom prst="rect">
            <a:avLst/>
          </a:prstGeom>
          <a:noFill/>
          <a:ln w="9525">
            <a:noFill/>
            <a:miter lim="800000"/>
            <a:headEnd/>
            <a:tailEnd/>
          </a:ln>
        </p:spPr>
      </p:pic>
      <p:pic>
        <p:nvPicPr>
          <p:cNvPr id="6" name="Picture 2" descr="https://encrypted-tbn3.gstatic.com/images?q=tbn:ANd9GcS3INVLcM3WTVpNwC8S9aJFGVUW8sfFKKi6fzk0U3gO_6WBymx12mZXCQ"/>
          <p:cNvPicPr>
            <a:picLocks noChangeAspect="1" noChangeArrowheads="1"/>
          </p:cNvPicPr>
          <p:nvPr/>
        </p:nvPicPr>
        <p:blipFill>
          <a:blip r:embed="rId3"/>
          <a:srcRect/>
          <a:stretch>
            <a:fillRect/>
          </a:stretch>
        </p:blipFill>
        <p:spPr bwMode="auto">
          <a:xfrm>
            <a:off x="489397" y="413556"/>
            <a:ext cx="1699782" cy="1172461"/>
          </a:xfrm>
          <a:prstGeom prst="rect">
            <a:avLst/>
          </a:prstGeom>
          <a:noFill/>
          <a:ln w="9525">
            <a:noFill/>
            <a:miter lim="800000"/>
            <a:headEnd/>
            <a:tailEnd/>
          </a:ln>
        </p:spPr>
      </p:pic>
      <p:pic>
        <p:nvPicPr>
          <p:cNvPr id="7" name="Picture 4" descr="https://encrypted-tbn2.gstatic.com/images?q=tbn:ANd9GcRloPPlq66P_wjV5tgBg10hwe8OMwpuXFBzKEiBaKwiYVXd9-Qo"/>
          <p:cNvPicPr>
            <a:picLocks noChangeAspect="1" noChangeArrowheads="1"/>
          </p:cNvPicPr>
          <p:nvPr/>
        </p:nvPicPr>
        <p:blipFill>
          <a:blip r:embed="rId4"/>
          <a:srcRect/>
          <a:stretch>
            <a:fillRect/>
          </a:stretch>
        </p:blipFill>
        <p:spPr bwMode="auto">
          <a:xfrm>
            <a:off x="2334223" y="350570"/>
            <a:ext cx="1088644" cy="1321924"/>
          </a:xfrm>
          <a:prstGeom prst="rect">
            <a:avLst/>
          </a:prstGeom>
          <a:noFill/>
          <a:ln w="9525">
            <a:noFill/>
            <a:miter lim="800000"/>
            <a:headEnd/>
            <a:tailEnd/>
          </a:ln>
        </p:spPr>
      </p:pic>
      <p:pic>
        <p:nvPicPr>
          <p:cNvPr id="8" name="Picture 6" descr="http://www.unalmed.edu.co/rrodriguez/Earth%20Resources/Diamonds_archivos/img030a.jpg"/>
          <p:cNvPicPr>
            <a:picLocks noChangeAspect="1" noChangeArrowheads="1"/>
          </p:cNvPicPr>
          <p:nvPr/>
        </p:nvPicPr>
        <p:blipFill>
          <a:blip r:embed="rId5"/>
          <a:srcRect/>
          <a:stretch>
            <a:fillRect/>
          </a:stretch>
        </p:blipFill>
        <p:spPr bwMode="auto">
          <a:xfrm>
            <a:off x="0" y="3567448"/>
            <a:ext cx="1387215" cy="1020656"/>
          </a:xfrm>
          <a:prstGeom prst="rect">
            <a:avLst/>
          </a:prstGeom>
          <a:noFill/>
          <a:ln w="9525">
            <a:noFill/>
            <a:miter lim="800000"/>
            <a:headEnd/>
            <a:tailEnd/>
          </a:ln>
        </p:spPr>
      </p:pic>
      <p:pic>
        <p:nvPicPr>
          <p:cNvPr id="10" name="Picture 12" descr="http://www.diamprest.fr/images/diamant_blanc/eclogite.jpg"/>
          <p:cNvPicPr>
            <a:picLocks noChangeAspect="1" noChangeArrowheads="1"/>
          </p:cNvPicPr>
          <p:nvPr/>
        </p:nvPicPr>
        <p:blipFill>
          <a:blip r:embed="rId6"/>
          <a:srcRect/>
          <a:stretch>
            <a:fillRect/>
          </a:stretch>
        </p:blipFill>
        <p:spPr bwMode="auto">
          <a:xfrm>
            <a:off x="1005424" y="2162912"/>
            <a:ext cx="1734720" cy="1237109"/>
          </a:xfrm>
          <a:prstGeom prst="rect">
            <a:avLst/>
          </a:prstGeom>
          <a:noFill/>
          <a:ln w="9525">
            <a:noFill/>
            <a:miter lim="800000"/>
            <a:headEnd/>
            <a:tailEnd/>
          </a:ln>
        </p:spPr>
      </p:pic>
      <p:pic>
        <p:nvPicPr>
          <p:cNvPr id="11" name="Picture 16" descr="http://s3.amazonaws.com/dk-production/images/8145/small/Eclogite_garnet-kyanite_norway_Wiki.JPG?1350222745"/>
          <p:cNvPicPr>
            <a:picLocks noChangeAspect="1" noChangeArrowheads="1"/>
          </p:cNvPicPr>
          <p:nvPr/>
        </p:nvPicPr>
        <p:blipFill>
          <a:blip r:embed="rId7"/>
          <a:srcRect/>
          <a:stretch>
            <a:fillRect/>
          </a:stretch>
        </p:blipFill>
        <p:spPr bwMode="auto">
          <a:xfrm>
            <a:off x="2662415" y="2266682"/>
            <a:ext cx="1380079" cy="957987"/>
          </a:xfrm>
          <a:prstGeom prst="rect">
            <a:avLst/>
          </a:prstGeom>
          <a:noFill/>
          <a:ln w="9525">
            <a:noFill/>
            <a:miter lim="800000"/>
            <a:headEnd/>
            <a:tailEnd/>
          </a:ln>
        </p:spPr>
      </p:pic>
      <p:pic>
        <p:nvPicPr>
          <p:cNvPr id="12" name="Picture 18" descr="https://encrypted-tbn1.gstatic.com/images?q=tbn:ANd9GcThqffYUGlFWUwnnjNl_MKQsyzsFvbwdbDmRhn-4FnxwR1SGUK-uQ"/>
          <p:cNvPicPr>
            <a:picLocks noChangeAspect="1" noChangeArrowheads="1"/>
          </p:cNvPicPr>
          <p:nvPr/>
        </p:nvPicPr>
        <p:blipFill>
          <a:blip r:embed="rId8"/>
          <a:srcRect/>
          <a:stretch>
            <a:fillRect/>
          </a:stretch>
        </p:blipFill>
        <p:spPr bwMode="auto">
          <a:xfrm>
            <a:off x="0" y="2331075"/>
            <a:ext cx="1224896" cy="922128"/>
          </a:xfrm>
          <a:prstGeom prst="rect">
            <a:avLst/>
          </a:prstGeom>
          <a:noFill/>
          <a:ln w="9525">
            <a:noFill/>
            <a:miter lim="800000"/>
            <a:headEnd/>
            <a:tailEnd/>
          </a:ln>
        </p:spPr>
      </p:pic>
      <p:pic>
        <p:nvPicPr>
          <p:cNvPr id="13" name="Picture 20" descr="https://encrypted-tbn2.gstatic.com/images?q=tbn:ANd9GcQLnBScor96kPYwqfy9TNM6oHL7_aR_c4zdBY_wXjtAvl8gddya"/>
          <p:cNvPicPr>
            <a:picLocks noChangeAspect="1" noChangeArrowheads="1"/>
          </p:cNvPicPr>
          <p:nvPr/>
        </p:nvPicPr>
        <p:blipFill>
          <a:blip r:embed="rId9"/>
          <a:srcRect/>
          <a:stretch>
            <a:fillRect/>
          </a:stretch>
        </p:blipFill>
        <p:spPr bwMode="auto">
          <a:xfrm>
            <a:off x="1826501" y="5201855"/>
            <a:ext cx="2080147" cy="1166749"/>
          </a:xfrm>
          <a:prstGeom prst="rect">
            <a:avLst/>
          </a:prstGeom>
          <a:noFill/>
          <a:ln w="9525">
            <a:noFill/>
            <a:miter lim="800000"/>
            <a:headEnd/>
            <a:tailEnd/>
          </a:ln>
        </p:spPr>
      </p:pic>
      <p:pic>
        <p:nvPicPr>
          <p:cNvPr id="14" name="Picture 22" descr="http://all-geo.org/erratics/wp-content/uploads/2011/03/Lapworth_Eclogite_Rock_296.jpg"/>
          <p:cNvPicPr>
            <a:picLocks noChangeAspect="1" noChangeArrowheads="1"/>
          </p:cNvPicPr>
          <p:nvPr/>
        </p:nvPicPr>
        <p:blipFill>
          <a:blip r:embed="rId10"/>
          <a:srcRect/>
          <a:stretch>
            <a:fillRect/>
          </a:stretch>
        </p:blipFill>
        <p:spPr bwMode="auto">
          <a:xfrm>
            <a:off x="1" y="4893972"/>
            <a:ext cx="1885594" cy="1487512"/>
          </a:xfrm>
          <a:prstGeom prst="rect">
            <a:avLst/>
          </a:prstGeom>
          <a:noFill/>
          <a:ln w="9525">
            <a:noFill/>
            <a:miter lim="800000"/>
            <a:headEnd/>
            <a:tailEnd/>
          </a:ln>
        </p:spPr>
      </p:pic>
      <p:pic>
        <p:nvPicPr>
          <p:cNvPr id="15" name="Picture 24" descr="http://www.geol.sav.sk/projects/apvv46105/fig2.jpg"/>
          <p:cNvPicPr>
            <a:picLocks noChangeAspect="1" noChangeArrowheads="1"/>
          </p:cNvPicPr>
          <p:nvPr/>
        </p:nvPicPr>
        <p:blipFill>
          <a:blip r:embed="rId11"/>
          <a:srcRect/>
          <a:stretch>
            <a:fillRect/>
          </a:stretch>
        </p:blipFill>
        <p:spPr bwMode="auto">
          <a:xfrm>
            <a:off x="1215205" y="3540056"/>
            <a:ext cx="1776725" cy="1153885"/>
          </a:xfrm>
          <a:prstGeom prst="rect">
            <a:avLst/>
          </a:prstGeom>
          <a:noFill/>
          <a:ln w="9525">
            <a:noFill/>
            <a:miter lim="800000"/>
            <a:headEnd/>
            <a:tailEnd/>
          </a:ln>
        </p:spPr>
      </p:pic>
      <p:sp>
        <p:nvSpPr>
          <p:cNvPr id="17" name="Заголовок 1"/>
          <p:cNvSpPr txBox="1">
            <a:spLocks/>
          </p:cNvSpPr>
          <p:nvPr/>
        </p:nvSpPr>
        <p:spPr>
          <a:xfrm>
            <a:off x="-244699" y="1652905"/>
            <a:ext cx="4431148" cy="42968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ru-RU" b="1" i="0" u="none" strike="noStrike" kern="1200" cap="none" spc="0" normalizeH="0" baseline="0" noProof="0" dirty="0" smtClean="0">
                <a:ln>
                  <a:noFill/>
                </a:ln>
                <a:solidFill>
                  <a:srgbClr val="00B050"/>
                </a:solidFill>
                <a:effectLst/>
                <a:uLnTx/>
                <a:uFillTx/>
                <a:latin typeface="+mj-lt"/>
                <a:ea typeface="+mj-ea"/>
                <a:cs typeface="+mj-cs"/>
              </a:rPr>
              <a:t>Eclogites</a:t>
            </a:r>
            <a:r>
              <a:rPr kumimoji="0" lang="ru-RU" altLang="ru-RU" b="1" i="0" u="none" strike="noStrike" kern="1200" cap="none" spc="0" normalizeH="0" baseline="0" noProof="0" dirty="0" smtClean="0">
                <a:ln>
                  <a:noFill/>
                </a:ln>
                <a:solidFill>
                  <a:srgbClr val="00B050"/>
                </a:solidFill>
                <a:effectLst/>
                <a:uLnTx/>
                <a:uFillTx/>
                <a:latin typeface="+mj-lt"/>
                <a:ea typeface="+mj-ea"/>
                <a:cs typeface="+mj-cs"/>
              </a:rPr>
              <a:t> </a:t>
            </a:r>
            <a:r>
              <a:rPr kumimoji="0" lang="en-US" altLang="ru-RU" b="1" i="0" u="none" strike="noStrike" kern="1200" cap="none" spc="0" normalizeH="0" baseline="0" noProof="0" dirty="0" smtClean="0">
                <a:ln>
                  <a:noFill/>
                </a:ln>
                <a:solidFill>
                  <a:srgbClr val="00B050"/>
                </a:solidFill>
                <a:effectLst/>
                <a:uLnTx/>
                <a:uFillTx/>
                <a:latin typeface="+mj-lt"/>
                <a:ea typeface="+mj-ea"/>
                <a:cs typeface="+mj-cs"/>
              </a:rPr>
              <a:t>xenoliths</a:t>
            </a:r>
            <a:r>
              <a:rPr kumimoji="0" lang="en-US" altLang="ru-RU" b="1" i="0" u="none" strike="noStrike" kern="1200" cap="none" spc="0" normalizeH="0" noProof="0" dirty="0" smtClean="0">
                <a:ln>
                  <a:noFill/>
                </a:ln>
                <a:solidFill>
                  <a:srgbClr val="00B050"/>
                </a:solidFill>
                <a:effectLst/>
                <a:uLnTx/>
                <a:uFillTx/>
                <a:latin typeface="+mj-lt"/>
                <a:ea typeface="+mj-ea"/>
                <a:cs typeface="+mj-cs"/>
              </a:rPr>
              <a:t> in kimberlites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ru-RU" b="1" i="0" u="none" strike="noStrike" kern="1200" cap="none" spc="0" normalizeH="0" noProof="0" dirty="0" smtClean="0">
                <a:ln>
                  <a:noFill/>
                </a:ln>
                <a:solidFill>
                  <a:srgbClr val="00B050"/>
                </a:solidFill>
                <a:effectLst/>
                <a:uLnTx/>
                <a:uFillTx/>
                <a:latin typeface="+mj-lt"/>
                <a:ea typeface="+mj-ea"/>
                <a:cs typeface="+mj-cs"/>
              </a:rPr>
              <a:t> are quite different</a:t>
            </a:r>
            <a:endParaRPr kumimoji="0" lang="ru-RU" altLang="ru-RU" b="1" i="0" u="none" strike="noStrike" kern="1200" cap="none" spc="0" normalizeH="0" baseline="0" noProof="0" dirty="0" smtClean="0">
              <a:ln>
                <a:noFill/>
              </a:ln>
              <a:solidFill>
                <a:srgbClr val="00B050"/>
              </a:solidFill>
              <a:effectLst/>
              <a:uLnTx/>
              <a:uFillTx/>
              <a:latin typeface="+mj-lt"/>
              <a:ea typeface="+mj-ea"/>
              <a:cs typeface="+mj-cs"/>
            </a:endParaRPr>
          </a:p>
        </p:txBody>
      </p:sp>
      <p:pic>
        <p:nvPicPr>
          <p:cNvPr id="18" name="Рисунок 17"/>
          <p:cNvPicPr>
            <a:picLocks noChangeAspect="1"/>
          </p:cNvPicPr>
          <p:nvPr/>
        </p:nvPicPr>
        <p:blipFill>
          <a:blip r:embed="rId12"/>
          <a:stretch>
            <a:fillRect/>
          </a:stretch>
        </p:blipFill>
        <p:spPr>
          <a:xfrm>
            <a:off x="3837902" y="316311"/>
            <a:ext cx="4211394" cy="6541689"/>
          </a:xfrm>
          <a:prstGeom prst="rect">
            <a:avLst/>
          </a:prstGeom>
        </p:spPr>
      </p:pic>
      <p:sp>
        <p:nvSpPr>
          <p:cNvPr id="20" name="Прямоугольник 19"/>
          <p:cNvSpPr/>
          <p:nvPr/>
        </p:nvSpPr>
        <p:spPr>
          <a:xfrm>
            <a:off x="7823298" y="5048683"/>
            <a:ext cx="1794081" cy="1292662"/>
          </a:xfrm>
          <a:prstGeom prst="rect">
            <a:avLst/>
          </a:prstGeom>
        </p:spPr>
        <p:txBody>
          <a:bodyPr wrap="none">
            <a:spAutoFit/>
          </a:bodyPr>
          <a:lstStyle/>
          <a:p>
            <a:r>
              <a:rPr lang="en-US" sz="1400" b="1" dirty="0" smtClean="0">
                <a:solidFill>
                  <a:srgbClr val="7030A0"/>
                </a:solidFill>
                <a:latin typeface="Arial" panose="020B0604020202020204" pitchFamily="34" charset="0"/>
                <a:cs typeface="Arial" panose="020B0604020202020204" pitchFamily="34" charset="0"/>
              </a:rPr>
              <a:t>Beyer et al., 2015</a:t>
            </a:r>
          </a:p>
          <a:p>
            <a:r>
              <a:rPr lang="en-US" b="1" dirty="0" smtClean="0">
                <a:solidFill>
                  <a:srgbClr val="7030A0"/>
                </a:solidFill>
                <a:latin typeface="Arial" panose="020B0604020202020204" pitchFamily="34" charset="0"/>
                <a:cs typeface="Arial" panose="020B0604020202020204" pitchFamily="34" charset="0"/>
              </a:rPr>
              <a:t>Gar –Cpx</a:t>
            </a:r>
          </a:p>
          <a:p>
            <a:r>
              <a:rPr lang="en-US" sz="1400" b="1" dirty="0" smtClean="0">
                <a:solidFill>
                  <a:srgbClr val="7030A0"/>
                </a:solidFill>
                <a:latin typeface="Arial" panose="020B0604020202020204" pitchFamily="34" charset="0"/>
                <a:cs typeface="Arial" panose="020B0604020202020204" pitchFamily="34" charset="0"/>
              </a:rPr>
              <a:t>Hardly dependent  </a:t>
            </a:r>
          </a:p>
          <a:p>
            <a:r>
              <a:rPr lang="en-US" sz="1400" b="1" dirty="0" smtClean="0">
                <a:solidFill>
                  <a:srgbClr val="7030A0"/>
                </a:solidFill>
                <a:latin typeface="Arial" panose="020B0604020202020204" pitchFamily="34" charset="0"/>
                <a:cs typeface="Arial" panose="020B0604020202020204" pitchFamily="34" charset="0"/>
              </a:rPr>
              <a:t>on Si in Cpx and T</a:t>
            </a:r>
            <a:endParaRPr lang="en-US" sz="1400" b="1" dirty="0" smtClean="0">
              <a:solidFill>
                <a:srgbClr val="7030A0"/>
              </a:solidFill>
              <a:latin typeface="Arial" panose="020B0604020202020204" pitchFamily="34" charset="0"/>
              <a:cs typeface="Arial" panose="020B0604020202020204" pitchFamily="34" charset="0"/>
            </a:endParaRPr>
          </a:p>
          <a:p>
            <a:endParaRPr lang="ru-RU" dirty="0">
              <a:solidFill>
                <a:srgbClr val="7030A0"/>
              </a:solidFill>
            </a:endParaRPr>
          </a:p>
        </p:txBody>
      </p:sp>
      <p:sp>
        <p:nvSpPr>
          <p:cNvPr id="21" name="Прямоугольник 20"/>
          <p:cNvSpPr/>
          <p:nvPr/>
        </p:nvSpPr>
        <p:spPr>
          <a:xfrm>
            <a:off x="7677505" y="3360552"/>
            <a:ext cx="2228495" cy="1015663"/>
          </a:xfrm>
          <a:prstGeom prst="rect">
            <a:avLst/>
          </a:prstGeom>
        </p:spPr>
        <p:txBody>
          <a:bodyPr wrap="none">
            <a:spAutoFit/>
          </a:bodyPr>
          <a:lstStyle/>
          <a:p>
            <a:r>
              <a:rPr lang="en-US" sz="1400" b="1" dirty="0" smtClean="0">
                <a:solidFill>
                  <a:srgbClr val="00B050"/>
                </a:solidFill>
                <a:latin typeface="Arial" panose="020B0604020202020204" pitchFamily="34" charset="0"/>
                <a:cs typeface="Arial" panose="020B0604020202020204" pitchFamily="34" charset="0"/>
              </a:rPr>
              <a:t>Ashchepkov et al., 2015</a:t>
            </a:r>
          </a:p>
          <a:p>
            <a:r>
              <a:rPr lang="en-US" sz="1400" b="1" dirty="0" smtClean="0">
                <a:solidFill>
                  <a:srgbClr val="00B050"/>
                </a:solidFill>
                <a:latin typeface="Arial" panose="020B0604020202020204" pitchFamily="34" charset="0"/>
                <a:cs typeface="Arial" panose="020B0604020202020204" pitchFamily="34" charset="0"/>
              </a:rPr>
              <a:t>For</a:t>
            </a:r>
            <a:r>
              <a:rPr lang="en-US" b="1" dirty="0" smtClean="0">
                <a:solidFill>
                  <a:srgbClr val="00B050"/>
                </a:solidFill>
                <a:latin typeface="Arial" panose="020B0604020202020204" pitchFamily="34" charset="0"/>
                <a:cs typeface="Arial" panose="020B0604020202020204" pitchFamily="34" charset="0"/>
              </a:rPr>
              <a:t> CPX -</a:t>
            </a:r>
            <a:r>
              <a:rPr lang="en-US" b="1" dirty="0" err="1" smtClean="0">
                <a:solidFill>
                  <a:srgbClr val="00B050"/>
                </a:solidFill>
                <a:latin typeface="Arial" panose="020B0604020202020204" pitchFamily="34" charset="0"/>
                <a:cs typeface="Arial" panose="020B0604020202020204" pitchFamily="34" charset="0"/>
              </a:rPr>
              <a:t>Monomin</a:t>
            </a:r>
            <a:r>
              <a:rPr lang="en-US" sz="1400" b="1" dirty="0" smtClean="0">
                <a:solidFill>
                  <a:srgbClr val="00B050"/>
                </a:solidFill>
                <a:latin typeface="Arial" panose="020B0604020202020204" pitchFamily="34" charset="0"/>
                <a:cs typeface="Arial" panose="020B0604020202020204" pitchFamily="34" charset="0"/>
              </a:rPr>
              <a:t> </a:t>
            </a:r>
          </a:p>
          <a:p>
            <a:r>
              <a:rPr lang="en-US" sz="1400" b="1" dirty="0" smtClean="0">
                <a:solidFill>
                  <a:srgbClr val="00B050"/>
                </a:solidFill>
                <a:latin typeface="Arial" panose="020B0604020202020204" pitchFamily="34" charset="0"/>
                <a:cs typeface="Arial" panose="020B0604020202020204" pitchFamily="34" charset="0"/>
              </a:rPr>
              <a:t>(universal ) could be </a:t>
            </a:r>
          </a:p>
          <a:p>
            <a:r>
              <a:rPr lang="en-US" sz="1400" b="1" dirty="0" err="1" smtClean="0">
                <a:solidFill>
                  <a:srgbClr val="00B050"/>
                </a:solidFill>
                <a:latin typeface="Arial" panose="020B0604020202020204" pitchFamily="34" charset="0"/>
                <a:cs typeface="Arial" panose="020B0604020202020204" pitchFamily="34" charset="0"/>
              </a:rPr>
              <a:t>impplicated</a:t>
            </a:r>
            <a:r>
              <a:rPr lang="en-US" sz="1400" b="1" dirty="0" smtClean="0">
                <a:solidFill>
                  <a:srgbClr val="00B050"/>
                </a:solidFill>
                <a:latin typeface="Arial" panose="020B0604020202020204" pitchFamily="34" charset="0"/>
                <a:cs typeface="Arial" panose="020B0604020202020204" pitchFamily="34" charset="0"/>
              </a:rPr>
              <a:t> to all types</a:t>
            </a:r>
            <a:endParaRPr lang="ru-RU" sz="1400" dirty="0">
              <a:solidFill>
                <a:srgbClr val="00B050"/>
              </a:solidFill>
            </a:endParaRPr>
          </a:p>
        </p:txBody>
      </p:sp>
      <p:sp>
        <p:nvSpPr>
          <p:cNvPr id="22" name="Прямоугольник 21"/>
          <p:cNvSpPr/>
          <p:nvPr/>
        </p:nvSpPr>
        <p:spPr>
          <a:xfrm>
            <a:off x="7704756" y="1767150"/>
            <a:ext cx="2201244" cy="1015663"/>
          </a:xfrm>
          <a:prstGeom prst="rect">
            <a:avLst/>
          </a:prstGeom>
        </p:spPr>
        <p:txBody>
          <a:bodyPr wrap="none">
            <a:spAutoFit/>
          </a:bodyPr>
          <a:lstStyle/>
          <a:p>
            <a:r>
              <a:rPr lang="en-US" sz="1400" b="1" dirty="0" smtClean="0">
                <a:solidFill>
                  <a:srgbClr val="FF0000"/>
                </a:solidFill>
                <a:latin typeface="Arial" panose="020B0604020202020204" pitchFamily="34" charset="0"/>
                <a:cs typeface="Arial" panose="020B0604020202020204" pitchFamily="34" charset="0"/>
              </a:rPr>
              <a:t>Ashchepkov et al., 2015</a:t>
            </a:r>
          </a:p>
          <a:p>
            <a:r>
              <a:rPr lang="en-US" sz="1400" b="1" dirty="0" smtClean="0">
                <a:solidFill>
                  <a:srgbClr val="FF0000"/>
                </a:solidFill>
                <a:latin typeface="Arial" panose="020B0604020202020204" pitchFamily="34" charset="0"/>
                <a:cs typeface="Arial" panose="020B0604020202020204" pitchFamily="34" charset="0"/>
              </a:rPr>
              <a:t>For eclogite</a:t>
            </a:r>
            <a:r>
              <a:rPr lang="en-US" b="1" dirty="0" smtClean="0">
                <a:solidFill>
                  <a:srgbClr val="FF0000"/>
                </a:solidFill>
                <a:latin typeface="Arial" panose="020B0604020202020204" pitchFamily="34" charset="0"/>
                <a:cs typeface="Arial" panose="020B0604020202020204" pitchFamily="34" charset="0"/>
              </a:rPr>
              <a:t> Garnet</a:t>
            </a:r>
          </a:p>
          <a:p>
            <a:r>
              <a:rPr lang="en-US" sz="1400" b="1" dirty="0" smtClean="0">
                <a:solidFill>
                  <a:srgbClr val="FF0000"/>
                </a:solidFill>
                <a:latin typeface="Arial" panose="020B0604020202020204" pitchFamily="34" charset="0"/>
                <a:cs typeface="Arial" panose="020B0604020202020204" pitchFamily="34" charset="0"/>
              </a:rPr>
              <a:t>( </a:t>
            </a:r>
            <a:r>
              <a:rPr lang="en-US" sz="1400" b="1" dirty="0" err="1" smtClean="0">
                <a:solidFill>
                  <a:srgbClr val="FF0000"/>
                </a:solidFill>
                <a:latin typeface="Arial" panose="020B0604020202020204" pitchFamily="34" charset="0"/>
                <a:cs typeface="Arial" panose="020B0604020202020204" pitchFamily="34" charset="0"/>
              </a:rPr>
              <a:t>monomin</a:t>
            </a:r>
            <a:r>
              <a:rPr lang="en-US" sz="1400" b="1" dirty="0" smtClean="0">
                <a:solidFill>
                  <a:srgbClr val="FF0000"/>
                </a:solidFill>
                <a:latin typeface="Arial" panose="020B0604020202020204" pitchFamily="34" charset="0"/>
                <a:cs typeface="Arial" panose="020B0604020202020204" pitchFamily="34" charset="0"/>
              </a:rPr>
              <a:t> give PT </a:t>
            </a:r>
          </a:p>
          <a:p>
            <a:r>
              <a:rPr lang="en-US" sz="1400" b="1" dirty="0" err="1" smtClean="0">
                <a:solidFill>
                  <a:srgbClr val="FF0000"/>
                </a:solidFill>
                <a:latin typeface="Arial" panose="020B0604020202020204" pitchFamily="34" charset="0"/>
                <a:cs typeface="Arial" panose="020B0604020202020204" pitchFamily="34" charset="0"/>
              </a:rPr>
              <a:t>comarable</a:t>
            </a:r>
            <a:r>
              <a:rPr lang="en-US" sz="1400" b="1" dirty="0" smtClean="0">
                <a:solidFill>
                  <a:srgbClr val="FF0000"/>
                </a:solidFill>
                <a:latin typeface="Arial" panose="020B0604020202020204" pitchFamily="34" charset="0"/>
                <a:cs typeface="Arial" panose="020B0604020202020204" pitchFamily="34" charset="0"/>
              </a:rPr>
              <a:t> to those </a:t>
            </a:r>
            <a:endParaRPr lang="ru-RU" sz="1400" dirty="0">
              <a:solidFill>
                <a:srgbClr val="FF0000"/>
              </a:solidFill>
            </a:endParaRPr>
          </a:p>
        </p:txBody>
      </p:sp>
      <p:sp>
        <p:nvSpPr>
          <p:cNvPr id="24" name="Стрелка вправо 23">
            <a:hlinkClick r:id="" action="ppaction://hlinkshowjump?jump=previousslide"/>
          </p:cNvPr>
          <p:cNvSpPr/>
          <p:nvPr/>
        </p:nvSpPr>
        <p:spPr>
          <a:xfrm>
            <a:off x="7793864" y="1313646"/>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hlinkClick r:id="" action="ppaction://hlinkshowjump?jump=nextslide"/>
          </p:cNvPr>
          <p:cNvSpPr/>
          <p:nvPr/>
        </p:nvSpPr>
        <p:spPr>
          <a:xfrm>
            <a:off x="9081751" y="1326523"/>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8311912" y="1312503"/>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13" action="ppaction://hlinksldjump"/>
              </a:rPr>
              <a:t>Home</a:t>
            </a:r>
            <a:endParaRPr lang="ru-RU" sz="1600" dirty="0"/>
          </a:p>
        </p:txBody>
      </p:sp>
      <p:sp>
        <p:nvSpPr>
          <p:cNvPr id="27" name="Номер слайда 26"/>
          <p:cNvSpPr>
            <a:spLocks noGrp="1"/>
          </p:cNvSpPr>
          <p:nvPr>
            <p:ph type="sldNum" sz="quarter" idx="12"/>
          </p:nvPr>
        </p:nvSpPr>
        <p:spPr/>
        <p:txBody>
          <a:bodyPr/>
          <a:lstStyle/>
          <a:p>
            <a:fld id="{D08CF3AA-F14A-464B-9DA2-131B56706778}" type="slidenum">
              <a:rPr lang="ru-RU" smtClean="0"/>
              <a:pPr/>
              <a:t>3</a:t>
            </a:fld>
            <a:endParaRPr lang="ru-RU"/>
          </a:p>
        </p:txBody>
      </p:sp>
      <p:sp>
        <p:nvSpPr>
          <p:cNvPr id="28" name="Прямоугольник 27"/>
          <p:cNvSpPr/>
          <p:nvPr/>
        </p:nvSpPr>
        <p:spPr>
          <a:xfrm>
            <a:off x="3274903" y="0"/>
            <a:ext cx="5240537" cy="646331"/>
          </a:xfrm>
          <a:prstGeom prst="rect">
            <a:avLst/>
          </a:prstGeom>
          <a:solidFill>
            <a:srgbClr val="FFFF00"/>
          </a:solidFill>
        </p:spPr>
        <p:txBody>
          <a:bodyPr wrap="none">
            <a:spAutoFit/>
          </a:bodyPr>
          <a:lstStyle/>
          <a:p>
            <a:pPr algn="ctr"/>
            <a:r>
              <a:rPr lang="en-US" b="1" dirty="0" smtClean="0">
                <a:solidFill>
                  <a:srgbClr val="FF0000"/>
                </a:solidFill>
                <a:latin typeface="Britannic Bold" pitchFamily="34" charset="0"/>
                <a:cs typeface="Arial" panose="020B0604020202020204" pitchFamily="34" charset="0"/>
              </a:rPr>
              <a:t>New thermobarometric  methods give reliable PT </a:t>
            </a:r>
            <a:endParaRPr lang="en-US" b="1" dirty="0" smtClean="0">
              <a:solidFill>
                <a:srgbClr val="FF0000"/>
              </a:solidFill>
              <a:latin typeface="Britannic Bold" pitchFamily="34" charset="0"/>
              <a:cs typeface="Arial" panose="020B0604020202020204" pitchFamily="34" charset="0"/>
            </a:endParaRPr>
          </a:p>
          <a:p>
            <a:pPr algn="ctr"/>
            <a:r>
              <a:rPr lang="en-US" b="1" dirty="0" smtClean="0">
                <a:solidFill>
                  <a:srgbClr val="FF0000"/>
                </a:solidFill>
                <a:latin typeface="Britannic Bold" pitchFamily="34" charset="0"/>
                <a:cs typeface="Arial" panose="020B0604020202020204" pitchFamily="34" charset="0"/>
              </a:rPr>
              <a:t>conditions </a:t>
            </a:r>
            <a:r>
              <a:rPr lang="en-US" b="1" dirty="0" smtClean="0">
                <a:solidFill>
                  <a:srgbClr val="FF0000"/>
                </a:solidFill>
                <a:latin typeface="Britannic Bold" pitchFamily="34" charset="0"/>
                <a:cs typeface="Arial" panose="020B0604020202020204" pitchFamily="34" charset="0"/>
              </a:rPr>
              <a:t>checked using  experimental data</a:t>
            </a:r>
          </a:p>
        </p:txBody>
      </p:sp>
    </p:spTree>
    <p:extLst>
      <p:ext uri="{BB962C8B-B14F-4D97-AF65-F5344CB8AC3E}">
        <p14:creationId xmlns:p14="http://schemas.microsoft.com/office/powerpoint/2010/main" xmlns="" val="614602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504999" y="1959721"/>
            <a:ext cx="8915400" cy="500062"/>
          </a:xfrm>
        </p:spPr>
        <p:txBody>
          <a:bodyPr/>
          <a:lstStyle/>
          <a:p>
            <a:pPr eaLnBrk="1" hangingPunct="1">
              <a:buFont typeface="Arial" charset="0"/>
              <a:buNone/>
            </a:pPr>
            <a:r>
              <a:rPr lang="en-US" altLang="ru-RU" sz="1600" dirty="0" smtClean="0"/>
              <a:t>A    </a:t>
            </a:r>
            <a:r>
              <a:rPr lang="en-US" altLang="ru-RU" sz="2400" dirty="0" smtClean="0">
                <a:solidFill>
                  <a:srgbClr val="FF0000"/>
                </a:solidFill>
              </a:rPr>
              <a:t> </a:t>
            </a:r>
            <a:r>
              <a:rPr lang="en-US" altLang="ru-RU" sz="2400" dirty="0" err="1" smtClean="0">
                <a:solidFill>
                  <a:srgbClr val="FF0000"/>
                </a:solidFill>
              </a:rPr>
              <a:t>Yakuia</a:t>
            </a:r>
            <a:r>
              <a:rPr lang="en-US" altLang="ru-RU" sz="2400" dirty="0" smtClean="0">
                <a:solidFill>
                  <a:srgbClr val="FF0000"/>
                </a:solidFill>
              </a:rPr>
              <a:t>  </a:t>
            </a:r>
            <a:r>
              <a:rPr lang="en-US" altLang="ru-RU" sz="1600" dirty="0" smtClean="0"/>
              <a:t>                                                                                 </a:t>
            </a:r>
            <a:r>
              <a:rPr lang="en-US" altLang="ru-RU" sz="1600" dirty="0" smtClean="0"/>
              <a:t>B   </a:t>
            </a:r>
            <a:r>
              <a:rPr lang="en-US" altLang="ru-RU" sz="2000" b="1" dirty="0" smtClean="0">
                <a:solidFill>
                  <a:srgbClr val="7030A0"/>
                </a:solidFill>
              </a:rPr>
              <a:t> </a:t>
            </a:r>
            <a:r>
              <a:rPr lang="en-US" altLang="ru-RU" sz="2000" b="1" dirty="0" smtClean="0">
                <a:solidFill>
                  <a:srgbClr val="7030A0"/>
                </a:solidFill>
              </a:rPr>
              <a:t>Worldwide</a:t>
            </a:r>
            <a:r>
              <a:rPr lang="en-US" altLang="ru-RU" sz="1600" dirty="0" smtClean="0"/>
              <a:t>    </a:t>
            </a:r>
            <a:endParaRPr lang="ru-RU" altLang="ru-RU" sz="1600" dirty="0" smtClean="0"/>
          </a:p>
        </p:txBody>
      </p:sp>
      <p:pic>
        <p:nvPicPr>
          <p:cNvPr id="5123" name="Picture 6"/>
          <p:cNvPicPr>
            <a:picLocks noChangeAspect="1" noChangeArrowheads="1"/>
          </p:cNvPicPr>
          <p:nvPr/>
        </p:nvPicPr>
        <p:blipFill>
          <a:blip r:embed="rId2"/>
          <a:srcRect/>
          <a:stretch>
            <a:fillRect/>
          </a:stretch>
        </p:blipFill>
        <p:spPr bwMode="auto">
          <a:xfrm>
            <a:off x="5041591" y="2592387"/>
            <a:ext cx="4521331" cy="4265613"/>
          </a:xfrm>
          <a:prstGeom prst="rect">
            <a:avLst/>
          </a:prstGeom>
          <a:noFill/>
          <a:ln w="9525">
            <a:noFill/>
            <a:miter lim="800000"/>
            <a:headEnd/>
            <a:tailEnd/>
          </a:ln>
        </p:spPr>
      </p:pic>
      <p:pic>
        <p:nvPicPr>
          <p:cNvPr id="5124" name="Picture 2"/>
          <p:cNvPicPr>
            <a:picLocks noChangeAspect="1" noChangeArrowheads="1"/>
          </p:cNvPicPr>
          <p:nvPr/>
        </p:nvPicPr>
        <p:blipFill>
          <a:blip r:embed="rId3"/>
          <a:srcRect/>
          <a:stretch>
            <a:fillRect/>
          </a:stretch>
        </p:blipFill>
        <p:spPr bwMode="auto">
          <a:xfrm>
            <a:off x="274548" y="2420938"/>
            <a:ext cx="4400701" cy="4437062"/>
          </a:xfrm>
          <a:prstGeom prst="rect">
            <a:avLst/>
          </a:prstGeom>
          <a:noFill/>
          <a:ln w="9525">
            <a:noFill/>
            <a:miter lim="800000"/>
            <a:headEnd/>
            <a:tailEnd/>
          </a:ln>
        </p:spPr>
      </p:pic>
      <p:sp>
        <p:nvSpPr>
          <p:cNvPr id="2" name="Заголовок 1"/>
          <p:cNvSpPr>
            <a:spLocks noGrp="1"/>
          </p:cNvSpPr>
          <p:nvPr>
            <p:ph type="title"/>
          </p:nvPr>
        </p:nvSpPr>
        <p:spPr>
          <a:xfrm>
            <a:off x="457982" y="0"/>
            <a:ext cx="8592569" cy="939800"/>
          </a:xfrm>
        </p:spPr>
        <p:txBody>
          <a:bodyPr rtlCol="0">
            <a:normAutofit/>
          </a:bodyPr>
          <a:lstStyle/>
          <a:p>
            <a:pPr algn="ctr" defTabSz="911646">
              <a:defRPr/>
            </a:pPr>
            <a:r>
              <a:rPr lang="en-US" sz="2800" b="1" i="1" dirty="0" smtClean="0">
                <a:solidFill>
                  <a:srgbClr val="00B050"/>
                </a:solidFill>
              </a:rPr>
              <a:t>Variations of </a:t>
            </a:r>
            <a:r>
              <a:rPr lang="en-US" sz="2800" b="1" i="1" dirty="0" smtClean="0">
                <a:solidFill>
                  <a:srgbClr val="00B050"/>
                </a:solidFill>
              </a:rPr>
              <a:t>Clinopyroxenes</a:t>
            </a:r>
            <a:br>
              <a:rPr lang="en-US" sz="2800" b="1" i="1" dirty="0" smtClean="0">
                <a:solidFill>
                  <a:srgbClr val="00B050"/>
                </a:solidFill>
              </a:rPr>
            </a:br>
            <a:r>
              <a:rPr lang="en-US" sz="2800" b="1" i="1" dirty="0" smtClean="0">
                <a:solidFill>
                  <a:srgbClr val="00B050"/>
                </a:solidFill>
              </a:rPr>
              <a:t> </a:t>
            </a:r>
            <a:r>
              <a:rPr lang="en-US" sz="2800" b="1" i="1" dirty="0" smtClean="0">
                <a:solidFill>
                  <a:srgbClr val="00B050"/>
                </a:solidFill>
              </a:rPr>
              <a:t>     in natural  eclogite</a:t>
            </a:r>
            <a:endParaRPr lang="ru-RU" sz="2800" b="1" i="1" dirty="0">
              <a:solidFill>
                <a:srgbClr val="00B050"/>
              </a:solidFill>
            </a:endParaRPr>
          </a:p>
        </p:txBody>
      </p:sp>
      <p:sp>
        <p:nvSpPr>
          <p:cNvPr id="6" name="Прямоугольник 5"/>
          <p:cNvSpPr/>
          <p:nvPr/>
        </p:nvSpPr>
        <p:spPr>
          <a:xfrm>
            <a:off x="0" y="906097"/>
            <a:ext cx="9906000" cy="1015663"/>
          </a:xfrm>
          <a:prstGeom prst="rect">
            <a:avLst/>
          </a:prstGeom>
          <a:solidFill>
            <a:srgbClr val="FFFF00"/>
          </a:solidFill>
        </p:spPr>
        <p:txBody>
          <a:bodyPr wrap="square">
            <a:spAutoFit/>
          </a:bodyPr>
          <a:lstStyle/>
          <a:p>
            <a:r>
              <a:rPr lang="en-US" sz="1200" dirty="0" smtClean="0"/>
              <a:t>Enhanced monomineral thermobarometry for clinopyroxenes and garnet (Ashchepkov et al., 2015) allow reconstruction of thermal conditions for the mantle eclogitic xenoliths and xenocrysts of omphacites and pyrope almandine garnets of eclogitic and megacrystic types. </a:t>
            </a:r>
          </a:p>
          <a:p>
            <a:r>
              <a:rPr lang="en-US" sz="1200" dirty="0" smtClean="0"/>
              <a:t>Three common groups according to Dawson,(1977) A. Mg - eclogites; B. common subduction-related basaltic eclogites and C. Na-Fe- rich eclogites. In addition group D compile Ca-Al rich varieties (Spetsius et al., 2008; </a:t>
            </a:r>
            <a:r>
              <a:rPr lang="en-US" sz="1200" dirty="0" err="1" smtClean="0"/>
              <a:t>Viljoen</a:t>
            </a:r>
            <a:r>
              <a:rPr lang="en-US" sz="1200" dirty="0" smtClean="0"/>
              <a:t> et al., 2010). We subdivided these groups and their positions in mantle lithosphere sections beneath the most studied pipes in Yakutia and most interesting localities Worldwide.</a:t>
            </a:r>
            <a:endParaRPr lang="en-US" sz="1200" dirty="0" smtClean="0"/>
          </a:p>
        </p:txBody>
      </p:sp>
      <p:sp>
        <p:nvSpPr>
          <p:cNvPr id="7" name="Стрелка вправо 6">
            <a:hlinkClick r:id="" action="ppaction://hlinkshowjump?jump=previousslide"/>
          </p:cNvPr>
          <p:cNvSpPr/>
          <p:nvPr/>
        </p:nvSpPr>
        <p:spPr>
          <a:xfrm>
            <a:off x="7948411" y="309094"/>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nextslide"/>
          </p:cNvPr>
          <p:cNvSpPr/>
          <p:nvPr/>
        </p:nvSpPr>
        <p:spPr>
          <a:xfrm>
            <a:off x="9236298" y="321971"/>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4" action="ppaction://hlinksldjump"/>
          </p:cNvPr>
          <p:cNvSpPr/>
          <p:nvPr/>
        </p:nvSpPr>
        <p:spPr>
          <a:xfrm>
            <a:off x="8466459" y="307951"/>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4" action="ppaction://hlinksldjump"/>
              </a:rPr>
              <a:t>Home</a:t>
            </a:r>
            <a:endParaRPr lang="ru-RU" sz="1600" dirty="0"/>
          </a:p>
        </p:txBody>
      </p:sp>
      <p:sp>
        <p:nvSpPr>
          <p:cNvPr id="10" name="Номер слайда 9"/>
          <p:cNvSpPr>
            <a:spLocks noGrp="1"/>
          </p:cNvSpPr>
          <p:nvPr>
            <p:ph type="sldNum" sz="quarter" idx="12"/>
          </p:nvPr>
        </p:nvSpPr>
        <p:spPr/>
        <p:txBody>
          <a:bodyPr/>
          <a:lstStyle/>
          <a:p>
            <a:fld id="{D08CF3AA-F14A-464B-9DA2-131B56706778}"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507575" y="1056068"/>
            <a:ext cx="9223380" cy="5485040"/>
          </a:xfrm>
          <a:prstGeom prst="rect">
            <a:avLst/>
          </a:prstGeom>
          <a:noFill/>
          <a:ln w="9525">
            <a:noFill/>
            <a:miter lim="800000"/>
            <a:headEnd/>
            <a:tailEnd/>
          </a:ln>
        </p:spPr>
      </p:pic>
      <p:sp>
        <p:nvSpPr>
          <p:cNvPr id="6147" name="Прямоугольник 3"/>
          <p:cNvSpPr>
            <a:spLocks noChangeArrowheads="1"/>
          </p:cNvSpPr>
          <p:nvPr/>
        </p:nvSpPr>
        <p:spPr bwMode="auto">
          <a:xfrm>
            <a:off x="350838" y="117477"/>
            <a:ext cx="8191368" cy="830263"/>
          </a:xfrm>
          <a:prstGeom prst="rect">
            <a:avLst/>
          </a:prstGeom>
          <a:noFill/>
          <a:ln w="9525">
            <a:noFill/>
            <a:miter lim="800000"/>
            <a:headEnd/>
            <a:tailEnd/>
          </a:ln>
        </p:spPr>
        <p:txBody>
          <a:bodyPr lIns="91406" tIns="45703" rIns="91406" bIns="45703">
            <a:spAutoFit/>
          </a:bodyPr>
          <a:lstStyle/>
          <a:p>
            <a:pPr algn="ctr"/>
            <a:r>
              <a:rPr lang="en-US" altLang="ru-RU" sz="2400" b="1" dirty="0">
                <a:solidFill>
                  <a:srgbClr val="FF0000"/>
                </a:solidFill>
              </a:rPr>
              <a:t>Variation diagrams for the clinopyroxenes from </a:t>
            </a:r>
          </a:p>
          <a:p>
            <a:pPr algn="ctr"/>
            <a:r>
              <a:rPr lang="en-US" altLang="ru-RU" sz="2400" b="1" dirty="0">
                <a:solidFill>
                  <a:srgbClr val="FF0000"/>
                </a:solidFill>
              </a:rPr>
              <a:t>Experimental runs in eclogite  and peridotite systems</a:t>
            </a:r>
            <a:r>
              <a:rPr lang="en-US" altLang="ru-RU" sz="1600" b="1" dirty="0"/>
              <a:t>.</a:t>
            </a:r>
            <a:endParaRPr lang="ru-RU" altLang="ru-RU" sz="1600" b="1" dirty="0"/>
          </a:p>
        </p:txBody>
      </p:sp>
      <p:sp>
        <p:nvSpPr>
          <p:cNvPr id="4" name="Стрелка вправо 3">
            <a:hlinkClick r:id="" action="ppaction://hlinkshowjump?jump=previousslide"/>
          </p:cNvPr>
          <p:cNvSpPr/>
          <p:nvPr/>
        </p:nvSpPr>
        <p:spPr>
          <a:xfrm>
            <a:off x="7896895" y="283336"/>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hlinkClick r:id="" action="ppaction://hlinkshowjump?jump=nextslide"/>
          </p:cNvPr>
          <p:cNvSpPr/>
          <p:nvPr/>
        </p:nvSpPr>
        <p:spPr>
          <a:xfrm>
            <a:off x="9184782" y="296213"/>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414943" y="282193"/>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
        <p:nvSpPr>
          <p:cNvPr id="7" name="Номер слайда 6"/>
          <p:cNvSpPr>
            <a:spLocks noGrp="1"/>
          </p:cNvSpPr>
          <p:nvPr>
            <p:ph type="sldNum" sz="quarter" idx="12"/>
          </p:nvPr>
        </p:nvSpPr>
        <p:spPr/>
        <p:txBody>
          <a:bodyPr/>
          <a:lstStyle/>
          <a:p>
            <a:fld id="{D08CF3AA-F14A-464B-9DA2-131B56706778}"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5001"/>
            <a:ext cx="9108017" cy="2462213"/>
          </a:xfrm>
          <a:prstGeom prst="rect">
            <a:avLst/>
          </a:prstGeom>
        </p:spPr>
        <p:txBody>
          <a:bodyPr>
            <a:spAutoFit/>
          </a:bodyPr>
          <a:lstStyle/>
          <a:p>
            <a:pPr defTabSz="911646" fontAlgn="auto">
              <a:spcBef>
                <a:spcPts val="0"/>
              </a:spcBef>
              <a:spcAft>
                <a:spcPts val="0"/>
              </a:spcAft>
              <a:defRPr/>
            </a:pPr>
            <a:r>
              <a:rPr lang="en-US" sz="1400" b="1" dirty="0">
                <a:solidFill>
                  <a:schemeClr val="accent4">
                    <a:lumMod val="75000"/>
                  </a:schemeClr>
                </a:solidFill>
                <a:latin typeface="+mn-lt"/>
                <a:cs typeface="+mn-cs"/>
              </a:rPr>
              <a:t>Garnet barometer (Ashchepkov, 2006) uses the oxides values to avoid the formula calculations. It was created as a sequence of the transformations of the calculated P (pressures).   Equations of garnet barometer for peridotites use mainly Ca-Cr relations are used [Sobolev et al., 1973]. </a:t>
            </a:r>
          </a:p>
          <a:p>
            <a:pPr defTabSz="911646" fontAlgn="auto">
              <a:spcBef>
                <a:spcPts val="0"/>
              </a:spcBef>
              <a:spcAft>
                <a:spcPts val="0"/>
              </a:spcAft>
              <a:defRPr/>
            </a:pPr>
            <a:r>
              <a:rPr lang="en-US" sz="1400" i="1" dirty="0" err="1">
                <a:solidFill>
                  <a:srgbClr val="FF0000"/>
                </a:solidFill>
                <a:latin typeface="+mn-lt"/>
                <a:cs typeface="+mn-cs"/>
              </a:rPr>
              <a:t>xcm</a:t>
            </a:r>
            <a:r>
              <a:rPr lang="en-US" sz="1400" i="1" dirty="0">
                <a:solidFill>
                  <a:srgbClr val="FF0000"/>
                </a:solidFill>
                <a:latin typeface="+mn-lt"/>
                <a:cs typeface="+mn-cs"/>
              </a:rPr>
              <a:t>=</a:t>
            </a:r>
            <a:r>
              <a:rPr lang="en-US" sz="1400" i="1" dirty="0" err="1">
                <a:solidFill>
                  <a:srgbClr val="FF0000"/>
                </a:solidFill>
                <a:latin typeface="+mn-lt"/>
                <a:cs typeface="+mn-cs"/>
              </a:rPr>
              <a:t>CaO+MgO</a:t>
            </a:r>
            <a:r>
              <a:rPr lang="en-US" sz="1400" i="1" dirty="0">
                <a:solidFill>
                  <a:srgbClr val="FF0000"/>
                </a:solidFill>
                <a:latin typeface="+mn-lt"/>
                <a:cs typeface="+mn-cs"/>
              </a:rPr>
              <a:t>;  </a:t>
            </a:r>
            <a:r>
              <a:rPr lang="en-US" sz="1400" i="1" dirty="0" err="1">
                <a:solidFill>
                  <a:srgbClr val="FF0000"/>
                </a:solidFill>
                <a:latin typeface="+mn-lt"/>
                <a:cs typeface="+mn-cs"/>
              </a:rPr>
              <a:t>xd</a:t>
            </a:r>
            <a:r>
              <a:rPr lang="en-US" sz="1400" i="1" dirty="0">
                <a:solidFill>
                  <a:srgbClr val="FF0000"/>
                </a:solidFill>
                <a:latin typeface="+mn-lt"/>
                <a:cs typeface="+mn-cs"/>
              </a:rPr>
              <a:t>=(CaO+MnO+2.*FeO)</a:t>
            </a:r>
            <a:r>
              <a:rPr lang="en-US" sz="1400" i="1" baseline="30000" dirty="0">
                <a:solidFill>
                  <a:srgbClr val="FF0000"/>
                </a:solidFill>
                <a:latin typeface="+mn-lt"/>
                <a:cs typeface="+mn-cs"/>
              </a:rPr>
              <a:t>0.4</a:t>
            </a:r>
            <a:r>
              <a:rPr lang="en-US" sz="1400" i="1" dirty="0">
                <a:solidFill>
                  <a:srgbClr val="FF0000"/>
                </a:solidFill>
                <a:latin typeface="+mn-lt"/>
                <a:cs typeface="+mn-cs"/>
              </a:rPr>
              <a:t>;</a:t>
            </a:r>
            <a:endParaRPr lang="ru-RU" sz="1400" i="1" dirty="0">
              <a:solidFill>
                <a:srgbClr val="FF0000"/>
              </a:solidFill>
              <a:latin typeface="+mn-lt"/>
              <a:cs typeface="+mn-cs"/>
            </a:endParaRPr>
          </a:p>
          <a:p>
            <a:pPr defTabSz="911646" fontAlgn="auto">
              <a:spcBef>
                <a:spcPts val="0"/>
              </a:spcBef>
              <a:spcAft>
                <a:spcPts val="0"/>
              </a:spcAft>
              <a:defRPr/>
            </a:pPr>
            <a:r>
              <a:rPr lang="en-US" sz="1400" i="1" dirty="0" err="1">
                <a:solidFill>
                  <a:srgbClr val="FF0000"/>
                </a:solidFill>
                <a:latin typeface="+mn-lt"/>
                <a:cs typeface="+mn-cs"/>
              </a:rPr>
              <a:t>xd</a:t>
            </a:r>
            <a:r>
              <a:rPr lang="en-US" sz="1400" i="1" dirty="0">
                <a:solidFill>
                  <a:srgbClr val="FF0000"/>
                </a:solidFill>
                <a:latin typeface="+mn-lt"/>
                <a:cs typeface="+mn-cs"/>
              </a:rPr>
              <a:t>=</a:t>
            </a:r>
            <a:r>
              <a:rPr lang="en-US" sz="1400" dirty="0">
                <a:solidFill>
                  <a:srgbClr val="FF0000"/>
                </a:solidFill>
                <a:latin typeface="+mn-lt"/>
                <a:cs typeface="+mn-cs"/>
              </a:rPr>
              <a:t>(CaO+MnO+2.*FeO)</a:t>
            </a:r>
            <a:r>
              <a:rPr lang="en-US" sz="1400" baseline="30000" dirty="0">
                <a:solidFill>
                  <a:srgbClr val="FF0000"/>
                </a:solidFill>
                <a:latin typeface="+mn-lt"/>
                <a:cs typeface="+mn-cs"/>
              </a:rPr>
              <a:t>0.4</a:t>
            </a:r>
            <a:r>
              <a:rPr lang="en-US" sz="1400" i="1" dirty="0">
                <a:solidFill>
                  <a:srgbClr val="FF0000"/>
                </a:solidFill>
                <a:latin typeface="+mn-lt"/>
                <a:cs typeface="+mn-cs"/>
              </a:rPr>
              <a:t>;     P=P</a:t>
            </a:r>
            <a:r>
              <a:rPr lang="en-US" sz="1400" dirty="0">
                <a:solidFill>
                  <a:srgbClr val="FF0000"/>
                </a:solidFill>
                <a:latin typeface="+mn-lt"/>
                <a:cs typeface="+mn-cs"/>
              </a:rPr>
              <a:t>+5.5*</a:t>
            </a:r>
            <a:r>
              <a:rPr lang="en-US" sz="1400" dirty="0" err="1">
                <a:solidFill>
                  <a:srgbClr val="FF0000"/>
                </a:solidFill>
                <a:latin typeface="+mn-lt"/>
                <a:cs typeface="+mn-cs"/>
              </a:rPr>
              <a:t>FeO+MgO</a:t>
            </a:r>
            <a:r>
              <a:rPr lang="en-US" sz="1400" dirty="0">
                <a:solidFill>
                  <a:srgbClr val="FF0000"/>
                </a:solidFill>
                <a:latin typeface="+mn-lt"/>
                <a:cs typeface="+mn-cs"/>
              </a:rPr>
              <a:t>/FeO</a:t>
            </a:r>
            <a:r>
              <a:rPr lang="en-US" sz="1400" i="1" dirty="0">
                <a:solidFill>
                  <a:srgbClr val="FF0000"/>
                </a:solidFill>
                <a:latin typeface="+mn-lt"/>
                <a:cs typeface="+mn-cs"/>
              </a:rPr>
              <a:t>;</a:t>
            </a:r>
            <a:endParaRPr lang="ru-RU" sz="1400" dirty="0">
              <a:solidFill>
                <a:srgbClr val="FF0000"/>
              </a:solidFill>
              <a:latin typeface="+mn-lt"/>
              <a:cs typeface="+mn-cs"/>
            </a:endParaRPr>
          </a:p>
          <a:p>
            <a:pPr defTabSz="911646" fontAlgn="auto">
              <a:spcBef>
                <a:spcPts val="0"/>
              </a:spcBef>
              <a:spcAft>
                <a:spcPts val="0"/>
              </a:spcAft>
              <a:defRPr/>
            </a:pPr>
            <a:r>
              <a:rPr lang="en-US" sz="1400" i="1" dirty="0">
                <a:solidFill>
                  <a:srgbClr val="FF0000"/>
                </a:solidFill>
                <a:latin typeface="+mn-lt"/>
                <a:cs typeface="+mn-cs"/>
              </a:rPr>
              <a:t>P=P</a:t>
            </a:r>
            <a:r>
              <a:rPr lang="en-US" sz="1400" dirty="0">
                <a:solidFill>
                  <a:srgbClr val="FF0000"/>
                </a:solidFill>
                <a:latin typeface="+mn-lt"/>
                <a:cs typeface="+mn-cs"/>
              </a:rPr>
              <a:t>-(4- Cr</a:t>
            </a:r>
            <a:r>
              <a:rPr lang="en-US" sz="1400" baseline="-25000" dirty="0">
                <a:solidFill>
                  <a:srgbClr val="FF0000"/>
                </a:solidFill>
                <a:latin typeface="+mn-lt"/>
                <a:cs typeface="+mn-cs"/>
              </a:rPr>
              <a:t>2</a:t>
            </a:r>
            <a:r>
              <a:rPr lang="en-US" sz="1400" dirty="0">
                <a:solidFill>
                  <a:srgbClr val="FF0000"/>
                </a:solidFill>
                <a:latin typeface="+mn-lt"/>
                <a:cs typeface="+mn-cs"/>
              </a:rPr>
              <a:t>O</a:t>
            </a:r>
            <a:r>
              <a:rPr lang="en-US" sz="1400" baseline="-25000" dirty="0">
                <a:solidFill>
                  <a:srgbClr val="FF0000"/>
                </a:solidFill>
                <a:latin typeface="+mn-lt"/>
                <a:cs typeface="+mn-cs"/>
              </a:rPr>
              <a:t>3</a:t>
            </a:r>
            <a:r>
              <a:rPr lang="en-US" sz="1400" dirty="0">
                <a:solidFill>
                  <a:srgbClr val="FF0000"/>
                </a:solidFill>
                <a:latin typeface="+mn-lt"/>
                <a:cs typeface="+mn-cs"/>
              </a:rPr>
              <a:t>)*0.9-(TiO</a:t>
            </a:r>
            <a:r>
              <a:rPr lang="en-US" sz="1400" baseline="-25000" dirty="0">
                <a:solidFill>
                  <a:srgbClr val="FF0000"/>
                </a:solidFill>
                <a:latin typeface="+mn-lt"/>
                <a:cs typeface="+mn-cs"/>
              </a:rPr>
              <a:t>2</a:t>
            </a:r>
            <a:r>
              <a:rPr lang="en-US" sz="1400" dirty="0">
                <a:solidFill>
                  <a:srgbClr val="FF0000"/>
                </a:solidFill>
                <a:latin typeface="+mn-lt"/>
                <a:cs typeface="+mn-cs"/>
              </a:rPr>
              <a:t>-0.1)*7-(FeO-7)*2;</a:t>
            </a:r>
            <a:endParaRPr lang="ru-RU" sz="1400" dirty="0">
              <a:solidFill>
                <a:srgbClr val="FF0000"/>
              </a:solidFill>
              <a:latin typeface="+mn-lt"/>
              <a:cs typeface="+mn-cs"/>
            </a:endParaRPr>
          </a:p>
          <a:p>
            <a:pPr defTabSz="911646" fontAlgn="auto">
              <a:spcBef>
                <a:spcPts val="0"/>
              </a:spcBef>
              <a:spcAft>
                <a:spcPts val="0"/>
              </a:spcAft>
              <a:defRPr/>
            </a:pPr>
            <a:r>
              <a:rPr lang="en-US" sz="1400" i="1" dirty="0">
                <a:solidFill>
                  <a:srgbClr val="FF0000"/>
                </a:solidFill>
                <a:latin typeface="+mn-lt"/>
                <a:cs typeface="+mn-cs"/>
              </a:rPr>
              <a:t>P=</a:t>
            </a:r>
            <a:r>
              <a:rPr lang="en-US" sz="1400" dirty="0">
                <a:solidFill>
                  <a:srgbClr val="FF0000"/>
                </a:solidFill>
                <a:latin typeface="+mn-lt"/>
                <a:cs typeface="+mn-cs"/>
              </a:rPr>
              <a:t>5.25* Cr</a:t>
            </a:r>
            <a:r>
              <a:rPr lang="en-US" sz="1400" baseline="-25000" dirty="0">
                <a:solidFill>
                  <a:srgbClr val="FF0000"/>
                </a:solidFill>
                <a:latin typeface="+mn-lt"/>
                <a:cs typeface="+mn-cs"/>
              </a:rPr>
              <a:t>2</a:t>
            </a:r>
            <a:r>
              <a:rPr lang="en-US" sz="1400" dirty="0">
                <a:solidFill>
                  <a:srgbClr val="FF0000"/>
                </a:solidFill>
                <a:latin typeface="+mn-lt"/>
                <a:cs typeface="+mn-cs"/>
              </a:rPr>
              <a:t>O</a:t>
            </a:r>
            <a:r>
              <a:rPr lang="en-US" sz="1400" baseline="-25000" dirty="0">
                <a:solidFill>
                  <a:srgbClr val="FF0000"/>
                </a:solidFill>
                <a:latin typeface="+mn-lt"/>
                <a:cs typeface="+mn-cs"/>
              </a:rPr>
              <a:t>3</a:t>
            </a:r>
            <a:r>
              <a:rPr lang="en-US" sz="1400" i="1" dirty="0">
                <a:solidFill>
                  <a:srgbClr val="FF0000"/>
                </a:solidFill>
                <a:latin typeface="+mn-lt"/>
                <a:cs typeface="+mn-cs"/>
              </a:rPr>
              <a:t>/xd</a:t>
            </a:r>
            <a:r>
              <a:rPr lang="en-US" sz="1400" dirty="0">
                <a:solidFill>
                  <a:srgbClr val="FF0000"/>
                </a:solidFill>
                <a:latin typeface="+mn-lt"/>
                <a:cs typeface="+mn-cs"/>
              </a:rPr>
              <a:t>+0.02*(</a:t>
            </a:r>
            <a:r>
              <a:rPr lang="en-US" sz="1400" i="1" dirty="0">
                <a:solidFill>
                  <a:srgbClr val="FF0000"/>
                </a:solidFill>
                <a:latin typeface="+mn-lt"/>
                <a:cs typeface="+mn-cs"/>
              </a:rPr>
              <a:t>T</a:t>
            </a:r>
            <a:r>
              <a:rPr lang="en-US" sz="1400" i="1" baseline="30000" dirty="0">
                <a:solidFill>
                  <a:srgbClr val="FF0000"/>
                </a:solidFill>
                <a:latin typeface="+mn-lt"/>
                <a:cs typeface="+mn-cs"/>
              </a:rPr>
              <a:t>o</a:t>
            </a:r>
            <a:r>
              <a:rPr lang="en-US" sz="1400" i="1" dirty="0">
                <a:solidFill>
                  <a:srgbClr val="FF0000"/>
                </a:solidFill>
                <a:latin typeface="+mn-lt"/>
                <a:cs typeface="+mn-cs"/>
              </a:rPr>
              <a:t>K</a:t>
            </a:r>
            <a:r>
              <a:rPr lang="en-US" sz="1400" dirty="0">
                <a:solidFill>
                  <a:srgbClr val="FF0000"/>
                </a:solidFill>
                <a:latin typeface="+mn-lt"/>
                <a:cs typeface="+mn-cs"/>
              </a:rPr>
              <a:t>-273)+22.5*</a:t>
            </a:r>
            <a:r>
              <a:rPr lang="en-US" sz="1400" dirty="0" err="1">
                <a:solidFill>
                  <a:srgbClr val="FF0000"/>
                </a:solidFill>
                <a:latin typeface="+mn-lt"/>
                <a:cs typeface="+mn-cs"/>
              </a:rPr>
              <a:t>FeO+MgO</a:t>
            </a:r>
            <a:r>
              <a:rPr lang="en-US" sz="1400" dirty="0">
                <a:solidFill>
                  <a:srgbClr val="FF0000"/>
                </a:solidFill>
                <a:latin typeface="+mn-lt"/>
                <a:cs typeface="+mn-cs"/>
              </a:rPr>
              <a:t>/20.+0.5*</a:t>
            </a:r>
            <a:endParaRPr lang="ru-RU" sz="1400" dirty="0">
              <a:solidFill>
                <a:srgbClr val="FF0000"/>
              </a:solidFill>
              <a:latin typeface="+mn-lt"/>
              <a:cs typeface="+mn-cs"/>
            </a:endParaRPr>
          </a:p>
          <a:p>
            <a:pPr defTabSz="911646" fontAlgn="auto">
              <a:spcBef>
                <a:spcPts val="0"/>
              </a:spcBef>
              <a:spcAft>
                <a:spcPts val="0"/>
              </a:spcAft>
              <a:defRPr/>
            </a:pPr>
            <a:r>
              <a:rPr lang="en-US" sz="1400" dirty="0">
                <a:solidFill>
                  <a:srgbClr val="FF0000"/>
                </a:solidFill>
                <a:latin typeface="+mn-lt"/>
                <a:cs typeface="+mn-cs"/>
              </a:rPr>
              <a:t>CaO-TiO</a:t>
            </a:r>
            <a:r>
              <a:rPr lang="en-US" sz="1400" baseline="-25000" dirty="0">
                <a:solidFill>
                  <a:srgbClr val="FF0000"/>
                </a:solidFill>
                <a:latin typeface="+mn-lt"/>
                <a:cs typeface="+mn-cs"/>
              </a:rPr>
              <a:t>2</a:t>
            </a:r>
            <a:r>
              <a:rPr lang="en-US" sz="1400" dirty="0">
                <a:solidFill>
                  <a:srgbClr val="FF0000"/>
                </a:solidFill>
                <a:latin typeface="+mn-lt"/>
                <a:cs typeface="+mn-cs"/>
              </a:rPr>
              <a:t>-12+FeO/7; </a:t>
            </a:r>
            <a:r>
              <a:rPr lang="en-US" sz="1400" i="1" dirty="0">
                <a:solidFill>
                  <a:srgbClr val="FF0000"/>
                </a:solidFill>
                <a:latin typeface="+mn-lt"/>
                <a:cs typeface="+mn-cs"/>
              </a:rPr>
              <a:t>P=P</a:t>
            </a:r>
            <a:r>
              <a:rPr lang="en-US" sz="1400" dirty="0">
                <a:solidFill>
                  <a:srgbClr val="FF0000"/>
                </a:solidFill>
                <a:latin typeface="+mn-lt"/>
                <a:cs typeface="+mn-cs"/>
              </a:rPr>
              <a:t>*2.05+0.0045*</a:t>
            </a:r>
            <a:r>
              <a:rPr lang="en-US" sz="1400" i="1" dirty="0">
                <a:solidFill>
                  <a:srgbClr val="FF0000"/>
                </a:solidFill>
                <a:latin typeface="+mn-lt"/>
                <a:cs typeface="+mn-cs"/>
              </a:rPr>
              <a:t>P;    </a:t>
            </a:r>
            <a:endParaRPr lang="ru-RU" sz="1400" i="1" dirty="0">
              <a:solidFill>
                <a:srgbClr val="FF0000"/>
              </a:solidFill>
              <a:latin typeface="+mn-lt"/>
              <a:cs typeface="+mn-cs"/>
            </a:endParaRPr>
          </a:p>
          <a:p>
            <a:pPr defTabSz="911646" fontAlgn="auto">
              <a:spcBef>
                <a:spcPts val="0"/>
              </a:spcBef>
              <a:spcAft>
                <a:spcPts val="0"/>
              </a:spcAft>
              <a:defRPr/>
            </a:pPr>
            <a:r>
              <a:rPr lang="en-US" sz="1400" i="1" dirty="0">
                <a:solidFill>
                  <a:srgbClr val="FF0000"/>
                </a:solidFill>
                <a:latin typeface="+mn-lt"/>
                <a:cs typeface="+mn-cs"/>
              </a:rPr>
              <a:t>P=</a:t>
            </a:r>
            <a:r>
              <a:rPr lang="en-US" sz="1400" dirty="0">
                <a:solidFill>
                  <a:srgbClr val="FF0000"/>
                </a:solidFill>
                <a:latin typeface="+mn-lt"/>
                <a:cs typeface="+mn-cs"/>
              </a:rPr>
              <a:t>-0.00007*</a:t>
            </a:r>
            <a:r>
              <a:rPr lang="en-US" sz="1400" i="1" dirty="0">
                <a:solidFill>
                  <a:srgbClr val="FF0000"/>
                </a:solidFill>
                <a:latin typeface="+mn-lt"/>
                <a:cs typeface="+mn-cs"/>
              </a:rPr>
              <a:t>P</a:t>
            </a:r>
            <a:r>
              <a:rPr lang="en-US" sz="1400" baseline="30000" dirty="0">
                <a:solidFill>
                  <a:srgbClr val="FF0000"/>
                </a:solidFill>
                <a:latin typeface="+mn-lt"/>
                <a:cs typeface="+mn-cs"/>
              </a:rPr>
              <a:t>3</a:t>
            </a:r>
            <a:r>
              <a:rPr lang="en-US" sz="1400" dirty="0">
                <a:solidFill>
                  <a:srgbClr val="FF0000"/>
                </a:solidFill>
                <a:latin typeface="+mn-lt"/>
                <a:cs typeface="+mn-cs"/>
              </a:rPr>
              <a:t>+0.0057*</a:t>
            </a:r>
            <a:r>
              <a:rPr lang="en-US" sz="1400" i="1" dirty="0">
                <a:solidFill>
                  <a:srgbClr val="FF0000"/>
                </a:solidFill>
                <a:latin typeface="+mn-lt"/>
                <a:cs typeface="+mn-cs"/>
              </a:rPr>
              <a:t>P</a:t>
            </a:r>
            <a:r>
              <a:rPr lang="en-US" sz="1400" baseline="30000" dirty="0">
                <a:solidFill>
                  <a:srgbClr val="FF0000"/>
                </a:solidFill>
                <a:latin typeface="+mn-lt"/>
                <a:cs typeface="+mn-cs"/>
              </a:rPr>
              <a:t>2</a:t>
            </a:r>
            <a:r>
              <a:rPr lang="en-US" sz="1400" dirty="0">
                <a:solidFill>
                  <a:srgbClr val="FF0000"/>
                </a:solidFill>
                <a:latin typeface="+mn-lt"/>
                <a:cs typeface="+mn-cs"/>
              </a:rPr>
              <a:t>+0.87*</a:t>
            </a:r>
            <a:r>
              <a:rPr lang="en-US" sz="1400" i="1" dirty="0">
                <a:solidFill>
                  <a:srgbClr val="FF0000"/>
                </a:solidFill>
                <a:latin typeface="+mn-lt"/>
                <a:cs typeface="+mn-cs"/>
              </a:rPr>
              <a:t>P;</a:t>
            </a:r>
            <a:endParaRPr lang="ru-RU" sz="1400" dirty="0">
              <a:solidFill>
                <a:srgbClr val="FF0000"/>
              </a:solidFill>
              <a:latin typeface="+mn-lt"/>
              <a:cs typeface="+mn-cs"/>
            </a:endParaRPr>
          </a:p>
          <a:p>
            <a:pPr defTabSz="911646" fontAlgn="auto">
              <a:spcBef>
                <a:spcPts val="0"/>
              </a:spcBef>
              <a:spcAft>
                <a:spcPts val="0"/>
              </a:spcAft>
              <a:defRPr/>
            </a:pPr>
            <a:r>
              <a:rPr lang="en-US" sz="1400" i="1" dirty="0">
                <a:solidFill>
                  <a:srgbClr val="FF0000"/>
                </a:solidFill>
                <a:latin typeface="+mn-lt"/>
                <a:cs typeface="+mn-cs"/>
              </a:rPr>
              <a:t>P=P</a:t>
            </a:r>
            <a:r>
              <a:rPr lang="en-US" sz="1400" dirty="0">
                <a:solidFill>
                  <a:srgbClr val="FF0000"/>
                </a:solidFill>
                <a:latin typeface="+mn-lt"/>
                <a:cs typeface="+mn-cs"/>
              </a:rPr>
              <a:t>+5.5*</a:t>
            </a:r>
            <a:r>
              <a:rPr lang="en-US" sz="1400" dirty="0" err="1">
                <a:solidFill>
                  <a:srgbClr val="FF0000"/>
                </a:solidFill>
                <a:latin typeface="+mn-lt"/>
                <a:cs typeface="+mn-cs"/>
              </a:rPr>
              <a:t>FeO+MgO</a:t>
            </a:r>
            <a:r>
              <a:rPr lang="en-US" sz="1400" dirty="0">
                <a:solidFill>
                  <a:srgbClr val="FF0000"/>
                </a:solidFill>
                <a:latin typeface="+mn-lt"/>
                <a:cs typeface="+mn-cs"/>
              </a:rPr>
              <a:t>/FeO</a:t>
            </a:r>
            <a:r>
              <a:rPr lang="en-US" sz="1400" i="1" dirty="0">
                <a:solidFill>
                  <a:srgbClr val="FF0000"/>
                </a:solidFill>
                <a:latin typeface="+mn-lt"/>
                <a:cs typeface="+mn-cs"/>
              </a:rPr>
              <a:t>;  P=P</a:t>
            </a:r>
            <a:r>
              <a:rPr lang="en-US" sz="1400" dirty="0">
                <a:solidFill>
                  <a:srgbClr val="FF0000"/>
                </a:solidFill>
                <a:latin typeface="+mn-lt"/>
                <a:cs typeface="+mn-cs"/>
              </a:rPr>
              <a:t>-(4- Cr</a:t>
            </a:r>
            <a:r>
              <a:rPr lang="en-US" sz="1400" baseline="-25000" dirty="0">
                <a:solidFill>
                  <a:srgbClr val="FF0000"/>
                </a:solidFill>
                <a:latin typeface="+mn-lt"/>
                <a:cs typeface="+mn-cs"/>
              </a:rPr>
              <a:t>2</a:t>
            </a:r>
            <a:r>
              <a:rPr lang="en-US" sz="1400" dirty="0">
                <a:solidFill>
                  <a:srgbClr val="FF0000"/>
                </a:solidFill>
                <a:latin typeface="+mn-lt"/>
                <a:cs typeface="+mn-cs"/>
              </a:rPr>
              <a:t>O</a:t>
            </a:r>
            <a:r>
              <a:rPr lang="en-US" sz="1400" baseline="-25000" dirty="0">
                <a:solidFill>
                  <a:srgbClr val="FF0000"/>
                </a:solidFill>
                <a:latin typeface="+mn-lt"/>
                <a:cs typeface="+mn-cs"/>
              </a:rPr>
              <a:t>3</a:t>
            </a:r>
            <a:r>
              <a:rPr lang="en-US" sz="1400" dirty="0">
                <a:solidFill>
                  <a:srgbClr val="FF0000"/>
                </a:solidFill>
                <a:latin typeface="+mn-lt"/>
                <a:cs typeface="+mn-cs"/>
              </a:rPr>
              <a:t>)</a:t>
            </a:r>
            <a:endParaRPr lang="ru-RU" sz="1400" dirty="0">
              <a:solidFill>
                <a:srgbClr val="FF0000"/>
              </a:solidFill>
              <a:latin typeface="+mn-lt"/>
              <a:cs typeface="+mn-cs"/>
            </a:endParaRPr>
          </a:p>
          <a:p>
            <a:pPr defTabSz="911646" fontAlgn="auto">
              <a:spcBef>
                <a:spcPts val="0"/>
              </a:spcBef>
              <a:spcAft>
                <a:spcPts val="0"/>
              </a:spcAft>
              <a:defRPr/>
            </a:pPr>
            <a:r>
              <a:rPr lang="en-US" sz="1400" dirty="0">
                <a:solidFill>
                  <a:srgbClr val="FF0000"/>
                </a:solidFill>
                <a:latin typeface="+mn-lt"/>
                <a:cs typeface="+mn-cs"/>
              </a:rPr>
              <a:t>*0.9-(TiO2-0.1)*10-(FeO-7)*2</a:t>
            </a:r>
            <a:endParaRPr lang="ru-RU" sz="1400" dirty="0">
              <a:solidFill>
                <a:srgbClr val="FF0000"/>
              </a:solidFill>
              <a:latin typeface="+mn-lt"/>
              <a:cs typeface="+mn-cs"/>
            </a:endParaRPr>
          </a:p>
        </p:txBody>
      </p:sp>
      <p:sp>
        <p:nvSpPr>
          <p:cNvPr id="6" name="Прямоугольник 5"/>
          <p:cNvSpPr/>
          <p:nvPr/>
        </p:nvSpPr>
        <p:spPr>
          <a:xfrm>
            <a:off x="194337" y="2852739"/>
            <a:ext cx="7702946" cy="3324225"/>
          </a:xfrm>
          <a:prstGeom prst="rect">
            <a:avLst/>
          </a:prstGeom>
        </p:spPr>
        <p:txBody>
          <a:bodyPr>
            <a:spAutoFit/>
          </a:bodyPr>
          <a:lstStyle/>
          <a:p>
            <a:pPr defTabSz="911646" fontAlgn="auto">
              <a:spcBef>
                <a:spcPts val="0"/>
              </a:spcBef>
              <a:spcAft>
                <a:spcPts val="0"/>
              </a:spcAft>
              <a:defRPr/>
            </a:pPr>
            <a:r>
              <a:rPr lang="fr-FR" sz="1400" dirty="0">
                <a:solidFill>
                  <a:srgbClr val="00B050"/>
                </a:solidFill>
                <a:latin typeface="+mn-lt"/>
                <a:cs typeface="+mn-cs"/>
              </a:rPr>
              <a:t>For peridotites:</a:t>
            </a:r>
            <a:endParaRPr lang="ru-RU" sz="1400" dirty="0">
              <a:solidFill>
                <a:srgbClr val="00B050"/>
              </a:solidFill>
              <a:latin typeface="+mn-lt"/>
              <a:cs typeface="+mn-cs"/>
            </a:endParaRPr>
          </a:p>
          <a:p>
            <a:pPr defTabSz="911646" fontAlgn="auto">
              <a:spcBef>
                <a:spcPts val="0"/>
              </a:spcBef>
              <a:spcAft>
                <a:spcPts val="0"/>
              </a:spcAft>
              <a:defRPr/>
            </a:pPr>
            <a:r>
              <a:rPr lang="fr-FR" sz="1400" i="1" dirty="0">
                <a:solidFill>
                  <a:srgbClr val="00B050"/>
                </a:solidFill>
                <a:latin typeface="+mn-lt"/>
                <a:cs typeface="+mn-cs"/>
              </a:rPr>
              <a:t>P=</a:t>
            </a:r>
            <a:r>
              <a:rPr lang="fr-FR" sz="1400" dirty="0">
                <a:solidFill>
                  <a:srgbClr val="00B050"/>
                </a:solidFill>
                <a:latin typeface="+mn-lt"/>
                <a:cs typeface="+mn-cs"/>
              </a:rPr>
              <a:t>0.855*P+0.485/CaO*</a:t>
            </a:r>
            <a:r>
              <a:rPr lang="fr-FR" sz="1400" i="1" dirty="0">
                <a:solidFill>
                  <a:srgbClr val="00B050"/>
                </a:solidFill>
                <a:latin typeface="+mn-lt"/>
                <a:cs typeface="+mn-cs"/>
              </a:rPr>
              <a:t>T</a:t>
            </a:r>
            <a:r>
              <a:rPr lang="fr-FR" sz="1400" i="1" baseline="30000" dirty="0">
                <a:solidFill>
                  <a:srgbClr val="00B050"/>
                </a:solidFill>
                <a:latin typeface="+mn-lt"/>
                <a:cs typeface="+mn-cs"/>
              </a:rPr>
              <a:t>o</a:t>
            </a:r>
            <a:r>
              <a:rPr lang="fr-FR" sz="1400" i="1" dirty="0">
                <a:solidFill>
                  <a:srgbClr val="00B050"/>
                </a:solidFill>
                <a:latin typeface="+mn-lt"/>
                <a:cs typeface="+mn-cs"/>
              </a:rPr>
              <a:t>K</a:t>
            </a:r>
            <a:r>
              <a:rPr lang="fr-FR" sz="1400" dirty="0">
                <a:solidFill>
                  <a:srgbClr val="00B050"/>
                </a:solidFill>
                <a:latin typeface="+mn-lt"/>
                <a:cs typeface="+mn-cs"/>
              </a:rPr>
              <a:t>/1050+TiO</a:t>
            </a:r>
            <a:r>
              <a:rPr lang="fr-FR" sz="1400" baseline="-25000" dirty="0">
                <a:solidFill>
                  <a:srgbClr val="00B050"/>
                </a:solidFill>
                <a:latin typeface="+mn-lt"/>
                <a:cs typeface="+mn-cs"/>
              </a:rPr>
              <a:t>2</a:t>
            </a:r>
            <a:r>
              <a:rPr lang="fr-FR" sz="1400" dirty="0">
                <a:solidFill>
                  <a:srgbClr val="00B050"/>
                </a:solidFill>
                <a:latin typeface="+mn-lt"/>
                <a:cs typeface="+mn-cs"/>
              </a:rPr>
              <a:t>*200;</a:t>
            </a:r>
            <a:r>
              <a:rPr lang="ru-RU" sz="1400" dirty="0">
                <a:solidFill>
                  <a:srgbClr val="00B050"/>
                </a:solidFill>
                <a:latin typeface="+mn-lt"/>
                <a:cs typeface="+mn-cs"/>
              </a:rPr>
              <a:t> </a:t>
            </a:r>
          </a:p>
          <a:p>
            <a:pPr defTabSz="911646" fontAlgn="auto">
              <a:spcBef>
                <a:spcPts val="0"/>
              </a:spcBef>
              <a:spcAft>
                <a:spcPts val="0"/>
              </a:spcAft>
              <a:defRPr/>
            </a:pPr>
            <a:r>
              <a:rPr lang="fr-FR" sz="1400" i="1" dirty="0">
                <a:solidFill>
                  <a:srgbClr val="00B050"/>
                </a:solidFill>
                <a:latin typeface="+mn-lt"/>
                <a:cs typeface="+mn-cs"/>
              </a:rPr>
              <a:t> P</a:t>
            </a:r>
            <a:r>
              <a:rPr lang="fr-FR" sz="1400" dirty="0">
                <a:solidFill>
                  <a:srgbClr val="00B050"/>
                </a:solidFill>
                <a:latin typeface="+mn-lt"/>
                <a:cs typeface="+mn-cs"/>
              </a:rPr>
              <a:t>=(P-40)/(</a:t>
            </a:r>
            <a:r>
              <a:rPr lang="fr-FR" sz="1400" i="1" dirty="0">
                <a:solidFill>
                  <a:srgbClr val="00B050"/>
                </a:solidFill>
                <a:latin typeface="+mn-lt"/>
                <a:cs typeface="+mn-cs"/>
              </a:rPr>
              <a:t>T</a:t>
            </a:r>
            <a:r>
              <a:rPr lang="fr-FR" sz="1400" i="1" baseline="30000" dirty="0">
                <a:solidFill>
                  <a:srgbClr val="00B050"/>
                </a:solidFill>
                <a:latin typeface="+mn-lt"/>
                <a:cs typeface="+mn-cs"/>
              </a:rPr>
              <a:t>o</a:t>
            </a:r>
            <a:r>
              <a:rPr lang="fr-FR" sz="1400" i="1" dirty="0">
                <a:solidFill>
                  <a:srgbClr val="00B050"/>
                </a:solidFill>
                <a:latin typeface="+mn-lt"/>
                <a:cs typeface="+mn-cs"/>
              </a:rPr>
              <a:t>K</a:t>
            </a:r>
            <a:r>
              <a:rPr lang="fr-FR" sz="1400" dirty="0">
                <a:solidFill>
                  <a:srgbClr val="00B050"/>
                </a:solidFill>
                <a:latin typeface="+mn-lt"/>
                <a:cs typeface="+mn-cs"/>
              </a:rPr>
              <a:t>-1000)/FeO*10+</a:t>
            </a:r>
            <a:r>
              <a:rPr lang="fr-FR" sz="1400" i="1" dirty="0">
                <a:solidFill>
                  <a:srgbClr val="00B050"/>
                </a:solidFill>
                <a:latin typeface="+mn-lt"/>
                <a:cs typeface="+mn-cs"/>
              </a:rPr>
              <a:t>P;</a:t>
            </a:r>
            <a:endParaRPr lang="ru-RU" sz="1400" dirty="0">
              <a:solidFill>
                <a:srgbClr val="00B050"/>
              </a:solidFill>
              <a:latin typeface="+mn-lt"/>
              <a:cs typeface="+mn-cs"/>
            </a:endParaRPr>
          </a:p>
          <a:p>
            <a:pPr defTabSz="911646" fontAlgn="auto">
              <a:spcBef>
                <a:spcPts val="0"/>
              </a:spcBef>
              <a:spcAft>
                <a:spcPts val="0"/>
              </a:spcAft>
              <a:defRPr/>
            </a:pPr>
            <a:r>
              <a:rPr lang="en-US" sz="1400" i="1" dirty="0">
                <a:solidFill>
                  <a:srgbClr val="00B050"/>
                </a:solidFill>
                <a:latin typeface="+mn-lt"/>
                <a:cs typeface="+mn-cs"/>
              </a:rPr>
              <a:t>P1=</a:t>
            </a:r>
            <a:r>
              <a:rPr lang="en-US" sz="1400" dirty="0">
                <a:solidFill>
                  <a:srgbClr val="00B050"/>
                </a:solidFill>
                <a:latin typeface="+mn-lt"/>
                <a:cs typeface="+mn-cs"/>
              </a:rPr>
              <a:t>MgO*Cr2O3*(T</a:t>
            </a:r>
            <a:r>
              <a:rPr lang="en-US" sz="1400" baseline="30000" dirty="0">
                <a:solidFill>
                  <a:srgbClr val="00B050"/>
                </a:solidFill>
                <a:latin typeface="+mn-lt"/>
                <a:cs typeface="+mn-cs"/>
              </a:rPr>
              <a:t>o</a:t>
            </a:r>
            <a:r>
              <a:rPr lang="en-US" sz="1400" dirty="0">
                <a:solidFill>
                  <a:srgbClr val="00B050"/>
                </a:solidFill>
                <a:latin typeface="+mn-lt"/>
                <a:cs typeface="+mn-cs"/>
              </a:rPr>
              <a:t>K-1050)*FeO/CaO*TiO2)/7000;</a:t>
            </a:r>
            <a:r>
              <a:rPr lang="en-US" sz="1400" i="1" dirty="0">
                <a:solidFill>
                  <a:srgbClr val="00B050"/>
                </a:solidFill>
                <a:latin typeface="+mn-lt"/>
                <a:cs typeface="+mn-cs"/>
              </a:rPr>
              <a:t> </a:t>
            </a:r>
            <a:endParaRPr lang="ru-RU" sz="1400" i="1" dirty="0">
              <a:solidFill>
                <a:srgbClr val="00B050"/>
              </a:solidFill>
              <a:latin typeface="+mn-lt"/>
              <a:cs typeface="+mn-cs"/>
            </a:endParaRPr>
          </a:p>
          <a:p>
            <a:pPr defTabSz="911646" fontAlgn="auto">
              <a:spcBef>
                <a:spcPts val="0"/>
              </a:spcBef>
              <a:spcAft>
                <a:spcPts val="0"/>
              </a:spcAft>
              <a:defRPr/>
            </a:pPr>
            <a:r>
              <a:rPr lang="en-US" sz="1400" i="1" dirty="0">
                <a:solidFill>
                  <a:srgbClr val="00B050"/>
                </a:solidFill>
                <a:latin typeface="+mn-lt"/>
                <a:cs typeface="+mn-cs"/>
              </a:rPr>
              <a:t>P2</a:t>
            </a:r>
            <a:r>
              <a:rPr lang="en-US" sz="1400" dirty="0">
                <a:solidFill>
                  <a:srgbClr val="00B050"/>
                </a:solidFill>
                <a:latin typeface="+mn-lt"/>
                <a:cs typeface="+mn-cs"/>
              </a:rPr>
              <a:t>=MgO* Cr</a:t>
            </a:r>
            <a:r>
              <a:rPr lang="en-US" sz="1400" baseline="-25000" dirty="0">
                <a:solidFill>
                  <a:srgbClr val="00B050"/>
                </a:solidFill>
                <a:latin typeface="+mn-lt"/>
                <a:cs typeface="+mn-cs"/>
              </a:rPr>
              <a:t>2</a:t>
            </a:r>
            <a:r>
              <a:rPr lang="en-US" sz="1400" dirty="0">
                <a:solidFill>
                  <a:srgbClr val="00B050"/>
                </a:solidFill>
                <a:latin typeface="+mn-lt"/>
                <a:cs typeface="+mn-cs"/>
              </a:rPr>
              <a:t>O</a:t>
            </a:r>
            <a:r>
              <a:rPr lang="en-US" sz="1400" baseline="-25000" dirty="0">
                <a:solidFill>
                  <a:srgbClr val="00B050"/>
                </a:solidFill>
                <a:latin typeface="+mn-lt"/>
                <a:cs typeface="+mn-cs"/>
              </a:rPr>
              <a:t>3</a:t>
            </a:r>
            <a:r>
              <a:rPr lang="en-US" sz="1400" dirty="0">
                <a:solidFill>
                  <a:srgbClr val="00B050"/>
                </a:solidFill>
                <a:latin typeface="+mn-lt"/>
                <a:cs typeface="+mn-cs"/>
              </a:rPr>
              <a:t>*(</a:t>
            </a:r>
            <a:r>
              <a:rPr lang="en-US" sz="1400" i="1" dirty="0">
                <a:solidFill>
                  <a:srgbClr val="00B050"/>
                </a:solidFill>
                <a:latin typeface="+mn-lt"/>
                <a:cs typeface="+mn-cs"/>
              </a:rPr>
              <a:t>T</a:t>
            </a:r>
            <a:r>
              <a:rPr lang="en-US" sz="1400" i="1" baseline="30000" dirty="0">
                <a:solidFill>
                  <a:srgbClr val="00B050"/>
                </a:solidFill>
                <a:latin typeface="+mn-lt"/>
                <a:cs typeface="+mn-cs"/>
              </a:rPr>
              <a:t>o</a:t>
            </a:r>
            <a:r>
              <a:rPr lang="en-US" sz="1400" i="1" dirty="0">
                <a:solidFill>
                  <a:srgbClr val="00B050"/>
                </a:solidFill>
                <a:latin typeface="+mn-lt"/>
                <a:cs typeface="+mn-cs"/>
              </a:rPr>
              <a:t>K</a:t>
            </a:r>
            <a:r>
              <a:rPr lang="en-US" sz="1400" dirty="0">
                <a:solidFill>
                  <a:srgbClr val="00B050"/>
                </a:solidFill>
                <a:latin typeface="+mn-lt"/>
                <a:cs typeface="+mn-cs"/>
              </a:rPr>
              <a:t>-1200)/120000;</a:t>
            </a:r>
            <a:endParaRPr lang="ru-RU" sz="1400" dirty="0">
              <a:solidFill>
                <a:srgbClr val="00B050"/>
              </a:solidFill>
              <a:latin typeface="+mn-lt"/>
              <a:cs typeface="+mn-cs"/>
            </a:endParaRPr>
          </a:p>
          <a:p>
            <a:pPr defTabSz="911646" fontAlgn="auto">
              <a:spcBef>
                <a:spcPts val="0"/>
              </a:spcBef>
              <a:spcAft>
                <a:spcPts val="0"/>
              </a:spcAft>
              <a:defRPr/>
            </a:pPr>
            <a:r>
              <a:rPr lang="en-US" sz="1400" i="1" dirty="0">
                <a:solidFill>
                  <a:srgbClr val="00B050"/>
                </a:solidFill>
                <a:latin typeface="+mn-lt"/>
                <a:cs typeface="+mn-cs"/>
              </a:rPr>
              <a:t>Fe51=</a:t>
            </a:r>
            <a:r>
              <a:rPr lang="en-US" sz="1400" dirty="0">
                <a:solidFill>
                  <a:srgbClr val="00B050"/>
                </a:solidFill>
                <a:latin typeface="+mn-lt"/>
                <a:cs typeface="+mn-cs"/>
              </a:rPr>
              <a:t>Fe/2*(</a:t>
            </a:r>
            <a:r>
              <a:rPr lang="en-US" sz="1400" dirty="0" err="1">
                <a:solidFill>
                  <a:srgbClr val="00B050"/>
                </a:solidFill>
                <a:latin typeface="+mn-lt"/>
                <a:cs typeface="+mn-cs"/>
              </a:rPr>
              <a:t>Fe+Mg</a:t>
            </a:r>
            <a:r>
              <a:rPr lang="en-US" sz="1400" dirty="0">
                <a:solidFill>
                  <a:srgbClr val="00B050"/>
                </a:solidFill>
                <a:latin typeface="+mn-lt"/>
                <a:cs typeface="+mn-cs"/>
              </a:rPr>
              <a:t>)+0.000045*(T</a:t>
            </a:r>
            <a:r>
              <a:rPr lang="en-US" sz="1400" baseline="30000" dirty="0">
                <a:solidFill>
                  <a:srgbClr val="00B050"/>
                </a:solidFill>
                <a:latin typeface="+mn-lt"/>
                <a:cs typeface="+mn-cs"/>
              </a:rPr>
              <a:t>o</a:t>
            </a:r>
            <a:r>
              <a:rPr lang="en-US" sz="1400" dirty="0">
                <a:solidFill>
                  <a:srgbClr val="00B050"/>
                </a:solidFill>
                <a:latin typeface="+mn-lt"/>
                <a:cs typeface="+mn-cs"/>
              </a:rPr>
              <a:t>K-790)-0.0220;</a:t>
            </a:r>
            <a:r>
              <a:rPr lang="en-US" sz="1400" i="1" dirty="0">
                <a:solidFill>
                  <a:srgbClr val="00B050"/>
                </a:solidFill>
                <a:latin typeface="+mn-lt"/>
                <a:cs typeface="+mn-cs"/>
              </a:rPr>
              <a:t>	 </a:t>
            </a:r>
            <a:endParaRPr lang="ru-RU" sz="1400" i="1" dirty="0">
              <a:solidFill>
                <a:srgbClr val="00B050"/>
              </a:solidFill>
              <a:latin typeface="+mn-lt"/>
              <a:cs typeface="+mn-cs"/>
            </a:endParaRPr>
          </a:p>
          <a:p>
            <a:pPr defTabSz="911646" fontAlgn="auto">
              <a:spcBef>
                <a:spcPts val="0"/>
              </a:spcBef>
              <a:spcAft>
                <a:spcPts val="0"/>
              </a:spcAft>
              <a:defRPr/>
            </a:pPr>
            <a:r>
              <a:rPr lang="en-US" sz="1400" i="1" dirty="0">
                <a:solidFill>
                  <a:srgbClr val="00B050"/>
                </a:solidFill>
                <a:latin typeface="+mn-lt"/>
                <a:cs typeface="+mn-cs"/>
              </a:rPr>
              <a:t>P=P+P1*Fe51</a:t>
            </a:r>
            <a:r>
              <a:rPr lang="en-US" sz="1400" dirty="0">
                <a:solidFill>
                  <a:srgbClr val="00B050"/>
                </a:solidFill>
                <a:latin typeface="+mn-lt"/>
                <a:cs typeface="+mn-cs"/>
              </a:rPr>
              <a:t>*5+</a:t>
            </a:r>
            <a:r>
              <a:rPr lang="en-US" sz="1400" i="1" dirty="0">
                <a:solidFill>
                  <a:srgbClr val="00B050"/>
                </a:solidFill>
                <a:latin typeface="+mn-lt"/>
                <a:cs typeface="+mn-cs"/>
              </a:rPr>
              <a:t>P2*(</a:t>
            </a:r>
            <a:r>
              <a:rPr lang="en-US" sz="1400" dirty="0">
                <a:solidFill>
                  <a:srgbClr val="00B050"/>
                </a:solidFill>
                <a:latin typeface="+mn-lt"/>
                <a:cs typeface="+mn-cs"/>
              </a:rPr>
              <a:t>1-</a:t>
            </a:r>
            <a:r>
              <a:rPr lang="en-US" sz="1400" i="1" dirty="0">
                <a:solidFill>
                  <a:srgbClr val="00B050"/>
                </a:solidFill>
                <a:latin typeface="+mn-lt"/>
                <a:cs typeface="+mn-cs"/>
              </a:rPr>
              <a:t>Fe51); </a:t>
            </a:r>
            <a:r>
              <a:rPr lang="en-US" sz="1400" i="1" dirty="0" err="1">
                <a:solidFill>
                  <a:srgbClr val="00B050"/>
                </a:solidFill>
                <a:latin typeface="+mn-lt"/>
                <a:cs typeface="+mn-cs"/>
              </a:rPr>
              <a:t>CrCa</a:t>
            </a:r>
            <a:r>
              <a:rPr lang="en-US" sz="1400" dirty="0">
                <a:solidFill>
                  <a:srgbClr val="00B050"/>
                </a:solidFill>
                <a:latin typeface="+mn-lt"/>
                <a:cs typeface="+mn-cs"/>
              </a:rPr>
              <a:t>=</a:t>
            </a:r>
            <a:r>
              <a:rPr lang="en-US" sz="1400" i="1" dirty="0">
                <a:solidFill>
                  <a:srgbClr val="00B050"/>
                </a:solidFill>
                <a:latin typeface="+mn-lt"/>
                <a:cs typeface="+mn-cs"/>
              </a:rPr>
              <a:t>Cr2O3</a:t>
            </a:r>
            <a:r>
              <a:rPr lang="en-US" sz="1400" dirty="0">
                <a:solidFill>
                  <a:srgbClr val="00B050"/>
                </a:solidFill>
                <a:latin typeface="+mn-lt"/>
                <a:cs typeface="+mn-cs"/>
              </a:rPr>
              <a:t>/CaO;</a:t>
            </a:r>
            <a:r>
              <a:rPr lang="en-US" sz="1400" i="1" dirty="0">
                <a:solidFill>
                  <a:srgbClr val="00B050"/>
                </a:solidFill>
                <a:latin typeface="+mn-lt"/>
                <a:cs typeface="+mn-cs"/>
              </a:rPr>
              <a:t> </a:t>
            </a:r>
            <a:endParaRPr lang="ru-RU" sz="1400" i="1" dirty="0">
              <a:solidFill>
                <a:srgbClr val="00B050"/>
              </a:solidFill>
              <a:latin typeface="+mn-lt"/>
              <a:cs typeface="+mn-cs"/>
            </a:endParaRPr>
          </a:p>
          <a:p>
            <a:pPr defTabSz="911646" fontAlgn="auto">
              <a:spcBef>
                <a:spcPts val="0"/>
              </a:spcBef>
              <a:spcAft>
                <a:spcPts val="0"/>
              </a:spcAft>
              <a:defRPr/>
            </a:pPr>
            <a:r>
              <a:rPr lang="en-US" sz="1400" i="1" dirty="0">
                <a:solidFill>
                  <a:srgbClr val="00B050"/>
                </a:solidFill>
                <a:latin typeface="+mn-lt"/>
                <a:cs typeface="+mn-cs"/>
              </a:rPr>
              <a:t>P=P</a:t>
            </a:r>
            <a:r>
              <a:rPr lang="en-US" sz="1400" dirty="0">
                <a:solidFill>
                  <a:srgbClr val="00B050"/>
                </a:solidFill>
                <a:latin typeface="+mn-lt"/>
                <a:cs typeface="+mn-cs"/>
              </a:rPr>
              <a:t>-6*</a:t>
            </a:r>
            <a:r>
              <a:rPr lang="en-US" sz="1400" i="1" dirty="0" err="1">
                <a:solidFill>
                  <a:srgbClr val="00B050"/>
                </a:solidFill>
                <a:latin typeface="+mn-lt"/>
                <a:cs typeface="+mn-cs"/>
              </a:rPr>
              <a:t>CrCa</a:t>
            </a:r>
            <a:r>
              <a:rPr lang="en-US" sz="1400" i="1" dirty="0">
                <a:solidFill>
                  <a:srgbClr val="00B050"/>
                </a:solidFill>
                <a:latin typeface="+mn-lt"/>
                <a:cs typeface="+mn-cs"/>
              </a:rPr>
              <a:t>**</a:t>
            </a:r>
            <a:r>
              <a:rPr lang="en-US" sz="1400" dirty="0">
                <a:solidFill>
                  <a:srgbClr val="00B050"/>
                </a:solidFill>
                <a:latin typeface="+mn-lt"/>
                <a:cs typeface="+mn-cs"/>
              </a:rPr>
              <a:t>2-12.6*</a:t>
            </a:r>
            <a:r>
              <a:rPr lang="en-US" sz="1400" i="1" dirty="0">
                <a:solidFill>
                  <a:srgbClr val="00B050"/>
                </a:solidFill>
                <a:latin typeface="+mn-lt"/>
                <a:cs typeface="+mn-cs"/>
              </a:rPr>
              <a:t>CrCa</a:t>
            </a:r>
            <a:r>
              <a:rPr lang="en-US" sz="1400" dirty="0">
                <a:solidFill>
                  <a:srgbClr val="00B050"/>
                </a:solidFill>
                <a:latin typeface="+mn-lt"/>
                <a:cs typeface="+mn-cs"/>
              </a:rPr>
              <a:t>+25-5*TiO</a:t>
            </a:r>
            <a:r>
              <a:rPr lang="en-US" sz="1400" baseline="-25000" dirty="0">
                <a:solidFill>
                  <a:srgbClr val="00B050"/>
                </a:solidFill>
                <a:latin typeface="+mn-lt"/>
                <a:cs typeface="+mn-cs"/>
              </a:rPr>
              <a:t>2</a:t>
            </a:r>
            <a:r>
              <a:rPr lang="en-US" sz="1400" dirty="0">
                <a:latin typeface="+mn-lt"/>
                <a:cs typeface="+mn-cs"/>
              </a:rPr>
              <a:t>;</a:t>
            </a:r>
            <a:endParaRPr lang="ru-RU" sz="1400" dirty="0">
              <a:latin typeface="+mn-lt"/>
              <a:cs typeface="+mn-cs"/>
            </a:endParaRPr>
          </a:p>
          <a:p>
            <a:pPr defTabSz="911646" fontAlgn="auto">
              <a:spcBef>
                <a:spcPts val="0"/>
              </a:spcBef>
              <a:spcAft>
                <a:spcPts val="0"/>
              </a:spcAft>
              <a:defRPr/>
            </a:pPr>
            <a:r>
              <a:rPr lang="en-US" sz="1400" dirty="0">
                <a:solidFill>
                  <a:schemeClr val="accent6">
                    <a:lumMod val="75000"/>
                  </a:schemeClr>
                </a:solidFill>
                <a:latin typeface="+mn-lt"/>
                <a:cs typeface="+mn-cs"/>
              </a:rPr>
              <a:t>For eclogites the Na- admixture </a:t>
            </a:r>
            <a:endParaRPr lang="ru-RU" sz="1400" dirty="0">
              <a:solidFill>
                <a:schemeClr val="accent6">
                  <a:lumMod val="75000"/>
                </a:schemeClr>
              </a:solidFill>
              <a:latin typeface="+mn-lt"/>
              <a:cs typeface="+mn-cs"/>
            </a:endParaRPr>
          </a:p>
          <a:p>
            <a:pPr defTabSz="911646" fontAlgn="auto">
              <a:spcBef>
                <a:spcPts val="0"/>
              </a:spcBef>
              <a:spcAft>
                <a:spcPts val="0"/>
              </a:spcAft>
              <a:defRPr/>
            </a:pPr>
            <a:r>
              <a:rPr lang="en-US" sz="1400" dirty="0">
                <a:solidFill>
                  <a:schemeClr val="accent6">
                    <a:lumMod val="75000"/>
                  </a:schemeClr>
                </a:solidFill>
                <a:latin typeface="+mn-lt"/>
                <a:cs typeface="+mn-cs"/>
              </a:rPr>
              <a:t>[Sobolev, Lavrent’ev, 1971] and Ca/(</a:t>
            </a:r>
            <a:r>
              <a:rPr lang="en-US" sz="1400" dirty="0" err="1">
                <a:solidFill>
                  <a:schemeClr val="accent6">
                    <a:lumMod val="75000"/>
                  </a:schemeClr>
                </a:solidFill>
                <a:latin typeface="+mn-lt"/>
                <a:cs typeface="+mn-cs"/>
              </a:rPr>
              <a:t>Ca+Mg</a:t>
            </a:r>
            <a:r>
              <a:rPr lang="en-US" sz="1400" dirty="0">
                <a:solidFill>
                  <a:schemeClr val="accent6">
                    <a:lumMod val="75000"/>
                  </a:schemeClr>
                </a:solidFill>
                <a:latin typeface="+mn-lt"/>
                <a:cs typeface="+mn-cs"/>
              </a:rPr>
              <a:t>) </a:t>
            </a:r>
            <a:endParaRPr lang="ru-RU" sz="1400" dirty="0">
              <a:solidFill>
                <a:schemeClr val="accent6">
                  <a:lumMod val="75000"/>
                </a:schemeClr>
              </a:solidFill>
              <a:latin typeface="+mn-lt"/>
              <a:cs typeface="+mn-cs"/>
            </a:endParaRPr>
          </a:p>
          <a:p>
            <a:pPr defTabSz="911646" fontAlgn="auto">
              <a:spcBef>
                <a:spcPts val="0"/>
              </a:spcBef>
              <a:spcAft>
                <a:spcPts val="0"/>
              </a:spcAft>
              <a:defRPr/>
            </a:pPr>
            <a:r>
              <a:rPr lang="en-US" sz="1400" dirty="0">
                <a:solidFill>
                  <a:schemeClr val="accent6">
                    <a:lumMod val="75000"/>
                  </a:schemeClr>
                </a:solidFill>
                <a:latin typeface="+mn-lt"/>
                <a:cs typeface="+mn-cs"/>
              </a:rPr>
              <a:t>[</a:t>
            </a:r>
            <a:r>
              <a:rPr lang="en-US" sz="1400" dirty="0" err="1">
                <a:solidFill>
                  <a:schemeClr val="accent6">
                    <a:lumMod val="75000"/>
                  </a:schemeClr>
                </a:solidFill>
                <a:latin typeface="+mn-lt"/>
                <a:cs typeface="+mn-cs"/>
              </a:rPr>
              <a:t>Bobrov</a:t>
            </a:r>
            <a:r>
              <a:rPr lang="en-US" sz="1400" dirty="0">
                <a:solidFill>
                  <a:schemeClr val="accent6">
                    <a:lumMod val="75000"/>
                  </a:schemeClr>
                </a:solidFill>
                <a:latin typeface="+mn-lt"/>
                <a:cs typeface="+mn-cs"/>
              </a:rPr>
              <a:t> et al., 2009] are used:</a:t>
            </a:r>
            <a:endParaRPr lang="ru-RU" sz="1400" dirty="0">
              <a:solidFill>
                <a:schemeClr val="accent6">
                  <a:lumMod val="75000"/>
                </a:schemeClr>
              </a:solidFill>
              <a:latin typeface="+mn-lt"/>
              <a:cs typeface="+mn-cs"/>
            </a:endParaRPr>
          </a:p>
          <a:p>
            <a:pPr defTabSz="911646" fontAlgn="auto">
              <a:spcBef>
                <a:spcPts val="0"/>
              </a:spcBef>
              <a:spcAft>
                <a:spcPts val="0"/>
              </a:spcAft>
              <a:defRPr/>
            </a:pPr>
            <a:r>
              <a:rPr lang="en-US" sz="1400" dirty="0">
                <a:solidFill>
                  <a:schemeClr val="accent6">
                    <a:lumMod val="75000"/>
                  </a:schemeClr>
                </a:solidFill>
                <a:latin typeface="+mn-lt"/>
                <a:cs typeface="+mn-cs"/>
              </a:rPr>
              <a:t> </a:t>
            </a:r>
            <a:r>
              <a:rPr lang="en-US" sz="1400" i="1" dirty="0">
                <a:solidFill>
                  <a:schemeClr val="accent6">
                    <a:lumMod val="75000"/>
                  </a:schemeClr>
                </a:solidFill>
                <a:latin typeface="+mn-lt"/>
                <a:cs typeface="+mn-cs"/>
              </a:rPr>
              <a:t>P</a:t>
            </a:r>
            <a:r>
              <a:rPr lang="en-US" sz="1400" dirty="0">
                <a:solidFill>
                  <a:schemeClr val="accent6">
                    <a:lumMod val="75000"/>
                  </a:schemeClr>
                </a:solidFill>
                <a:latin typeface="+mn-lt"/>
                <a:cs typeface="+mn-cs"/>
              </a:rPr>
              <a:t>=0.815*P+0.45CaO*</a:t>
            </a:r>
            <a:r>
              <a:rPr lang="en-US" sz="1400" i="1" dirty="0" err="1">
                <a:solidFill>
                  <a:schemeClr val="accent6">
                    <a:lumMod val="75000"/>
                  </a:schemeClr>
                </a:solidFill>
                <a:latin typeface="+mn-lt"/>
                <a:cs typeface="+mn-cs"/>
              </a:rPr>
              <a:t>T</a:t>
            </a:r>
            <a:r>
              <a:rPr lang="en-US" sz="1400" i="1" baseline="30000" dirty="0" err="1">
                <a:solidFill>
                  <a:schemeClr val="accent6">
                    <a:lumMod val="75000"/>
                  </a:schemeClr>
                </a:solidFill>
                <a:latin typeface="+mn-lt"/>
                <a:cs typeface="+mn-cs"/>
              </a:rPr>
              <a:t>o</a:t>
            </a:r>
            <a:r>
              <a:rPr lang="en-US" sz="1400" i="1" dirty="0" err="1">
                <a:solidFill>
                  <a:schemeClr val="accent6">
                    <a:lumMod val="75000"/>
                  </a:schemeClr>
                </a:solidFill>
                <a:latin typeface="+mn-lt"/>
                <a:cs typeface="+mn-cs"/>
              </a:rPr>
              <a:t>K</a:t>
            </a:r>
            <a:r>
              <a:rPr lang="en-US" sz="1400" dirty="0">
                <a:solidFill>
                  <a:schemeClr val="accent6">
                    <a:lumMod val="75000"/>
                  </a:schemeClr>
                </a:solidFill>
                <a:latin typeface="+mn-lt"/>
                <a:cs typeface="+mn-cs"/>
              </a:rPr>
              <a:t>/1150+TiO</a:t>
            </a:r>
            <a:r>
              <a:rPr lang="en-US" sz="1400" baseline="-25000" dirty="0">
                <a:solidFill>
                  <a:schemeClr val="accent6">
                    <a:lumMod val="75000"/>
                  </a:schemeClr>
                </a:solidFill>
                <a:latin typeface="+mn-lt"/>
                <a:cs typeface="+mn-cs"/>
              </a:rPr>
              <a:t>2</a:t>
            </a:r>
            <a:r>
              <a:rPr lang="en-US" sz="1400" dirty="0">
                <a:solidFill>
                  <a:schemeClr val="accent6">
                    <a:lumMod val="75000"/>
                  </a:schemeClr>
                </a:solidFill>
                <a:latin typeface="+mn-lt"/>
                <a:cs typeface="+mn-cs"/>
              </a:rPr>
              <a:t>*200</a:t>
            </a:r>
            <a:r>
              <a:rPr lang="en-US" sz="1400" i="1" dirty="0">
                <a:solidFill>
                  <a:schemeClr val="accent6">
                    <a:lumMod val="75000"/>
                  </a:schemeClr>
                </a:solidFill>
                <a:latin typeface="+mn-lt"/>
                <a:cs typeface="+mn-cs"/>
              </a:rPr>
              <a:t>;</a:t>
            </a:r>
            <a:endParaRPr lang="ru-RU" sz="1400" dirty="0">
              <a:solidFill>
                <a:schemeClr val="accent6">
                  <a:lumMod val="75000"/>
                </a:schemeClr>
              </a:solidFill>
              <a:latin typeface="+mn-lt"/>
              <a:cs typeface="+mn-cs"/>
            </a:endParaRPr>
          </a:p>
          <a:p>
            <a:pPr defTabSz="911646" fontAlgn="auto">
              <a:spcBef>
                <a:spcPts val="0"/>
              </a:spcBef>
              <a:spcAft>
                <a:spcPts val="0"/>
              </a:spcAft>
              <a:defRPr/>
            </a:pPr>
            <a:r>
              <a:rPr lang="en-US" sz="1400" i="1" dirty="0">
                <a:solidFill>
                  <a:schemeClr val="accent6">
                    <a:lumMod val="75000"/>
                  </a:schemeClr>
                </a:solidFill>
                <a:latin typeface="+mn-lt"/>
                <a:cs typeface="+mn-cs"/>
              </a:rPr>
              <a:t>P=(P</a:t>
            </a:r>
            <a:r>
              <a:rPr lang="en-US" sz="1400" dirty="0">
                <a:solidFill>
                  <a:schemeClr val="accent6">
                    <a:lumMod val="75000"/>
                  </a:schemeClr>
                </a:solidFill>
                <a:latin typeface="+mn-lt"/>
                <a:cs typeface="+mn-cs"/>
              </a:rPr>
              <a:t>+</a:t>
            </a:r>
            <a:r>
              <a:rPr lang="fr-FR" sz="1400" dirty="0">
                <a:solidFill>
                  <a:schemeClr val="accent6">
                    <a:lumMod val="75000"/>
                  </a:schemeClr>
                </a:solidFill>
                <a:latin typeface="+mn-lt"/>
                <a:cs typeface="+mn-cs"/>
              </a:rPr>
              <a:t>Na</a:t>
            </a:r>
            <a:r>
              <a:rPr lang="fr-FR" sz="1400" baseline="-25000" dirty="0">
                <a:solidFill>
                  <a:schemeClr val="accent6">
                    <a:lumMod val="75000"/>
                  </a:schemeClr>
                </a:solidFill>
                <a:latin typeface="+mn-lt"/>
                <a:cs typeface="+mn-cs"/>
              </a:rPr>
              <a:t>2</a:t>
            </a:r>
            <a:r>
              <a:rPr lang="fr-FR" sz="1400" dirty="0">
                <a:solidFill>
                  <a:schemeClr val="accent6">
                    <a:lumMod val="75000"/>
                  </a:schemeClr>
                </a:solidFill>
                <a:latin typeface="+mn-lt"/>
                <a:cs typeface="+mn-cs"/>
              </a:rPr>
              <a:t>O/TiO</a:t>
            </a:r>
            <a:r>
              <a:rPr lang="fr-FR" sz="1400" baseline="-25000" dirty="0">
                <a:solidFill>
                  <a:schemeClr val="accent6">
                    <a:lumMod val="75000"/>
                  </a:schemeClr>
                </a:solidFill>
                <a:latin typeface="+mn-lt"/>
                <a:cs typeface="+mn-cs"/>
              </a:rPr>
              <a:t>2</a:t>
            </a:r>
            <a:r>
              <a:rPr lang="en-US" sz="1400" dirty="0">
                <a:solidFill>
                  <a:schemeClr val="accent6">
                    <a:lumMod val="75000"/>
                  </a:schemeClr>
                </a:solidFill>
                <a:latin typeface="+mn-lt"/>
                <a:cs typeface="+mn-cs"/>
              </a:rPr>
              <a:t>*8+</a:t>
            </a:r>
            <a:r>
              <a:rPr lang="fr-FR" sz="1400" dirty="0">
                <a:solidFill>
                  <a:schemeClr val="accent6">
                    <a:lumMod val="75000"/>
                  </a:schemeClr>
                </a:solidFill>
                <a:latin typeface="+mn-lt"/>
                <a:cs typeface="+mn-cs"/>
              </a:rPr>
              <a:t>+CaO)/MgO</a:t>
            </a:r>
            <a:r>
              <a:rPr lang="en-US" sz="1400" dirty="0">
                <a:solidFill>
                  <a:schemeClr val="accent6">
                    <a:lumMod val="75000"/>
                  </a:schemeClr>
                </a:solidFill>
                <a:latin typeface="+mn-lt"/>
                <a:cs typeface="+mn-cs"/>
              </a:rPr>
              <a:t>*11)*1.20+5*</a:t>
            </a:r>
            <a:r>
              <a:rPr lang="fr-FR" sz="1400" dirty="0">
                <a:solidFill>
                  <a:schemeClr val="accent6">
                    <a:lumMod val="75000"/>
                  </a:schemeClr>
                </a:solidFill>
                <a:latin typeface="+mn-lt"/>
                <a:cs typeface="+mn-cs"/>
              </a:rPr>
              <a:t>Na</a:t>
            </a:r>
            <a:r>
              <a:rPr lang="fr-FR" sz="1400" baseline="-25000" dirty="0">
                <a:solidFill>
                  <a:schemeClr val="accent6">
                    <a:lumMod val="75000"/>
                  </a:schemeClr>
                </a:solidFill>
                <a:latin typeface="+mn-lt"/>
                <a:cs typeface="+mn-cs"/>
              </a:rPr>
              <a:t>2</a:t>
            </a:r>
            <a:r>
              <a:rPr lang="fr-FR" sz="1400" dirty="0">
                <a:solidFill>
                  <a:schemeClr val="accent6">
                    <a:lumMod val="75000"/>
                  </a:schemeClr>
                </a:solidFill>
                <a:latin typeface="+mn-lt"/>
                <a:cs typeface="+mn-cs"/>
              </a:rPr>
              <a:t>O/CaO</a:t>
            </a:r>
            <a:r>
              <a:rPr lang="en-US" sz="1400" dirty="0">
                <a:solidFill>
                  <a:schemeClr val="accent6">
                    <a:lumMod val="75000"/>
                  </a:schemeClr>
                </a:solidFill>
                <a:latin typeface="+mn-lt"/>
                <a:cs typeface="+mn-cs"/>
              </a:rPr>
              <a:t>+7</a:t>
            </a:r>
            <a:endParaRPr lang="ru-RU" sz="1400" dirty="0">
              <a:solidFill>
                <a:schemeClr val="accent6">
                  <a:lumMod val="75000"/>
                </a:schemeClr>
              </a:solidFill>
              <a:latin typeface="+mn-lt"/>
              <a:cs typeface="+mn-cs"/>
            </a:endParaRPr>
          </a:p>
          <a:p>
            <a:pPr defTabSz="911646" fontAlgn="auto">
              <a:spcBef>
                <a:spcPts val="0"/>
              </a:spcBef>
              <a:spcAft>
                <a:spcPts val="0"/>
              </a:spcAft>
              <a:defRPr/>
            </a:pPr>
            <a:r>
              <a:rPr lang="en-US" sz="1400" dirty="0">
                <a:solidFill>
                  <a:schemeClr val="accent6">
                    <a:lumMod val="75000"/>
                  </a:schemeClr>
                </a:solidFill>
                <a:latin typeface="+mn-lt"/>
                <a:cs typeface="+mn-cs"/>
              </a:rPr>
              <a:t>*</a:t>
            </a:r>
            <a:r>
              <a:rPr lang="fr-FR" sz="1400" dirty="0">
                <a:solidFill>
                  <a:schemeClr val="accent6">
                    <a:lumMod val="75000"/>
                  </a:schemeClr>
                </a:solidFill>
                <a:latin typeface="+mn-lt"/>
                <a:cs typeface="+mn-cs"/>
              </a:rPr>
              <a:t> Na</a:t>
            </a:r>
            <a:r>
              <a:rPr lang="fr-FR" sz="1400" baseline="-25000" dirty="0">
                <a:solidFill>
                  <a:schemeClr val="accent6">
                    <a:lumMod val="75000"/>
                  </a:schemeClr>
                </a:solidFill>
                <a:latin typeface="+mn-lt"/>
                <a:cs typeface="+mn-cs"/>
              </a:rPr>
              <a:t>2</a:t>
            </a:r>
            <a:r>
              <a:rPr lang="fr-FR" sz="1400" dirty="0">
                <a:solidFill>
                  <a:schemeClr val="accent6">
                    <a:lumMod val="75000"/>
                  </a:schemeClr>
                </a:solidFill>
                <a:latin typeface="+mn-lt"/>
                <a:cs typeface="+mn-cs"/>
              </a:rPr>
              <a:t>O/FeO</a:t>
            </a:r>
            <a:r>
              <a:rPr lang="en-US" sz="1400" dirty="0">
                <a:solidFill>
                  <a:schemeClr val="accent6">
                    <a:lumMod val="75000"/>
                  </a:schemeClr>
                </a:solidFill>
                <a:latin typeface="+mn-lt"/>
                <a:cs typeface="+mn-cs"/>
              </a:rPr>
              <a:t>+TiO</a:t>
            </a:r>
            <a:r>
              <a:rPr lang="en-US" sz="1400" baseline="-25000" dirty="0">
                <a:solidFill>
                  <a:schemeClr val="accent6">
                    <a:lumMod val="75000"/>
                  </a:schemeClr>
                </a:solidFill>
                <a:latin typeface="+mn-lt"/>
                <a:cs typeface="+mn-cs"/>
              </a:rPr>
              <a:t>2</a:t>
            </a:r>
            <a:r>
              <a:rPr lang="en-US" sz="1400" dirty="0">
                <a:solidFill>
                  <a:schemeClr val="accent6">
                    <a:lumMod val="75000"/>
                  </a:schemeClr>
                </a:solidFill>
                <a:latin typeface="+mn-lt"/>
                <a:cs typeface="+mn-cs"/>
              </a:rPr>
              <a:t>/Na</a:t>
            </a:r>
            <a:r>
              <a:rPr lang="en-US" sz="1400" baseline="-25000" dirty="0">
                <a:solidFill>
                  <a:schemeClr val="accent6">
                    <a:lumMod val="75000"/>
                  </a:schemeClr>
                </a:solidFill>
                <a:latin typeface="+mn-lt"/>
                <a:cs typeface="+mn-cs"/>
              </a:rPr>
              <a:t>2</a:t>
            </a:r>
            <a:r>
              <a:rPr lang="en-US" sz="1400" dirty="0">
                <a:solidFill>
                  <a:schemeClr val="accent6">
                    <a:lumMod val="75000"/>
                  </a:schemeClr>
                </a:solidFill>
                <a:latin typeface="+mn-lt"/>
                <a:cs typeface="+mn-cs"/>
              </a:rPr>
              <a:t>O*3</a:t>
            </a:r>
            <a:endParaRPr lang="ru-RU" sz="1400" dirty="0">
              <a:solidFill>
                <a:schemeClr val="accent6">
                  <a:lumMod val="75000"/>
                </a:schemeClr>
              </a:solidFill>
              <a:latin typeface="+mn-lt"/>
              <a:cs typeface="+mn-cs"/>
            </a:endParaRPr>
          </a:p>
          <a:p>
            <a:pPr defTabSz="911646" fontAlgn="auto">
              <a:spcBef>
                <a:spcPts val="0"/>
              </a:spcBef>
              <a:spcAft>
                <a:spcPts val="0"/>
              </a:spcAft>
              <a:defRPr/>
            </a:pPr>
            <a:r>
              <a:rPr lang="en-US" sz="1400" i="1" dirty="0">
                <a:solidFill>
                  <a:schemeClr val="accent6">
                    <a:lumMod val="75000"/>
                  </a:schemeClr>
                </a:solidFill>
                <a:latin typeface="+mn-lt"/>
                <a:cs typeface="+mn-cs"/>
              </a:rPr>
              <a:t>     </a:t>
            </a:r>
            <a:r>
              <a:rPr lang="en-US" sz="1400" dirty="0">
                <a:solidFill>
                  <a:schemeClr val="accent6">
                    <a:lumMod val="75000"/>
                  </a:schemeClr>
                </a:solidFill>
                <a:latin typeface="+mn-lt"/>
                <a:cs typeface="+mn-cs"/>
              </a:rPr>
              <a:t>-100*MnO/Na</a:t>
            </a:r>
            <a:r>
              <a:rPr lang="en-US" sz="1400" baseline="-25000" dirty="0">
                <a:solidFill>
                  <a:schemeClr val="accent6">
                    <a:lumMod val="75000"/>
                  </a:schemeClr>
                </a:solidFill>
                <a:latin typeface="+mn-lt"/>
                <a:cs typeface="+mn-cs"/>
              </a:rPr>
              <a:t>2</a:t>
            </a:r>
            <a:r>
              <a:rPr lang="en-US" sz="1400" dirty="0">
                <a:solidFill>
                  <a:schemeClr val="accent6">
                    <a:lumMod val="75000"/>
                  </a:schemeClr>
                </a:solidFill>
                <a:latin typeface="+mn-lt"/>
                <a:cs typeface="+mn-cs"/>
              </a:rPr>
              <a:t>O-80</a:t>
            </a:r>
            <a:r>
              <a:rPr lang="en-US" sz="1400" i="1" dirty="0">
                <a:solidFill>
                  <a:schemeClr val="accent6">
                    <a:lumMod val="75000"/>
                  </a:schemeClr>
                </a:solidFill>
                <a:latin typeface="+mn-lt"/>
                <a:cs typeface="+mn-cs"/>
              </a:rPr>
              <a:t>*</a:t>
            </a:r>
            <a:r>
              <a:rPr lang="en-US" sz="1400" dirty="0">
                <a:solidFill>
                  <a:schemeClr val="accent6">
                    <a:lumMod val="75000"/>
                  </a:schemeClr>
                </a:solidFill>
                <a:latin typeface="+mn-lt"/>
                <a:cs typeface="+mn-cs"/>
              </a:rPr>
              <a:t>Fe/(</a:t>
            </a:r>
            <a:r>
              <a:rPr lang="en-US" sz="1400" dirty="0" err="1">
                <a:solidFill>
                  <a:schemeClr val="accent6">
                    <a:lumMod val="75000"/>
                  </a:schemeClr>
                </a:solidFill>
                <a:latin typeface="+mn-lt"/>
                <a:cs typeface="+mn-cs"/>
              </a:rPr>
              <a:t>Fe+Mg</a:t>
            </a:r>
            <a:r>
              <a:rPr lang="en-US" sz="1400" dirty="0">
                <a:solidFill>
                  <a:schemeClr val="accent6">
                    <a:lumMod val="75000"/>
                  </a:schemeClr>
                </a:solidFill>
                <a:latin typeface="+mn-lt"/>
                <a:cs typeface="+mn-cs"/>
              </a:rPr>
              <a:t>);</a:t>
            </a:r>
            <a:r>
              <a:rPr lang="en-US" sz="1400" i="1" dirty="0">
                <a:solidFill>
                  <a:schemeClr val="accent6">
                    <a:lumMod val="75000"/>
                  </a:schemeClr>
                </a:solidFill>
                <a:latin typeface="+mn-lt"/>
                <a:cs typeface="+mn-cs"/>
              </a:rPr>
              <a:t>  	 P=P</a:t>
            </a:r>
            <a:r>
              <a:rPr lang="en-US" sz="1400" dirty="0">
                <a:solidFill>
                  <a:schemeClr val="accent6">
                    <a:lumMod val="75000"/>
                  </a:schemeClr>
                </a:solidFill>
                <a:latin typeface="+mn-lt"/>
                <a:cs typeface="+mn-cs"/>
              </a:rPr>
              <a:t>-20/(85</a:t>
            </a:r>
            <a:r>
              <a:rPr lang="en-US" sz="1400" i="1" dirty="0">
                <a:solidFill>
                  <a:schemeClr val="accent6">
                    <a:lumMod val="75000"/>
                  </a:schemeClr>
                </a:solidFill>
                <a:latin typeface="+mn-lt"/>
                <a:cs typeface="+mn-cs"/>
              </a:rPr>
              <a:t>-P)</a:t>
            </a:r>
            <a:r>
              <a:rPr lang="en-US" sz="1400" dirty="0">
                <a:solidFill>
                  <a:schemeClr val="accent6">
                    <a:lumMod val="75000"/>
                  </a:schemeClr>
                </a:solidFill>
                <a:latin typeface="+mn-lt"/>
                <a:cs typeface="+mn-cs"/>
              </a:rPr>
              <a:t>*CaO/MgO</a:t>
            </a:r>
            <a:endParaRPr lang="ru-RU" sz="1400" dirty="0">
              <a:solidFill>
                <a:schemeClr val="accent6">
                  <a:lumMod val="75000"/>
                </a:schemeClr>
              </a:solidFill>
              <a:latin typeface="+mn-lt"/>
              <a:cs typeface="+mn-cs"/>
            </a:endParaRPr>
          </a:p>
        </p:txBody>
      </p:sp>
      <p:pic>
        <p:nvPicPr>
          <p:cNvPr id="12293" name="Picture 2"/>
          <p:cNvPicPr>
            <a:picLocks noChangeAspect="1" noChangeArrowheads="1"/>
          </p:cNvPicPr>
          <p:nvPr/>
        </p:nvPicPr>
        <p:blipFill>
          <a:blip r:embed="rId2"/>
          <a:srcRect/>
          <a:stretch>
            <a:fillRect/>
          </a:stretch>
        </p:blipFill>
        <p:spPr bwMode="auto">
          <a:xfrm>
            <a:off x="4373431" y="1307743"/>
            <a:ext cx="5532569" cy="5189538"/>
          </a:xfrm>
          <a:prstGeom prst="rect">
            <a:avLst/>
          </a:prstGeom>
          <a:noFill/>
          <a:ln w="9525">
            <a:noFill/>
            <a:miter lim="800000"/>
            <a:headEnd/>
            <a:tailEnd/>
          </a:ln>
        </p:spPr>
      </p:pic>
      <p:sp>
        <p:nvSpPr>
          <p:cNvPr id="7" name="Стрелка вправо 6">
            <a:hlinkClick r:id="" action="ppaction://hlinkshowjump?jump=previousslide"/>
          </p:cNvPr>
          <p:cNvSpPr/>
          <p:nvPr/>
        </p:nvSpPr>
        <p:spPr>
          <a:xfrm>
            <a:off x="8154473" y="218942"/>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nextslide"/>
          </p:cNvPr>
          <p:cNvSpPr/>
          <p:nvPr/>
        </p:nvSpPr>
        <p:spPr>
          <a:xfrm>
            <a:off x="9442360" y="231819"/>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672521" y="217799"/>
            <a:ext cx="700833" cy="338554"/>
          </a:xfrm>
          <a:prstGeom prst="rect">
            <a:avLst/>
          </a:prstGeom>
          <a:solidFill>
            <a:srgbClr val="FFFF00"/>
          </a:solidFill>
          <a:ln>
            <a:solidFill>
              <a:schemeClr val="accent4"/>
            </a:solidFill>
          </a:ln>
        </p:spPr>
        <p:txBody>
          <a:bodyPr wrap="none">
            <a:spAutoFit/>
          </a:bodyPr>
          <a:lstStyle/>
          <a:p>
            <a:r>
              <a:rPr lang="en-US" sz="1600" smtClean="0">
                <a:solidFill>
                  <a:srgbClr val="FF0000"/>
                </a:solidFill>
                <a:latin typeface="Britannic Bold" pitchFamily="34" charset="0"/>
                <a:hlinkClick r:id="rId4" action="ppaction://hlinksldjump"/>
              </a:rPr>
              <a:t>Home</a:t>
            </a:r>
            <a:endParaRPr lang="ru-RU" sz="1600" dirty="0"/>
          </a:p>
        </p:txBody>
      </p:sp>
      <p:sp>
        <p:nvSpPr>
          <p:cNvPr id="10" name="Номер слайда 9"/>
          <p:cNvSpPr>
            <a:spLocks noGrp="1"/>
          </p:cNvSpPr>
          <p:nvPr>
            <p:ph type="sldNum" sz="quarter" idx="12"/>
          </p:nvPr>
        </p:nvSpPr>
        <p:spPr/>
        <p:txBody>
          <a:bodyPr/>
          <a:lstStyle/>
          <a:p>
            <a:fld id="{D08CF3AA-F14A-464B-9DA2-131B56706778}" type="slidenum">
              <a:rPr lang="ru-RU" smtClean="0"/>
              <a:pPr/>
              <a:t>6</a:t>
            </a:fld>
            <a:endParaRPr lang="ru-RU"/>
          </a:p>
        </p:txBody>
      </p:sp>
      <p:sp>
        <p:nvSpPr>
          <p:cNvPr id="11" name="Прямоугольник 3"/>
          <p:cNvSpPr>
            <a:spLocks noChangeArrowheads="1"/>
          </p:cNvSpPr>
          <p:nvPr/>
        </p:nvSpPr>
        <p:spPr bwMode="auto">
          <a:xfrm>
            <a:off x="0" y="206062"/>
            <a:ext cx="8191368" cy="461631"/>
          </a:xfrm>
          <a:prstGeom prst="rect">
            <a:avLst/>
          </a:prstGeom>
          <a:noFill/>
          <a:ln w="9525">
            <a:noFill/>
            <a:miter lim="800000"/>
            <a:headEnd/>
            <a:tailEnd/>
          </a:ln>
        </p:spPr>
        <p:txBody>
          <a:bodyPr lIns="91406" tIns="45703" rIns="91406" bIns="45703">
            <a:spAutoFit/>
          </a:bodyPr>
          <a:lstStyle/>
          <a:p>
            <a:pPr algn="ctr"/>
            <a:r>
              <a:rPr lang="en-US" altLang="ru-RU" sz="2400" b="1" dirty="0" err="1" smtClean="0">
                <a:solidFill>
                  <a:srgbClr val="FF0000"/>
                </a:solidFill>
                <a:latin typeface="Britannic Bold" pitchFamily="34" charset="0"/>
              </a:rPr>
              <a:t>Evoluation</a:t>
            </a:r>
            <a:r>
              <a:rPr lang="en-US" altLang="ru-RU" sz="2400" b="1" dirty="0" smtClean="0">
                <a:solidFill>
                  <a:srgbClr val="FF0000"/>
                </a:solidFill>
                <a:latin typeface="Britannic Bold" pitchFamily="34" charset="0"/>
              </a:rPr>
              <a:t> of method for Garnet from eclogites</a:t>
            </a:r>
            <a:endParaRPr lang="ru-RU" altLang="ru-RU"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8203407" y="4292600"/>
            <a:ext cx="541735" cy="357188"/>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2" tIns="45686" rIns="91372" bIns="45686" anchor="ctr"/>
          <a:lstStyle/>
          <a:p>
            <a:pPr algn="ctr" defTabSz="911646" fontAlgn="auto">
              <a:spcBef>
                <a:spcPts val="0"/>
              </a:spcBef>
              <a:spcAft>
                <a:spcPts val="0"/>
              </a:spcAft>
              <a:defRPr/>
            </a:pPr>
            <a:endParaRPr lang="ru-RU" dirty="0">
              <a:solidFill>
                <a:schemeClr val="accent6">
                  <a:lumMod val="20000"/>
                  <a:lumOff val="80000"/>
                </a:schemeClr>
              </a:solidFill>
            </a:endParaRPr>
          </a:p>
        </p:txBody>
      </p:sp>
      <p:sp>
        <p:nvSpPr>
          <p:cNvPr id="8" name="Овал 7"/>
          <p:cNvSpPr/>
          <p:nvPr/>
        </p:nvSpPr>
        <p:spPr>
          <a:xfrm>
            <a:off x="5107781" y="5578475"/>
            <a:ext cx="696516" cy="357188"/>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2" tIns="45686" rIns="91372" bIns="45686" anchor="ctr"/>
          <a:lstStyle/>
          <a:p>
            <a:pPr algn="ctr" defTabSz="911646" fontAlgn="auto">
              <a:spcBef>
                <a:spcPts val="0"/>
              </a:spcBef>
              <a:spcAft>
                <a:spcPts val="0"/>
              </a:spcAft>
              <a:defRPr/>
            </a:pPr>
            <a:endParaRPr lang="ru-RU" dirty="0">
              <a:solidFill>
                <a:schemeClr val="accent6">
                  <a:lumMod val="20000"/>
                  <a:lumOff val="80000"/>
                </a:schemeClr>
              </a:solidFill>
            </a:endParaRPr>
          </a:p>
        </p:txBody>
      </p:sp>
      <p:sp>
        <p:nvSpPr>
          <p:cNvPr id="7" name="Овал 6"/>
          <p:cNvSpPr/>
          <p:nvPr/>
        </p:nvSpPr>
        <p:spPr>
          <a:xfrm>
            <a:off x="5339954" y="4506914"/>
            <a:ext cx="541734" cy="357187"/>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2" tIns="45686" rIns="91372" bIns="45686" anchor="ctr"/>
          <a:lstStyle/>
          <a:p>
            <a:pPr algn="ctr" defTabSz="911646" fontAlgn="auto">
              <a:spcBef>
                <a:spcPts val="0"/>
              </a:spcBef>
              <a:spcAft>
                <a:spcPts val="0"/>
              </a:spcAft>
              <a:defRPr/>
            </a:pPr>
            <a:endParaRPr lang="ru-RU" dirty="0">
              <a:solidFill>
                <a:schemeClr val="accent6">
                  <a:lumMod val="20000"/>
                  <a:lumOff val="80000"/>
                </a:schemeClr>
              </a:solidFill>
            </a:endParaRPr>
          </a:p>
        </p:txBody>
      </p:sp>
      <p:sp>
        <p:nvSpPr>
          <p:cNvPr id="6" name="Овал 5"/>
          <p:cNvSpPr/>
          <p:nvPr/>
        </p:nvSpPr>
        <p:spPr>
          <a:xfrm>
            <a:off x="5262563" y="3006725"/>
            <a:ext cx="541735" cy="357188"/>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2" tIns="45686" rIns="91372" bIns="45686" anchor="ctr"/>
          <a:lstStyle/>
          <a:p>
            <a:pPr algn="ctr" defTabSz="911646" fontAlgn="auto">
              <a:spcBef>
                <a:spcPts val="0"/>
              </a:spcBef>
              <a:spcAft>
                <a:spcPts val="0"/>
              </a:spcAft>
              <a:defRPr/>
            </a:pPr>
            <a:endParaRPr lang="ru-RU" dirty="0">
              <a:solidFill>
                <a:schemeClr val="accent6">
                  <a:lumMod val="20000"/>
                  <a:lumOff val="80000"/>
                </a:schemeClr>
              </a:solidFill>
            </a:endParaRPr>
          </a:p>
        </p:txBody>
      </p:sp>
      <p:sp>
        <p:nvSpPr>
          <p:cNvPr id="10246" name="Прямоугольник 3"/>
          <p:cNvSpPr>
            <a:spLocks noChangeArrowheads="1"/>
          </p:cNvSpPr>
          <p:nvPr/>
        </p:nvSpPr>
        <p:spPr bwMode="auto">
          <a:xfrm>
            <a:off x="4873890" y="2149476"/>
            <a:ext cx="5032110" cy="4339375"/>
          </a:xfrm>
          <a:prstGeom prst="rect">
            <a:avLst/>
          </a:prstGeom>
          <a:noFill/>
          <a:ln w="9525">
            <a:noFill/>
            <a:miter lim="800000"/>
            <a:headEnd/>
            <a:tailEnd/>
          </a:ln>
        </p:spPr>
        <p:txBody>
          <a:bodyPr lIns="91167" tIns="45584" rIns="91167" bIns="45584">
            <a:spAutoFit/>
          </a:bodyPr>
          <a:lstStyle/>
          <a:p>
            <a:r>
              <a:rPr lang="en-US" sz="1200" dirty="0">
                <a:latin typeface="Times New Roman" pitchFamily="18" charset="0"/>
                <a:cs typeface="Times New Roman" pitchFamily="18" charset="0"/>
              </a:rPr>
              <a:t>For the pyroxenes of group A:</a:t>
            </a:r>
            <a:endParaRPr lang="ru-RU" sz="1200" dirty="0">
              <a:latin typeface="Times New Roman" pitchFamily="18" charset="0"/>
              <a:cs typeface="Times New Roman" pitchFamily="18" charset="0"/>
            </a:endParaRPr>
          </a:p>
          <a:p>
            <a:r>
              <a:rPr lang="en-US" sz="1200" b="1" i="1" dirty="0" err="1">
                <a:solidFill>
                  <a:srgbClr val="00B050"/>
                </a:solidFill>
                <a:latin typeface="Times New Roman" pitchFamily="18" charset="0"/>
                <a:cs typeface="Times New Roman" pitchFamily="18" charset="0"/>
              </a:rPr>
              <a:t>AlCr</a:t>
            </a:r>
            <a:r>
              <a:rPr lang="en-US" sz="1200" b="1" i="1" dirty="0">
                <a:solidFill>
                  <a:srgbClr val="00B050"/>
                </a:solidFill>
                <a:latin typeface="Times New Roman" pitchFamily="18" charset="0"/>
                <a:cs typeface="Times New Roman" pitchFamily="18" charset="0"/>
              </a:rPr>
              <a:t>=</a:t>
            </a:r>
            <a:r>
              <a:rPr lang="en-US" sz="1200" b="1" i="1" dirty="0" err="1">
                <a:solidFill>
                  <a:srgbClr val="00B050"/>
                </a:solidFill>
                <a:latin typeface="Times New Roman" pitchFamily="18" charset="0"/>
                <a:cs typeface="Times New Roman" pitchFamily="18" charset="0"/>
              </a:rPr>
              <a:t>Al+Cr</a:t>
            </a:r>
            <a:r>
              <a:rPr lang="en-US" sz="1200" b="1" i="1" dirty="0">
                <a:solidFill>
                  <a:srgbClr val="00B050"/>
                </a:solidFill>
                <a:latin typeface="Times New Roman" pitchFamily="18" charset="0"/>
                <a:cs typeface="Times New Roman" pitchFamily="18" charset="0"/>
              </a:rPr>
              <a:t>+(2*Ti-0.015)/(P-5)/P**2*40+0.55(Fe-0.2-0.21*Na)*0.18*P/62.5 </a:t>
            </a:r>
            <a:endParaRPr lang="ru-RU" sz="1200" dirty="0">
              <a:solidFill>
                <a:srgbClr val="00B050"/>
              </a:solidFill>
              <a:latin typeface="Times New Roman" pitchFamily="18" charset="0"/>
              <a:cs typeface="Times New Roman" pitchFamily="18" charset="0"/>
            </a:endParaRPr>
          </a:p>
          <a:p>
            <a:r>
              <a:rPr lang="en-US" sz="1200" dirty="0">
                <a:latin typeface="Times New Roman" pitchFamily="18" charset="0"/>
                <a:cs typeface="Times New Roman" pitchFamily="18" charset="0"/>
              </a:rPr>
              <a:t>The logarithmic dependence between P and KD was transformed to a lineal one. Final pressure equation for the eclogites is as follows: </a:t>
            </a:r>
            <a:endParaRPr lang="ru-RU"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b="1" i="1" dirty="0">
                <a:latin typeface="Times New Roman" pitchFamily="18" charset="0"/>
                <a:cs typeface="Times New Roman" pitchFamily="18" charset="0"/>
              </a:rPr>
              <a:t>P=0.325*(1-0.19*Na)/Al+0.01*Fe/Na</a:t>
            </a:r>
            <a:r>
              <a:rPr lang="en-US" sz="1200" dirty="0">
                <a:latin typeface="Times New Roman" pitchFamily="18" charset="0"/>
                <a:cs typeface="Times New Roman" pitchFamily="18" charset="0"/>
              </a:rPr>
              <a:t> </a:t>
            </a:r>
            <a:r>
              <a:rPr lang="en-US" sz="1200" b="1" i="1" dirty="0">
                <a:latin typeface="Times New Roman" pitchFamily="18" charset="0"/>
                <a:cs typeface="Times New Roman" pitchFamily="18" charset="0"/>
              </a:rPr>
              <a:t>+1.15*Cr)*KD*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**0.75/(1+5.5-2.5*Fe*P/60) *Fe) -log(1273/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)*(Al+Ti+2.25*Na+1.5*Fe3+)*35 +(0.9-Ca)*10+Na/Al*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/300-1.5 -4*(Fe*33.2-4)+ (Ca*25.9-20)*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/2500</a:t>
            </a:r>
            <a:endParaRPr lang="ru-RU"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with further correction </a:t>
            </a:r>
            <a:r>
              <a:rPr lang="en-US" sz="1200" b="1" i="1" dirty="0">
                <a:latin typeface="Times New Roman" pitchFamily="18" charset="0"/>
                <a:cs typeface="Times New Roman" pitchFamily="18" charset="0"/>
              </a:rPr>
              <a:t>  P=(0.00002*P**3-0.0036*P**2+0.875*P-9)*1.075 (Equation1 )</a:t>
            </a:r>
            <a:endParaRPr lang="ru-RU"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For the pyroxenes from "basaltic" eclogites of group B: </a:t>
            </a:r>
            <a:endParaRPr lang="ru-RU" sz="1200" dirty="0">
              <a:latin typeface="Times New Roman" pitchFamily="18" charset="0"/>
              <a:cs typeface="Times New Roman" pitchFamily="18" charset="0"/>
            </a:endParaRPr>
          </a:p>
          <a:p>
            <a:r>
              <a:rPr lang="en-US" sz="1200" b="1" i="1" dirty="0" err="1">
                <a:latin typeface="Times New Roman" pitchFamily="18" charset="0"/>
                <a:cs typeface="Times New Roman" pitchFamily="18" charset="0"/>
              </a:rPr>
              <a:t>AlCr</a:t>
            </a:r>
            <a:r>
              <a:rPr lang="en-US" sz="1200" b="1" i="1" dirty="0">
                <a:latin typeface="Times New Roman" pitchFamily="18" charset="0"/>
                <a:cs typeface="Times New Roman" pitchFamily="18" charset="0"/>
              </a:rPr>
              <a:t>=</a:t>
            </a:r>
            <a:r>
              <a:rPr lang="en-US" sz="1200" b="1" i="1" dirty="0" err="1">
                <a:latin typeface="Times New Roman" pitchFamily="18" charset="0"/>
                <a:cs typeface="Times New Roman" pitchFamily="18" charset="0"/>
              </a:rPr>
              <a:t>Al+Cr</a:t>
            </a:r>
            <a:r>
              <a:rPr lang="en-US" sz="1200" b="1" i="1" dirty="0">
                <a:latin typeface="Times New Roman" pitchFamily="18" charset="0"/>
                <a:cs typeface="Times New Roman" pitchFamily="18" charset="0"/>
              </a:rPr>
              <a:t>+(4*Ti-0.0125)/(T</a:t>
            </a:r>
            <a:r>
              <a:rPr lang="en-US" sz="1200" b="1" i="1" baseline="30000" dirty="0">
                <a:latin typeface="Times New Roman" pitchFamily="18" charset="0"/>
                <a:cs typeface="Times New Roman" pitchFamily="18" charset="0"/>
              </a:rPr>
              <a:t>o</a:t>
            </a:r>
            <a:r>
              <a:rPr lang="en-US" sz="1200" b="1" i="1" dirty="0">
                <a:latin typeface="Times New Roman" pitchFamily="18" charset="0"/>
                <a:cs typeface="Times New Roman" pitchFamily="18" charset="0"/>
              </a:rPr>
              <a:t>K-600)*500 +(Fe-0.205)*0.75</a:t>
            </a:r>
            <a:endParaRPr lang="ru-RU"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b="1" i="1" dirty="0">
                <a:latin typeface="Times New Roman" pitchFamily="18" charset="0"/>
                <a:cs typeface="Times New Roman" pitchFamily="18" charset="0"/>
              </a:rPr>
              <a:t>P=0.3525*(1-0.220*Na)/Al+0.015*Fe/Na) *KD*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**0.75/(1+8.5*Fe)</a:t>
            </a:r>
            <a:r>
              <a:rPr lang="en-US"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en-US" sz="1200" b="1" i="1" dirty="0">
                <a:latin typeface="Times New Roman" pitchFamily="18" charset="0"/>
                <a:cs typeface="Times New Roman" pitchFamily="18" charset="0"/>
              </a:rPr>
              <a:t>  -log(1273/</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)*(1.3*Al+Ti+0.5*Na+3.5*Fe3+)*35 +(0.9-Ca)*10</a:t>
            </a:r>
            <a:endParaRPr lang="ru-RU" sz="1200" dirty="0">
              <a:latin typeface="Times New Roman" pitchFamily="18" charset="0"/>
              <a:cs typeface="Times New Roman" pitchFamily="18" charset="0"/>
            </a:endParaRPr>
          </a:p>
          <a:p>
            <a:r>
              <a:rPr lang="en-US" sz="1200" b="1" i="1" dirty="0">
                <a:latin typeface="Times New Roman" pitchFamily="18" charset="0"/>
                <a:cs typeface="Times New Roman" pitchFamily="18" charset="0"/>
              </a:rPr>
              <a:t>+Na/Al*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/100</a:t>
            </a:r>
            <a:r>
              <a:rPr lang="en-US" sz="1200" dirty="0">
                <a:latin typeface="Times New Roman" pitchFamily="18" charset="0"/>
                <a:cs typeface="Times New Roman" pitchFamily="18" charset="0"/>
              </a:rPr>
              <a:t> </a:t>
            </a:r>
            <a:r>
              <a:rPr lang="en-US" sz="1200" b="1" i="1" dirty="0">
                <a:latin typeface="Times New Roman" pitchFamily="18" charset="0"/>
                <a:cs typeface="Times New Roman" pitchFamily="18" charset="0"/>
              </a:rPr>
              <a:t>(Equation 2 )</a:t>
            </a:r>
            <a:endParaRPr lang="ru-RU"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for the eclogites of group C high Fe and high Ca-Al eclogites the equation is slightly changing </a:t>
            </a:r>
            <a:endParaRPr lang="ru-RU"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b="1" i="1" dirty="0">
                <a:latin typeface="Times New Roman" pitchFamily="18" charset="0"/>
                <a:cs typeface="Times New Roman" pitchFamily="18" charset="0"/>
              </a:rPr>
              <a:t>P=0.335*(1-0.215*Na)/Al+0.012*Fe/Na) *KD*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**0.75/(1+5*Fe)</a:t>
            </a:r>
            <a:r>
              <a:rPr lang="en-US"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en-US" sz="1200" b="1" i="1" dirty="0">
                <a:latin typeface="Times New Roman" pitchFamily="18" charset="0"/>
                <a:cs typeface="Times New Roman" pitchFamily="18" charset="0"/>
              </a:rPr>
              <a:t>  -log(1273/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)*(Al+Ti+2.75*Na+2.5*Fe3+)*35 +(0.9-Ca)*10+Na/Al*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/300</a:t>
            </a:r>
            <a:endParaRPr lang="ru-RU" sz="1200" dirty="0">
              <a:latin typeface="Times New Roman" pitchFamily="18" charset="0"/>
              <a:cs typeface="Times New Roman" pitchFamily="18" charset="0"/>
            </a:endParaRPr>
          </a:p>
          <a:p>
            <a:r>
              <a:rPr lang="en-US" sz="1200" b="1" i="1" dirty="0">
                <a:latin typeface="Times New Roman" pitchFamily="18" charset="0"/>
                <a:cs typeface="Times New Roman" pitchFamily="18" charset="0"/>
              </a:rPr>
              <a:t> +(Na-2.5)*Fe*(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-1500)/20+Ca/Mg*( </a:t>
            </a:r>
            <a:r>
              <a:rPr lang="en-US" sz="1200" b="1" i="1" dirty="0" err="1">
                <a:latin typeface="Times New Roman" pitchFamily="18" charset="0"/>
                <a:cs typeface="Times New Roman" pitchFamily="18" charset="0"/>
              </a:rPr>
              <a:t>T</a:t>
            </a:r>
            <a:r>
              <a:rPr lang="en-US" sz="1200" b="1" i="1" baseline="30000" dirty="0" err="1">
                <a:latin typeface="Times New Roman" pitchFamily="18" charset="0"/>
                <a:cs typeface="Times New Roman" pitchFamily="18" charset="0"/>
              </a:rPr>
              <a:t>o</a:t>
            </a:r>
            <a:r>
              <a:rPr lang="en-US" sz="1200" b="1" i="1" dirty="0" err="1">
                <a:latin typeface="Times New Roman" pitchFamily="18" charset="0"/>
                <a:cs typeface="Times New Roman" pitchFamily="18" charset="0"/>
              </a:rPr>
              <a:t>K</a:t>
            </a:r>
            <a:r>
              <a:rPr lang="en-US" sz="1200" b="1" i="1" dirty="0">
                <a:latin typeface="Times New Roman" pitchFamily="18" charset="0"/>
                <a:cs typeface="Times New Roman" pitchFamily="18" charset="0"/>
              </a:rPr>
              <a:t> -1000)/75</a:t>
            </a:r>
            <a:endParaRPr lang="ru-RU" sz="1200" dirty="0">
              <a:latin typeface="Times New Roman" pitchFamily="18" charset="0"/>
              <a:cs typeface="Times New Roman" pitchFamily="18" charset="0"/>
            </a:endParaRPr>
          </a:p>
          <a:p>
            <a:r>
              <a:rPr lang="en-US" sz="1200" b="1" i="1" dirty="0">
                <a:latin typeface="Times New Roman" pitchFamily="18" charset="0"/>
                <a:cs typeface="Times New Roman" pitchFamily="18" charset="0"/>
              </a:rPr>
              <a:t>(Equation 3)</a:t>
            </a:r>
            <a:endParaRPr lang="en-GB" sz="1200" dirty="0"/>
          </a:p>
          <a:p>
            <a:endParaRPr lang="ru-RU" sz="1200" dirty="0"/>
          </a:p>
        </p:txBody>
      </p:sp>
      <p:pic>
        <p:nvPicPr>
          <p:cNvPr id="10247" name="Picture 2"/>
          <p:cNvPicPr>
            <a:picLocks noChangeAspect="1" noChangeArrowheads="1"/>
          </p:cNvPicPr>
          <p:nvPr/>
        </p:nvPicPr>
        <p:blipFill>
          <a:blip r:embed="rId2"/>
          <a:srcRect/>
          <a:stretch>
            <a:fillRect/>
          </a:stretch>
        </p:blipFill>
        <p:spPr bwMode="auto">
          <a:xfrm>
            <a:off x="825071" y="1292225"/>
            <a:ext cx="3943482" cy="5565775"/>
          </a:xfrm>
          <a:prstGeom prst="rect">
            <a:avLst/>
          </a:prstGeom>
          <a:noFill/>
          <a:ln w="9525">
            <a:noFill/>
            <a:miter lim="800000"/>
            <a:headEnd/>
            <a:tailEnd/>
          </a:ln>
        </p:spPr>
      </p:pic>
      <p:sp>
        <p:nvSpPr>
          <p:cNvPr id="10248" name="Прямоугольник 9"/>
          <p:cNvSpPr>
            <a:spLocks noChangeArrowheads="1"/>
          </p:cNvSpPr>
          <p:nvPr/>
        </p:nvSpPr>
        <p:spPr bwMode="auto">
          <a:xfrm>
            <a:off x="5030391" y="1857375"/>
            <a:ext cx="1421479" cy="369332"/>
          </a:xfrm>
          <a:prstGeom prst="rect">
            <a:avLst/>
          </a:prstGeom>
          <a:noFill/>
          <a:ln w="9525">
            <a:noFill/>
            <a:miter lim="800000"/>
            <a:headEnd/>
            <a:tailEnd/>
          </a:ln>
        </p:spPr>
        <p:txBody>
          <a:bodyPr wrap="none">
            <a:spAutoFit/>
          </a:bodyPr>
          <a:lstStyle/>
          <a:p>
            <a:r>
              <a:rPr lang="en-US" b="1" i="1"/>
              <a:t>T</a:t>
            </a:r>
            <a:r>
              <a:rPr lang="en-US" b="1" i="1" baseline="30000"/>
              <a:t>o</a:t>
            </a:r>
            <a:r>
              <a:rPr lang="en-US" b="1" i="1"/>
              <a:t>Cpx - Texp</a:t>
            </a:r>
            <a:r>
              <a:rPr lang="en-US"/>
              <a:t>  </a:t>
            </a:r>
            <a:endParaRPr lang="ru-RU"/>
          </a:p>
        </p:txBody>
      </p:sp>
      <p:sp>
        <p:nvSpPr>
          <p:cNvPr id="10249" name="Прямоугольник 10"/>
          <p:cNvSpPr>
            <a:spLocks noChangeArrowheads="1"/>
          </p:cNvSpPr>
          <p:nvPr/>
        </p:nvSpPr>
        <p:spPr bwMode="auto">
          <a:xfrm>
            <a:off x="2332837" y="363022"/>
            <a:ext cx="6346031" cy="954107"/>
          </a:xfrm>
          <a:prstGeom prst="rect">
            <a:avLst/>
          </a:prstGeom>
          <a:noFill/>
          <a:ln w="9525">
            <a:noFill/>
            <a:miter lim="800000"/>
            <a:headEnd/>
            <a:tailEnd/>
          </a:ln>
        </p:spPr>
        <p:txBody>
          <a:bodyPr wrap="square">
            <a:spAutoFit/>
          </a:bodyPr>
          <a:lstStyle/>
          <a:p>
            <a:r>
              <a:rPr lang="en-US" dirty="0" smtClean="0"/>
              <a:t>Internal exchange </a:t>
            </a:r>
            <a:r>
              <a:rPr lang="en-US" sz="2000" b="1" i="1" dirty="0">
                <a:solidFill>
                  <a:srgbClr val="FF0000"/>
                </a:solidFill>
              </a:rPr>
              <a:t>CaMgSi2O6 = </a:t>
            </a:r>
            <a:r>
              <a:rPr lang="en-US" sz="2000" b="1" i="1" dirty="0" err="1">
                <a:solidFill>
                  <a:srgbClr val="FF0000"/>
                </a:solidFill>
              </a:rPr>
              <a:t>NaAl</a:t>
            </a:r>
            <a:r>
              <a:rPr lang="en-US" sz="2000" b="1" i="1" dirty="0">
                <a:solidFill>
                  <a:srgbClr val="FF0000"/>
                </a:solidFill>
              </a:rPr>
              <a:t> Si2O6</a:t>
            </a:r>
          </a:p>
          <a:p>
            <a:r>
              <a:rPr lang="en-US" dirty="0" smtClean="0"/>
              <a:t> in Cp x is used for the construction of barometer</a:t>
            </a:r>
            <a:endParaRPr lang="ru-RU" dirty="0"/>
          </a:p>
          <a:p>
            <a:r>
              <a:rPr lang="en-US" dirty="0"/>
              <a:t> </a:t>
            </a:r>
            <a:endParaRPr lang="ru-RU" dirty="0"/>
          </a:p>
        </p:txBody>
      </p:sp>
      <p:sp>
        <p:nvSpPr>
          <p:cNvPr id="10250" name="Прямоугольник 11"/>
          <p:cNvSpPr>
            <a:spLocks noChangeArrowheads="1"/>
          </p:cNvSpPr>
          <p:nvPr/>
        </p:nvSpPr>
        <p:spPr bwMode="auto">
          <a:xfrm>
            <a:off x="3146906" y="913395"/>
            <a:ext cx="2440092" cy="369332"/>
          </a:xfrm>
          <a:prstGeom prst="rect">
            <a:avLst/>
          </a:prstGeom>
          <a:noFill/>
          <a:ln w="9525">
            <a:noFill/>
            <a:miter lim="800000"/>
            <a:headEnd/>
            <a:tailEnd/>
          </a:ln>
        </p:spPr>
        <p:txBody>
          <a:bodyPr wrap="none">
            <a:spAutoFit/>
          </a:bodyPr>
          <a:lstStyle/>
          <a:p>
            <a:r>
              <a:rPr lang="en-US" b="1" i="1" dirty="0">
                <a:solidFill>
                  <a:srgbClr val="00B050"/>
                </a:solidFill>
              </a:rPr>
              <a:t>KD =Na*Mg/(</a:t>
            </a:r>
            <a:r>
              <a:rPr lang="en-US" b="1" i="1" dirty="0" err="1">
                <a:solidFill>
                  <a:srgbClr val="00B050"/>
                </a:solidFill>
              </a:rPr>
              <a:t>Al+Cr</a:t>
            </a:r>
            <a:r>
              <a:rPr lang="en-US" b="1" i="1" dirty="0">
                <a:solidFill>
                  <a:srgbClr val="00B050"/>
                </a:solidFill>
              </a:rPr>
              <a:t>)/Ca</a:t>
            </a:r>
            <a:endParaRPr lang="ru-RU" dirty="0">
              <a:solidFill>
                <a:srgbClr val="00B050"/>
              </a:solidFill>
            </a:endParaRPr>
          </a:p>
        </p:txBody>
      </p:sp>
      <p:sp>
        <p:nvSpPr>
          <p:cNvPr id="11" name="Стрелка вправо 10">
            <a:hlinkClick r:id="" action="ppaction://hlinkshowjump?jump=previousslide"/>
          </p:cNvPr>
          <p:cNvSpPr/>
          <p:nvPr/>
        </p:nvSpPr>
        <p:spPr>
          <a:xfrm>
            <a:off x="7729469" y="257579"/>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hlinkClick r:id="" action="ppaction://hlinkshowjump?jump=nextslide"/>
          </p:cNvPr>
          <p:cNvSpPr/>
          <p:nvPr/>
        </p:nvSpPr>
        <p:spPr>
          <a:xfrm>
            <a:off x="9017356" y="270456"/>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8247517" y="256436"/>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
        <p:nvSpPr>
          <p:cNvPr id="14" name="Номер слайда 13"/>
          <p:cNvSpPr>
            <a:spLocks noGrp="1"/>
          </p:cNvSpPr>
          <p:nvPr>
            <p:ph type="sldNum" sz="quarter" idx="12"/>
          </p:nvPr>
        </p:nvSpPr>
        <p:spPr/>
        <p:txBody>
          <a:bodyPr/>
          <a:lstStyle/>
          <a:p>
            <a:fld id="{D08CF3AA-F14A-464B-9DA2-131B56706778}" type="slidenum">
              <a:rPr lang="ru-RU" smtClean="0"/>
              <a:pPr/>
              <a:t>7</a:t>
            </a:fld>
            <a:endParaRPr lang="ru-RU"/>
          </a:p>
        </p:txBody>
      </p:sp>
      <p:sp>
        <p:nvSpPr>
          <p:cNvPr id="15" name="Прямоугольник 3"/>
          <p:cNvSpPr>
            <a:spLocks noChangeArrowheads="1"/>
          </p:cNvSpPr>
          <p:nvPr/>
        </p:nvSpPr>
        <p:spPr bwMode="auto">
          <a:xfrm>
            <a:off x="157655" y="0"/>
            <a:ext cx="8191368" cy="461631"/>
          </a:xfrm>
          <a:prstGeom prst="rect">
            <a:avLst/>
          </a:prstGeom>
          <a:noFill/>
          <a:ln w="9525">
            <a:noFill/>
            <a:miter lim="800000"/>
            <a:headEnd/>
            <a:tailEnd/>
          </a:ln>
        </p:spPr>
        <p:txBody>
          <a:bodyPr lIns="91406" tIns="45703" rIns="91406" bIns="45703">
            <a:spAutoFit/>
          </a:bodyPr>
          <a:lstStyle/>
          <a:p>
            <a:pPr algn="ctr"/>
            <a:r>
              <a:rPr lang="en-US" altLang="ru-RU" sz="2400" b="1" dirty="0" err="1" smtClean="0">
                <a:solidFill>
                  <a:srgbClr val="FF0000"/>
                </a:solidFill>
                <a:latin typeface="Britannic Bold" pitchFamily="34" charset="0"/>
              </a:rPr>
              <a:t>Evoluation</a:t>
            </a:r>
            <a:r>
              <a:rPr lang="en-US" altLang="ru-RU" sz="2400" b="1" dirty="0" smtClean="0">
                <a:solidFill>
                  <a:srgbClr val="FF0000"/>
                </a:solidFill>
                <a:latin typeface="Britannic Bold" pitchFamily="34" charset="0"/>
              </a:rPr>
              <a:t> of method for Cpx</a:t>
            </a:r>
            <a:endParaRPr lang="ru-RU" altLang="ru-RU"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a:srcRect/>
          <a:stretch>
            <a:fillRect/>
          </a:stretch>
        </p:blipFill>
        <p:spPr bwMode="auto">
          <a:xfrm>
            <a:off x="5803969" y="344558"/>
            <a:ext cx="5056188" cy="2903538"/>
          </a:xfrm>
          <a:prstGeom prst="rect">
            <a:avLst/>
          </a:prstGeom>
          <a:noFill/>
          <a:ln w="9525">
            <a:noFill/>
            <a:miter lim="800000"/>
            <a:headEnd/>
            <a:tailEnd/>
          </a:ln>
        </p:spPr>
      </p:pic>
      <p:pic>
        <p:nvPicPr>
          <p:cNvPr id="13316" name="Picture 4"/>
          <p:cNvPicPr>
            <a:picLocks noChangeAspect="1" noChangeArrowheads="1"/>
          </p:cNvPicPr>
          <p:nvPr/>
        </p:nvPicPr>
        <p:blipFill>
          <a:blip r:embed="rId3"/>
          <a:srcRect/>
          <a:stretch>
            <a:fillRect/>
          </a:stretch>
        </p:blipFill>
        <p:spPr bwMode="auto">
          <a:xfrm>
            <a:off x="464313" y="0"/>
            <a:ext cx="4880769" cy="2801938"/>
          </a:xfrm>
          <a:prstGeom prst="rect">
            <a:avLst/>
          </a:prstGeom>
          <a:noFill/>
          <a:ln w="9525">
            <a:noFill/>
            <a:miter lim="800000"/>
            <a:headEnd/>
            <a:tailEnd/>
          </a:ln>
        </p:spPr>
      </p:pic>
      <p:sp>
        <p:nvSpPr>
          <p:cNvPr id="13317" name="Объект 3"/>
          <p:cNvSpPr>
            <a:spLocks noGrp="1"/>
          </p:cNvSpPr>
          <p:nvPr>
            <p:ph idx="1"/>
          </p:nvPr>
        </p:nvSpPr>
        <p:spPr>
          <a:xfrm>
            <a:off x="3627042" y="5661025"/>
            <a:ext cx="7733903" cy="3921125"/>
          </a:xfrm>
        </p:spPr>
        <p:txBody>
          <a:bodyPr/>
          <a:lstStyle/>
          <a:p>
            <a:pPr eaLnBrk="1" hangingPunct="1"/>
            <a:endParaRPr lang="ru-RU" smtClean="0"/>
          </a:p>
        </p:txBody>
      </p:sp>
      <p:pic>
        <p:nvPicPr>
          <p:cNvPr id="13318" name="Picture 5"/>
          <p:cNvPicPr>
            <a:picLocks noChangeAspect="1" noChangeArrowheads="1"/>
          </p:cNvPicPr>
          <p:nvPr/>
        </p:nvPicPr>
        <p:blipFill>
          <a:blip r:embed="rId4"/>
          <a:srcRect/>
          <a:stretch>
            <a:fillRect/>
          </a:stretch>
        </p:blipFill>
        <p:spPr bwMode="auto">
          <a:xfrm>
            <a:off x="198783" y="2902655"/>
            <a:ext cx="6297359" cy="3730057"/>
          </a:xfrm>
          <a:prstGeom prst="rect">
            <a:avLst/>
          </a:prstGeom>
          <a:noFill/>
          <a:ln w="9525">
            <a:noFill/>
            <a:miter lim="800000"/>
            <a:headEnd/>
            <a:tailEnd/>
          </a:ln>
        </p:spPr>
      </p:pic>
      <p:pic>
        <p:nvPicPr>
          <p:cNvPr id="13319" name="Picture 9"/>
          <p:cNvPicPr>
            <a:picLocks noChangeAspect="1" noChangeArrowheads="1"/>
          </p:cNvPicPr>
          <p:nvPr/>
        </p:nvPicPr>
        <p:blipFill>
          <a:blip r:embed="rId5"/>
          <a:srcRect/>
          <a:stretch>
            <a:fillRect/>
          </a:stretch>
        </p:blipFill>
        <p:spPr bwMode="auto">
          <a:xfrm>
            <a:off x="4639711" y="2792373"/>
            <a:ext cx="7398544" cy="4248150"/>
          </a:xfrm>
          <a:prstGeom prst="rect">
            <a:avLst/>
          </a:prstGeom>
          <a:noFill/>
          <a:ln w="9525">
            <a:noFill/>
            <a:miter lim="800000"/>
            <a:headEnd/>
            <a:tailEnd/>
          </a:ln>
        </p:spPr>
      </p:pic>
      <p:sp>
        <p:nvSpPr>
          <p:cNvPr id="13314" name="Заголовок 1"/>
          <p:cNvSpPr>
            <a:spLocks noGrp="1"/>
          </p:cNvSpPr>
          <p:nvPr>
            <p:ph type="title"/>
          </p:nvPr>
        </p:nvSpPr>
        <p:spPr>
          <a:xfrm>
            <a:off x="3715786" y="0"/>
            <a:ext cx="3599415" cy="861391"/>
          </a:xfrm>
        </p:spPr>
        <p:txBody>
          <a:bodyPr/>
          <a:lstStyle/>
          <a:p>
            <a:pPr eaLnBrk="1" hangingPunct="1"/>
            <a:r>
              <a:rPr lang="en-US" dirty="0" smtClean="0">
                <a:solidFill>
                  <a:srgbClr val="0070C0"/>
                </a:solidFill>
                <a:latin typeface="Britannic Bold" pitchFamily="34" charset="0"/>
              </a:rPr>
              <a:t>Correlations</a:t>
            </a:r>
            <a:endParaRPr lang="ru-RU" dirty="0" smtClean="0">
              <a:solidFill>
                <a:srgbClr val="0070C0"/>
              </a:solidFill>
            </a:endParaRPr>
          </a:p>
        </p:txBody>
      </p:sp>
      <p:sp>
        <p:nvSpPr>
          <p:cNvPr id="8" name="Стрелка вправо 7">
            <a:hlinkClick r:id="" action="ppaction://hlinkshowjump?jump=previousslide"/>
          </p:cNvPr>
          <p:cNvSpPr/>
          <p:nvPr/>
        </p:nvSpPr>
        <p:spPr>
          <a:xfrm>
            <a:off x="8052657" y="12881"/>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hlinkClick r:id="" action="ppaction://hlinkshowjump?jump=nextslide"/>
          </p:cNvPr>
          <p:cNvSpPr/>
          <p:nvPr/>
        </p:nvSpPr>
        <p:spPr>
          <a:xfrm>
            <a:off x="9250392" y="0"/>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570705" y="11738"/>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6" action="ppaction://hlinksldjump"/>
              </a:rPr>
              <a:t>Home</a:t>
            </a:r>
            <a:endParaRPr lang="ru-RU" sz="1600" dirty="0"/>
          </a:p>
        </p:txBody>
      </p:sp>
      <p:sp>
        <p:nvSpPr>
          <p:cNvPr id="11" name="Номер слайда 10"/>
          <p:cNvSpPr>
            <a:spLocks noGrp="1"/>
          </p:cNvSpPr>
          <p:nvPr>
            <p:ph type="sldNum" sz="quarter" idx="12"/>
          </p:nvPr>
        </p:nvSpPr>
        <p:spPr/>
        <p:txBody>
          <a:bodyPr/>
          <a:lstStyle/>
          <a:p>
            <a:fld id="{D08CF3AA-F14A-464B-9DA2-131B56706778}"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393" y="0"/>
            <a:ext cx="5347865" cy="994122"/>
          </a:xfrm>
        </p:spPr>
        <p:txBody>
          <a:bodyPr>
            <a:normAutofit/>
          </a:bodyPr>
          <a:lstStyle/>
          <a:p>
            <a:r>
              <a:rPr lang="en-US" sz="1800" dirty="0" smtClean="0">
                <a:solidFill>
                  <a:srgbClr val="FF0000"/>
                </a:solidFill>
              </a:rPr>
              <a:t>Correlations of the pressure estimates produced by the  most reliable mantle barometers with the experimental P values in peridotite system</a:t>
            </a:r>
            <a:endParaRPr lang="ru-RU" sz="1800" dirty="0">
              <a:solidFill>
                <a:srgbClr val="FF0000"/>
              </a:solidFill>
            </a:endParaRPr>
          </a:p>
        </p:txBody>
      </p:sp>
      <p:pic>
        <p:nvPicPr>
          <p:cNvPr id="3" name="Рисунок 2"/>
          <p:cNvPicPr>
            <a:picLocks noChangeAspect="1"/>
          </p:cNvPicPr>
          <p:nvPr/>
        </p:nvPicPr>
        <p:blipFill>
          <a:blip r:embed="rId2"/>
          <a:stretch>
            <a:fillRect/>
          </a:stretch>
        </p:blipFill>
        <p:spPr>
          <a:xfrm>
            <a:off x="929141" y="853148"/>
            <a:ext cx="6682273" cy="6004852"/>
          </a:xfrm>
          <a:prstGeom prst="rect">
            <a:avLst/>
          </a:prstGeom>
        </p:spPr>
      </p:pic>
      <p:sp>
        <p:nvSpPr>
          <p:cNvPr id="4" name="Стрелка вправо 3">
            <a:hlinkClick r:id="" action="ppaction://hlinkshowjump?jump=previousslide"/>
          </p:cNvPr>
          <p:cNvSpPr/>
          <p:nvPr/>
        </p:nvSpPr>
        <p:spPr>
          <a:xfrm>
            <a:off x="7690833" y="270458"/>
            <a:ext cx="463640" cy="317206"/>
          </a:xfrm>
          <a:prstGeom prst="rightArrow">
            <a:avLst/>
          </a:prstGeom>
          <a:solidFill>
            <a:srgbClr val="FF99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a:hlinkClick r:id="" action="ppaction://hlinkshowjump?jump=nextslide"/>
          </p:cNvPr>
          <p:cNvSpPr/>
          <p:nvPr/>
        </p:nvSpPr>
        <p:spPr>
          <a:xfrm>
            <a:off x="8978720" y="283335"/>
            <a:ext cx="463640" cy="31720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208881" y="269315"/>
            <a:ext cx="700833" cy="338554"/>
          </a:xfrm>
          <a:prstGeom prst="rect">
            <a:avLst/>
          </a:prstGeom>
          <a:solidFill>
            <a:srgbClr val="FFFF00"/>
          </a:solidFill>
          <a:ln>
            <a:solidFill>
              <a:schemeClr val="accent4"/>
            </a:solidFill>
          </a:ln>
        </p:spPr>
        <p:txBody>
          <a:bodyPr wrap="none">
            <a:spAutoFit/>
          </a:bodyPr>
          <a:lstStyle/>
          <a:p>
            <a:r>
              <a:rPr lang="en-US" sz="1600" dirty="0" smtClean="0">
                <a:solidFill>
                  <a:srgbClr val="FF0000"/>
                </a:solidFill>
                <a:latin typeface="Britannic Bold" pitchFamily="34" charset="0"/>
                <a:hlinkClick r:id="rId3" action="ppaction://hlinksldjump"/>
              </a:rPr>
              <a:t>Home</a:t>
            </a:r>
            <a:endParaRPr lang="ru-RU" sz="1600" dirty="0"/>
          </a:p>
        </p:txBody>
      </p:sp>
      <p:sp>
        <p:nvSpPr>
          <p:cNvPr id="7" name="Номер слайда 6"/>
          <p:cNvSpPr>
            <a:spLocks noGrp="1"/>
          </p:cNvSpPr>
          <p:nvPr>
            <p:ph type="sldNum" sz="quarter" idx="12"/>
          </p:nvPr>
        </p:nvSpPr>
        <p:spPr/>
        <p:txBody>
          <a:bodyPr/>
          <a:lstStyle/>
          <a:p>
            <a:fld id="{D08CF3AA-F14A-464B-9DA2-131B56706778}" type="slidenum">
              <a:rPr lang="ru-RU" smtClean="0"/>
              <a:pPr/>
              <a:t>9</a:t>
            </a:fld>
            <a:endParaRPr lang="ru-RU"/>
          </a:p>
        </p:txBody>
      </p:sp>
    </p:spTree>
    <p:extLst>
      <p:ext uri="{BB962C8B-B14F-4D97-AF65-F5344CB8AC3E}">
        <p14:creationId xmlns:p14="http://schemas.microsoft.com/office/powerpoint/2010/main" xmlns="" val="1169337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72E798"/>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72E798"/>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1825</Words>
  <Application>Microsoft Office PowerPoint</Application>
  <PresentationFormat>Лист A4 (210x297 мм)</PresentationFormat>
  <Paragraphs>212</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Evoluation of method for Cpx </vt:lpstr>
      <vt:lpstr>  </vt:lpstr>
      <vt:lpstr>Variations of Clinopyroxenes       in natural  eclogite</vt:lpstr>
      <vt:lpstr>Слайд 5</vt:lpstr>
      <vt:lpstr>Слайд 6</vt:lpstr>
      <vt:lpstr>Слайд 7</vt:lpstr>
      <vt:lpstr>Correlations</vt:lpstr>
      <vt:lpstr>Correlations of the pressure estimates produced by the  most reliable mantle barometers with the experimental P values in peridotite system</vt:lpstr>
      <vt:lpstr>Correlations of the pressures produced by universal Cpx barometer  and pressures produced by the most reliable barometers </vt:lpstr>
      <vt:lpstr>Correlation for natural eclogites</vt:lpstr>
      <vt:lpstr>Слайд 12</vt:lpstr>
      <vt:lpstr>Слайд 13</vt:lpstr>
      <vt:lpstr>Слайд 14</vt:lpstr>
      <vt:lpstr>PTX diagrams for the deep seated inclusions in  Davik (Slave craton) and  Lace kimberlites (Lesotho)  </vt:lpstr>
      <vt:lpstr>Слайд 16</vt:lpstr>
      <vt:lpstr>Слайд 17</vt:lpstr>
      <vt:lpstr>Слайд 18</vt:lpstr>
      <vt:lpstr>Слайд 19</vt:lpstr>
      <vt:lpstr>Orogenic eclogites PT</vt:lpstr>
      <vt:lpstr>Abstract</vt:lpstr>
      <vt:lpstr>Varieties of eclogites</vt:lpstr>
      <vt:lpstr>Слайд 23</vt:lpstr>
      <vt:lpstr>Слайд 24</vt:lpstr>
      <vt:lpstr>Слайд 25</vt:lpstr>
      <vt:lpstr>Слайд 26</vt:lpstr>
      <vt:lpstr>Acknowledgements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monomineral thermobarometry for clinopyroxenes and garnet (Ashchepkov et al., 2015) allow reconstruction  of thermal conditions for the mantle eclogitic xenoliths and xenocrysts of omphacites and pyrope  almandine garnets of eclogitic and megacrystic types. Three common groups according to Dawson,(1977) A. Mg - eclogites; B. common subduction-related basaltic eclogites and C. Na-Fe- rich eclogites. In addition group D compile Ca-Al rich varieties (Spetsius et al., 2008; Viljoen et al., 2010). We subdivided these groups and their positions in mantle lithosphere sections beneath the  most studied pipes in Yakutia and most interesting localities Worldwide. Group A including Al-rich and low groups are restites or cumulates from the ancient komatiitic basalts or  boninites. The Fe# for olivine in equilibrium is 0.05 -0.11 using melt -solid partition coefficient 0.33 for Fe (Albarede, 1992). For the group B Fe# of the omphacites are  0.11- 0.23 and they could be only cumulates from melted subducted MORB basalts or reactional products. The higher values of Fe вЂ“Na-Al rich group C (Fe# 0.25-0.4) could relate to the subducted basalts or Al - rich sediments (Spetsius et al., 2008) or Mg-rich crustal rocks which were subducted without much melting. Group D Ca-rich eclogites are commonly low Fe but  subduction related varieties (Dongre et al., 2015) could be higher in Fe and Na. Partition coefficients of the trace elements between Gar and Cpx for most mantle eclogites relate to equilibration with the melts and REE patterns show different inclinations, while crustal eclogites which re-equilibrated in the solid state often show the same inclinations. Groups A1: a Cr-bearing group formed after crystallization of partial melts produced by volatile fluxes generated by ancient subduction (Heaman et al., 2006; Smart et al., 2009); A2 - low - Al cumulates and restites from komatiitic melts (Aulbach et al., 2011); A3 - low-Cr group which could be restites (Wyman and Kerrich, 2009 ) or deep cumulates from tonalite- trondhjemite or Mg-rich boninitic arc magma</dc:title>
  <dc:creator>Игорь Викторович</dc:creator>
  <cp:lastModifiedBy>Igor Ashchepkov</cp:lastModifiedBy>
  <cp:revision>31</cp:revision>
  <dcterms:created xsi:type="dcterms:W3CDTF">2016-04-15T09:21:35Z</dcterms:created>
  <dcterms:modified xsi:type="dcterms:W3CDTF">2016-04-19T07:17:36Z</dcterms:modified>
</cp:coreProperties>
</file>