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19" r:id="rId2"/>
    <p:sldId id="388" r:id="rId3"/>
    <p:sldId id="390" r:id="rId4"/>
    <p:sldId id="387" r:id="rId5"/>
    <p:sldId id="397" r:id="rId6"/>
    <p:sldId id="401" r:id="rId7"/>
    <p:sldId id="400" r:id="rId8"/>
    <p:sldId id="372" r:id="rId9"/>
    <p:sldId id="410" r:id="rId10"/>
    <p:sldId id="423" r:id="rId11"/>
    <p:sldId id="424" r:id="rId12"/>
    <p:sldId id="429" r:id="rId13"/>
    <p:sldId id="430" r:id="rId14"/>
    <p:sldId id="403" r:id="rId15"/>
    <p:sldId id="416" r:id="rId16"/>
    <p:sldId id="405" r:id="rId17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4DD"/>
    <a:srgbClr val="D6ECEE"/>
    <a:srgbClr val="2358C3"/>
    <a:srgbClr val="0000CC"/>
    <a:srgbClr val="C8DEC0"/>
    <a:srgbClr val="C3482F"/>
    <a:srgbClr val="D7AC99"/>
    <a:srgbClr val="C5ABB9"/>
    <a:srgbClr val="AECEA2"/>
    <a:srgbClr val="E6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2060" autoAdjust="0"/>
  </p:normalViewPr>
  <p:slideViewPr>
    <p:cSldViewPr>
      <p:cViewPr varScale="1">
        <p:scale>
          <a:sx n="65" d="100"/>
          <a:sy n="65" d="100"/>
        </p:scale>
        <p:origin x="8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1017C3C-0602-4311-9E67-B356D437ECC7}" type="datetimeFigureOut">
              <a:rPr lang="it-IT"/>
              <a:pPr>
                <a:defRPr/>
              </a:pPr>
              <a:t>17/04/2016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F09C632-3983-488F-9122-4C88E0FB1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906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606" indent="-29869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778" indent="-2389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689" indent="-2389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600" indent="-2389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511" indent="-2389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6423" indent="-2389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4334" indent="-2389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2245" indent="-2389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E21BCF-0285-4C16-9B65-67538CF4B37C}" type="slidenum">
              <a:rPr lang="en-US" altLang="it-IT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164494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pyroclastic rocks emplaced during these two major events are stratigraphic markers, allowing subdivision of the </a:t>
            </a:r>
            <a:r>
              <a:rPr lang="en-US" altLang="it-IT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Campi</a:t>
            </a:r>
            <a:r>
              <a:rPr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Flegrei</a:t>
            </a:r>
            <a:r>
              <a:rPr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history in three periods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abundant volcanic rocks are </a:t>
            </a:r>
            <a:r>
              <a:rPr kumimoji="1" lang="en-US" altLang="it-IT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trachytes</a:t>
            </a:r>
            <a:r>
              <a:rPr kumimoji="1"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it-IT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phonolites</a:t>
            </a:r>
            <a:r>
              <a:rPr kumimoji="1"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1" lang="en-US" altLang="it-IT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latites</a:t>
            </a:r>
            <a:r>
              <a:rPr kumimoji="1"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it-IT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shoshonites</a:t>
            </a:r>
            <a:r>
              <a:rPr kumimoji="1" lang="en-US" altLang="it-IT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much less abundant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1200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9C632-3983-488F-9122-4C88E0FB1EEC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86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dirty="0" smtClean="0"/>
              <a:t>Reconstruct crystal residence times </a:t>
            </a:r>
          </a:p>
          <a:p>
            <a:r>
              <a:rPr lang="en-US" altLang="de-DE" dirty="0" smtClean="0"/>
              <a:t>in alkali feldspar phenocrysts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Accumulated back-scattered electron (BSE) images combined with compositional profiles obtained through WDS-EDS-EMPA can provide insights into diffusion of key elements</a:t>
            </a:r>
          </a:p>
          <a:p>
            <a:endParaRPr lang="en-US" alt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9C632-3983-488F-9122-4C88E0FB1EEC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77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Core-to-rim compositional profile in a </a:t>
            </a:r>
            <a:r>
              <a:rPr lang="it-IT" altLang="it-IT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sanidine </a:t>
            </a:r>
            <a:r>
              <a:rPr lang="it-IT" altLang="it-I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phenocryst from A-MS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9C632-3983-488F-9122-4C88E0FB1EEC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267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" indent="4763" algn="ctr" eaLnBrk="1" hangingPunct="1">
              <a:buNone/>
            </a:pPr>
            <a:r>
              <a:rPr kumimoji="1" lang="en-US" altLang="it-IT" sz="1200" kern="1200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If meaningful, centuries to decades timescales can be interpreted as</a:t>
            </a:r>
          </a:p>
          <a:p>
            <a:pPr marL="3175" indent="4763" algn="ctr" eaLnBrk="1" hangingPunct="1">
              <a:buNone/>
            </a:pPr>
            <a:r>
              <a:rPr kumimoji="1" lang="en-US" altLang="it-IT" sz="1200" kern="1200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the time required for the magma to collect in the shallow reservoir (2-4 km) prior to the </a:t>
            </a:r>
            <a:r>
              <a:rPr kumimoji="1" lang="en-US" altLang="it-IT" sz="1200" kern="1200" dirty="0" err="1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Agnano</a:t>
            </a:r>
            <a:r>
              <a:rPr kumimoji="1" lang="en-US" altLang="it-IT" sz="1200" kern="1200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-Monte Spina eruption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9C632-3983-488F-9122-4C88E0FB1EEC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8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40E2F-E68F-43A6-BC8F-0A7A05ADC6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5EACF-5961-4BB5-B150-68F11459A9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ADFB0-3C0B-4D49-B93B-A5BFDBE58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3C45B-816F-425C-8861-47A5600C0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9A2A-1104-42DC-8D21-FE9C8FA071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DC0B2-93DC-42AD-BB91-AE35F4E5AA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A4BCB-7A88-43B0-AEFE-DCBE187D5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08F50-DBAB-48C7-93E1-49CF12B5CB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51B41-8B0F-43AF-84E0-1B1C713663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3DC3-3A33-43F1-810F-FCE6E0F0B6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576D4-B22A-4E8C-9909-99501F4B27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2714B-806D-43AF-B73F-D19704B52F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C15A-FDA1-4CEB-A5AD-18FA3E760A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FDA3262-2E5D-4BDD-9101-4DEB7A93B7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jpeg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38.jpeg"/><Relationship Id="rId7" Type="http://schemas.openxmlformats.org/officeDocument/2006/relationships/image" Target="../media/image41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44.tiff"/><Relationship Id="rId4" Type="http://schemas.openxmlformats.org/officeDocument/2006/relationships/image" Target="../media/image40.tiff"/><Relationship Id="rId9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geologica"/>
          <p:cNvPicPr preferRelativeResize="0"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8114" r="21222" b="3181"/>
          <a:stretch>
            <a:fillRect/>
          </a:stretch>
        </p:blipFill>
        <p:spPr bwMode="auto">
          <a:xfrm>
            <a:off x="2301851" y="2335786"/>
            <a:ext cx="4739878" cy="31485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1014400" y="31749"/>
            <a:ext cx="7514069" cy="6796098"/>
            <a:chOff x="863" y="18"/>
            <a:chExt cx="4555" cy="428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863" y="4144"/>
              <a:ext cx="455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indent="127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4513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</a:pPr>
              <a:r>
                <a:rPr lang="it-IT" altLang="it-IT" sz="1000" dirty="0" err="1">
                  <a:solidFill>
                    <a:schemeClr val="bg1"/>
                  </a:solidFill>
                  <a:latin typeface="Arial" charset="0"/>
                  <a:ea typeface="Arial" charset="0"/>
                </a:rPr>
                <a:t>European</a:t>
              </a:r>
              <a:r>
                <a:rPr lang="it-IT" altLang="it-IT" sz="1000" dirty="0">
                  <a:solidFill>
                    <a:schemeClr val="bg1"/>
                  </a:solidFill>
                  <a:latin typeface="Arial" charset="0"/>
                  <a:ea typeface="Arial" charset="0"/>
                </a:rPr>
                <a:t> </a:t>
              </a:r>
              <a:r>
                <a:rPr lang="it-IT" altLang="it-IT" sz="1000" dirty="0" err="1">
                  <a:solidFill>
                    <a:schemeClr val="bg1"/>
                  </a:solidFill>
                  <a:latin typeface="Arial" charset="0"/>
                  <a:ea typeface="Arial" charset="0"/>
                </a:rPr>
                <a:t>Geosciences</a:t>
              </a:r>
              <a:r>
                <a:rPr lang="it-IT" altLang="it-IT" sz="1000" dirty="0">
                  <a:solidFill>
                    <a:schemeClr val="bg1"/>
                  </a:solidFill>
                  <a:latin typeface="Arial" charset="0"/>
                  <a:ea typeface="Arial" charset="0"/>
                </a:rPr>
                <a:t> </a:t>
              </a:r>
              <a:r>
                <a:rPr lang="it-IT" altLang="it-IT" sz="1000" dirty="0" smtClean="0">
                  <a:solidFill>
                    <a:schemeClr val="bg1"/>
                  </a:solidFill>
                  <a:latin typeface="Arial" charset="0"/>
                  <a:ea typeface="Arial" charset="0"/>
                </a:rPr>
                <a:t>Union - </a:t>
              </a:r>
              <a:r>
                <a:rPr lang="it-IT" altLang="it-IT" sz="1000" dirty="0">
                  <a:solidFill>
                    <a:schemeClr val="bg1"/>
                  </a:solidFill>
                  <a:latin typeface="Arial" charset="0"/>
                  <a:ea typeface="Arial" charset="0"/>
                </a:rPr>
                <a:t>General Assembly </a:t>
              </a:r>
              <a:r>
                <a:rPr lang="it-IT" altLang="it-IT" sz="1000" dirty="0" smtClean="0">
                  <a:solidFill>
                    <a:schemeClr val="bg1"/>
                  </a:solidFill>
                  <a:latin typeface="Arial" charset="0"/>
                  <a:ea typeface="Arial" charset="0"/>
                </a:rPr>
                <a:t>2016, Vienna, </a:t>
              </a:r>
              <a:r>
                <a:rPr lang="it-IT" altLang="it-IT" sz="1000" dirty="0">
                  <a:solidFill>
                    <a:schemeClr val="bg1"/>
                  </a:solidFill>
                  <a:latin typeface="Arial" charset="0"/>
                  <a:ea typeface="Arial" charset="0"/>
                </a:rPr>
                <a:t>Austria, April </a:t>
              </a:r>
              <a:r>
                <a:rPr lang="it-IT" altLang="it-IT" sz="1000" dirty="0" smtClean="0">
                  <a:solidFill>
                    <a:schemeClr val="bg1"/>
                  </a:solidFill>
                  <a:latin typeface="Arial" charset="0"/>
                  <a:ea typeface="Arial" charset="0"/>
                </a:rPr>
                <a:t>17-22 </a:t>
              </a:r>
              <a:endParaRPr lang="it-IT" altLang="it-IT" sz="1000" dirty="0">
                <a:solidFill>
                  <a:schemeClr val="bg1"/>
                </a:solidFill>
                <a:latin typeface="Arial" charset="0"/>
                <a:ea typeface="Arial" charset="0"/>
              </a:endParaRPr>
            </a:p>
          </p:txBody>
        </p:sp>
        <p:pic>
          <p:nvPicPr>
            <p:cNvPr id="33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89" y="18"/>
              <a:ext cx="169" cy="179"/>
            </a:xfrm>
            <a:prstGeom prst="rect">
              <a:avLst/>
            </a:prstGeom>
            <a:grpFill/>
            <a:extLst/>
          </p:spPr>
        </p:pic>
      </p:grp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1169718" y="5473788"/>
            <a:ext cx="7177087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AutoNum type="arabicParenBoth"/>
              <a:defRPr/>
            </a:pPr>
            <a:r>
              <a:rPr lang="it-IT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Geowissenschaftliches</a:t>
            </a: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Zentrum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Georg-August-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Göttingen, Germany </a:t>
            </a:r>
            <a:endParaRPr lang="it-IT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AutoNum type="arabicParenBoth"/>
              <a:defRPr/>
            </a:pPr>
            <a:r>
              <a:rPr lang="it-IT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Diparimento</a:t>
            </a: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Scienze della Terra, dell’Ambiente e delle Risorse – Università degli Studi di Napoli Federico II, </a:t>
            </a: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Napoli, </a:t>
            </a:r>
            <a:r>
              <a:rPr lang="it-IT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AutoNum type="arabicParenBoth"/>
              <a:defRPr/>
            </a:pP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 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Nazionale di Geofisica e Vulcanologia – sezione di Napoli Osservatorio Vesuviano,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Naples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t-IT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it-IT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Istituto 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Nazionale di Geofisica e Vulcanologia – sezione di Palermo, </a:t>
            </a:r>
            <a:r>
              <a:rPr lang="it-IT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altLang="it-IT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340041" y="1758785"/>
            <a:ext cx="8382000" cy="6121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0" indent="0" algn="ctr">
              <a:lnSpc>
                <a:spcPct val="150000"/>
              </a:lnSpc>
              <a:spcBef>
                <a:spcPct val="20000"/>
              </a:spcBef>
            </a:pPr>
            <a:r>
              <a:rPr lang="it-IT" sz="1200" u="sng" dirty="0">
                <a:solidFill>
                  <a:schemeClr val="bg1"/>
                </a:solidFill>
                <a:ea typeface="Arial" charset="0"/>
              </a:rPr>
              <a:t>Raffaella Silvia </a:t>
            </a:r>
            <a:r>
              <a:rPr lang="it-IT" sz="1200" u="sng" dirty="0" smtClean="0">
                <a:solidFill>
                  <a:schemeClr val="bg1"/>
                </a:solidFill>
                <a:ea typeface="Arial" charset="0"/>
              </a:rPr>
              <a:t>Iovine </a:t>
            </a:r>
            <a:r>
              <a:rPr lang="it-IT" sz="1200" baseline="30000" dirty="0" smtClean="0">
                <a:solidFill>
                  <a:schemeClr val="bg1"/>
                </a:solidFill>
                <a:ea typeface="Arial" charset="0"/>
              </a:rPr>
              <a:t>(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1)</a:t>
            </a:r>
            <a:r>
              <a:rPr lang="it-IT" sz="1200" dirty="0" smtClean="0">
                <a:solidFill>
                  <a:schemeClr val="bg1"/>
                </a:solidFill>
                <a:ea typeface="Arial" charset="0"/>
              </a:rPr>
              <a:t>,</a:t>
            </a:r>
            <a:r>
              <a:rPr lang="it-IT" sz="1200" baseline="30000" dirty="0" smtClean="0">
                <a:solidFill>
                  <a:schemeClr val="bg1"/>
                </a:solidFill>
                <a:ea typeface="Arial" charset="0"/>
              </a:rPr>
              <a:t> </a:t>
            </a:r>
            <a:r>
              <a:rPr lang="it-IT" sz="1200" dirty="0" smtClean="0">
                <a:solidFill>
                  <a:schemeClr val="bg1"/>
                </a:solidFill>
                <a:ea typeface="Arial" charset="0"/>
              </a:rPr>
              <a:t>Gerhard 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Wörner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(1)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Fabio Carmine Mazzeo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(2)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Ilenia Arienzo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(3)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Lorenzo Fedele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(2)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Lucia Civetta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(4,2)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Massimo D’Antonio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(2)</a:t>
            </a:r>
            <a:r>
              <a:rPr lang="it-IT" sz="1200" dirty="0">
                <a:solidFill>
                  <a:schemeClr val="bg1"/>
                </a:solidFill>
                <a:ea typeface="Arial" charset="0"/>
              </a:rPr>
              <a:t>, and Giovanni Orsi </a:t>
            </a:r>
            <a:r>
              <a:rPr lang="it-IT" sz="1200" baseline="30000" dirty="0">
                <a:solidFill>
                  <a:schemeClr val="bg1"/>
                </a:solidFill>
                <a:ea typeface="Arial" charset="0"/>
              </a:rPr>
              <a:t>(2)</a:t>
            </a:r>
          </a:p>
        </p:txBody>
      </p:sp>
      <p:pic>
        <p:nvPicPr>
          <p:cNvPr id="3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832" y="1691376"/>
            <a:ext cx="1202705" cy="120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119" y="1610643"/>
            <a:ext cx="1348644" cy="134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139434" y="110792"/>
            <a:ext cx="9064713" cy="1800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Residence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times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of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alkali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feldspar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phenocrysts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endParaRPr lang="it-IT" dirty="0" smtClean="0">
              <a:ln w="0"/>
              <a:solidFill>
                <a:schemeClr val="bg1"/>
              </a:solidFill>
              <a:latin typeface="Arial" charset="0"/>
              <a:ea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it-IT" dirty="0" smtClean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from 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magma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feeding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the Agnano-Monte Spina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Eruption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(4.7 ka), Campi Flegrei caldera (Napoli,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southern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Italy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) </a:t>
            </a:r>
            <a:endParaRPr lang="it-IT" dirty="0" smtClean="0">
              <a:ln w="0"/>
              <a:solidFill>
                <a:schemeClr val="bg1"/>
              </a:solidFill>
              <a:latin typeface="Arial" charset="0"/>
              <a:ea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it-IT" dirty="0" err="1" smtClean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based</a:t>
            </a:r>
            <a:r>
              <a:rPr lang="it-IT" dirty="0" smtClean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on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Ba-zonation</a:t>
            </a:r>
            <a:r>
              <a:rPr lang="it-IT" dirty="0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 </a:t>
            </a:r>
            <a:r>
              <a:rPr lang="it-IT" dirty="0" err="1">
                <a:ln w="0"/>
                <a:solidFill>
                  <a:schemeClr val="bg1"/>
                </a:solidFill>
                <a:latin typeface="Arial" charset="0"/>
                <a:ea typeface="Arial" charset="0"/>
              </a:rPr>
              <a:t>modelling</a:t>
            </a:r>
            <a:endParaRPr lang="it-IT" altLang="it-IT" dirty="0">
              <a:ln w="0"/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39" name="Bild 139" descr="GZG_ROT freigestellt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8" y="219787"/>
            <a:ext cx="557549" cy="4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Bild 140" descr="UnilogoBlau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7" y="135142"/>
            <a:ext cx="483621" cy="41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35" y="162508"/>
            <a:ext cx="530234" cy="53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61" y="47096"/>
            <a:ext cx="594574" cy="5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572000" y="3886200"/>
            <a:ext cx="381000" cy="16690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8573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21086" y="950573"/>
            <a:ext cx="2856914" cy="2286000"/>
            <a:chOff x="457200" y="1180054"/>
            <a:chExt cx="2856914" cy="2286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180054"/>
              <a:ext cx="2856914" cy="2286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301605" y="1732871"/>
              <a:ext cx="228600" cy="3082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2594091" y="1034124"/>
            <a:ext cx="2304492" cy="4692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31356" y="1811676"/>
            <a:ext cx="2267227" cy="14248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68"/>
          <p:cNvSpPr/>
          <p:nvPr/>
        </p:nvSpPr>
        <p:spPr>
          <a:xfrm>
            <a:off x="372156" y="3560410"/>
            <a:ext cx="4250342" cy="3073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hteck 69"/>
          <p:cNvSpPr/>
          <p:nvPr/>
        </p:nvSpPr>
        <p:spPr>
          <a:xfrm>
            <a:off x="4753262" y="3543300"/>
            <a:ext cx="4055458" cy="3073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/>
          <p:cNvSpPr/>
          <p:nvPr/>
        </p:nvSpPr>
        <p:spPr>
          <a:xfrm>
            <a:off x="428338" y="3610739"/>
            <a:ext cx="4250342" cy="307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3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4" y="3697945"/>
            <a:ext cx="3907865" cy="2927429"/>
          </a:xfrm>
          <a:prstGeom prst="rect">
            <a:avLst/>
          </a:prstGeom>
        </p:spPr>
      </p:pic>
      <p:sp>
        <p:nvSpPr>
          <p:cNvPr id="78" name="CasellaDiTesto 24"/>
          <p:cNvSpPr txBox="1"/>
          <p:nvPr/>
        </p:nvSpPr>
        <p:spPr>
          <a:xfrm>
            <a:off x="2967757" y="4710481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t</a:t>
            </a:r>
            <a:r>
              <a:rPr lang="it-IT" sz="1400" i="1" baseline="-25000" dirty="0"/>
              <a:t>930°C </a:t>
            </a:r>
            <a:r>
              <a:rPr lang="it-IT" sz="1400" i="1" dirty="0"/>
              <a:t>= </a:t>
            </a:r>
            <a:r>
              <a:rPr lang="it-IT" sz="1400" i="1" dirty="0" smtClean="0"/>
              <a:t>192yrs</a:t>
            </a:r>
          </a:p>
        </p:txBody>
      </p:sp>
      <p:sp>
        <p:nvSpPr>
          <p:cNvPr id="79" name="Rechteck 78"/>
          <p:cNvSpPr/>
          <p:nvPr/>
        </p:nvSpPr>
        <p:spPr>
          <a:xfrm>
            <a:off x="4753262" y="3610739"/>
            <a:ext cx="4055458" cy="307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78" y="3689109"/>
            <a:ext cx="3896662" cy="2927429"/>
          </a:xfrm>
          <a:prstGeom prst="rect">
            <a:avLst/>
          </a:prstGeom>
        </p:spPr>
      </p:pic>
      <p:sp>
        <p:nvSpPr>
          <p:cNvPr id="86" name="CasellaDiTesto 24"/>
          <p:cNvSpPr txBox="1"/>
          <p:nvPr/>
        </p:nvSpPr>
        <p:spPr>
          <a:xfrm>
            <a:off x="7385957" y="4710482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t</a:t>
            </a:r>
            <a:r>
              <a:rPr lang="it-IT" sz="1400" i="1" baseline="-25000" dirty="0"/>
              <a:t>930°C </a:t>
            </a:r>
            <a:r>
              <a:rPr lang="it-IT" sz="1400" i="1" dirty="0"/>
              <a:t>= </a:t>
            </a:r>
            <a:r>
              <a:rPr lang="it-IT" sz="1400" i="1" dirty="0" smtClean="0"/>
              <a:t>5yrs</a:t>
            </a:r>
          </a:p>
        </p:txBody>
      </p:sp>
      <p:sp>
        <p:nvSpPr>
          <p:cNvPr id="87" name="Freccia a destra 12"/>
          <p:cNvSpPr/>
          <p:nvPr/>
        </p:nvSpPr>
        <p:spPr>
          <a:xfrm rot="10800000">
            <a:off x="5300940" y="371718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Freccia a destra 13"/>
          <p:cNvSpPr/>
          <p:nvPr/>
        </p:nvSpPr>
        <p:spPr>
          <a:xfrm>
            <a:off x="8363778" y="371958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CasellaDiTesto 10"/>
          <p:cNvSpPr txBox="1"/>
          <p:nvPr/>
        </p:nvSpPr>
        <p:spPr>
          <a:xfrm>
            <a:off x="5555473" y="357868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90" name="CasellaDiTesto 23"/>
          <p:cNvSpPr txBox="1"/>
          <p:nvPr/>
        </p:nvSpPr>
        <p:spPr>
          <a:xfrm>
            <a:off x="7891330" y="356451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sp>
        <p:nvSpPr>
          <p:cNvPr id="91" name="Freccia a destra 12"/>
          <p:cNvSpPr/>
          <p:nvPr/>
        </p:nvSpPr>
        <p:spPr>
          <a:xfrm rot="10800000">
            <a:off x="1025141" y="369432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Freccia a destra 13"/>
          <p:cNvSpPr/>
          <p:nvPr/>
        </p:nvSpPr>
        <p:spPr>
          <a:xfrm>
            <a:off x="4087979" y="369672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CasellaDiTesto 10"/>
          <p:cNvSpPr txBox="1"/>
          <p:nvPr/>
        </p:nvSpPr>
        <p:spPr>
          <a:xfrm>
            <a:off x="1279674" y="355582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94" name="CasellaDiTesto 23"/>
          <p:cNvSpPr txBox="1"/>
          <p:nvPr/>
        </p:nvSpPr>
        <p:spPr>
          <a:xfrm>
            <a:off x="3615531" y="356451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2" y="1033917"/>
            <a:ext cx="2968591" cy="2220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1" y="1035797"/>
            <a:ext cx="2958419" cy="221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1" y="1023031"/>
            <a:ext cx="2958419" cy="22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45" y="926322"/>
            <a:ext cx="3034541" cy="2380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6" y="868029"/>
            <a:ext cx="2956564" cy="24383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69164" y="1159577"/>
            <a:ext cx="468022" cy="546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37186" y="926322"/>
            <a:ext cx="2299458" cy="2332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37186" y="1706229"/>
            <a:ext cx="2299458" cy="1600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381000" y="3574289"/>
            <a:ext cx="4250342" cy="307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4705924" y="3574289"/>
            <a:ext cx="4055458" cy="307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2" y="3652659"/>
            <a:ext cx="3863340" cy="2956560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2" y="3657219"/>
            <a:ext cx="4089166" cy="2967240"/>
          </a:xfrm>
          <a:prstGeom prst="rect">
            <a:avLst/>
          </a:prstGeom>
        </p:spPr>
      </p:pic>
      <p:sp>
        <p:nvSpPr>
          <p:cNvPr id="40" name="CasellaDiTesto 24"/>
          <p:cNvSpPr txBox="1"/>
          <p:nvPr/>
        </p:nvSpPr>
        <p:spPr>
          <a:xfrm>
            <a:off x="3143669" y="3964667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t</a:t>
            </a:r>
            <a:r>
              <a:rPr lang="it-IT" sz="1400" i="1" baseline="-25000" dirty="0"/>
              <a:t>930°C </a:t>
            </a:r>
            <a:r>
              <a:rPr lang="it-IT" sz="1400" i="1" dirty="0" smtClean="0"/>
              <a:t>= 267yrs</a:t>
            </a:r>
          </a:p>
        </p:txBody>
      </p:sp>
      <p:sp>
        <p:nvSpPr>
          <p:cNvPr id="41" name="CasellaDiTesto 24"/>
          <p:cNvSpPr txBox="1"/>
          <p:nvPr/>
        </p:nvSpPr>
        <p:spPr>
          <a:xfrm>
            <a:off x="7257162" y="3964666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t</a:t>
            </a:r>
            <a:r>
              <a:rPr lang="it-IT" sz="1400" i="1" baseline="-25000" dirty="0"/>
              <a:t>930°C </a:t>
            </a:r>
            <a:r>
              <a:rPr lang="it-IT" sz="1400" i="1" dirty="0"/>
              <a:t>= </a:t>
            </a:r>
            <a:r>
              <a:rPr lang="it-IT" sz="1400" i="1" dirty="0" smtClean="0"/>
              <a:t>33yrs</a:t>
            </a:r>
          </a:p>
        </p:txBody>
      </p:sp>
      <p:sp>
        <p:nvSpPr>
          <p:cNvPr id="46" name="Freccia a destra 12"/>
          <p:cNvSpPr/>
          <p:nvPr/>
        </p:nvSpPr>
        <p:spPr>
          <a:xfrm rot="10800000">
            <a:off x="5253602" y="368073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Freccia a destra 13"/>
          <p:cNvSpPr/>
          <p:nvPr/>
        </p:nvSpPr>
        <p:spPr>
          <a:xfrm>
            <a:off x="8316440" y="368313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CasellaDiTesto 10"/>
          <p:cNvSpPr txBox="1"/>
          <p:nvPr/>
        </p:nvSpPr>
        <p:spPr>
          <a:xfrm>
            <a:off x="5508135" y="354223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49" name="CasellaDiTesto 23"/>
          <p:cNvSpPr txBox="1"/>
          <p:nvPr/>
        </p:nvSpPr>
        <p:spPr>
          <a:xfrm>
            <a:off x="7843992" y="352806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sp>
        <p:nvSpPr>
          <p:cNvPr id="50" name="Freccia a destra 12"/>
          <p:cNvSpPr/>
          <p:nvPr/>
        </p:nvSpPr>
        <p:spPr>
          <a:xfrm rot="10800000">
            <a:off x="977803" y="365787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ccia a destra 13"/>
          <p:cNvSpPr/>
          <p:nvPr/>
        </p:nvSpPr>
        <p:spPr>
          <a:xfrm>
            <a:off x="4040641" y="366027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CasellaDiTesto 10"/>
          <p:cNvSpPr txBox="1"/>
          <p:nvPr/>
        </p:nvSpPr>
        <p:spPr>
          <a:xfrm>
            <a:off x="1232336" y="35193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53" name="CasellaDiTesto 23"/>
          <p:cNvSpPr txBox="1"/>
          <p:nvPr/>
        </p:nvSpPr>
        <p:spPr>
          <a:xfrm>
            <a:off x="3568193" y="3505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10" y="920478"/>
            <a:ext cx="3049776" cy="238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10" y="933693"/>
            <a:ext cx="3049776" cy="23726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5" y="920065"/>
            <a:ext cx="3052182" cy="23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0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45" y="926322"/>
            <a:ext cx="3034541" cy="2380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6" y="868029"/>
            <a:ext cx="2956564" cy="24383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69164" y="1159577"/>
            <a:ext cx="468022" cy="546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37186" y="926322"/>
            <a:ext cx="2299458" cy="2332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37186" y="1706229"/>
            <a:ext cx="2299458" cy="1600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381000" y="3574289"/>
            <a:ext cx="4250342" cy="307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4705924" y="3574289"/>
            <a:ext cx="4055458" cy="307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" y="3652659"/>
            <a:ext cx="4089166" cy="2967240"/>
          </a:xfrm>
          <a:prstGeom prst="rect">
            <a:avLst/>
          </a:prstGeom>
        </p:spPr>
      </p:pic>
      <p:sp>
        <p:nvSpPr>
          <p:cNvPr id="41" name="CasellaDiTesto 24"/>
          <p:cNvSpPr txBox="1"/>
          <p:nvPr/>
        </p:nvSpPr>
        <p:spPr>
          <a:xfrm>
            <a:off x="7367806" y="3851288"/>
            <a:ext cx="11865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t=107 900°C</a:t>
            </a:r>
          </a:p>
          <a:p>
            <a:r>
              <a:rPr lang="it-IT" sz="1400" i="1" dirty="0" smtClean="0"/>
              <a:t>t=33 930°C</a:t>
            </a:r>
          </a:p>
          <a:p>
            <a:r>
              <a:rPr lang="it-IT" sz="1400" i="1" dirty="0" smtClean="0"/>
              <a:t>t=16 950°C</a:t>
            </a:r>
            <a:endParaRPr lang="it-IT" sz="1400" i="1" dirty="0"/>
          </a:p>
        </p:txBody>
      </p:sp>
      <p:pic>
        <p:nvPicPr>
          <p:cNvPr id="24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53" y="4181735"/>
            <a:ext cx="812029" cy="1886009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2" y="3652659"/>
            <a:ext cx="3863340" cy="2956560"/>
          </a:xfrm>
          <a:prstGeom prst="rect">
            <a:avLst/>
          </a:prstGeom>
        </p:spPr>
      </p:pic>
      <p:sp>
        <p:nvSpPr>
          <p:cNvPr id="26" name="Freccia a destra 12"/>
          <p:cNvSpPr/>
          <p:nvPr/>
        </p:nvSpPr>
        <p:spPr>
          <a:xfrm rot="10800000">
            <a:off x="5253602" y="368073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Freccia a destra 13"/>
          <p:cNvSpPr/>
          <p:nvPr/>
        </p:nvSpPr>
        <p:spPr>
          <a:xfrm>
            <a:off x="8316440" y="368313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asellaDiTesto 10"/>
          <p:cNvSpPr txBox="1"/>
          <p:nvPr/>
        </p:nvSpPr>
        <p:spPr>
          <a:xfrm>
            <a:off x="5508135" y="354223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30" name="CasellaDiTesto 23"/>
          <p:cNvSpPr txBox="1"/>
          <p:nvPr/>
        </p:nvSpPr>
        <p:spPr>
          <a:xfrm>
            <a:off x="7843992" y="352806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sp>
        <p:nvSpPr>
          <p:cNvPr id="31" name="Freccia a destra 12"/>
          <p:cNvSpPr/>
          <p:nvPr/>
        </p:nvSpPr>
        <p:spPr>
          <a:xfrm rot="10800000">
            <a:off x="977803" y="3657871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ccia a destra 13"/>
          <p:cNvSpPr/>
          <p:nvPr/>
        </p:nvSpPr>
        <p:spPr>
          <a:xfrm>
            <a:off x="4040641" y="3660278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CasellaDiTesto 10"/>
          <p:cNvSpPr txBox="1"/>
          <p:nvPr/>
        </p:nvSpPr>
        <p:spPr>
          <a:xfrm>
            <a:off x="1232336" y="351937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34" name="CasellaDiTesto 23"/>
          <p:cNvSpPr txBox="1"/>
          <p:nvPr/>
        </p:nvSpPr>
        <p:spPr>
          <a:xfrm>
            <a:off x="3568193" y="3505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10" y="920478"/>
            <a:ext cx="3049776" cy="238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" y="3652659"/>
            <a:ext cx="4089166" cy="296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5" y="920065"/>
            <a:ext cx="3052182" cy="23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1714499" y="1343837"/>
            <a:ext cx="5037079" cy="5391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354781"/>
            <a:ext cx="4815023" cy="5380066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23"/>
          <p:cNvSpPr txBox="1">
            <a:spLocks noChangeArrowheads="1"/>
          </p:cNvSpPr>
          <p:nvPr/>
        </p:nvSpPr>
        <p:spPr bwMode="auto">
          <a:xfrm>
            <a:off x="1714499" y="513416"/>
            <a:ext cx="5714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sz="2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Results from A-MS feldspars</a:t>
            </a:r>
            <a:endParaRPr lang="it-IT" altLang="it-IT" sz="2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985449"/>
            <a:ext cx="275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Quantitative analyses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9439" y="985449"/>
            <a:ext cx="15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Grey values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8505" y="201924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900°C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8505" y="379170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930°C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5004" y="565031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950°C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0221" y="1764610"/>
            <a:ext cx="22528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/>
              <a:t>    </a:t>
            </a:r>
            <a:r>
              <a:rPr lang="de-DE" sz="1600" dirty="0" smtClean="0"/>
              <a:t>0- 500yrs:  32 cx</a:t>
            </a:r>
          </a:p>
          <a:p>
            <a:pPr algn="r"/>
            <a:r>
              <a:rPr lang="de-DE" sz="1600" dirty="0" smtClean="0"/>
              <a:t>500-4000yrs:  17 cx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1998" y="1779998"/>
            <a:ext cx="2034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/>
              <a:t>    0-100yrs: 40 cx</a:t>
            </a:r>
          </a:p>
          <a:p>
            <a:pPr algn="r"/>
            <a:r>
              <a:rPr lang="de-DE" sz="1600" dirty="0" smtClean="0"/>
              <a:t>100-600yrs: 10 cx</a:t>
            </a:r>
            <a:endParaRPr lang="de-DE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014447" y="3383728"/>
            <a:ext cx="2221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/>
              <a:t>          0- 200yrs: 38 cx</a:t>
            </a:r>
          </a:p>
          <a:p>
            <a:pPr algn="r"/>
            <a:r>
              <a:rPr lang="de-DE" sz="1600" dirty="0" smtClean="0"/>
              <a:t>200-1200yrs: 11 cx</a:t>
            </a:r>
            <a:endParaRPr lang="de-DE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681122" y="3383728"/>
            <a:ext cx="181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/>
              <a:t>  0-  20yrs: 34 cx</a:t>
            </a:r>
          </a:p>
          <a:p>
            <a:pPr algn="r"/>
            <a:r>
              <a:rPr lang="de-DE" sz="1600" dirty="0" smtClean="0"/>
              <a:t>20-180yrs: 16 cx</a:t>
            </a:r>
            <a:endParaRPr lang="de-DE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285950" y="5065544"/>
            <a:ext cx="191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/>
              <a:t>    0-100yrs: 37 cx</a:t>
            </a:r>
          </a:p>
          <a:p>
            <a:pPr algn="r"/>
            <a:r>
              <a:rPr lang="de-DE" sz="1600" dirty="0" smtClean="0"/>
              <a:t>100-600yrs: 12 cx</a:t>
            </a:r>
            <a:endParaRPr lang="de-DE" sz="1600" dirty="0"/>
          </a:p>
        </p:txBody>
      </p:sp>
      <p:sp>
        <p:nvSpPr>
          <p:cNvPr id="45" name="TextBox 30"/>
          <p:cNvSpPr txBox="1"/>
          <p:nvPr/>
        </p:nvSpPr>
        <p:spPr>
          <a:xfrm>
            <a:off x="4571998" y="5059772"/>
            <a:ext cx="181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/>
              <a:t>0-90yrs: 34 cx</a:t>
            </a:r>
          </a:p>
          <a:p>
            <a:pPr algn="r"/>
            <a:r>
              <a:rPr lang="de-DE" sz="1600" dirty="0" smtClean="0"/>
              <a:t> &gt;90yrs: 16 cx</a:t>
            </a:r>
            <a:endParaRPr lang="de-DE" sz="1600" dirty="0"/>
          </a:p>
        </p:txBody>
      </p:sp>
      <p:sp>
        <p:nvSpPr>
          <p:cNvPr id="44" name="Rettangolo 43"/>
          <p:cNvSpPr/>
          <p:nvPr/>
        </p:nvSpPr>
        <p:spPr>
          <a:xfrm>
            <a:off x="1714499" y="1355273"/>
            <a:ext cx="5030531" cy="1756714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714500" y="4905685"/>
            <a:ext cx="5030530" cy="1824473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9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 txBox="1">
            <a:spLocks noChangeArrowheads="1"/>
          </p:cNvSpPr>
          <p:nvPr/>
        </p:nvSpPr>
        <p:spPr bwMode="auto">
          <a:xfrm>
            <a:off x="342899" y="656809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Conclusions</a:t>
            </a:r>
            <a:endParaRPr lang="it-IT" altLang="it-IT" sz="2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61"/>
          <p:cNvSpPr>
            <a:spLocks noChangeArrowheads="1"/>
          </p:cNvSpPr>
          <p:nvPr/>
        </p:nvSpPr>
        <p:spPr bwMode="auto">
          <a:xfrm>
            <a:off x="990600" y="1452407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2075" indent="0" eaLnBrk="1" hangingPunct="1">
              <a:buNone/>
            </a:pPr>
            <a:r>
              <a:rPr kumimoji="1" lang="en-US" altLang="it-IT" sz="2400" dirty="0" smtClean="0">
                <a:solidFill>
                  <a:schemeClr val="bg1"/>
                </a:solidFill>
                <a:ea typeface="Arial" charset="0"/>
              </a:rPr>
              <a:t>Residence times from </a:t>
            </a:r>
            <a:r>
              <a:rPr kumimoji="1" lang="en-US" altLang="it-IT" sz="2400" dirty="0" err="1" smtClean="0">
                <a:solidFill>
                  <a:schemeClr val="bg1"/>
                </a:solidFill>
                <a:ea typeface="Arial" charset="0"/>
              </a:rPr>
              <a:t>BaO</a:t>
            </a:r>
            <a:r>
              <a:rPr kumimoji="1" lang="en-US" altLang="it-IT" sz="2400" dirty="0" smtClean="0">
                <a:solidFill>
                  <a:schemeClr val="bg1"/>
                </a:solidFill>
                <a:ea typeface="Arial" charset="0"/>
              </a:rPr>
              <a:t>-quantitative profiles :</a:t>
            </a:r>
          </a:p>
          <a:p>
            <a:pPr marL="434975" indent="-342900" algn="ctr" eaLnBrk="1" hangingPunct="1">
              <a:buAutoNum type="arabicPlain" startAt="8"/>
            </a:pPr>
            <a:r>
              <a:rPr kumimoji="1" lang="en-US" altLang="it-IT" sz="2400" dirty="0" smtClean="0">
                <a:solidFill>
                  <a:srgbClr val="FFFF00"/>
                </a:solidFill>
                <a:ea typeface="Arial" charset="0"/>
              </a:rPr>
              <a:t>to    1200  years     at 930°C</a:t>
            </a:r>
          </a:p>
          <a:p>
            <a:pPr marL="92075" indent="0" algn="ctr" eaLnBrk="1" hangingPunct="1">
              <a:buNone/>
            </a:pPr>
            <a:endParaRPr kumimoji="1" lang="en-US" altLang="it-IT" sz="2400" dirty="0" smtClean="0">
              <a:solidFill>
                <a:srgbClr val="FFFF00"/>
              </a:solidFill>
              <a:ea typeface="Arial" charset="0"/>
            </a:endParaRPr>
          </a:p>
          <a:p>
            <a:pPr marL="92075" indent="0" algn="ctr" eaLnBrk="1" hangingPunct="1">
              <a:buNone/>
            </a:pPr>
            <a:r>
              <a:rPr kumimoji="1" lang="en-US" alt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Most of the crystals &lt;200yrs</a:t>
            </a:r>
          </a:p>
        </p:txBody>
      </p:sp>
      <p:sp>
        <p:nvSpPr>
          <p:cNvPr id="8" name="Rectangle 461"/>
          <p:cNvSpPr>
            <a:spLocks noChangeArrowheads="1"/>
          </p:cNvSpPr>
          <p:nvPr/>
        </p:nvSpPr>
        <p:spPr bwMode="auto">
          <a:xfrm>
            <a:off x="8965" y="3352800"/>
            <a:ext cx="8763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2075" indent="0" algn="ctr" eaLnBrk="1" hangingPunct="1">
              <a:buNone/>
            </a:pPr>
            <a:r>
              <a:rPr kumimoji="1" lang="en-US" altLang="it-IT" sz="2400" dirty="0" smtClean="0">
                <a:solidFill>
                  <a:schemeClr val="bg1"/>
                </a:solidFill>
                <a:ea typeface="Arial" charset="0"/>
              </a:rPr>
              <a:t>Residence </a:t>
            </a:r>
            <a:r>
              <a:rPr kumimoji="1" lang="en-US" altLang="it-IT" sz="2400" dirty="0">
                <a:solidFill>
                  <a:schemeClr val="bg1"/>
                </a:solidFill>
                <a:ea typeface="Arial" charset="0"/>
              </a:rPr>
              <a:t>times from 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</a:rPr>
              <a:t>grey scale </a:t>
            </a:r>
            <a:r>
              <a:rPr lang="it-IT" altLang="it-IT" sz="2400" dirty="0" err="1">
                <a:solidFill>
                  <a:schemeClr val="bg1"/>
                </a:solidFill>
                <a:ea typeface="Arial" charset="0"/>
              </a:rPr>
              <a:t>swath</a:t>
            </a:r>
            <a:r>
              <a:rPr lang="it-IT" altLang="it-IT" sz="2400" dirty="0">
                <a:solidFill>
                  <a:schemeClr val="bg1"/>
                </a:solidFill>
                <a:ea typeface="Arial" charset="0"/>
              </a:rPr>
              <a:t> </a:t>
            </a:r>
            <a:r>
              <a:rPr lang="it-IT" altLang="it-IT" sz="2400" dirty="0" err="1" smtClean="0">
                <a:solidFill>
                  <a:schemeClr val="bg1"/>
                </a:solidFill>
                <a:ea typeface="Arial" charset="0"/>
              </a:rPr>
              <a:t>profiles</a:t>
            </a:r>
            <a:r>
              <a:rPr lang="it-IT" altLang="it-IT" sz="2400" dirty="0" smtClean="0">
                <a:solidFill>
                  <a:schemeClr val="bg1"/>
                </a:solidFill>
                <a:ea typeface="Arial" charset="0"/>
              </a:rPr>
              <a:t> :</a:t>
            </a:r>
          </a:p>
          <a:p>
            <a:pPr marL="92075" indent="0" algn="ctr" eaLnBrk="1" hangingPunct="1">
              <a:buNone/>
            </a:pPr>
            <a:r>
              <a:rPr kumimoji="1" lang="en-US" altLang="it-IT" sz="2400" dirty="0" smtClean="0">
                <a:solidFill>
                  <a:srgbClr val="FFFF00"/>
                </a:solidFill>
                <a:ea typeface="Arial" charset="0"/>
              </a:rPr>
              <a:t>               2  to      180  </a:t>
            </a:r>
            <a:r>
              <a:rPr kumimoji="1" lang="en-US" altLang="it-IT" sz="2400" dirty="0">
                <a:solidFill>
                  <a:srgbClr val="FFFF00"/>
                </a:solidFill>
                <a:ea typeface="Arial" charset="0"/>
              </a:rPr>
              <a:t>years     at </a:t>
            </a:r>
            <a:r>
              <a:rPr kumimoji="1" lang="en-US" altLang="it-IT" sz="2400" dirty="0" smtClean="0">
                <a:solidFill>
                  <a:srgbClr val="FFFF00"/>
                </a:solidFill>
                <a:ea typeface="Arial" charset="0"/>
              </a:rPr>
              <a:t>930°C</a:t>
            </a:r>
          </a:p>
          <a:p>
            <a:pPr marL="92075" indent="0" algn="ctr" eaLnBrk="1" hangingPunct="1">
              <a:buNone/>
            </a:pPr>
            <a:endParaRPr kumimoji="1" lang="en-US" altLang="it-IT" sz="2400" dirty="0">
              <a:solidFill>
                <a:srgbClr val="FFFF00"/>
              </a:solidFill>
              <a:ea typeface="Arial" charset="0"/>
            </a:endParaRPr>
          </a:p>
          <a:p>
            <a:pPr marL="92075" indent="0" algn="ctr" eaLnBrk="1" hangingPunct="1">
              <a:buNone/>
            </a:pPr>
            <a:r>
              <a:rPr kumimoji="1" lang="en-US" altLang="it-IT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kumimoji="1" lang="en-US" altLang="it-IT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             </a:t>
            </a:r>
            <a:r>
              <a:rPr kumimoji="1" lang="en-US" alt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Most of the crystals &lt;20yrs</a:t>
            </a:r>
          </a:p>
          <a:p>
            <a:pPr marL="434975" indent="-342900" algn="ctr" eaLnBrk="1" hangingPunct="1">
              <a:buAutoNum type="arabicPlain"/>
            </a:pPr>
            <a:endParaRPr kumimoji="1" lang="en-US" altLang="it-IT" sz="18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55192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228600" y="1320443"/>
            <a:ext cx="2514600" cy="609600"/>
          </a:xfrm>
          <a:prstGeom prst="roundRect">
            <a:avLst/>
          </a:prstGeom>
          <a:solidFill>
            <a:srgbClr val="C8D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1" name="Rectangle 461"/>
          <p:cNvSpPr>
            <a:spLocks noChangeArrowheads="1"/>
          </p:cNvSpPr>
          <p:nvPr/>
        </p:nvSpPr>
        <p:spPr bwMode="auto">
          <a:xfrm>
            <a:off x="-304800" y="1376611"/>
            <a:ext cx="3505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Agnano</a:t>
            </a:r>
            <a:r>
              <a:rPr kumimoji="1" lang="en-US" alt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-Monte </a:t>
            </a:r>
            <a:r>
              <a:rPr kumimoji="1" lang="en-US" alt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Spina</a:t>
            </a:r>
            <a:endParaRPr kumimoji="1" lang="en-US" altLang="it-IT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461"/>
          <p:cNvSpPr>
            <a:spLocks noChangeArrowheads="1"/>
          </p:cNvSpPr>
          <p:nvPr/>
        </p:nvSpPr>
        <p:spPr bwMode="auto">
          <a:xfrm>
            <a:off x="152401" y="837365"/>
            <a:ext cx="2590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Eruption</a:t>
            </a:r>
            <a:endParaRPr kumimoji="1" lang="en-US" altLang="it-IT" sz="1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ectangle 461"/>
          <p:cNvSpPr>
            <a:spLocks noChangeArrowheads="1"/>
          </p:cNvSpPr>
          <p:nvPr/>
        </p:nvSpPr>
        <p:spPr bwMode="auto">
          <a:xfrm>
            <a:off x="4876800" y="837365"/>
            <a:ext cx="2590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age (</a:t>
            </a:r>
            <a:r>
              <a:rPr kumimoji="1" lang="en-US" altLang="it-IT" sz="18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ka</a:t>
            </a: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B.P.)</a:t>
            </a:r>
            <a:r>
              <a:rPr kumimoji="1" lang="en-US" altLang="it-IT" sz="1800" b="1" baseline="30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#</a:t>
            </a:r>
            <a:endParaRPr kumimoji="1" lang="en-US" altLang="it-IT" sz="1800" b="1" baseline="30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ectangle 461"/>
          <p:cNvSpPr>
            <a:spLocks noChangeArrowheads="1"/>
          </p:cNvSpPr>
          <p:nvPr/>
        </p:nvSpPr>
        <p:spPr bwMode="auto">
          <a:xfrm>
            <a:off x="2590800" y="837365"/>
            <a:ext cx="2590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volume (km</a:t>
            </a:r>
            <a:r>
              <a:rPr kumimoji="1" lang="en-US" altLang="it-IT" sz="1800" b="1" baseline="30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D.R.E)*</a:t>
            </a:r>
            <a:endParaRPr kumimoji="1" lang="en-US" altLang="it-IT" sz="1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228600" y="1904165"/>
            <a:ext cx="2514600" cy="450063"/>
          </a:xfrm>
          <a:prstGeom prst="roundRect">
            <a:avLst/>
          </a:prstGeom>
          <a:solidFill>
            <a:srgbClr val="AEC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6" name="Rectangle 461"/>
          <p:cNvSpPr>
            <a:spLocks noChangeArrowheads="1"/>
          </p:cNvSpPr>
          <p:nvPr/>
        </p:nvSpPr>
        <p:spPr bwMode="auto">
          <a:xfrm>
            <a:off x="228600" y="1980365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latin typeface="+mj-lt"/>
                <a:cs typeface="Times New Roman" panose="02020603050405020304" pitchFamily="18" charset="0"/>
              </a:rPr>
              <a:t>Paleoastroni</a:t>
            </a:r>
            <a:r>
              <a:rPr kumimoji="1" lang="en-US" altLang="it-IT" sz="1600" dirty="0" smtClean="0">
                <a:latin typeface="+mj-lt"/>
                <a:cs typeface="Times New Roman" panose="02020603050405020304" pitchFamily="18" charset="0"/>
              </a:rPr>
              <a:t> 2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228600" y="2361365"/>
            <a:ext cx="2514600" cy="450063"/>
          </a:xfrm>
          <a:prstGeom prst="roundRect">
            <a:avLst/>
          </a:prstGeom>
          <a:solidFill>
            <a:srgbClr val="AEC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8" name="Rectangle 461"/>
          <p:cNvSpPr>
            <a:spLocks noChangeArrowheads="1"/>
          </p:cNvSpPr>
          <p:nvPr/>
        </p:nvSpPr>
        <p:spPr bwMode="auto">
          <a:xfrm>
            <a:off x="228600" y="2419437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latin typeface="+mj-lt"/>
                <a:cs typeface="Times New Roman" panose="02020603050405020304" pitchFamily="18" charset="0"/>
              </a:rPr>
              <a:t>Paleoastroni</a:t>
            </a:r>
            <a:r>
              <a:rPr kumimoji="1" lang="en-US" altLang="it-IT" sz="1600" dirty="0" smtClean="0">
                <a:latin typeface="+mj-lt"/>
                <a:cs typeface="Times New Roman" panose="02020603050405020304" pitchFamily="18" charset="0"/>
              </a:rPr>
              <a:t> 1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28600" y="2818565"/>
            <a:ext cx="2514600" cy="450063"/>
          </a:xfrm>
          <a:prstGeom prst="roundRect">
            <a:avLst/>
          </a:prstGeom>
          <a:solidFill>
            <a:srgbClr val="AEC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0" name="Rectangle 461"/>
          <p:cNvSpPr>
            <a:spLocks noChangeArrowheads="1"/>
          </p:cNvSpPr>
          <p:nvPr/>
        </p:nvSpPr>
        <p:spPr bwMode="auto">
          <a:xfrm>
            <a:off x="228600" y="2861011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latin typeface="+mj-lt"/>
                <a:cs typeface="Times New Roman" panose="02020603050405020304" pitchFamily="18" charset="0"/>
              </a:rPr>
              <a:t>Agnano</a:t>
            </a:r>
            <a:r>
              <a:rPr kumimoji="1" lang="en-US" altLang="it-IT" sz="1600" dirty="0" smtClean="0">
                <a:latin typeface="+mj-lt"/>
                <a:cs typeface="Times New Roman" panose="02020603050405020304" pitchFamily="18" charset="0"/>
              </a:rPr>
              <a:t> 3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304799" y="4295591"/>
            <a:ext cx="2514600" cy="450063"/>
          </a:xfrm>
          <a:prstGeom prst="roundRect">
            <a:avLst/>
          </a:prstGeom>
          <a:solidFill>
            <a:srgbClr val="D7A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4" name="Rectangle 461"/>
          <p:cNvSpPr>
            <a:spLocks noChangeArrowheads="1"/>
          </p:cNvSpPr>
          <p:nvPr/>
        </p:nvSpPr>
        <p:spPr bwMode="auto">
          <a:xfrm>
            <a:off x="304799" y="4348641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>
                <a:latin typeface="+mj-lt"/>
                <a:cs typeface="Times New Roman" panose="02020603050405020304" pitchFamily="18" charset="0"/>
              </a:rPr>
              <a:t>Monte </a:t>
            </a:r>
            <a:r>
              <a:rPr kumimoji="1" lang="en-US" altLang="it-IT" sz="1600" dirty="0" err="1">
                <a:latin typeface="+mj-lt"/>
                <a:cs typeface="Times New Roman" panose="02020603050405020304" pitchFamily="18" charset="0"/>
              </a:rPr>
              <a:t>Sant’Angelo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304799" y="4729641"/>
            <a:ext cx="2514600" cy="450063"/>
          </a:xfrm>
          <a:prstGeom prst="roundRect">
            <a:avLst/>
          </a:prstGeom>
          <a:solidFill>
            <a:srgbClr val="D7A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8" name="Rectangle 461"/>
          <p:cNvSpPr>
            <a:spLocks noChangeArrowheads="1"/>
          </p:cNvSpPr>
          <p:nvPr/>
        </p:nvSpPr>
        <p:spPr bwMode="auto">
          <a:xfrm>
            <a:off x="304799" y="4794850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latin typeface="+mj-lt"/>
                <a:cs typeface="Times New Roman" panose="02020603050405020304" pitchFamily="18" charset="0"/>
              </a:rPr>
              <a:t>Agnano</a:t>
            </a:r>
            <a:r>
              <a:rPr kumimoji="1" lang="en-US" altLang="it-IT" sz="1600" dirty="0" smtClean="0">
                <a:latin typeface="+mj-lt"/>
                <a:cs typeface="Times New Roman" panose="02020603050405020304" pitchFamily="18" charset="0"/>
              </a:rPr>
              <a:t> 2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304799" y="5177578"/>
            <a:ext cx="2514600" cy="450063"/>
          </a:xfrm>
          <a:prstGeom prst="roundRect">
            <a:avLst/>
          </a:prstGeom>
          <a:solidFill>
            <a:srgbClr val="D7A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30" name="Rectangle 461"/>
          <p:cNvSpPr>
            <a:spLocks noChangeArrowheads="1"/>
          </p:cNvSpPr>
          <p:nvPr/>
        </p:nvSpPr>
        <p:spPr bwMode="auto">
          <a:xfrm>
            <a:off x="304799" y="5242787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latin typeface="+mj-lt"/>
                <a:cs typeface="Times New Roman" panose="02020603050405020304" pitchFamily="18" charset="0"/>
              </a:rPr>
              <a:t>Agnano</a:t>
            </a:r>
            <a:r>
              <a:rPr kumimoji="1" lang="en-US" altLang="it-IT" sz="1600" dirty="0" smtClean="0">
                <a:latin typeface="+mj-lt"/>
                <a:cs typeface="Times New Roman" panose="02020603050405020304" pitchFamily="18" charset="0"/>
              </a:rPr>
              <a:t> 1</a:t>
            </a:r>
            <a:endParaRPr kumimoji="1" lang="en-US" altLang="it-IT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Rettangolo arrotondato 30"/>
          <p:cNvSpPr/>
          <p:nvPr/>
        </p:nvSpPr>
        <p:spPr>
          <a:xfrm>
            <a:off x="304799" y="5628028"/>
            <a:ext cx="2514600" cy="572563"/>
          </a:xfrm>
          <a:prstGeom prst="roundRect">
            <a:avLst/>
          </a:prstGeom>
          <a:solidFill>
            <a:srgbClr val="C348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461"/>
          <p:cNvSpPr>
            <a:spLocks noChangeArrowheads="1"/>
          </p:cNvSpPr>
          <p:nvPr/>
        </p:nvSpPr>
        <p:spPr bwMode="auto">
          <a:xfrm>
            <a:off x="304799" y="5743391"/>
            <a:ext cx="2514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800" dirty="0" err="1" smtClean="0">
                <a:latin typeface="+mj-lt"/>
                <a:cs typeface="Times New Roman" panose="02020603050405020304" pitchFamily="18" charset="0"/>
              </a:rPr>
              <a:t>Paleosol</a:t>
            </a:r>
            <a:r>
              <a:rPr kumimoji="1" lang="en-US" altLang="it-IT" sz="1800" dirty="0" smtClean="0">
                <a:latin typeface="+mj-lt"/>
                <a:cs typeface="Times New Roman" panose="02020603050405020304" pitchFamily="18" charset="0"/>
              </a:rPr>
              <a:t> B</a:t>
            </a:r>
            <a:endParaRPr kumimoji="1" lang="en-US" altLang="it-IT" sz="1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Rectangle 461"/>
          <p:cNvSpPr>
            <a:spLocks noChangeArrowheads="1"/>
          </p:cNvSpPr>
          <p:nvPr/>
        </p:nvSpPr>
        <p:spPr bwMode="auto">
          <a:xfrm>
            <a:off x="2743200" y="1446965"/>
            <a:ext cx="2514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0.854</a:t>
            </a:r>
            <a:endParaRPr kumimoji="1" lang="en-US" altLang="it-IT" sz="20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Rectangle 461"/>
          <p:cNvSpPr>
            <a:spLocks noChangeArrowheads="1"/>
          </p:cNvSpPr>
          <p:nvPr/>
        </p:nvSpPr>
        <p:spPr bwMode="auto">
          <a:xfrm>
            <a:off x="2743200" y="1995378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0.010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Rectangle 461"/>
          <p:cNvSpPr>
            <a:spLocks noChangeArrowheads="1"/>
          </p:cNvSpPr>
          <p:nvPr/>
        </p:nvSpPr>
        <p:spPr bwMode="auto">
          <a:xfrm>
            <a:off x="2743200" y="2434450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0.050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Rectangle 461"/>
          <p:cNvSpPr>
            <a:spLocks noChangeArrowheads="1"/>
          </p:cNvSpPr>
          <p:nvPr/>
        </p:nvSpPr>
        <p:spPr bwMode="auto">
          <a:xfrm>
            <a:off x="2743200" y="2876024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0.186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461"/>
          <p:cNvSpPr>
            <a:spLocks noChangeArrowheads="1"/>
          </p:cNvSpPr>
          <p:nvPr/>
        </p:nvSpPr>
        <p:spPr bwMode="auto">
          <a:xfrm>
            <a:off x="2819399" y="4363654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0.070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Rectangle 461"/>
          <p:cNvSpPr>
            <a:spLocks noChangeArrowheads="1"/>
          </p:cNvSpPr>
          <p:nvPr/>
        </p:nvSpPr>
        <p:spPr bwMode="auto">
          <a:xfrm>
            <a:off x="2819399" y="4809863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0.014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Rectangle 461"/>
          <p:cNvSpPr>
            <a:spLocks noChangeArrowheads="1"/>
          </p:cNvSpPr>
          <p:nvPr/>
        </p:nvSpPr>
        <p:spPr bwMode="auto">
          <a:xfrm>
            <a:off x="2819399" y="5257800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0.018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ctangle 461"/>
          <p:cNvSpPr>
            <a:spLocks noChangeArrowheads="1"/>
          </p:cNvSpPr>
          <p:nvPr/>
        </p:nvSpPr>
        <p:spPr bwMode="auto">
          <a:xfrm>
            <a:off x="4953000" y="1446965"/>
            <a:ext cx="2514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4.67±0.09</a:t>
            </a:r>
            <a:endParaRPr kumimoji="1" lang="en-US" altLang="it-IT" sz="20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Rectangle 461"/>
          <p:cNvSpPr>
            <a:spLocks noChangeArrowheads="1"/>
          </p:cNvSpPr>
          <p:nvPr/>
        </p:nvSpPr>
        <p:spPr bwMode="auto">
          <a:xfrm>
            <a:off x="4953000" y="1995378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4.71±0.07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Rectangle 461"/>
          <p:cNvSpPr>
            <a:spLocks noChangeArrowheads="1"/>
          </p:cNvSpPr>
          <p:nvPr/>
        </p:nvSpPr>
        <p:spPr bwMode="auto">
          <a:xfrm>
            <a:off x="4953000" y="2434450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4.68±0.09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61"/>
          <p:cNvSpPr>
            <a:spLocks noChangeArrowheads="1"/>
          </p:cNvSpPr>
          <p:nvPr/>
        </p:nvSpPr>
        <p:spPr bwMode="auto">
          <a:xfrm>
            <a:off x="4953000" y="2876024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4.78±0.04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61"/>
          <p:cNvSpPr>
            <a:spLocks noChangeArrowheads="1"/>
          </p:cNvSpPr>
          <p:nvPr/>
        </p:nvSpPr>
        <p:spPr bwMode="auto">
          <a:xfrm>
            <a:off x="5029199" y="4363654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5.08±0.12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Rectangle 461"/>
          <p:cNvSpPr>
            <a:spLocks noChangeArrowheads="1"/>
          </p:cNvSpPr>
          <p:nvPr/>
        </p:nvSpPr>
        <p:spPr bwMode="auto">
          <a:xfrm>
            <a:off x="5029199" y="4809863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n.a</a:t>
            </a: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8" name="Rectangle 461"/>
          <p:cNvSpPr>
            <a:spLocks noChangeArrowheads="1"/>
          </p:cNvSpPr>
          <p:nvPr/>
        </p:nvSpPr>
        <p:spPr bwMode="auto">
          <a:xfrm>
            <a:off x="5029199" y="5257800"/>
            <a:ext cx="2514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5.56±0.05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2895600" y="1938669"/>
            <a:ext cx="5715000" cy="80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2895600" y="3274962"/>
            <a:ext cx="5715000" cy="80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2895600" y="4377520"/>
            <a:ext cx="5715000" cy="80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V="1">
            <a:off x="2895600" y="5793044"/>
            <a:ext cx="5715000" cy="80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>
            <a:off x="7162801" y="1980365"/>
            <a:ext cx="0" cy="1234213"/>
          </a:xfrm>
          <a:prstGeom prst="straightConnector1">
            <a:avLst/>
          </a:prstGeom>
          <a:ln w="31750">
            <a:solidFill>
              <a:srgbClr val="FF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461"/>
          <p:cNvSpPr>
            <a:spLocks noChangeArrowheads="1"/>
          </p:cNvSpPr>
          <p:nvPr/>
        </p:nvSpPr>
        <p:spPr bwMode="auto">
          <a:xfrm>
            <a:off x="6858000" y="2418455"/>
            <a:ext cx="1600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rgbClr val="FFFF00"/>
                </a:solidFill>
                <a:latin typeface="+mj-lt"/>
                <a:cs typeface="Times New Roman"/>
              </a:rPr>
              <a:t>~</a:t>
            </a:r>
            <a:r>
              <a:rPr kumimoji="1" lang="en-US" altLang="it-IT" sz="200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100 </a:t>
            </a:r>
            <a:r>
              <a:rPr kumimoji="1" lang="en-US" altLang="it-IT" sz="2000" dirty="0" err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yrs</a:t>
            </a:r>
            <a:endParaRPr kumimoji="1" lang="en-US" altLang="it-IT" sz="20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Connettore 2 53"/>
          <p:cNvCxnSpPr/>
          <p:nvPr/>
        </p:nvCxnSpPr>
        <p:spPr>
          <a:xfrm flipH="1">
            <a:off x="7152829" y="3275765"/>
            <a:ext cx="9974" cy="1087576"/>
          </a:xfrm>
          <a:prstGeom prst="straightConnector1">
            <a:avLst/>
          </a:prstGeom>
          <a:ln w="3175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61"/>
          <p:cNvSpPr>
            <a:spLocks noChangeArrowheads="1"/>
          </p:cNvSpPr>
          <p:nvPr/>
        </p:nvSpPr>
        <p:spPr bwMode="auto">
          <a:xfrm>
            <a:off x="6934199" y="3646048"/>
            <a:ext cx="1600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chemeClr val="bg1"/>
                </a:solidFill>
                <a:latin typeface="+mj-lt"/>
                <a:cs typeface="Times New Roman"/>
              </a:rPr>
              <a:t>~</a:t>
            </a:r>
            <a:r>
              <a:rPr kumimoji="1" lang="en-US" altLang="it-IT" sz="2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300 </a:t>
            </a:r>
            <a:r>
              <a:rPr kumimoji="1" lang="en-US" altLang="it-IT" sz="2000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yrs</a:t>
            </a:r>
            <a:endParaRPr kumimoji="1" lang="en-US" altLang="it-IT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7" name="Connettore 2 56"/>
          <p:cNvCxnSpPr/>
          <p:nvPr/>
        </p:nvCxnSpPr>
        <p:spPr>
          <a:xfrm>
            <a:off x="7152829" y="4532931"/>
            <a:ext cx="1" cy="1263987"/>
          </a:xfrm>
          <a:prstGeom prst="straightConnector1">
            <a:avLst/>
          </a:prstGeom>
          <a:ln w="3175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461"/>
          <p:cNvSpPr>
            <a:spLocks noChangeArrowheads="1"/>
          </p:cNvSpPr>
          <p:nvPr/>
        </p:nvSpPr>
        <p:spPr bwMode="auto">
          <a:xfrm>
            <a:off x="6934200" y="4990738"/>
            <a:ext cx="1600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chemeClr val="bg1"/>
                </a:solidFill>
                <a:latin typeface="+mj-lt"/>
                <a:cs typeface="Times New Roman"/>
              </a:rPr>
              <a:t>~</a:t>
            </a:r>
            <a:r>
              <a:rPr kumimoji="1" lang="en-US" altLang="it-IT" sz="2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500 </a:t>
            </a:r>
            <a:r>
              <a:rPr kumimoji="1" lang="en-US" altLang="it-IT" sz="2000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yrs</a:t>
            </a:r>
            <a:endParaRPr kumimoji="1" lang="en-US" altLang="it-IT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Rectangle 461"/>
          <p:cNvSpPr>
            <a:spLocks noChangeArrowheads="1"/>
          </p:cNvSpPr>
          <p:nvPr/>
        </p:nvSpPr>
        <p:spPr bwMode="auto">
          <a:xfrm>
            <a:off x="5029199" y="3600038"/>
            <a:ext cx="2344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2000" dirty="0" smtClean="0">
                <a:solidFill>
                  <a:schemeClr val="bg1"/>
                </a:solidFill>
                <a:latin typeface="+mj-lt"/>
                <a:cs typeface="Times New Roman"/>
              </a:rPr>
              <a:t>quiescence</a:t>
            </a:r>
            <a:endParaRPr kumimoji="1" lang="en-US" altLang="it-IT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Rectangle 461"/>
          <p:cNvSpPr>
            <a:spLocks noChangeArrowheads="1"/>
          </p:cNvSpPr>
          <p:nvPr/>
        </p:nvSpPr>
        <p:spPr bwMode="auto">
          <a:xfrm>
            <a:off x="6400802" y="837365"/>
            <a:ext cx="2590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176213" algn="ctr" eaLnBrk="1" hangingPunct="1">
              <a:buNone/>
            </a:pPr>
            <a:r>
              <a:rPr kumimoji="1" lang="en-US" altLang="it-IT" sz="1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time span</a:t>
            </a:r>
            <a:endParaRPr kumimoji="1" lang="en-US" altLang="it-IT" sz="1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3561644" y="6437156"/>
            <a:ext cx="55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None/>
            </a:pPr>
            <a:r>
              <a:rPr lang="en-US" altLang="it-IT" sz="1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* </a:t>
            </a:r>
            <a:r>
              <a:rPr lang="en-US" altLang="it-IT" sz="1000" i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Orsi</a:t>
            </a:r>
            <a:r>
              <a:rPr lang="en-US" altLang="it-IT" sz="10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et al</a:t>
            </a:r>
            <a:r>
              <a:rPr lang="en-US" altLang="it-IT" sz="1000" i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., E.P.S.L., 2009</a:t>
            </a:r>
            <a:endParaRPr lang="en-US" altLang="it-IT" sz="1000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r" eaLnBrk="1" hangingPunct="1">
              <a:buNone/>
            </a:pPr>
            <a:r>
              <a:rPr lang="en-US" altLang="it-IT" sz="1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# </a:t>
            </a:r>
            <a:r>
              <a:rPr lang="en-US" altLang="it-IT" sz="1000" i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Orsi</a:t>
            </a:r>
            <a:r>
              <a:rPr lang="en-US" altLang="it-IT" sz="1000" i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et al., </a:t>
            </a:r>
            <a:r>
              <a:rPr lang="en-US" altLang="it-IT" sz="1000" i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Landesmuseum</a:t>
            </a:r>
            <a:r>
              <a:rPr lang="en-US" altLang="it-IT" sz="10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it-IT" sz="1000" i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für</a:t>
            </a:r>
            <a:r>
              <a:rPr lang="en-US" altLang="it-IT" sz="1000" i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it-IT" sz="1000" i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Vorgeschichte</a:t>
            </a:r>
            <a:r>
              <a:rPr lang="en-US" altLang="it-IT" sz="1000" i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2013</a:t>
            </a:r>
            <a:endParaRPr lang="en-US" altLang="it-IT" sz="1000" b="1" i="1" u="sng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99930" y="2680454"/>
            <a:ext cx="5458538" cy="1077218"/>
          </a:xfrm>
          <a:prstGeom prst="rect">
            <a:avLst/>
          </a:prstGeom>
          <a:solidFill>
            <a:srgbClr val="3F74D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Residence times correspond to eruption frequencies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037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  <a:extLst/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590800" y="2508375"/>
            <a:ext cx="3429000" cy="1041247"/>
          </a:xfrm>
          <a:prstGeom prst="rect">
            <a:avLst/>
          </a:prstGeom>
          <a:solidFill>
            <a:srgbClr val="D6ECEE">
              <a:alpha val="41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it-IT" alt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Thanks for </a:t>
            </a:r>
          </a:p>
          <a:p>
            <a:pPr algn="ctr">
              <a:lnSpc>
                <a:spcPct val="115000"/>
              </a:lnSpc>
              <a:defRPr/>
            </a:pPr>
            <a:r>
              <a:rPr lang="it-IT" alt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your attention</a:t>
            </a:r>
            <a:endParaRPr lang="it-IT" altLang="it-IT" sz="2800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8" name="Picture 32" descr="Logo_UN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6125799"/>
            <a:ext cx="6794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Logo_ING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6117862"/>
            <a:ext cx="5127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27" y="6117861"/>
            <a:ext cx="729673" cy="6092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1000" y="152400"/>
            <a:ext cx="3429000" cy="1384995"/>
          </a:xfrm>
          <a:prstGeom prst="rect">
            <a:avLst/>
          </a:prstGeom>
          <a:solidFill>
            <a:srgbClr val="D6ECEE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Residence times: </a:t>
            </a:r>
          </a:p>
          <a:p>
            <a:pPr algn="ctr"/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 to hundreds of years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11973" y="708410"/>
            <a:ext cx="3462199" cy="1384995"/>
          </a:xfrm>
          <a:prstGeom prst="rect">
            <a:avLst/>
          </a:prstGeom>
          <a:solidFill>
            <a:srgbClr val="D6ECEE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Eruption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frequencies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A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hundreds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667000" y="4302486"/>
            <a:ext cx="4191000" cy="1384995"/>
          </a:xfrm>
          <a:prstGeom prst="rect">
            <a:avLst/>
          </a:prstGeom>
          <a:solidFill>
            <a:srgbClr val="D6ECEE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Magma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hundreds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675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/>
      <p:bldP spid="3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444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Phlegrean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Volcanic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District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a large area with high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volcanic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risk</a:t>
            </a:r>
            <a:endParaRPr lang="it-IT" altLang="it-IT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665606" name="Text Box 6"/>
          <p:cNvSpPr txBox="1">
            <a:spLocks noChangeArrowheads="1"/>
          </p:cNvSpPr>
          <p:nvPr/>
        </p:nvSpPr>
        <p:spPr bwMode="auto">
          <a:xfrm>
            <a:off x="6004032" y="1219200"/>
            <a:ext cx="316695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Campi Flegrei caldera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200" dirty="0" smtClean="0">
                <a:solidFill>
                  <a:schemeClr val="bg1"/>
                </a:solidFill>
                <a:ea typeface="Arial" charset="0"/>
              </a:rPr>
              <a:t>(or </a:t>
            </a:r>
            <a:r>
              <a:rPr lang="it-IT" altLang="it-IT" sz="1200" dirty="0" smtClean="0">
                <a:solidFill>
                  <a:srgbClr val="FFFF00"/>
                </a:solidFill>
                <a:ea typeface="Arial" charset="0"/>
              </a:rPr>
              <a:t>Phlegrean </a:t>
            </a:r>
            <a:r>
              <a:rPr lang="it-IT" altLang="it-IT" sz="1200" dirty="0" err="1" smtClean="0">
                <a:solidFill>
                  <a:srgbClr val="FFFF00"/>
                </a:solidFill>
                <a:ea typeface="Arial" charset="0"/>
              </a:rPr>
              <a:t>Fields</a:t>
            </a:r>
            <a:r>
              <a:rPr lang="it-IT" altLang="it-IT" sz="1200" dirty="0" smtClean="0">
                <a:solidFill>
                  <a:schemeClr val="bg1"/>
                </a:solidFill>
                <a:ea typeface="Arial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it-IT" altLang="it-IT" dirty="0">
              <a:solidFill>
                <a:schemeClr val="bg1"/>
              </a:solidFill>
              <a:ea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800" dirty="0" smtClean="0">
                <a:solidFill>
                  <a:schemeClr val="bg1"/>
                </a:solidFill>
                <a:ea typeface="Arial" charset="0"/>
              </a:rPr>
              <a:t>Ischia Island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it-IT" altLang="it-IT" dirty="0">
              <a:solidFill>
                <a:schemeClr val="bg1"/>
              </a:solidFill>
              <a:ea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it-IT" altLang="it-IT" sz="1800" dirty="0" smtClean="0">
                <a:solidFill>
                  <a:schemeClr val="bg1"/>
                </a:solidFill>
                <a:ea typeface="Arial" charset="0"/>
              </a:rPr>
              <a:t>Procida Island</a:t>
            </a:r>
          </a:p>
        </p:txBody>
      </p:sp>
      <p:sp>
        <p:nvSpPr>
          <p:cNvPr id="665610" name="Text Box 10"/>
          <p:cNvSpPr txBox="1">
            <a:spLocks noChangeArrowheads="1"/>
          </p:cNvSpPr>
          <p:nvPr/>
        </p:nvSpPr>
        <p:spPr bwMode="auto">
          <a:xfrm>
            <a:off x="6019800" y="3276600"/>
            <a:ext cx="30099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strong </a:t>
            </a:r>
            <a:r>
              <a:rPr lang="en-US" altLang="it-IT" sz="1800" dirty="0">
                <a:solidFill>
                  <a:schemeClr val="bg1"/>
                </a:solidFill>
                <a:ea typeface="Arial" charset="0"/>
              </a:rPr>
              <a:t>explosive activity in the </a:t>
            </a: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past 60 </a:t>
            </a:r>
            <a:r>
              <a:rPr lang="en-US" altLang="it-IT" sz="1800" dirty="0" err="1" smtClean="0">
                <a:solidFill>
                  <a:schemeClr val="bg1"/>
                </a:solidFill>
                <a:ea typeface="Arial" charset="0"/>
              </a:rPr>
              <a:t>ka</a:t>
            </a: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, </a:t>
            </a:r>
            <a:endParaRPr lang="en-US" altLang="it-IT" sz="1800" dirty="0">
              <a:solidFill>
                <a:schemeClr val="bg1"/>
              </a:solidFill>
              <a:ea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last eruption 1538 AD</a:t>
            </a:r>
            <a:endParaRPr lang="en-US" altLang="it-IT" sz="1800" i="1" u="sng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19800" y="4840069"/>
            <a:ext cx="309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it-IT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Campi</a:t>
            </a:r>
            <a:r>
              <a:rPr lang="en-US" altLang="it-IT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 </a:t>
            </a:r>
            <a:r>
              <a:rPr lang="en-US" altLang="it-IT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Flegrei</a:t>
            </a:r>
            <a:r>
              <a:rPr lang="en-US" altLang="it-IT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</a:rPr>
              <a:t> caldera </a:t>
            </a: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is inhabited by 500,000 people</a:t>
            </a:r>
            <a:endParaRPr lang="en-US" altLang="it-IT" sz="1800" i="1" dirty="0" smtClean="0">
              <a:solidFill>
                <a:schemeClr val="bg1"/>
              </a:solidFill>
              <a:ea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2702" y="1600200"/>
            <a:ext cx="5851632" cy="4095750"/>
            <a:chOff x="320568" y="1626690"/>
            <a:chExt cx="5546832" cy="3692461"/>
          </a:xfrm>
        </p:grpSpPr>
        <p:grpSp>
          <p:nvGrpSpPr>
            <p:cNvPr id="4" name="Group 3"/>
            <p:cNvGrpSpPr/>
            <p:nvPr/>
          </p:nvGrpSpPr>
          <p:grpSpPr>
            <a:xfrm>
              <a:off x="320568" y="1626690"/>
              <a:ext cx="5546832" cy="3692461"/>
              <a:chOff x="349250" y="1633071"/>
              <a:chExt cx="5546832" cy="369246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50" y="1633071"/>
                <a:ext cx="5515082" cy="3692461"/>
              </a:xfrm>
              <a:prstGeom prst="rect">
                <a:avLst/>
              </a:prstGeom>
            </p:spPr>
          </p:pic>
          <p:pic>
            <p:nvPicPr>
              <p:cNvPr id="11" name="Picture 2" descr="distretto flegreo"/>
              <p:cNvPicPr>
                <a:picLocks noChangeAspect="1" noChangeArrowheads="1"/>
              </p:cNvPicPr>
              <p:nvPr/>
            </p:nvPicPr>
            <p:blipFill rotWithShape="1">
              <a:blip r:embed="rId4">
                <a:lum bright="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9" t="62217"/>
              <a:stretch/>
            </p:blipFill>
            <p:spPr bwMode="auto">
              <a:xfrm>
                <a:off x="4419600" y="3622748"/>
                <a:ext cx="1476482" cy="170278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634504" y="2133600"/>
              <a:ext cx="1536525" cy="3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ea typeface="Arial" charset="0"/>
                </a:rPr>
                <a:t>Campi Flegrei</a:t>
              </a:r>
              <a:endParaRPr lang="de-DE" dirty="0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05588" y="4194601"/>
              <a:ext cx="746381" cy="3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ea typeface="Arial" charset="0"/>
                </a:rPr>
                <a:t>Ischia</a:t>
              </a:r>
              <a:endParaRPr lang="de-DE" dirty="0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10941" y="3708400"/>
              <a:ext cx="916565" cy="3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ea typeface="Arial" charset="0"/>
                </a:rPr>
                <a:t>Procida</a:t>
              </a:r>
              <a:endParaRPr lang="de-DE" dirty="0">
                <a:solidFill>
                  <a:schemeClr val="bg1"/>
                </a:solidFill>
                <a:ea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21851" y="2563976"/>
              <a:ext cx="636977" cy="23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ea typeface="Arial" charset="0"/>
                </a:rPr>
                <a:t>Agnano</a:t>
              </a:r>
              <a:endParaRPr lang="de-DE" sz="1100" dirty="0">
                <a:solidFill>
                  <a:schemeClr val="bg1"/>
                </a:solidFill>
                <a:ea typeface="Arial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724400" y="2819400"/>
              <a:ext cx="228600" cy="84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73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6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6" grpId="0"/>
      <p:bldP spid="66561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5281717" y="3811063"/>
            <a:ext cx="36544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catastrophic explosive eruptions, accompanied by caldera collapse events, marked the </a:t>
            </a:r>
            <a:r>
              <a:rPr lang="en-US" alt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Flegrei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i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Campanian </a:t>
            </a:r>
            <a:r>
              <a:rPr lang="en-US" altLang="it-IT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Ignimbrite (39 </a:t>
            </a:r>
            <a:r>
              <a:rPr lang="en-US" altLang="it-IT" sz="1800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altLang="it-IT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800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800" i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i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Neapolitan </a:t>
            </a:r>
            <a:r>
              <a:rPr lang="en-US" altLang="it-IT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Tuff (15 </a:t>
            </a:r>
            <a:r>
              <a:rPr lang="en-US" altLang="it-IT" sz="1800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altLang="it-IT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9939" name="Picture 4" descr="crono_flegr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4225"/>
            <a:ext cx="4697413" cy="5881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692275" y="5649913"/>
            <a:ext cx="2592388" cy="188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92275" y="4868863"/>
            <a:ext cx="2592388" cy="188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sp>
        <p:nvSpPr>
          <p:cNvPr id="39947" name="Rectangle 6"/>
          <p:cNvSpPr>
            <a:spLocks noChangeArrowheads="1"/>
          </p:cNvSpPr>
          <p:nvPr/>
        </p:nvSpPr>
        <p:spPr bwMode="auto">
          <a:xfrm>
            <a:off x="250825" y="44450"/>
            <a:ext cx="86423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 Flegrei –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Volcanology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94" y="784225"/>
            <a:ext cx="3311056" cy="2526136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191000" y="2257211"/>
            <a:ext cx="622300" cy="33423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209800" y="2133600"/>
            <a:ext cx="1143000" cy="16711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391400" y="1676400"/>
            <a:ext cx="685800" cy="152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199960" y="4986487"/>
            <a:ext cx="38179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  <a:r>
              <a:rPr lang="en-US" altLang="it-IT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epoch 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(5.5 – 3.7 </a:t>
            </a:r>
            <a:r>
              <a:rPr lang="en-US" altLang="it-IT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B.P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22 eruptions occurred, from 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vents 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Neapolitan Yellow Tuff caldera, mostly in its North-Eastern portion</a:t>
            </a:r>
            <a:endParaRPr lang="en-US" altLang="it-IT" sz="1800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257118" y="3408764"/>
            <a:ext cx="360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72 eruptions, mostly explosive, occurred during the </a:t>
            </a:r>
            <a:r>
              <a:rPr lang="en-US" altLang="it-IT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Period</a:t>
            </a:r>
            <a:r>
              <a:rPr lang="en-US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some of them accompanied by caldera collapse</a:t>
            </a:r>
            <a:endParaRPr lang="en-US" altLang="it-IT" sz="1800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ccia a destra 6"/>
          <p:cNvSpPr/>
          <p:nvPr/>
        </p:nvSpPr>
        <p:spPr>
          <a:xfrm rot="10800000">
            <a:off x="5092700" y="6149975"/>
            <a:ext cx="360363" cy="87313"/>
          </a:xfrm>
          <a:prstGeom prst="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ccia a destra 7"/>
          <p:cNvSpPr/>
          <p:nvPr/>
        </p:nvSpPr>
        <p:spPr>
          <a:xfrm rot="10800000">
            <a:off x="5092700" y="5357813"/>
            <a:ext cx="360363" cy="87312"/>
          </a:xfrm>
          <a:prstGeom prst="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ccia a destra 9"/>
          <p:cNvSpPr/>
          <p:nvPr/>
        </p:nvSpPr>
        <p:spPr>
          <a:xfrm rot="10800000">
            <a:off x="5092700" y="2852738"/>
            <a:ext cx="360363" cy="8731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ccia a destra 9"/>
          <p:cNvSpPr/>
          <p:nvPr/>
        </p:nvSpPr>
        <p:spPr>
          <a:xfrm rot="10800000">
            <a:off x="4778827" y="3398688"/>
            <a:ext cx="360363" cy="8731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ccia a destra 9"/>
          <p:cNvSpPr/>
          <p:nvPr/>
        </p:nvSpPr>
        <p:spPr>
          <a:xfrm rot="10800000">
            <a:off x="4853224" y="4419600"/>
            <a:ext cx="360363" cy="8731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2777067" y="3581399"/>
            <a:ext cx="622300" cy="15240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794000" y="3039796"/>
            <a:ext cx="622300" cy="15240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it-IT" sz="1800">
              <a:solidFill>
                <a:srgbClr val="00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0" y="775774"/>
            <a:ext cx="3889585" cy="25422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05675" y="1684851"/>
            <a:ext cx="85725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6453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1" grpId="0" animBg="1"/>
      <p:bldP spid="12" grpId="0" animBg="1"/>
      <p:bldP spid="13" grpId="0" animBg="1"/>
      <p:bldP spid="14" grpId="0" animBg="1"/>
      <p:bldP spid="18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8"/>
          <p:cNvSpPr txBox="1">
            <a:spLocks noChangeArrowheads="1"/>
          </p:cNvSpPr>
          <p:nvPr/>
        </p:nvSpPr>
        <p:spPr bwMode="auto">
          <a:xfrm>
            <a:off x="95251" y="4618672"/>
            <a:ext cx="52387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area </a:t>
            </a:r>
            <a:r>
              <a:rPr lang="it-IT" altLang="it-IT" sz="1800" dirty="0" err="1">
                <a:solidFill>
                  <a:schemeClr val="bg1"/>
                </a:solidFill>
                <a:ea typeface="Arial" charset="0"/>
              </a:rPr>
              <a:t>covered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by </a:t>
            </a:r>
            <a:r>
              <a:rPr lang="it-IT" altLang="it-IT" sz="1800" dirty="0" err="1">
                <a:solidFill>
                  <a:schemeClr val="bg1"/>
                </a:solidFill>
                <a:ea typeface="Arial" charset="0"/>
              </a:rPr>
              <a:t>tephra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: </a:t>
            </a:r>
            <a:r>
              <a:rPr lang="it-IT" altLang="it-IT" sz="1800" dirty="0" err="1">
                <a:solidFill>
                  <a:schemeClr val="bg1"/>
                </a:solidFill>
                <a:ea typeface="Arial" charset="0"/>
              </a:rPr>
              <a:t>ca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. 1,000 km</a:t>
            </a:r>
            <a:r>
              <a:rPr lang="it-IT" altLang="it-IT" sz="1800" baseline="30000" dirty="0">
                <a:solidFill>
                  <a:schemeClr val="bg1"/>
                </a:solidFill>
                <a:ea typeface="Arial" charset="0"/>
              </a:rPr>
              <a:t>2</a:t>
            </a:r>
          </a:p>
          <a:p>
            <a:pPr>
              <a:spcBef>
                <a:spcPct val="0"/>
              </a:spcBef>
            </a:pP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volume of </a:t>
            </a:r>
            <a:r>
              <a:rPr lang="it-IT" altLang="it-IT" sz="1800" dirty="0" err="1">
                <a:solidFill>
                  <a:schemeClr val="bg1"/>
                </a:solidFill>
                <a:ea typeface="Arial" charset="0"/>
              </a:rPr>
              <a:t>ejected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magma: </a:t>
            </a:r>
            <a:r>
              <a:rPr lang="it-IT" altLang="it-IT" sz="1800" dirty="0" err="1">
                <a:solidFill>
                  <a:schemeClr val="bg1"/>
                </a:solidFill>
                <a:ea typeface="Arial" charset="0"/>
              </a:rPr>
              <a:t>ca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. </a:t>
            </a:r>
            <a:r>
              <a:rPr lang="it-IT" altLang="it-IT" sz="1800" dirty="0" smtClean="0">
                <a:solidFill>
                  <a:schemeClr val="bg1"/>
                </a:solidFill>
                <a:ea typeface="Arial" charset="0"/>
              </a:rPr>
              <a:t>0.85 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km</a:t>
            </a:r>
            <a:r>
              <a:rPr lang="it-IT" altLang="it-IT" sz="1800" baseline="30000" dirty="0">
                <a:solidFill>
                  <a:schemeClr val="bg1"/>
                </a:solidFill>
                <a:ea typeface="Arial" charset="0"/>
              </a:rPr>
              <a:t>3</a:t>
            </a:r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(D.R.E</a:t>
            </a:r>
            <a:r>
              <a:rPr lang="it-IT" altLang="it-IT" sz="1800" dirty="0" smtClean="0">
                <a:solidFill>
                  <a:schemeClr val="bg1"/>
                </a:solidFill>
                <a:ea typeface="Arial" charset="0"/>
              </a:rPr>
              <a:t>.)</a:t>
            </a:r>
          </a:p>
          <a:p>
            <a:r>
              <a:rPr lang="it-IT" altLang="it-IT" sz="1800" dirty="0">
                <a:solidFill>
                  <a:schemeClr val="bg1"/>
                </a:solidFill>
                <a:ea typeface="Arial" charset="0"/>
              </a:rPr>
              <a:t> collapsed area: ca. 6 </a:t>
            </a:r>
            <a:r>
              <a:rPr lang="it-IT" altLang="it-IT" sz="1800" dirty="0" smtClean="0">
                <a:solidFill>
                  <a:schemeClr val="bg1"/>
                </a:solidFill>
                <a:ea typeface="Arial" charset="0"/>
              </a:rPr>
              <a:t>km</a:t>
            </a:r>
            <a:r>
              <a:rPr lang="it-IT" altLang="it-IT" sz="1800" baseline="30000" dirty="0" smtClean="0">
                <a:solidFill>
                  <a:schemeClr val="bg1"/>
                </a:solidFill>
                <a:ea typeface="Arial" charset="0"/>
              </a:rPr>
              <a:t>2</a:t>
            </a:r>
            <a:endParaRPr lang="it-IT" altLang="it-IT" sz="1800" dirty="0" smtClean="0">
              <a:solidFill>
                <a:schemeClr val="bg1"/>
              </a:solidFill>
              <a:ea typeface="Arial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135256" y="1041360"/>
            <a:ext cx="8848476" cy="3278540"/>
            <a:chOff x="135255" y="1041360"/>
            <a:chExt cx="9084945" cy="3332712"/>
          </a:xfrm>
        </p:grpSpPr>
        <p:pic>
          <p:nvPicPr>
            <p:cNvPr id="55300" name="Picture 9" descr="AMS collaps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55" y="1048980"/>
              <a:ext cx="3979545" cy="33250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1" name="Picture 2" descr="ams_torciola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" r="481"/>
            <a:stretch>
              <a:fillRect/>
            </a:stretch>
          </p:blipFill>
          <p:spPr bwMode="auto">
            <a:xfrm>
              <a:off x="4191000" y="1041360"/>
              <a:ext cx="5029200" cy="3312625"/>
            </a:xfrm>
            <a:prstGeom prst="rect">
              <a:avLst/>
            </a:prstGeom>
            <a:noFill/>
            <a:ln w="19050" cmpd="thinThick">
              <a:noFill/>
              <a:miter lim="800000"/>
              <a:headEnd/>
              <a:tailEnd/>
            </a:ln>
            <a:extLst/>
          </p:spPr>
        </p:pic>
      </p:grp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Cal ka B.P.)</a:t>
            </a:r>
            <a:endParaRPr lang="it-IT" altLang="it-IT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95400" y="529515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it-IT" sz="1800" dirty="0" smtClean="0">
                <a:solidFill>
                  <a:schemeClr val="bg1"/>
                </a:solidFill>
                <a:ea typeface="Arial" charset="0"/>
              </a:rPr>
              <a:t>the highest magnitude event of the III epoch</a:t>
            </a:r>
            <a:endParaRPr lang="en-US" altLang="it-IT" sz="1800" i="1" u="sng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647" y="6544905"/>
            <a:ext cx="89392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000" dirty="0" smtClean="0">
                <a:solidFill>
                  <a:schemeClr val="bg1"/>
                </a:solidFill>
                <a:ea typeface="Arial" charset="0"/>
              </a:rPr>
              <a:t>(</a:t>
            </a:r>
            <a:r>
              <a:rPr lang="en-US" altLang="it-IT" sz="1000" i="1" dirty="0" err="1" smtClean="0">
                <a:solidFill>
                  <a:schemeClr val="bg1"/>
                </a:solidFill>
                <a:ea typeface="Arial" charset="0"/>
              </a:rPr>
              <a:t>Orsi</a:t>
            </a:r>
            <a:r>
              <a:rPr lang="en-US" altLang="it-IT" sz="1000" i="1" dirty="0" smtClean="0">
                <a:solidFill>
                  <a:schemeClr val="bg1"/>
                </a:solidFill>
                <a:ea typeface="Arial" charset="0"/>
              </a:rPr>
              <a:t> et al., Bull. </a:t>
            </a:r>
            <a:r>
              <a:rPr lang="en-US" altLang="it-IT" sz="1000" i="1" dirty="0" err="1" smtClean="0">
                <a:solidFill>
                  <a:schemeClr val="bg1"/>
                </a:solidFill>
                <a:ea typeface="Arial" charset="0"/>
              </a:rPr>
              <a:t>Volcanol</a:t>
            </a:r>
            <a:r>
              <a:rPr lang="en-US" altLang="it-IT" sz="1000" i="1" dirty="0" smtClean="0">
                <a:solidFill>
                  <a:schemeClr val="bg1"/>
                </a:solidFill>
                <a:ea typeface="Arial" charset="0"/>
              </a:rPr>
              <a:t>., 2004; </a:t>
            </a:r>
            <a:r>
              <a:rPr lang="en-US" altLang="it-IT" sz="1000" i="1" dirty="0" err="1" smtClean="0">
                <a:solidFill>
                  <a:schemeClr val="bg1"/>
                </a:solidFill>
                <a:ea typeface="Arial" charset="0"/>
              </a:rPr>
              <a:t>Orsi</a:t>
            </a:r>
            <a:r>
              <a:rPr lang="en-US" altLang="it-IT" sz="1000" i="1" dirty="0" smtClean="0">
                <a:solidFill>
                  <a:schemeClr val="bg1"/>
                </a:solidFill>
                <a:ea typeface="Arial" charset="0"/>
              </a:rPr>
              <a:t> et al., E.P.S.L., 2009</a:t>
            </a:r>
            <a:r>
              <a:rPr lang="en-US" altLang="it-IT" sz="1000" dirty="0" smtClean="0">
                <a:solidFill>
                  <a:schemeClr val="bg1"/>
                </a:solidFill>
                <a:ea typeface="Arial" charset="0"/>
              </a:rPr>
              <a:t>)</a:t>
            </a:r>
            <a:endParaRPr lang="en-US" altLang="it-IT" sz="1000" i="1" u="sng" dirty="0">
              <a:solidFill>
                <a:schemeClr val="bg1"/>
              </a:solidFill>
              <a:ea typeface="Arial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 flipH="1" flipV="1">
            <a:off x="4991100" y="1752600"/>
            <a:ext cx="2552700" cy="16002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402332" y="4511976"/>
            <a:ext cx="37645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2000" dirty="0" smtClean="0">
                <a:solidFill>
                  <a:schemeClr val="bg1"/>
                </a:solidFill>
                <a:ea typeface="Arial" charset="0"/>
              </a:rPr>
              <a:t>The A-MS eruption has been assumed as the maximum expected event in case of renewal of volcanism in short-mid terms at </a:t>
            </a:r>
            <a:r>
              <a:rPr lang="en-US" altLang="it-IT" sz="2000" dirty="0" err="1" smtClean="0">
                <a:solidFill>
                  <a:schemeClr val="bg1"/>
                </a:solidFill>
                <a:ea typeface="Arial" charset="0"/>
              </a:rPr>
              <a:t>Campi</a:t>
            </a:r>
            <a:r>
              <a:rPr lang="en-US" altLang="it-IT" sz="2000" dirty="0" smtClean="0">
                <a:solidFill>
                  <a:schemeClr val="bg1"/>
                </a:solidFill>
                <a:ea typeface="Arial" charset="0"/>
              </a:rPr>
              <a:t> </a:t>
            </a:r>
            <a:r>
              <a:rPr lang="en-US" altLang="it-IT" sz="2000" dirty="0" err="1" smtClean="0">
                <a:solidFill>
                  <a:schemeClr val="bg1"/>
                </a:solidFill>
                <a:ea typeface="Arial" charset="0"/>
              </a:rPr>
              <a:t>Flegrei</a:t>
            </a:r>
            <a:endParaRPr lang="en-US" altLang="it-IT" sz="2000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00200" y="3124200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5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agn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7" y="885825"/>
            <a:ext cx="1857534" cy="11279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7" descr="chemo_col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80" y="1066800"/>
            <a:ext cx="5201415" cy="4800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Rectangle 6"/>
          <p:cNvSpPr>
            <a:spLocks/>
          </p:cNvSpPr>
          <p:nvPr/>
        </p:nvSpPr>
        <p:spPr bwMode="auto">
          <a:xfrm>
            <a:off x="5799138" y="6478905"/>
            <a:ext cx="32369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 i="1" dirty="0">
                <a:solidFill>
                  <a:schemeClr val="bg1"/>
                </a:solidFill>
                <a:cs typeface="Arial" panose="020B0604020202020204" pitchFamily="34" charset="0"/>
              </a:rPr>
              <a:t>Arienzo et al., </a:t>
            </a:r>
            <a:r>
              <a:rPr lang="it-IT" altLang="it-IT" sz="1000" i="1" dirty="0" err="1">
                <a:solidFill>
                  <a:schemeClr val="bg1"/>
                </a:solidFill>
                <a:cs typeface="Arial" panose="020B0604020202020204" pitchFamily="34" charset="0"/>
              </a:rPr>
              <a:t>Chem</a:t>
            </a:r>
            <a:r>
              <a:rPr lang="it-IT" altLang="it-IT" sz="1000" i="1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it-IT" altLang="it-IT" sz="1000" i="1" dirty="0" err="1">
                <a:solidFill>
                  <a:schemeClr val="bg1"/>
                </a:solidFill>
                <a:cs typeface="Arial" panose="020B0604020202020204" pitchFamily="34" charset="0"/>
              </a:rPr>
              <a:t>Geol</a:t>
            </a:r>
            <a:r>
              <a:rPr lang="it-IT" altLang="it-IT" sz="1000" i="1" dirty="0">
                <a:solidFill>
                  <a:schemeClr val="bg1"/>
                </a:solidFill>
                <a:cs typeface="Arial" panose="020B0604020202020204" pitchFamily="34" charset="0"/>
              </a:rPr>
              <a:t>., 2010</a:t>
            </a:r>
            <a:endParaRPr lang="en-GB" altLang="it-IT" sz="10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413546" y="901065"/>
            <a:ext cx="1081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Times New Roman" pitchFamily="18" charset="0"/>
              </a:rPr>
              <a:t>Agnano</a:t>
            </a:r>
            <a:endParaRPr lang="it-IT" altLang="it-IT" sz="1600" noProof="1">
              <a:latin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5906869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" indent="-3175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A-MS eruption has been fed by magmas varying from more to less evolved trachyte; variable </a:t>
            </a:r>
            <a:r>
              <a:rPr lang="en-US" altLang="it-IT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Sr/</a:t>
            </a:r>
            <a:r>
              <a:rPr lang="en-US" altLang="it-IT" sz="1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it-IT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and trace elements suggest magma mixing between two end-members</a:t>
            </a:r>
            <a:endParaRPr lang="en-US" altLang="it-IT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2"/>
          <p:cNvSpPr>
            <a:spLocks noChangeArrowheads="1"/>
          </p:cNvSpPr>
          <p:nvPr/>
        </p:nvSpPr>
        <p:spPr bwMode="auto">
          <a:xfrm>
            <a:off x="2971800" y="633531"/>
            <a:ext cx="4545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2700"/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Stratigraphy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6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689947" y="1680519"/>
            <a:ext cx="545972" cy="3781167"/>
          </a:xfrm>
          <a:custGeom>
            <a:avLst/>
            <a:gdLst>
              <a:gd name="connsiteX0" fmla="*/ 313642 w 545972"/>
              <a:gd name="connsiteY0" fmla="*/ 3781167 h 3781167"/>
              <a:gd name="connsiteX1" fmla="*/ 536064 w 545972"/>
              <a:gd name="connsiteY1" fmla="*/ 3023286 h 3781167"/>
              <a:gd name="connsiteX2" fmla="*/ 25318 w 545972"/>
              <a:gd name="connsiteY2" fmla="*/ 1721708 h 3781167"/>
              <a:gd name="connsiteX3" fmla="*/ 124172 w 545972"/>
              <a:gd name="connsiteY3" fmla="*/ 0 h 378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972" h="3781167">
                <a:moveTo>
                  <a:pt x="313642" y="3781167"/>
                </a:moveTo>
                <a:cubicBezTo>
                  <a:pt x="448880" y="3573848"/>
                  <a:pt x="584118" y="3366529"/>
                  <a:pt x="536064" y="3023286"/>
                </a:cubicBezTo>
                <a:cubicBezTo>
                  <a:pt x="488010" y="2680043"/>
                  <a:pt x="93967" y="2225589"/>
                  <a:pt x="25318" y="1721708"/>
                </a:cubicBezTo>
                <a:cubicBezTo>
                  <a:pt x="-43331" y="1217827"/>
                  <a:pt x="40420" y="608913"/>
                  <a:pt x="124172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eform 9"/>
          <p:cNvSpPr/>
          <p:nvPr/>
        </p:nvSpPr>
        <p:spPr>
          <a:xfrm>
            <a:off x="4728519" y="1688757"/>
            <a:ext cx="996778" cy="3789405"/>
          </a:xfrm>
          <a:custGeom>
            <a:avLst/>
            <a:gdLst>
              <a:gd name="connsiteX0" fmla="*/ 0 w 996778"/>
              <a:gd name="connsiteY0" fmla="*/ 3789405 h 3789405"/>
              <a:gd name="connsiteX1" fmla="*/ 691978 w 996778"/>
              <a:gd name="connsiteY1" fmla="*/ 2430162 h 3789405"/>
              <a:gd name="connsiteX2" fmla="*/ 873211 w 996778"/>
              <a:gd name="connsiteY2" fmla="*/ 1672281 h 3789405"/>
              <a:gd name="connsiteX3" fmla="*/ 996778 w 996778"/>
              <a:gd name="connsiteY3" fmla="*/ 626075 h 3789405"/>
              <a:gd name="connsiteX4" fmla="*/ 873211 w 996778"/>
              <a:gd name="connsiteY4" fmla="*/ 387178 h 3789405"/>
              <a:gd name="connsiteX5" fmla="*/ 873211 w 996778"/>
              <a:gd name="connsiteY5" fmla="*/ 0 h 378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778" h="3789405">
                <a:moveTo>
                  <a:pt x="0" y="3789405"/>
                </a:moveTo>
                <a:cubicBezTo>
                  <a:pt x="273221" y="3286210"/>
                  <a:pt x="546443" y="2783016"/>
                  <a:pt x="691978" y="2430162"/>
                </a:cubicBezTo>
                <a:cubicBezTo>
                  <a:pt x="837513" y="2077308"/>
                  <a:pt x="822411" y="1972962"/>
                  <a:pt x="873211" y="1672281"/>
                </a:cubicBezTo>
                <a:cubicBezTo>
                  <a:pt x="924011" y="1371600"/>
                  <a:pt x="996778" y="840259"/>
                  <a:pt x="996778" y="626075"/>
                </a:cubicBezTo>
                <a:cubicBezTo>
                  <a:pt x="996778" y="411891"/>
                  <a:pt x="893805" y="491524"/>
                  <a:pt x="873211" y="387178"/>
                </a:cubicBezTo>
                <a:cubicBezTo>
                  <a:pt x="852617" y="282832"/>
                  <a:pt x="862914" y="141416"/>
                  <a:pt x="873211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eform 10"/>
          <p:cNvSpPr/>
          <p:nvPr/>
        </p:nvSpPr>
        <p:spPr>
          <a:xfrm>
            <a:off x="6377558" y="1441622"/>
            <a:ext cx="671791" cy="4028302"/>
          </a:xfrm>
          <a:custGeom>
            <a:avLst/>
            <a:gdLst>
              <a:gd name="connsiteX0" fmla="*/ 229188 w 671791"/>
              <a:gd name="connsiteY0" fmla="*/ 4028302 h 4028302"/>
              <a:gd name="connsiteX1" fmla="*/ 31480 w 671791"/>
              <a:gd name="connsiteY1" fmla="*/ 3286897 h 4028302"/>
              <a:gd name="connsiteX2" fmla="*/ 56193 w 671791"/>
              <a:gd name="connsiteY2" fmla="*/ 2166551 h 4028302"/>
              <a:gd name="connsiteX3" fmla="*/ 558701 w 671791"/>
              <a:gd name="connsiteY3" fmla="*/ 1960605 h 4028302"/>
              <a:gd name="connsiteX4" fmla="*/ 665793 w 671791"/>
              <a:gd name="connsiteY4" fmla="*/ 1252151 h 4028302"/>
              <a:gd name="connsiteX5" fmla="*/ 443372 w 671791"/>
              <a:gd name="connsiteY5" fmla="*/ 0 h 402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791" h="4028302">
                <a:moveTo>
                  <a:pt x="229188" y="4028302"/>
                </a:moveTo>
                <a:cubicBezTo>
                  <a:pt x="144750" y="3812745"/>
                  <a:pt x="60313" y="3597189"/>
                  <a:pt x="31480" y="3286897"/>
                </a:cubicBezTo>
                <a:cubicBezTo>
                  <a:pt x="2647" y="2976605"/>
                  <a:pt x="-31677" y="2387600"/>
                  <a:pt x="56193" y="2166551"/>
                </a:cubicBezTo>
                <a:cubicBezTo>
                  <a:pt x="144063" y="1945502"/>
                  <a:pt x="457101" y="2113005"/>
                  <a:pt x="558701" y="1960605"/>
                </a:cubicBezTo>
                <a:cubicBezTo>
                  <a:pt x="660301" y="1808205"/>
                  <a:pt x="685015" y="1578918"/>
                  <a:pt x="665793" y="1252151"/>
                </a:cubicBezTo>
                <a:cubicBezTo>
                  <a:pt x="646572" y="925383"/>
                  <a:pt x="544972" y="462691"/>
                  <a:pt x="443372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710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 txBox="1">
            <a:spLocks noChangeArrowheads="1"/>
          </p:cNvSpPr>
          <p:nvPr/>
        </p:nvSpPr>
        <p:spPr bwMode="auto">
          <a:xfrm>
            <a:off x="381000" y="682678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zoned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feldspar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phenocrysts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pre-eruption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magmatic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timescales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diffusional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geochonometry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endParaRPr lang="it-IT" altLang="it-I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1219200" y="1524000"/>
            <a:ext cx="6743699" cy="5105400"/>
            <a:chOff x="719261" y="1828800"/>
            <a:chExt cx="4995739" cy="4181476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261" y="1828800"/>
              <a:ext cx="4995739" cy="4181476"/>
            </a:xfrm>
            <a:prstGeom prst="rect">
              <a:avLst/>
            </a:prstGeom>
          </p:spPr>
        </p:pic>
        <p:pic>
          <p:nvPicPr>
            <p:cNvPr id="11" name="image4.p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1898670"/>
              <a:ext cx="4746625" cy="3983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2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55" y="3230239"/>
            <a:ext cx="6008444" cy="87183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2" y="3258311"/>
            <a:ext cx="2481828" cy="7675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6068" y="4060433"/>
            <a:ext cx="413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diffusivity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Ba in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sanidine</a:t>
            </a:r>
            <a:endParaRPr lang="it-IT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6068" y="4413244"/>
            <a:ext cx="374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0.29 m</a:t>
            </a:r>
            <a:r>
              <a:rPr lang="it-IT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/s,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Ba in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sanidine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6068" y="5066475"/>
            <a:ext cx="4014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455000 J/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7762" y="5760733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8.31 J/(mol · K),</a:t>
            </a:r>
          </a:p>
          <a:p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gas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0950" y="4113437"/>
            <a:ext cx="4737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Cx</a:t>
            </a:r>
            <a:r>
              <a:rPr lang="en-US" altLang="de-DE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concentration of the element at that point xo</a:t>
            </a:r>
          </a:p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maximum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minimum concentration of Ba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the diffusion interface,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endParaRPr lang="en-US" alt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erfc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error 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  <a:p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 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rim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mid-point 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en-US" alt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calculated 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diffusivity in µm</a:t>
            </a:r>
            <a:r>
              <a:rPr lang="en-US" altLang="de-D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alt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-US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alt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3"/>
          <p:cNvSpPr txBox="1">
            <a:spLocks noChangeArrowheads="1"/>
          </p:cNvSpPr>
          <p:nvPr/>
        </p:nvSpPr>
        <p:spPr bwMode="auto">
          <a:xfrm>
            <a:off x="476068" y="591963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Diffusional</a:t>
            </a:r>
            <a:r>
              <a:rPr lang="it-IT" altLang="it-IT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geochronometry</a:t>
            </a:r>
            <a:endParaRPr lang="it-IT" altLang="it-IT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79458" y="6367797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temperature of magma (K)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075" y="1112841"/>
            <a:ext cx="4777254" cy="2102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2" y="1093201"/>
            <a:ext cx="2968259" cy="2125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62" y="1436566"/>
            <a:ext cx="663302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ka B.P.)</a:t>
            </a:r>
            <a:endParaRPr lang="it-IT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3"/>
          <p:cNvSpPr txBox="1">
            <a:spLocks noChangeArrowheads="1"/>
          </p:cNvSpPr>
          <p:nvPr/>
        </p:nvSpPr>
        <p:spPr bwMode="auto">
          <a:xfrm>
            <a:off x="457200" y="685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it-IT" altLang="it-IT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endParaRPr lang="it-IT" altLang="it-IT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52259" y="3810000"/>
            <a:ext cx="6115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residence times calculations:</a:t>
            </a:r>
          </a:p>
          <a:p>
            <a:pPr algn="ctr"/>
            <a:endParaRPr lang="it-IT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°</a:t>
            </a:r>
            <a:r>
              <a:rPr lang="it-IT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endParaRPr lang="it-IT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930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°</a:t>
            </a:r>
            <a:r>
              <a:rPr lang="it-IT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endParaRPr lang="it-IT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950 °C</a:t>
            </a:r>
            <a:endParaRPr lang="it-IT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61"/>
          <p:cNvSpPr>
            <a:spLocks noChangeArrowheads="1"/>
          </p:cNvSpPr>
          <p:nvPr/>
        </p:nvSpPr>
        <p:spPr bwMode="auto">
          <a:xfrm>
            <a:off x="457200" y="1524000"/>
            <a:ext cx="83058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defTabSz="4538663"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38663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38663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38663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38663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38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T = 900-950 °</a:t>
            </a:r>
            <a:r>
              <a:rPr lang="en-US" sz="2800" dirty="0" smtClean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C</a:t>
            </a:r>
            <a:endParaRPr lang="en-US" sz="28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P 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= 50-100 MPa </a:t>
            </a:r>
            <a:endParaRPr lang="en-US" sz="28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  </a:t>
            </a:r>
          </a:p>
          <a:p>
            <a:pPr marL="0" indent="0" algn="ctr"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based on phase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equilibria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experiments at f(O</a:t>
            </a:r>
            <a:r>
              <a:rPr lang="en-US" sz="1600" baseline="-250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) ~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NNO +1.3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with excess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50:50 H</a:t>
            </a:r>
            <a:r>
              <a:rPr lang="en-US" sz="1600" baseline="-25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O-CO</a:t>
            </a:r>
            <a:r>
              <a:rPr lang="en-US" sz="1600" baseline="-25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mixed fluid (Roach, 2005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)</a:t>
            </a:r>
            <a:endParaRPr kumimoji="1" lang="en-US" altLang="it-IT" sz="1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12" y="920152"/>
            <a:ext cx="1596075" cy="2179033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4450"/>
            <a:ext cx="9143999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Agnano-Monte 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Spina </a:t>
            </a:r>
            <a:r>
              <a:rPr lang="it-IT" altLang="it-IT" dirty="0" err="1">
                <a:solidFill>
                  <a:schemeClr val="bg1"/>
                </a:solidFill>
                <a:ea typeface="Arial" charset="0"/>
              </a:rPr>
              <a:t>eruption</a:t>
            </a:r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 (4.7 </a:t>
            </a:r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Cal ka B.P.)</a:t>
            </a:r>
            <a:endParaRPr lang="it-IT" altLang="it-IT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3" name="Rectangle 23"/>
          <p:cNvSpPr txBox="1">
            <a:spLocks noChangeArrowheads="1"/>
          </p:cNvSpPr>
          <p:nvPr/>
        </p:nvSpPr>
        <p:spPr bwMode="auto">
          <a:xfrm>
            <a:off x="1856907" y="529386"/>
            <a:ext cx="5714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sz="2200" dirty="0" smtClean="0">
                <a:solidFill>
                  <a:schemeClr val="bg1"/>
                </a:solidFill>
                <a:ea typeface="Arial" charset="0"/>
              </a:rPr>
              <a:t>Profiles in A-MS feldspars</a:t>
            </a:r>
            <a:endParaRPr lang="it-IT" altLang="it-IT" sz="2200" dirty="0">
              <a:solidFill>
                <a:schemeClr val="bg1"/>
              </a:solidFill>
              <a:ea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4174982" y="922768"/>
            <a:ext cx="2808629" cy="21829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86561" y="1503007"/>
            <a:ext cx="168972" cy="22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55533" y="946769"/>
            <a:ext cx="711865" cy="556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55533" y="1728907"/>
            <a:ext cx="719449" cy="13933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 txBox="1">
            <a:spLocks noChangeArrowheads="1"/>
          </p:cNvSpPr>
          <p:nvPr/>
        </p:nvSpPr>
        <p:spPr bwMode="auto">
          <a:xfrm>
            <a:off x="3800007" y="3276600"/>
            <a:ext cx="5714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dirty="0">
                <a:solidFill>
                  <a:schemeClr val="bg1"/>
                </a:solidFill>
                <a:ea typeface="Arial" charset="0"/>
              </a:rPr>
              <a:t>B</a:t>
            </a:r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ased on grey scale swath profiles</a:t>
            </a:r>
            <a:endParaRPr lang="it-IT" altLang="it-IT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31" name="Rectangle 23"/>
          <p:cNvSpPr txBox="1">
            <a:spLocks noChangeArrowheads="1"/>
          </p:cNvSpPr>
          <p:nvPr/>
        </p:nvSpPr>
        <p:spPr bwMode="auto">
          <a:xfrm>
            <a:off x="-457200" y="3253740"/>
            <a:ext cx="5714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altLang="it-IT" dirty="0" smtClean="0">
                <a:solidFill>
                  <a:schemeClr val="bg1"/>
                </a:solidFill>
                <a:ea typeface="Arial" charset="0"/>
              </a:rPr>
              <a:t>Profiles based on quantitative analyses</a:t>
            </a:r>
            <a:endParaRPr lang="it-IT" altLang="it-IT" dirty="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372625" y="3632570"/>
            <a:ext cx="4250342" cy="3073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4697549" y="3632570"/>
            <a:ext cx="4055458" cy="3073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4714407" y="3772621"/>
            <a:ext cx="3958360" cy="2865748"/>
          </a:xfrm>
          <a:prstGeom prst="rect">
            <a:avLst/>
          </a:prstGeom>
        </p:spPr>
      </p:pic>
      <p:sp>
        <p:nvSpPr>
          <p:cNvPr id="55" name="CasellaDiTesto 24"/>
          <p:cNvSpPr txBox="1"/>
          <p:nvPr/>
        </p:nvSpPr>
        <p:spPr>
          <a:xfrm>
            <a:off x="7098457" y="3945317"/>
            <a:ext cx="11961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t</a:t>
            </a:r>
            <a:r>
              <a:rPr lang="it-IT" sz="1400" i="1" baseline="-25000" dirty="0"/>
              <a:t>900°C </a:t>
            </a:r>
            <a:r>
              <a:rPr lang="it-IT" sz="1400" i="1" dirty="0"/>
              <a:t>= 18yrs</a:t>
            </a:r>
            <a:endParaRPr lang="it-IT" sz="1400" i="1" dirty="0" smtClean="0"/>
          </a:p>
          <a:p>
            <a:r>
              <a:rPr lang="it-IT" sz="1400" i="1" dirty="0"/>
              <a:t>t</a:t>
            </a:r>
            <a:r>
              <a:rPr lang="it-IT" sz="1400" i="1" baseline="-25000" dirty="0"/>
              <a:t>930°C </a:t>
            </a:r>
            <a:r>
              <a:rPr lang="it-IT" sz="1400" i="1" dirty="0"/>
              <a:t>= </a:t>
            </a:r>
            <a:r>
              <a:rPr lang="it-IT" sz="1400" i="1" dirty="0" smtClean="0"/>
              <a:t> 6</a:t>
            </a:r>
            <a:r>
              <a:rPr lang="it-IT" sz="1400" i="1" dirty="0"/>
              <a:t>yrs</a:t>
            </a:r>
            <a:r>
              <a:rPr lang="it-IT" sz="1400" i="1" dirty="0" smtClean="0"/>
              <a:t> </a:t>
            </a:r>
          </a:p>
          <a:p>
            <a:r>
              <a:rPr lang="it-IT" sz="1400" i="1" dirty="0" smtClean="0"/>
              <a:t>t</a:t>
            </a:r>
            <a:r>
              <a:rPr lang="it-IT" sz="1400" i="1" baseline="-25000" dirty="0" smtClean="0"/>
              <a:t>950°C</a:t>
            </a:r>
            <a:r>
              <a:rPr lang="it-IT" sz="1400" i="1" dirty="0"/>
              <a:t> =</a:t>
            </a:r>
            <a:r>
              <a:rPr lang="it-IT" sz="1400" i="1" baseline="-25000" dirty="0" smtClean="0"/>
              <a:t>  </a:t>
            </a:r>
            <a:r>
              <a:rPr lang="it-IT" sz="1400" i="1" dirty="0"/>
              <a:t>3yrs</a:t>
            </a:r>
          </a:p>
        </p:txBody>
      </p:sp>
      <p:sp>
        <p:nvSpPr>
          <p:cNvPr id="58" name="Freccia a destra 12"/>
          <p:cNvSpPr/>
          <p:nvPr/>
        </p:nvSpPr>
        <p:spPr>
          <a:xfrm rot="10800000">
            <a:off x="5245227" y="3739012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Freccia a destra 13"/>
          <p:cNvSpPr/>
          <p:nvPr/>
        </p:nvSpPr>
        <p:spPr>
          <a:xfrm>
            <a:off x="8308065" y="3741419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CasellaDiTesto 10"/>
          <p:cNvSpPr txBox="1"/>
          <p:nvPr/>
        </p:nvSpPr>
        <p:spPr>
          <a:xfrm>
            <a:off x="5499760" y="360051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61" name="CasellaDiTesto 23"/>
          <p:cNvSpPr txBox="1"/>
          <p:nvPr/>
        </p:nvSpPr>
        <p:spPr>
          <a:xfrm>
            <a:off x="7835617" y="358634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sp>
        <p:nvSpPr>
          <p:cNvPr id="62" name="Freccia a destra 12"/>
          <p:cNvSpPr/>
          <p:nvPr/>
        </p:nvSpPr>
        <p:spPr>
          <a:xfrm rot="10800000">
            <a:off x="963802" y="3755682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Freccia a destra 13"/>
          <p:cNvSpPr/>
          <p:nvPr/>
        </p:nvSpPr>
        <p:spPr>
          <a:xfrm>
            <a:off x="4022582" y="3730013"/>
            <a:ext cx="237909" cy="457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CasellaDiTesto 10"/>
          <p:cNvSpPr txBox="1"/>
          <p:nvPr/>
        </p:nvSpPr>
        <p:spPr>
          <a:xfrm>
            <a:off x="1239002" y="360920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core</a:t>
            </a:r>
            <a:endParaRPr lang="it-IT" sz="1200" dirty="0"/>
          </a:p>
        </p:txBody>
      </p:sp>
      <p:sp>
        <p:nvSpPr>
          <p:cNvPr id="65" name="CasellaDiTesto 23"/>
          <p:cNvSpPr txBox="1"/>
          <p:nvPr/>
        </p:nvSpPr>
        <p:spPr>
          <a:xfrm>
            <a:off x="3624216" y="35949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rim</a:t>
            </a:r>
            <a:endParaRPr lang="it-IT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/>
          <a:stretch/>
        </p:blipFill>
        <p:spPr>
          <a:xfrm>
            <a:off x="497091" y="3824771"/>
            <a:ext cx="3943477" cy="2789395"/>
          </a:xfrm>
          <a:prstGeom prst="rect">
            <a:avLst/>
          </a:prstGeom>
        </p:spPr>
      </p:pic>
      <p:sp>
        <p:nvSpPr>
          <p:cNvPr id="33" name="CasellaDiTesto 24"/>
          <p:cNvSpPr txBox="1"/>
          <p:nvPr/>
        </p:nvSpPr>
        <p:spPr>
          <a:xfrm>
            <a:off x="2901903" y="3945317"/>
            <a:ext cx="14446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t</a:t>
            </a:r>
            <a:r>
              <a:rPr lang="it-IT" sz="1400" i="1" baseline="-25000" dirty="0" smtClean="0"/>
              <a:t>900°C </a:t>
            </a:r>
            <a:r>
              <a:rPr lang="it-IT" sz="1400" i="1" dirty="0" smtClean="0"/>
              <a:t>= 1599yrs </a:t>
            </a:r>
          </a:p>
          <a:p>
            <a:r>
              <a:rPr lang="it-IT" sz="1400" i="1" dirty="0" smtClean="0"/>
              <a:t>t</a:t>
            </a:r>
            <a:r>
              <a:rPr lang="it-IT" sz="1400" i="1" baseline="-25000" dirty="0" smtClean="0"/>
              <a:t>930°C </a:t>
            </a:r>
            <a:r>
              <a:rPr lang="it-IT" sz="1400" i="1" dirty="0" smtClean="0"/>
              <a:t>=  500yrs </a:t>
            </a:r>
          </a:p>
          <a:p>
            <a:r>
              <a:rPr lang="it-IT" sz="1400" i="1" dirty="0" smtClean="0"/>
              <a:t>t</a:t>
            </a:r>
            <a:r>
              <a:rPr lang="it-IT" sz="1400" i="1" baseline="-25000" dirty="0" smtClean="0"/>
              <a:t>950°C </a:t>
            </a:r>
            <a:r>
              <a:rPr lang="it-IT" sz="1400" i="1" dirty="0" smtClean="0"/>
              <a:t>=  235yrs</a:t>
            </a:r>
            <a:endParaRPr lang="it-IT" sz="1400" i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82" y="920361"/>
            <a:ext cx="2808629" cy="21853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66" y="923050"/>
            <a:ext cx="2808629" cy="21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1084</Words>
  <Application>Microsoft Office PowerPoint</Application>
  <PresentationFormat>Presentazione su schermo (4:3)</PresentationFormat>
  <Paragraphs>194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raffaella iovine</cp:lastModifiedBy>
  <cp:revision>554</cp:revision>
  <cp:lastPrinted>1601-01-01T00:00:00Z</cp:lastPrinted>
  <dcterms:created xsi:type="dcterms:W3CDTF">1601-01-01T00:00:00Z</dcterms:created>
  <dcterms:modified xsi:type="dcterms:W3CDTF">2016-04-17T11:38:51Z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