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1206400" cy="36004500"/>
  <p:notesSz cx="9144000" cy="6858000"/>
  <p:defaultTextStyle>
    <a:defPPr>
      <a:defRPr lang="fr-FR"/>
    </a:defPPr>
    <a:lvl1pPr marL="0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37403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474806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12210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8949613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187018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424421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661825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7899228" algn="l" defTabSz="447480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120" autoAdjust="0"/>
  </p:normalViewPr>
  <p:slideViewPr>
    <p:cSldViewPr>
      <p:cViewPr>
        <p:scale>
          <a:sx n="36" d="100"/>
          <a:sy n="36" d="100"/>
        </p:scale>
        <p:origin x="5280" y="5364"/>
      </p:cViewPr>
      <p:guideLst>
        <p:guide orient="horz" pos="11340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1DBC-94AE-4BEA-A13B-B8223E624005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14350"/>
            <a:ext cx="3657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098F-F11B-4C6E-9417-244B3E928A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98F-F11B-4C6E-9417-244B3E928A0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2" y="11184747"/>
            <a:ext cx="43525441" cy="77176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2" y="20402555"/>
            <a:ext cx="35844481" cy="92011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7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1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4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2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6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89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124642" y="1441863"/>
            <a:ext cx="11521439" cy="3072050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60324" y="1441863"/>
            <a:ext cx="33710879" cy="3072050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5" y="23136229"/>
            <a:ext cx="43525441" cy="7150894"/>
          </a:xfrm>
        </p:spPr>
        <p:txBody>
          <a:bodyPr anchor="t"/>
          <a:lstStyle>
            <a:lvl1pPr algn="l">
              <a:defRPr sz="195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5" y="15260254"/>
            <a:ext cx="43525441" cy="7875979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37403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474806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1221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94961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18701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42442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66182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89922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60323" y="8401052"/>
            <a:ext cx="22616161" cy="23761306"/>
          </a:xfrm>
        </p:spPr>
        <p:txBody>
          <a:bodyPr/>
          <a:lstStyle>
            <a:lvl1pPr>
              <a:defRPr sz="136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029922" y="8401052"/>
            <a:ext cx="22616161" cy="23761306"/>
          </a:xfrm>
        </p:spPr>
        <p:txBody>
          <a:bodyPr/>
          <a:lstStyle>
            <a:lvl1pPr>
              <a:defRPr sz="136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2" y="8059351"/>
            <a:ext cx="22625052" cy="3358752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37403" indent="0">
              <a:buNone/>
              <a:defRPr sz="9900" b="1"/>
            </a:lvl2pPr>
            <a:lvl3pPr marL="4474806" indent="0">
              <a:buNone/>
              <a:defRPr sz="8900" b="1"/>
            </a:lvl3pPr>
            <a:lvl4pPr marL="6712210" indent="0">
              <a:buNone/>
              <a:defRPr sz="7900" b="1"/>
            </a:lvl4pPr>
            <a:lvl5pPr marL="8949613" indent="0">
              <a:buNone/>
              <a:defRPr sz="7900" b="1"/>
            </a:lvl5pPr>
            <a:lvl6pPr marL="11187018" indent="0">
              <a:buNone/>
              <a:defRPr sz="7900" b="1"/>
            </a:lvl6pPr>
            <a:lvl7pPr marL="13424421" indent="0">
              <a:buNone/>
              <a:defRPr sz="7900" b="1"/>
            </a:lvl7pPr>
            <a:lvl8pPr marL="15661825" indent="0">
              <a:buNone/>
              <a:defRPr sz="7900" b="1"/>
            </a:lvl8pPr>
            <a:lvl9pPr marL="17899228" indent="0">
              <a:buNone/>
              <a:defRPr sz="7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2" y="11418108"/>
            <a:ext cx="22625052" cy="20744261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8" y="8059351"/>
            <a:ext cx="22633940" cy="3358752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37403" indent="0">
              <a:buNone/>
              <a:defRPr sz="9900" b="1"/>
            </a:lvl2pPr>
            <a:lvl3pPr marL="4474806" indent="0">
              <a:buNone/>
              <a:defRPr sz="8900" b="1"/>
            </a:lvl3pPr>
            <a:lvl4pPr marL="6712210" indent="0">
              <a:buNone/>
              <a:defRPr sz="7900" b="1"/>
            </a:lvl4pPr>
            <a:lvl5pPr marL="8949613" indent="0">
              <a:buNone/>
              <a:defRPr sz="7900" b="1"/>
            </a:lvl5pPr>
            <a:lvl6pPr marL="11187018" indent="0">
              <a:buNone/>
              <a:defRPr sz="7900" b="1"/>
            </a:lvl6pPr>
            <a:lvl7pPr marL="13424421" indent="0">
              <a:buNone/>
              <a:defRPr sz="7900" b="1"/>
            </a:lvl7pPr>
            <a:lvl8pPr marL="15661825" indent="0">
              <a:buNone/>
              <a:defRPr sz="7900" b="1"/>
            </a:lvl8pPr>
            <a:lvl9pPr marL="17899228" indent="0">
              <a:buNone/>
              <a:defRPr sz="7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8" y="11418108"/>
            <a:ext cx="22633940" cy="20744261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3" y="1433513"/>
            <a:ext cx="16846552" cy="6100762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2" y="1433528"/>
            <a:ext cx="28625801" cy="30728845"/>
          </a:xfrm>
        </p:spPr>
        <p:txBody>
          <a:bodyPr/>
          <a:lstStyle>
            <a:lvl1pPr>
              <a:defRPr sz="15600"/>
            </a:lvl1pPr>
            <a:lvl2pPr>
              <a:defRPr sz="13600"/>
            </a:lvl2pPr>
            <a:lvl3pPr>
              <a:defRPr sz="118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23" y="7534291"/>
            <a:ext cx="16846552" cy="24628083"/>
          </a:xfrm>
        </p:spPr>
        <p:txBody>
          <a:bodyPr/>
          <a:lstStyle>
            <a:lvl1pPr marL="0" indent="0">
              <a:buNone/>
              <a:defRPr sz="6900"/>
            </a:lvl1pPr>
            <a:lvl2pPr marL="2237403" indent="0">
              <a:buNone/>
              <a:defRPr sz="5900"/>
            </a:lvl2pPr>
            <a:lvl3pPr marL="4474806" indent="0">
              <a:buNone/>
              <a:defRPr sz="4900"/>
            </a:lvl3pPr>
            <a:lvl4pPr marL="6712210" indent="0">
              <a:buNone/>
              <a:defRPr sz="4300"/>
            </a:lvl4pPr>
            <a:lvl5pPr marL="8949613" indent="0">
              <a:buNone/>
              <a:defRPr sz="4300"/>
            </a:lvl5pPr>
            <a:lvl6pPr marL="11187018" indent="0">
              <a:buNone/>
              <a:defRPr sz="4300"/>
            </a:lvl6pPr>
            <a:lvl7pPr marL="13424421" indent="0">
              <a:buNone/>
              <a:defRPr sz="4300"/>
            </a:lvl7pPr>
            <a:lvl8pPr marL="15661825" indent="0">
              <a:buNone/>
              <a:defRPr sz="4300"/>
            </a:lvl8pPr>
            <a:lvl9pPr marL="17899228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4" y="25203162"/>
            <a:ext cx="30723840" cy="2975377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4" y="3217071"/>
            <a:ext cx="30723840" cy="21602700"/>
          </a:xfrm>
        </p:spPr>
        <p:txBody>
          <a:bodyPr/>
          <a:lstStyle>
            <a:lvl1pPr marL="0" indent="0">
              <a:buNone/>
              <a:defRPr sz="15600"/>
            </a:lvl1pPr>
            <a:lvl2pPr marL="2237403" indent="0">
              <a:buNone/>
              <a:defRPr sz="13600"/>
            </a:lvl2pPr>
            <a:lvl3pPr marL="4474806" indent="0">
              <a:buNone/>
              <a:defRPr sz="11800"/>
            </a:lvl3pPr>
            <a:lvl4pPr marL="6712210" indent="0">
              <a:buNone/>
              <a:defRPr sz="9900"/>
            </a:lvl4pPr>
            <a:lvl5pPr marL="8949613" indent="0">
              <a:buNone/>
              <a:defRPr sz="9900"/>
            </a:lvl5pPr>
            <a:lvl6pPr marL="11187018" indent="0">
              <a:buNone/>
              <a:defRPr sz="9900"/>
            </a:lvl6pPr>
            <a:lvl7pPr marL="13424421" indent="0">
              <a:buNone/>
              <a:defRPr sz="9900"/>
            </a:lvl7pPr>
            <a:lvl8pPr marL="15661825" indent="0">
              <a:buNone/>
              <a:defRPr sz="9900"/>
            </a:lvl8pPr>
            <a:lvl9pPr marL="17899228" indent="0">
              <a:buNone/>
              <a:defRPr sz="99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4" y="28178539"/>
            <a:ext cx="30723840" cy="4225523"/>
          </a:xfrm>
        </p:spPr>
        <p:txBody>
          <a:bodyPr/>
          <a:lstStyle>
            <a:lvl1pPr marL="0" indent="0">
              <a:buNone/>
              <a:defRPr sz="6900"/>
            </a:lvl1pPr>
            <a:lvl2pPr marL="2237403" indent="0">
              <a:buNone/>
              <a:defRPr sz="5900"/>
            </a:lvl2pPr>
            <a:lvl3pPr marL="4474806" indent="0">
              <a:buNone/>
              <a:defRPr sz="4900"/>
            </a:lvl3pPr>
            <a:lvl4pPr marL="6712210" indent="0">
              <a:buNone/>
              <a:defRPr sz="4300"/>
            </a:lvl4pPr>
            <a:lvl5pPr marL="8949613" indent="0">
              <a:buNone/>
              <a:defRPr sz="4300"/>
            </a:lvl5pPr>
            <a:lvl6pPr marL="11187018" indent="0">
              <a:buNone/>
              <a:defRPr sz="4300"/>
            </a:lvl6pPr>
            <a:lvl7pPr marL="13424421" indent="0">
              <a:buNone/>
              <a:defRPr sz="4300"/>
            </a:lvl7pPr>
            <a:lvl8pPr marL="15661825" indent="0">
              <a:buNone/>
              <a:defRPr sz="4300"/>
            </a:lvl8pPr>
            <a:lvl9pPr marL="17899228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4" y="1441854"/>
            <a:ext cx="46085761" cy="6000751"/>
          </a:xfrm>
          <a:prstGeom prst="rect">
            <a:avLst/>
          </a:prstGeom>
        </p:spPr>
        <p:txBody>
          <a:bodyPr vert="horz" lIns="447480" tIns="223741" rIns="447480" bIns="223741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4" y="8401052"/>
            <a:ext cx="46085761" cy="23761306"/>
          </a:xfrm>
          <a:prstGeom prst="rect">
            <a:avLst/>
          </a:prstGeom>
        </p:spPr>
        <p:txBody>
          <a:bodyPr vert="horz" lIns="447480" tIns="223741" rIns="447480" bIns="22374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1" y="33370850"/>
            <a:ext cx="11948160" cy="1916907"/>
          </a:xfrm>
          <a:prstGeom prst="rect">
            <a:avLst/>
          </a:prstGeom>
        </p:spPr>
        <p:txBody>
          <a:bodyPr vert="horz" lIns="447480" tIns="223741" rIns="447480" bIns="223741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0F7C-1C8C-4184-8549-55A91562414F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2" y="33370850"/>
            <a:ext cx="16215361" cy="1916907"/>
          </a:xfrm>
          <a:prstGeom prst="rect">
            <a:avLst/>
          </a:prstGeom>
        </p:spPr>
        <p:txBody>
          <a:bodyPr vert="horz" lIns="447480" tIns="223741" rIns="447480" bIns="223741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1" y="33370850"/>
            <a:ext cx="11948160" cy="1916907"/>
          </a:xfrm>
          <a:prstGeom prst="rect">
            <a:avLst/>
          </a:prstGeom>
        </p:spPr>
        <p:txBody>
          <a:bodyPr vert="horz" lIns="447480" tIns="223741" rIns="447480" bIns="223741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4E10-07C1-4DB0-B071-79B831E1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74806" rtl="0" eaLnBrk="1" latinLnBrk="0" hangingPunct="1">
        <a:spcBef>
          <a:spcPct val="0"/>
        </a:spcBef>
        <a:buNone/>
        <a:defRPr sz="2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052" indent="-1678052" algn="l" defTabSz="4474806" rtl="0" eaLnBrk="1" latinLnBrk="0" hangingPunct="1">
        <a:spcBef>
          <a:spcPct val="20000"/>
        </a:spcBef>
        <a:buFont typeface="Arial" pitchFamily="34" charset="0"/>
        <a:buChar char="•"/>
        <a:defRPr sz="15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780" indent="-1398377" algn="l" defTabSz="4474806" rtl="0" eaLnBrk="1" latinLnBrk="0" hangingPunct="1">
        <a:spcBef>
          <a:spcPct val="20000"/>
        </a:spcBef>
        <a:buFont typeface="Arial" pitchFamily="34" charset="0"/>
        <a:buChar char="–"/>
        <a:defRPr sz="13600" kern="1200">
          <a:solidFill>
            <a:schemeClr val="tx1"/>
          </a:solidFill>
          <a:latin typeface="+mn-lt"/>
          <a:ea typeface="+mn-ea"/>
          <a:cs typeface="+mn-cs"/>
        </a:defRPr>
      </a:lvl2pPr>
      <a:lvl3pPr marL="5593508" indent="-1118702" algn="l" defTabSz="4474806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30911" indent="-1118702" algn="l" defTabSz="4474806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68316" indent="-1118702" algn="l" defTabSz="4474806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305720" indent="-1118702" algn="l" defTabSz="447480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543123" indent="-1118702" algn="l" defTabSz="447480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780526" indent="-1118702" algn="l" defTabSz="447480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017929" indent="-1118702" algn="l" defTabSz="447480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37403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474806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12210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8949613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187018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424421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825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899228" algn="l" defTabSz="447480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à coins arrondis 176"/>
          <p:cNvSpPr/>
          <p:nvPr/>
        </p:nvSpPr>
        <p:spPr>
          <a:xfrm>
            <a:off x="36404400" y="33411962"/>
            <a:ext cx="14802000" cy="2592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E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20730"/>
            <a:ext cx="6120000" cy="3240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51206400" cy="41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44816" y="3816675"/>
            <a:ext cx="41620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+mj-lt"/>
              </a:rPr>
              <a:t>Geo-diversity </a:t>
            </a:r>
            <a:r>
              <a:rPr lang="en-US" sz="6000" b="1" dirty="0" smtClean="0">
                <a:latin typeface="+mj-lt"/>
              </a:rPr>
              <a:t>and geo-materials in the region of Rabat-</a:t>
            </a:r>
            <a:r>
              <a:rPr lang="en-US" sz="6000" b="1" dirty="0" err="1" smtClean="0">
                <a:latin typeface="+mj-lt"/>
              </a:rPr>
              <a:t>Salé</a:t>
            </a:r>
            <a:r>
              <a:rPr lang="en-US" sz="6000" b="1" dirty="0" smtClean="0">
                <a:latin typeface="+mj-lt"/>
              </a:rPr>
              <a:t>-</a:t>
            </a:r>
            <a:r>
              <a:rPr lang="en-US" sz="6000" b="1" dirty="0" err="1" smtClean="0">
                <a:latin typeface="+mj-lt"/>
              </a:rPr>
              <a:t>Zemmour</a:t>
            </a:r>
            <a:r>
              <a:rPr lang="en-US" sz="6000" b="1" dirty="0" smtClean="0">
                <a:latin typeface="+mj-lt"/>
              </a:rPr>
              <a:t>-</a:t>
            </a:r>
            <a:r>
              <a:rPr lang="en-US" sz="6000" b="1" dirty="0" err="1" smtClean="0">
                <a:latin typeface="+mj-lt"/>
              </a:rPr>
              <a:t>Zaer</a:t>
            </a:r>
            <a:r>
              <a:rPr lang="en-US" sz="6000" b="1" dirty="0" smtClean="0">
                <a:latin typeface="+mj-lt"/>
              </a:rPr>
              <a:t>: Characterization and Rationalization of Utilization </a:t>
            </a:r>
            <a:endParaRPr lang="en-US" sz="60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fr-FR" sz="5400" dirty="0" err="1" smtClean="0">
                <a:latin typeface="Times New Roman" pitchFamily="18" charset="0"/>
                <a:cs typeface="Times New Roman" pitchFamily="18" charset="0"/>
              </a:rPr>
              <a:t>BELHAJ.Siham</a:t>
            </a:r>
            <a:r>
              <a:rPr lang="fr-FR" sz="5400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400" dirty="0" err="1" smtClean="0">
                <a:latin typeface="Times New Roman" pitchFamily="18" charset="0"/>
                <a:cs typeface="Times New Roman" pitchFamily="18" charset="0"/>
              </a:rPr>
              <a:t>BAHI.Lahcen</a:t>
            </a:r>
            <a:r>
              <a:rPr lang="fr-FR" sz="5400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fr-FR" sz="5400" dirty="0" err="1" smtClean="0">
                <a:latin typeface="Times New Roman" pitchFamily="18" charset="0"/>
                <a:cs typeface="Times New Roman" pitchFamily="18" charset="0"/>
              </a:rPr>
              <a:t>AKHSSAS.Ahmed</a:t>
            </a:r>
            <a:r>
              <a:rPr lang="fr-FR" sz="5400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fr-FR" sz="5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5400" dirty="0" err="1" smtClean="0"/>
              <a:t>Laboratory</a:t>
            </a:r>
            <a:r>
              <a:rPr lang="fr-FR" sz="5400" dirty="0" smtClean="0"/>
              <a:t>: L3GIE, </a:t>
            </a:r>
            <a:r>
              <a:rPr lang="fr-FR" sz="5400" i="1" dirty="0" smtClean="0"/>
              <a:t>siham.ellayl.belhaj@gmail.com</a:t>
            </a:r>
          </a:p>
        </p:txBody>
      </p:sp>
      <p:pic>
        <p:nvPicPr>
          <p:cNvPr id="14" name="Image 13" descr="FS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60984" y="4320730"/>
            <a:ext cx="6233048" cy="292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à coins arrondis 14"/>
          <p:cNvSpPr/>
          <p:nvPr/>
        </p:nvSpPr>
        <p:spPr>
          <a:xfrm>
            <a:off x="0" y="8284103"/>
            <a:ext cx="20130592" cy="44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Affichage 8"/>
          <p:cNvSpPr/>
          <p:nvPr/>
        </p:nvSpPr>
        <p:spPr>
          <a:xfrm rot="10273472">
            <a:off x="95717" y="7687849"/>
            <a:ext cx="5904000" cy="1152000"/>
          </a:xfrm>
          <a:prstGeom prst="flowChartDisplay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20965629">
            <a:off x="276859" y="7818392"/>
            <a:ext cx="669285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I-Introduction: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392" y="8932175"/>
            <a:ext cx="1987420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Rabat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imperial city and capital of Morocco was appointed in 2012 by UNESCO World Heritage thanks to the value, location and heritage significance of many historic sites it contains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wealth of this city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historicals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monuments  demonstrates the availability and richness in geo-materials.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work aims to characterize the access, availability and location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Rbatis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geo-materials.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-40104" y="13307248"/>
            <a:ext cx="20314712" cy="134799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Affichage 17"/>
          <p:cNvSpPr/>
          <p:nvPr/>
        </p:nvSpPr>
        <p:spPr>
          <a:xfrm rot="10800000">
            <a:off x="-1111768" y="12965819"/>
            <a:ext cx="6264696" cy="1152128"/>
          </a:xfrm>
          <a:prstGeom prst="flowChartDisplay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 rot="20581055">
            <a:off x="23495" y="13081770"/>
            <a:ext cx="488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eographical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aspect 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8392" y="14237615"/>
            <a:ext cx="19658184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supply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geomaterials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never been a problem for the city of Rabat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fact this is record to the geological diversity of the region of Rabat-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Zemmour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diversity allows access to both consistent materials and other furniture while ensuring self-sufficiency in the field of construction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Rabat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Zemmours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(RSZZ) is part of the north western end of the Moroccan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Michard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1979 Piqué, 1979;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Michard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al, 2008; Figure 1). Two structural units are distinct: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deRabat-Tiflet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 north and central western Morocco south (Piqué, 1994;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Tahiri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1994).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Rabat-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Tilfet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 consists of two units: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north of the block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Sehoul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metamorphic unit (Piqué, 1979;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Hassani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1990) to Cambrian to Ordovician material formed of metamorphic rocks (Fig. 1,2) and granites; (Ii) south axis or Bouregreg Rabat-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Tiflet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sedimentary unit (Piqué, 1979;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Hassani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1990) formed rock metamorphic little or no dating from the Ordovician to Late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Visean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Rabat-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Tiflet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 forms the border (or ride north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bordière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Basin Devonian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Dinantian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Bettache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(BSB), north western end of West Central Morocco; axis Rabat-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Tiflet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part of the northern fringe of BSB (Piqué, 1979;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Hassani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1990;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Tahiri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1991, 1994).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central Morocco, especially its western part, is formed by the BSB and its bordering wrinkles: wrinkle west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Cherrat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limiting east coastal pier, north block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Sehoul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east and SE wrinkle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Aguettouane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wrinkle-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Oulmès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(Piqué, 1979;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Hassani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1990;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Chakiri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1991;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Tahiri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1991). In these units, the series is complete Paleozoic Middle Cambrian (Acadian) to Permian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Autunian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rc_mi" descr="http://www.news-immo.fr/wp-content/uploads/2012/09/carte-maroc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2120" y="9865346"/>
            <a:ext cx="3672408" cy="27363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28392" y="22970802"/>
            <a:ext cx="1965818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212" y="27003250"/>
            <a:ext cx="20272396" cy="9001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Affichage 29"/>
          <p:cNvSpPr/>
          <p:nvPr/>
        </p:nvSpPr>
        <p:spPr>
          <a:xfrm rot="10800000">
            <a:off x="-836840" y="26643210"/>
            <a:ext cx="5904656" cy="1152128"/>
          </a:xfrm>
          <a:prstGeom prst="flowChartDisplay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rot="20581055">
            <a:off x="191311" y="26416536"/>
            <a:ext cx="66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Lithology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1129592" y="23690882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Fig2: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structural scheme of 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Variscan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belt of northern Morocco. 1: Domain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orogenic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 2: Margins in the chain; 3: Rabat-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Tiflet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area; 4: Main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plicatives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directions and divergences; 5: Post-Paleozoic cover.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0440" y="24771002"/>
            <a:ext cx="11017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3: Schéma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structurel simplifié du Maroc la situation de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central des principales a toponymes. 1: Principaux affleurements des terrains paléozoïques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anté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-Westphalien; 2: Les dépôts westphaliens; 3: Principaux Bassins permiens; 4: Granits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varisques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; 5: Couverture post-pa1léozoïque; 6: accidents Principaux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varisques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0274608" y="8209162"/>
            <a:ext cx="15841760" cy="12961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rganigramme : Affichage 48"/>
          <p:cNvSpPr/>
          <p:nvPr/>
        </p:nvSpPr>
        <p:spPr>
          <a:xfrm rot="10800000">
            <a:off x="19554528" y="7866195"/>
            <a:ext cx="5904656" cy="1152128"/>
          </a:xfrm>
          <a:prstGeom prst="flowChartDisplay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 rot="20581055">
            <a:off x="20508505" y="7655418"/>
            <a:ext cx="66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ithology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à coins arrondis 116"/>
          <p:cNvSpPr/>
          <p:nvPr/>
        </p:nvSpPr>
        <p:spPr>
          <a:xfrm>
            <a:off x="36127942" y="8209162"/>
            <a:ext cx="15078458" cy="27795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Organigramme : Affichage 117"/>
          <p:cNvSpPr/>
          <p:nvPr/>
        </p:nvSpPr>
        <p:spPr>
          <a:xfrm rot="10800000">
            <a:off x="35222702" y="7633098"/>
            <a:ext cx="5904656" cy="1295420"/>
          </a:xfrm>
          <a:prstGeom prst="flowChartDisplay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 rot="20581055">
            <a:off x="36348913" y="7420460"/>
            <a:ext cx="66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V-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Geo-materials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36764440" y="9057576"/>
            <a:ext cx="14329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flap historic monuments are built from existing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geo-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matérials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a radius of 20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 radius around the city of Rabat.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materials can be subdivided into two groups: the cohesive materials and geo-materials furniture.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12425736" y="1180956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1: Rabat location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7" name="Image 12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7948" y="19586426"/>
            <a:ext cx="5832564" cy="39139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" name="Image 12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8472" y="19946466"/>
            <a:ext cx="7272808" cy="44905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1" name="ZoneTexte 130"/>
          <p:cNvSpPr txBox="1"/>
          <p:nvPr/>
        </p:nvSpPr>
        <p:spPr>
          <a:xfrm>
            <a:off x="328392" y="27507307"/>
            <a:ext cx="1937015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Paleozoic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Hercynian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base comprises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bottom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top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Micaceous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quartzites,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alternations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micaceous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sandstone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Ordovician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p.p.);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Conglomerates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alternations of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dolomitic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limestones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Silurian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Devonian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 / Loch-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kovien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Dolomitic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limestones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shales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Devonian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p.p.);</a:t>
            </a:r>
          </a:p>
          <a:p>
            <a:pPr>
              <a:buFontTx/>
              <a:buChar char="-"/>
            </a:pP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Fossil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schiste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Carboniferous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p.p., Tournaisien)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conglomerates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gréso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pelites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goniatites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bivalves,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greenish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sandstone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purposes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(p.p.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Carboniferous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Westphalian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Neogene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includes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upwards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Calcarenite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(5 m)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surmounted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constitute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post-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Paleozoic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unconformably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succession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bottom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top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at. of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sandstone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lumachelles to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conglomeratic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beds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discrepancy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marls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p.p., marine);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b. 10 m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poorly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consolidated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gravels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metrics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benches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calcarenite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intercalated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conglomeratic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recent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fuvio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submarine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c. a dune system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NE-SW direction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sandstone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shoreline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continental dune)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20778664" y="9279404"/>
            <a:ext cx="14833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Quaternary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Quaternary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the Rabat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Moroccan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Atlantic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Bouhaouli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1974 Texier et al 1994). It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represented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marine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deposits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calcarénitiques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deposited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Quaternary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transgressions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diferent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altitudes and distances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increasingly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important for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(90 to 100 m and 10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Messaoudien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2 m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coastline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Mellahien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 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stratigraphic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Fig.4 shows a section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outcrops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cliffs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Bouregreg river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(Lambert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coordinates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x: 368, 8; y: 381, 2).</a:t>
            </a:r>
          </a:p>
          <a:p>
            <a:endParaRPr lang="fr-FR" sz="2800" dirty="0"/>
          </a:p>
        </p:txBody>
      </p:sp>
      <p:pic>
        <p:nvPicPr>
          <p:cNvPr id="133" name="Image 13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78664" y="12961690"/>
            <a:ext cx="4467225" cy="6181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" name="Image 13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643760" y="12817674"/>
            <a:ext cx="5219700" cy="678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" name="ZoneTexte 142"/>
          <p:cNvSpPr txBox="1"/>
          <p:nvPr/>
        </p:nvSpPr>
        <p:spPr>
          <a:xfrm>
            <a:off x="25531192" y="1432984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Fig5: Synthetic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stratigraphic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column of the flap region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20994688" y="1937040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Fig4: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Log coastal Quaternary deposits of the Moroccan coastal plateau.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à coins arrondis 144"/>
          <p:cNvSpPr/>
          <p:nvPr/>
        </p:nvSpPr>
        <p:spPr>
          <a:xfrm>
            <a:off x="20274608" y="21553981"/>
            <a:ext cx="15841760" cy="141858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ZoneTexte 145"/>
          <p:cNvSpPr txBox="1"/>
          <p:nvPr/>
        </p:nvSpPr>
        <p:spPr>
          <a:xfrm>
            <a:off x="20490632" y="22610762"/>
            <a:ext cx="15265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Paleozoic basement very distorted by the Caledonian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Hercynian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phase consists of a set Northern (block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Sehoul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that overlaps a southern southward together. The first set, older, of Cambrian-Ordovician, is wrinkled and schistose by the Caledonian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orogeny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consists of sandstones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the second set, age from Ordovician to Carboniferous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Westphalian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distorted by folds (anticlines and synclines) during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Hercynian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phases is essentially sedimentary.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Tectonically, two families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Hercynian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faults affect these groups: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Vertical faults N 120 ° 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Faults strike slip later N 10 and N 70 ° 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Organigramme : Affichage 156"/>
          <p:cNvSpPr/>
          <p:nvPr/>
        </p:nvSpPr>
        <p:spPr>
          <a:xfrm rot="10800000">
            <a:off x="19963237" y="21240981"/>
            <a:ext cx="5904656" cy="1152128"/>
          </a:xfrm>
          <a:prstGeom prst="flowChartDisplay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sp3d prstMaterial="metal"/>
          </a:bodyPr>
          <a:lstStyle/>
          <a:p>
            <a:pPr algn="ctr"/>
            <a:endParaRPr lang="fr-FR" dirty="0"/>
          </a:p>
        </p:txBody>
      </p:sp>
      <p:sp>
        <p:nvSpPr>
          <p:cNvPr id="158" name="ZoneTexte 157"/>
          <p:cNvSpPr txBox="1"/>
          <p:nvPr/>
        </p:nvSpPr>
        <p:spPr>
          <a:xfrm rot="20581055">
            <a:off x="20991388" y="21014307"/>
            <a:ext cx="66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IV-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Tectonic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" name="Image 160" descr="blokshoul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994688" y="26355178"/>
            <a:ext cx="13825536" cy="51845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64" name="ZoneTexte 163"/>
          <p:cNvSpPr txBox="1"/>
          <p:nvPr/>
        </p:nvSpPr>
        <p:spPr>
          <a:xfrm>
            <a:off x="20490632" y="31899794"/>
            <a:ext cx="1512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Fig6: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schematic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Shoul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block and the area of Rabat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Tifelt</a:t>
            </a: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Contintnal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Evolution: The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geology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morocco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André Michard,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Saddiqi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Omar Ahmed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Chalouan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Dominique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Frizon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de Lamotte 2008)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36476408" y="10873458"/>
            <a:ext cx="14729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Cohesive materials: </a:t>
            </a:r>
          </a:p>
          <a:p>
            <a:r>
              <a:rPr lang="en-US" sz="2800" dirty="0" smtClean="0"/>
              <a:t>It's all solid materials whose exploitation requires first of the big block of extractions and operations routing to places crushing or flaking.</a:t>
            </a:r>
          </a:p>
          <a:p>
            <a:pPr>
              <a:buFontTx/>
              <a:buChar char="-"/>
            </a:pPr>
            <a:r>
              <a:rPr lang="en-US" sz="2800" i="1" dirty="0" smtClean="0"/>
              <a:t>The </a:t>
            </a:r>
            <a:r>
              <a:rPr lang="en-US" sz="2800" i="1" dirty="0" smtClean="0"/>
              <a:t>solid limestone</a:t>
            </a:r>
            <a:r>
              <a:rPr lang="en-US" sz="2800" dirty="0" smtClean="0"/>
              <a:t>: PALEOZOIC base comprises many limestone layers of different thicknesses </a:t>
            </a:r>
            <a:r>
              <a:rPr lang="en-US" sz="2800" dirty="0" err="1" smtClean="0"/>
              <a:t>différentes.Ils</a:t>
            </a:r>
            <a:r>
              <a:rPr lang="en-US" sz="2800" dirty="0" smtClean="0"/>
              <a:t> ages are used for their ornamental values and their </a:t>
            </a:r>
            <a:r>
              <a:rPr lang="en-US" sz="2800" dirty="0" err="1" smtClean="0"/>
              <a:t>physico</a:t>
            </a:r>
            <a:r>
              <a:rPr lang="en-US" sz="2800" dirty="0" smtClean="0"/>
              <a:t>-mechanical </a:t>
            </a:r>
            <a:r>
              <a:rPr lang="en-US" sz="2800" dirty="0" smtClean="0"/>
              <a:t>properties.</a:t>
            </a:r>
          </a:p>
          <a:p>
            <a:pPr>
              <a:buFontTx/>
              <a:buChar char="-"/>
            </a:pPr>
            <a:endParaRPr lang="fr-FR" sz="2800" dirty="0"/>
          </a:p>
        </p:txBody>
      </p:sp>
      <p:graphicFrame>
        <p:nvGraphicFramePr>
          <p:cNvPr id="166" name="Tableau 165"/>
          <p:cNvGraphicFramePr>
            <a:graphicFrameLocks noGrp="1"/>
          </p:cNvGraphicFramePr>
          <p:nvPr/>
        </p:nvGraphicFramePr>
        <p:xfrm>
          <a:off x="36476408" y="13249722"/>
          <a:ext cx="6696744" cy="6949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32248"/>
                <a:gridCol w="2232248"/>
                <a:gridCol w="2232248"/>
              </a:tblGrid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variety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Trade name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Reserve estimate</a:t>
                      </a:r>
                      <a:endParaRPr lang="fr-FR" sz="2400" dirty="0" smtClean="0"/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Pearl Grey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 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Veined gray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Ykem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river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Pink gray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Fisherman 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Pink grainy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Red granite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Homogeneous </a:t>
                      </a:r>
                      <a:endParaRPr lang="fr-FR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Black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Black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atlantis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Purplish black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Moorish purple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942"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Veined black</a:t>
                      </a:r>
                      <a:endParaRPr lang="fr-FR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Antique black</a:t>
                      </a:r>
                      <a:endParaRPr lang="fr-FR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7" name="ZoneTexte 166"/>
          <p:cNvSpPr txBox="1"/>
          <p:nvPr/>
        </p:nvSpPr>
        <p:spPr>
          <a:xfrm>
            <a:off x="36476408" y="2045052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Tab1:Reserve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i="1" dirty="0" smtClean="0"/>
              <a:t>solid </a:t>
            </a:r>
            <a:r>
              <a:rPr lang="en-US" sz="2400" i="1" dirty="0" smtClean="0"/>
              <a:t>limestone-Rabat(2010)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36260384" y="21170602"/>
            <a:ext cx="907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Calcarenite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about one of the most exploited rocks in Rabat under the name of "sandstone Rabat" or "salty stone", they easier to extract compared to the </a:t>
            </a:r>
            <a:r>
              <a:rPr lang="en-US" sz="2800" i="1" dirty="0" smtClean="0"/>
              <a:t>solid limestone </a:t>
            </a:r>
            <a:r>
              <a:rPr lang="en-US" sz="2800" i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very low resistance to weathering.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rock this construction is used for the production of lime.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9" name="Tableau 168"/>
          <p:cNvGraphicFramePr>
            <a:graphicFrameLocks noGrp="1"/>
          </p:cNvGraphicFramePr>
          <p:nvPr/>
        </p:nvGraphicFramePr>
        <p:xfrm>
          <a:off x="37340504" y="23618874"/>
          <a:ext cx="9793090" cy="3261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79309"/>
                <a:gridCol w="979309"/>
                <a:gridCol w="979309"/>
                <a:gridCol w="979309"/>
                <a:gridCol w="979309"/>
                <a:gridCol w="979309"/>
                <a:gridCol w="979309"/>
                <a:gridCol w="979309"/>
                <a:gridCol w="979309"/>
                <a:gridCol w="979309"/>
              </a:tblGrid>
              <a:tr h="800864">
                <a:tc>
                  <a:txBody>
                    <a:bodyPr/>
                    <a:lstStyle/>
                    <a:p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Fe2O</a:t>
                      </a: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Na2O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K2O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PF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707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Salé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15,05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42,67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75,95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8905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Sidi </a:t>
                      </a:r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Bouknadel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6,50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48,66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39,10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86,61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0" name="ZoneTexte 169"/>
          <p:cNvSpPr txBox="1"/>
          <p:nvPr/>
        </p:nvSpPr>
        <p:spPr>
          <a:xfrm>
            <a:off x="39284720" y="2700325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Tab3: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analysis of Rabat’s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Calcarenites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(2010)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1" name="Tableau 170"/>
          <p:cNvGraphicFramePr>
            <a:graphicFrameLocks noGrp="1"/>
          </p:cNvGraphicFramePr>
          <p:nvPr/>
        </p:nvGraphicFramePr>
        <p:xfrm>
          <a:off x="43389176" y="13249723"/>
          <a:ext cx="7817224" cy="6858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4306"/>
                <a:gridCol w="1954306"/>
                <a:gridCol w="1954306"/>
                <a:gridCol w="1954306"/>
              </a:tblGrid>
              <a:tr h="902820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latin typeface="+mn-lt"/>
                          <a:cs typeface="Times New Roman" pitchFamily="18" charset="0"/>
                        </a:rPr>
                        <a:t>Parameter</a:t>
                      </a:r>
                      <a:endParaRPr lang="fr-FR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474806" rtl="0" eaLnBrk="1" latinLnBrk="0" hangingPunct="1"/>
                      <a:r>
                        <a:rPr lang="fr-FR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Ykem</a:t>
                      </a:r>
                      <a:r>
                        <a:rPr lang="fr-F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474806" rtl="0" eaLnBrk="1" latinLnBrk="0" hangingPunct="1"/>
                      <a:r>
                        <a:rPr lang="fr-FR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Akrech</a:t>
                      </a:r>
                      <a:r>
                        <a:rPr lang="fr-F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474806" rtl="0" eaLnBrk="1" latinLnBrk="0" hangingPunct="1"/>
                      <a:r>
                        <a:rPr lang="fr-F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Carrare </a:t>
                      </a:r>
                      <a:r>
                        <a:rPr lang="fr-FR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marble</a:t>
                      </a:r>
                      <a:endParaRPr lang="fr-FR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0545">
                <a:tc>
                  <a:txBody>
                    <a:bodyPr/>
                    <a:lstStyle/>
                    <a:p>
                      <a:pPr marL="0" marR="0" indent="0" algn="l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Density (g / cm3)</a:t>
                      </a:r>
                    </a:p>
                    <a:p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2,74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2,73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09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Porosity(%)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4,48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054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Water absorption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3721">
                <a:tc>
                  <a:txBody>
                    <a:bodyPr/>
                    <a:lstStyle/>
                    <a:p>
                      <a:pPr marL="0" marR="0" indent="0" algn="l" defTabSz="4474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Resistance to com-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pression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in Admin 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r-FR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" name="ZoneTexte 171"/>
          <p:cNvSpPr txBox="1"/>
          <p:nvPr/>
        </p:nvSpPr>
        <p:spPr>
          <a:xfrm>
            <a:off x="44037248" y="2037851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Tab1: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average values of 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physico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-mechanical parameters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i="1" dirty="0" smtClean="0"/>
              <a:t>solid </a:t>
            </a:r>
            <a:r>
              <a:rPr lang="en-US" sz="2400" i="1" dirty="0" smtClean="0"/>
              <a:t>limestone-Rabat(2010)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36188376" y="27939354"/>
            <a:ext cx="15018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Furniture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are minerals to disjoint grains such as: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-Red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clays: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Played for which adobe construction, pottery, brickworks ...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yellow marl Miocene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-Sands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correspond to all the furniture rocks whose size is between 2 mm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63</a:t>
            </a:r>
            <a:r>
              <a:rPr lang="el-GR" sz="2800" dirty="0" smtClean="0"/>
              <a:t> μ</a:t>
            </a:r>
            <a:r>
              <a:rPr lang="fr-FR" sz="2800" dirty="0" smtClean="0"/>
              <a:t>m,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come essentially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beaches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located between Rabat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Kenitra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37124480" y="33988606"/>
            <a:ext cx="131054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Rabat is well stocked for all geo-materials it needs for construction,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Potrie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décord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... but surely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aprovisionnement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exéssives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operation will cause in the future that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deficite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'avoid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Résultat de recherche d'images pour &quot;carrière de sable dunaire raba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carrière de sable dunaire raba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5" name="Image 174" descr="sable-2-2805-2012-11-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48416" y="30631034"/>
            <a:ext cx="4303801" cy="24208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6" name="ZoneTexte 175"/>
          <p:cNvSpPr txBox="1"/>
          <p:nvPr/>
        </p:nvSpPr>
        <p:spPr>
          <a:xfrm>
            <a:off x="41516968" y="3168377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Fig7: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Sands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quarry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Légende encadrée 3 177"/>
          <p:cNvSpPr/>
          <p:nvPr/>
        </p:nvSpPr>
        <p:spPr>
          <a:xfrm>
            <a:off x="46629536" y="31179714"/>
            <a:ext cx="3456384" cy="1080120"/>
          </a:xfrm>
          <a:prstGeom prst="borderCallout3">
            <a:avLst>
              <a:gd name="adj1" fmla="val 38100"/>
              <a:gd name="adj2" fmla="val -19"/>
              <a:gd name="adj3" fmla="val 64707"/>
              <a:gd name="adj4" fmla="val -28761"/>
              <a:gd name="adj5" fmla="val 107256"/>
              <a:gd name="adj6" fmla="val -52949"/>
              <a:gd name="adj7" fmla="val 219390"/>
              <a:gd name="adj8" fmla="val -3252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46773552" y="3146774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1337</Words>
  <Application>Microsoft Office PowerPoint</Application>
  <PresentationFormat>Personnalisé</PresentationFormat>
  <Paragraphs>149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11</cp:revision>
  <dcterms:created xsi:type="dcterms:W3CDTF">2016-04-16T22:40:05Z</dcterms:created>
  <dcterms:modified xsi:type="dcterms:W3CDTF">2016-04-16T04:36:46Z</dcterms:modified>
</cp:coreProperties>
</file>